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372" r:id="rId2"/>
    <p:sldId id="257" r:id="rId3"/>
    <p:sldId id="373" r:id="rId4"/>
    <p:sldId id="378" r:id="rId5"/>
    <p:sldId id="374" r:id="rId6"/>
    <p:sldId id="375" r:id="rId7"/>
    <p:sldId id="376" r:id="rId8"/>
    <p:sldId id="377" r:id="rId9"/>
    <p:sldId id="382" r:id="rId10"/>
    <p:sldId id="384" r:id="rId11"/>
    <p:sldId id="322" r:id="rId12"/>
    <p:sldId id="323" r:id="rId13"/>
    <p:sldId id="324" r:id="rId14"/>
    <p:sldId id="325" r:id="rId15"/>
    <p:sldId id="337" r:id="rId16"/>
    <p:sldId id="338" r:id="rId17"/>
    <p:sldId id="339" r:id="rId18"/>
    <p:sldId id="340" r:id="rId19"/>
    <p:sldId id="341" r:id="rId20"/>
    <p:sldId id="342" r:id="rId21"/>
    <p:sldId id="343" r:id="rId22"/>
    <p:sldId id="387" r:id="rId23"/>
    <p:sldId id="344" r:id="rId24"/>
    <p:sldId id="345" r:id="rId25"/>
    <p:sldId id="346" r:id="rId26"/>
    <p:sldId id="347" r:id="rId27"/>
    <p:sldId id="348" r:id="rId28"/>
    <p:sldId id="349" r:id="rId29"/>
    <p:sldId id="350" r:id="rId30"/>
    <p:sldId id="351" r:id="rId31"/>
    <p:sldId id="352" r:id="rId32"/>
    <p:sldId id="381" r:id="rId33"/>
    <p:sldId id="354" r:id="rId34"/>
    <p:sldId id="355" r:id="rId35"/>
    <p:sldId id="356" r:id="rId36"/>
    <p:sldId id="353" r:id="rId37"/>
    <p:sldId id="275" r:id="rId38"/>
    <p:sldId id="358" r:id="rId39"/>
    <p:sldId id="359" r:id="rId40"/>
    <p:sldId id="360" r:id="rId41"/>
    <p:sldId id="367" r:id="rId42"/>
    <p:sldId id="388" r:id="rId43"/>
    <p:sldId id="389" r:id="rId44"/>
    <p:sldId id="390" r:id="rId45"/>
    <p:sldId id="385" r:id="rId46"/>
    <p:sldId id="270" r:id="rId47"/>
    <p:sldId id="357" r:id="rId48"/>
    <p:sldId id="365" r:id="rId49"/>
    <p:sldId id="366" r:id="rId50"/>
    <p:sldId id="273" r:id="rId51"/>
    <p:sldId id="335" r:id="rId52"/>
    <p:sldId id="336" r:id="rId53"/>
    <p:sldId id="264" r:id="rId54"/>
    <p:sldId id="369" r:id="rId55"/>
    <p:sldId id="368" r:id="rId56"/>
    <p:sldId id="370" r:id="rId57"/>
    <p:sldId id="274" r:id="rId58"/>
    <p:sldId id="267" r:id="rId59"/>
    <p:sldId id="371" r:id="rId60"/>
    <p:sldId id="379" r:id="rId61"/>
    <p:sldId id="28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8AF91-C826-4856-BDA9-37E375DCC986}">
          <p14:sldIdLst>
            <p14:sldId id="372"/>
            <p14:sldId id="257"/>
            <p14:sldId id="373"/>
            <p14:sldId id="378"/>
            <p14:sldId id="374"/>
            <p14:sldId id="375"/>
            <p14:sldId id="376"/>
            <p14:sldId id="377"/>
            <p14:sldId id="382"/>
            <p14:sldId id="384"/>
            <p14:sldId id="322"/>
            <p14:sldId id="323"/>
            <p14:sldId id="324"/>
            <p14:sldId id="325"/>
            <p14:sldId id="337"/>
            <p14:sldId id="338"/>
            <p14:sldId id="339"/>
            <p14:sldId id="340"/>
            <p14:sldId id="341"/>
            <p14:sldId id="342"/>
            <p14:sldId id="343"/>
            <p14:sldId id="387"/>
            <p14:sldId id="344"/>
            <p14:sldId id="345"/>
            <p14:sldId id="346"/>
            <p14:sldId id="347"/>
            <p14:sldId id="348"/>
            <p14:sldId id="349"/>
            <p14:sldId id="350"/>
            <p14:sldId id="351"/>
            <p14:sldId id="352"/>
            <p14:sldId id="381"/>
            <p14:sldId id="354"/>
            <p14:sldId id="355"/>
            <p14:sldId id="356"/>
            <p14:sldId id="353"/>
            <p14:sldId id="275"/>
            <p14:sldId id="358"/>
            <p14:sldId id="359"/>
            <p14:sldId id="360"/>
            <p14:sldId id="367"/>
            <p14:sldId id="388"/>
            <p14:sldId id="389"/>
            <p14:sldId id="390"/>
            <p14:sldId id="385"/>
            <p14:sldId id="270"/>
            <p14:sldId id="357"/>
            <p14:sldId id="365"/>
            <p14:sldId id="366"/>
            <p14:sldId id="273"/>
            <p14:sldId id="335"/>
            <p14:sldId id="336"/>
            <p14:sldId id="264"/>
            <p14:sldId id="369"/>
            <p14:sldId id="368"/>
            <p14:sldId id="370"/>
            <p14:sldId id="274"/>
            <p14:sldId id="267"/>
            <p14:sldId id="371"/>
            <p14:sldId id="379"/>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164169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947150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682224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20513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7A4D65-E32D-4B18-91EE-1654DAFDDF90}" type="datetime1">
              <a:rPr lang="en-US" smtClean="0"/>
              <a:pPr/>
              <a:t>10/9/2021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A0CCC-439E-4551-969A-E17CB31695C8}" type="datetime1">
              <a:rPr lang="en-US" smtClean="0"/>
              <a:pPr/>
              <a:t>10/9/2021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861AE9-56AB-4F21-A54A-DF0FDBEEB086}" type="datetime1">
              <a:rPr lang="en-US" smtClean="0"/>
              <a:pPr/>
              <a:t>10/9/2021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E44079D-28F7-4C6A-8D62-FC578CF063E7}" type="datetime1">
              <a:rPr lang="en-US" smtClean="0"/>
              <a:pPr/>
              <a:t>10/9/2021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6FBF1-8163-430B-919B-3B498DD3DA66}" type="datetime1">
              <a:rPr lang="en-US" smtClean="0"/>
              <a:pPr/>
              <a:t>10/9/2021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42491C-FB30-4950-8E7F-500D60E48E1A}" type="datetime1">
              <a:rPr lang="en-US" smtClean="0"/>
              <a:pPr/>
              <a:t>10/9/2021</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FDF8C4-A929-40C2-9ACB-6079C79DF685}" type="datetime1">
              <a:rPr lang="en-US" smtClean="0"/>
              <a:pPr/>
              <a:t>10/9/2021</a:t>
            </a:fld>
            <a:endParaRPr lang="en-US"/>
          </a:p>
        </p:txBody>
      </p:sp>
      <p:sp>
        <p:nvSpPr>
          <p:cNvPr id="8" name="Footer Placeholder 7"/>
          <p:cNvSpPr>
            <a:spLocks noGrp="1"/>
          </p:cNvSpPr>
          <p:nvPr>
            <p:ph type="ftr" sz="quarter" idx="11"/>
          </p:nvPr>
        </p:nvSpPr>
        <p:spPr/>
        <p:txBody>
          <a:bodyPr/>
          <a:lstStyle/>
          <a:p>
            <a:r>
              <a:rPr lang="en-US" smtClean="0"/>
              <a:t>Faculty Name             Subject code and abbreviation                Unit Number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5334C6-9755-46B7-8BC0-A4466015A570}" type="datetime1">
              <a:rPr lang="en-US" smtClean="0"/>
              <a:pPr/>
              <a:t>10/9/2021</a:t>
            </a:fld>
            <a:endParaRPr lang="en-US"/>
          </a:p>
        </p:txBody>
      </p:sp>
      <p:sp>
        <p:nvSpPr>
          <p:cNvPr id="4" name="Footer Placeholder 3"/>
          <p:cNvSpPr>
            <a:spLocks noGrp="1"/>
          </p:cNvSpPr>
          <p:nvPr>
            <p:ph type="ftr" sz="quarter" idx="11"/>
          </p:nvPr>
        </p:nvSpPr>
        <p:spPr/>
        <p:txBody>
          <a:bodyPr/>
          <a:lstStyle/>
          <a:p>
            <a:r>
              <a:rPr lang="en-US" smtClean="0"/>
              <a:t>Faculty Name             Subject code and abbreviation                Unit Number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F8ED0-FA49-4387-A48E-96423ECA40D9}" type="datetime1">
              <a:rPr lang="en-US" smtClean="0"/>
              <a:pPr/>
              <a:t>10/9/2021</a:t>
            </a:fld>
            <a:endParaRPr lang="en-US"/>
          </a:p>
        </p:txBody>
      </p:sp>
      <p:sp>
        <p:nvSpPr>
          <p:cNvPr id="3" name="Footer Placeholder 2"/>
          <p:cNvSpPr>
            <a:spLocks noGrp="1"/>
          </p:cNvSpPr>
          <p:nvPr>
            <p:ph type="ftr" sz="quarter" idx="11"/>
          </p:nvPr>
        </p:nvSpPr>
        <p:spPr/>
        <p:txBody>
          <a:bodyPr/>
          <a:lstStyle/>
          <a:p>
            <a:r>
              <a:rPr lang="en-US" smtClean="0"/>
              <a:t>Faculty Name             Subject code and abbreviation                Unit Number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8FAB1E-03AC-4175-BCBE-6F883B25E8FC}" type="datetime1">
              <a:rPr lang="en-US" smtClean="0"/>
              <a:pPr/>
              <a:t>10/9/2021</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816F2-707A-4F95-98D2-3226DEE290A7}" type="datetime1">
              <a:rPr lang="en-US" smtClean="0"/>
              <a:pPr/>
              <a:t>10/9/2021</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59DA8-AAAD-4238-9088-D194A6A23A72}" type="datetime1">
              <a:rPr lang="en-US" smtClean="0"/>
              <a:pPr/>
              <a:t>10/9/2021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Faculty Name             Subject code and abbreviation                Unit Number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1295400" cy="76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hyperlink" Target="https://youtu.be/izT2QpldbnU" TargetMode="External"/><Relationship Id="rId2" Type="http://schemas.openxmlformats.org/officeDocument/2006/relationships/hyperlink" Target="https://youtu.be/6pZXCcoeYiU" TargetMode="External"/><Relationship Id="rId1" Type="http://schemas.openxmlformats.org/officeDocument/2006/relationships/slideLayout" Target="../slideLayouts/slideLayout2.xml"/><Relationship Id="rId5" Type="http://schemas.openxmlformats.org/officeDocument/2006/relationships/hyperlink" Target="https://www.youtube.com/watch?v=GSEu5hn2q98" TargetMode="External"/><Relationship Id="rId4" Type="http://schemas.openxmlformats.org/officeDocument/2006/relationships/hyperlink" Target="https://youtu.be/UaLNsZQK8fo"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smtClean="0"/>
              <a:t>Noida Institute of Engineering and Technology, Greater 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smtClean="0">
                <a:solidFill>
                  <a:schemeClr val="tx1"/>
                </a:solidFill>
              </a:rPr>
              <a:t> </a:t>
            </a:r>
            <a:r>
              <a:rPr lang="en-US" sz="2500" b="1" dirty="0" smtClean="0">
                <a:solidFill>
                  <a:schemeClr val="tx1"/>
                </a:solidFill>
              </a:rPr>
              <a:t>Statistics and Probability </a:t>
            </a:r>
            <a:endParaRPr lang="en-US" sz="2500" b="1"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solidFill>
                  <a:schemeClr val="tx1"/>
                </a:solidFill>
              </a:rPr>
              <a:t>Dr. Anil </a:t>
            </a:r>
            <a:r>
              <a:rPr lang="en-US" sz="2400" b="1" dirty="0" err="1" smtClean="0">
                <a:solidFill>
                  <a:schemeClr val="tx1"/>
                </a:solidFill>
              </a:rPr>
              <a:t>Agarwal</a:t>
            </a:r>
            <a:endParaRPr lang="en-US" sz="2400" b="1" dirty="0" smtClean="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solidFill>
                  <a:schemeClr val="tx1"/>
                </a:solidFill>
              </a:rPr>
              <a:t>Associate Professor</a:t>
            </a:r>
            <a:r>
              <a:rPr kumimoji="0" lang="en-US" sz="2400" b="1" i="0" u="none" strike="noStrike" kern="1200" cap="none" spc="0" normalizeH="0" noProof="0" dirty="0" smtClean="0">
                <a:ln>
                  <a:noFill/>
                </a:ln>
                <a:solidFill>
                  <a:schemeClr val="tx1"/>
                </a:solidFill>
                <a:effectLst/>
                <a:uLnTx/>
                <a:uFillTx/>
                <a:ea typeface="+mn-ea"/>
                <a:cs typeface="+mn-cs"/>
              </a:rPr>
              <a:t> </a:t>
            </a:r>
          </a:p>
          <a:p>
            <a:pPr lvl="0" algn="ctr">
              <a:spcBef>
                <a:spcPct val="20000"/>
              </a:spcBef>
              <a:defRPr/>
            </a:pPr>
            <a:r>
              <a:rPr lang="en-US" sz="2400" b="1" dirty="0" smtClean="0">
                <a:solidFill>
                  <a:schemeClr val="tx1"/>
                </a:solidFill>
              </a:rPr>
              <a:t>Dept. of Mathematics</a:t>
            </a:r>
            <a:endParaRPr lang="en-US" sz="2400" b="1"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7C41CA89-B24D-481E-9D44-8C2142329EBB}" type="datetime1">
              <a:rPr lang="en-US" smtClean="0"/>
              <a:pPr/>
              <a:t>10/9/2021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chemeClr val="tx1"/>
                </a:solidFill>
                <a:effectLst/>
                <a:uLnTx/>
                <a:uFillTx/>
                <a:ea typeface="+mn-ea"/>
                <a:cs typeface="+mn-cs"/>
              </a:rPr>
              <a:t>Unit:</a:t>
            </a:r>
            <a:r>
              <a:rPr kumimoji="0" lang="en-US" sz="2500" b="0" i="0" u="none" strike="noStrike" kern="1200" cap="none" spc="0" normalizeH="0" noProof="0" dirty="0" smtClean="0">
                <a:ln>
                  <a:noFill/>
                </a:ln>
                <a:solidFill>
                  <a:schemeClr val="tx1"/>
                </a:solidFill>
                <a:effectLst/>
                <a:uLnTx/>
                <a:uFillTx/>
                <a:ea typeface="+mn-ea"/>
                <a:cs typeface="+mn-cs"/>
              </a:rPr>
              <a:t> 3</a:t>
            </a:r>
            <a:endParaRPr kumimoji="0" lang="en-US" sz="2500" b="0" i="0" u="none" strike="noStrike" kern="1200" cap="none" spc="0" normalizeH="0" baseline="0" noProof="0" dirty="0">
              <a:ln>
                <a:noFill/>
              </a:ln>
              <a:solidFill>
                <a:schemeClr val="tx1"/>
              </a:solidFill>
              <a:effectLst/>
              <a:uLnTx/>
              <a:uFillTx/>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solidFill>
                  <a:schemeClr val="tx1"/>
                </a:solidFill>
              </a:rPr>
              <a:t>Probability </a:t>
            </a:r>
            <a:r>
              <a:rPr lang="en-US" sz="2000" b="1" dirty="0" smtClean="0">
                <a:solidFill>
                  <a:schemeClr val="tx1"/>
                </a:solidFill>
              </a:rPr>
              <a:t>distribution</a:t>
            </a:r>
            <a:endParaRPr kumimoji="0" lang="en-US" sz="2000" b="1" i="0" u="none" strike="noStrike" kern="1200" cap="none" spc="0" normalizeH="0" noProof="0" dirty="0" smtClean="0">
              <a:ln>
                <a:noFill/>
              </a:ln>
              <a:solidFill>
                <a:schemeClr val="tx1"/>
              </a:solidFill>
              <a:effectLst/>
              <a:uLnTx/>
              <a:uFillTx/>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ea typeface="+mn-ea"/>
                <a:cs typeface="+mn-cs"/>
              </a:rPr>
              <a:t>AAS0303</a:t>
            </a:r>
            <a:endParaRPr kumimoji="0" lang="en-US" sz="2000" b="1" i="0" u="none" strike="noStrike" kern="1200" cap="none" spc="0" normalizeH="0" baseline="0" noProof="0" dirty="0">
              <a:ln>
                <a:noFill/>
              </a:ln>
              <a:solidFill>
                <a:schemeClr val="tx1"/>
              </a:solidFill>
              <a:effectLst/>
              <a:uLnTx/>
              <a:uFillTx/>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solidFill>
                  <a:schemeClr val="tx1"/>
                </a:solidFill>
              </a:rPr>
              <a:t>AIML- </a:t>
            </a:r>
            <a:r>
              <a:rPr lang="en-US" sz="2000" b="1" dirty="0" err="1" smtClean="0">
                <a:solidFill>
                  <a:schemeClr val="tx1"/>
                </a:solidFill>
              </a:rPr>
              <a:t>III</a:t>
            </a:r>
            <a:r>
              <a:rPr lang="en-US" sz="1400" b="1" dirty="0" err="1" smtClean="0">
                <a:solidFill>
                  <a:schemeClr val="tx1"/>
                </a:solidFill>
              </a:rPr>
              <a:t>rd</a:t>
            </a:r>
            <a:r>
              <a:rPr lang="en-US" sz="1400" b="1" dirty="0" smtClean="0">
                <a:solidFill>
                  <a:schemeClr val="tx1"/>
                </a:solidFill>
              </a:rPr>
              <a:t> </a:t>
            </a:r>
            <a:r>
              <a:rPr lang="en-US" sz="2000" b="1" dirty="0" smtClean="0">
                <a:solidFill>
                  <a:schemeClr val="tx1"/>
                </a:solidFill>
              </a:rPr>
              <a:t> </a:t>
            </a:r>
            <a:r>
              <a:rPr lang="en-US" sz="2000" b="1" dirty="0" err="1" smtClean="0">
                <a:solidFill>
                  <a:schemeClr val="tx1"/>
                </a:solidFill>
              </a:rPr>
              <a:t>Sem</a:t>
            </a:r>
            <a:r>
              <a:rPr kumimoji="0" lang="en-US" sz="2000" b="1" i="0" u="none" strike="noStrike" kern="1200" cap="none" spc="0" normalizeH="0" noProof="0" dirty="0" smtClean="0">
                <a:ln>
                  <a:noFill/>
                </a:ln>
                <a:solidFill>
                  <a:schemeClr val="tx1"/>
                </a:solidFill>
                <a:effectLst/>
                <a:uLnTx/>
                <a:uFillTx/>
                <a:ea typeface="+mn-ea"/>
                <a:cs typeface="+mn-cs"/>
              </a:rPr>
              <a:t/>
            </a:r>
            <a:br>
              <a:rPr kumimoji="0" lang="en-US" sz="2000" b="1" i="0" u="none" strike="noStrike" kern="1200" cap="none" spc="0" normalizeH="0" noProof="0" dirty="0" smtClean="0">
                <a:ln>
                  <a:noFill/>
                </a:ln>
                <a:solidFill>
                  <a:schemeClr val="tx1"/>
                </a:solidFill>
                <a:effectLst/>
                <a:uLnTx/>
                <a:uFillTx/>
                <a:ea typeface="+mn-ea"/>
                <a:cs typeface="+mn-cs"/>
              </a:rPr>
            </a:br>
            <a:endParaRPr kumimoji="0" lang="en-US" sz="2000" b="1" i="0" u="none" strike="noStrike" kern="1200" cap="none" spc="0" normalizeH="0" baseline="0" noProof="0" dirty="0">
              <a:ln>
                <a:noFill/>
              </a:ln>
              <a:solidFill>
                <a:schemeClr val="tx1"/>
              </a:solidFill>
              <a:effectLst/>
              <a:uLnTx/>
              <a:uFillTx/>
              <a:ea typeface="+mn-ea"/>
              <a:cs typeface="+mn-cs"/>
            </a:endParaRPr>
          </a:p>
        </p:txBody>
      </p:sp>
      <p:sp>
        <p:nvSpPr>
          <p:cNvPr id="16"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med" advTm="2000">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
            </a:pPr>
            <a:r>
              <a:rPr lang="en-US" sz="2200" dirty="0" smtClean="0"/>
              <a:t>Knowledge of combination </a:t>
            </a:r>
          </a:p>
          <a:p>
            <a:pPr>
              <a:buFont typeface="Wingdings" pitchFamily="2" charset="2"/>
              <a:buChar char="§"/>
            </a:pPr>
            <a:r>
              <a:rPr lang="en-US" sz="2200" dirty="0" smtClean="0"/>
              <a:t>Knowledge of permutation</a:t>
            </a:r>
          </a:p>
          <a:p>
            <a:pPr>
              <a:buFont typeface="Wingdings" pitchFamily="2" charset="2"/>
              <a:buChar char="§"/>
            </a:pPr>
            <a:r>
              <a:rPr lang="en-US" sz="2200" dirty="0" smtClean="0"/>
              <a:t>Some basic concepts of set theory.</a:t>
            </a:r>
          </a:p>
          <a:p>
            <a:pPr>
              <a:buFont typeface="Wingdings" pitchFamily="2" charset="2"/>
              <a:buChar char="§"/>
            </a:pPr>
            <a:r>
              <a:rPr lang="en-US" sz="2200" dirty="0" smtClean="0"/>
              <a:t>Probability Theory</a:t>
            </a:r>
          </a:p>
        </p:txBody>
      </p:sp>
      <p:sp>
        <p:nvSpPr>
          <p:cNvPr id="4" name="Date Placeholder 3"/>
          <p:cNvSpPr>
            <a:spLocks noGrp="1"/>
          </p:cNvSpPr>
          <p:nvPr>
            <p:ph type="dt" sz="half" idx="10"/>
          </p:nvPr>
        </p:nvSpPr>
        <p:spPr/>
        <p:txBody>
          <a:bodyPr/>
          <a:lstStyle/>
          <a:p>
            <a:fld id="{AEEA35A0-0CC5-42A9-B016-B246112A12E4}"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Prerequisite and Recap</a:t>
            </a:r>
            <a:endParaRPr lang="en-US" sz="3200" dirty="0"/>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18595112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648200"/>
          </a:xfrm>
        </p:spPr>
        <p:txBody>
          <a:bodyPr>
            <a:normAutofit/>
          </a:bodyPr>
          <a:lstStyle/>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smtClean="0"/>
              <a:t>					</a:t>
            </a:r>
            <a:endParaRPr lang="en-US" sz="2200" dirty="0"/>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AAD32418-6D41-4461-B51F-1A1AE6837455}"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Probability </a:t>
            </a:r>
            <a:r>
              <a:rPr kumimoji="0" lang="en-US" sz="3200" b="0" i="0" u="none" strike="noStrike" kern="1200" cap="none" spc="0" normalizeH="0" baseline="0" noProof="0" dirty="0" smtClean="0">
                <a:ln>
                  <a:noFill/>
                </a:ln>
                <a:solidFill>
                  <a:schemeClr val="dk1"/>
                </a:solidFill>
                <a:effectLst/>
                <a:uLnTx/>
                <a:uFillTx/>
              </a:rPr>
              <a:t> distributions</a:t>
            </a:r>
            <a:r>
              <a:rPr lang="en-US" sz="3200" dirty="0" smtClean="0"/>
              <a:t>(CO-3)</a:t>
            </a:r>
            <a:endParaRPr kumimoji="0" lang="en-US" sz="3200" b="0" i="0" u="none" strike="noStrike" kern="1200" cap="none" spc="0" normalizeH="0" baseline="0" noProof="0" dirty="0">
              <a:ln>
                <a:noFill/>
              </a:ln>
              <a:solidFill>
                <a:schemeClr val="dk1"/>
              </a:solidFill>
              <a:effectLst/>
              <a:uLnTx/>
              <a:uFillTx/>
            </a:endParaRPr>
          </a:p>
        </p:txBody>
      </p:sp>
      <p:sp>
        <p:nvSpPr>
          <p:cNvPr id="2" name="Oval 1"/>
          <p:cNvSpPr/>
          <p:nvPr/>
        </p:nvSpPr>
        <p:spPr>
          <a:xfrm>
            <a:off x="2743200" y="1066800"/>
            <a:ext cx="37338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Theoretical  probability </a:t>
            </a:r>
            <a:r>
              <a:rPr lang="en-US" sz="2200" dirty="0" smtClean="0"/>
              <a:t>distribution</a:t>
            </a:r>
            <a:endParaRPr lang="en-US" sz="2200" dirty="0"/>
          </a:p>
        </p:txBody>
      </p:sp>
      <p:cxnSp>
        <p:nvCxnSpPr>
          <p:cNvPr id="10" name="Straight Arrow Connector 9"/>
          <p:cNvCxnSpPr/>
          <p:nvPr/>
        </p:nvCxnSpPr>
        <p:spPr>
          <a:xfrm flipH="1">
            <a:off x="2895600" y="2514600"/>
            <a:ext cx="1219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08948" y="2514600"/>
            <a:ext cx="1066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914400" y="3009900"/>
            <a:ext cx="2743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Discrete </a:t>
            </a:r>
            <a:r>
              <a:rPr lang="en-US" sz="2200" dirty="0"/>
              <a:t>probability distributions</a:t>
            </a:r>
          </a:p>
        </p:txBody>
      </p:sp>
      <p:sp>
        <p:nvSpPr>
          <p:cNvPr id="14" name="Oval 13"/>
          <p:cNvSpPr/>
          <p:nvPr/>
        </p:nvSpPr>
        <p:spPr>
          <a:xfrm>
            <a:off x="5791200" y="3009900"/>
            <a:ext cx="2514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Continuous </a:t>
            </a:r>
            <a:r>
              <a:rPr lang="en-US" sz="2200" dirty="0"/>
              <a:t>probability distributions</a:t>
            </a:r>
          </a:p>
        </p:txBody>
      </p:sp>
      <p:sp>
        <p:nvSpPr>
          <p:cNvPr id="15" name="Rectangle 14"/>
          <p:cNvSpPr/>
          <p:nvPr/>
        </p:nvSpPr>
        <p:spPr>
          <a:xfrm>
            <a:off x="990600" y="4457700"/>
            <a:ext cx="3048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en-US" sz="2200" dirty="0" smtClean="0"/>
              <a:t>Binomial Distribution</a:t>
            </a:r>
          </a:p>
          <a:p>
            <a:pPr marL="285750" indent="-285750" algn="ctr">
              <a:buFont typeface="Arial" pitchFamily="34" charset="0"/>
              <a:buChar char="•"/>
            </a:pPr>
            <a:r>
              <a:rPr lang="en-US" sz="2200" dirty="0" smtClean="0"/>
              <a:t>Poisson Distribution</a:t>
            </a:r>
            <a:endParaRPr lang="en-US" sz="2200" dirty="0"/>
          </a:p>
        </p:txBody>
      </p:sp>
      <p:sp>
        <p:nvSpPr>
          <p:cNvPr id="16" name="Rectangle 15"/>
          <p:cNvSpPr/>
          <p:nvPr/>
        </p:nvSpPr>
        <p:spPr>
          <a:xfrm>
            <a:off x="5486400" y="4572000"/>
            <a:ext cx="2971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en-US" sz="2000" dirty="0" smtClean="0"/>
              <a:t>Normal Distribution </a:t>
            </a:r>
          </a:p>
          <a:p>
            <a:pPr marL="285750" indent="-285750" algn="ctr">
              <a:buFont typeface="Arial" pitchFamily="34" charset="0"/>
              <a:buChar char="•"/>
            </a:pPr>
            <a:r>
              <a:rPr lang="en-US" sz="2000" dirty="0" smtClean="0"/>
              <a:t>t- </a:t>
            </a:r>
            <a:r>
              <a:rPr lang="en-US" sz="2000" dirty="0"/>
              <a:t>D</a:t>
            </a:r>
            <a:r>
              <a:rPr lang="en-US" sz="2000" dirty="0" smtClean="0"/>
              <a:t>istribution</a:t>
            </a:r>
          </a:p>
          <a:p>
            <a:pPr marL="285750" indent="-285750" algn="ctr">
              <a:buFont typeface="Arial" pitchFamily="34" charset="0"/>
              <a:buChar char="•"/>
            </a:pPr>
            <a:r>
              <a:rPr lang="en-US" sz="2000" dirty="0" smtClean="0"/>
              <a:t>F-Distribution</a:t>
            </a:r>
            <a:endParaRPr lang="en-US" sz="2000" dirty="0"/>
          </a:p>
        </p:txBody>
      </p:sp>
      <p:cxnSp>
        <p:nvCxnSpPr>
          <p:cNvPr id="21" name="Straight Arrow Connector 20"/>
          <p:cNvCxnSpPr/>
          <p:nvPr/>
        </p:nvCxnSpPr>
        <p:spPr>
          <a:xfrm>
            <a:off x="7061548" y="4015375"/>
            <a:ext cx="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86000" y="4015375"/>
            <a:ext cx="0" cy="442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724258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1)">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heel(1)">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1000" fill="hold"/>
                                        <p:tgtEl>
                                          <p:spTgt spid="16"/>
                                        </p:tgtEl>
                                        <p:attrNameLst>
                                          <p:attrName>ppt_x</p:attrName>
                                        </p:attrNameLst>
                                      </p:cBhvr>
                                      <p:tavLst>
                                        <p:tav tm="0">
                                          <p:val>
                                            <p:strVal val="#ppt_x"/>
                                          </p:val>
                                        </p:tav>
                                        <p:tav tm="100000">
                                          <p:val>
                                            <p:strVal val="#ppt_x"/>
                                          </p:val>
                                        </p:tav>
                                      </p:tavLst>
                                    </p:anim>
                                    <p:anim calcmode="lin" valueType="num">
                                      <p:cBhvr additive="base">
                                        <p:cTn id="29"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r>
                  <a:rPr lang="en-US" sz="2200" b="1" dirty="0" smtClean="0"/>
                  <a:t>Binomial Probability Distribution:</a:t>
                </a:r>
                <a:r>
                  <a:rPr lang="en-US" sz="2200" dirty="0" smtClean="0"/>
                  <a:t> Probability distribution defined as follows is known as binomial Probability distribution.</a:t>
                </a:r>
                <a:endParaRPr lang="en-US" sz="2200" i="1" dirty="0" smtClean="0">
                  <a:latin typeface="Cambria Math"/>
                </a:endParaRPr>
              </a:p>
              <a:p>
                <a:pPr marL="0" indent="0" algn="ctr">
                  <a:buNone/>
                </a:pPr>
                <a:endParaRPr lang="en-US" sz="2200" dirty="0" smtClean="0"/>
              </a:p>
              <a:p>
                <a:pPr marL="0" indent="0" algn="ctr">
                  <a:buNone/>
                </a:pPr>
                <a:endParaRPr lang="en-US" sz="2200" dirty="0" smtClean="0"/>
              </a:p>
              <a:p>
                <a:pPr marL="0" indent="0" algn="ctr">
                  <a:buNone/>
                </a:pPr>
                <a:r>
                  <a:rPr lang="en-US" sz="2200" dirty="0" smtClean="0"/>
                  <a:t>Where n is  no of trial which are finite ,r be the success in n trials and </a:t>
                </a:r>
              </a:p>
              <a:p>
                <a:pPr marL="0" indent="0">
                  <a:buNone/>
                </a:pPr>
                <a14:m>
                  <m:oMath xmlns:m="http://schemas.openxmlformats.org/officeDocument/2006/math">
                    <m:r>
                      <a:rPr lang="en-US" sz="2200" b="0" i="1" smtClean="0">
                        <a:latin typeface="Cambria Math"/>
                      </a:rPr>
                      <m:t>𝑝</m:t>
                    </m:r>
                    <m:r>
                      <a:rPr lang="en-US" sz="2200" b="0" i="1" smtClean="0">
                        <a:latin typeface="Cambria Math"/>
                      </a:rPr>
                      <m:t>+</m:t>
                    </m:r>
                    <m:r>
                      <a:rPr lang="en-US" sz="2200" b="0" i="1" smtClean="0">
                        <a:latin typeface="Cambria Math"/>
                      </a:rPr>
                      <m:t>𝑞</m:t>
                    </m:r>
                    <m:r>
                      <a:rPr lang="en-US" sz="2200" b="0" i="1" smtClean="0">
                        <a:latin typeface="Cambria Math"/>
                      </a:rPr>
                      <m:t>=1</m:t>
                    </m:r>
                  </m:oMath>
                </a14:m>
                <a:r>
                  <a:rPr lang="en-US" sz="2200" dirty="0" smtClean="0"/>
                  <a:t>, p is probability of success and q is probability of failure.</a:t>
                </a:r>
              </a:p>
              <a:p>
                <a:pPr marL="0" indent="0">
                  <a:buNone/>
                </a:pPr>
                <a:r>
                  <a:rPr lang="en-US" sz="2200" dirty="0" smtClean="0"/>
                  <a:t>Assumptions For Binomial distribution:</a:t>
                </a:r>
              </a:p>
              <a:p>
                <a:r>
                  <a:rPr lang="en-US" sz="2200" dirty="0" smtClean="0"/>
                  <a:t>n, the number of trials is finite</a:t>
                </a:r>
              </a:p>
              <a:p>
                <a:r>
                  <a:rPr lang="en-US" sz="2200" dirty="0" smtClean="0"/>
                  <a:t>Each trial has only two possible outcomes usually called success and failure.</a:t>
                </a:r>
              </a:p>
              <a:p>
                <a:r>
                  <a:rPr lang="en-US" sz="2200" dirty="0" smtClean="0"/>
                  <a:t>All trials are independent.</a:t>
                </a:r>
              </a:p>
              <a:p>
                <a:r>
                  <a:rPr lang="en-US" sz="2200" dirty="0" smtClean="0"/>
                  <a:t>p and q is constant for all trials.</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1617" r="-163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F86D48E-4E0C-4660-9BA7-FB2CE8C719EF}"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Binomial </a:t>
            </a:r>
            <a:r>
              <a:rPr lang="en-US" sz="3200" dirty="0" smtClean="0"/>
              <a:t>Distribution(CO-3)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2" name="Rectangle 1"/>
              <p:cNvSpPr/>
              <p:nvPr/>
            </p:nvSpPr>
            <p:spPr>
              <a:xfrm>
                <a:off x="1921702" y="1828800"/>
                <a:ext cx="594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𝑟</m:t>
                        </m:r>
                      </m:e>
                    </m:d>
                    <m:r>
                      <a:rPr lang="en-US" i="1">
                        <a:latin typeface="Cambria Math"/>
                      </a:rPr>
                      <m:t>=</m:t>
                    </m:r>
                    <m:sSub>
                      <m:sSubPr>
                        <m:ctrlPr>
                          <a:rPr lang="en-US" i="1">
                            <a:latin typeface="Cambria Math" panose="02040503050406030204" pitchFamily="18" charset="0"/>
                          </a:rPr>
                        </m:ctrlPr>
                      </m:sSubPr>
                      <m:e>
                        <m:sPre>
                          <m:sPrePr>
                            <m:ctrlPr>
                              <a:rPr lang="en-US" i="1">
                                <a:latin typeface="Cambria Math" panose="02040503050406030204" pitchFamily="18" charset="0"/>
                              </a:rPr>
                            </m:ctrlPr>
                          </m:sPrePr>
                          <m:sub/>
                          <m:sup>
                            <m:r>
                              <a:rPr lang="en-US" i="1">
                                <a:latin typeface="Cambria Math"/>
                              </a:rPr>
                              <m:t>𝑛</m:t>
                            </m:r>
                          </m:sup>
                          <m:e>
                            <m:r>
                              <a:rPr lang="en-US" i="1">
                                <a:latin typeface="Cambria Math"/>
                              </a:rPr>
                              <m:t>𝐶</m:t>
                            </m:r>
                          </m:e>
                        </m:sPre>
                      </m:e>
                      <m:sub>
                        <m:r>
                          <a:rPr lang="en-US" i="1">
                            <a:latin typeface="Cambria Math"/>
                          </a:rPr>
                          <m:t>𝑟</m:t>
                        </m:r>
                      </m:sub>
                    </m:sSub>
                    <m:sSup>
                      <m:sSupPr>
                        <m:ctrlPr>
                          <a:rPr lang="en-US" i="1">
                            <a:latin typeface="Cambria Math" panose="02040503050406030204" pitchFamily="18" charset="0"/>
                          </a:rPr>
                        </m:ctrlPr>
                      </m:sSupPr>
                      <m:e>
                        <m:r>
                          <a:rPr lang="en-US" i="1">
                            <a:latin typeface="Cambria Math"/>
                          </a:rPr>
                          <m:t>𝑝</m:t>
                        </m:r>
                      </m:e>
                      <m:sup>
                        <m:r>
                          <a:rPr lang="en-US" i="1">
                            <a:latin typeface="Cambria Math"/>
                          </a:rPr>
                          <m:t>𝑟</m:t>
                        </m:r>
                      </m:sup>
                    </m:sSup>
                    <m:sSup>
                      <m:sSupPr>
                        <m:ctrlPr>
                          <a:rPr lang="en-US" i="1">
                            <a:latin typeface="Cambria Math" panose="02040503050406030204" pitchFamily="18" charset="0"/>
                          </a:rPr>
                        </m:ctrlPr>
                      </m:sSupPr>
                      <m:e>
                        <m:r>
                          <a:rPr lang="en-US" i="1">
                            <a:latin typeface="Cambria Math"/>
                          </a:rPr>
                          <m:t>𝑞</m:t>
                        </m:r>
                      </m:e>
                      <m:sup>
                        <m:r>
                          <a:rPr lang="en-US" i="1">
                            <a:latin typeface="Cambria Math"/>
                          </a:rPr>
                          <m:t>𝑛</m:t>
                        </m:r>
                        <m:r>
                          <a:rPr lang="en-US" i="1">
                            <a:latin typeface="Cambria Math"/>
                          </a:rPr>
                          <m:t>−</m:t>
                        </m:r>
                        <m:r>
                          <a:rPr lang="en-US" i="1">
                            <a:latin typeface="Cambria Math"/>
                          </a:rPr>
                          <m:t>𝑟</m:t>
                        </m:r>
                      </m:sup>
                    </m:sSup>
                  </m:oMath>
                </a14:m>
                <a:r>
                  <a:rPr lang="en-US" dirty="0"/>
                  <a:t>,</a:t>
                </a:r>
                <a14:m>
                  <m:oMath xmlns:m="http://schemas.openxmlformats.org/officeDocument/2006/math">
                    <m:r>
                      <a:rPr lang="en-US" i="1" dirty="0">
                        <a:latin typeface="Cambria Math"/>
                      </a:rPr>
                      <m:t>𝑟</m:t>
                    </m:r>
                    <m:r>
                      <a:rPr lang="en-US" i="1" dirty="0">
                        <a:latin typeface="Cambria Math"/>
                      </a:rPr>
                      <m:t>=1,2…</m:t>
                    </m:r>
                    <m:r>
                      <a:rPr lang="en-US" i="1" dirty="0">
                        <a:latin typeface="Cambria Math"/>
                      </a:rPr>
                      <m:t>𝑛</m:t>
                    </m:r>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921702" y="1828800"/>
                <a:ext cx="5943600" cy="609600"/>
              </a:xfrm>
              <a:prstGeom prst="rect">
                <a:avLst/>
              </a:prstGeom>
              <a:blipFill rotWithShape="1">
                <a:blip r:embed="rId4"/>
                <a:stretch>
                  <a:fillRect/>
                </a:stretch>
              </a:blipFill>
            </p:spPr>
            <p:txBody>
              <a:bodyPr/>
              <a:lstStyle/>
              <a:p>
                <a:r>
                  <a:rPr lang="en-US">
                    <a:noFill/>
                  </a:rPr>
                  <a:t> </a:t>
                </a:r>
              </a:p>
            </p:txBody>
          </p:sp>
        </mc:Fallback>
      </mc:AlternateContent>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0749909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Recurrence or recursion formula:</a:t>
                </a:r>
              </a:p>
              <a:p>
                <a:pPr marL="0" indent="0">
                  <a:buNone/>
                </a:pP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i="1">
                        <a:latin typeface="Cambria Math"/>
                      </a:rPr>
                      <m:t>=</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i="1">
                                <a:latin typeface="Cambria Math"/>
                              </a:rPr>
                              <m:t>𝑛</m:t>
                            </m:r>
                          </m:sup>
                          <m:e>
                            <m:r>
                              <a:rPr lang="en-US" sz="2200" i="1">
                                <a:latin typeface="Cambria Math"/>
                              </a:rPr>
                              <m:t>𝐶</m:t>
                            </m:r>
                          </m:e>
                        </m:sPre>
                      </m:e>
                      <m:sub>
                        <m:r>
                          <a:rPr lang="en-US" sz="2200" i="1">
                            <a:latin typeface="Cambria Math"/>
                          </a:rPr>
                          <m:t>𝑟</m:t>
                        </m:r>
                      </m:sub>
                    </m:sSub>
                    <m:sSup>
                      <m:sSupPr>
                        <m:ctrlPr>
                          <a:rPr lang="en-US" sz="2200" i="1">
                            <a:latin typeface="Cambria Math" panose="02040503050406030204" pitchFamily="18" charset="0"/>
                          </a:rPr>
                        </m:ctrlPr>
                      </m:sSupPr>
                      <m:e>
                        <m:r>
                          <a:rPr lang="en-US" sz="2200" i="1">
                            <a:latin typeface="Cambria Math"/>
                          </a:rPr>
                          <m:t>𝑝</m:t>
                        </m:r>
                      </m:e>
                      <m:sup>
                        <m:r>
                          <a:rPr lang="en-US" sz="2200" i="1">
                            <a:latin typeface="Cambria Math"/>
                          </a:rPr>
                          <m:t>𝑟</m:t>
                        </m:r>
                      </m:sup>
                    </m:sSup>
                    <m:sSup>
                      <m:sSupPr>
                        <m:ctrlPr>
                          <a:rPr lang="en-US" sz="2200" i="1">
                            <a:latin typeface="Cambria Math" panose="02040503050406030204" pitchFamily="18" charset="0"/>
                          </a:rPr>
                        </m:ctrlPr>
                      </m:sSupPr>
                      <m:e>
                        <m:r>
                          <a:rPr lang="en-US" sz="2200" i="1">
                            <a:latin typeface="Cambria Math"/>
                          </a:rPr>
                          <m:t>𝑞</m:t>
                        </m:r>
                      </m:e>
                      <m:sup>
                        <m:r>
                          <a:rPr lang="en-US" sz="2200" i="1">
                            <a:latin typeface="Cambria Math"/>
                          </a:rPr>
                          <m:t>𝑛</m:t>
                        </m:r>
                        <m:r>
                          <a:rPr lang="en-US" sz="2200" i="1">
                            <a:latin typeface="Cambria Math"/>
                          </a:rPr>
                          <m:t>−</m:t>
                        </m:r>
                        <m:r>
                          <a:rPr lang="en-US" sz="2200" i="1">
                            <a:latin typeface="Cambria Math"/>
                          </a:rPr>
                          <m:t>𝑟</m:t>
                        </m:r>
                      </m:sup>
                    </m:sSup>
                    <m:r>
                      <a:rPr lang="en-US" sz="2200" i="1" smtClean="0">
                        <a:latin typeface="Cambria Math"/>
                        <a:ea typeface="Cambria Math"/>
                      </a:rPr>
                      <m:t>=</m:t>
                    </m:r>
                    <m:f>
                      <m:fPr>
                        <m:ctrlPr>
                          <a:rPr lang="en-US" sz="2200" i="1" smtClean="0">
                            <a:latin typeface="Cambria Math" panose="02040503050406030204" pitchFamily="18" charset="0"/>
                            <a:ea typeface="Cambria Math"/>
                          </a:rPr>
                        </m:ctrlPr>
                      </m:fPr>
                      <m:num>
                        <m:r>
                          <a:rPr lang="en-US" sz="2200" b="0" i="1" smtClean="0">
                            <a:latin typeface="Cambria Math"/>
                            <a:ea typeface="Cambria Math"/>
                          </a:rPr>
                          <m:t>𝑛</m:t>
                        </m:r>
                        <m:r>
                          <a:rPr lang="en-US" sz="2200" b="0" i="1" smtClean="0">
                            <a:latin typeface="Cambria Math"/>
                            <a:ea typeface="Cambria Math"/>
                          </a:rPr>
                          <m:t>!</m:t>
                        </m:r>
                      </m:num>
                      <m:den>
                        <m:r>
                          <a:rPr lang="en-US" sz="2200" b="0" i="1" smtClean="0">
                            <a:latin typeface="Cambria Math"/>
                            <a:ea typeface="Cambria Math"/>
                          </a:rPr>
                          <m:t>𝑟</m:t>
                        </m:r>
                        <m:r>
                          <a:rPr lang="en-US" sz="2200" b="0" i="1" smtClean="0">
                            <a:latin typeface="Cambria Math"/>
                            <a:ea typeface="Cambria Math"/>
                          </a:rPr>
                          <m:t>!(</m:t>
                        </m:r>
                        <m:r>
                          <a:rPr lang="en-US" sz="2200" b="0" i="1" smtClean="0">
                            <a:latin typeface="Cambria Math"/>
                            <a:ea typeface="Cambria Math"/>
                          </a:rPr>
                          <m:t>𝑛</m:t>
                        </m:r>
                        <m:r>
                          <a:rPr lang="en-US" sz="2200" b="0" i="1" smtClean="0">
                            <a:latin typeface="Cambria Math"/>
                            <a:ea typeface="Cambria Math"/>
                          </a:rPr>
                          <m:t>−</m:t>
                        </m:r>
                        <m:r>
                          <a:rPr lang="en-US" sz="2200" b="0" i="1" smtClean="0">
                            <a:latin typeface="Cambria Math"/>
                            <a:ea typeface="Cambria Math"/>
                          </a:rPr>
                          <m:t>𝑟</m:t>
                        </m:r>
                        <m:r>
                          <a:rPr lang="en-US" sz="2200" b="0" i="1" smtClean="0">
                            <a:latin typeface="Cambria Math"/>
                            <a:ea typeface="Cambria Math"/>
                          </a:rPr>
                          <m:t>)!</m:t>
                        </m:r>
                      </m:den>
                    </m:f>
                    <m:sSup>
                      <m:sSupPr>
                        <m:ctrlPr>
                          <a:rPr lang="en-US" sz="2200" i="1" smtClean="0">
                            <a:latin typeface="Cambria Math" panose="02040503050406030204" pitchFamily="18" charset="0"/>
                            <a:ea typeface="Cambria Math"/>
                          </a:rPr>
                        </m:ctrlPr>
                      </m:sSupPr>
                      <m:e>
                        <m:r>
                          <a:rPr lang="en-US" sz="2200" b="0" i="1" smtClean="0">
                            <a:latin typeface="Cambria Math"/>
                            <a:ea typeface="Cambria Math"/>
                          </a:rPr>
                          <m:t>𝑝</m:t>
                        </m:r>
                      </m:e>
                      <m:sup>
                        <m:r>
                          <a:rPr lang="en-US" sz="2200" b="0" i="1" smtClean="0">
                            <a:latin typeface="Cambria Math"/>
                            <a:ea typeface="Cambria Math"/>
                          </a:rPr>
                          <m:t>𝑟</m:t>
                        </m:r>
                      </m:sup>
                    </m:sSup>
                    <m:sSup>
                      <m:sSupPr>
                        <m:ctrlPr>
                          <a:rPr lang="en-US" sz="2200" i="1" smtClean="0">
                            <a:latin typeface="Cambria Math" panose="02040503050406030204" pitchFamily="18" charset="0"/>
                            <a:ea typeface="Cambria Math"/>
                          </a:rPr>
                        </m:ctrlPr>
                      </m:sSupPr>
                      <m:e>
                        <m:r>
                          <a:rPr lang="en-US" sz="2200" b="0" i="1" smtClean="0">
                            <a:latin typeface="Cambria Math"/>
                            <a:ea typeface="Cambria Math"/>
                          </a:rPr>
                          <m:t>𝑞</m:t>
                        </m:r>
                      </m:e>
                      <m:sup>
                        <m:r>
                          <a:rPr lang="en-US" sz="2200" b="0" i="1" smtClean="0">
                            <a:latin typeface="Cambria Math"/>
                            <a:ea typeface="Cambria Math"/>
                          </a:rPr>
                          <m:t>𝑛</m:t>
                        </m:r>
                        <m:r>
                          <a:rPr lang="en-US" sz="2200" b="0" i="1" smtClean="0">
                            <a:latin typeface="Cambria Math"/>
                            <a:ea typeface="Cambria Math"/>
                          </a:rPr>
                          <m:t>−</m:t>
                        </m:r>
                        <m:r>
                          <a:rPr lang="en-US" sz="2200" b="0" i="1" smtClean="0">
                            <a:latin typeface="Cambria Math"/>
                            <a:ea typeface="Cambria Math"/>
                          </a:rPr>
                          <m:t>𝑟</m:t>
                        </m:r>
                      </m:sup>
                    </m:sSup>
                  </m:oMath>
                </a14:m>
                <a:r>
                  <a:rPr lang="en-US" sz="2200" dirty="0" smtClean="0"/>
                  <a:t>….(1)</a:t>
                </a:r>
              </a:p>
              <a:p>
                <a:pPr marL="0" indent="0">
                  <a:buNone/>
                </a:pPr>
                <a:r>
                  <a:rPr lang="en-US" sz="2200" dirty="0" smtClean="0"/>
                  <a:t>Equation (1) denote binomial distribution.</a:t>
                </a:r>
              </a:p>
              <a:p>
                <a:pPr marL="0" indent="0">
                  <a:buNone/>
                </a:pP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r>
                          <a:rPr lang="en-US" sz="2200" b="0" i="1" smtClean="0">
                            <a:latin typeface="Cambria Math"/>
                          </a:rPr>
                          <m:t>+1</m:t>
                        </m:r>
                      </m:e>
                    </m:d>
                    <m:r>
                      <a:rPr lang="en-US" sz="2200" i="1">
                        <a:latin typeface="Cambria Math"/>
                      </a:rPr>
                      <m:t>=</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i="1">
                                <a:latin typeface="Cambria Math"/>
                              </a:rPr>
                              <m:t>𝑛</m:t>
                            </m:r>
                          </m:sup>
                          <m:e>
                            <m:r>
                              <a:rPr lang="en-US" sz="2200" i="1">
                                <a:latin typeface="Cambria Math"/>
                              </a:rPr>
                              <m:t>𝐶</m:t>
                            </m:r>
                          </m:e>
                        </m:sPre>
                      </m:e>
                      <m:sub>
                        <m:r>
                          <a:rPr lang="en-US" sz="2200" i="1">
                            <a:latin typeface="Cambria Math"/>
                          </a:rPr>
                          <m:t>𝑟</m:t>
                        </m:r>
                        <m:r>
                          <a:rPr lang="en-US" sz="2200" b="0" i="1" smtClean="0">
                            <a:latin typeface="Cambria Math"/>
                          </a:rPr>
                          <m:t>+1</m:t>
                        </m:r>
                      </m:sub>
                    </m:sSub>
                    <m:sSup>
                      <m:sSupPr>
                        <m:ctrlPr>
                          <a:rPr lang="en-US" sz="2200" i="1">
                            <a:latin typeface="Cambria Math" panose="02040503050406030204" pitchFamily="18" charset="0"/>
                          </a:rPr>
                        </m:ctrlPr>
                      </m:sSupPr>
                      <m:e>
                        <m:r>
                          <a:rPr lang="en-US" sz="2200" i="1">
                            <a:latin typeface="Cambria Math"/>
                          </a:rPr>
                          <m:t>𝑝</m:t>
                        </m:r>
                      </m:e>
                      <m:sup>
                        <m:r>
                          <a:rPr lang="en-US" sz="2200" i="1">
                            <a:latin typeface="Cambria Math"/>
                          </a:rPr>
                          <m:t>𝑟</m:t>
                        </m:r>
                        <m:r>
                          <a:rPr lang="en-US" sz="2200" b="0" i="1" smtClean="0">
                            <a:latin typeface="Cambria Math"/>
                          </a:rPr>
                          <m:t>+1</m:t>
                        </m:r>
                      </m:sup>
                    </m:sSup>
                    <m:sSup>
                      <m:sSupPr>
                        <m:ctrlPr>
                          <a:rPr lang="en-US" sz="2200" i="1">
                            <a:latin typeface="Cambria Math" panose="02040503050406030204" pitchFamily="18" charset="0"/>
                          </a:rPr>
                        </m:ctrlPr>
                      </m:sSupPr>
                      <m:e>
                        <m:r>
                          <a:rPr lang="en-US" sz="2200" i="1">
                            <a:latin typeface="Cambria Math"/>
                          </a:rPr>
                          <m:t>𝑞</m:t>
                        </m:r>
                      </m:e>
                      <m:sup>
                        <m:r>
                          <a:rPr lang="en-US" sz="2200" i="1">
                            <a:latin typeface="Cambria Math"/>
                          </a:rPr>
                          <m:t>𝑛</m:t>
                        </m:r>
                        <m:r>
                          <a:rPr lang="en-US" sz="2200" i="1">
                            <a:latin typeface="Cambria Math"/>
                          </a:rPr>
                          <m:t>−</m:t>
                        </m:r>
                        <m:r>
                          <a:rPr lang="en-US" sz="2200" i="1">
                            <a:latin typeface="Cambria Math"/>
                          </a:rPr>
                          <m:t>𝑟</m:t>
                        </m:r>
                        <m:r>
                          <a:rPr lang="en-US" sz="2200" b="0" i="1" smtClean="0">
                            <a:latin typeface="Cambria Math"/>
                          </a:rPr>
                          <m:t>−1</m:t>
                        </m:r>
                      </m:sup>
                    </m:sSup>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𝑛</m:t>
                        </m:r>
                        <m:r>
                          <a:rPr lang="en-US" sz="2200" i="1">
                            <a:latin typeface="Cambria Math"/>
                            <a:ea typeface="Cambria Math"/>
                          </a:rPr>
                          <m:t>!</m:t>
                        </m:r>
                      </m:num>
                      <m:den>
                        <m:r>
                          <a:rPr lang="en-US" sz="2200" b="0" i="1" smtClean="0">
                            <a:latin typeface="Cambria Math"/>
                            <a:ea typeface="Cambria Math"/>
                          </a:rPr>
                          <m:t>(</m:t>
                        </m:r>
                        <m:r>
                          <a:rPr lang="en-US" sz="2200" i="1">
                            <a:latin typeface="Cambria Math"/>
                            <a:ea typeface="Cambria Math"/>
                          </a:rPr>
                          <m:t>𝑟</m:t>
                        </m:r>
                        <m:r>
                          <a:rPr lang="en-US" sz="2200" b="0" i="1" smtClean="0">
                            <a:latin typeface="Cambria Math"/>
                            <a:ea typeface="Cambria Math"/>
                          </a:rPr>
                          <m:t>+1)</m:t>
                        </m:r>
                        <m:r>
                          <a:rPr lang="en-US" sz="2200" i="1">
                            <a:latin typeface="Cambria Math"/>
                            <a:ea typeface="Cambria Math"/>
                          </a:rPr>
                          <m:t>!(</m:t>
                        </m:r>
                        <m:r>
                          <a:rPr lang="en-US" sz="2200" i="1">
                            <a:latin typeface="Cambria Math"/>
                            <a:ea typeface="Cambria Math"/>
                          </a:rPr>
                          <m:t>𝑛</m:t>
                        </m:r>
                        <m:r>
                          <a:rPr lang="en-US" sz="2200" i="1">
                            <a:latin typeface="Cambria Math"/>
                            <a:ea typeface="Cambria Math"/>
                          </a:rPr>
                          <m:t>−</m:t>
                        </m:r>
                        <m:r>
                          <a:rPr lang="en-US" sz="2200" i="1">
                            <a:latin typeface="Cambria Math"/>
                            <a:ea typeface="Cambria Math"/>
                          </a:rPr>
                          <m:t>𝑟</m:t>
                        </m:r>
                        <m:r>
                          <a:rPr lang="en-US" sz="2200" b="0" i="1" smtClean="0">
                            <a:latin typeface="Cambria Math"/>
                            <a:ea typeface="Cambria Math"/>
                          </a:rPr>
                          <m:t>−1</m:t>
                        </m:r>
                        <m:r>
                          <a:rPr lang="en-US" sz="2200" i="1">
                            <a:latin typeface="Cambria Math"/>
                            <a:ea typeface="Cambria Math"/>
                          </a:rPr>
                          <m:t>)!</m:t>
                        </m:r>
                      </m:den>
                    </m:f>
                    <m:sSup>
                      <m:sSupPr>
                        <m:ctrlPr>
                          <a:rPr lang="en-US" sz="2200" i="1">
                            <a:latin typeface="Cambria Math" panose="02040503050406030204" pitchFamily="18" charset="0"/>
                            <a:ea typeface="Cambria Math"/>
                          </a:rPr>
                        </m:ctrlPr>
                      </m:sSupPr>
                      <m:e>
                        <m:r>
                          <a:rPr lang="en-US" sz="2200" i="1">
                            <a:latin typeface="Cambria Math"/>
                            <a:ea typeface="Cambria Math"/>
                          </a:rPr>
                          <m:t>𝑝</m:t>
                        </m:r>
                      </m:e>
                      <m:sup>
                        <m:r>
                          <a:rPr lang="en-US" sz="2200" i="1">
                            <a:latin typeface="Cambria Math"/>
                            <a:ea typeface="Cambria Math"/>
                          </a:rPr>
                          <m:t>𝑟</m:t>
                        </m:r>
                        <m:r>
                          <a:rPr lang="en-US" sz="2200" b="0" i="1" smtClean="0">
                            <a:latin typeface="Cambria Math"/>
                            <a:ea typeface="Cambria Math"/>
                          </a:rPr>
                          <m:t>+1</m:t>
                        </m:r>
                      </m:sup>
                    </m:sSup>
                    <m:sSup>
                      <m:sSupPr>
                        <m:ctrlPr>
                          <a:rPr lang="en-US" sz="2200" i="1">
                            <a:latin typeface="Cambria Math" panose="02040503050406030204" pitchFamily="18" charset="0"/>
                            <a:ea typeface="Cambria Math"/>
                          </a:rPr>
                        </m:ctrlPr>
                      </m:sSupPr>
                      <m:e>
                        <m:r>
                          <a:rPr lang="en-US" sz="2200" i="1">
                            <a:latin typeface="Cambria Math"/>
                            <a:ea typeface="Cambria Math"/>
                          </a:rPr>
                          <m:t>𝑞</m:t>
                        </m:r>
                      </m:e>
                      <m:sup>
                        <m:r>
                          <a:rPr lang="en-US" sz="2200" i="1">
                            <a:latin typeface="Cambria Math"/>
                            <a:ea typeface="Cambria Math"/>
                          </a:rPr>
                          <m:t>𝑛</m:t>
                        </m:r>
                        <m:r>
                          <a:rPr lang="en-US" sz="2200" i="1">
                            <a:latin typeface="Cambria Math"/>
                            <a:ea typeface="Cambria Math"/>
                          </a:rPr>
                          <m:t>−</m:t>
                        </m:r>
                        <m:r>
                          <a:rPr lang="en-US" sz="2200" i="1">
                            <a:latin typeface="Cambria Math"/>
                            <a:ea typeface="Cambria Math"/>
                          </a:rPr>
                          <m:t>𝑟</m:t>
                        </m:r>
                        <m:r>
                          <a:rPr lang="en-US" sz="2200" b="0" i="1" smtClean="0">
                            <a:latin typeface="Cambria Math"/>
                            <a:ea typeface="Cambria Math"/>
                          </a:rPr>
                          <m:t>−1</m:t>
                        </m:r>
                      </m:sup>
                    </m:sSup>
                  </m:oMath>
                </a14:m>
                <a:r>
                  <a:rPr lang="en-US" sz="2200" dirty="0"/>
                  <a:t>….(</a:t>
                </a:r>
                <a:r>
                  <a:rPr lang="en-US" sz="2200" dirty="0" smtClean="0"/>
                  <a:t>2)</a:t>
                </a:r>
              </a:p>
              <a:p>
                <a:pPr marL="0" indent="0">
                  <a:buNone/>
                </a:pPr>
                <a:r>
                  <a:rPr lang="en-US" sz="2200" dirty="0" smtClean="0"/>
                  <a:t>By equation (1) and (2)</a:t>
                </a:r>
              </a:p>
              <a:p>
                <a:pPr marL="0" indent="0">
                  <a:buNone/>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a:rPr>
                            <m:t>𝑃</m:t>
                          </m:r>
                          <m:r>
                            <a:rPr lang="en-US" sz="2200" b="0" i="1" smtClean="0">
                              <a:latin typeface="Cambria Math"/>
                            </a:rPr>
                            <m:t>(</m:t>
                          </m:r>
                          <m:r>
                            <a:rPr lang="en-US" sz="2200" b="0" i="1" smtClean="0">
                              <a:latin typeface="Cambria Math"/>
                            </a:rPr>
                            <m:t>𝑟</m:t>
                          </m:r>
                          <m:r>
                            <a:rPr lang="en-US" sz="2200" b="0" i="1" smtClean="0">
                              <a:latin typeface="Cambria Math"/>
                            </a:rPr>
                            <m:t>+1)</m:t>
                          </m:r>
                        </m:num>
                        <m:den>
                          <m:r>
                            <a:rPr lang="en-US" sz="2200" b="0" i="1" smtClean="0">
                              <a:latin typeface="Cambria Math"/>
                            </a:rPr>
                            <m:t>𝑃</m:t>
                          </m:r>
                          <m:r>
                            <a:rPr lang="en-US" sz="2200" b="0" i="1" smtClean="0">
                              <a:latin typeface="Cambria Math"/>
                            </a:rPr>
                            <m:t>(</m:t>
                          </m:r>
                          <m:r>
                            <a:rPr lang="en-US" sz="2200" b="0" i="1" smtClean="0">
                              <a:latin typeface="Cambria Math"/>
                            </a:rPr>
                            <m:t>𝑟</m:t>
                          </m:r>
                          <m:r>
                            <a:rPr lang="en-US" sz="2200" b="0" i="1" smtClean="0">
                              <a:latin typeface="Cambria Math"/>
                            </a:rPr>
                            <m:t>)</m:t>
                          </m:r>
                        </m:den>
                      </m:f>
                      <m:r>
                        <a:rPr lang="en-US" sz="2200" b="0" i="1" smtClean="0">
                          <a:latin typeface="Cambria Math"/>
                        </a:rPr>
                        <m:t>=</m:t>
                      </m:r>
                      <m:f>
                        <m:fPr>
                          <m:ctrlPr>
                            <a:rPr lang="en-US" sz="2200" i="1">
                              <a:latin typeface="Cambria Math" panose="02040503050406030204" pitchFamily="18" charset="0"/>
                              <a:ea typeface="Cambria Math"/>
                            </a:rPr>
                          </m:ctrlPr>
                        </m:fPr>
                        <m:num>
                          <m:r>
                            <a:rPr lang="en-US" sz="2200" b="0" i="1" smtClean="0">
                              <a:latin typeface="Cambria Math"/>
                              <a:ea typeface="Cambria Math"/>
                            </a:rPr>
                            <m:t>(</m:t>
                          </m:r>
                          <m:r>
                            <a:rPr lang="en-US" sz="2200" i="1">
                              <a:latin typeface="Cambria Math"/>
                              <a:ea typeface="Cambria Math"/>
                            </a:rPr>
                            <m:t>𝑛</m:t>
                          </m:r>
                          <m:r>
                            <a:rPr lang="en-US" sz="2200" b="0" i="1" smtClean="0">
                              <a:latin typeface="Cambria Math"/>
                              <a:ea typeface="Cambria Math"/>
                            </a:rPr>
                            <m:t>−</m:t>
                          </m:r>
                          <m:r>
                            <a:rPr lang="en-US" sz="2200" b="0" i="1" smtClean="0">
                              <a:latin typeface="Cambria Math"/>
                              <a:ea typeface="Cambria Math"/>
                            </a:rPr>
                            <m:t>𝑟</m:t>
                          </m:r>
                          <m:r>
                            <a:rPr lang="en-US" sz="2200" b="0" i="1" smtClean="0">
                              <a:latin typeface="Cambria Math"/>
                              <a:ea typeface="Cambria Math"/>
                            </a:rPr>
                            <m:t>)!</m:t>
                          </m:r>
                        </m:num>
                        <m:den>
                          <m:r>
                            <a:rPr lang="en-US" sz="2200" i="1">
                              <a:latin typeface="Cambria Math"/>
                              <a:ea typeface="Cambria Math"/>
                            </a:rPr>
                            <m:t>(</m:t>
                          </m:r>
                          <m:r>
                            <a:rPr lang="en-US" sz="2200" i="1">
                              <a:latin typeface="Cambria Math"/>
                              <a:ea typeface="Cambria Math"/>
                            </a:rPr>
                            <m:t>𝑛</m:t>
                          </m:r>
                          <m:r>
                            <a:rPr lang="en-US" sz="2200" i="1">
                              <a:latin typeface="Cambria Math"/>
                              <a:ea typeface="Cambria Math"/>
                            </a:rPr>
                            <m:t>−</m:t>
                          </m:r>
                          <m:r>
                            <a:rPr lang="en-US" sz="2200" i="1">
                              <a:latin typeface="Cambria Math"/>
                              <a:ea typeface="Cambria Math"/>
                            </a:rPr>
                            <m:t>𝑟</m:t>
                          </m:r>
                          <m:r>
                            <a:rPr lang="en-US" sz="2200" i="1">
                              <a:latin typeface="Cambria Math"/>
                              <a:ea typeface="Cambria Math"/>
                            </a:rPr>
                            <m:t>−1)!</m:t>
                          </m:r>
                        </m:den>
                      </m:f>
                      <m:r>
                        <a:rPr lang="en-US" sz="2200" i="1" smtClean="0">
                          <a:latin typeface="Cambria Math"/>
                          <a:ea typeface="Cambria Math"/>
                        </a:rPr>
                        <m:t>×</m:t>
                      </m:r>
                      <m:f>
                        <m:fPr>
                          <m:ctrlPr>
                            <a:rPr lang="en-US" sz="2200" i="1" smtClean="0">
                              <a:latin typeface="Cambria Math" panose="02040503050406030204" pitchFamily="18" charset="0"/>
                              <a:ea typeface="Cambria Math"/>
                            </a:rPr>
                          </m:ctrlPr>
                        </m:fPr>
                        <m:num>
                          <m:r>
                            <a:rPr lang="en-US" sz="2200" b="0" i="1" smtClean="0">
                              <a:latin typeface="Cambria Math"/>
                              <a:ea typeface="Cambria Math"/>
                            </a:rPr>
                            <m:t>𝑟</m:t>
                          </m:r>
                          <m:r>
                            <a:rPr lang="en-US" sz="2200" b="0" i="1" smtClean="0">
                              <a:latin typeface="Cambria Math"/>
                              <a:ea typeface="Cambria Math"/>
                            </a:rPr>
                            <m:t>!</m:t>
                          </m:r>
                        </m:num>
                        <m:den>
                          <m:r>
                            <a:rPr lang="en-US" sz="2200" b="0" i="1" smtClean="0">
                              <a:latin typeface="Cambria Math"/>
                              <a:ea typeface="Cambria Math"/>
                            </a:rPr>
                            <m:t>(</m:t>
                          </m:r>
                          <m:r>
                            <a:rPr lang="en-US" sz="2200" b="0" i="1" smtClean="0">
                              <a:latin typeface="Cambria Math"/>
                              <a:ea typeface="Cambria Math"/>
                            </a:rPr>
                            <m:t>𝑟</m:t>
                          </m:r>
                          <m:r>
                            <a:rPr lang="en-US" sz="2200" b="0" i="1" smtClean="0">
                              <a:latin typeface="Cambria Math"/>
                              <a:ea typeface="Cambria Math"/>
                            </a:rPr>
                            <m:t>+1)!</m:t>
                          </m:r>
                        </m:den>
                      </m:f>
                      <m:r>
                        <a:rPr lang="en-US" sz="2200" i="1" smtClean="0">
                          <a:latin typeface="Cambria Math"/>
                          <a:ea typeface="Cambria Math"/>
                        </a:rPr>
                        <m:t>×</m:t>
                      </m:r>
                      <m:f>
                        <m:fPr>
                          <m:ctrlPr>
                            <a:rPr lang="en-US" sz="2200" i="1" smtClean="0">
                              <a:latin typeface="Cambria Math" panose="02040503050406030204" pitchFamily="18" charset="0"/>
                              <a:ea typeface="Cambria Math"/>
                            </a:rPr>
                          </m:ctrlPr>
                        </m:fPr>
                        <m:num>
                          <m:r>
                            <a:rPr lang="en-US" sz="2200" b="0" i="1" smtClean="0">
                              <a:latin typeface="Cambria Math"/>
                              <a:ea typeface="Cambria Math"/>
                            </a:rPr>
                            <m:t>𝑝</m:t>
                          </m:r>
                        </m:num>
                        <m:den>
                          <m:r>
                            <a:rPr lang="en-US" sz="2200" b="0" i="1" smtClean="0">
                              <a:latin typeface="Cambria Math"/>
                              <a:ea typeface="Cambria Math"/>
                            </a:rPr>
                            <m:t>𝑞</m:t>
                          </m:r>
                        </m:den>
                      </m:f>
                    </m:oMath>
                  </m:oMathPara>
                </a14:m>
                <a:endParaRPr lang="en-US" sz="2200" dirty="0" smtClean="0">
                  <a:ea typeface="Cambria Math"/>
                </a:endParaRPr>
              </a:p>
              <a:p>
                <a:pPr marL="0" indent="0">
                  <a:buNone/>
                </a:pP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r>
                          <a:rPr lang="en-US" sz="2200" i="1">
                            <a:latin typeface="Cambria Math"/>
                          </a:rPr>
                          <m:t>+1</m:t>
                        </m:r>
                      </m:e>
                    </m:d>
                    <m:r>
                      <a:rPr lang="en-US" sz="2200" b="0" i="1" smtClean="0">
                        <a:latin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m:t>
                        </m:r>
                        <m:r>
                          <a:rPr lang="en-US" sz="2200" i="1">
                            <a:latin typeface="Cambria Math"/>
                            <a:ea typeface="Cambria Math"/>
                          </a:rPr>
                          <m:t>𝑛</m:t>
                        </m:r>
                        <m:r>
                          <a:rPr lang="en-US" sz="2200" i="1">
                            <a:latin typeface="Cambria Math"/>
                            <a:ea typeface="Cambria Math"/>
                          </a:rPr>
                          <m:t>−</m:t>
                        </m:r>
                        <m:r>
                          <a:rPr lang="en-US" sz="2200" i="1">
                            <a:latin typeface="Cambria Math"/>
                            <a:ea typeface="Cambria Math"/>
                          </a:rPr>
                          <m:t>𝑟</m:t>
                        </m:r>
                        <m:r>
                          <a:rPr lang="en-US" sz="2200" i="1">
                            <a:latin typeface="Cambria Math"/>
                            <a:ea typeface="Cambria Math"/>
                          </a:rPr>
                          <m:t>)</m:t>
                        </m:r>
                      </m:num>
                      <m:den>
                        <m:r>
                          <a:rPr lang="en-US" sz="2200" i="1">
                            <a:latin typeface="Cambria Math"/>
                            <a:ea typeface="Cambria Math"/>
                          </a:rPr>
                          <m:t>(</m:t>
                        </m:r>
                        <m:r>
                          <a:rPr lang="en-US" sz="2200" i="1">
                            <a:latin typeface="Cambria Math"/>
                            <a:ea typeface="Cambria Math"/>
                          </a:rPr>
                          <m:t>𝑟</m:t>
                        </m:r>
                        <m:r>
                          <a:rPr lang="en-US" sz="2200" b="0" i="1" smtClean="0">
                            <a:latin typeface="Cambria Math"/>
                            <a:ea typeface="Cambria Math"/>
                          </a:rPr>
                          <m:t>+</m:t>
                        </m:r>
                        <m:r>
                          <a:rPr lang="en-US" sz="2200" i="1">
                            <a:latin typeface="Cambria Math"/>
                            <a:ea typeface="Cambria Math"/>
                          </a:rPr>
                          <m:t>1)</m:t>
                        </m:r>
                      </m:den>
                    </m:f>
                    <m:f>
                      <m:fPr>
                        <m:ctrlPr>
                          <a:rPr lang="en-US" sz="2200" i="1">
                            <a:latin typeface="Cambria Math" panose="02040503050406030204" pitchFamily="18" charset="0"/>
                            <a:ea typeface="Cambria Math"/>
                          </a:rPr>
                        </m:ctrlPr>
                      </m:fPr>
                      <m:num>
                        <m:r>
                          <a:rPr lang="en-US" sz="2200" i="1">
                            <a:latin typeface="Cambria Math"/>
                            <a:ea typeface="Cambria Math"/>
                          </a:rPr>
                          <m:t>𝑝</m:t>
                        </m:r>
                      </m:num>
                      <m:den>
                        <m:r>
                          <a:rPr lang="en-US" sz="2200" i="1">
                            <a:latin typeface="Cambria Math"/>
                            <a:ea typeface="Cambria Math"/>
                          </a:rPr>
                          <m:t>𝑞</m:t>
                        </m:r>
                      </m:den>
                    </m:f>
                    <m:r>
                      <a:rPr lang="en-US" sz="2200" b="0" i="1" smtClean="0">
                        <a:latin typeface="Cambria Math"/>
                        <a:ea typeface="Cambria Math"/>
                      </a:rPr>
                      <m:t>. </m:t>
                    </m:r>
                    <m:r>
                      <a:rPr lang="en-US" sz="2200" b="0" i="1" smtClean="0">
                        <a:latin typeface="Cambria Math"/>
                        <a:ea typeface="Cambria Math"/>
                      </a:rPr>
                      <m:t>𝑃</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𝑟</m:t>
                        </m:r>
                      </m:e>
                    </m:d>
                  </m:oMath>
                </a14:m>
                <a:r>
                  <a:rPr lang="en-US" sz="2200" b="0" dirty="0" smtClean="0">
                    <a:ea typeface="Cambria Math"/>
                  </a:rPr>
                  <a:t>…..(3)</a:t>
                </a:r>
              </a:p>
              <a:p>
                <a:pPr marL="0" indent="0">
                  <a:buNone/>
                </a:pPr>
                <a:r>
                  <a:rPr lang="en-US" sz="2200" dirty="0" smtClean="0">
                    <a:ea typeface="Cambria Math"/>
                  </a:rPr>
                  <a:t>Equation (3) is known as Recurrence Formula.</a:t>
                </a:r>
                <a:endParaRPr lang="en-US" sz="2200" b="0" dirty="0" smtClean="0">
                  <a:ea typeface="Cambria Math"/>
                </a:endParaRPr>
              </a:p>
              <a:p>
                <a:pPr marL="0" indent="0">
                  <a:buNone/>
                </a:pPr>
                <a:endParaRPr lang="en-US" sz="2200" dirty="0">
                  <a:ea typeface="Cambria Math"/>
                </a:endParaRPr>
              </a:p>
              <a:p>
                <a:pPr marL="0" indent="0">
                  <a:buNone/>
                </a:pPr>
                <a:endParaRPr lang="en-US" sz="2200" dirty="0"/>
              </a:p>
              <a:p>
                <a:pPr marL="0" indent="0">
                  <a:buNone/>
                </a:pPr>
                <a:endParaRPr lang="en-US" sz="2200" dirty="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3180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0EDF79B-C3B4-4090-9C5B-874AA3888EC8}"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764179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r>
                  <a:rPr lang="en-US" sz="2200" b="1" dirty="0" smtClean="0"/>
                  <a:t>Mean Of Binomial distribution:</a:t>
                </a:r>
              </a:p>
              <a:p>
                <a:pPr marL="0" indent="0">
                  <a:buNone/>
                </a:pPr>
                <a14:m>
                  <m:oMathPara xmlns:m="http://schemas.openxmlformats.org/officeDocument/2006/math">
                    <m:oMathParaPr>
                      <m:jc m:val="centerGroup"/>
                    </m:oMathParaPr>
                    <m:oMath xmlns:m="http://schemas.openxmlformats.org/officeDocument/2006/math">
                      <m:r>
                        <a:rPr lang="en-US" sz="2200" b="1" i="1" smtClean="0">
                          <a:latin typeface="Cambria Math"/>
                          <a:ea typeface="Cambria Math"/>
                        </a:rPr>
                        <m:t>𝝁</m:t>
                      </m:r>
                      <m:r>
                        <a:rPr lang="en-US" sz="2200" b="1" i="1" smtClean="0">
                          <a:latin typeface="Cambria Math"/>
                          <a:ea typeface="Cambria Math"/>
                        </a:rPr>
                        <m:t>=</m:t>
                      </m:r>
                      <m:nary>
                        <m:naryPr>
                          <m:chr m:val="∑"/>
                          <m:ctrlPr>
                            <a:rPr lang="en-US" sz="2200" b="1" i="1" smtClean="0">
                              <a:latin typeface="Cambria Math" panose="02040503050406030204" pitchFamily="18" charset="0"/>
                              <a:ea typeface="Cambria Math"/>
                            </a:rPr>
                          </m:ctrlPr>
                        </m:naryPr>
                        <m:sub>
                          <m:r>
                            <m:rPr>
                              <m:brk m:alnAt="23"/>
                            </m:rPr>
                            <a:rPr lang="en-US" sz="2200" b="1" i="1" smtClean="0">
                              <a:latin typeface="Cambria Math"/>
                              <a:ea typeface="Cambria Math"/>
                            </a:rPr>
                            <m:t>𝒓</m:t>
                          </m:r>
                          <m:r>
                            <a:rPr lang="en-US" sz="2200" b="1" i="1" smtClean="0">
                              <a:latin typeface="Cambria Math"/>
                              <a:ea typeface="Cambria Math"/>
                            </a:rPr>
                            <m:t>=</m:t>
                          </m:r>
                          <m:r>
                            <a:rPr lang="en-US" sz="2200" b="1" i="1" smtClean="0">
                              <a:latin typeface="Cambria Math"/>
                              <a:ea typeface="Cambria Math"/>
                            </a:rPr>
                            <m:t>𝟎</m:t>
                          </m:r>
                        </m:sub>
                        <m:sup>
                          <m:r>
                            <a:rPr lang="en-US" sz="2200" b="1" i="1" smtClean="0">
                              <a:latin typeface="Cambria Math"/>
                              <a:ea typeface="Cambria Math"/>
                            </a:rPr>
                            <m:t>𝒏</m:t>
                          </m:r>
                        </m:sup>
                        <m:e>
                          <m:r>
                            <a:rPr lang="en-US" sz="2200" b="1" i="1" smtClean="0">
                              <a:latin typeface="Cambria Math"/>
                              <a:ea typeface="Cambria Math"/>
                            </a:rPr>
                            <m:t>𝒓𝑷</m:t>
                          </m:r>
                          <m:r>
                            <a:rPr lang="en-US" sz="2200" b="1" i="1" smtClean="0">
                              <a:latin typeface="Cambria Math"/>
                              <a:ea typeface="Cambria Math"/>
                            </a:rPr>
                            <m:t>(</m:t>
                          </m:r>
                          <m:r>
                            <a:rPr lang="en-US" sz="2200" b="1" i="1" smtClean="0">
                              <a:latin typeface="Cambria Math"/>
                              <a:ea typeface="Cambria Math"/>
                            </a:rPr>
                            <m:t>𝒓</m:t>
                          </m:r>
                          <m:r>
                            <a:rPr lang="en-US" sz="2200" b="1" i="1" smtClean="0">
                              <a:latin typeface="Cambria Math"/>
                              <a:ea typeface="Cambria Math"/>
                            </a:rPr>
                            <m:t>)</m:t>
                          </m:r>
                        </m:e>
                      </m:nary>
                    </m:oMath>
                  </m:oMathPara>
                </a14:m>
                <a:endParaRPr lang="en-US" sz="2200" b="1" dirty="0" smtClean="0">
                  <a:ea typeface="Cambria Math"/>
                </a:endParaRPr>
              </a:p>
              <a:p>
                <a:pPr marL="0" indent="0">
                  <a:buNone/>
                </a:pPr>
                <a:r>
                  <a:rPr lang="en-US" sz="2200" dirty="0" smtClean="0"/>
                  <a:t>For Binomial distribution </a:t>
                </a:r>
                <a14:m>
                  <m:oMath xmlns:m="http://schemas.openxmlformats.org/officeDocument/2006/math">
                    <m:r>
                      <a:rPr lang="en-US" sz="2200" b="0" i="1">
                        <a:latin typeface="Cambria Math"/>
                      </a:rPr>
                      <m:t>𝑃</m:t>
                    </m:r>
                    <m:d>
                      <m:dPr>
                        <m:ctrlPr>
                          <a:rPr lang="en-US" sz="2200" i="1">
                            <a:latin typeface="Cambria Math" panose="02040503050406030204" pitchFamily="18" charset="0"/>
                          </a:rPr>
                        </m:ctrlPr>
                      </m:dPr>
                      <m:e>
                        <m:r>
                          <a:rPr lang="en-US" sz="2200" b="0" i="1">
                            <a:latin typeface="Cambria Math"/>
                          </a:rPr>
                          <m:t>𝑟</m:t>
                        </m:r>
                      </m:e>
                    </m:d>
                    <m:r>
                      <a:rPr lang="en-US" sz="2200" b="0" i="1">
                        <a:latin typeface="Cambria Math"/>
                      </a:rPr>
                      <m:t>=</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b="0" i="1">
                                <a:latin typeface="Cambria Math"/>
                              </a:rPr>
                              <m:t>𝑛</m:t>
                            </m:r>
                          </m:sup>
                          <m:e>
                            <m:r>
                              <a:rPr lang="en-US" sz="2200" b="0" i="1">
                                <a:latin typeface="Cambria Math"/>
                              </a:rPr>
                              <m:t>𝐶</m:t>
                            </m:r>
                          </m:e>
                        </m:sPre>
                      </m:e>
                      <m:sub>
                        <m:r>
                          <a:rPr lang="en-US" sz="2200" b="0" i="1">
                            <a:latin typeface="Cambria Math"/>
                          </a:rPr>
                          <m:t>𝑟</m:t>
                        </m:r>
                      </m:sub>
                    </m:sSub>
                    <m:sSup>
                      <m:sSupPr>
                        <m:ctrlPr>
                          <a:rPr lang="en-US" sz="2200" i="1">
                            <a:latin typeface="Cambria Math" panose="02040503050406030204" pitchFamily="18" charset="0"/>
                          </a:rPr>
                        </m:ctrlPr>
                      </m:sSupPr>
                      <m:e>
                        <m:r>
                          <a:rPr lang="en-US" sz="2200" b="0" i="1">
                            <a:latin typeface="Cambria Math"/>
                          </a:rPr>
                          <m:t>𝑝</m:t>
                        </m:r>
                      </m:e>
                      <m:sup>
                        <m:r>
                          <a:rPr lang="en-US" sz="2200" b="0" i="1">
                            <a:latin typeface="Cambria Math"/>
                          </a:rPr>
                          <m:t>𝑟</m:t>
                        </m:r>
                      </m:sup>
                    </m:sSup>
                    <m:sSup>
                      <m:sSupPr>
                        <m:ctrlPr>
                          <a:rPr lang="en-US" sz="2200" i="1">
                            <a:latin typeface="Cambria Math" panose="02040503050406030204" pitchFamily="18" charset="0"/>
                          </a:rPr>
                        </m:ctrlPr>
                      </m:sSupPr>
                      <m:e>
                        <m:r>
                          <a:rPr lang="en-US" sz="2200" b="0" i="1">
                            <a:latin typeface="Cambria Math"/>
                          </a:rPr>
                          <m:t>𝑞</m:t>
                        </m:r>
                      </m:e>
                      <m:sup>
                        <m:r>
                          <a:rPr lang="en-US" sz="2200" b="0" i="1">
                            <a:latin typeface="Cambria Math"/>
                          </a:rPr>
                          <m:t>𝑛</m:t>
                        </m:r>
                        <m:r>
                          <a:rPr lang="en-US" sz="2200" b="0" i="1">
                            <a:latin typeface="Cambria Math"/>
                          </a:rPr>
                          <m:t>−</m:t>
                        </m:r>
                        <m:r>
                          <a:rPr lang="en-US" sz="2200" b="0" i="1">
                            <a:latin typeface="Cambria Math"/>
                          </a:rPr>
                          <m:t>𝑟</m:t>
                        </m:r>
                      </m:sup>
                    </m:sSup>
                  </m:oMath>
                </a14:m>
                <a:endParaRPr lang="en-US" sz="2200" dirty="0" smtClean="0"/>
              </a:p>
              <a:p>
                <a:pPr marL="0" indent="0">
                  <a:buNone/>
                </a:pPr>
                <a14:m>
                  <m:oMathPara xmlns:m="http://schemas.openxmlformats.org/officeDocument/2006/math">
                    <m:oMathParaPr>
                      <m:jc m:val="centerGroup"/>
                    </m:oMathParaPr>
                    <m:oMath xmlns:m="http://schemas.openxmlformats.org/officeDocument/2006/math">
                      <m:r>
                        <a:rPr lang="en-US" sz="2200" b="0" i="1">
                          <a:latin typeface="Cambria Math"/>
                          <a:ea typeface="Cambria Math"/>
                        </a:rPr>
                        <m:t>𝜇</m:t>
                      </m:r>
                      <m:r>
                        <a:rPr lang="en-US" sz="2200" b="0" i="1">
                          <a:latin typeface="Cambria Math"/>
                          <a:ea typeface="Cambria Math"/>
                        </a:rPr>
                        <m:t>=</m:t>
                      </m:r>
                      <m:nary>
                        <m:naryPr>
                          <m:chr m:val="∑"/>
                          <m:ctrlPr>
                            <a:rPr lang="en-US" sz="2200" i="1">
                              <a:latin typeface="Cambria Math" panose="02040503050406030204" pitchFamily="18" charset="0"/>
                              <a:ea typeface="Cambria Math"/>
                            </a:rPr>
                          </m:ctrlPr>
                        </m:naryPr>
                        <m:sub>
                          <m:r>
                            <m:rPr>
                              <m:brk m:alnAt="23"/>
                            </m:rPr>
                            <a:rPr lang="en-US" sz="2200" b="0" i="1">
                              <a:latin typeface="Cambria Math"/>
                              <a:ea typeface="Cambria Math"/>
                            </a:rPr>
                            <m:t>𝑟</m:t>
                          </m:r>
                          <m:r>
                            <a:rPr lang="en-US" sz="2200" b="0" i="1">
                              <a:latin typeface="Cambria Math"/>
                              <a:ea typeface="Cambria Math"/>
                            </a:rPr>
                            <m:t>=0</m:t>
                          </m:r>
                        </m:sub>
                        <m:sup>
                          <m:r>
                            <a:rPr lang="en-US" sz="2200" b="0" i="1">
                              <a:latin typeface="Cambria Math"/>
                              <a:ea typeface="Cambria Math"/>
                            </a:rPr>
                            <m:t>𝑛</m:t>
                          </m:r>
                        </m:sup>
                        <m:e>
                          <m:r>
                            <a:rPr lang="en-US" sz="2200" b="0" i="1">
                              <a:latin typeface="Cambria Math"/>
                              <a:ea typeface="Cambria Math"/>
                            </a:rPr>
                            <m:t>𝑟</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b="0" i="1">
                                      <a:latin typeface="Cambria Math"/>
                                    </a:rPr>
                                    <m:t>𝑛</m:t>
                                  </m:r>
                                </m:sup>
                                <m:e>
                                  <m:r>
                                    <a:rPr lang="en-US" sz="2200" b="0" i="1">
                                      <a:latin typeface="Cambria Math"/>
                                    </a:rPr>
                                    <m:t>𝐶</m:t>
                                  </m:r>
                                </m:e>
                              </m:sPre>
                            </m:e>
                            <m:sub>
                              <m:r>
                                <a:rPr lang="en-US" sz="2200" b="0" i="1">
                                  <a:latin typeface="Cambria Math"/>
                                </a:rPr>
                                <m:t>𝑟</m:t>
                              </m:r>
                            </m:sub>
                          </m:sSub>
                          <m:sSup>
                            <m:sSupPr>
                              <m:ctrlPr>
                                <a:rPr lang="en-US" sz="2200" i="1">
                                  <a:latin typeface="Cambria Math" panose="02040503050406030204" pitchFamily="18" charset="0"/>
                                </a:rPr>
                              </m:ctrlPr>
                            </m:sSupPr>
                            <m:e>
                              <m:r>
                                <a:rPr lang="en-US" sz="2200" b="0" i="1">
                                  <a:latin typeface="Cambria Math"/>
                                </a:rPr>
                                <m:t>𝑝</m:t>
                              </m:r>
                            </m:e>
                            <m:sup>
                              <m:r>
                                <a:rPr lang="en-US" sz="2200" b="0" i="1">
                                  <a:latin typeface="Cambria Math"/>
                                </a:rPr>
                                <m:t>𝑟</m:t>
                              </m:r>
                            </m:sup>
                          </m:sSup>
                          <m:sSup>
                            <m:sSupPr>
                              <m:ctrlPr>
                                <a:rPr lang="en-US" sz="2200" i="1">
                                  <a:latin typeface="Cambria Math" panose="02040503050406030204" pitchFamily="18" charset="0"/>
                                </a:rPr>
                              </m:ctrlPr>
                            </m:sSupPr>
                            <m:e>
                              <m:r>
                                <a:rPr lang="en-US" sz="2200" b="0" i="1">
                                  <a:latin typeface="Cambria Math"/>
                                </a:rPr>
                                <m:t>𝑞</m:t>
                              </m:r>
                            </m:e>
                            <m:sup>
                              <m:r>
                                <a:rPr lang="en-US" sz="2200" b="0" i="1">
                                  <a:latin typeface="Cambria Math"/>
                                </a:rPr>
                                <m:t>𝑛</m:t>
                              </m:r>
                              <m:r>
                                <a:rPr lang="en-US" sz="2200" b="0" i="1">
                                  <a:latin typeface="Cambria Math"/>
                                </a:rPr>
                                <m:t>−</m:t>
                              </m:r>
                              <m:r>
                                <a:rPr lang="en-US" sz="2200" b="0" i="1">
                                  <a:latin typeface="Cambria Math"/>
                                </a:rPr>
                                <m:t>𝑟</m:t>
                              </m:r>
                            </m:sup>
                          </m:sSup>
                          <m:r>
                            <m:rPr>
                              <m:nor/>
                            </m:rPr>
                            <a:rPr lang="en-US" sz="2200" dirty="0"/>
                            <m:t> </m:t>
                          </m:r>
                        </m:e>
                      </m:nary>
                    </m:oMath>
                  </m:oMathPara>
                </a14:m>
                <a:endParaRPr lang="en-US" sz="2200" dirty="0" smtClean="0">
                  <a:ea typeface="Cambria Math"/>
                </a:endParaRPr>
              </a:p>
              <a:p>
                <a:pPr marL="0" indent="0">
                  <a:buNone/>
                </a:pPr>
                <a:r>
                  <a:rPr lang="en-US" sz="2200" dirty="0" smtClean="0">
                    <a:ea typeface="Cambria Math"/>
                  </a:rPr>
                  <a:t>By expanding  we have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⟹0+1.</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b="0" i="1">
                                  <a:latin typeface="Cambria Math"/>
                                </a:rPr>
                                <m:t>𝑛</m:t>
                              </m:r>
                            </m:sup>
                            <m:e>
                              <m:r>
                                <a:rPr lang="en-US" sz="2200" b="0" i="1">
                                  <a:latin typeface="Cambria Math"/>
                                </a:rPr>
                                <m:t>𝐶</m:t>
                              </m:r>
                            </m:e>
                          </m:sPre>
                        </m:e>
                        <m:sub>
                          <m:r>
                            <a:rPr lang="en-US" sz="2200" b="0" i="1" smtClean="0">
                              <a:latin typeface="Cambria Math"/>
                            </a:rPr>
                            <m:t>1</m:t>
                          </m:r>
                        </m:sub>
                      </m:sSub>
                      <m:r>
                        <a:rPr lang="en-US" sz="2200" b="0" i="1" smtClean="0">
                          <a:latin typeface="Cambria Math"/>
                        </a:rPr>
                        <m:t>𝑝</m:t>
                      </m:r>
                      <m:sSup>
                        <m:sSupPr>
                          <m:ctrlPr>
                            <a:rPr lang="en-US" sz="2200" i="1">
                              <a:latin typeface="Cambria Math" panose="02040503050406030204" pitchFamily="18" charset="0"/>
                            </a:rPr>
                          </m:ctrlPr>
                        </m:sSupPr>
                        <m:e>
                          <m:r>
                            <a:rPr lang="en-US" sz="2200" b="0" i="1">
                              <a:latin typeface="Cambria Math"/>
                            </a:rPr>
                            <m:t>𝑞</m:t>
                          </m:r>
                        </m:e>
                        <m:sup>
                          <m:r>
                            <a:rPr lang="en-US" sz="2200" b="0" i="1">
                              <a:latin typeface="Cambria Math"/>
                            </a:rPr>
                            <m:t>𝑛</m:t>
                          </m:r>
                          <m:r>
                            <a:rPr lang="en-US" sz="2200" b="0" i="1">
                              <a:latin typeface="Cambria Math"/>
                            </a:rPr>
                            <m:t>−1</m:t>
                          </m:r>
                        </m:sup>
                      </m:sSup>
                      <m:r>
                        <a:rPr lang="en-US" sz="2200" b="0" i="1" smtClean="0">
                          <a:latin typeface="Cambria Math"/>
                        </a:rPr>
                        <m:t>+2.</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b="0" i="1">
                                  <a:latin typeface="Cambria Math"/>
                                </a:rPr>
                                <m:t>𝑛</m:t>
                              </m:r>
                            </m:sup>
                            <m:e>
                              <m:r>
                                <a:rPr lang="en-US" sz="2200" b="0" i="1">
                                  <a:latin typeface="Cambria Math"/>
                                </a:rPr>
                                <m:t>𝐶</m:t>
                              </m:r>
                            </m:e>
                          </m:sPre>
                        </m:e>
                        <m:sub>
                          <m:r>
                            <a:rPr lang="en-US" sz="2200" b="0" i="1" smtClean="0">
                              <a:latin typeface="Cambria Math"/>
                            </a:rPr>
                            <m:t>2</m:t>
                          </m:r>
                        </m:sub>
                      </m:sSub>
                      <m:sSup>
                        <m:sSupPr>
                          <m:ctrlPr>
                            <a:rPr lang="en-US" sz="2200" i="1">
                              <a:latin typeface="Cambria Math" panose="02040503050406030204" pitchFamily="18" charset="0"/>
                            </a:rPr>
                          </m:ctrlPr>
                        </m:sSupPr>
                        <m:e>
                          <m:r>
                            <a:rPr lang="en-US" sz="2200" b="0" i="1">
                              <a:latin typeface="Cambria Math"/>
                            </a:rPr>
                            <m:t>𝑝</m:t>
                          </m:r>
                        </m:e>
                        <m:sup>
                          <m:r>
                            <a:rPr lang="en-US" sz="2200" b="0" i="1" smtClean="0">
                              <a:latin typeface="Cambria Math"/>
                            </a:rPr>
                            <m:t>2</m:t>
                          </m:r>
                        </m:sup>
                      </m:sSup>
                      <m:sSup>
                        <m:sSupPr>
                          <m:ctrlPr>
                            <a:rPr lang="en-US" sz="2200" i="1">
                              <a:latin typeface="Cambria Math" panose="02040503050406030204" pitchFamily="18" charset="0"/>
                            </a:rPr>
                          </m:ctrlPr>
                        </m:sSupPr>
                        <m:e>
                          <m:r>
                            <a:rPr lang="en-US" sz="2200" b="0" i="1">
                              <a:latin typeface="Cambria Math"/>
                            </a:rPr>
                            <m:t>𝑞</m:t>
                          </m:r>
                        </m:e>
                        <m:sup>
                          <m:r>
                            <a:rPr lang="en-US" sz="2200" b="0" i="1">
                              <a:latin typeface="Cambria Math"/>
                            </a:rPr>
                            <m:t>𝑛</m:t>
                          </m:r>
                          <m:r>
                            <a:rPr lang="en-US" sz="2200" b="0" i="1">
                              <a:latin typeface="Cambria Math"/>
                            </a:rPr>
                            <m:t>−2</m:t>
                          </m:r>
                        </m:sup>
                      </m:sSup>
                      <m:r>
                        <a:rPr lang="en-US" sz="2200" b="0" i="1" smtClean="0">
                          <a:latin typeface="Cambria Math"/>
                        </a:rPr>
                        <m:t>+…+</m:t>
                      </m:r>
                      <m:r>
                        <a:rPr lang="en-US" sz="2200" b="0" i="1" smtClean="0">
                          <a:latin typeface="Cambria Math"/>
                        </a:rPr>
                        <m:t>𝑛</m:t>
                      </m:r>
                      <m:r>
                        <a:rPr lang="en-US" sz="2200" b="0" i="1" smtClean="0">
                          <a:latin typeface="Cambria Math"/>
                        </a:rPr>
                        <m:t>.</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b="0" i="1">
                                  <a:latin typeface="Cambria Math"/>
                                </a:rPr>
                                <m:t>𝑛</m:t>
                              </m:r>
                            </m:sup>
                            <m:e>
                              <m:r>
                                <a:rPr lang="en-US" sz="2200" b="0" i="1">
                                  <a:latin typeface="Cambria Math"/>
                                </a:rPr>
                                <m:t>𝐶</m:t>
                              </m:r>
                            </m:e>
                          </m:sPre>
                        </m:e>
                        <m:sub>
                          <m:r>
                            <a:rPr lang="en-US" sz="2200" b="0" i="1" smtClean="0">
                              <a:latin typeface="Cambria Math"/>
                            </a:rPr>
                            <m:t>𝑛</m:t>
                          </m:r>
                        </m:sub>
                      </m:sSub>
                      <m:sSup>
                        <m:sSupPr>
                          <m:ctrlPr>
                            <a:rPr lang="en-US" sz="2200" i="1">
                              <a:latin typeface="Cambria Math" panose="02040503050406030204" pitchFamily="18" charset="0"/>
                            </a:rPr>
                          </m:ctrlPr>
                        </m:sSupPr>
                        <m:e>
                          <m:r>
                            <a:rPr lang="en-US" sz="2200" b="0" i="1">
                              <a:latin typeface="Cambria Math"/>
                            </a:rPr>
                            <m:t>𝑝</m:t>
                          </m:r>
                        </m:e>
                        <m:sup>
                          <m:r>
                            <a:rPr lang="en-US" sz="2200" b="0" i="1" smtClean="0">
                              <a:latin typeface="Cambria Math"/>
                            </a:rPr>
                            <m:t>𝑛</m:t>
                          </m:r>
                        </m:sup>
                      </m:sSup>
                    </m:oMath>
                  </m:oMathPara>
                </a14:m>
                <a:endParaRPr lang="en-US" sz="2200" dirty="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a:ea typeface="Cambria Math"/>
                        </a:rPr>
                        <m:t>⟹</m:t>
                      </m:r>
                      <m:r>
                        <a:rPr lang="en-US" sz="2200" b="0" i="1" smtClean="0">
                          <a:latin typeface="Cambria Math"/>
                          <a:ea typeface="Cambria Math"/>
                        </a:rPr>
                        <m:t>𝑛𝑝</m:t>
                      </m:r>
                      <m:d>
                        <m:dPr>
                          <m:begChr m:val="["/>
                          <m:endChr m:val="]"/>
                          <m:ctrlPr>
                            <a:rPr lang="en-US" sz="2200" b="0" i="1" smtClean="0">
                              <a:latin typeface="Cambria Math" panose="02040503050406030204" pitchFamily="18" charset="0"/>
                              <a:ea typeface="Cambria Math"/>
                            </a:rPr>
                          </m:ctrlPr>
                        </m:dPr>
                        <m:e>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i="1">
                                      <a:latin typeface="Cambria Math"/>
                                    </a:rPr>
                                    <m:t>𝑛</m:t>
                                  </m:r>
                                  <m:r>
                                    <a:rPr lang="en-US" sz="2200" b="0" i="1" smtClean="0">
                                      <a:latin typeface="Cambria Math"/>
                                    </a:rPr>
                                    <m:t>−1</m:t>
                                  </m:r>
                                </m:sup>
                                <m:e>
                                  <m:r>
                                    <a:rPr lang="en-US" sz="2200" i="1">
                                      <a:latin typeface="Cambria Math"/>
                                    </a:rPr>
                                    <m:t>𝐶</m:t>
                                  </m:r>
                                </m:e>
                              </m:sPre>
                            </m:e>
                            <m:sub>
                              <m:r>
                                <a:rPr lang="en-US" sz="2200" b="0" i="1" smtClean="0">
                                  <a:latin typeface="Cambria Math"/>
                                </a:rPr>
                                <m:t>0</m:t>
                              </m:r>
                            </m:sub>
                          </m:sSub>
                          <m:sSup>
                            <m:sSupPr>
                              <m:ctrlPr>
                                <a:rPr lang="en-US" sz="2200" i="1">
                                  <a:latin typeface="Cambria Math" panose="02040503050406030204" pitchFamily="18" charset="0"/>
                                </a:rPr>
                              </m:ctrlPr>
                            </m:sSupPr>
                            <m:e>
                              <m:r>
                                <a:rPr lang="en-US" sz="2200" i="1">
                                  <a:latin typeface="Cambria Math"/>
                                </a:rPr>
                                <m:t>𝑞</m:t>
                              </m:r>
                            </m:e>
                            <m:sup>
                              <m:r>
                                <a:rPr lang="en-US" sz="2200" i="1">
                                  <a:latin typeface="Cambria Math"/>
                                </a:rPr>
                                <m:t>𝑛</m:t>
                              </m:r>
                              <m:r>
                                <a:rPr lang="en-US" sz="2200" i="1">
                                  <a:latin typeface="Cambria Math"/>
                                </a:rPr>
                                <m:t>−1</m:t>
                              </m:r>
                            </m:sup>
                          </m:sSup>
                          <m:r>
                            <a:rPr lang="en-US" sz="2200" i="1">
                              <a:latin typeface="Cambria Math"/>
                            </a:rPr>
                            <m:t>+</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i="1">
                                      <a:latin typeface="Cambria Math"/>
                                    </a:rPr>
                                    <m:t>𝑛</m:t>
                                  </m:r>
                                  <m:r>
                                    <a:rPr lang="en-US" sz="2200" b="0" i="1" smtClean="0">
                                      <a:latin typeface="Cambria Math"/>
                                    </a:rPr>
                                    <m:t>−1</m:t>
                                  </m:r>
                                </m:sup>
                                <m:e>
                                  <m:r>
                                    <a:rPr lang="en-US" sz="2200" i="1">
                                      <a:latin typeface="Cambria Math"/>
                                    </a:rPr>
                                    <m:t>𝐶</m:t>
                                  </m:r>
                                </m:e>
                              </m:sPre>
                            </m:e>
                            <m:sub>
                              <m:r>
                                <a:rPr lang="en-US" sz="2200" b="0" i="1" smtClean="0">
                                  <a:latin typeface="Cambria Math"/>
                                </a:rPr>
                                <m:t>1</m:t>
                              </m:r>
                            </m:sub>
                          </m:sSub>
                          <m:r>
                            <a:rPr lang="en-US" sz="2200" b="0" i="1" smtClean="0">
                              <a:latin typeface="Cambria Math"/>
                            </a:rPr>
                            <m:t>𝑝</m:t>
                          </m:r>
                          <m:sSup>
                            <m:sSupPr>
                              <m:ctrlPr>
                                <a:rPr lang="en-US" sz="2200" i="1">
                                  <a:latin typeface="Cambria Math" panose="02040503050406030204" pitchFamily="18" charset="0"/>
                                </a:rPr>
                              </m:ctrlPr>
                            </m:sSupPr>
                            <m:e>
                              <m:r>
                                <a:rPr lang="en-US" sz="2200" i="1">
                                  <a:latin typeface="Cambria Math"/>
                                </a:rPr>
                                <m:t>𝑞</m:t>
                              </m:r>
                            </m:e>
                            <m:sup>
                              <m:r>
                                <a:rPr lang="en-US" sz="2200" i="1">
                                  <a:latin typeface="Cambria Math"/>
                                </a:rPr>
                                <m:t>𝑛</m:t>
                              </m:r>
                              <m:r>
                                <a:rPr lang="en-US" sz="2200" i="1">
                                  <a:latin typeface="Cambria Math"/>
                                </a:rPr>
                                <m:t>−2</m:t>
                              </m:r>
                            </m:sup>
                          </m:sSup>
                          <m:r>
                            <a:rPr lang="en-US" sz="2200" i="1">
                              <a:latin typeface="Cambria Math"/>
                            </a:rPr>
                            <m:t>+…+</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i="1">
                                      <a:latin typeface="Cambria Math"/>
                                    </a:rPr>
                                    <m:t>𝑛</m:t>
                                  </m:r>
                                  <m:r>
                                    <a:rPr lang="en-US" sz="2200" b="0" i="1" smtClean="0">
                                      <a:latin typeface="Cambria Math"/>
                                    </a:rPr>
                                    <m:t>−1</m:t>
                                  </m:r>
                                </m:sup>
                                <m:e>
                                  <m:r>
                                    <a:rPr lang="en-US" sz="2200" i="1">
                                      <a:latin typeface="Cambria Math"/>
                                    </a:rPr>
                                    <m:t>𝐶</m:t>
                                  </m:r>
                                </m:e>
                              </m:sPre>
                            </m:e>
                            <m:sub>
                              <m:r>
                                <a:rPr lang="en-US" sz="2200" i="1">
                                  <a:latin typeface="Cambria Math"/>
                                </a:rPr>
                                <m:t>𝑛</m:t>
                              </m:r>
                              <m:r>
                                <a:rPr lang="en-US" sz="2200" b="0" i="1" smtClean="0">
                                  <a:latin typeface="Cambria Math"/>
                                </a:rPr>
                                <m:t>−1</m:t>
                              </m:r>
                            </m:sub>
                          </m:sSub>
                          <m:sSup>
                            <m:sSupPr>
                              <m:ctrlPr>
                                <a:rPr lang="en-US" sz="2200" i="1">
                                  <a:latin typeface="Cambria Math" panose="02040503050406030204" pitchFamily="18" charset="0"/>
                                </a:rPr>
                              </m:ctrlPr>
                            </m:sSupPr>
                            <m:e>
                              <m:r>
                                <a:rPr lang="en-US" sz="2200" i="1">
                                  <a:latin typeface="Cambria Math"/>
                                </a:rPr>
                                <m:t>𝑝</m:t>
                              </m:r>
                            </m:e>
                            <m:sup>
                              <m:r>
                                <a:rPr lang="en-US" sz="2200" i="1">
                                  <a:latin typeface="Cambria Math"/>
                                </a:rPr>
                                <m:t>𝑛</m:t>
                              </m:r>
                              <m:r>
                                <a:rPr lang="en-US" sz="2200" b="0" i="1" smtClean="0">
                                  <a:latin typeface="Cambria Math"/>
                                </a:rPr>
                                <m:t>−1</m:t>
                              </m:r>
                            </m:sup>
                          </m:sSup>
                        </m:e>
                      </m:d>
                    </m:oMath>
                  </m:oMathPara>
                </a14:m>
                <a:endParaRPr lang="en-US" sz="2200" b="0" dirty="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a:ea typeface="Cambria Math"/>
                        </a:rPr>
                        <m:t>⟹</m:t>
                      </m:r>
                      <m:r>
                        <a:rPr lang="en-US" sz="2200" b="0" i="1" smtClean="0">
                          <a:latin typeface="Cambria Math"/>
                          <a:ea typeface="Cambria Math"/>
                        </a:rPr>
                        <m:t>𝑛𝑝</m:t>
                      </m:r>
                      <m:sSup>
                        <m:sSupPr>
                          <m:ctrlPr>
                            <a:rPr lang="en-US" sz="2200" b="0" i="1" smtClean="0">
                              <a:latin typeface="Cambria Math" panose="02040503050406030204" pitchFamily="18" charset="0"/>
                              <a:ea typeface="Cambria Math"/>
                            </a:rPr>
                          </m:ctrlPr>
                        </m:sSupPr>
                        <m:e>
                          <m:d>
                            <m:dPr>
                              <m:ctrlPr>
                                <a:rPr lang="en-US" sz="2200" b="0" i="1" smtClean="0">
                                  <a:latin typeface="Cambria Math" panose="02040503050406030204" pitchFamily="18" charset="0"/>
                                  <a:ea typeface="Cambria Math"/>
                                </a:rPr>
                              </m:ctrlPr>
                            </m:dPr>
                            <m:e>
                              <m:r>
                                <a:rPr lang="en-US" sz="2200" b="0" i="1" smtClean="0">
                                  <a:latin typeface="Cambria Math"/>
                                  <a:ea typeface="Cambria Math"/>
                                </a:rPr>
                                <m:t>𝑞</m:t>
                              </m:r>
                              <m:r>
                                <a:rPr lang="en-US" sz="2200" b="0" i="1" smtClean="0">
                                  <a:latin typeface="Cambria Math"/>
                                  <a:ea typeface="Cambria Math"/>
                                </a:rPr>
                                <m:t>+</m:t>
                              </m:r>
                              <m:r>
                                <a:rPr lang="en-US" sz="2200" b="0" i="1" smtClean="0">
                                  <a:latin typeface="Cambria Math"/>
                                  <a:ea typeface="Cambria Math"/>
                                </a:rPr>
                                <m:t>𝑝</m:t>
                              </m:r>
                            </m:e>
                          </m:d>
                        </m:e>
                        <m:sup>
                          <m:r>
                            <a:rPr lang="en-US" sz="2200" b="0" i="1" smtClean="0">
                              <a:latin typeface="Cambria Math"/>
                              <a:ea typeface="Cambria Math"/>
                            </a:rPr>
                            <m:t>𝑛</m:t>
                          </m:r>
                          <m:r>
                            <a:rPr lang="en-US" sz="2200" b="0" i="1" smtClean="0">
                              <a:latin typeface="Cambria Math"/>
                              <a:ea typeface="Cambria Math"/>
                            </a:rPr>
                            <m:t>−1</m:t>
                          </m:r>
                        </m:sup>
                      </m:sSup>
                      <m:r>
                        <a:rPr lang="en-US" sz="2200" b="0" i="1" smtClean="0">
                          <a:latin typeface="Cambria Math"/>
                          <a:ea typeface="Cambria Math"/>
                        </a:rPr>
                        <m:t>=</m:t>
                      </m:r>
                      <m:r>
                        <a:rPr lang="en-US" sz="2200" b="0" i="1" smtClean="0">
                          <a:latin typeface="Cambria Math"/>
                          <a:ea typeface="Cambria Math"/>
                        </a:rPr>
                        <m:t>𝑛𝑝</m:t>
                      </m:r>
                    </m:oMath>
                  </m:oMathPara>
                </a14:m>
                <a:endParaRPr lang="en-US" sz="2200" b="0" dirty="0" smtClean="0">
                  <a:ea typeface="Cambria Math"/>
                </a:endParaRPr>
              </a:p>
              <a:p>
                <a:pPr marL="0" indent="0">
                  <a:buNone/>
                </a:pPr>
                <a:r>
                  <a:rPr lang="en-US" sz="2200" b="1" dirty="0" smtClean="0"/>
                  <a:t>Hence mean of binomial distribution is </a:t>
                </a:r>
                <a:r>
                  <a:rPr lang="en-US" sz="2200" b="1" dirty="0" err="1" smtClean="0"/>
                  <a:t>np</a:t>
                </a:r>
                <a:r>
                  <a:rPr lang="en-US" sz="2200" b="1" dirty="0" smtClean="0"/>
                  <a:t>.</a:t>
                </a:r>
                <a:endParaRPr lang="en-US" sz="2200" b="1"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b="1" dirty="0">
                  <a:ea typeface="Cambria Math"/>
                </a:endParaRPr>
              </a:p>
              <a:p>
                <a:pPr marL="0" indent="0">
                  <a:buNone/>
                </a:pPr>
                <a:endParaRPr lang="en-US" sz="2200" b="1" dirty="0" smtClean="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1752" b="-13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EB0DA9B-9279-4D71-9934-5A8F337A7071}"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7651032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Variance of Binomial Distribution:</a:t>
                </a: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𝑉𝑎𝑟𝑖𝑎𝑛𝑐𝑒</m:t>
                      </m:r>
                      <m:r>
                        <a:rPr lang="en-US" sz="2200" b="0" i="1" smtClean="0">
                          <a:latin typeface="Cambria Math"/>
                        </a:rPr>
                        <m:t> </m:t>
                      </m:r>
                      <m:sSup>
                        <m:sSupPr>
                          <m:ctrlPr>
                            <a:rPr lang="en-US" sz="2200" i="1" smtClean="0">
                              <a:latin typeface="Cambria Math" panose="02040503050406030204" pitchFamily="18" charset="0"/>
                            </a:rPr>
                          </m:ctrlPr>
                        </m:sSupPr>
                        <m:e>
                          <m:r>
                            <a:rPr lang="en-US" sz="2200" b="0" i="1" smtClean="0">
                              <a:latin typeface="Cambria Math"/>
                              <a:ea typeface="Cambria Math"/>
                            </a:rPr>
                            <m:t>𝜎</m:t>
                          </m:r>
                        </m:e>
                        <m:sup>
                          <m:r>
                            <a:rPr lang="en-US" sz="2200" b="0" i="1" smtClean="0">
                              <a:latin typeface="Cambria Math"/>
                            </a:rPr>
                            <m:t>2</m:t>
                          </m:r>
                        </m:sup>
                      </m:sSup>
                      <m:r>
                        <a:rPr lang="en-US" sz="2200" b="0" i="1" smtClean="0">
                          <a:latin typeface="Cambria Math"/>
                        </a:rPr>
                        <m:t>=</m:t>
                      </m:r>
                      <m:nary>
                        <m:naryPr>
                          <m:chr m:val="∑"/>
                          <m:ctrlPr>
                            <a:rPr lang="en-US" sz="2200" i="1" smtClean="0">
                              <a:latin typeface="Cambria Math" panose="02040503050406030204" pitchFamily="18" charset="0"/>
                            </a:rPr>
                          </m:ctrlPr>
                        </m:naryPr>
                        <m:sub>
                          <m:r>
                            <m:rPr>
                              <m:brk m:alnAt="23"/>
                            </m:rPr>
                            <a:rPr lang="en-US" sz="2200" b="0" i="1" smtClean="0">
                              <a:latin typeface="Cambria Math"/>
                            </a:rPr>
                            <m:t>𝑟</m:t>
                          </m:r>
                          <m:r>
                            <a:rPr lang="en-US" sz="2200" b="0" i="1" smtClean="0">
                              <a:latin typeface="Cambria Math"/>
                            </a:rPr>
                            <m:t>=0</m:t>
                          </m:r>
                        </m:sub>
                        <m:sup>
                          <m:r>
                            <a:rPr lang="en-US" sz="2200" b="0" i="1" smtClean="0">
                              <a:latin typeface="Cambria Math"/>
                            </a:rPr>
                            <m:t>𝑛</m:t>
                          </m:r>
                        </m:sup>
                        <m:e>
                          <m:sSup>
                            <m:sSupPr>
                              <m:ctrlPr>
                                <a:rPr lang="en-US" sz="2200" i="1" smtClean="0">
                                  <a:latin typeface="Cambria Math" panose="02040503050406030204" pitchFamily="18" charset="0"/>
                                </a:rPr>
                              </m:ctrlPr>
                            </m:sSupPr>
                            <m:e>
                              <m:r>
                                <a:rPr lang="en-US" sz="2200" b="0" i="1" smtClean="0">
                                  <a:latin typeface="Cambria Math"/>
                                </a:rPr>
                                <m:t>𝑟</m:t>
                              </m:r>
                            </m:e>
                            <m:sup>
                              <m:r>
                                <a:rPr lang="en-US" sz="2200" b="0" i="1" smtClean="0">
                                  <a:latin typeface="Cambria Math"/>
                                </a:rPr>
                                <m:t>2</m:t>
                              </m:r>
                            </m:sup>
                          </m:sSup>
                          <m:r>
                            <a:rPr lang="en-US" sz="2200" b="0" i="1" smtClean="0">
                              <a:latin typeface="Cambria Math"/>
                            </a:rPr>
                            <m:t>𝑃</m:t>
                          </m:r>
                          <m:d>
                            <m:dPr>
                              <m:ctrlPr>
                                <a:rPr lang="en-US" sz="2200" i="1" smtClean="0">
                                  <a:latin typeface="Cambria Math" panose="02040503050406030204" pitchFamily="18" charset="0"/>
                                </a:rPr>
                              </m:ctrlPr>
                            </m:dPr>
                            <m:e>
                              <m:r>
                                <a:rPr lang="en-US" sz="2200" b="0" i="1" smtClean="0">
                                  <a:latin typeface="Cambria Math"/>
                                </a:rPr>
                                <m:t>𝑟</m:t>
                              </m:r>
                            </m:e>
                          </m:d>
                          <m:r>
                            <a:rPr lang="en-US" sz="2200" b="0" i="1" smtClean="0">
                              <a:latin typeface="Cambria Math"/>
                            </a:rPr>
                            <m:t>−</m:t>
                          </m:r>
                          <m:sSup>
                            <m:sSupPr>
                              <m:ctrlPr>
                                <a:rPr lang="en-US" sz="2200" i="1" smtClean="0">
                                  <a:latin typeface="Cambria Math" panose="02040503050406030204" pitchFamily="18" charset="0"/>
                                </a:rPr>
                              </m:ctrlPr>
                            </m:sSupPr>
                            <m:e>
                              <m:r>
                                <a:rPr lang="en-US" sz="2200" b="0" i="1" smtClean="0">
                                  <a:latin typeface="Cambria Math"/>
                                  <a:ea typeface="Cambria Math"/>
                                </a:rPr>
                                <m:t>𝜇</m:t>
                              </m:r>
                            </m:e>
                            <m:sup>
                              <m:r>
                                <a:rPr lang="en-US" sz="2200" b="0" i="1" smtClean="0">
                                  <a:latin typeface="Cambria Math"/>
                                </a:rPr>
                                <m:t>2</m:t>
                              </m:r>
                            </m:sup>
                          </m:sSup>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nary>
                        <m:naryPr>
                          <m:chr m:val="∑"/>
                          <m:ctrlPr>
                            <a:rPr lang="en-US" sz="2200" i="1">
                              <a:latin typeface="Cambria Math" panose="02040503050406030204" pitchFamily="18" charset="0"/>
                            </a:rPr>
                          </m:ctrlPr>
                        </m:naryPr>
                        <m:sub>
                          <m:r>
                            <m:rPr>
                              <m:brk m:alnAt="23"/>
                            </m:rPr>
                            <a:rPr lang="en-US" sz="2200" i="1">
                              <a:latin typeface="Cambria Math"/>
                            </a:rPr>
                            <m:t>𝑟</m:t>
                          </m:r>
                          <m:r>
                            <a:rPr lang="en-US" sz="2200" i="1">
                              <a:latin typeface="Cambria Math"/>
                            </a:rPr>
                            <m:t>=0</m:t>
                          </m:r>
                        </m:sub>
                        <m:sup>
                          <m:r>
                            <a:rPr lang="en-US" sz="2200" i="1">
                              <a:latin typeface="Cambria Math"/>
                            </a:rPr>
                            <m:t>𝑛</m:t>
                          </m:r>
                        </m:sup>
                        <m:e>
                          <m:r>
                            <a:rPr lang="en-US" sz="2200" b="0" i="1" smtClean="0">
                              <a:latin typeface="Cambria Math"/>
                            </a:rPr>
                            <m:t>[</m:t>
                          </m:r>
                          <m:r>
                            <a:rPr lang="en-US" sz="2200" b="0" i="1" smtClean="0">
                              <a:latin typeface="Cambria Math"/>
                            </a:rPr>
                            <m:t>𝑟</m:t>
                          </m:r>
                          <m:r>
                            <a:rPr lang="en-US" sz="2200" b="0" i="1" smtClean="0">
                              <a:latin typeface="Cambria Math"/>
                            </a:rPr>
                            <m:t>+</m:t>
                          </m:r>
                          <m:r>
                            <a:rPr lang="en-US" sz="2200" b="0" i="1" smtClean="0">
                              <a:latin typeface="Cambria Math"/>
                            </a:rPr>
                            <m:t>𝑟</m:t>
                          </m:r>
                          <m:d>
                            <m:dPr>
                              <m:ctrlPr>
                                <a:rPr lang="en-US" sz="2200" b="0" i="1" smtClean="0">
                                  <a:latin typeface="Cambria Math" panose="02040503050406030204" pitchFamily="18" charset="0"/>
                                </a:rPr>
                              </m:ctrlPr>
                            </m:dPr>
                            <m:e>
                              <m:r>
                                <a:rPr lang="en-US" sz="2200" b="0" i="1" smtClean="0">
                                  <a:latin typeface="Cambria Math"/>
                                </a:rPr>
                                <m:t>𝑟</m:t>
                              </m:r>
                              <m:r>
                                <a:rPr lang="en-US" sz="2200" b="0" i="1" smtClean="0">
                                  <a:latin typeface="Cambria Math"/>
                                </a:rPr>
                                <m:t>−1</m:t>
                              </m:r>
                            </m:e>
                          </m:d>
                          <m:r>
                            <a:rPr lang="en-US" sz="2200" b="0" i="1" smtClean="0">
                              <a:latin typeface="Cambria Math"/>
                            </a:rPr>
                            <m:t>]</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𝜇</m:t>
                              </m:r>
                            </m:e>
                            <m:sup>
                              <m:r>
                                <a:rPr lang="en-US" sz="2200" i="1">
                                  <a:latin typeface="Cambria Math"/>
                                </a:rPr>
                                <m:t>2</m:t>
                              </m:r>
                            </m:sup>
                          </m:sSup>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nary>
                        <m:naryPr>
                          <m:chr m:val="∑"/>
                          <m:ctrlPr>
                            <a:rPr lang="en-US" sz="2200" i="1">
                              <a:latin typeface="Cambria Math" panose="02040503050406030204" pitchFamily="18" charset="0"/>
                            </a:rPr>
                          </m:ctrlPr>
                        </m:naryPr>
                        <m:sub>
                          <m:r>
                            <m:rPr>
                              <m:brk m:alnAt="23"/>
                            </m:rPr>
                            <a:rPr lang="en-US" sz="2200" i="1">
                              <a:latin typeface="Cambria Math"/>
                            </a:rPr>
                            <m:t>𝑟</m:t>
                          </m:r>
                          <m:r>
                            <a:rPr lang="en-US" sz="2200" i="1">
                              <a:latin typeface="Cambria Math"/>
                            </a:rPr>
                            <m:t>=0</m:t>
                          </m:r>
                        </m:sub>
                        <m:sup>
                          <m:r>
                            <a:rPr lang="en-US" sz="2200" i="1">
                              <a:latin typeface="Cambria Math"/>
                            </a:rPr>
                            <m:t>𝑛</m:t>
                          </m:r>
                        </m:sup>
                        <m:e>
                          <m:r>
                            <a:rPr lang="en-US" sz="2200" b="0" i="1" smtClean="0">
                              <a:latin typeface="Cambria Math"/>
                            </a:rPr>
                            <m:t>𝑟</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b="0" i="1" smtClean="0">
                              <a:latin typeface="Cambria Math"/>
                            </a:rPr>
                            <m:t>+</m:t>
                          </m:r>
                          <m:nary>
                            <m:naryPr>
                              <m:chr m:val="∑"/>
                              <m:ctrlPr>
                                <a:rPr lang="en-US" sz="2200" i="1">
                                  <a:latin typeface="Cambria Math" panose="02040503050406030204" pitchFamily="18" charset="0"/>
                                </a:rPr>
                              </m:ctrlPr>
                            </m:naryPr>
                            <m:sub>
                              <m:r>
                                <m:rPr>
                                  <m:brk m:alnAt="23"/>
                                </m:rPr>
                                <a:rPr lang="en-US" sz="2200" i="1">
                                  <a:latin typeface="Cambria Math"/>
                                </a:rPr>
                                <m:t>𝑟</m:t>
                              </m:r>
                              <m:r>
                                <a:rPr lang="en-US" sz="2200" i="1">
                                  <a:latin typeface="Cambria Math"/>
                                </a:rPr>
                                <m:t>=0</m:t>
                              </m:r>
                            </m:sub>
                            <m:sup>
                              <m:r>
                                <a:rPr lang="en-US" sz="2200" i="1">
                                  <a:latin typeface="Cambria Math"/>
                                </a:rPr>
                                <m:t>𝑛</m:t>
                              </m:r>
                            </m:sup>
                            <m:e>
                              <m:r>
                                <a:rPr lang="en-US" sz="2200" b="0" i="1" smtClean="0">
                                  <a:latin typeface="Cambria Math"/>
                                </a:rPr>
                                <m:t>𝑟</m:t>
                              </m:r>
                              <m:r>
                                <a:rPr lang="en-US" sz="2200" b="0" i="1" smtClean="0">
                                  <a:latin typeface="Cambria Math"/>
                                </a:rPr>
                                <m:t>(</m:t>
                              </m:r>
                              <m:r>
                                <a:rPr lang="en-US" sz="2200" b="0" i="1" smtClean="0">
                                  <a:latin typeface="Cambria Math"/>
                                </a:rPr>
                                <m:t>𝑟</m:t>
                              </m:r>
                              <m:r>
                                <a:rPr lang="en-US" sz="2200" b="0" i="1" smtClean="0">
                                  <a:latin typeface="Cambria Math"/>
                                </a:rPr>
                                <m:t>−1)</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𝜇</m:t>
                                  </m:r>
                                </m:e>
                                <m:sup>
                                  <m:r>
                                    <a:rPr lang="en-US" sz="2200" i="1">
                                      <a:latin typeface="Cambria Math"/>
                                    </a:rPr>
                                    <m:t>2</m:t>
                                  </m:r>
                                </m:sup>
                              </m:sSup>
                            </m:e>
                          </m:nary>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b="0" i="1" smtClean="0">
                          <a:latin typeface="Cambria Math"/>
                        </a:rPr>
                        <m:t>𝑛𝑝</m:t>
                      </m:r>
                      <m:r>
                        <a:rPr lang="en-US" sz="2200" b="0" i="1" smtClean="0">
                          <a:latin typeface="Cambria Math"/>
                          <a:ea typeface="Cambria Math"/>
                        </a:rPr>
                        <m:t>+</m:t>
                      </m:r>
                      <m:nary>
                        <m:naryPr>
                          <m:chr m:val="∑"/>
                          <m:ctrlPr>
                            <a:rPr lang="en-US" sz="2200" i="1" smtClean="0">
                              <a:latin typeface="Cambria Math" panose="02040503050406030204" pitchFamily="18" charset="0"/>
                            </a:rPr>
                          </m:ctrlPr>
                        </m:naryPr>
                        <m:sub>
                          <m:r>
                            <m:rPr>
                              <m:brk m:alnAt="23"/>
                            </m:rPr>
                            <a:rPr lang="en-US" sz="2200" i="1">
                              <a:latin typeface="Cambria Math"/>
                            </a:rPr>
                            <m:t>𝑟</m:t>
                          </m:r>
                          <m:r>
                            <a:rPr lang="en-US" sz="2200" i="1">
                              <a:latin typeface="Cambria Math"/>
                            </a:rPr>
                            <m:t>=0</m:t>
                          </m:r>
                        </m:sub>
                        <m:sup>
                          <m:r>
                            <a:rPr lang="en-US" sz="2200" i="1">
                              <a:latin typeface="Cambria Math"/>
                            </a:rPr>
                            <m:t>𝑛</m:t>
                          </m:r>
                        </m:sup>
                        <m:e>
                          <m:r>
                            <a:rPr lang="en-US" sz="2200" b="0" i="1" smtClean="0">
                              <a:latin typeface="Cambria Math"/>
                            </a:rPr>
                            <m:t>𝑟</m:t>
                          </m:r>
                          <m:r>
                            <a:rPr lang="en-US" sz="2200" b="0" i="1" smtClean="0">
                              <a:latin typeface="Cambria Math"/>
                            </a:rPr>
                            <m:t>(</m:t>
                          </m:r>
                          <m:r>
                            <a:rPr lang="en-US" sz="2200" b="0" i="1" smtClean="0">
                              <a:latin typeface="Cambria Math"/>
                            </a:rPr>
                            <m:t>𝑟</m:t>
                          </m:r>
                          <m:r>
                            <a:rPr lang="en-US" sz="2200" b="0" i="1" smtClean="0">
                              <a:latin typeface="Cambria Math"/>
                            </a:rPr>
                            <m:t>−1)</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i="1">
                              <a:latin typeface="Cambria Math"/>
                            </a:rPr>
                            <m:t>−</m:t>
                          </m:r>
                          <m:sSup>
                            <m:sSupPr>
                              <m:ctrlPr>
                                <a:rPr lang="en-US" sz="2200" i="1">
                                  <a:latin typeface="Cambria Math" panose="02040503050406030204" pitchFamily="18" charset="0"/>
                                </a:rPr>
                              </m:ctrlPr>
                            </m:sSupPr>
                            <m:e>
                              <m:r>
                                <a:rPr lang="en-US" sz="2200" b="0" i="1" smtClean="0">
                                  <a:latin typeface="Cambria Math"/>
                                </a:rPr>
                                <m:t>𝑛</m:t>
                              </m:r>
                            </m:e>
                            <m:sup>
                              <m:r>
                                <a:rPr lang="en-US" sz="2200" i="1">
                                  <a:latin typeface="Cambria Math"/>
                                </a:rPr>
                                <m:t>2</m:t>
                              </m:r>
                            </m:sup>
                          </m:sSup>
                          <m:sSup>
                            <m:sSupPr>
                              <m:ctrlPr>
                                <a:rPr lang="en-US" sz="2200" i="1">
                                  <a:latin typeface="Cambria Math" panose="02040503050406030204" pitchFamily="18" charset="0"/>
                                  <a:ea typeface="Cambria Math"/>
                                </a:rPr>
                              </m:ctrlPr>
                            </m:sSupPr>
                            <m:e>
                              <m:r>
                                <a:rPr lang="en-US" sz="2200" i="1">
                                  <a:latin typeface="Cambria Math"/>
                                  <a:ea typeface="Cambria Math"/>
                                </a:rPr>
                                <m:t>𝑝</m:t>
                              </m:r>
                            </m:e>
                            <m:sup>
                              <m:r>
                                <a:rPr lang="en-US" sz="2200" i="1">
                                  <a:latin typeface="Cambria Math"/>
                                  <a:ea typeface="Cambria Math"/>
                                </a:rPr>
                                <m:t>2</m:t>
                              </m:r>
                            </m:sup>
                          </m:sSup>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rPr>
                        <m:t>𝑛𝑝</m:t>
                      </m:r>
                      <m:r>
                        <a:rPr lang="en-US" sz="2200" i="1">
                          <a:latin typeface="Cambria Math"/>
                          <a:ea typeface="Cambria Math"/>
                        </a:rPr>
                        <m:t>+</m:t>
                      </m:r>
                      <m:r>
                        <a:rPr lang="en-US" sz="2200" b="0" i="1" smtClean="0">
                          <a:latin typeface="Cambria Math"/>
                          <a:ea typeface="Cambria Math"/>
                        </a:rPr>
                        <m:t>𝑛</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𝑛</m:t>
                          </m:r>
                          <m:r>
                            <a:rPr lang="en-US" sz="2200" b="0" i="1" smtClean="0">
                              <a:latin typeface="Cambria Math"/>
                              <a:ea typeface="Cambria Math"/>
                            </a:rPr>
                            <m:t>−1</m:t>
                          </m:r>
                        </m:e>
                      </m:d>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𝑝</m:t>
                          </m:r>
                        </m:e>
                        <m:sup>
                          <m:r>
                            <a:rPr lang="en-US" sz="2200" b="0" i="1" smtClean="0">
                              <a:latin typeface="Cambria Math"/>
                              <a:ea typeface="Cambria Math"/>
                            </a:rPr>
                            <m:t>2</m:t>
                          </m:r>
                        </m:sup>
                      </m:sSup>
                      <m:r>
                        <a:rPr lang="en-US" sz="2200" b="0" i="1" smtClean="0">
                          <a:latin typeface="Cambria Math"/>
                          <a:ea typeface="Cambria Math"/>
                        </a:rPr>
                        <m:t>−</m:t>
                      </m:r>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𝑛</m:t>
                          </m:r>
                        </m:e>
                        <m:sup>
                          <m:r>
                            <a:rPr lang="en-US" sz="2200" b="0" i="1" smtClean="0">
                              <a:latin typeface="Cambria Math"/>
                              <a:ea typeface="Cambria Math"/>
                            </a:rPr>
                            <m:t>2</m:t>
                          </m:r>
                        </m:sup>
                      </m:sSup>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𝑝</m:t>
                          </m:r>
                        </m:e>
                        <m:sup>
                          <m:r>
                            <a:rPr lang="en-US" sz="2200" b="0" i="1" smtClean="0">
                              <a:latin typeface="Cambria Math"/>
                              <a:ea typeface="Cambria Math"/>
                            </a:rPr>
                            <m:t>2</m:t>
                          </m:r>
                        </m:sup>
                      </m:sSup>
                      <m:r>
                        <a:rPr lang="en-US" sz="2200" b="0" i="1" smtClean="0">
                          <a:latin typeface="Cambria Math"/>
                          <a:ea typeface="Cambria Math"/>
                        </a:rPr>
                        <m:t>=</m:t>
                      </m:r>
                      <m:r>
                        <a:rPr lang="en-US" sz="2200" b="0" i="1" smtClean="0">
                          <a:latin typeface="Cambria Math"/>
                          <a:ea typeface="Cambria Math"/>
                        </a:rPr>
                        <m:t>𝑛𝑝</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1−</m:t>
                          </m:r>
                          <m:r>
                            <a:rPr lang="en-US" sz="2200" b="0" i="1" smtClean="0">
                              <a:latin typeface="Cambria Math"/>
                              <a:ea typeface="Cambria Math"/>
                            </a:rPr>
                            <m:t>𝑝</m:t>
                          </m:r>
                        </m:e>
                      </m:d>
                      <m:r>
                        <a:rPr lang="en-US" sz="2200" b="0" i="1" smtClean="0">
                          <a:latin typeface="Cambria Math"/>
                          <a:ea typeface="Cambria Math"/>
                        </a:rPr>
                        <m:t>=</m:t>
                      </m:r>
                      <m:r>
                        <a:rPr lang="en-US" sz="2200" b="0" i="1" smtClean="0">
                          <a:latin typeface="Cambria Math"/>
                          <a:ea typeface="Cambria Math"/>
                        </a:rPr>
                        <m:t>𝑛𝑝𝑞</m:t>
                      </m:r>
                    </m:oMath>
                  </m:oMathPara>
                </a14:m>
                <a:endParaRPr lang="en-US" sz="2200" dirty="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3598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04FCE96-29E5-45C6-BB33-31A78D298241}"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5988388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smtClean="0"/>
                  <a:t>Hence the</a:t>
                </a:r>
                <a:r>
                  <a:rPr lang="en-US" sz="2200" b="1" dirty="0" smtClean="0"/>
                  <a:t> Variance of binomial distribution is </a:t>
                </a:r>
                <a14:m>
                  <m:oMath xmlns:m="http://schemas.openxmlformats.org/officeDocument/2006/math">
                    <m:r>
                      <a:rPr lang="en-US" sz="2200" b="1" i="1" smtClean="0">
                        <a:latin typeface="Cambria Math"/>
                      </a:rPr>
                      <m:t>𝒏𝒑𝒒</m:t>
                    </m:r>
                  </m:oMath>
                </a14:m>
                <a:r>
                  <a:rPr lang="en-US" sz="2200" dirty="0" smtClean="0"/>
                  <a:t>and Standard deviation is </a:t>
                </a:r>
                <a14:m>
                  <m:oMath xmlns:m="http://schemas.openxmlformats.org/officeDocument/2006/math">
                    <m:rad>
                      <m:radPr>
                        <m:degHide m:val="on"/>
                        <m:ctrlPr>
                          <a:rPr lang="en-US" sz="2200" i="1" smtClean="0">
                            <a:latin typeface="Cambria Math" panose="02040503050406030204" pitchFamily="18" charset="0"/>
                          </a:rPr>
                        </m:ctrlPr>
                      </m:radPr>
                      <m:deg/>
                      <m:e>
                        <m:r>
                          <a:rPr lang="en-US" sz="2200" b="0" i="1" smtClean="0">
                            <a:latin typeface="Cambria Math"/>
                          </a:rPr>
                          <m:t>𝑛𝑝𝑞</m:t>
                        </m:r>
                      </m:e>
                    </m:rad>
                  </m:oMath>
                </a14:m>
                <a:r>
                  <a:rPr lang="en-US" sz="2200" dirty="0" smtClean="0"/>
                  <a:t>.</a:t>
                </a:r>
              </a:p>
              <a:p>
                <a:pPr marL="0" indent="0">
                  <a:buNone/>
                </a:pPr>
                <a:r>
                  <a:rPr lang="en-US" sz="2200" b="1" dirty="0" smtClean="0"/>
                  <a:t>Moment generating function of binomial Distribution:</a:t>
                </a:r>
              </a:p>
              <a:p>
                <a:pPr marL="514350" indent="-514350">
                  <a:buFont typeface="+mj-lt"/>
                  <a:buAutoNum type="romanLcPeriod"/>
                </a:pPr>
                <a:r>
                  <a:rPr lang="en-US" sz="2200" dirty="0" smtClean="0"/>
                  <a:t>About origin</a:t>
                </a:r>
              </a:p>
              <a:p>
                <a:pPr marL="0" indent="0">
                  <a:buNone/>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a:rPr>
                            <m:t>𝑀</m:t>
                          </m:r>
                        </m:e>
                        <m:sub>
                          <m:r>
                            <a:rPr lang="en-US" sz="2200" b="0" i="1" smtClean="0">
                              <a:latin typeface="Cambria Math"/>
                            </a:rPr>
                            <m:t>𝑥</m:t>
                          </m:r>
                        </m:sub>
                      </m:sSub>
                      <m:d>
                        <m:dPr>
                          <m:ctrlPr>
                            <a:rPr lang="en-US" sz="2200" i="1" smtClean="0">
                              <a:latin typeface="Cambria Math" panose="02040503050406030204" pitchFamily="18" charset="0"/>
                            </a:rPr>
                          </m:ctrlPr>
                        </m:dPr>
                        <m:e>
                          <m:r>
                            <a:rPr lang="en-US" sz="2200" b="0" i="1" smtClean="0">
                              <a:latin typeface="Cambria Math"/>
                            </a:rPr>
                            <m:t>𝑡</m:t>
                          </m:r>
                        </m:e>
                      </m:d>
                      <m:r>
                        <a:rPr lang="en-US" sz="2200" b="0" i="1" smtClean="0">
                          <a:latin typeface="Cambria Math"/>
                        </a:rPr>
                        <m:t>=</m:t>
                      </m:r>
                      <m:r>
                        <a:rPr lang="en-US" sz="2200" b="0" i="1" smtClean="0">
                          <a:latin typeface="Cambria Math"/>
                        </a:rPr>
                        <m:t>𝐸</m:t>
                      </m:r>
                      <m:d>
                        <m:dPr>
                          <m:ctrlPr>
                            <a:rPr lang="en-US" sz="2200" i="1" smtClean="0">
                              <a:latin typeface="Cambria Math" panose="02040503050406030204" pitchFamily="18" charset="0"/>
                            </a:rPr>
                          </m:ctrlPr>
                        </m:dPr>
                        <m:e>
                          <m:sSup>
                            <m:sSupPr>
                              <m:ctrlPr>
                                <a:rPr lang="en-US" sz="220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𝑥𝑡</m:t>
                              </m:r>
                            </m:sup>
                          </m:sSup>
                        </m:e>
                      </m:d>
                      <m:r>
                        <a:rPr lang="en-US" sz="2200" b="0" i="1" smtClean="0">
                          <a:latin typeface="Cambria Math"/>
                        </a:rPr>
                        <m:t>=</m:t>
                      </m:r>
                      <m:nary>
                        <m:naryPr>
                          <m:chr m:val="∑"/>
                          <m:ctrlPr>
                            <a:rPr lang="en-US" sz="2200" i="1" smtClean="0">
                              <a:latin typeface="Cambria Math" panose="02040503050406030204" pitchFamily="18" charset="0"/>
                            </a:rPr>
                          </m:ctrlPr>
                        </m:naryPr>
                        <m:sub>
                          <m:r>
                            <m:rPr>
                              <m:brk m:alnAt="23"/>
                            </m:rPr>
                            <a:rPr lang="en-US" sz="2200" b="0" i="1" smtClean="0">
                              <a:latin typeface="Cambria Math"/>
                            </a:rPr>
                            <m:t>𝑥</m:t>
                          </m:r>
                          <m:r>
                            <a:rPr lang="en-US" sz="2200" b="0" i="1" smtClean="0">
                              <a:latin typeface="Cambria Math"/>
                            </a:rPr>
                            <m:t>=0</m:t>
                          </m:r>
                        </m:sub>
                        <m:sup>
                          <m:r>
                            <a:rPr lang="en-US" sz="2200" b="0" i="1" smtClean="0">
                              <a:latin typeface="Cambria Math"/>
                            </a:rPr>
                            <m:t>𝑛</m:t>
                          </m:r>
                        </m:sup>
                        <m:e>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b="0" i="1">
                                      <a:latin typeface="Cambria Math"/>
                                    </a:rPr>
                                    <m:t>𝑛</m:t>
                                  </m:r>
                                </m:sup>
                                <m:e>
                                  <m:r>
                                    <a:rPr lang="en-US" sz="2200" b="0" i="1">
                                      <a:latin typeface="Cambria Math"/>
                                    </a:rPr>
                                    <m:t>𝐶</m:t>
                                  </m:r>
                                </m:e>
                              </m:sPre>
                            </m:e>
                            <m:sub>
                              <m:r>
                                <a:rPr lang="en-US" sz="2200" b="0" i="1" smtClean="0">
                                  <a:latin typeface="Cambria Math"/>
                                </a:rPr>
                                <m:t>𝑥</m:t>
                              </m:r>
                            </m:sub>
                          </m:sSub>
                          <m:r>
                            <a:rPr lang="en-US" sz="2200" b="0" i="1" smtClean="0">
                              <a:latin typeface="Cambria Math"/>
                            </a:rPr>
                            <m:t>(</m:t>
                          </m:r>
                          <m:sSup>
                            <m:sSupPr>
                              <m:ctrlPr>
                                <a:rPr lang="en-US" sz="2200" i="1">
                                  <a:latin typeface="Cambria Math" panose="02040503050406030204" pitchFamily="18" charset="0"/>
                                </a:rPr>
                              </m:ctrlPr>
                            </m:sSupPr>
                            <m:e>
                              <m:r>
                                <a:rPr lang="en-US" sz="2200" b="0" i="1">
                                  <a:latin typeface="Cambria Math"/>
                                </a:rPr>
                                <m:t>𝑝</m:t>
                              </m:r>
                              <m:sSup>
                                <m:sSupPr>
                                  <m:ctrlPr>
                                    <a:rPr lang="en-US" sz="2200" i="1">
                                      <a:latin typeface="Cambria Math" panose="02040503050406030204" pitchFamily="18" charset="0"/>
                                    </a:rPr>
                                  </m:ctrlPr>
                                </m:sSupPr>
                                <m:e>
                                  <m:r>
                                    <a:rPr lang="en-US" sz="2200" b="0" i="1">
                                      <a:latin typeface="Cambria Math"/>
                                    </a:rPr>
                                    <m:t>𝑒</m:t>
                                  </m:r>
                                </m:e>
                                <m:sup>
                                  <m:r>
                                    <a:rPr lang="en-US" sz="2200" b="0" i="1">
                                      <a:latin typeface="Cambria Math"/>
                                    </a:rPr>
                                    <m:t>𝑡</m:t>
                                  </m:r>
                                </m:sup>
                              </m:sSup>
                              <m:r>
                                <a:rPr lang="en-US" sz="2200" b="0" i="1" smtClean="0">
                                  <a:latin typeface="Cambria Math"/>
                                </a:rPr>
                                <m:t>)</m:t>
                              </m:r>
                            </m:e>
                            <m:sup>
                              <m:r>
                                <a:rPr lang="en-US" sz="2200" b="0" i="1" smtClean="0">
                                  <a:latin typeface="Cambria Math"/>
                                </a:rPr>
                                <m:t>𝑥</m:t>
                              </m:r>
                            </m:sup>
                          </m:sSup>
                          <m:sSup>
                            <m:sSupPr>
                              <m:ctrlPr>
                                <a:rPr lang="en-US" sz="2200" i="1">
                                  <a:latin typeface="Cambria Math" panose="02040503050406030204" pitchFamily="18" charset="0"/>
                                </a:rPr>
                              </m:ctrlPr>
                            </m:sSupPr>
                            <m:e>
                              <m:r>
                                <a:rPr lang="en-US" sz="2200" b="0" i="1">
                                  <a:latin typeface="Cambria Math"/>
                                </a:rPr>
                                <m:t>𝑞</m:t>
                              </m:r>
                            </m:e>
                            <m:sup>
                              <m:r>
                                <a:rPr lang="en-US" sz="2200" b="0" i="1">
                                  <a:latin typeface="Cambria Math"/>
                                </a:rPr>
                                <m:t>𝑛</m:t>
                              </m:r>
                              <m:r>
                                <a:rPr lang="en-US" sz="2200" b="0" i="1">
                                  <a:latin typeface="Cambria Math"/>
                                </a:rPr>
                                <m:t>−</m:t>
                              </m:r>
                              <m:r>
                                <a:rPr lang="en-US" sz="2200" b="0" i="1" smtClean="0">
                                  <a:latin typeface="Cambria Math"/>
                                </a:rPr>
                                <m:t>𝑥</m:t>
                              </m:r>
                            </m:sup>
                          </m:sSup>
                        </m:e>
                      </m:nary>
                      <m:r>
                        <a:rPr lang="en-US" sz="2200" b="0" i="1" smtClean="0">
                          <a:latin typeface="Cambria Math"/>
                        </a:rPr>
                        <m:t>=</m:t>
                      </m:r>
                      <m:sSup>
                        <m:sSupPr>
                          <m:ctrlPr>
                            <a:rPr lang="en-US" sz="2200" i="1">
                              <a:latin typeface="Cambria Math" panose="02040503050406030204" pitchFamily="18" charset="0"/>
                            </a:rPr>
                          </m:ctrlPr>
                        </m:sSupPr>
                        <m:e>
                          <m:r>
                            <a:rPr lang="en-US" sz="2200" b="0" i="1" smtClean="0">
                              <a:latin typeface="Cambria Math"/>
                            </a:rPr>
                            <m:t>(</m:t>
                          </m:r>
                          <m:r>
                            <a:rPr lang="en-US" sz="2200" b="0" i="1" smtClean="0">
                              <a:latin typeface="Cambria Math"/>
                            </a:rPr>
                            <m:t>𝑞</m:t>
                          </m:r>
                          <m:r>
                            <a:rPr lang="en-US" sz="2200" b="0" i="1" smtClean="0">
                              <a:latin typeface="Cambria Math"/>
                            </a:rPr>
                            <m:t>+</m:t>
                          </m:r>
                          <m:r>
                            <a:rPr lang="en-US" sz="2200" b="0" i="1" smtClean="0">
                              <a:latin typeface="Cambria Math"/>
                            </a:rPr>
                            <m:t>𝑝</m:t>
                          </m:r>
                          <m:sSup>
                            <m:sSupPr>
                              <m:ctrlPr>
                                <a:rPr lang="en-US" sz="2200" i="1">
                                  <a:latin typeface="Cambria Math" panose="02040503050406030204" pitchFamily="18" charset="0"/>
                                </a:rPr>
                              </m:ctrlPr>
                            </m:sSupPr>
                            <m:e>
                              <m:r>
                                <a:rPr lang="en-US" sz="2200" b="0" i="1">
                                  <a:latin typeface="Cambria Math"/>
                                </a:rPr>
                                <m:t>𝑒</m:t>
                              </m:r>
                            </m:e>
                            <m:sup>
                              <m:r>
                                <a:rPr lang="en-US" sz="2200" b="0" i="1">
                                  <a:latin typeface="Cambria Math"/>
                                </a:rPr>
                                <m:t>𝑡</m:t>
                              </m:r>
                            </m:sup>
                          </m:sSup>
                          <m:r>
                            <a:rPr lang="en-US" sz="2200" b="0" i="1" smtClean="0">
                              <a:latin typeface="Cambria Math"/>
                            </a:rPr>
                            <m:t>)</m:t>
                          </m:r>
                        </m:e>
                        <m:sup>
                          <m:r>
                            <a:rPr lang="en-US" sz="2200" b="0" i="1" smtClean="0">
                              <a:latin typeface="Cambria Math"/>
                            </a:rPr>
                            <m:t>𝑛</m:t>
                          </m:r>
                        </m:sup>
                      </m:sSup>
                    </m:oMath>
                  </m:oMathPara>
                </a14:m>
                <a:endParaRPr lang="en-US" sz="2200" dirty="0" smtClean="0"/>
              </a:p>
              <a:p>
                <a:pPr marL="514350" indent="-514350">
                  <a:buAutoNum type="romanLcPeriod" startAt="2"/>
                </a:pPr>
                <a:r>
                  <a:rPr lang="en-US" sz="2200" dirty="0" smtClean="0"/>
                  <a:t>About mean</a:t>
                </a:r>
              </a:p>
              <a:p>
                <a:pPr marL="0" indent="0">
                  <a:buNone/>
                </a:pPr>
                <a:endParaRPr lang="en-US" sz="2200" dirty="0" smtClean="0"/>
              </a:p>
              <a:p>
                <a:pPr marL="0" indent="0">
                  <a:buNone/>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a:rPr>
                            <m:t>𝑀</m:t>
                          </m:r>
                        </m:e>
                        <m:sub>
                          <m:r>
                            <a:rPr lang="en-US" sz="2200" i="1">
                              <a:latin typeface="Cambria Math"/>
                            </a:rPr>
                            <m:t>𝑥</m:t>
                          </m:r>
                          <m:r>
                            <a:rPr lang="en-US" sz="2200" b="0" i="1" smtClean="0">
                              <a:latin typeface="Cambria Math"/>
                            </a:rPr>
                            <m:t>−</m:t>
                          </m:r>
                          <m:r>
                            <a:rPr lang="en-US" sz="2200" b="0" i="1" smtClean="0">
                              <a:latin typeface="Cambria Math"/>
                            </a:rPr>
                            <m:t>𝑛𝑝</m:t>
                          </m:r>
                        </m:sub>
                      </m:sSub>
                      <m:d>
                        <m:dPr>
                          <m:ctrlPr>
                            <a:rPr lang="en-US" sz="2200" i="1">
                              <a:latin typeface="Cambria Math" panose="02040503050406030204" pitchFamily="18" charset="0"/>
                            </a:rPr>
                          </m:ctrlPr>
                        </m:dPr>
                        <m:e>
                          <m:r>
                            <a:rPr lang="en-US" sz="2200" i="1">
                              <a:latin typeface="Cambria Math"/>
                            </a:rPr>
                            <m:t>𝑡</m:t>
                          </m:r>
                        </m:e>
                      </m:d>
                      <m:r>
                        <a:rPr lang="en-US" sz="2200" i="1">
                          <a:latin typeface="Cambria Math"/>
                        </a:rPr>
                        <m:t>=</m:t>
                      </m:r>
                      <m:r>
                        <a:rPr lang="en-US" sz="2200" i="1">
                          <a:latin typeface="Cambria Math"/>
                        </a:rPr>
                        <m:t>𝐸</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a:rPr>
                                <m:t>𝑒</m:t>
                              </m:r>
                            </m:e>
                            <m:sup>
                              <m:r>
                                <a:rPr lang="en-US" sz="2200" b="0" i="1" smtClean="0">
                                  <a:latin typeface="Cambria Math"/>
                                </a:rPr>
                                <m:t>𝑡</m:t>
                              </m:r>
                              <m:r>
                                <a:rPr lang="en-US" sz="2200" b="0" i="1" smtClean="0">
                                  <a:latin typeface="Cambria Math"/>
                                </a:rPr>
                                <m:t>(</m:t>
                              </m:r>
                              <m:r>
                                <a:rPr lang="en-US" sz="2200" i="1">
                                  <a:latin typeface="Cambria Math"/>
                                </a:rPr>
                                <m:t>𝑥</m:t>
                              </m:r>
                              <m:r>
                                <a:rPr lang="en-US" sz="2200" b="0" i="1" smtClean="0">
                                  <a:latin typeface="Cambria Math"/>
                                </a:rPr>
                                <m:t>−</m:t>
                              </m:r>
                              <m:r>
                                <a:rPr lang="en-US" sz="2200" b="0" i="1" smtClean="0">
                                  <a:latin typeface="Cambria Math"/>
                                </a:rPr>
                                <m:t>𝑛𝑝</m:t>
                              </m:r>
                              <m:r>
                                <a:rPr lang="en-US" sz="2200" b="0" i="1" smtClean="0">
                                  <a:latin typeface="Cambria Math"/>
                                </a:rPr>
                                <m:t>)</m:t>
                              </m:r>
                            </m:sup>
                          </m:sSup>
                        </m:e>
                      </m:d>
                      <m:r>
                        <a:rPr lang="en-US" sz="2200" i="1">
                          <a:latin typeface="Cambria Math"/>
                        </a:rPr>
                        <m:t>=</m:t>
                      </m:r>
                      <m:sSup>
                        <m:sSupPr>
                          <m:ctrlPr>
                            <a:rPr lang="en-US" sz="220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m:t>
                          </m:r>
                          <m:r>
                            <a:rPr lang="en-US" sz="2200" b="0" i="1" smtClean="0">
                              <a:latin typeface="Cambria Math"/>
                            </a:rPr>
                            <m:t>𝑛𝑝𝑡</m:t>
                          </m:r>
                        </m:sup>
                      </m:sSup>
                      <m:r>
                        <a:rPr lang="en-US" sz="2200" i="1">
                          <a:latin typeface="Cambria Math"/>
                        </a:rPr>
                        <m:t>𝐸</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𝑥𝑡</m:t>
                              </m:r>
                            </m:sup>
                          </m:sSup>
                        </m:e>
                      </m:d>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rPr>
                            <m:t>𝑛𝑝𝑡</m:t>
                          </m:r>
                        </m:sup>
                      </m:sSup>
                      <m:sSub>
                        <m:sSubPr>
                          <m:ctrlPr>
                            <a:rPr lang="en-US" sz="2200" i="1">
                              <a:latin typeface="Cambria Math" panose="02040503050406030204" pitchFamily="18" charset="0"/>
                            </a:rPr>
                          </m:ctrlPr>
                        </m:sSubPr>
                        <m:e>
                          <m:r>
                            <a:rPr lang="en-US" sz="2200" i="1">
                              <a:latin typeface="Cambria Math"/>
                            </a:rPr>
                            <m:t>𝑀</m:t>
                          </m:r>
                        </m:e>
                        <m:sub>
                          <m:r>
                            <a:rPr lang="en-US" sz="2200" i="1">
                              <a:latin typeface="Cambria Math"/>
                            </a:rPr>
                            <m:t>𝑥</m:t>
                          </m:r>
                        </m:sub>
                      </m:sSub>
                      <m:d>
                        <m:dPr>
                          <m:ctrlPr>
                            <a:rPr lang="en-US" sz="2200" i="1">
                              <a:latin typeface="Cambria Math" panose="02040503050406030204" pitchFamily="18" charset="0"/>
                            </a:rPr>
                          </m:ctrlPr>
                        </m:dPr>
                        <m:e>
                          <m:r>
                            <a:rPr lang="en-US" sz="2200" i="1">
                              <a:latin typeface="Cambria Math"/>
                            </a:rPr>
                            <m:t>𝑡</m:t>
                          </m:r>
                        </m:e>
                      </m:d>
                      <m:r>
                        <a:rPr lang="en-US" sz="2200" b="0" i="1" smtClean="0">
                          <a:latin typeface="Cambria Math"/>
                        </a:rPr>
                        <m:t>=</m:t>
                      </m:r>
                      <m:sSup>
                        <m:sSupPr>
                          <m:ctrlPr>
                            <a:rPr lang="en-US" sz="2200" i="1">
                              <a:latin typeface="Cambria Math" panose="02040503050406030204" pitchFamily="18" charset="0"/>
                            </a:rPr>
                          </m:ctrlPr>
                        </m:sSupPr>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rPr>
                                <m:t>𝑛𝑝𝑡</m:t>
                              </m:r>
                            </m:sup>
                          </m:sSup>
                          <m:r>
                            <a:rPr lang="en-US" sz="2200" i="1">
                              <a:latin typeface="Cambria Math"/>
                            </a:rPr>
                            <m:t>(</m:t>
                          </m:r>
                          <m:r>
                            <a:rPr lang="en-US" sz="2200" i="1">
                              <a:latin typeface="Cambria Math"/>
                            </a:rPr>
                            <m:t>𝑞</m:t>
                          </m:r>
                          <m:r>
                            <a:rPr lang="en-US" sz="2200" i="1">
                              <a:latin typeface="Cambria Math"/>
                            </a:rPr>
                            <m:t>+</m:t>
                          </m:r>
                          <m:r>
                            <a:rPr lang="en-US" sz="2200" i="1">
                              <a:latin typeface="Cambria Math"/>
                            </a:rPr>
                            <m:t>𝑝</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sup>
                          </m:sSup>
                          <m:r>
                            <a:rPr lang="en-US" sz="2200" i="1">
                              <a:latin typeface="Cambria Math"/>
                            </a:rPr>
                            <m:t>)</m:t>
                          </m:r>
                        </m:e>
                        <m:sup>
                          <m:r>
                            <a:rPr lang="en-US" sz="2200" i="1">
                              <a:latin typeface="Cambria Math"/>
                            </a:rPr>
                            <m:t>𝑛</m:t>
                          </m:r>
                        </m:sup>
                      </m:sSup>
                      <m:r>
                        <a:rPr lang="en-US" sz="2200" i="1">
                          <a:latin typeface="Cambria Math"/>
                        </a:rPr>
                        <m:t>=</m:t>
                      </m:r>
                      <m:sSup>
                        <m:sSupPr>
                          <m:ctrlPr>
                            <a:rPr lang="en-US" sz="2200" i="1">
                              <a:latin typeface="Cambria Math" panose="02040503050406030204" pitchFamily="18" charset="0"/>
                            </a:rPr>
                          </m:ctrlPr>
                        </m:sSupPr>
                        <m:e>
                          <m:r>
                            <a:rPr lang="en-US" sz="2200" i="1">
                              <a:latin typeface="Cambria Math"/>
                            </a:rPr>
                            <m:t>(</m:t>
                          </m:r>
                          <m:r>
                            <a:rPr lang="en-US" sz="2200" i="1">
                              <a:latin typeface="Cambria Math"/>
                            </a:rPr>
                            <m:t>𝑞</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rPr>
                                <m:t>𝑝𝑡</m:t>
                              </m:r>
                            </m:sup>
                          </m:sSup>
                          <m:r>
                            <a:rPr lang="en-US" sz="2200" i="1">
                              <a:latin typeface="Cambria Math"/>
                            </a:rPr>
                            <m:t>+</m:t>
                          </m:r>
                          <m:r>
                            <a:rPr lang="en-US" sz="2200" i="1">
                              <a:latin typeface="Cambria Math"/>
                            </a:rPr>
                            <m:t>𝑝</m:t>
                          </m:r>
                          <m:sSup>
                            <m:sSupPr>
                              <m:ctrlPr>
                                <a:rPr lang="en-US" sz="2200" i="1">
                                  <a:latin typeface="Cambria Math" panose="02040503050406030204" pitchFamily="18" charset="0"/>
                                </a:rPr>
                              </m:ctrlPr>
                            </m:sSupPr>
                            <m:e>
                              <m:r>
                                <a:rPr lang="en-US" sz="2200" i="1">
                                  <a:latin typeface="Cambria Math"/>
                                </a:rPr>
                                <m:t>𝑒</m:t>
                              </m:r>
                            </m:e>
                            <m:sup>
                              <m:r>
                                <a:rPr lang="en-US" sz="2200" b="0" i="1" smtClean="0">
                                  <a:latin typeface="Cambria Math"/>
                                </a:rPr>
                                <m:t>𝑞</m:t>
                              </m:r>
                              <m:r>
                                <a:rPr lang="en-US" sz="2200" i="1">
                                  <a:latin typeface="Cambria Math"/>
                                </a:rPr>
                                <m:t>𝑡</m:t>
                              </m:r>
                            </m:sup>
                          </m:sSup>
                          <m:r>
                            <a:rPr lang="en-US" sz="2200" i="1">
                              <a:latin typeface="Cambria Math"/>
                            </a:rPr>
                            <m:t>)</m:t>
                          </m:r>
                        </m:e>
                        <m:sup>
                          <m:r>
                            <a:rPr lang="en-US" sz="2200" i="1">
                              <a:latin typeface="Cambria Math"/>
                            </a:rPr>
                            <m:t>𝑛</m:t>
                          </m:r>
                        </m:sup>
                      </m:sSup>
                    </m:oMath>
                  </m:oMathPara>
                </a14:m>
                <a:endParaRPr lang="en-US" sz="2200" dirty="0" smtClean="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b="-916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A7DB0CA-B6F0-4B91-9183-9489A6D74DC2}"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68362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Applications of Binomial Distribution:</a:t>
            </a:r>
          </a:p>
          <a:p>
            <a:pPr marL="457200" indent="-457200">
              <a:buFont typeface="+mj-lt"/>
              <a:buAutoNum type="arabicPeriod"/>
            </a:pPr>
            <a:r>
              <a:rPr lang="en-US" sz="2200" dirty="0" smtClean="0"/>
              <a:t>In problem concerning no. of defectives in sample production line.</a:t>
            </a:r>
          </a:p>
          <a:p>
            <a:pPr marL="457200" indent="-457200">
              <a:buFont typeface="+mj-lt"/>
              <a:buAutoNum type="arabicPeriod"/>
            </a:pPr>
            <a:r>
              <a:rPr lang="en-US" sz="2200" dirty="0" smtClean="0"/>
              <a:t>In estimation of reliability of systems.</a:t>
            </a:r>
          </a:p>
          <a:p>
            <a:pPr marL="457200" indent="-457200">
              <a:buFont typeface="+mj-lt"/>
              <a:buAutoNum type="arabicPeriod"/>
            </a:pPr>
            <a:r>
              <a:rPr lang="en-US" sz="2200" dirty="0" smtClean="0"/>
              <a:t>No. of </a:t>
            </a:r>
            <a:r>
              <a:rPr lang="en-US" sz="2200" dirty="0"/>
              <a:t>rounds fired </a:t>
            </a:r>
            <a:r>
              <a:rPr lang="en-US" sz="2200" dirty="0" smtClean="0"/>
              <a:t>from a gun hitting a target.</a:t>
            </a:r>
          </a:p>
          <a:p>
            <a:pPr marL="457200" indent="-457200">
              <a:buFont typeface="+mj-lt"/>
              <a:buAutoNum type="arabicPeriod"/>
            </a:pPr>
            <a:r>
              <a:rPr lang="en-US" sz="2200" dirty="0" smtClean="0"/>
              <a:t>In radar detection.</a:t>
            </a:r>
          </a:p>
          <a:p>
            <a:pPr marL="0" indent="0">
              <a:buNone/>
            </a:pPr>
            <a:endParaRPr lang="en-US" sz="2200" dirty="0" smtClean="0"/>
          </a:p>
          <a:p>
            <a:pPr marL="0" indent="0">
              <a:buNone/>
            </a:pPr>
            <a:r>
              <a:rPr lang="en-US" sz="2200" dirty="0" smtClean="0"/>
              <a:t>Q1. If 10% of bolts are produced by a machine are defective , determine the probability that out of 10 bolts chosen at random </a:t>
            </a:r>
          </a:p>
          <a:p>
            <a:pPr marL="514350" indent="-514350">
              <a:buFont typeface="+mj-lt"/>
              <a:buAutoNum type="romanLcPeriod"/>
            </a:pPr>
            <a:r>
              <a:rPr lang="en-US" sz="2200" dirty="0" smtClean="0"/>
              <a:t>1</a:t>
            </a:r>
          </a:p>
          <a:p>
            <a:pPr marL="514350" indent="-514350">
              <a:buFont typeface="+mj-lt"/>
              <a:buAutoNum type="romanLcPeriod"/>
            </a:pPr>
            <a:r>
              <a:rPr lang="en-US" sz="2200" dirty="0" smtClean="0"/>
              <a:t>None	</a:t>
            </a:r>
          </a:p>
          <a:p>
            <a:pPr marL="514350" indent="-514350">
              <a:buFont typeface="+mj-lt"/>
              <a:buAutoNum type="romanLcPeriod"/>
            </a:pPr>
            <a:r>
              <a:rPr lang="en-US" sz="2200" dirty="0" smtClean="0"/>
              <a:t>At most 2 bolts will be defective </a:t>
            </a:r>
          </a:p>
          <a:p>
            <a:pPr marL="514350" indent="-514350">
              <a:buFont typeface="+mj-lt"/>
              <a:buAutoNum type="romanLcPeriod"/>
            </a:pPr>
            <a:endParaRPr lang="en-US" sz="2200" dirty="0"/>
          </a:p>
          <a:p>
            <a:pPr marL="0" indent="0">
              <a:buNone/>
            </a:pPr>
            <a:endParaRPr lang="en-US" sz="2200" dirty="0"/>
          </a:p>
          <a:p>
            <a:pPr marL="457200" indent="-457200">
              <a:buFont typeface="+mj-lt"/>
              <a:buAutoNum type="arabicPeriod"/>
            </a:pPr>
            <a:endParaRPr lang="en-US" sz="2200" dirty="0"/>
          </a:p>
        </p:txBody>
      </p:sp>
      <p:sp>
        <p:nvSpPr>
          <p:cNvPr id="4" name="Date Placeholder 3"/>
          <p:cNvSpPr>
            <a:spLocks noGrp="1"/>
          </p:cNvSpPr>
          <p:nvPr>
            <p:ph type="dt" sz="half" idx="10"/>
          </p:nvPr>
        </p:nvSpPr>
        <p:spPr/>
        <p:txBody>
          <a:bodyPr/>
          <a:lstStyle/>
          <a:p>
            <a:fld id="{89FCDC43-016F-444E-ADB9-8B029DD8DD13}"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smtClean="0">
              <a:ln>
                <a:noFill/>
              </a:ln>
              <a:solidFill>
                <a:schemeClr val="dk1"/>
              </a:solidFill>
              <a:effectLst/>
              <a:uLnTx/>
              <a:uFillTx/>
              <a:latin typeface="+mn-lt"/>
              <a:ea typeface="+mn-ea"/>
              <a:cs typeface="+mn-cs"/>
            </a:endParaRPr>
          </a:p>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smtClean="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728657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smtClean="0"/>
                  <a:t>Solution: let p and q are the probability of defective and non defective bolts respectively.</a:t>
                </a:r>
              </a:p>
              <a:p>
                <a:pPr marL="0" indent="0">
                  <a:buNone/>
                </a:pPr>
                <a14:m>
                  <m:oMath xmlns:m="http://schemas.openxmlformats.org/officeDocument/2006/math">
                    <m:r>
                      <a:rPr lang="en-US" sz="2200" b="0" i="1" smtClean="0">
                        <a:latin typeface="Cambria Math"/>
                      </a:rPr>
                      <m:t>𝑝</m:t>
                    </m:r>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10</m:t>
                        </m:r>
                      </m:num>
                      <m:den>
                        <m:r>
                          <a:rPr lang="en-US" sz="2200" b="0" i="1" smtClean="0">
                            <a:latin typeface="Cambria Math"/>
                          </a:rPr>
                          <m:t>100</m:t>
                        </m:r>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10</m:t>
                        </m:r>
                      </m:den>
                    </m:f>
                    <m:r>
                      <a:rPr lang="en-US" sz="2200" b="0" i="1" smtClean="0">
                        <a:latin typeface="Cambria Math"/>
                      </a:rPr>
                      <m:t>,</m:t>
                    </m:r>
                    <m:r>
                      <a:rPr lang="en-US" sz="2200" b="0" i="1" smtClean="0">
                        <a:latin typeface="Cambria Math"/>
                      </a:rPr>
                      <m:t>𝑞</m:t>
                    </m:r>
                    <m:r>
                      <a:rPr lang="en-US" sz="2200" i="1">
                        <a:latin typeface="Cambria Math"/>
                      </a:rPr>
                      <m:t>=</m:t>
                    </m:r>
                    <m:r>
                      <a:rPr lang="en-US" sz="2200" b="0" i="1" smtClean="0">
                        <a:latin typeface="Cambria Math"/>
                      </a:rPr>
                      <m:t>1−</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10</m:t>
                        </m:r>
                      </m:den>
                    </m:f>
                    <m:r>
                      <a:rPr lang="en-US" sz="2200" i="1">
                        <a:latin typeface="Cambria Math"/>
                      </a:rPr>
                      <m:t>=</m:t>
                    </m:r>
                    <m:f>
                      <m:fPr>
                        <m:ctrlPr>
                          <a:rPr lang="en-US" sz="2200" i="1">
                            <a:latin typeface="Cambria Math" panose="02040503050406030204" pitchFamily="18" charset="0"/>
                          </a:rPr>
                        </m:ctrlPr>
                      </m:fPr>
                      <m:num>
                        <m:r>
                          <a:rPr lang="en-US" sz="2200" b="0" i="1" smtClean="0">
                            <a:latin typeface="Cambria Math"/>
                          </a:rPr>
                          <m:t>9</m:t>
                        </m:r>
                      </m:num>
                      <m:den>
                        <m:r>
                          <a:rPr lang="en-US" sz="2200" i="1">
                            <a:latin typeface="Cambria Math"/>
                          </a:rPr>
                          <m:t>10</m:t>
                        </m:r>
                      </m:den>
                    </m:f>
                  </m:oMath>
                </a14:m>
                <a:r>
                  <a:rPr lang="en-US" sz="2200" dirty="0" smtClean="0"/>
                  <a:t> and n=10 (no of bolts chosen)</a:t>
                </a:r>
              </a:p>
              <a:p>
                <a:pPr marL="0" indent="0">
                  <a:buNone/>
                </a:pPr>
                <a:r>
                  <a:rPr lang="en-US" sz="2200" dirty="0" smtClean="0"/>
                  <a:t>The Probability of r defective bolts out of n bolt chosen at random is given by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i="1">
                        <a:latin typeface="Cambria Math"/>
                      </a:rPr>
                      <m:t>=</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i="1">
                                <a:latin typeface="Cambria Math"/>
                              </a:rPr>
                              <m:t>𝑛</m:t>
                            </m:r>
                          </m:sup>
                          <m:e>
                            <m:r>
                              <a:rPr lang="en-US" sz="2200" i="1">
                                <a:latin typeface="Cambria Math"/>
                              </a:rPr>
                              <m:t>𝐶</m:t>
                            </m:r>
                          </m:e>
                        </m:sPre>
                      </m:e>
                      <m:sub>
                        <m:r>
                          <a:rPr lang="en-US" sz="2200" i="1">
                            <a:latin typeface="Cambria Math"/>
                          </a:rPr>
                          <m:t>𝑟</m:t>
                        </m:r>
                      </m:sub>
                    </m:sSub>
                    <m:sSup>
                      <m:sSupPr>
                        <m:ctrlPr>
                          <a:rPr lang="en-US" sz="2200" i="1">
                            <a:latin typeface="Cambria Math" panose="02040503050406030204" pitchFamily="18" charset="0"/>
                          </a:rPr>
                        </m:ctrlPr>
                      </m:sSupPr>
                      <m:e>
                        <m:r>
                          <a:rPr lang="en-US" sz="2200" i="1">
                            <a:latin typeface="Cambria Math"/>
                          </a:rPr>
                          <m:t>𝑝</m:t>
                        </m:r>
                      </m:e>
                      <m:sup>
                        <m:r>
                          <a:rPr lang="en-US" sz="2200" i="1">
                            <a:latin typeface="Cambria Math"/>
                          </a:rPr>
                          <m:t>𝑟</m:t>
                        </m:r>
                      </m:sup>
                    </m:sSup>
                    <m:sSup>
                      <m:sSupPr>
                        <m:ctrlPr>
                          <a:rPr lang="en-US" sz="2200" i="1">
                            <a:latin typeface="Cambria Math" panose="02040503050406030204" pitchFamily="18" charset="0"/>
                          </a:rPr>
                        </m:ctrlPr>
                      </m:sSupPr>
                      <m:e>
                        <m:r>
                          <a:rPr lang="en-US" sz="2200" i="1">
                            <a:latin typeface="Cambria Math"/>
                          </a:rPr>
                          <m:t>𝑞</m:t>
                        </m:r>
                      </m:e>
                      <m:sup>
                        <m:r>
                          <a:rPr lang="en-US" sz="2200" i="1">
                            <a:latin typeface="Cambria Math"/>
                          </a:rPr>
                          <m:t>𝑛</m:t>
                        </m:r>
                        <m:r>
                          <a:rPr lang="en-US" sz="2200" i="1">
                            <a:latin typeface="Cambria Math"/>
                          </a:rPr>
                          <m:t>−</m:t>
                        </m:r>
                        <m:r>
                          <a:rPr lang="en-US" sz="2200" i="1">
                            <a:latin typeface="Cambria Math"/>
                          </a:rPr>
                          <m:t>𝑟</m:t>
                        </m:r>
                      </m:sup>
                    </m:sSup>
                  </m:oMath>
                </a14:m>
                <a:endParaRPr lang="en-US" sz="2200" dirty="0"/>
              </a:p>
              <a:p>
                <a:pPr marL="514350" indent="-514350">
                  <a:buFont typeface="+mj-lt"/>
                  <a:buAutoNum type="romanLcPeriod"/>
                </a:pPr>
                <a:r>
                  <a:rPr lang="en-US" sz="2200" dirty="0" smtClean="0"/>
                  <a:t>Here r=1,</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1</m:t>
                          </m:r>
                        </m:e>
                      </m:d>
                      <m:r>
                        <a:rPr lang="en-US" sz="2200" i="1">
                          <a:latin typeface="Cambria Math"/>
                        </a:rPr>
                        <m:t>=</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b="0" i="1" smtClean="0">
                                  <a:latin typeface="Cambria Math"/>
                                </a:rPr>
                                <m:t>10</m:t>
                              </m:r>
                            </m:sup>
                            <m:e>
                              <m:r>
                                <a:rPr lang="en-US" sz="2200" i="1">
                                  <a:latin typeface="Cambria Math"/>
                                </a:rPr>
                                <m:t>𝐶</m:t>
                              </m:r>
                            </m:e>
                          </m:sPre>
                        </m:e>
                        <m:sub>
                          <m:r>
                            <a:rPr lang="en-US" sz="2200" b="0" i="1" smtClean="0">
                              <a:latin typeface="Cambria Math"/>
                            </a:rPr>
                            <m:t>1</m:t>
                          </m:r>
                        </m:sub>
                      </m:sSub>
                      <m:sSup>
                        <m:sSupPr>
                          <m:ctrlPr>
                            <a:rPr lang="en-US" sz="2200" i="1" smtClean="0">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b="0" i="1" smtClean="0">
                                      <a:latin typeface="Cambria Math"/>
                                    </a:rPr>
                                    <m:t>1</m:t>
                                  </m:r>
                                </m:num>
                                <m:den>
                                  <m:r>
                                    <a:rPr lang="en-US" sz="2200" b="0" i="1" smtClean="0">
                                      <a:latin typeface="Cambria Math"/>
                                    </a:rPr>
                                    <m:t>10</m:t>
                                  </m:r>
                                </m:den>
                              </m:f>
                            </m:e>
                          </m:d>
                        </m:e>
                        <m:sup>
                          <m:r>
                            <a:rPr lang="en-US" sz="2200" b="0" i="1" smtClean="0">
                              <a:latin typeface="Cambria Math"/>
                            </a:rPr>
                            <m:t>1</m:t>
                          </m:r>
                        </m:sup>
                      </m:sSup>
                      <m:sSup>
                        <m:sSupPr>
                          <m:ctrlPr>
                            <a:rPr lang="en-US" sz="2200" i="1">
                              <a:latin typeface="Cambria Math" panose="02040503050406030204" pitchFamily="18" charset="0"/>
                            </a:rPr>
                          </m:ctrlPr>
                        </m:sSupPr>
                        <m:e>
                          <m:d>
                            <m:dPr>
                              <m:ctrlPr>
                                <a:rPr lang="en-US" sz="2200" i="1" smtClean="0">
                                  <a:latin typeface="Cambria Math" panose="02040503050406030204" pitchFamily="18" charset="0"/>
                                </a:rPr>
                              </m:ctrlPr>
                            </m:dPr>
                            <m:e>
                              <m:f>
                                <m:fPr>
                                  <m:ctrlPr>
                                    <a:rPr lang="en-US" sz="2200" i="1" smtClean="0">
                                      <a:latin typeface="Cambria Math" panose="02040503050406030204" pitchFamily="18" charset="0"/>
                                    </a:rPr>
                                  </m:ctrlPr>
                                </m:fPr>
                                <m:num>
                                  <m:r>
                                    <a:rPr lang="en-US" sz="2200" b="0" i="1" smtClean="0">
                                      <a:latin typeface="Cambria Math"/>
                                    </a:rPr>
                                    <m:t>9</m:t>
                                  </m:r>
                                </m:num>
                                <m:den>
                                  <m:r>
                                    <a:rPr lang="en-US" sz="2200" b="0" i="1" smtClean="0">
                                      <a:latin typeface="Cambria Math"/>
                                    </a:rPr>
                                    <m:t>10</m:t>
                                  </m:r>
                                </m:den>
                              </m:f>
                            </m:e>
                          </m:d>
                        </m:e>
                        <m:sup>
                          <m:r>
                            <a:rPr lang="en-US" sz="2200" b="0" i="1" smtClean="0">
                              <a:latin typeface="Cambria Math"/>
                            </a:rPr>
                            <m:t>10−1</m:t>
                          </m:r>
                        </m:sup>
                      </m:sSup>
                      <m:r>
                        <a:rPr lang="en-US" sz="2200" b="0" i="1" smtClean="0">
                          <a:latin typeface="Cambria Math"/>
                        </a:rPr>
                        <m:t>=0.3874</m:t>
                      </m:r>
                    </m:oMath>
                  </m:oMathPara>
                </a14:m>
                <a:endParaRPr lang="en-US" sz="2200" dirty="0" smtClean="0"/>
              </a:p>
              <a:p>
                <a:pPr marL="514350" indent="-514350">
                  <a:buAutoNum type="romanLcPeriod" startAt="2"/>
                </a:pPr>
                <a:r>
                  <a:rPr lang="en-US" sz="2200" dirty="0" smtClean="0"/>
                  <a:t>Here r=0</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0</m:t>
                          </m:r>
                        </m:e>
                      </m:d>
                      <m:r>
                        <a:rPr lang="en-US" sz="2200" i="1">
                          <a:latin typeface="Cambria Math"/>
                        </a:rPr>
                        <m:t>=</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i="1">
                                  <a:latin typeface="Cambria Math"/>
                                </a:rPr>
                                <m:t>10</m:t>
                              </m:r>
                            </m:sup>
                            <m:e>
                              <m:r>
                                <a:rPr lang="en-US" sz="2200" i="1">
                                  <a:latin typeface="Cambria Math"/>
                                </a:rPr>
                                <m:t>𝐶</m:t>
                              </m:r>
                            </m:e>
                          </m:sPre>
                        </m:e>
                        <m:sub>
                          <m:r>
                            <a:rPr lang="en-US" sz="2200" b="0" i="1" smtClean="0">
                              <a:latin typeface="Cambria Math"/>
                            </a:rPr>
                            <m:t>0</m:t>
                          </m:r>
                        </m:sub>
                      </m:sSub>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10</m:t>
                                  </m:r>
                                </m:den>
                              </m:f>
                            </m:e>
                          </m:d>
                        </m:e>
                        <m:sup>
                          <m:r>
                            <a:rPr lang="en-US" sz="2200" b="0" i="1" smtClean="0">
                              <a:latin typeface="Cambria Math"/>
                            </a:rPr>
                            <m:t>0</m:t>
                          </m:r>
                        </m:sup>
                      </m:sSup>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9</m:t>
                                  </m:r>
                                </m:num>
                                <m:den>
                                  <m:r>
                                    <a:rPr lang="en-US" sz="2200" i="1">
                                      <a:latin typeface="Cambria Math"/>
                                    </a:rPr>
                                    <m:t>10</m:t>
                                  </m:r>
                                </m:den>
                              </m:f>
                            </m:e>
                          </m:d>
                        </m:e>
                        <m:sup>
                          <m:r>
                            <a:rPr lang="en-US" sz="2200" i="1">
                              <a:latin typeface="Cambria Math"/>
                            </a:rPr>
                            <m:t>10−</m:t>
                          </m:r>
                          <m:r>
                            <a:rPr lang="en-US" sz="2200" b="0" i="1" smtClean="0">
                              <a:latin typeface="Cambria Math"/>
                            </a:rPr>
                            <m:t>0</m:t>
                          </m:r>
                        </m:sup>
                      </m:sSup>
                      <m:r>
                        <a:rPr lang="en-US" sz="2200" i="1">
                          <a:latin typeface="Cambria Math"/>
                        </a:rPr>
                        <m:t>=0.3</m:t>
                      </m:r>
                      <m:r>
                        <a:rPr lang="en-US" sz="2200" b="0" i="1" smtClean="0">
                          <a:latin typeface="Cambria Math"/>
                        </a:rPr>
                        <m:t>486</m:t>
                      </m:r>
                    </m:oMath>
                  </m:oMathPara>
                </a14:m>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smtClean="0"/>
              </a:p>
              <a:p>
                <a:pPr marL="0" indent="0">
                  <a:buNone/>
                </a:pPr>
                <a:endParaRPr lang="en-US" sz="2200" dirty="0" smtClean="0"/>
              </a:p>
              <a:p>
                <a:pPr marL="0" indent="0">
                  <a:buNone/>
                </a:pPr>
                <a:endParaRPr lang="en-US" sz="2200" dirty="0"/>
              </a:p>
              <a:p>
                <a:pPr marL="0" indent="0">
                  <a:buNone/>
                </a:pPr>
                <a:endParaRPr lang="en-US" sz="2200" b="0" dirty="0" smtClean="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r="-296" b="-7358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2C998C8-C827-4AA0-97A0-AC81F98D4240}"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91433"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Problem’s based on Binomial </a:t>
            </a:r>
          </a:p>
          <a:p>
            <a:pPr lvl="0" algn="ctr">
              <a:spcBef>
                <a:spcPct val="0"/>
              </a:spcBef>
              <a:defRPr/>
            </a:pPr>
            <a:r>
              <a:rPr lang="en-US" sz="3200" dirty="0" smtClean="0"/>
              <a:t>Distribution(CO-3)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48021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smtClean="0"/>
                  <a:t>iii.Prob.that at most 2 bolts will be defective =</a:t>
                </a:r>
                <a14:m>
                  <m:oMath xmlns:m="http://schemas.openxmlformats.org/officeDocument/2006/math">
                    <m:r>
                      <a:rPr lang="en-US" sz="2200" b="0" i="1" smtClean="0">
                        <a:latin typeface="Cambria Math"/>
                      </a:rPr>
                      <m:t>𝑃</m:t>
                    </m:r>
                  </m:oMath>
                </a14:m>
                <a:r>
                  <a:rPr lang="en-US" sz="2200" dirty="0" smtClean="0"/>
                  <a:t>(</a:t>
                </a:r>
                <a14:m>
                  <m:oMath xmlns:m="http://schemas.openxmlformats.org/officeDocument/2006/math">
                    <m:r>
                      <a:rPr lang="en-US" sz="2200" i="1" smtClean="0">
                        <a:latin typeface="Cambria Math"/>
                        <a:ea typeface="Cambria Math"/>
                      </a:rPr>
                      <m:t>≤</m:t>
                    </m:r>
                    <m:r>
                      <a:rPr lang="en-US" sz="2200" b="0" i="1" smtClean="0">
                        <a:latin typeface="Cambria Math"/>
                        <a:ea typeface="Cambria Math"/>
                      </a:rPr>
                      <m:t>2)=</m:t>
                    </m:r>
                    <m:r>
                      <a:rPr lang="en-US" sz="2200" b="0" i="1" smtClean="0">
                        <a:latin typeface="Cambria Math"/>
                        <a:ea typeface="Cambria Math"/>
                      </a:rPr>
                      <m:t>𝑃</m:t>
                    </m:r>
                    <m:r>
                      <a:rPr lang="en-US" sz="2200" b="0" i="1" smtClean="0">
                        <a:latin typeface="Cambria Math"/>
                        <a:ea typeface="Cambria Math"/>
                      </a:rPr>
                      <m:t>(0)+</m:t>
                    </m:r>
                    <m:r>
                      <a:rPr lang="en-US" sz="2200" b="0" i="1" smtClean="0">
                        <a:latin typeface="Cambria Math"/>
                        <a:ea typeface="Cambria Math"/>
                      </a:rPr>
                      <m:t>𝑃</m:t>
                    </m:r>
                    <m:r>
                      <a:rPr lang="en-US" sz="2200" b="0" i="1" smtClean="0">
                        <a:latin typeface="Cambria Math"/>
                        <a:ea typeface="Cambria Math"/>
                      </a:rPr>
                      <m:t>(1)+</m:t>
                    </m:r>
                    <m:r>
                      <a:rPr lang="en-US" sz="2200" b="0" i="1" smtClean="0">
                        <a:latin typeface="Cambria Math"/>
                        <a:ea typeface="Cambria Math"/>
                      </a:rPr>
                      <m:t>𝑃</m:t>
                    </m:r>
                    <m:r>
                      <a:rPr lang="en-US" sz="2200" b="0" i="1" smtClean="0">
                        <a:latin typeface="Cambria Math"/>
                        <a:ea typeface="Cambria Math"/>
                      </a:rPr>
                      <m:t>(2)</m:t>
                    </m:r>
                  </m:oMath>
                </a14:m>
                <a:endParaRPr lang="en-US" sz="2200" dirty="0" smtClean="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2</m:t>
                          </m:r>
                        </m:e>
                      </m:d>
                      <m:r>
                        <a:rPr lang="en-US" sz="2200" b="0" i="1" smtClean="0">
                          <a:latin typeface="Cambria Math"/>
                        </a:rPr>
                        <m:t>=</m:t>
                      </m:r>
                      <m:sSub>
                        <m:sSubPr>
                          <m:ctrlPr>
                            <a:rPr lang="en-US" sz="2200" i="1">
                              <a:latin typeface="Cambria Math" panose="02040503050406030204" pitchFamily="18" charset="0"/>
                            </a:rPr>
                          </m:ctrlPr>
                        </m:sSubPr>
                        <m:e>
                          <m:sPre>
                            <m:sPrePr>
                              <m:ctrlPr>
                                <a:rPr lang="en-US" sz="2200" i="1">
                                  <a:latin typeface="Cambria Math" panose="02040503050406030204" pitchFamily="18" charset="0"/>
                                </a:rPr>
                              </m:ctrlPr>
                            </m:sPrePr>
                            <m:sub/>
                            <m:sup>
                              <m:r>
                                <a:rPr lang="en-US" sz="2200" i="1">
                                  <a:latin typeface="Cambria Math"/>
                                </a:rPr>
                                <m:t>10</m:t>
                              </m:r>
                            </m:sup>
                            <m:e>
                              <m:r>
                                <a:rPr lang="en-US" sz="2200" i="1">
                                  <a:latin typeface="Cambria Math"/>
                                </a:rPr>
                                <m:t>𝐶</m:t>
                              </m:r>
                            </m:e>
                          </m:sPre>
                        </m:e>
                        <m:sub>
                          <m:r>
                            <a:rPr lang="en-US" sz="2200" b="0" i="1" smtClean="0">
                              <a:latin typeface="Cambria Math"/>
                            </a:rPr>
                            <m:t>2</m:t>
                          </m:r>
                        </m:sub>
                      </m:sSub>
                      <m:sSup>
                        <m:sSupPr>
                          <m:ctrlPr>
                            <a:rPr lang="en-US" sz="2200" i="1" smtClean="0">
                              <a:latin typeface="Cambria Math" panose="02040503050406030204" pitchFamily="18" charset="0"/>
                            </a:rPr>
                          </m:ctrlPr>
                        </m:sSupPr>
                        <m:e>
                          <m:d>
                            <m:dPr>
                              <m:ctrlPr>
                                <a:rPr lang="en-US" sz="2200" i="1" smtClean="0">
                                  <a:latin typeface="Cambria Math" panose="02040503050406030204" pitchFamily="18" charset="0"/>
                                </a:rPr>
                              </m:ctrlPr>
                            </m:dPr>
                            <m:e>
                              <m:f>
                                <m:fPr>
                                  <m:ctrlPr>
                                    <a:rPr lang="en-US" sz="220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10</m:t>
                                  </m:r>
                                </m:den>
                              </m:f>
                            </m:e>
                          </m:d>
                        </m:e>
                        <m:sup>
                          <m:r>
                            <a:rPr lang="en-US" sz="2200" b="0" i="1" smtClean="0">
                              <a:latin typeface="Cambria Math"/>
                            </a:rPr>
                            <m:t>2</m:t>
                          </m:r>
                        </m:sup>
                      </m:sSup>
                      <m:sSup>
                        <m:sSupPr>
                          <m:ctrlPr>
                            <a:rPr lang="en-US" sz="2200" i="1" smtClean="0">
                              <a:latin typeface="Cambria Math" panose="02040503050406030204" pitchFamily="18" charset="0"/>
                            </a:rPr>
                          </m:ctrlPr>
                        </m:sSupPr>
                        <m:e>
                          <m:d>
                            <m:dPr>
                              <m:ctrlPr>
                                <a:rPr lang="en-US" sz="2200" i="1" smtClean="0">
                                  <a:latin typeface="Cambria Math" panose="02040503050406030204" pitchFamily="18" charset="0"/>
                                </a:rPr>
                              </m:ctrlPr>
                            </m:dPr>
                            <m:e>
                              <m:f>
                                <m:fPr>
                                  <m:ctrlPr>
                                    <a:rPr lang="en-US" sz="2200" i="1" smtClean="0">
                                      <a:latin typeface="Cambria Math" panose="02040503050406030204" pitchFamily="18" charset="0"/>
                                    </a:rPr>
                                  </m:ctrlPr>
                                </m:fPr>
                                <m:num>
                                  <m:r>
                                    <a:rPr lang="en-US" sz="2200" b="0" i="1" smtClean="0">
                                      <a:latin typeface="Cambria Math"/>
                                    </a:rPr>
                                    <m:t>9</m:t>
                                  </m:r>
                                </m:num>
                                <m:den>
                                  <m:r>
                                    <a:rPr lang="en-US" sz="2200" b="0" i="1" smtClean="0">
                                      <a:latin typeface="Cambria Math"/>
                                    </a:rPr>
                                    <m:t>10</m:t>
                                  </m:r>
                                </m:den>
                              </m:f>
                            </m:e>
                          </m:d>
                        </m:e>
                        <m:sup>
                          <m:r>
                            <a:rPr lang="en-US" sz="2200" b="0" i="1" smtClean="0">
                              <a:latin typeface="Cambria Math"/>
                            </a:rPr>
                            <m:t>10−2</m:t>
                          </m:r>
                        </m:sup>
                      </m:sSup>
                    </m:oMath>
                  </m:oMathPara>
                </a14:m>
                <a:endParaRPr lang="en-US" sz="2200" dirty="0" smtClean="0"/>
              </a:p>
              <a:p>
                <a:pPr marL="0" indent="0">
                  <a:buNone/>
                </a:pPr>
                <a:r>
                  <a:rPr lang="en-US" sz="2200" dirty="0" smtClean="0"/>
                  <a:t>=45</a:t>
                </a:r>
                <a14:m>
                  <m:oMath xmlns:m="http://schemas.openxmlformats.org/officeDocument/2006/math">
                    <m:d>
                      <m:dPr>
                        <m:ctrlPr>
                          <a:rPr lang="en-US" sz="2200" i="1" smtClean="0">
                            <a:latin typeface="Cambria Math" panose="02040503050406030204" pitchFamily="18" charset="0"/>
                          </a:rPr>
                        </m:ctrlPr>
                      </m:dPr>
                      <m:e>
                        <m:f>
                          <m:fPr>
                            <m:ctrlPr>
                              <a:rPr lang="en-US" sz="220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100</m:t>
                            </m:r>
                          </m:den>
                        </m:f>
                      </m:e>
                    </m:d>
                    <m:d>
                      <m:dPr>
                        <m:ctrlPr>
                          <a:rPr lang="en-US" sz="2200" i="1" smtClean="0">
                            <a:latin typeface="Cambria Math" panose="02040503050406030204" pitchFamily="18" charset="0"/>
                          </a:rPr>
                        </m:ctrlPr>
                      </m:dPr>
                      <m:e>
                        <m:r>
                          <a:rPr lang="en-US" sz="2200" b="0" i="1" smtClean="0">
                            <a:latin typeface="Cambria Math"/>
                          </a:rPr>
                          <m:t>0.43046</m:t>
                        </m:r>
                      </m:e>
                    </m:d>
                    <m:r>
                      <a:rPr lang="en-US" sz="2200" b="0" i="0" smtClean="0">
                        <a:latin typeface="Cambria Math"/>
                      </a:rPr>
                      <m:t>=0.1937</m:t>
                    </m:r>
                  </m:oMath>
                </a14:m>
                <a:endParaRPr lang="en-US" sz="2200" dirty="0" smtClean="0"/>
              </a:p>
              <a:p>
                <a:pPr marL="0" indent="0">
                  <a:buNone/>
                </a:pPr>
                <a:r>
                  <a:rPr lang="en-US" sz="2200" dirty="0" smtClean="0"/>
                  <a:t>From(4).Required Probability=</a:t>
                </a:r>
                <a14:m>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0</m:t>
                        </m:r>
                      </m:e>
                    </m:d>
                    <m:r>
                      <a:rPr lang="en-US" sz="2200" b="0" i="1" smtClean="0">
                        <a:latin typeface="Cambria Math"/>
                      </a:rPr>
                      <m:t>+</m:t>
                    </m:r>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1</m:t>
                        </m:r>
                      </m:e>
                    </m:d>
                    <m:r>
                      <a:rPr lang="en-US" sz="2200" b="0" i="1" smtClean="0">
                        <a:latin typeface="Cambria Math"/>
                      </a:rPr>
                      <m:t>+</m:t>
                    </m:r>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2</m:t>
                        </m:r>
                      </m:e>
                    </m:d>
                  </m:oMath>
                </a14:m>
                <a:endParaRPr lang="en-US" sz="2200" b="0" dirty="0" smtClean="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                     =0.3486+0.3874+0.1937=0.9297</m:t>
                      </m:r>
                    </m:oMath>
                  </m:oMathPara>
                </a14:m>
                <a:endParaRPr lang="en-US" sz="2200" dirty="0" smtClean="0"/>
              </a:p>
              <a:p>
                <a:pPr marL="0" indent="0">
                  <a:buNone/>
                </a:pPr>
                <a:r>
                  <a:rPr lang="en-US" sz="2200" dirty="0" smtClean="0"/>
                  <a:t>Q2. Out of 800 families with 4 children each, how many families would be expected to have </a:t>
                </a:r>
              </a:p>
              <a:p>
                <a:pPr marL="514350" indent="-514350">
                  <a:buFont typeface="+mj-lt"/>
                  <a:buAutoNum type="romanLcPeriod"/>
                </a:pPr>
                <a:r>
                  <a:rPr lang="en-US" sz="2200" dirty="0" smtClean="0"/>
                  <a:t>2 boys and 2 girls 	ii.	At least one boy		iii	no girl</a:t>
                </a:r>
              </a:p>
              <a:p>
                <a:pPr marL="0" indent="0">
                  <a:buNone/>
                </a:pPr>
                <a:r>
                  <a:rPr lang="en-US" sz="2200" dirty="0" smtClean="0"/>
                  <a:t>iv.	</a:t>
                </a:r>
                <a:r>
                  <a:rPr lang="en-US" sz="2200" dirty="0" err="1" smtClean="0"/>
                  <a:t>Atmost</a:t>
                </a:r>
                <a:r>
                  <a:rPr lang="en-US" sz="2200" dirty="0" smtClean="0"/>
                  <a:t> two girls? Assume equal probability for boys and girls.</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r="-1630" b="-121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C378B99-70CF-40FE-AF58-F3D760516FD6}"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91433"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Problem’s based on Binomial </a:t>
            </a:r>
            <a:endParaRPr lang="en-US" sz="3200" dirty="0" smtClean="0"/>
          </a:p>
          <a:p>
            <a:pPr lvl="0" algn="ctr">
              <a:spcBef>
                <a:spcPct val="0"/>
              </a:spcBef>
              <a:defRPr/>
            </a:pPr>
            <a:r>
              <a:rPr lang="en-US" sz="3200" dirty="0" smtClean="0"/>
              <a:t>distribution(CO-3)</a:t>
            </a:r>
            <a:endParaRPr lang="en-US" sz="3200" dirty="0"/>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40580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772400" cy="495300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Introduction of Probability distributions</a:t>
            </a:r>
          </a:p>
          <a:p>
            <a:r>
              <a:rPr lang="en-US" sz="2400" dirty="0" smtClean="0"/>
              <a:t>Binomial Distribution</a:t>
            </a:r>
          </a:p>
          <a:p>
            <a:r>
              <a:rPr lang="en-US" sz="2400" dirty="0" smtClean="0"/>
              <a:t>Poisson Distribution</a:t>
            </a:r>
          </a:p>
          <a:p>
            <a:r>
              <a:rPr lang="en-US" sz="2400" dirty="0" smtClean="0"/>
              <a:t>Normal Distribution</a:t>
            </a:r>
          </a:p>
          <a:p>
            <a:r>
              <a:rPr lang="en-US" sz="2400" dirty="0" smtClean="0"/>
              <a:t>Exponential Distribution</a:t>
            </a:r>
          </a:p>
        </p:txBody>
      </p:sp>
      <p:sp>
        <p:nvSpPr>
          <p:cNvPr id="6" name="Date Placeholder 5"/>
          <p:cNvSpPr>
            <a:spLocks noGrp="1"/>
          </p:cNvSpPr>
          <p:nvPr>
            <p:ph type="dt" sz="half" idx="10"/>
          </p:nvPr>
        </p:nvSpPr>
        <p:spPr/>
        <p:txBody>
          <a:bodyPr/>
          <a:lstStyle/>
          <a:p>
            <a:fld id="{6367BC35-18C6-4CDC-9F47-FDC7C35D1DD2}" type="datetime1">
              <a:rPr lang="en-US" smtClean="0"/>
              <a:pPr/>
              <a:t>10/9/2021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Content(CO-3)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Footer Placeholder 12"/>
          <p:cNvSpPr txBox="1">
            <a:spLocks/>
          </p:cNvSpPr>
          <p:nvPr/>
        </p:nvSpPr>
        <p:spPr>
          <a:xfrm>
            <a:off x="2362200" y="6340475"/>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fontScale="92500" lnSpcReduction="20000"/>
              </a:bodyPr>
              <a:lstStyle/>
              <a:p>
                <a:pPr marL="0" indent="0">
                  <a:buNone/>
                </a:pPr>
                <a:r>
                  <a:rPr lang="en-US" sz="2200" b="1" dirty="0" smtClean="0"/>
                  <a:t>Solution: </a:t>
                </a:r>
                <a:r>
                  <a:rPr lang="en-US" sz="2200" dirty="0" smtClean="0"/>
                  <a:t>Probability for boys and girls are equal </a:t>
                </a:r>
              </a:p>
              <a:p>
                <a:pPr marL="0" indent="0" algn="just">
                  <a:buNone/>
                </a:pPr>
                <a14:m>
                  <m:oMathPara xmlns:m="http://schemas.openxmlformats.org/officeDocument/2006/math">
                    <m:oMathParaPr>
                      <m:jc m:val="left"/>
                    </m:oMathParaPr>
                    <m:oMath xmlns:m="http://schemas.openxmlformats.org/officeDocument/2006/math">
                      <m:r>
                        <a:rPr lang="en-US" sz="2200" b="0" i="1" smtClean="0">
                          <a:latin typeface="Cambria Math"/>
                        </a:rPr>
                        <m:t>𝑝</m:t>
                      </m:r>
                      <m:r>
                        <a:rPr lang="en-US" sz="2200" b="0" i="1" smtClean="0">
                          <a:latin typeface="Cambria Math"/>
                        </a:rPr>
                        <m:t>=</m:t>
                      </m:r>
                      <m:r>
                        <a:rPr lang="en-US" sz="2200" b="0" i="1" smtClean="0">
                          <a:latin typeface="Cambria Math"/>
                        </a:rPr>
                        <m:t>𝑝𝑟𝑜𝑏𝑎𝑏𝑖𝑙𝑖𝑡𝑦</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h𝑎𝑣𝑖𝑛𝑔</m:t>
                      </m:r>
                      <m:r>
                        <a:rPr lang="en-US" sz="2200" b="0" i="1" smtClean="0">
                          <a:latin typeface="Cambria Math"/>
                        </a:rPr>
                        <m:t> </m:t>
                      </m:r>
                      <m:r>
                        <a:rPr lang="en-US" sz="2200" b="0" i="1" smtClean="0">
                          <a:latin typeface="Cambria Math"/>
                        </a:rPr>
                        <m:t>𝑎</m:t>
                      </m:r>
                      <m:r>
                        <a:rPr lang="en-US" sz="2200" b="0" i="1" smtClean="0">
                          <a:latin typeface="Cambria Math"/>
                        </a:rPr>
                        <m:t> </m:t>
                      </m:r>
                      <m:r>
                        <a:rPr lang="en-US" sz="2200" b="0" i="1" smtClean="0">
                          <a:latin typeface="Cambria Math"/>
                        </a:rPr>
                        <m:t>𝑏𝑜𝑦</m:t>
                      </m:r>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2</m:t>
                          </m:r>
                        </m:den>
                      </m:f>
                      <m:r>
                        <a:rPr lang="en-US" sz="2200" b="0" i="1" smtClean="0">
                          <a:latin typeface="Cambria Math"/>
                        </a:rPr>
                        <m:t>, </m:t>
                      </m:r>
                    </m:oMath>
                  </m:oMathPara>
                </a14:m>
                <a:endParaRPr lang="en-US" sz="2200" b="0" i="1" dirty="0" smtClean="0">
                  <a:latin typeface="Cambria Math"/>
                </a:endParaRPr>
              </a:p>
              <a:p>
                <a:pPr marL="0" indent="0" algn="just">
                  <a:buNone/>
                </a:pPr>
                <a14:m>
                  <m:oMath xmlns:m="http://schemas.openxmlformats.org/officeDocument/2006/math">
                    <m:r>
                      <a:rPr lang="en-US" sz="2200" b="0" i="1" smtClean="0">
                        <a:latin typeface="Cambria Math"/>
                      </a:rPr>
                      <m:t>𝑞</m:t>
                    </m:r>
                    <m:r>
                      <a:rPr lang="en-US" sz="2200" b="0" i="1" smtClean="0">
                        <a:latin typeface="Cambria Math"/>
                      </a:rPr>
                      <m:t>=</m:t>
                    </m:r>
                    <m:r>
                      <a:rPr lang="en-US" sz="2200" b="0" i="1" smtClean="0">
                        <a:latin typeface="Cambria Math"/>
                      </a:rPr>
                      <m:t>𝑝𝑟𝑜𝑏𝑎𝑏𝑖𝑙𝑖𝑡𝑦</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h𝑎𝑣𝑖𝑛𝑔</m:t>
                    </m:r>
                    <m:r>
                      <a:rPr lang="en-US" sz="2200" b="0" i="1" smtClean="0">
                        <a:latin typeface="Cambria Math"/>
                      </a:rPr>
                      <m:t> </m:t>
                    </m:r>
                    <m:r>
                      <a:rPr lang="en-US" sz="2200" b="0" i="1" smtClean="0">
                        <a:latin typeface="Cambria Math"/>
                      </a:rPr>
                      <m:t>𝑎</m:t>
                    </m:r>
                    <m:r>
                      <a:rPr lang="en-US" sz="2200" b="0" i="1" smtClean="0">
                        <a:latin typeface="Cambria Math"/>
                      </a:rPr>
                      <m:t> </m:t>
                    </m:r>
                    <m:r>
                      <a:rPr lang="en-US" sz="2200" b="0" i="1" smtClean="0">
                        <a:latin typeface="Cambria Math"/>
                      </a:rPr>
                      <m:t>𝑔𝑖𝑟𝑙</m:t>
                    </m:r>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2</m:t>
                        </m:r>
                      </m:den>
                    </m:f>
                    <m:r>
                      <a:rPr lang="en-US" sz="2200" b="0" i="1" smtClean="0">
                        <a:latin typeface="Cambria Math"/>
                      </a:rPr>
                      <m:t> </m:t>
                    </m:r>
                  </m:oMath>
                </a14:m>
                <a:r>
                  <a:rPr lang="en-US" sz="2200" dirty="0" smtClean="0"/>
                  <a:t>  n=4 N=800</a:t>
                </a:r>
              </a:p>
              <a:p>
                <a:pPr marL="514350" indent="-514350" algn="just">
                  <a:buFont typeface="+mj-lt"/>
                  <a:buAutoNum type="romanLcPeriod"/>
                </a:pPr>
                <a:r>
                  <a:rPr lang="en-US" sz="2200" dirty="0" smtClean="0"/>
                  <a:t>The expected number of families having 2 boys and 2 girls</a:t>
                </a:r>
              </a:p>
              <a:p>
                <a:pPr marL="0" indent="0" algn="just">
                  <a:buNone/>
                </a:pPr>
                <a14:m>
                  <m:oMathPara xmlns:m="http://schemas.openxmlformats.org/officeDocument/2006/math">
                    <m:oMathParaPr>
                      <m:jc m:val="left"/>
                    </m:oMathParaPr>
                    <m:oMath xmlns:m="http://schemas.openxmlformats.org/officeDocument/2006/math">
                      <m:r>
                        <a:rPr lang="en-US" sz="2200" b="0" i="1" smtClean="0">
                          <a:latin typeface="Cambria Math"/>
                        </a:rPr>
                        <m:t>=800</m:t>
                      </m:r>
                      <m:sPre>
                        <m:sPrePr>
                          <m:ctrlPr>
                            <a:rPr lang="en-US" sz="2200" i="1" smtClean="0">
                              <a:latin typeface="Cambria Math" panose="02040503050406030204" pitchFamily="18" charset="0"/>
                            </a:rPr>
                          </m:ctrlPr>
                        </m:sPrePr>
                        <m:sub/>
                        <m:sup>
                          <m:r>
                            <a:rPr lang="en-US" sz="2200" b="0" i="1" smtClean="0">
                              <a:latin typeface="Cambria Math"/>
                            </a:rPr>
                            <m:t>4</m:t>
                          </m:r>
                        </m:sup>
                        <m:e>
                          <m:sSub>
                            <m:sSubPr>
                              <m:ctrlPr>
                                <a:rPr lang="en-US" sz="2200" i="1" smtClean="0">
                                  <a:latin typeface="Cambria Math" panose="02040503050406030204" pitchFamily="18" charset="0"/>
                                </a:rPr>
                              </m:ctrlPr>
                            </m:sSubPr>
                            <m:e>
                              <m:r>
                                <a:rPr lang="en-US" sz="2200" b="0" i="1" smtClean="0">
                                  <a:latin typeface="Cambria Math"/>
                                </a:rPr>
                                <m:t>𝐶</m:t>
                              </m:r>
                            </m:e>
                            <m:sub>
                              <m:r>
                                <a:rPr lang="en-US" sz="2200" b="0" i="1" smtClean="0">
                                  <a:latin typeface="Cambria Math"/>
                                </a:rPr>
                                <m:t>2</m:t>
                              </m:r>
                            </m:sub>
                          </m:sSub>
                          <m:sSup>
                            <m:sSupPr>
                              <m:ctrlPr>
                                <a:rPr lang="en-US" sz="2200" i="1" smtClean="0">
                                  <a:latin typeface="Cambria Math" panose="02040503050406030204" pitchFamily="18" charset="0"/>
                                </a:rPr>
                              </m:ctrlPr>
                            </m:sSupPr>
                            <m:e>
                              <m:d>
                                <m:dPr>
                                  <m:ctrlPr>
                                    <a:rPr lang="en-US" sz="2200" i="1" smtClean="0">
                                      <a:latin typeface="Cambria Math" panose="02040503050406030204" pitchFamily="18" charset="0"/>
                                    </a:rPr>
                                  </m:ctrlPr>
                                </m:dPr>
                                <m:e>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2</m:t>
                                      </m:r>
                                    </m:den>
                                  </m:f>
                                </m:e>
                              </m:d>
                            </m:e>
                            <m:sup>
                              <m:r>
                                <a:rPr lang="en-US" sz="2200" b="0" i="1" smtClean="0">
                                  <a:latin typeface="Cambria Math"/>
                                </a:rPr>
                                <m:t>2</m:t>
                              </m:r>
                            </m:sup>
                          </m:sSup>
                          <m:sSup>
                            <m:sSupPr>
                              <m:ctrlPr>
                                <a:rPr lang="en-US" sz="2200" i="1" smtClean="0">
                                  <a:latin typeface="Cambria Math" panose="02040503050406030204" pitchFamily="18" charset="0"/>
                                </a:rPr>
                              </m:ctrlPr>
                            </m:sSupPr>
                            <m:e>
                              <m:d>
                                <m:dPr>
                                  <m:ctrlPr>
                                    <a:rPr lang="en-US" sz="2200" i="1" smtClean="0">
                                      <a:latin typeface="Cambria Math" panose="02040503050406030204" pitchFamily="18" charset="0"/>
                                    </a:rPr>
                                  </m:ctrlPr>
                                </m:dPr>
                                <m:e>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2</m:t>
                                      </m:r>
                                    </m:den>
                                  </m:f>
                                </m:e>
                              </m:d>
                            </m:e>
                            <m:sup>
                              <m:r>
                                <a:rPr lang="en-US" sz="2200" b="0" i="1" smtClean="0">
                                  <a:latin typeface="Cambria Math"/>
                                </a:rPr>
                                <m:t>2</m:t>
                              </m:r>
                            </m:sup>
                          </m:sSup>
                          <m:r>
                            <a:rPr lang="en-US" sz="2200" b="0" i="1" smtClean="0">
                              <a:latin typeface="Cambria Math"/>
                            </a:rPr>
                            <m:t>=300</m:t>
                          </m:r>
                        </m:e>
                      </m:sPre>
                    </m:oMath>
                  </m:oMathPara>
                </a14:m>
                <a:endParaRPr lang="en-US" sz="2200" dirty="0" smtClean="0"/>
              </a:p>
              <a:p>
                <a:pPr marL="514350" indent="-514350" algn="just">
                  <a:buAutoNum type="romanLcPeriod" startAt="2"/>
                </a:pPr>
                <a:r>
                  <a:rPr lang="en-US" sz="2200" dirty="0" smtClean="0"/>
                  <a:t>The expected number of families having at least one boy</a:t>
                </a:r>
              </a:p>
              <a:p>
                <a:pPr marL="0" indent="0" algn="just">
                  <a:buNone/>
                </a:pPr>
                <a14:m>
                  <m:oMathPara xmlns:m="http://schemas.openxmlformats.org/officeDocument/2006/math">
                    <m:oMathParaPr>
                      <m:jc m:val="left"/>
                    </m:oMathParaPr>
                    <m:oMath xmlns:m="http://schemas.openxmlformats.org/officeDocument/2006/math">
                      <m:r>
                        <a:rPr lang="en-US" sz="2400" i="1">
                          <a:latin typeface="Cambria Math"/>
                        </a:rPr>
                        <m:t>=800</m:t>
                      </m:r>
                      <m:d>
                        <m:dPr>
                          <m:begChr m:val="["/>
                          <m:endChr m:val="]"/>
                          <m:ctrlPr>
                            <a:rPr lang="en-US" sz="2400" i="1" smtClean="0">
                              <a:latin typeface="Cambria Math" panose="02040503050406030204" pitchFamily="18" charset="0"/>
                            </a:rPr>
                          </m:ctrlPr>
                        </m:dPr>
                        <m:e>
                          <m:sPre>
                            <m:sPrePr>
                              <m:ctrlPr>
                                <a:rPr lang="en-US" sz="2400" i="1">
                                  <a:latin typeface="Cambria Math" panose="02040503050406030204" pitchFamily="18" charset="0"/>
                                </a:rPr>
                              </m:ctrlPr>
                            </m:sPrePr>
                            <m:sub/>
                            <m:sup>
                              <m:r>
                                <a:rPr lang="en-US" sz="2400" i="1">
                                  <a:latin typeface="Cambria Math"/>
                                </a:rPr>
                                <m:t>4</m:t>
                              </m:r>
                            </m:sup>
                            <m:e>
                              <m:sSub>
                                <m:sSubPr>
                                  <m:ctrlPr>
                                    <a:rPr lang="en-US" sz="2400" i="1">
                                      <a:latin typeface="Cambria Math" panose="02040503050406030204" pitchFamily="18" charset="0"/>
                                    </a:rPr>
                                  </m:ctrlPr>
                                </m:sSubPr>
                                <m:e>
                                  <m:r>
                                    <a:rPr lang="en-US" sz="2400" i="1">
                                      <a:latin typeface="Cambria Math"/>
                                    </a:rPr>
                                    <m:t>𝐶</m:t>
                                  </m:r>
                                </m:e>
                                <m:sub>
                                  <m:r>
                                    <a:rPr lang="en-US" sz="2400" b="0" i="1" smtClean="0">
                                      <a:latin typeface="Cambria Math"/>
                                    </a:rPr>
                                    <m:t>1</m:t>
                                  </m:r>
                                </m:sub>
                              </m:sSub>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e>
                                  </m:d>
                                </m:e>
                                <m:sup>
                                  <m:r>
                                    <a:rPr lang="en-US" sz="2400" b="0" i="1" smtClean="0">
                                      <a:latin typeface="Cambria Math"/>
                                    </a:rPr>
                                    <m:t>3</m:t>
                                  </m:r>
                                </m:sup>
                              </m:sSup>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e>
                                  </m:d>
                                </m:e>
                                <m:sup>
                                  <m:r>
                                    <a:rPr lang="en-US" sz="2400" b="0" i="1" smtClean="0">
                                      <a:latin typeface="Cambria Math"/>
                                    </a:rPr>
                                    <m:t>1</m:t>
                                  </m:r>
                                </m:sup>
                              </m:sSup>
                            </m:e>
                          </m:sPre>
                          <m:r>
                            <m:rPr>
                              <m:nor/>
                            </m:rPr>
                            <a:rPr lang="en-US" sz="2400" dirty="0"/>
                            <m:t> </m:t>
                          </m:r>
                          <m:r>
                            <a:rPr lang="en-US" sz="2400" b="0" i="1" dirty="0" smtClean="0">
                              <a:latin typeface="Cambria Math"/>
                            </a:rPr>
                            <m:t>+</m:t>
                          </m:r>
                          <m:sPre>
                            <m:sPrePr>
                              <m:ctrlPr>
                                <a:rPr lang="en-US" sz="2400" i="1">
                                  <a:latin typeface="Cambria Math" panose="02040503050406030204" pitchFamily="18" charset="0"/>
                                </a:rPr>
                              </m:ctrlPr>
                            </m:sPrePr>
                            <m:sub/>
                            <m:sup>
                              <m:r>
                                <a:rPr lang="en-US" sz="2400" i="1">
                                  <a:latin typeface="Cambria Math"/>
                                </a:rPr>
                                <m:t>4</m:t>
                              </m:r>
                            </m:sup>
                            <m:e>
                              <m:sSub>
                                <m:sSubPr>
                                  <m:ctrlPr>
                                    <a:rPr lang="en-US" sz="2400" i="1">
                                      <a:latin typeface="Cambria Math" panose="02040503050406030204" pitchFamily="18" charset="0"/>
                                    </a:rPr>
                                  </m:ctrlPr>
                                </m:sSubPr>
                                <m:e>
                                  <m:r>
                                    <a:rPr lang="en-US" sz="2400" i="1">
                                      <a:latin typeface="Cambria Math"/>
                                    </a:rPr>
                                    <m:t>𝐶</m:t>
                                  </m:r>
                                </m:e>
                                <m:sub>
                                  <m:r>
                                    <a:rPr lang="en-US" sz="2400" i="1">
                                      <a:latin typeface="Cambria Math"/>
                                    </a:rPr>
                                    <m:t>2</m:t>
                                  </m:r>
                                </m:sub>
                              </m:sSub>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e>
                                  </m:d>
                                </m:e>
                                <m:sup>
                                  <m:r>
                                    <a:rPr lang="en-US" sz="2400" i="1">
                                      <a:latin typeface="Cambria Math"/>
                                    </a:rPr>
                                    <m:t>2</m:t>
                                  </m:r>
                                </m:sup>
                              </m:sSup>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e>
                                  </m:d>
                                </m:e>
                                <m:sup>
                                  <m:r>
                                    <a:rPr lang="en-US" sz="2400" i="1">
                                      <a:latin typeface="Cambria Math"/>
                                    </a:rPr>
                                    <m:t>2</m:t>
                                  </m:r>
                                </m:sup>
                              </m:sSup>
                            </m:e>
                          </m:sPre>
                          <m:r>
                            <m:rPr>
                              <m:nor/>
                            </m:rPr>
                            <a:rPr lang="en-US" sz="2400" dirty="0"/>
                            <m:t> </m:t>
                          </m:r>
                          <m:r>
                            <a:rPr lang="en-US" sz="2400" b="0" i="1" dirty="0" smtClean="0">
                              <a:latin typeface="Cambria Math"/>
                            </a:rPr>
                            <m:t>+</m:t>
                          </m:r>
                          <m:sPre>
                            <m:sPrePr>
                              <m:ctrlPr>
                                <a:rPr lang="en-US" sz="2400" i="1">
                                  <a:latin typeface="Cambria Math" panose="02040503050406030204" pitchFamily="18" charset="0"/>
                                </a:rPr>
                              </m:ctrlPr>
                            </m:sPrePr>
                            <m:sub/>
                            <m:sup>
                              <m:r>
                                <a:rPr lang="en-US" sz="2400" i="1">
                                  <a:latin typeface="Cambria Math"/>
                                </a:rPr>
                                <m:t>4</m:t>
                              </m:r>
                            </m:sup>
                            <m:e>
                              <m:sSub>
                                <m:sSubPr>
                                  <m:ctrlPr>
                                    <a:rPr lang="en-US" sz="2400" i="1">
                                      <a:latin typeface="Cambria Math" panose="02040503050406030204" pitchFamily="18" charset="0"/>
                                    </a:rPr>
                                  </m:ctrlPr>
                                </m:sSubPr>
                                <m:e>
                                  <m:r>
                                    <a:rPr lang="en-US" sz="2400" i="1">
                                      <a:latin typeface="Cambria Math"/>
                                    </a:rPr>
                                    <m:t>𝐶</m:t>
                                  </m:r>
                                </m:e>
                                <m:sub>
                                  <m:r>
                                    <a:rPr lang="en-US" sz="2400" b="0" i="1" smtClean="0">
                                      <a:latin typeface="Cambria Math"/>
                                    </a:rPr>
                                    <m:t>3</m:t>
                                  </m:r>
                                </m:sub>
                              </m:sSub>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e>
                                  </m:d>
                                </m:e>
                                <m:sup>
                                  <m:r>
                                    <a:rPr lang="en-US" sz="2400" b="0" i="1" smtClean="0">
                                      <a:latin typeface="Cambria Math"/>
                                    </a:rPr>
                                    <m:t>1</m:t>
                                  </m:r>
                                </m:sup>
                              </m:sSup>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e>
                                  </m:d>
                                </m:e>
                                <m:sup>
                                  <m:r>
                                    <a:rPr lang="en-US" sz="2400" b="0" i="1" smtClean="0">
                                      <a:latin typeface="Cambria Math"/>
                                    </a:rPr>
                                    <m:t>3</m:t>
                                  </m:r>
                                </m:sup>
                              </m:sSup>
                            </m:e>
                          </m:sPre>
                          <m:r>
                            <m:rPr>
                              <m:nor/>
                            </m:rPr>
                            <a:rPr lang="en-US" sz="2400" dirty="0"/>
                            <m:t> </m:t>
                          </m:r>
                          <m:r>
                            <a:rPr lang="en-US" sz="2400" b="0" i="1" dirty="0" smtClean="0">
                              <a:latin typeface="Cambria Math"/>
                            </a:rPr>
                            <m:t>+</m:t>
                          </m:r>
                          <m:sPre>
                            <m:sPrePr>
                              <m:ctrlPr>
                                <a:rPr lang="en-US" sz="2400" i="1">
                                  <a:latin typeface="Cambria Math" panose="02040503050406030204" pitchFamily="18" charset="0"/>
                                </a:rPr>
                              </m:ctrlPr>
                            </m:sPrePr>
                            <m:sub/>
                            <m:sup>
                              <m:r>
                                <a:rPr lang="en-US" sz="2400" i="1">
                                  <a:latin typeface="Cambria Math"/>
                                </a:rPr>
                                <m:t>4</m:t>
                              </m:r>
                            </m:sup>
                            <m:e>
                              <m:sSub>
                                <m:sSubPr>
                                  <m:ctrlPr>
                                    <a:rPr lang="en-US" sz="2400" i="1">
                                      <a:latin typeface="Cambria Math" panose="02040503050406030204" pitchFamily="18" charset="0"/>
                                    </a:rPr>
                                  </m:ctrlPr>
                                </m:sSubPr>
                                <m:e>
                                  <m:r>
                                    <a:rPr lang="en-US" sz="2400" i="1">
                                      <a:latin typeface="Cambria Math"/>
                                    </a:rPr>
                                    <m:t>𝐶</m:t>
                                  </m:r>
                                </m:e>
                                <m:sub>
                                  <m:r>
                                    <a:rPr lang="en-US" sz="2400" b="0" i="1" smtClean="0">
                                      <a:latin typeface="Cambria Math"/>
                                    </a:rPr>
                                    <m:t>4</m:t>
                                  </m:r>
                                </m:sub>
                              </m:sSub>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e>
                                  </m:d>
                                </m:e>
                                <m:sup>
                                  <m:r>
                                    <a:rPr lang="en-US" sz="2400" b="0" i="1" smtClean="0">
                                      <a:latin typeface="Cambria Math"/>
                                    </a:rPr>
                                    <m:t>4</m:t>
                                  </m:r>
                                </m:sup>
                              </m:sSup>
                            </m:e>
                          </m:sPre>
                          <m:r>
                            <m:rPr>
                              <m:nor/>
                            </m:rPr>
                            <a:rPr lang="en-US" sz="2400" dirty="0"/>
                            <m:t> </m:t>
                          </m:r>
                        </m:e>
                      </m:d>
                      <m:r>
                        <a:rPr lang="en-US" sz="2400" b="0" i="1" smtClean="0">
                          <a:latin typeface="Cambria Math"/>
                        </a:rPr>
                        <m:t>=750</m:t>
                      </m:r>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815" t="-188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BF4AE2C-3E97-453E-ABCB-5DF1308685B8}"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8473722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514350" indent="-514350">
                  <a:buAutoNum type="romanLcPeriod" startAt="3"/>
                </a:pPr>
                <a:r>
                  <a:rPr lang="en-US" sz="2200" dirty="0" smtClean="0"/>
                  <a:t>The expected number of families having no girl i.e. having 4 boys </a:t>
                </a:r>
                <a14:m>
                  <m:oMath xmlns:m="http://schemas.openxmlformats.org/officeDocument/2006/math">
                    <m:r>
                      <a:rPr lang="en-US" sz="2000" b="0" i="1">
                        <a:latin typeface="Cambria Math"/>
                      </a:rPr>
                      <m:t>=800</m:t>
                    </m:r>
                    <m:d>
                      <m:dPr>
                        <m:begChr m:val="["/>
                        <m:endChr m:val="]"/>
                        <m:ctrlPr>
                          <a:rPr lang="en-US" sz="2000" i="1">
                            <a:latin typeface="Cambria Math" panose="02040503050406030204" pitchFamily="18" charset="0"/>
                          </a:rPr>
                        </m:ctrlPr>
                      </m:dPr>
                      <m:e>
                        <m:sPre>
                          <m:sPrePr>
                            <m:ctrlPr>
                              <a:rPr lang="en-US" sz="2000" i="1">
                                <a:latin typeface="Cambria Math" panose="02040503050406030204" pitchFamily="18" charset="0"/>
                              </a:rPr>
                            </m:ctrlPr>
                          </m:sPrePr>
                          <m:sub/>
                          <m:sup>
                            <m:r>
                              <a:rPr lang="en-US" sz="2000" b="0" i="1">
                                <a:latin typeface="Cambria Math"/>
                              </a:rPr>
                              <m:t>4</m:t>
                            </m:r>
                          </m:sup>
                          <m:e>
                            <m:sSub>
                              <m:sSubPr>
                                <m:ctrlPr>
                                  <a:rPr lang="en-US" sz="2000" i="1">
                                    <a:latin typeface="Cambria Math" panose="02040503050406030204" pitchFamily="18" charset="0"/>
                                  </a:rPr>
                                </m:ctrlPr>
                              </m:sSubPr>
                              <m:e>
                                <m:r>
                                  <a:rPr lang="en-US" sz="2000" b="0" i="1">
                                    <a:latin typeface="Cambria Math"/>
                                  </a:rPr>
                                  <m:t>𝐶</m:t>
                                </m:r>
                              </m:e>
                              <m:sub>
                                <m:r>
                                  <a:rPr lang="en-US" sz="2000" b="0" i="1">
                                    <a:latin typeface="Cambria Math"/>
                                  </a:rPr>
                                  <m:t>4</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4</m:t>
                                </m:r>
                              </m:sup>
                            </m:sSup>
                          </m:e>
                        </m:sPre>
                        <m:r>
                          <m:rPr>
                            <m:nor/>
                          </m:rPr>
                          <a:rPr lang="en-US" sz="2000" dirty="0"/>
                          <m:t> </m:t>
                        </m:r>
                      </m:e>
                    </m:d>
                    <m:r>
                      <a:rPr lang="en-US" sz="2000" b="0" i="1" dirty="0" smtClean="0">
                        <a:latin typeface="Cambria Math"/>
                      </a:rPr>
                      <m:t>=50</m:t>
                    </m:r>
                  </m:oMath>
                </a14:m>
                <a:endParaRPr lang="en-US" sz="2000" dirty="0" smtClean="0"/>
              </a:p>
              <a:p>
                <a:pPr marL="514350" indent="-514350">
                  <a:buAutoNum type="romanLcPeriod" startAt="3"/>
                </a:pPr>
                <a:r>
                  <a:rPr lang="en-US" sz="2000" dirty="0" smtClean="0"/>
                  <a:t>The expected number of families having almost two girls i.e. having at least 2 boys</a:t>
                </a:r>
              </a:p>
              <a:p>
                <a:pPr marL="0" indent="0">
                  <a:buNone/>
                </a:pPr>
                <a14:m>
                  <m:oMathPara xmlns:m="http://schemas.openxmlformats.org/officeDocument/2006/math">
                    <m:oMathParaPr>
                      <m:jc m:val="centerGroup"/>
                    </m:oMathParaPr>
                    <m:oMath xmlns:m="http://schemas.openxmlformats.org/officeDocument/2006/math">
                      <m:r>
                        <a:rPr lang="en-US" sz="2000" b="0" i="1">
                          <a:latin typeface="Cambria Math"/>
                        </a:rPr>
                        <m:t>=800</m:t>
                      </m:r>
                      <m:d>
                        <m:dPr>
                          <m:begChr m:val="["/>
                          <m:endChr m:val="]"/>
                          <m:ctrlPr>
                            <a:rPr lang="en-US" sz="2000" i="1">
                              <a:latin typeface="Cambria Math" panose="02040503050406030204" pitchFamily="18" charset="0"/>
                            </a:rPr>
                          </m:ctrlPr>
                        </m:dPr>
                        <m:e>
                          <m:sPre>
                            <m:sPrePr>
                              <m:ctrlPr>
                                <a:rPr lang="en-US" sz="2000" i="1">
                                  <a:latin typeface="Cambria Math" panose="02040503050406030204" pitchFamily="18" charset="0"/>
                                </a:rPr>
                              </m:ctrlPr>
                            </m:sPrePr>
                            <m:sub/>
                            <m:sup>
                              <m:r>
                                <a:rPr lang="en-US" sz="2000" b="0" i="1">
                                  <a:latin typeface="Cambria Math"/>
                                </a:rPr>
                                <m:t>4</m:t>
                              </m:r>
                            </m:sup>
                            <m:e>
                              <m:sSub>
                                <m:sSubPr>
                                  <m:ctrlPr>
                                    <a:rPr lang="en-US" sz="2000" i="1">
                                      <a:latin typeface="Cambria Math" panose="02040503050406030204" pitchFamily="18" charset="0"/>
                                    </a:rPr>
                                  </m:ctrlPr>
                                </m:sSubPr>
                                <m:e>
                                  <m:r>
                                    <a:rPr lang="en-US" sz="2000" b="0" i="1">
                                      <a:latin typeface="Cambria Math"/>
                                    </a:rPr>
                                    <m:t>𝐶</m:t>
                                  </m:r>
                                </m:e>
                                <m:sub>
                                  <m:r>
                                    <a:rPr lang="en-US" sz="2000" b="0" i="1">
                                      <a:latin typeface="Cambria Math"/>
                                    </a:rPr>
                                    <m:t>2</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2</m:t>
                                  </m:r>
                                </m:sup>
                              </m:sSup>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2</m:t>
                                  </m:r>
                                </m:sup>
                              </m:sSup>
                            </m:e>
                          </m:sPre>
                          <m:r>
                            <m:rPr>
                              <m:nor/>
                            </m:rPr>
                            <a:rPr lang="en-US" sz="2000" dirty="0"/>
                            <m:t> </m:t>
                          </m:r>
                          <m:r>
                            <a:rPr lang="en-US" sz="2000" b="0" i="1" dirty="0">
                              <a:latin typeface="Cambria Math"/>
                            </a:rPr>
                            <m:t>+</m:t>
                          </m:r>
                          <m:sPre>
                            <m:sPrePr>
                              <m:ctrlPr>
                                <a:rPr lang="en-US" sz="2000" i="1">
                                  <a:latin typeface="Cambria Math" panose="02040503050406030204" pitchFamily="18" charset="0"/>
                                </a:rPr>
                              </m:ctrlPr>
                            </m:sPrePr>
                            <m:sub/>
                            <m:sup>
                              <m:r>
                                <a:rPr lang="en-US" sz="2000" b="0" i="1">
                                  <a:latin typeface="Cambria Math"/>
                                </a:rPr>
                                <m:t>4</m:t>
                              </m:r>
                            </m:sup>
                            <m:e>
                              <m:sSub>
                                <m:sSubPr>
                                  <m:ctrlPr>
                                    <a:rPr lang="en-US" sz="2000" i="1">
                                      <a:latin typeface="Cambria Math" panose="02040503050406030204" pitchFamily="18" charset="0"/>
                                    </a:rPr>
                                  </m:ctrlPr>
                                </m:sSubPr>
                                <m:e>
                                  <m:r>
                                    <a:rPr lang="en-US" sz="2000" b="0" i="1">
                                      <a:latin typeface="Cambria Math"/>
                                    </a:rPr>
                                    <m:t>𝐶</m:t>
                                  </m:r>
                                </m:e>
                                <m:sub>
                                  <m:r>
                                    <a:rPr lang="en-US" sz="2000" b="0" i="1">
                                      <a:latin typeface="Cambria Math"/>
                                    </a:rPr>
                                    <m:t>3</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1</m:t>
                                  </m:r>
                                </m:sup>
                              </m:sSup>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3</m:t>
                                  </m:r>
                                </m:sup>
                              </m:sSup>
                            </m:e>
                          </m:sPre>
                          <m:r>
                            <m:rPr>
                              <m:nor/>
                            </m:rPr>
                            <a:rPr lang="en-US" sz="2000" dirty="0"/>
                            <m:t> </m:t>
                          </m:r>
                          <m:r>
                            <a:rPr lang="en-US" sz="2000" b="0" i="1" dirty="0">
                              <a:latin typeface="Cambria Math"/>
                            </a:rPr>
                            <m:t>+</m:t>
                          </m:r>
                          <m:sPre>
                            <m:sPrePr>
                              <m:ctrlPr>
                                <a:rPr lang="en-US" sz="2000" i="1">
                                  <a:latin typeface="Cambria Math" panose="02040503050406030204" pitchFamily="18" charset="0"/>
                                </a:rPr>
                              </m:ctrlPr>
                            </m:sPrePr>
                            <m:sub/>
                            <m:sup>
                              <m:r>
                                <a:rPr lang="en-US" sz="2000" b="0" i="1">
                                  <a:latin typeface="Cambria Math"/>
                                </a:rPr>
                                <m:t>4</m:t>
                              </m:r>
                            </m:sup>
                            <m:e>
                              <m:sSub>
                                <m:sSubPr>
                                  <m:ctrlPr>
                                    <a:rPr lang="en-US" sz="2000" i="1">
                                      <a:latin typeface="Cambria Math" panose="02040503050406030204" pitchFamily="18" charset="0"/>
                                    </a:rPr>
                                  </m:ctrlPr>
                                </m:sSubPr>
                                <m:e>
                                  <m:r>
                                    <a:rPr lang="en-US" sz="2000" b="0" i="1">
                                      <a:latin typeface="Cambria Math"/>
                                    </a:rPr>
                                    <m:t>𝐶</m:t>
                                  </m:r>
                                </m:e>
                                <m:sub>
                                  <m:r>
                                    <a:rPr lang="en-US" sz="2000" b="0" i="1">
                                      <a:latin typeface="Cambria Math"/>
                                    </a:rPr>
                                    <m:t>4</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4</m:t>
                                  </m:r>
                                </m:sup>
                              </m:sSup>
                            </m:e>
                          </m:sPre>
                          <m:r>
                            <m:rPr>
                              <m:nor/>
                            </m:rPr>
                            <a:rPr lang="en-US" sz="2000" dirty="0"/>
                            <m:t> </m:t>
                          </m:r>
                        </m:e>
                      </m:d>
                      <m:r>
                        <a:rPr lang="en-US" sz="2000" b="0" i="1" dirty="0" smtClean="0">
                          <a:latin typeface="Cambria Math"/>
                        </a:rPr>
                        <m:t>=550</m:t>
                      </m:r>
                    </m:oMath>
                  </m:oMathPara>
                </a14:m>
                <a:endParaRPr lang="en-US" sz="2000" dirty="0" smtClean="0"/>
              </a:p>
              <a:p>
                <a:pPr marL="0" indent="0">
                  <a:buNone/>
                </a:pPr>
                <a:endParaRPr lang="en-US" sz="2000" dirty="0" smtClean="0"/>
              </a:p>
              <a:p>
                <a:pPr marL="0" indent="0">
                  <a:buNone/>
                </a:pPr>
                <a:endParaRPr lang="en-US" sz="20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107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1305A87-3EE7-4F22-B35D-89A6F330DB44}"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788022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457200" lvl="0" indent="-457200" algn="just">
                  <a:buAutoNum type="arabicPeriod"/>
                </a:pPr>
                <a:r>
                  <a:rPr lang="en-US" sz="2200" dirty="0" smtClean="0"/>
                  <a:t>Four persons in a group of 20 are graduates. If 4 persons are selected at random from 20, find the probability that all 4 are graduates.                                                                              </a:t>
                </a:r>
                <a:r>
                  <a:rPr lang="en-US" sz="2200" dirty="0" err="1" smtClean="0"/>
                  <a:t>Ans</a:t>
                </a:r>
                <a:r>
                  <a:rPr lang="en-US" sz="2200" dirty="0" smtClean="0"/>
                  <a:t>: 0.0016</a:t>
                </a:r>
              </a:p>
              <a:p>
                <a:pPr marL="457200" lvl="0" indent="-457200" algn="just">
                  <a:buAutoNum type="arabicPeriod"/>
                </a:pPr>
                <a:r>
                  <a:rPr lang="en-US" sz="2200" dirty="0" smtClean="0"/>
                  <a:t>The Prob. that a bulb produced by a factory will fuse after use of 150 days is 0.05. Find the probability that out of 5 such bulbs at least one bulb will fuse after use of 150 days of use. </a:t>
                </a:r>
              </a:p>
              <a:p>
                <a:pPr marL="0" lvl="0" indent="0" algn="just">
                  <a:buNone/>
                </a:pPr>
                <a:r>
                  <a:rPr lang="en-US" sz="2200" dirty="0" err="1" smtClean="0"/>
                  <a:t>Ans</a:t>
                </a:r>
                <a:r>
                  <a:rPr lang="en-US" sz="2200" dirty="0" smtClean="0"/>
                  <a:t>:   </a:t>
                </a:r>
                <a14:m>
                  <m:oMath xmlns:m="http://schemas.openxmlformats.org/officeDocument/2006/math">
                    <m:r>
                      <a:rPr lang="en-US" sz="2200" b="0" i="1" smtClean="0">
                        <a:latin typeface="Cambria Math"/>
                      </a:rPr>
                      <m:t>1−</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r>
                                  <a:rPr lang="en-US" sz="2200" b="0" i="1" smtClean="0">
                                    <a:latin typeface="Cambria Math"/>
                                  </a:rPr>
                                  <m:t>19</m:t>
                                </m:r>
                              </m:num>
                              <m:den>
                                <m:r>
                                  <a:rPr lang="en-US" sz="2200" b="0" i="1" smtClean="0">
                                    <a:latin typeface="Cambria Math"/>
                                  </a:rPr>
                                  <m:t>20</m:t>
                                </m:r>
                              </m:den>
                            </m:f>
                          </m:e>
                        </m:d>
                      </m:e>
                      <m:sup>
                        <m:r>
                          <a:rPr lang="en-US" sz="2200" b="0" i="1" smtClean="0">
                            <a:latin typeface="Cambria Math"/>
                          </a:rPr>
                          <m:t>5</m:t>
                        </m:r>
                      </m:sup>
                    </m:sSup>
                  </m:oMath>
                </a14:m>
                <a:endParaRPr lang="en-US" sz="2400" dirty="0"/>
              </a:p>
              <a:p>
                <a:pPr marL="0" indent="0" algn="just">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1078" r="-177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53F84A-51A6-41BD-AA84-91B0F672A527}"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826873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Poisson distribution</a:t>
                </a:r>
                <a:r>
                  <a:rPr lang="en-US" sz="1800" dirty="0" smtClean="0"/>
                  <a:t>: </a:t>
                </a:r>
                <a:r>
                  <a:rPr lang="en-US" sz="2200" dirty="0"/>
                  <a:t>Probability distribution defined as follows is known as </a:t>
                </a:r>
                <a:r>
                  <a:rPr lang="en-US" sz="2200" dirty="0" smtClean="0"/>
                  <a:t>Poisson  </a:t>
                </a:r>
                <a:r>
                  <a:rPr lang="en-US" sz="2200" dirty="0"/>
                  <a:t>Probability distribution</a:t>
                </a:r>
                <a:r>
                  <a:rPr lang="en-US" sz="2200" dirty="0" smtClean="0"/>
                  <a:t>.</a:t>
                </a:r>
              </a:p>
              <a:p>
                <a:pPr marL="0" indent="0">
                  <a:buNone/>
                </a:pPr>
                <a:endParaRPr lang="en-US" sz="2200" i="1" dirty="0">
                  <a:latin typeface="Cambria Math"/>
                </a:endParaRPr>
              </a:p>
              <a:p>
                <a:pPr marL="0" indent="0">
                  <a:buNone/>
                </a:pPr>
                <a:endParaRPr lang="en-US" sz="2200" i="1" dirty="0">
                  <a:latin typeface="Cambria Math"/>
                </a:endParaRPr>
              </a:p>
              <a:p>
                <a:pPr marL="0" indent="0">
                  <a:buNone/>
                </a:pPr>
                <a:r>
                  <a:rPr lang="en-US" sz="1800" dirty="0" smtClean="0"/>
                  <a:t>Where </a:t>
                </a:r>
                <a14:m>
                  <m:oMath xmlns:m="http://schemas.openxmlformats.org/officeDocument/2006/math">
                    <m:r>
                      <a:rPr lang="en-US" sz="1800" i="1" smtClean="0">
                        <a:latin typeface="Cambria Math"/>
                        <a:ea typeface="Cambria Math"/>
                      </a:rPr>
                      <m:t>𝜆</m:t>
                    </m:r>
                    <m:r>
                      <a:rPr lang="en-US" sz="1800" b="0" i="1" smtClean="0">
                        <a:latin typeface="Cambria Math"/>
                        <a:ea typeface="Cambria Math"/>
                      </a:rPr>
                      <m:t> </m:t>
                    </m:r>
                    <m:r>
                      <a:rPr lang="en-US" sz="1800" b="0" i="1" smtClean="0">
                        <a:latin typeface="Cambria Math"/>
                        <a:ea typeface="Cambria Math"/>
                      </a:rPr>
                      <m:t>𝑓𝑖𝑛𝑖𝑡𝑒</m:t>
                    </m:r>
                    <m:r>
                      <a:rPr lang="en-US" sz="1800" b="0" i="1" smtClean="0">
                        <a:latin typeface="Cambria Math"/>
                        <a:ea typeface="Cambria Math"/>
                      </a:rPr>
                      <m:t> </m:t>
                    </m:r>
                    <m:r>
                      <a:rPr lang="en-US" sz="1800" b="0" i="1" smtClean="0">
                        <a:latin typeface="Cambria Math"/>
                        <a:ea typeface="Cambria Math"/>
                      </a:rPr>
                      <m:t>𝑛𝑢𝑚𝑏𝑒𝑟</m:t>
                    </m:r>
                    <m:r>
                      <a:rPr lang="en-US" sz="1800" b="0" i="1" smtClean="0">
                        <a:latin typeface="Cambria Math"/>
                        <a:ea typeface="Cambria Math"/>
                      </a:rPr>
                      <m:t>=</m:t>
                    </m:r>
                    <m:r>
                      <a:rPr lang="en-US" sz="1800" b="0" i="1" smtClean="0">
                        <a:latin typeface="Cambria Math"/>
                        <a:ea typeface="Cambria Math"/>
                      </a:rPr>
                      <m:t>𝑛𝑝</m:t>
                    </m:r>
                    <m:r>
                      <a:rPr lang="en-US" sz="1800" b="0" i="0" smtClean="0">
                        <a:latin typeface="Cambria Math"/>
                        <a:ea typeface="Cambria Math"/>
                      </a:rPr>
                      <m:t>.</m:t>
                    </m:r>
                  </m:oMath>
                </a14:m>
                <a:endParaRPr lang="en-US" sz="1800" dirty="0" smtClean="0"/>
              </a:p>
              <a:p>
                <a:pPr marL="0" indent="0">
                  <a:buNone/>
                </a:pPr>
                <a:r>
                  <a:rPr lang="en-US" sz="2200" b="1" dirty="0" smtClean="0"/>
                  <a:t>Recurrence formula for Poisson Distribution:</a:t>
                </a:r>
              </a:p>
              <a:p>
                <a:pPr marL="0" indent="0">
                  <a:buNone/>
                </a:pPr>
                <a:r>
                  <a:rPr lang="en-US" sz="2200" dirty="0" smtClean="0"/>
                  <a:t>Poisson distribution</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i="1">
                        <a:latin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ea typeface="Cambria Math"/>
                              </a:rPr>
                              <m:t>𝜆</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r>
                      <a:rPr lang="en-US" sz="2200" b="0" i="1" smtClean="0">
                        <a:latin typeface="Cambria Math"/>
                        <a:ea typeface="Cambria Math"/>
                      </a:rPr>
                      <m:t>………</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1</m:t>
                        </m:r>
                      </m:e>
                    </m:d>
                  </m:oMath>
                </a14:m>
                <a:endParaRPr lang="en-US" sz="2200" b="0" dirty="0" smtClean="0">
                  <a:ea typeface="Cambria Math"/>
                </a:endParaRPr>
              </a:p>
              <a:p>
                <a:pPr marL="0" indent="0">
                  <a:buNone/>
                </a:pP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r>
                          <a:rPr lang="en-US" sz="2200" b="0" i="1" smtClean="0">
                            <a:latin typeface="Cambria Math"/>
                          </a:rPr>
                          <m:t>+1</m:t>
                        </m:r>
                      </m:e>
                    </m:d>
                    <m:r>
                      <a:rPr lang="en-US" sz="2200" i="1">
                        <a:latin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ea typeface="Cambria Math"/>
                              </a:rPr>
                              <m:t>𝜆</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r>
                              <a:rPr lang="en-US" sz="2200" b="0" i="1" smtClean="0">
                                <a:latin typeface="Cambria Math"/>
                              </a:rPr>
                              <m:t>+1</m:t>
                            </m:r>
                          </m:sup>
                        </m:sSup>
                      </m:num>
                      <m:den>
                        <m:r>
                          <a:rPr lang="en-US" sz="2200" b="0" i="1" smtClean="0">
                            <a:latin typeface="Cambria Math"/>
                          </a:rPr>
                          <m:t>(</m:t>
                        </m:r>
                        <m:r>
                          <a:rPr lang="en-US" sz="2200" i="1">
                            <a:latin typeface="Cambria Math"/>
                          </a:rPr>
                          <m:t>𝑟</m:t>
                        </m:r>
                        <m:r>
                          <a:rPr lang="en-US" sz="2200" b="0" i="1" smtClean="0">
                            <a:latin typeface="Cambria Math"/>
                          </a:rPr>
                          <m:t>+1)</m:t>
                        </m:r>
                        <m:r>
                          <a:rPr lang="en-US" sz="2200" i="1">
                            <a:latin typeface="Cambria Math"/>
                            <a:ea typeface="Cambria Math"/>
                          </a:rPr>
                          <m:t>!</m:t>
                        </m:r>
                      </m:den>
                    </m:f>
                  </m:oMath>
                </a14:m>
                <a:r>
                  <a:rPr lang="en-US" sz="2200" dirty="0" smtClean="0">
                    <a:latin typeface="Cambria Math"/>
                  </a:rPr>
                  <a:t>……..(2)</a:t>
                </a:r>
              </a:p>
              <a:p>
                <a:pPr marL="0" indent="0">
                  <a:buNone/>
                </a:pPr>
                <a14:m>
                  <m:oMathPara xmlns:m="http://schemas.openxmlformats.org/officeDocument/2006/math">
                    <m:oMathParaPr>
                      <m:jc m:val="left"/>
                    </m:oMathParaPr>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a:rPr>
                            <m:t>𝑃</m:t>
                          </m:r>
                          <m:r>
                            <a:rPr lang="en-US" sz="2200" b="0" i="1" smtClean="0">
                              <a:latin typeface="Cambria Math"/>
                            </a:rPr>
                            <m:t>(</m:t>
                          </m:r>
                          <m:r>
                            <a:rPr lang="en-US" sz="2200" b="0" i="1" smtClean="0">
                              <a:latin typeface="Cambria Math"/>
                            </a:rPr>
                            <m:t>𝑟</m:t>
                          </m:r>
                          <m:r>
                            <a:rPr lang="en-US" sz="2200" b="0" i="1" smtClean="0">
                              <a:latin typeface="Cambria Math"/>
                            </a:rPr>
                            <m:t>+1)</m:t>
                          </m:r>
                        </m:num>
                        <m:den>
                          <m:r>
                            <a:rPr lang="en-US" sz="2200" b="0" i="1" smtClean="0">
                              <a:latin typeface="Cambria Math"/>
                            </a:rPr>
                            <m:t>𝑃</m:t>
                          </m:r>
                          <m:r>
                            <a:rPr lang="en-US" sz="2200" b="0" i="1" smtClean="0">
                              <a:latin typeface="Cambria Math"/>
                            </a:rPr>
                            <m:t>(</m:t>
                          </m:r>
                          <m:r>
                            <a:rPr lang="en-US" sz="2200" b="0" i="1" smtClean="0">
                              <a:latin typeface="Cambria Math"/>
                            </a:rPr>
                            <m:t>𝑟</m:t>
                          </m:r>
                          <m:r>
                            <a:rPr lang="en-US" sz="2200" b="0" i="1" smtClean="0">
                              <a:latin typeface="Cambria Math"/>
                            </a:rPr>
                            <m:t>)</m:t>
                          </m:r>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ea typeface="Cambria Math"/>
                            </a:rPr>
                            <m:t>𝜆</m:t>
                          </m:r>
                          <m:r>
                            <a:rPr lang="en-US" sz="2200" b="0" i="1" smtClean="0">
                              <a:latin typeface="Cambria Math"/>
                              <a:ea typeface="Cambria Math"/>
                            </a:rPr>
                            <m:t>𝑟</m:t>
                          </m:r>
                          <m:r>
                            <a:rPr lang="en-US" sz="2200" b="0" i="1" smtClean="0">
                              <a:latin typeface="Cambria Math"/>
                              <a:ea typeface="Cambria Math"/>
                            </a:rPr>
                            <m:t>!</m:t>
                          </m:r>
                        </m:num>
                        <m:den>
                          <m:r>
                            <a:rPr lang="en-US" sz="2200" b="0" i="1" smtClean="0">
                              <a:latin typeface="Cambria Math"/>
                            </a:rPr>
                            <m:t>(</m:t>
                          </m:r>
                          <m:r>
                            <a:rPr lang="en-US" sz="2200" b="0" i="1" smtClean="0">
                              <a:latin typeface="Cambria Math"/>
                            </a:rPr>
                            <m:t>𝑟</m:t>
                          </m:r>
                          <m:r>
                            <a:rPr lang="en-US" sz="2200" b="0" i="1" smtClean="0">
                              <a:latin typeface="Cambria Math"/>
                            </a:rPr>
                            <m:t>+1)!</m:t>
                          </m:r>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ea typeface="Cambria Math"/>
                            </a:rPr>
                            <m:t>𝜆</m:t>
                          </m:r>
                        </m:num>
                        <m:den>
                          <m:r>
                            <a:rPr lang="en-US" sz="2200" b="0" i="1" smtClean="0">
                              <a:latin typeface="Cambria Math"/>
                            </a:rPr>
                            <m:t>𝑟</m:t>
                          </m:r>
                          <m:r>
                            <a:rPr lang="en-US" sz="2200" b="0" i="1" smtClean="0">
                              <a:latin typeface="Cambria Math"/>
                            </a:rPr>
                            <m:t>+1</m:t>
                          </m:r>
                        </m:den>
                      </m:f>
                    </m:oMath>
                  </m:oMathPara>
                </a14:m>
                <a:endParaRPr lang="en-US" sz="2200" dirty="0" smtClean="0">
                  <a:latin typeface="Cambria Math"/>
                </a:endParaRPr>
              </a:p>
              <a:p>
                <a:pPr marL="0" indent="0">
                  <a:buNone/>
                </a:pPr>
                <a:endParaRPr lang="en-US" sz="2200" dirty="0">
                  <a:latin typeface="Cambria Math"/>
                </a:endParaRPr>
              </a:p>
              <a:p>
                <a:pPr marL="0"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164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A839B94-EDB8-458C-9CF3-B2DB3075F8EF}"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Poisson </a:t>
            </a:r>
            <a:r>
              <a:rPr lang="en-US" sz="3200" dirty="0" smtClean="0"/>
              <a:t>Distribution(CO-3)</a:t>
            </a:r>
            <a:r>
              <a:rPr kumimoji="0" lang="en-US" sz="3200" b="0" i="0" u="none" strike="noStrike" kern="1200" cap="none" spc="0" normalizeH="0" noProof="0" dirty="0" smtClean="0">
                <a:ln>
                  <a:noFill/>
                </a:ln>
                <a:solidFill>
                  <a:schemeClr val="dk1"/>
                </a:solidFill>
                <a:effectLst/>
                <a:uLnTx/>
                <a:uFillTx/>
                <a:latin typeface="+mn-lt"/>
                <a:ea typeface="+mn-ea"/>
                <a:cs typeface="+mn-cs"/>
              </a:rPr>
              <a:t>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2" name="Rectangle 1"/>
              <p:cNvSpPr/>
              <p:nvPr/>
            </p:nvSpPr>
            <p:spPr>
              <a:xfrm>
                <a:off x="1219200" y="1899781"/>
                <a:ext cx="624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𝑟</m:t>
                          </m:r>
                        </m:e>
                      </m:d>
                      <m:r>
                        <a:rPr lang="en-US" i="1">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𝑒</m:t>
                              </m:r>
                            </m:e>
                            <m:sup>
                              <m:r>
                                <a:rPr lang="en-US" i="1">
                                  <a:latin typeface="Cambria Math"/>
                                </a:rPr>
                                <m:t>−</m:t>
                              </m:r>
                              <m:r>
                                <a:rPr lang="en-US" i="1">
                                  <a:latin typeface="Cambria Math"/>
                                  <a:ea typeface="Cambria Math"/>
                                </a:rPr>
                                <m:t>𝜆</m:t>
                              </m:r>
                            </m:sup>
                          </m:sSup>
                          <m:sSup>
                            <m:sSupPr>
                              <m:ctrlPr>
                                <a:rPr lang="en-US" i="1">
                                  <a:latin typeface="Cambria Math" panose="02040503050406030204" pitchFamily="18" charset="0"/>
                                </a:rPr>
                              </m:ctrlPr>
                            </m:sSupPr>
                            <m:e>
                              <m:r>
                                <a:rPr lang="en-US" i="1">
                                  <a:latin typeface="Cambria Math"/>
                                  <a:ea typeface="Cambria Math"/>
                                </a:rPr>
                                <m:t>𝜆</m:t>
                              </m:r>
                            </m:e>
                            <m:sup>
                              <m:r>
                                <a:rPr lang="en-US" i="1">
                                  <a:latin typeface="Cambria Math"/>
                                </a:rPr>
                                <m:t>𝑟</m:t>
                              </m:r>
                            </m:sup>
                          </m:sSup>
                        </m:num>
                        <m:den>
                          <m:r>
                            <a:rPr lang="en-US" i="1">
                              <a:latin typeface="Cambria Math"/>
                            </a:rPr>
                            <m:t>𝑟</m:t>
                          </m:r>
                          <m:r>
                            <a:rPr lang="en-US" i="1">
                              <a:latin typeface="Cambria Math"/>
                              <a:ea typeface="Cambria Math"/>
                            </a:rPr>
                            <m:t>!</m:t>
                          </m:r>
                        </m:den>
                      </m:f>
                      <m:r>
                        <a:rPr lang="en-US" i="1">
                          <a:latin typeface="Cambria Math"/>
                        </a:rPr>
                        <m:t>, </m:t>
                      </m:r>
                      <m:d>
                        <m:dPr>
                          <m:ctrlPr>
                            <a:rPr lang="en-US" i="1">
                              <a:latin typeface="Cambria Math" panose="02040503050406030204" pitchFamily="18" charset="0"/>
                            </a:rPr>
                          </m:ctrlPr>
                        </m:dPr>
                        <m:e>
                          <m:r>
                            <a:rPr lang="en-US" i="1">
                              <a:latin typeface="Cambria Math"/>
                            </a:rPr>
                            <m:t>𝑟</m:t>
                          </m:r>
                          <m:r>
                            <a:rPr lang="en-US" i="1">
                              <a:latin typeface="Cambria Math"/>
                            </a:rPr>
                            <m:t>=0,1,2,3….</m:t>
                          </m:r>
                        </m:e>
                      </m:d>
                    </m:oMath>
                  </m:oMathPara>
                </a14:m>
                <a:endParaRPr lang="en-US" i="1" dirty="0">
                  <a:latin typeface="Cambria Math"/>
                </a:endParaRPr>
              </a:p>
            </p:txBody>
          </p:sp>
        </mc:Choice>
        <mc:Fallback xmlns="">
          <p:sp>
            <p:nvSpPr>
              <p:cNvPr id="2" name="Rectangle 1"/>
              <p:cNvSpPr>
                <a:spLocks noRot="1" noChangeAspect="1" noMove="1" noResize="1" noEditPoints="1" noAdjustHandles="1" noChangeArrowheads="1" noChangeShapeType="1" noTextEdit="1"/>
              </p:cNvSpPr>
              <p:nvPr/>
            </p:nvSpPr>
            <p:spPr>
              <a:xfrm>
                <a:off x="1219200" y="1899781"/>
                <a:ext cx="6248400" cy="762000"/>
              </a:xfrm>
              <a:prstGeom prst="rect">
                <a:avLst/>
              </a:prstGeom>
              <a:blipFill rotWithShape="1">
                <a:blip r:embed="rId4"/>
                <a:stretch>
                  <a:fillRect/>
                </a:stretch>
              </a:blipFill>
            </p:spPr>
            <p:txBody>
              <a:bodyPr/>
              <a:lstStyle/>
              <a:p>
                <a:r>
                  <a:rPr lang="en-US">
                    <a:noFill/>
                  </a:rPr>
                  <a:t> </a:t>
                </a:r>
              </a:p>
            </p:txBody>
          </p:sp>
        </mc:Fallback>
      </mc:AlternateContent>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2943362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200" i="1" smtClean="0">
                          <a:latin typeface="Cambria Math"/>
                        </a:rPr>
                        <m:t>𝑃</m:t>
                      </m:r>
                      <m:d>
                        <m:dPr>
                          <m:ctrlPr>
                            <a:rPr lang="en-US" sz="2200" i="1" smtClean="0">
                              <a:latin typeface="Cambria Math" panose="02040503050406030204" pitchFamily="18" charset="0"/>
                            </a:rPr>
                          </m:ctrlPr>
                        </m:dPr>
                        <m:e>
                          <m:r>
                            <a:rPr lang="en-US" sz="2200" i="1" smtClean="0">
                              <a:latin typeface="Cambria Math"/>
                            </a:rPr>
                            <m:t>𝑟</m:t>
                          </m:r>
                          <m:r>
                            <a:rPr lang="en-US" sz="2200" b="0" i="1" smtClean="0">
                              <a:latin typeface="Cambria Math"/>
                            </a:rPr>
                            <m:t>+1</m:t>
                          </m:r>
                        </m:e>
                      </m:d>
                      <m:r>
                        <a:rPr lang="en-US" sz="2200" i="1">
                          <a:latin typeface="Cambria Math"/>
                        </a:rPr>
                        <m:t>=</m:t>
                      </m:r>
                      <m:f>
                        <m:fPr>
                          <m:ctrlPr>
                            <a:rPr lang="en-US" sz="2200" i="1">
                              <a:latin typeface="Cambria Math" panose="02040503050406030204" pitchFamily="18" charset="0"/>
                            </a:rPr>
                          </m:ctrlPr>
                        </m:fPr>
                        <m:num>
                          <m:r>
                            <a:rPr lang="en-US" sz="2200" i="1">
                              <a:latin typeface="Cambria Math"/>
                              <a:ea typeface="Cambria Math"/>
                            </a:rPr>
                            <m:t>𝜆</m:t>
                          </m:r>
                        </m:num>
                        <m:den>
                          <m:r>
                            <a:rPr lang="en-US" sz="2200" i="1">
                              <a:latin typeface="Cambria Math"/>
                            </a:rPr>
                            <m:t>𝑟</m:t>
                          </m:r>
                          <m:r>
                            <a:rPr lang="en-US" sz="2200" i="1">
                              <a:latin typeface="Cambria Math"/>
                            </a:rPr>
                            <m:t>+1</m:t>
                          </m:r>
                        </m:den>
                      </m:f>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b="0" i="1" smtClean="0">
                          <a:latin typeface="Cambria Math"/>
                        </a:rPr>
                        <m:t>, </m:t>
                      </m:r>
                      <m:r>
                        <a:rPr lang="en-US" sz="2200" b="0" i="1" smtClean="0">
                          <a:latin typeface="Cambria Math"/>
                        </a:rPr>
                        <m:t>𝑟</m:t>
                      </m:r>
                      <m:r>
                        <a:rPr lang="en-US" sz="2200" b="0" i="1" smtClean="0">
                          <a:latin typeface="Cambria Math"/>
                        </a:rPr>
                        <m:t>=01,2,3……</m:t>
                      </m:r>
                    </m:oMath>
                  </m:oMathPara>
                </a14:m>
                <a:endParaRPr lang="en-US" sz="2200" dirty="0">
                  <a:latin typeface="Cambria Math"/>
                </a:endParaRPr>
              </a:p>
              <a:p>
                <a:pPr marL="0" indent="0">
                  <a:buNone/>
                </a:pPr>
                <a:r>
                  <a:rPr lang="en-US" sz="2200" dirty="0" smtClean="0"/>
                  <a:t>This is called the recurrence or recursion formula for Poisson distribution.</a:t>
                </a:r>
              </a:p>
              <a:p>
                <a:pPr marL="0" indent="0">
                  <a:buNone/>
                </a:pPr>
                <a:r>
                  <a:rPr lang="en-US" sz="2200" dirty="0" smtClean="0"/>
                  <a:t>Mean of the Poisson distribution: </a:t>
                </a:r>
              </a:p>
              <a:p>
                <a:pPr marL="0" indent="0">
                  <a:buNone/>
                </a:pPr>
                <a:r>
                  <a:rPr lang="en-US" sz="2200" dirty="0" smtClean="0"/>
                  <a:t>Mean </a:t>
                </a:r>
                <a14:m>
                  <m:oMath xmlns:m="http://schemas.openxmlformats.org/officeDocument/2006/math">
                    <m:r>
                      <a:rPr lang="en-US" sz="2200" i="1" smtClean="0">
                        <a:latin typeface="Cambria Math"/>
                        <a:ea typeface="Cambria Math"/>
                      </a:rPr>
                      <m:t>𝜇</m:t>
                    </m:r>
                    <m:r>
                      <a:rPr lang="en-US" sz="2200" b="0" i="1" smtClean="0">
                        <a:latin typeface="Cambria Math"/>
                        <a:ea typeface="Cambria Math"/>
                      </a:rPr>
                      <m:t>=</m:t>
                    </m:r>
                    <m:nary>
                      <m:naryPr>
                        <m:chr m:val="∑"/>
                        <m:ctrlPr>
                          <a:rPr lang="en-US" sz="2200" b="0" i="1" smtClean="0">
                            <a:latin typeface="Cambria Math" panose="02040503050406030204" pitchFamily="18" charset="0"/>
                            <a:ea typeface="Cambria Math"/>
                          </a:rPr>
                        </m:ctrlPr>
                      </m:naryPr>
                      <m:sub>
                        <m:r>
                          <m:rPr>
                            <m:brk m:alnAt="23"/>
                          </m:rPr>
                          <a:rPr lang="en-US" sz="2200" b="0" i="1" smtClean="0">
                            <a:latin typeface="Cambria Math"/>
                            <a:ea typeface="Cambria Math"/>
                          </a:rPr>
                          <m:t>𝑟</m:t>
                        </m:r>
                        <m:r>
                          <a:rPr lang="en-US" sz="2200" b="0" i="1" smtClean="0">
                            <a:latin typeface="Cambria Math"/>
                            <a:ea typeface="Cambria Math"/>
                          </a:rPr>
                          <m:t>=0</m:t>
                        </m:r>
                      </m:sub>
                      <m:sup>
                        <m:r>
                          <a:rPr lang="en-US" sz="2200" b="0" i="1" smtClean="0">
                            <a:latin typeface="Cambria Math"/>
                            <a:ea typeface="Cambria Math"/>
                          </a:rPr>
                          <m:t>∞</m:t>
                        </m:r>
                      </m:sup>
                      <m:e>
                        <m:r>
                          <a:rPr lang="en-US" sz="2200" b="0" i="1" smtClean="0">
                            <a:latin typeface="Cambria Math"/>
                            <a:ea typeface="Cambria Math"/>
                          </a:rPr>
                          <m:t>𝑟𝑃</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𝑟</m:t>
                            </m:r>
                          </m:e>
                        </m:d>
                      </m:e>
                    </m:nary>
                  </m:oMath>
                </a14:m>
                <a:endParaRPr lang="en-US" sz="2200" b="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nary>
                        <m:naryPr>
                          <m:chr m:val="∑"/>
                          <m:ctrlPr>
                            <a:rPr lang="en-US" sz="2200" i="1">
                              <a:latin typeface="Cambria Math" panose="02040503050406030204" pitchFamily="18" charset="0"/>
                              <a:ea typeface="Cambria Math"/>
                            </a:rPr>
                          </m:ctrlPr>
                        </m:naryPr>
                        <m:sub>
                          <m:r>
                            <m:rPr>
                              <m:brk m:alnAt="23"/>
                            </m:rPr>
                            <a:rPr lang="en-US" sz="2200" i="1">
                              <a:latin typeface="Cambria Math"/>
                              <a:ea typeface="Cambria Math"/>
                            </a:rPr>
                            <m:t>𝑟</m:t>
                          </m:r>
                          <m:r>
                            <a:rPr lang="en-US" sz="2200" i="1">
                              <a:latin typeface="Cambria Math"/>
                              <a:ea typeface="Cambria Math"/>
                            </a:rPr>
                            <m:t>=0</m:t>
                          </m:r>
                        </m:sub>
                        <m:sup>
                          <m:r>
                            <a:rPr lang="en-US" sz="2200" i="1">
                              <a:latin typeface="Cambria Math"/>
                              <a:ea typeface="Cambria Math"/>
                            </a:rPr>
                            <m:t>∞</m:t>
                          </m:r>
                        </m:sup>
                        <m:e>
                          <m:r>
                            <a:rPr lang="en-US" sz="2200" i="1">
                              <a:latin typeface="Cambria Math"/>
                              <a:ea typeface="Cambria Math"/>
                            </a:rPr>
                            <m:t>𝑟</m:t>
                          </m:r>
                          <m:r>
                            <a:rPr lang="en-US" sz="2200" i="1">
                              <a:latin typeface="Cambria Math"/>
                              <a:ea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ea typeface="Cambria Math"/>
                                    </a:rPr>
                                    <m:t>𝜆</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e>
                      </m:nary>
                    </m:oMath>
                  </m:oMathPara>
                </a14:m>
                <a:endParaRPr lang="en-US" sz="2200" b="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ea typeface="Cambria Math"/>
                        </a:rPr>
                        <m:t>=</m:t>
                      </m:r>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𝑒</m:t>
                          </m:r>
                        </m:e>
                        <m:sup>
                          <m:r>
                            <a:rPr lang="en-US" sz="2200" b="0" i="1" smtClean="0">
                              <a:latin typeface="Cambria Math"/>
                              <a:ea typeface="Cambria Math"/>
                            </a:rPr>
                            <m:t>−</m:t>
                          </m:r>
                          <m:r>
                            <a:rPr lang="en-US" sz="2200" b="0" i="1" smtClean="0">
                              <a:latin typeface="Cambria Math"/>
                              <a:ea typeface="Cambria Math"/>
                            </a:rPr>
                            <m:t>𝜆</m:t>
                          </m:r>
                        </m:sup>
                      </m:sSup>
                      <m:nary>
                        <m:naryPr>
                          <m:chr m:val="∑"/>
                          <m:ctrlPr>
                            <a:rPr lang="en-US" sz="2200" b="0" i="1" smtClean="0">
                              <a:latin typeface="Cambria Math" panose="02040503050406030204" pitchFamily="18" charset="0"/>
                              <a:ea typeface="Cambria Math"/>
                            </a:rPr>
                          </m:ctrlPr>
                        </m:naryPr>
                        <m:sub>
                          <m:r>
                            <m:rPr>
                              <m:brk m:alnAt="23"/>
                            </m:rPr>
                            <a:rPr lang="en-US" sz="2200" b="0" i="1" smtClean="0">
                              <a:latin typeface="Cambria Math"/>
                              <a:ea typeface="Cambria Math"/>
                            </a:rPr>
                            <m:t>𝑟</m:t>
                          </m:r>
                          <m:r>
                            <a:rPr lang="en-US" sz="2200" b="0" i="1" smtClean="0">
                              <a:latin typeface="Cambria Math"/>
                              <a:ea typeface="Cambria Math"/>
                            </a:rPr>
                            <m:t>=1</m:t>
                          </m:r>
                        </m:sub>
                        <m:sup>
                          <m:r>
                            <a:rPr lang="en-US" sz="2200" b="0" i="1" smtClean="0">
                              <a:latin typeface="Cambria Math"/>
                              <a:ea typeface="Cambria Math"/>
                            </a:rPr>
                            <m:t>∞</m:t>
                          </m:r>
                        </m:sup>
                        <m:e>
                          <m:f>
                            <m:fPr>
                              <m:ctrlPr>
                                <a:rPr lang="en-US" sz="2200" b="0" i="1" smtClean="0">
                                  <a:latin typeface="Cambria Math" panose="02040503050406030204" pitchFamily="18" charset="0"/>
                                  <a:ea typeface="Cambria Math"/>
                                </a:rPr>
                              </m:ctrlPr>
                            </m:fPr>
                            <m:num>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sup>
                              </m:sSup>
                            </m:num>
                            <m:den>
                              <m:r>
                                <a:rPr lang="en-US" sz="2200" b="0" i="1" smtClean="0">
                                  <a:latin typeface="Cambria Math"/>
                                  <a:ea typeface="Cambria Math"/>
                                </a:rPr>
                                <m:t>(</m:t>
                              </m:r>
                              <m:r>
                                <a:rPr lang="en-US" sz="2200" b="0" i="1" smtClean="0">
                                  <a:latin typeface="Cambria Math"/>
                                  <a:ea typeface="Cambria Math"/>
                                </a:rPr>
                                <m:t>𝑟</m:t>
                              </m:r>
                              <m:r>
                                <a:rPr lang="en-US" sz="2200" b="0" i="1" smtClean="0">
                                  <a:latin typeface="Cambria Math"/>
                                  <a:ea typeface="Cambria Math"/>
                                </a:rPr>
                                <m:t>−1)!</m:t>
                              </m:r>
                            </m:den>
                          </m:f>
                        </m:e>
                      </m:nary>
                    </m:oMath>
                  </m:oMathPara>
                </a14:m>
                <a:endParaRPr lang="en-US" sz="2200" b="0" dirty="0" smtClean="0">
                  <a:ea typeface="Cambria Math"/>
                </a:endParaRPr>
              </a:p>
              <a:p>
                <a:pPr marL="0" indent="0">
                  <a:buNone/>
                </a:pPr>
                <a:endParaRPr lang="en-US" sz="2200" dirty="0">
                  <a:ea typeface="Cambria Math"/>
                </a:endParaRPr>
              </a:p>
              <a:p>
                <a:pPr marL="0" indent="0">
                  <a:buNone/>
                </a:pPr>
                <a:endParaRPr lang="en-US" sz="2200" b="0" dirty="0" smtClean="0">
                  <a:ea typeface="Cambria Math"/>
                </a:endParaRPr>
              </a:p>
              <a:p>
                <a:pPr marL="0" indent="0">
                  <a:buNone/>
                </a:pPr>
                <a:endParaRPr lang="en-US" sz="2200" b="0" dirty="0" smtClean="0">
                  <a:ea typeface="Cambria Math"/>
                </a:endParaRPr>
              </a:p>
              <a:p>
                <a:pPr marL="0" indent="0">
                  <a:buNone/>
                </a:pPr>
                <a:endParaRPr lang="en-US" sz="2200" dirty="0" smtClean="0"/>
              </a:p>
              <a:p>
                <a:pPr marL="0" indent="0">
                  <a:buNone/>
                </a:pPr>
                <a:endParaRPr lang="en-US" sz="2200" dirty="0" smtClean="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b="-4663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C65CADD-32B5-412A-83D0-2E6FEBCC69B6}"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53659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sSup>
                        <m:sSupPr>
                          <m:ctrlPr>
                            <a:rPr lang="en-US" sz="2200" i="1">
                              <a:latin typeface="Cambria Math" panose="02040503050406030204" pitchFamily="18" charset="0"/>
                              <a:ea typeface="Cambria Math"/>
                            </a:rPr>
                          </m:ctrlPr>
                        </m:sSupPr>
                        <m:e>
                          <m:r>
                            <a:rPr lang="en-US" sz="2200" i="1">
                              <a:latin typeface="Cambria Math"/>
                              <a:ea typeface="Cambria Math"/>
                            </a:rPr>
                            <m:t>𝑒</m:t>
                          </m:r>
                        </m:e>
                        <m:sup>
                          <m:r>
                            <a:rPr lang="en-US" sz="2200" i="1">
                              <a:latin typeface="Cambria Math"/>
                              <a:ea typeface="Cambria Math"/>
                            </a:rPr>
                            <m:t>−</m:t>
                          </m:r>
                          <m:r>
                            <a:rPr lang="en-US" sz="2200" i="1">
                              <a:latin typeface="Cambria Math"/>
                              <a:ea typeface="Cambria Math"/>
                            </a:rPr>
                            <m:t>𝜆</m:t>
                          </m:r>
                        </m:sup>
                      </m:sSup>
                      <m:d>
                        <m:dPr>
                          <m:ctrlPr>
                            <a:rPr lang="en-US" sz="2200" i="1">
                              <a:latin typeface="Cambria Math" panose="02040503050406030204" pitchFamily="18" charset="0"/>
                              <a:ea typeface="Cambria Math"/>
                            </a:rPr>
                          </m:ctrlPr>
                        </m:dPr>
                        <m:e>
                          <m:r>
                            <a:rPr lang="en-US" sz="2200" i="1">
                              <a:latin typeface="Cambria Math"/>
                              <a:ea typeface="Cambria Math"/>
                            </a:rPr>
                            <m:t>𝜆</m:t>
                          </m:r>
                          <m:r>
                            <a:rPr lang="en-US" sz="2200" i="1">
                              <a:latin typeface="Cambria Math"/>
                              <a:ea typeface="Cambria Math"/>
                            </a:rPr>
                            <m:t>+</m:t>
                          </m:r>
                          <m:f>
                            <m:fPr>
                              <m:ctrlPr>
                                <a:rPr lang="en-US" sz="2200" i="1">
                                  <a:latin typeface="Cambria Math" panose="02040503050406030204" pitchFamily="18" charset="0"/>
                                  <a:ea typeface="Cambria Math"/>
                                </a:rPr>
                              </m:ctrlPr>
                            </m:fPr>
                            <m:num>
                              <m:sSup>
                                <m:sSupPr>
                                  <m:ctrlPr>
                                    <a:rPr lang="en-US" sz="2200" i="1">
                                      <a:latin typeface="Cambria Math" panose="02040503050406030204" pitchFamily="18" charset="0"/>
                                      <a:ea typeface="Cambria Math"/>
                                    </a:rPr>
                                  </m:ctrlPr>
                                </m:sSupPr>
                                <m:e>
                                  <m:r>
                                    <a:rPr lang="en-US" sz="2200" i="1">
                                      <a:latin typeface="Cambria Math"/>
                                      <a:ea typeface="Cambria Math"/>
                                    </a:rPr>
                                    <m:t>𝜆</m:t>
                                  </m:r>
                                </m:e>
                                <m:sup>
                                  <m:r>
                                    <a:rPr lang="en-US" sz="2200" i="1">
                                      <a:latin typeface="Cambria Math"/>
                                      <a:ea typeface="Cambria Math"/>
                                    </a:rPr>
                                    <m:t>2</m:t>
                                  </m:r>
                                </m:sup>
                              </m:sSup>
                            </m:num>
                            <m:den>
                              <m:r>
                                <a:rPr lang="en-US" sz="2200" i="1">
                                  <a:latin typeface="Cambria Math"/>
                                  <a:ea typeface="Cambria Math"/>
                                </a:rPr>
                                <m:t>1!</m:t>
                              </m:r>
                            </m:den>
                          </m:f>
                          <m:r>
                            <a:rPr lang="en-US" sz="2200" i="1">
                              <a:latin typeface="Cambria Math"/>
                              <a:ea typeface="Cambria Math"/>
                            </a:rPr>
                            <m:t>+</m:t>
                          </m:r>
                          <m:f>
                            <m:fPr>
                              <m:ctrlPr>
                                <a:rPr lang="en-US" sz="2200" i="1">
                                  <a:latin typeface="Cambria Math" panose="02040503050406030204" pitchFamily="18" charset="0"/>
                                  <a:ea typeface="Cambria Math"/>
                                </a:rPr>
                              </m:ctrlPr>
                            </m:fPr>
                            <m:num>
                              <m:sSup>
                                <m:sSupPr>
                                  <m:ctrlPr>
                                    <a:rPr lang="en-US" sz="2200" i="1">
                                      <a:latin typeface="Cambria Math" panose="02040503050406030204" pitchFamily="18" charset="0"/>
                                      <a:ea typeface="Cambria Math"/>
                                    </a:rPr>
                                  </m:ctrlPr>
                                </m:sSupPr>
                                <m:e>
                                  <m:r>
                                    <a:rPr lang="en-US" sz="2200" i="1">
                                      <a:latin typeface="Cambria Math"/>
                                      <a:ea typeface="Cambria Math"/>
                                    </a:rPr>
                                    <m:t>𝜆</m:t>
                                  </m:r>
                                </m:e>
                                <m:sup>
                                  <m:r>
                                    <a:rPr lang="en-US" sz="2200" i="1">
                                      <a:latin typeface="Cambria Math"/>
                                      <a:ea typeface="Cambria Math"/>
                                    </a:rPr>
                                    <m:t>3</m:t>
                                  </m:r>
                                </m:sup>
                              </m:sSup>
                            </m:num>
                            <m:den>
                              <m:r>
                                <a:rPr lang="en-US" sz="2200" i="1">
                                  <a:latin typeface="Cambria Math"/>
                                  <a:ea typeface="Cambria Math"/>
                                </a:rPr>
                                <m:t>2!</m:t>
                              </m:r>
                            </m:den>
                          </m:f>
                          <m:r>
                            <a:rPr lang="en-US" sz="2200" i="1">
                              <a:latin typeface="Cambria Math"/>
                              <a:ea typeface="Cambria Math"/>
                            </a:rPr>
                            <m:t>+….</m:t>
                          </m:r>
                        </m:e>
                      </m:d>
                    </m:oMath>
                  </m:oMathPara>
                </a14:m>
                <a:endParaRPr lang="en-US" sz="22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sSup>
                        <m:sSupPr>
                          <m:ctrlPr>
                            <a:rPr lang="en-US" sz="2200" i="1">
                              <a:latin typeface="Cambria Math" panose="02040503050406030204" pitchFamily="18" charset="0"/>
                              <a:ea typeface="Cambria Math"/>
                            </a:rPr>
                          </m:ctrlPr>
                        </m:sSupPr>
                        <m:e>
                          <m:r>
                            <a:rPr lang="en-US" sz="2200" i="1">
                              <a:latin typeface="Cambria Math"/>
                              <a:ea typeface="Cambria Math"/>
                            </a:rPr>
                            <m:t>𝜆</m:t>
                          </m:r>
                          <m:r>
                            <a:rPr lang="en-US" sz="2200" i="1">
                              <a:latin typeface="Cambria Math"/>
                              <a:ea typeface="Cambria Math"/>
                            </a:rPr>
                            <m:t>𝑒</m:t>
                          </m:r>
                        </m:e>
                        <m:sup>
                          <m:r>
                            <a:rPr lang="en-US" sz="2200" i="1">
                              <a:latin typeface="Cambria Math"/>
                              <a:ea typeface="Cambria Math"/>
                            </a:rPr>
                            <m:t>−</m:t>
                          </m:r>
                          <m:r>
                            <a:rPr lang="en-US" sz="2200" i="1">
                              <a:latin typeface="Cambria Math"/>
                              <a:ea typeface="Cambria Math"/>
                            </a:rPr>
                            <m:t>𝜆</m:t>
                          </m:r>
                        </m:sup>
                      </m:sSup>
                      <m:d>
                        <m:dPr>
                          <m:ctrlPr>
                            <a:rPr lang="en-US" sz="2200" i="1">
                              <a:latin typeface="Cambria Math" panose="02040503050406030204" pitchFamily="18" charset="0"/>
                              <a:ea typeface="Cambria Math"/>
                            </a:rPr>
                          </m:ctrlPr>
                        </m:dPr>
                        <m:e>
                          <m:r>
                            <a:rPr lang="en-US" sz="2200" i="1">
                              <a:latin typeface="Cambria Math"/>
                              <a:ea typeface="Cambria Math"/>
                            </a:rPr>
                            <m:t>1+</m:t>
                          </m:r>
                          <m:f>
                            <m:fPr>
                              <m:ctrlPr>
                                <a:rPr lang="en-US" sz="2200" i="1">
                                  <a:latin typeface="Cambria Math" panose="02040503050406030204" pitchFamily="18" charset="0"/>
                                  <a:ea typeface="Cambria Math"/>
                                </a:rPr>
                              </m:ctrlPr>
                            </m:fPr>
                            <m:num>
                              <m:r>
                                <a:rPr lang="en-US" sz="2200" i="1">
                                  <a:latin typeface="Cambria Math"/>
                                  <a:ea typeface="Cambria Math"/>
                                </a:rPr>
                                <m:t>𝜆</m:t>
                              </m:r>
                            </m:num>
                            <m:den>
                              <m:r>
                                <a:rPr lang="en-US" sz="2200" i="1">
                                  <a:latin typeface="Cambria Math"/>
                                  <a:ea typeface="Cambria Math"/>
                                </a:rPr>
                                <m:t>1!</m:t>
                              </m:r>
                            </m:den>
                          </m:f>
                          <m:r>
                            <a:rPr lang="en-US" sz="2200" i="1">
                              <a:latin typeface="Cambria Math"/>
                              <a:ea typeface="Cambria Math"/>
                            </a:rPr>
                            <m:t>+</m:t>
                          </m:r>
                          <m:f>
                            <m:fPr>
                              <m:ctrlPr>
                                <a:rPr lang="en-US" sz="2200" i="1">
                                  <a:latin typeface="Cambria Math" panose="02040503050406030204" pitchFamily="18" charset="0"/>
                                  <a:ea typeface="Cambria Math"/>
                                </a:rPr>
                              </m:ctrlPr>
                            </m:fPr>
                            <m:num>
                              <m:sSup>
                                <m:sSupPr>
                                  <m:ctrlPr>
                                    <a:rPr lang="en-US" sz="2200" i="1">
                                      <a:latin typeface="Cambria Math" panose="02040503050406030204" pitchFamily="18" charset="0"/>
                                      <a:ea typeface="Cambria Math"/>
                                    </a:rPr>
                                  </m:ctrlPr>
                                </m:sSupPr>
                                <m:e>
                                  <m:r>
                                    <a:rPr lang="en-US" sz="2200" i="1">
                                      <a:latin typeface="Cambria Math"/>
                                      <a:ea typeface="Cambria Math"/>
                                    </a:rPr>
                                    <m:t>𝜆</m:t>
                                  </m:r>
                                </m:e>
                                <m:sup>
                                  <m:r>
                                    <a:rPr lang="en-US" sz="2200" i="1">
                                      <a:latin typeface="Cambria Math"/>
                                      <a:ea typeface="Cambria Math"/>
                                    </a:rPr>
                                    <m:t>2</m:t>
                                  </m:r>
                                </m:sup>
                              </m:sSup>
                            </m:num>
                            <m:den>
                              <m:r>
                                <a:rPr lang="en-US" sz="2200" i="1">
                                  <a:latin typeface="Cambria Math"/>
                                  <a:ea typeface="Cambria Math"/>
                                </a:rPr>
                                <m:t>2!</m:t>
                              </m:r>
                            </m:den>
                          </m:f>
                          <m:r>
                            <a:rPr lang="en-US" sz="2200" i="1">
                              <a:latin typeface="Cambria Math"/>
                              <a:ea typeface="Cambria Math"/>
                            </a:rPr>
                            <m:t>+….</m:t>
                          </m:r>
                        </m:e>
                      </m:d>
                    </m:oMath>
                  </m:oMathPara>
                </a14:m>
                <a:endParaRPr lang="en-US" sz="22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sSup>
                        <m:sSupPr>
                          <m:ctrlPr>
                            <a:rPr lang="en-US" sz="2200" i="1">
                              <a:latin typeface="Cambria Math" panose="02040503050406030204" pitchFamily="18" charset="0"/>
                              <a:ea typeface="Cambria Math"/>
                            </a:rPr>
                          </m:ctrlPr>
                        </m:sSupPr>
                        <m:e>
                          <m:r>
                            <a:rPr lang="en-US" sz="2200" i="1">
                              <a:latin typeface="Cambria Math"/>
                              <a:ea typeface="Cambria Math"/>
                            </a:rPr>
                            <m:t>𝜆</m:t>
                          </m:r>
                          <m:r>
                            <a:rPr lang="en-US" sz="2200" i="1">
                              <a:latin typeface="Cambria Math"/>
                              <a:ea typeface="Cambria Math"/>
                            </a:rPr>
                            <m:t>𝑒</m:t>
                          </m:r>
                        </m:e>
                        <m:sup>
                          <m:r>
                            <a:rPr lang="en-US" sz="2200" i="1">
                              <a:latin typeface="Cambria Math"/>
                              <a:ea typeface="Cambria Math"/>
                            </a:rPr>
                            <m:t>−</m:t>
                          </m:r>
                          <m:r>
                            <a:rPr lang="en-US" sz="2200" i="1">
                              <a:latin typeface="Cambria Math"/>
                              <a:ea typeface="Cambria Math"/>
                            </a:rPr>
                            <m:t>𝜆</m:t>
                          </m:r>
                        </m:sup>
                      </m:sSup>
                      <m:d>
                        <m:dPr>
                          <m:ctrlPr>
                            <a:rPr lang="en-US" sz="2200" i="1">
                              <a:latin typeface="Cambria Math" panose="02040503050406030204" pitchFamily="18" charset="0"/>
                              <a:ea typeface="Cambria Math"/>
                            </a:rPr>
                          </m:ctrlPr>
                        </m:dPr>
                        <m:e>
                          <m:r>
                            <a:rPr lang="en-US" sz="2200" i="1">
                              <a:latin typeface="Cambria Math"/>
                              <a:ea typeface="Cambria Math"/>
                            </a:rPr>
                            <m:t>1+</m:t>
                          </m:r>
                          <m:f>
                            <m:fPr>
                              <m:ctrlPr>
                                <a:rPr lang="en-US" sz="2200" i="1">
                                  <a:latin typeface="Cambria Math" panose="02040503050406030204" pitchFamily="18" charset="0"/>
                                  <a:ea typeface="Cambria Math"/>
                                </a:rPr>
                              </m:ctrlPr>
                            </m:fPr>
                            <m:num>
                              <m:r>
                                <a:rPr lang="en-US" sz="2200" i="1">
                                  <a:latin typeface="Cambria Math"/>
                                  <a:ea typeface="Cambria Math"/>
                                </a:rPr>
                                <m:t>𝜆</m:t>
                              </m:r>
                            </m:num>
                            <m:den>
                              <m:r>
                                <a:rPr lang="en-US" sz="2200" i="1">
                                  <a:latin typeface="Cambria Math"/>
                                  <a:ea typeface="Cambria Math"/>
                                </a:rPr>
                                <m:t>1!</m:t>
                              </m:r>
                            </m:den>
                          </m:f>
                          <m:r>
                            <a:rPr lang="en-US" sz="2200" i="1">
                              <a:latin typeface="Cambria Math"/>
                              <a:ea typeface="Cambria Math"/>
                            </a:rPr>
                            <m:t>+</m:t>
                          </m:r>
                          <m:f>
                            <m:fPr>
                              <m:ctrlPr>
                                <a:rPr lang="en-US" sz="2200" i="1">
                                  <a:latin typeface="Cambria Math" panose="02040503050406030204" pitchFamily="18" charset="0"/>
                                  <a:ea typeface="Cambria Math"/>
                                </a:rPr>
                              </m:ctrlPr>
                            </m:fPr>
                            <m:num>
                              <m:sSup>
                                <m:sSupPr>
                                  <m:ctrlPr>
                                    <a:rPr lang="en-US" sz="2200" i="1">
                                      <a:latin typeface="Cambria Math" panose="02040503050406030204" pitchFamily="18" charset="0"/>
                                      <a:ea typeface="Cambria Math"/>
                                    </a:rPr>
                                  </m:ctrlPr>
                                </m:sSupPr>
                                <m:e>
                                  <m:r>
                                    <a:rPr lang="en-US" sz="2200" i="1">
                                      <a:latin typeface="Cambria Math"/>
                                      <a:ea typeface="Cambria Math"/>
                                    </a:rPr>
                                    <m:t>𝜆</m:t>
                                  </m:r>
                                </m:e>
                                <m:sup>
                                  <m:r>
                                    <a:rPr lang="en-US" sz="2200" i="1">
                                      <a:latin typeface="Cambria Math"/>
                                      <a:ea typeface="Cambria Math"/>
                                    </a:rPr>
                                    <m:t>2</m:t>
                                  </m:r>
                                </m:sup>
                              </m:sSup>
                            </m:num>
                            <m:den>
                              <m:r>
                                <a:rPr lang="en-US" sz="2200" i="1">
                                  <a:latin typeface="Cambria Math"/>
                                  <a:ea typeface="Cambria Math"/>
                                </a:rPr>
                                <m:t>2!</m:t>
                              </m:r>
                            </m:den>
                          </m:f>
                          <m:r>
                            <a:rPr lang="en-US" sz="2200" i="1">
                              <a:latin typeface="Cambria Math"/>
                              <a:ea typeface="Cambria Math"/>
                            </a:rPr>
                            <m:t>+….</m:t>
                          </m:r>
                        </m:e>
                      </m:d>
                    </m:oMath>
                  </m:oMathPara>
                </a14:m>
                <a:endParaRPr lang="en-US" sz="22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sSup>
                        <m:sSupPr>
                          <m:ctrlPr>
                            <a:rPr lang="en-US" sz="2200" i="1">
                              <a:latin typeface="Cambria Math" panose="02040503050406030204" pitchFamily="18" charset="0"/>
                              <a:ea typeface="Cambria Math"/>
                            </a:rPr>
                          </m:ctrlPr>
                        </m:sSupPr>
                        <m:e>
                          <m:r>
                            <a:rPr lang="en-US" sz="2200" i="1">
                              <a:latin typeface="Cambria Math"/>
                              <a:ea typeface="Cambria Math"/>
                            </a:rPr>
                            <m:t>𝜆</m:t>
                          </m:r>
                          <m:r>
                            <a:rPr lang="en-US" sz="2200" i="1">
                              <a:latin typeface="Cambria Math"/>
                              <a:ea typeface="Cambria Math"/>
                            </a:rPr>
                            <m:t>𝑒</m:t>
                          </m:r>
                        </m:e>
                        <m:sup>
                          <m:r>
                            <a:rPr lang="en-US" sz="2200" i="1">
                              <a:latin typeface="Cambria Math"/>
                              <a:ea typeface="Cambria Math"/>
                            </a:rPr>
                            <m:t>−</m:t>
                          </m:r>
                          <m:r>
                            <a:rPr lang="en-US" sz="2200" i="1">
                              <a:latin typeface="Cambria Math"/>
                              <a:ea typeface="Cambria Math"/>
                            </a:rPr>
                            <m:t>𝜆</m:t>
                          </m:r>
                        </m:sup>
                      </m:sSup>
                      <m:sSup>
                        <m:sSupPr>
                          <m:ctrlPr>
                            <a:rPr lang="en-US" sz="2200" i="1" smtClean="0">
                              <a:latin typeface="Cambria Math" panose="02040503050406030204" pitchFamily="18" charset="0"/>
                              <a:ea typeface="Cambria Math"/>
                            </a:rPr>
                          </m:ctrlPr>
                        </m:sSupPr>
                        <m:e>
                          <m:r>
                            <a:rPr lang="en-US" sz="2200" i="1">
                              <a:latin typeface="Cambria Math"/>
                              <a:ea typeface="Cambria Math"/>
                            </a:rPr>
                            <m:t>𝑒</m:t>
                          </m:r>
                        </m:e>
                        <m:sup>
                          <m:r>
                            <a:rPr lang="en-US" sz="2200" i="1">
                              <a:latin typeface="Cambria Math"/>
                              <a:ea typeface="Cambria Math"/>
                            </a:rPr>
                            <m:t>𝜆</m:t>
                          </m:r>
                        </m:sup>
                      </m:sSup>
                      <m:r>
                        <a:rPr lang="en-US" sz="2200" b="0" i="1" smtClean="0">
                          <a:latin typeface="Cambria Math"/>
                          <a:ea typeface="Cambria Math"/>
                        </a:rPr>
                        <m:t>=</m:t>
                      </m:r>
                      <m:r>
                        <a:rPr lang="en-US" sz="2200" i="1">
                          <a:latin typeface="Cambria Math"/>
                          <a:ea typeface="Cambria Math"/>
                        </a:rPr>
                        <m:t>𝜆</m:t>
                      </m:r>
                    </m:oMath>
                  </m:oMathPara>
                </a14:m>
                <a:endParaRPr lang="en-US" sz="2200" dirty="0" smtClean="0">
                  <a:ea typeface="Cambria Math"/>
                </a:endParaRPr>
              </a:p>
              <a:p>
                <a:pPr marL="0" indent="0">
                  <a:buNone/>
                </a:pPr>
                <a:r>
                  <a:rPr lang="en-US" sz="2200" dirty="0" smtClean="0">
                    <a:ea typeface="Cambria Math"/>
                  </a:rPr>
                  <a:t>Mean </a:t>
                </a:r>
                <a14:m>
                  <m:oMath xmlns:m="http://schemas.openxmlformats.org/officeDocument/2006/math">
                    <m:r>
                      <a:rPr lang="en-US" sz="2200" i="1">
                        <a:latin typeface="Cambria Math"/>
                        <a:ea typeface="Cambria Math"/>
                      </a:rPr>
                      <m:t>=</m:t>
                    </m:r>
                    <m:r>
                      <a:rPr lang="en-US" sz="2200" i="1">
                        <a:latin typeface="Cambria Math"/>
                        <a:ea typeface="Cambria Math"/>
                      </a:rPr>
                      <m:t>𝜆</m:t>
                    </m:r>
                  </m:oMath>
                </a14:m>
                <a:r>
                  <a:rPr lang="en-US" sz="2200" dirty="0" smtClean="0">
                    <a:ea typeface="Cambria Math"/>
                  </a:rPr>
                  <a:t> for Poisson distribution.</a:t>
                </a:r>
                <a:endParaRPr lang="en-US" sz="2200" dirty="0">
                  <a:ea typeface="Cambria Math"/>
                </a:endParaRPr>
              </a:p>
              <a:p>
                <a:pPr marL="0" indent="0">
                  <a:buNone/>
                </a:pPr>
                <a:r>
                  <a:rPr lang="en-US" sz="2200" dirty="0" smtClean="0"/>
                  <a:t>Variance of Poisson Distribution:</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𝑉𝑎𝑟𝑖𝑎𝑛𝑐𝑒</m:t>
                      </m:r>
                      <m:r>
                        <a:rPr lang="en-US" sz="2200" i="1">
                          <a:latin typeface="Cambria Math"/>
                        </a:rPr>
                        <m:t> </m:t>
                      </m:r>
                      <m:sSup>
                        <m:sSupPr>
                          <m:ctrlPr>
                            <a:rPr lang="en-US" sz="2200" i="1">
                              <a:latin typeface="Cambria Math" panose="02040503050406030204" pitchFamily="18" charset="0"/>
                            </a:rPr>
                          </m:ctrlPr>
                        </m:sSupPr>
                        <m:e>
                          <m:r>
                            <a:rPr lang="en-US" sz="2200" i="1">
                              <a:latin typeface="Cambria Math"/>
                              <a:ea typeface="Cambria Math"/>
                            </a:rPr>
                            <m:t>𝜎</m:t>
                          </m:r>
                        </m:e>
                        <m:sup>
                          <m:r>
                            <a:rPr lang="en-US" sz="2200" i="1">
                              <a:latin typeface="Cambria Math"/>
                            </a:rPr>
                            <m:t>2</m:t>
                          </m:r>
                        </m:sup>
                      </m:sSup>
                      <m:r>
                        <a:rPr lang="en-US" sz="2200" i="1">
                          <a:latin typeface="Cambria Math"/>
                        </a:rPr>
                        <m:t>=</m:t>
                      </m:r>
                      <m:nary>
                        <m:naryPr>
                          <m:chr m:val="∑"/>
                          <m:ctrlPr>
                            <a:rPr lang="en-US" sz="2200" i="1" smtClean="0">
                              <a:latin typeface="Cambria Math" panose="02040503050406030204" pitchFamily="18" charset="0"/>
                            </a:rPr>
                          </m:ctrlPr>
                        </m:naryPr>
                        <m:sub>
                          <m:r>
                            <m:rPr>
                              <m:brk m:alnAt="23"/>
                            </m:rPr>
                            <a:rPr lang="en-US" sz="2200" i="1">
                              <a:latin typeface="Cambria Math"/>
                            </a:rPr>
                            <m:t>𝑟</m:t>
                          </m:r>
                          <m:r>
                            <a:rPr lang="en-US" sz="2200" i="1">
                              <a:latin typeface="Cambria Math"/>
                            </a:rPr>
                            <m:t>=0</m:t>
                          </m:r>
                        </m:sub>
                        <m:sup>
                          <m:r>
                            <a:rPr lang="en-US" sz="2200" i="1" smtClean="0">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𝑟</m:t>
                              </m:r>
                            </m:e>
                            <m:sup>
                              <m:r>
                                <a:rPr lang="en-US" sz="2200" i="1">
                                  <a:latin typeface="Cambria Math"/>
                                </a:rPr>
                                <m:t>2</m:t>
                              </m:r>
                            </m:sup>
                          </m:sSup>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𝜇</m:t>
                              </m:r>
                            </m:e>
                            <m:sup>
                              <m:r>
                                <a:rPr lang="en-US" sz="2200" i="1">
                                  <a:latin typeface="Cambria Math"/>
                                </a:rPr>
                                <m:t>2</m:t>
                              </m:r>
                            </m:sup>
                          </m:sSup>
                        </m:e>
                      </m:nary>
                    </m:oMath>
                  </m:oMathPara>
                </a14:m>
                <a:endParaRPr lang="en-US" sz="2200" dirty="0"/>
              </a:p>
              <a:p>
                <a:pPr marL="0" indent="0">
                  <a:buNone/>
                </a:pPr>
                <a:endParaRPr lang="en-US" sz="2200" dirty="0" smtClean="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b="-1859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D21C358-0702-4C76-94BB-573718C1E9D1}"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594912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fontScale="92500"/>
              </a:bodyPr>
              <a:lstStyle/>
              <a:p>
                <a:pPr marL="0" indent="0">
                  <a:buNone/>
                </a:pPr>
                <a14:m>
                  <m:oMathPara xmlns:m="http://schemas.openxmlformats.org/officeDocument/2006/math">
                    <m:oMathParaPr>
                      <m:jc m:val="left"/>
                    </m:oMathParaPr>
                    <m:oMath xmlns:m="http://schemas.openxmlformats.org/officeDocument/2006/math">
                      <m:r>
                        <a:rPr lang="en-US" sz="2200" i="1" smtClean="0">
                          <a:latin typeface="Cambria Math"/>
                        </a:rPr>
                        <m:t>=</m:t>
                      </m:r>
                      <m:nary>
                        <m:naryPr>
                          <m:chr m:val="∑"/>
                          <m:ctrlPr>
                            <a:rPr lang="en-US" sz="2200" i="1">
                              <a:latin typeface="Cambria Math" panose="02040503050406030204" pitchFamily="18" charset="0"/>
                            </a:rPr>
                          </m:ctrlPr>
                        </m:naryPr>
                        <m:sub>
                          <m:r>
                            <m:rPr>
                              <m:brk m:alnAt="23"/>
                            </m:rPr>
                            <a:rPr lang="en-US" sz="2200" i="1">
                              <a:latin typeface="Cambria Math"/>
                            </a:rPr>
                            <m:t>𝑟</m:t>
                          </m:r>
                          <m:r>
                            <a:rPr lang="en-US" sz="2200" i="1">
                              <a:latin typeface="Cambria Math"/>
                            </a:rPr>
                            <m:t>=0</m:t>
                          </m:r>
                        </m:sub>
                        <m:sup>
                          <m:r>
                            <a:rPr lang="en-US" sz="2200" i="1">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𝑟</m:t>
                              </m:r>
                            </m:e>
                            <m:sup>
                              <m:r>
                                <a:rPr lang="en-US" sz="2200" i="1">
                                  <a:latin typeface="Cambria Math"/>
                                </a:rPr>
                                <m:t>2</m:t>
                              </m:r>
                            </m:sup>
                          </m:sSup>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ea typeface="Cambria Math"/>
                                    </a:rPr>
                                    <m:t>𝜆</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𝜇</m:t>
                              </m:r>
                            </m:e>
                            <m:sup>
                              <m:r>
                                <a:rPr lang="en-US" sz="2200" i="1">
                                  <a:latin typeface="Cambria Math"/>
                                </a:rPr>
                                <m:t>2</m:t>
                              </m:r>
                            </m:sup>
                          </m:sSup>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m:t>
                          </m:r>
                          <m:r>
                            <a:rPr lang="en-US" sz="2200" b="0" i="1" smtClean="0">
                              <a:latin typeface="Cambria Math"/>
                              <a:ea typeface="Cambria Math"/>
                            </a:rPr>
                            <m:t>𝜆</m:t>
                          </m:r>
                        </m:sup>
                      </m:sSup>
                      <m:nary>
                        <m:naryPr>
                          <m:chr m:val="∑"/>
                          <m:ctrlPr>
                            <a:rPr lang="en-US" sz="2200" i="1">
                              <a:latin typeface="Cambria Math" panose="02040503050406030204" pitchFamily="18" charset="0"/>
                            </a:rPr>
                          </m:ctrlPr>
                        </m:naryPr>
                        <m:sub>
                          <m:r>
                            <m:rPr>
                              <m:brk m:alnAt="23"/>
                            </m:rPr>
                            <a:rPr lang="en-US" sz="2200" i="1">
                              <a:latin typeface="Cambria Math"/>
                            </a:rPr>
                            <m:t>𝑟</m:t>
                          </m:r>
                          <m:r>
                            <a:rPr lang="en-US" sz="2200" i="1">
                              <a:latin typeface="Cambria Math"/>
                            </a:rPr>
                            <m:t>=0</m:t>
                          </m:r>
                        </m:sub>
                        <m:sup>
                          <m:r>
                            <a:rPr lang="en-US" sz="2200" i="1">
                              <a:latin typeface="Cambria Math"/>
                              <a:ea typeface="Cambria Math"/>
                            </a:rPr>
                            <m:t>∞</m:t>
                          </m:r>
                        </m:sup>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𝑟</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r>
                            <a:rPr lang="en-US" sz="2200" i="1">
                              <a:latin typeface="Cambria Math"/>
                            </a:rPr>
                            <m:t>−</m:t>
                          </m:r>
                          <m:sSup>
                            <m:sSupPr>
                              <m:ctrlPr>
                                <a:rPr lang="en-US" sz="2200" i="1">
                                  <a:latin typeface="Cambria Math" panose="02040503050406030204" pitchFamily="18" charset="0"/>
                                </a:rPr>
                              </m:ctrlPr>
                            </m:sSupPr>
                            <m:e>
                              <m:r>
                                <a:rPr lang="en-US" sz="2200" i="1" smtClean="0">
                                  <a:latin typeface="Cambria Math"/>
                                  <a:ea typeface="Cambria Math"/>
                                </a:rPr>
                                <m:t>𝜆</m:t>
                              </m:r>
                            </m:e>
                            <m:sup>
                              <m:r>
                                <a:rPr lang="en-US" sz="2200" i="1">
                                  <a:latin typeface="Cambria Math"/>
                                </a:rPr>
                                <m:t>2</m:t>
                              </m:r>
                            </m:sup>
                          </m:sSup>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m:t>
                          </m:r>
                          <m:r>
                            <a:rPr lang="en-US" sz="2200" b="0" i="1" smtClean="0">
                              <a:latin typeface="Cambria Math"/>
                              <a:ea typeface="Cambria Math"/>
                            </a:rPr>
                            <m:t>𝜆</m:t>
                          </m:r>
                        </m:sup>
                      </m:sSup>
                      <m:d>
                        <m:dPr>
                          <m:begChr m:val="["/>
                          <m:endChr m:val="]"/>
                          <m:ctrlPr>
                            <a:rPr lang="en-US" sz="2200" b="0" i="1" smtClean="0">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smtClean="0">
                                      <a:latin typeface="Cambria Math"/>
                                    </a:rPr>
                                    <m:t>1</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b="0" i="1" smtClean="0">
                                      <a:latin typeface="Cambria Math"/>
                                      <a:ea typeface="Cambria Math"/>
                                    </a:rPr>
                                    <m:t>1</m:t>
                                  </m:r>
                                </m:sup>
                              </m:sSup>
                            </m:num>
                            <m:den>
                              <m:r>
                                <a:rPr lang="en-US" sz="2200" b="0" i="1" smtClean="0">
                                  <a:latin typeface="Cambria Math"/>
                                </a:rPr>
                                <m:t>1</m:t>
                              </m:r>
                              <m:r>
                                <a:rPr lang="en-US" sz="2200" i="1">
                                  <a:latin typeface="Cambria Math"/>
                                  <a:ea typeface="Cambria Math"/>
                                </a:rPr>
                                <m:t>!</m:t>
                              </m:r>
                            </m:den>
                          </m:f>
                          <m:r>
                            <a:rPr lang="en-US" sz="2200" b="0" i="1" smtClean="0">
                              <a:latin typeface="Cambria Math"/>
                              <a:ea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smtClean="0">
                                      <a:latin typeface="Cambria Math"/>
                                    </a:rPr>
                                    <m:t>2</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b="0" i="1" smtClean="0">
                                      <a:latin typeface="Cambria Math"/>
                                      <a:ea typeface="Cambria Math"/>
                                    </a:rPr>
                                    <m:t>2</m:t>
                                  </m:r>
                                </m:sup>
                              </m:sSup>
                            </m:num>
                            <m:den>
                              <m:r>
                                <a:rPr lang="en-US" sz="2200" b="0" i="1" smtClean="0">
                                  <a:latin typeface="Cambria Math"/>
                                </a:rPr>
                                <m:t>2</m:t>
                              </m:r>
                              <m:r>
                                <a:rPr lang="en-US" sz="2200" i="1">
                                  <a:latin typeface="Cambria Math"/>
                                  <a:ea typeface="Cambria Math"/>
                                </a:rPr>
                                <m:t>!</m:t>
                              </m:r>
                            </m:den>
                          </m:f>
                          <m:r>
                            <a:rPr lang="en-US" sz="2200" b="0" i="1" smtClean="0">
                              <a:latin typeface="Cambria Math"/>
                              <a:ea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smtClean="0">
                                      <a:latin typeface="Cambria Math"/>
                                    </a:rPr>
                                    <m:t>3</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b="0" i="1" smtClean="0">
                                      <a:latin typeface="Cambria Math"/>
                                      <a:ea typeface="Cambria Math"/>
                                    </a:rPr>
                                    <m:t>3</m:t>
                                  </m:r>
                                </m:sup>
                              </m:sSup>
                            </m:num>
                            <m:den>
                              <m:r>
                                <a:rPr lang="en-US" sz="2200" b="0" i="1" smtClean="0">
                                  <a:latin typeface="Cambria Math"/>
                                </a:rPr>
                                <m:t>3</m:t>
                              </m:r>
                              <m:r>
                                <a:rPr lang="en-US" sz="2200" i="1">
                                  <a:latin typeface="Cambria Math"/>
                                  <a:ea typeface="Cambria Math"/>
                                </a:rPr>
                                <m:t>!</m:t>
                              </m:r>
                            </m:den>
                          </m:f>
                          <m:r>
                            <a:rPr lang="en-US" sz="2200" b="0" i="1" smtClean="0">
                              <a:latin typeface="Cambria Math"/>
                              <a:ea typeface="Cambria Math"/>
                            </a:rPr>
                            <m:t>+…</m:t>
                          </m:r>
                        </m:e>
                      </m:d>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r>
                            <a:rPr lang="en-US" sz="2200" i="1">
                              <a:latin typeface="Cambria Math"/>
                            </a:rPr>
                            <m:t>𝑒</m:t>
                          </m:r>
                        </m:e>
                        <m:sup>
                          <m:r>
                            <a:rPr lang="en-US" sz="2200" i="1">
                              <a:latin typeface="Cambria Math"/>
                            </a:rPr>
                            <m:t>−</m:t>
                          </m:r>
                          <m:r>
                            <a:rPr lang="en-US" sz="2200" i="1">
                              <a:latin typeface="Cambria Math"/>
                              <a:ea typeface="Cambria Math"/>
                            </a:rPr>
                            <m:t>𝜆</m:t>
                          </m:r>
                        </m:sup>
                      </m:sSup>
                      <m:d>
                        <m:dPr>
                          <m:begChr m:val="["/>
                          <m:endChr m:val="]"/>
                          <m:ctrlPr>
                            <a:rPr lang="en-US" sz="2200" i="1">
                              <a:latin typeface="Cambria Math" panose="02040503050406030204" pitchFamily="18" charset="0"/>
                            </a:rPr>
                          </m:ctrlPr>
                        </m:dPr>
                        <m:e>
                          <m:r>
                            <a:rPr lang="en-US" sz="2200" b="0" i="1" smtClean="0">
                              <a:latin typeface="Cambria Math"/>
                            </a:rPr>
                            <m:t>1</m:t>
                          </m:r>
                          <m:r>
                            <a:rPr lang="en-US" sz="2200" i="1">
                              <a:latin typeface="Cambria Math"/>
                              <a:ea typeface="Cambria Math"/>
                            </a:rPr>
                            <m:t>+</m:t>
                          </m:r>
                          <m:f>
                            <m:fPr>
                              <m:ctrlPr>
                                <a:rPr lang="en-US" sz="2200" i="1">
                                  <a:latin typeface="Cambria Math" panose="02040503050406030204" pitchFamily="18" charset="0"/>
                                </a:rPr>
                              </m:ctrlPr>
                            </m:fPr>
                            <m:num>
                              <m:r>
                                <a:rPr lang="en-US" sz="2200" b="0" i="1" smtClean="0">
                                  <a:latin typeface="Cambria Math"/>
                                </a:rPr>
                                <m:t>2</m:t>
                              </m:r>
                              <m:r>
                                <a:rPr lang="en-US" sz="2200" i="1">
                                  <a:latin typeface="Cambria Math"/>
                                  <a:ea typeface="Cambria Math"/>
                                </a:rPr>
                                <m:t>𝜆</m:t>
                              </m:r>
                            </m:num>
                            <m:den>
                              <m:r>
                                <a:rPr lang="en-US" sz="2200" b="0" i="1" smtClean="0">
                                  <a:latin typeface="Cambria Math"/>
                                  <a:ea typeface="Cambria Math"/>
                                </a:rPr>
                                <m:t>1</m:t>
                              </m:r>
                              <m:r>
                                <a:rPr lang="en-US" sz="2200" i="1">
                                  <a:latin typeface="Cambria Math"/>
                                  <a:ea typeface="Cambria Math"/>
                                </a:rPr>
                                <m:t>!</m:t>
                              </m:r>
                            </m:den>
                          </m:f>
                          <m:r>
                            <a:rPr lang="en-US" sz="2200" i="1">
                              <a:latin typeface="Cambria Math"/>
                              <a:ea typeface="Cambria Math"/>
                            </a:rPr>
                            <m:t>+</m:t>
                          </m:r>
                          <m:f>
                            <m:fPr>
                              <m:ctrlPr>
                                <a:rPr lang="en-US" sz="2200" i="1">
                                  <a:latin typeface="Cambria Math" panose="02040503050406030204" pitchFamily="18" charset="0"/>
                                </a:rPr>
                              </m:ctrlPr>
                            </m:fPr>
                            <m:num>
                              <m:r>
                                <a:rPr lang="en-US" sz="2200" b="0" i="1" smtClean="0">
                                  <a:latin typeface="Cambria Math"/>
                                </a:rPr>
                                <m:t>3</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ea typeface="Cambria Math"/>
                                    </a:rPr>
                                    <m:t>2</m:t>
                                  </m:r>
                                </m:sup>
                              </m:sSup>
                            </m:num>
                            <m:den>
                              <m:r>
                                <a:rPr lang="en-US" sz="2200" b="0" i="1" smtClean="0">
                                  <a:latin typeface="Cambria Math"/>
                                  <a:ea typeface="Cambria Math"/>
                                </a:rPr>
                                <m:t>2</m:t>
                              </m:r>
                              <m:r>
                                <a:rPr lang="en-US" sz="2200" i="1">
                                  <a:latin typeface="Cambria Math"/>
                                  <a:ea typeface="Cambria Math"/>
                                </a:rPr>
                                <m:t>!</m:t>
                              </m:r>
                            </m:den>
                          </m:f>
                          <m:r>
                            <a:rPr lang="en-US" sz="2200" i="1">
                              <a:latin typeface="Cambria Math"/>
                              <a:ea typeface="Cambria Math"/>
                            </a:rPr>
                            <m:t>+…</m:t>
                          </m:r>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r>
                            <a:rPr lang="en-US" sz="2200" i="1">
                              <a:latin typeface="Cambria Math"/>
                            </a:rPr>
                            <m:t>𝑒</m:t>
                          </m:r>
                        </m:e>
                        <m:sup>
                          <m:r>
                            <a:rPr lang="en-US" sz="2200" i="1">
                              <a:latin typeface="Cambria Math"/>
                            </a:rPr>
                            <m:t>−</m:t>
                          </m:r>
                          <m:r>
                            <a:rPr lang="en-US" sz="2200" i="1">
                              <a:latin typeface="Cambria Math"/>
                              <a:ea typeface="Cambria Math"/>
                            </a:rPr>
                            <m:t>𝜆</m:t>
                          </m:r>
                        </m:sup>
                      </m:sSup>
                      <m:d>
                        <m:dPr>
                          <m:begChr m:val="["/>
                          <m:endChr m:val="]"/>
                          <m:ctrlPr>
                            <a:rPr lang="en-US" sz="2200" i="1">
                              <a:latin typeface="Cambria Math" panose="02040503050406030204" pitchFamily="18" charset="0"/>
                            </a:rPr>
                          </m:ctrlPr>
                        </m:dPr>
                        <m:e>
                          <m:r>
                            <a:rPr lang="en-US" sz="2200" i="1">
                              <a:latin typeface="Cambria Math"/>
                            </a:rPr>
                            <m:t>1</m:t>
                          </m:r>
                          <m:r>
                            <a:rPr lang="en-US" sz="2200" i="1">
                              <a:latin typeface="Cambria Math"/>
                              <a:ea typeface="Cambria Math"/>
                            </a:rPr>
                            <m:t>+</m:t>
                          </m:r>
                          <m:f>
                            <m:fPr>
                              <m:ctrlPr>
                                <a:rPr lang="en-US" sz="2200" i="1">
                                  <a:latin typeface="Cambria Math" panose="02040503050406030204" pitchFamily="18" charset="0"/>
                                </a:rPr>
                              </m:ctrlPr>
                            </m:fPr>
                            <m:num>
                              <m:r>
                                <a:rPr lang="en-US" sz="2200" b="0" i="1" smtClean="0">
                                  <a:latin typeface="Cambria Math"/>
                                </a:rPr>
                                <m:t>(1+1)</m:t>
                              </m:r>
                              <m:r>
                                <a:rPr lang="en-US" sz="2200" i="1">
                                  <a:latin typeface="Cambria Math"/>
                                  <a:ea typeface="Cambria Math"/>
                                </a:rPr>
                                <m:t>𝜆</m:t>
                              </m:r>
                            </m:num>
                            <m:den>
                              <m:r>
                                <a:rPr lang="en-US" sz="2200" i="1">
                                  <a:latin typeface="Cambria Math"/>
                                  <a:ea typeface="Cambria Math"/>
                                </a:rPr>
                                <m:t>1!</m:t>
                              </m:r>
                            </m:den>
                          </m:f>
                          <m:r>
                            <a:rPr lang="en-US" sz="2200" i="1">
                              <a:latin typeface="Cambria Math"/>
                              <a:ea typeface="Cambria Math"/>
                            </a:rPr>
                            <m:t>+</m:t>
                          </m:r>
                          <m:f>
                            <m:fPr>
                              <m:ctrlPr>
                                <a:rPr lang="en-US" sz="2200" i="1">
                                  <a:latin typeface="Cambria Math" panose="02040503050406030204" pitchFamily="18" charset="0"/>
                                </a:rPr>
                              </m:ctrlPr>
                            </m:fPr>
                            <m:num>
                              <m:r>
                                <a:rPr lang="en-US" sz="2200" b="0" i="1" smtClean="0">
                                  <a:latin typeface="Cambria Math"/>
                                </a:rPr>
                                <m:t>(1+2)</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ea typeface="Cambria Math"/>
                                    </a:rPr>
                                    <m:t>2</m:t>
                                  </m:r>
                                </m:sup>
                              </m:sSup>
                            </m:num>
                            <m:den>
                              <m:r>
                                <a:rPr lang="en-US" sz="2200" i="1">
                                  <a:latin typeface="Cambria Math"/>
                                  <a:ea typeface="Cambria Math"/>
                                </a:rPr>
                                <m:t>2!</m:t>
                              </m:r>
                            </m:den>
                          </m:f>
                          <m:r>
                            <a:rPr lang="en-US" sz="2200" i="1">
                              <a:latin typeface="Cambria Math"/>
                              <a:ea typeface="Cambria Math"/>
                            </a:rPr>
                            <m:t>+…</m:t>
                          </m:r>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r>
                            <a:rPr lang="en-US" sz="2200" i="1">
                              <a:latin typeface="Cambria Math"/>
                            </a:rPr>
                            <m:t>𝑒</m:t>
                          </m:r>
                        </m:e>
                        <m:sup>
                          <m:r>
                            <a:rPr lang="en-US" sz="2200" i="1">
                              <a:latin typeface="Cambria Math"/>
                            </a:rPr>
                            <m:t>−</m:t>
                          </m:r>
                          <m:r>
                            <a:rPr lang="en-US" sz="2200" i="1">
                              <a:latin typeface="Cambria Math"/>
                              <a:ea typeface="Cambria Math"/>
                            </a:rPr>
                            <m:t>𝜆</m:t>
                          </m:r>
                        </m:sup>
                      </m:sSup>
                      <m:d>
                        <m:dPr>
                          <m:begChr m:val="["/>
                          <m:endChr m:val="]"/>
                          <m:ctrlPr>
                            <a:rPr lang="en-US" sz="2200" i="1" smtClean="0">
                              <a:latin typeface="Cambria Math" panose="02040503050406030204" pitchFamily="18" charset="0"/>
                            </a:rPr>
                          </m:ctrlPr>
                        </m:dPr>
                        <m:e>
                          <m:d>
                            <m:dPr>
                              <m:ctrlPr>
                                <a:rPr lang="en-US" sz="2200" i="1" smtClean="0">
                                  <a:latin typeface="Cambria Math" panose="02040503050406030204" pitchFamily="18" charset="0"/>
                                </a:rPr>
                              </m:ctrlPr>
                            </m:dPr>
                            <m:e>
                              <m:r>
                                <a:rPr lang="en-US" sz="2200" i="1">
                                  <a:latin typeface="Cambria Math"/>
                                </a:rPr>
                                <m:t>1</m:t>
                              </m:r>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ea typeface="Cambria Math"/>
                                    </a:rPr>
                                    <m:t>𝜆</m:t>
                                  </m:r>
                                </m:num>
                                <m:den>
                                  <m:r>
                                    <a:rPr lang="en-US" sz="2200" i="1">
                                      <a:latin typeface="Cambria Math"/>
                                      <a:ea typeface="Cambria Math"/>
                                    </a:rPr>
                                    <m:t>1!</m:t>
                                  </m:r>
                                </m:den>
                              </m:f>
                              <m:r>
                                <a:rPr lang="en-US" sz="2200" i="1">
                                  <a:latin typeface="Cambria Math"/>
                                  <a:ea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ea typeface="Cambria Math"/>
                                        </a:rPr>
                                        <m:t>2</m:t>
                                      </m:r>
                                    </m:sup>
                                  </m:sSup>
                                </m:num>
                                <m:den>
                                  <m:r>
                                    <a:rPr lang="en-US" sz="2200" i="1">
                                      <a:latin typeface="Cambria Math"/>
                                      <a:ea typeface="Cambria Math"/>
                                    </a:rPr>
                                    <m:t>2!</m:t>
                                  </m:r>
                                </m:den>
                              </m:f>
                              <m:r>
                                <a:rPr lang="en-US" sz="2200" i="1">
                                  <a:latin typeface="Cambria Math"/>
                                  <a:ea typeface="Cambria Math"/>
                                </a:rPr>
                                <m:t>+…</m:t>
                              </m:r>
                            </m:e>
                          </m:d>
                          <m:r>
                            <a:rPr lang="en-US" sz="2200" b="0" i="1" smtClean="0">
                              <a:latin typeface="Cambria Math"/>
                            </a:rPr>
                            <m:t>+</m:t>
                          </m:r>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ea typeface="Cambria Math"/>
                                    </a:rPr>
                                    <m:t>𝜆</m:t>
                                  </m:r>
                                </m:num>
                                <m:den>
                                  <m:r>
                                    <a:rPr lang="en-US" sz="2200" i="1">
                                      <a:latin typeface="Cambria Math"/>
                                      <a:ea typeface="Cambria Math"/>
                                    </a:rPr>
                                    <m:t>1!</m:t>
                                  </m:r>
                                </m:den>
                              </m:f>
                              <m:r>
                                <a:rPr lang="en-US" sz="2200" i="1">
                                  <a:latin typeface="Cambria Math"/>
                                  <a:ea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smtClean="0">
                                          <a:latin typeface="Cambria Math"/>
                                        </a:rPr>
                                        <m:t>2</m:t>
                                      </m:r>
                                      <m:r>
                                        <a:rPr lang="en-US" sz="2200" i="1">
                                          <a:latin typeface="Cambria Math"/>
                                          <a:ea typeface="Cambria Math"/>
                                        </a:rPr>
                                        <m:t>𝜆</m:t>
                                      </m:r>
                                    </m:e>
                                    <m:sup>
                                      <m:r>
                                        <a:rPr lang="en-US" sz="2200" i="1">
                                          <a:latin typeface="Cambria Math"/>
                                          <a:ea typeface="Cambria Math"/>
                                        </a:rPr>
                                        <m:t>2</m:t>
                                      </m:r>
                                    </m:sup>
                                  </m:sSup>
                                </m:num>
                                <m:den>
                                  <m:r>
                                    <a:rPr lang="en-US" sz="2200" i="1">
                                      <a:latin typeface="Cambria Math"/>
                                      <a:ea typeface="Cambria Math"/>
                                    </a:rPr>
                                    <m:t>2!</m:t>
                                  </m:r>
                                </m:den>
                              </m:f>
                              <m:r>
                                <a:rPr lang="en-US" sz="2200" i="1">
                                  <a:latin typeface="Cambria Math"/>
                                  <a:ea typeface="Cambria Math"/>
                                </a:rPr>
                                <m:t>+…</m:t>
                              </m:r>
                            </m:e>
                          </m:d>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815" b="-3436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4680F04-4F21-4FCA-8929-FF9BB881ECF4}"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5984569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14:m>
                  <m:oMathPara xmlns:m="http://schemas.openxmlformats.org/officeDocument/2006/math">
                    <m:oMathParaPr>
                      <m:jc m:val="left"/>
                    </m:oMathParaPr>
                    <m:oMath xmlns:m="http://schemas.openxmlformats.org/officeDocument/2006/math">
                      <m:r>
                        <a:rPr lang="en-US" sz="2200" i="1" smtClean="0">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r>
                            <a:rPr lang="en-US" sz="2200" i="1">
                              <a:latin typeface="Cambria Math"/>
                            </a:rPr>
                            <m:t>𝑒</m:t>
                          </m:r>
                        </m:e>
                        <m:sup>
                          <m:r>
                            <a:rPr lang="en-US" sz="2200" i="1">
                              <a:latin typeface="Cambria Math"/>
                            </a:rPr>
                            <m:t>−</m:t>
                          </m:r>
                          <m:r>
                            <a:rPr lang="en-US" sz="2200" i="1">
                              <a:latin typeface="Cambria Math"/>
                              <a:ea typeface="Cambria Math"/>
                            </a:rPr>
                            <m:t>𝜆</m:t>
                          </m:r>
                        </m:sup>
                      </m:sSup>
                      <m:d>
                        <m:dPr>
                          <m:begChr m:val="["/>
                          <m:endChr m:val="]"/>
                          <m:ctrlPr>
                            <a:rPr lang="en-US" sz="2200" i="1" smtClean="0">
                              <a:latin typeface="Cambria Math" panose="02040503050406030204" pitchFamily="18" charset="0"/>
                            </a:rPr>
                          </m:ctrlPr>
                        </m:dPr>
                        <m:e>
                          <m:sSup>
                            <m:sSupPr>
                              <m:ctrlPr>
                                <a:rPr lang="en-US" sz="2200" i="1">
                                  <a:latin typeface="Cambria Math" panose="02040503050406030204" pitchFamily="18" charset="0"/>
                                  <a:ea typeface="Cambria Math"/>
                                </a:rPr>
                              </m:ctrlPr>
                            </m:sSupPr>
                            <m:e>
                              <m:r>
                                <a:rPr lang="en-US" sz="2200" i="1">
                                  <a:latin typeface="Cambria Math"/>
                                  <a:ea typeface="Cambria Math"/>
                                </a:rPr>
                                <m:t>𝑒</m:t>
                              </m:r>
                            </m:e>
                            <m:sup>
                              <m:r>
                                <a:rPr lang="en-US" sz="2200" i="1">
                                  <a:latin typeface="Cambria Math"/>
                                  <a:ea typeface="Cambria Math"/>
                                </a:rPr>
                                <m:t>𝜆</m:t>
                              </m:r>
                            </m:sup>
                          </m:sSup>
                          <m:r>
                            <a:rPr lang="en-US" sz="2200" b="0" i="1" smtClean="0">
                              <a:latin typeface="Cambria Math"/>
                              <a:ea typeface="Cambria Math"/>
                            </a:rPr>
                            <m:t>+</m:t>
                          </m:r>
                          <m:r>
                            <a:rPr lang="en-US" sz="2200" i="1">
                              <a:latin typeface="Cambria Math"/>
                              <a:ea typeface="Cambria Math"/>
                            </a:rPr>
                            <m:t>𝜆</m:t>
                          </m:r>
                          <m:d>
                            <m:dPr>
                              <m:ctrlPr>
                                <a:rPr lang="en-US" sz="2200" i="1">
                                  <a:latin typeface="Cambria Math" panose="02040503050406030204" pitchFamily="18" charset="0"/>
                                </a:rPr>
                              </m:ctrlPr>
                            </m:dPr>
                            <m:e>
                              <m:r>
                                <a:rPr lang="en-US" sz="2200" i="1">
                                  <a:latin typeface="Cambria Math"/>
                                </a:rPr>
                                <m:t>1</m:t>
                              </m:r>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ea typeface="Cambria Math"/>
                                    </a:rPr>
                                    <m:t>𝜆</m:t>
                                  </m:r>
                                </m:num>
                                <m:den>
                                  <m:r>
                                    <a:rPr lang="en-US" sz="2200" i="1">
                                      <a:latin typeface="Cambria Math"/>
                                      <a:ea typeface="Cambria Math"/>
                                    </a:rPr>
                                    <m:t>1</m:t>
                                  </m:r>
                                  <m:r>
                                    <a:rPr lang="en-US" sz="2200" i="1" smtClean="0">
                                      <a:latin typeface="Cambria Math"/>
                                      <a:ea typeface="Cambria Math"/>
                                    </a:rPr>
                                    <m:t>!</m:t>
                                  </m:r>
                                </m:den>
                              </m:f>
                              <m:r>
                                <a:rPr lang="en-US" sz="2200" i="1">
                                  <a:latin typeface="Cambria Math"/>
                                  <a:ea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ea typeface="Cambria Math"/>
                                        </a:rPr>
                                        <m:t>2</m:t>
                                      </m:r>
                                    </m:sup>
                                  </m:sSup>
                                </m:num>
                                <m:den>
                                  <m:r>
                                    <a:rPr lang="en-US" sz="2200" i="1">
                                      <a:latin typeface="Cambria Math"/>
                                      <a:ea typeface="Cambria Math"/>
                                    </a:rPr>
                                    <m:t>2!</m:t>
                                  </m:r>
                                </m:den>
                              </m:f>
                              <m:r>
                                <a:rPr lang="en-US" sz="2200" i="1">
                                  <a:latin typeface="Cambria Math"/>
                                  <a:ea typeface="Cambria Math"/>
                                </a:rPr>
                                <m:t>+…</m:t>
                              </m:r>
                            </m:e>
                          </m:d>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r>
                            <a:rPr lang="en-US" sz="2200" i="1">
                              <a:latin typeface="Cambria Math"/>
                            </a:rPr>
                            <m:t>𝑒</m:t>
                          </m:r>
                        </m:e>
                        <m:sup>
                          <m:r>
                            <a:rPr lang="en-US" sz="2200" i="1">
                              <a:latin typeface="Cambria Math"/>
                            </a:rPr>
                            <m:t>−</m:t>
                          </m:r>
                          <m:r>
                            <a:rPr lang="en-US" sz="2200" i="1">
                              <a:latin typeface="Cambria Math"/>
                              <a:ea typeface="Cambria Math"/>
                            </a:rPr>
                            <m:t>𝜆</m:t>
                          </m:r>
                        </m:sup>
                      </m:sSup>
                      <m:d>
                        <m:dPr>
                          <m:begChr m:val="["/>
                          <m:endChr m:val="]"/>
                          <m:ctrlPr>
                            <a:rPr lang="en-US" sz="2200" i="1">
                              <a:latin typeface="Cambria Math" panose="02040503050406030204" pitchFamily="18" charset="0"/>
                            </a:rPr>
                          </m:ctrlPr>
                        </m:dPr>
                        <m:e>
                          <m:sSup>
                            <m:sSupPr>
                              <m:ctrlPr>
                                <a:rPr lang="en-US" sz="2200" i="1">
                                  <a:latin typeface="Cambria Math" panose="02040503050406030204" pitchFamily="18" charset="0"/>
                                  <a:ea typeface="Cambria Math"/>
                                </a:rPr>
                              </m:ctrlPr>
                            </m:sSupPr>
                            <m:e>
                              <m:r>
                                <a:rPr lang="en-US" sz="2200" i="1">
                                  <a:latin typeface="Cambria Math"/>
                                  <a:ea typeface="Cambria Math"/>
                                </a:rPr>
                                <m:t>𝑒</m:t>
                              </m:r>
                            </m:e>
                            <m:sup>
                              <m:r>
                                <a:rPr lang="en-US" sz="2200" i="1">
                                  <a:latin typeface="Cambria Math"/>
                                  <a:ea typeface="Cambria Math"/>
                                </a:rPr>
                                <m:t>𝜆</m:t>
                              </m:r>
                            </m:sup>
                          </m:sSup>
                          <m:r>
                            <a:rPr lang="en-US" sz="2200" i="1">
                              <a:latin typeface="Cambria Math"/>
                              <a:ea typeface="Cambria Math"/>
                            </a:rPr>
                            <m:t>+</m:t>
                          </m:r>
                          <m:r>
                            <a:rPr lang="en-US" sz="2200" i="1">
                              <a:latin typeface="Cambria Math"/>
                              <a:ea typeface="Cambria Math"/>
                            </a:rPr>
                            <m:t>𝜆</m:t>
                          </m:r>
                          <m:sSup>
                            <m:sSupPr>
                              <m:ctrlPr>
                                <a:rPr lang="en-US" sz="2200" i="1">
                                  <a:latin typeface="Cambria Math" panose="02040503050406030204" pitchFamily="18" charset="0"/>
                                  <a:ea typeface="Cambria Math"/>
                                </a:rPr>
                              </m:ctrlPr>
                            </m:sSupPr>
                            <m:e>
                              <m:r>
                                <a:rPr lang="en-US" sz="2200" i="1">
                                  <a:latin typeface="Cambria Math"/>
                                  <a:ea typeface="Cambria Math"/>
                                </a:rPr>
                                <m:t>𝑒</m:t>
                              </m:r>
                            </m:e>
                            <m:sup>
                              <m:r>
                                <a:rPr lang="en-US" sz="2200" i="1">
                                  <a:latin typeface="Cambria Math"/>
                                  <a:ea typeface="Cambria Math"/>
                                </a:rPr>
                                <m:t>𝜆</m:t>
                              </m:r>
                            </m:sup>
                          </m:sSup>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sSup>
                        <m:sSupPr>
                          <m:ctrlPr>
                            <a:rPr lang="en-US" sz="2200" i="1">
                              <a:latin typeface="Cambria Math" panose="02040503050406030204" pitchFamily="18" charset="0"/>
                              <a:ea typeface="Cambria Math"/>
                            </a:rPr>
                          </m:ctrlPr>
                        </m:sSupPr>
                        <m:e>
                          <m:r>
                            <a:rPr lang="en-US" sz="2200" i="1">
                              <a:latin typeface="Cambria Math"/>
                              <a:ea typeface="Cambria Math"/>
                            </a:rPr>
                            <m:t>𝑒</m:t>
                          </m:r>
                        </m:e>
                        <m:sup>
                          <m:r>
                            <a:rPr lang="en-US" sz="2200" i="1">
                              <a:latin typeface="Cambria Math"/>
                              <a:ea typeface="Cambria Math"/>
                            </a:rPr>
                            <m:t>𝜆</m:t>
                          </m:r>
                        </m:sup>
                      </m:sSup>
                      <m:sSup>
                        <m:sSupPr>
                          <m:ctrlPr>
                            <a:rPr lang="en-US" sz="2200" i="1">
                              <a:latin typeface="Cambria Math" panose="02040503050406030204" pitchFamily="18" charset="0"/>
                              <a:ea typeface="Cambria Math"/>
                            </a:rPr>
                          </m:ctrlPr>
                        </m:sSupPr>
                        <m:e>
                          <m:r>
                            <a:rPr lang="en-US" sz="2200" i="1">
                              <a:latin typeface="Cambria Math"/>
                              <a:ea typeface="Cambria Math"/>
                            </a:rPr>
                            <m:t>𝑒</m:t>
                          </m:r>
                        </m:e>
                        <m:sup>
                          <m:r>
                            <a:rPr lang="en-US" sz="2200" b="0" i="1" smtClean="0">
                              <a:latin typeface="Cambria Math"/>
                              <a:ea typeface="Cambria Math"/>
                            </a:rPr>
                            <m:t>−</m:t>
                          </m:r>
                          <m:r>
                            <a:rPr lang="en-US" sz="2200" i="1">
                              <a:latin typeface="Cambria Math"/>
                              <a:ea typeface="Cambria Math"/>
                            </a:rPr>
                            <m:t>𝜆</m:t>
                          </m:r>
                        </m:sup>
                      </m:sSup>
                      <m:r>
                        <a:rPr lang="en-US" sz="2200" i="1">
                          <a:latin typeface="Cambria Math"/>
                          <a:ea typeface="Cambria Math"/>
                        </a:rPr>
                        <m:t>𝜆</m:t>
                      </m:r>
                      <m:d>
                        <m:dPr>
                          <m:begChr m:val="["/>
                          <m:endChr m:val="]"/>
                          <m:ctrlPr>
                            <a:rPr lang="en-US" sz="2200" i="1">
                              <a:latin typeface="Cambria Math" panose="02040503050406030204" pitchFamily="18" charset="0"/>
                            </a:rPr>
                          </m:ctrlPr>
                        </m:dPr>
                        <m:e>
                          <m:r>
                            <a:rPr lang="en-US" sz="2200" b="0" i="1" smtClean="0">
                              <a:latin typeface="Cambria Math"/>
                            </a:rPr>
                            <m:t>1</m:t>
                          </m:r>
                          <m:r>
                            <a:rPr lang="en-US" sz="2200" i="1">
                              <a:latin typeface="Cambria Math"/>
                              <a:ea typeface="Cambria Math"/>
                            </a:rPr>
                            <m:t>+</m:t>
                          </m:r>
                          <m:r>
                            <a:rPr lang="en-US" sz="2200" i="1">
                              <a:latin typeface="Cambria Math"/>
                              <a:ea typeface="Cambria Math"/>
                            </a:rPr>
                            <m:t>𝜆</m:t>
                          </m:r>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ea typeface="Cambria Math"/>
                        </a:rPr>
                        <m:t>𝜆</m:t>
                      </m:r>
                      <m:d>
                        <m:dPr>
                          <m:begChr m:val="["/>
                          <m:endChr m:val="]"/>
                          <m:ctrlPr>
                            <a:rPr lang="en-US" sz="2200" i="1">
                              <a:latin typeface="Cambria Math" panose="02040503050406030204" pitchFamily="18" charset="0"/>
                            </a:rPr>
                          </m:ctrlPr>
                        </m:dPr>
                        <m:e>
                          <m:r>
                            <a:rPr lang="en-US" sz="2200" i="1">
                              <a:latin typeface="Cambria Math"/>
                            </a:rPr>
                            <m:t>1</m:t>
                          </m:r>
                          <m:r>
                            <a:rPr lang="en-US" sz="2200" i="1">
                              <a:latin typeface="Cambria Math"/>
                              <a:ea typeface="Cambria Math"/>
                            </a:rPr>
                            <m:t>+</m:t>
                          </m:r>
                          <m:r>
                            <a:rPr lang="en-US" sz="2200" i="1">
                              <a:latin typeface="Cambria Math"/>
                              <a:ea typeface="Cambria Math"/>
                            </a:rPr>
                            <m:t>𝜆</m:t>
                          </m:r>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ea typeface="Cambria Math"/>
                        </a:rPr>
                        <m:t>𝜆</m:t>
                      </m:r>
                    </m:oMath>
                  </m:oMathPara>
                </a14:m>
                <a:endParaRPr lang="en-US" sz="2200" dirty="0" smtClean="0"/>
              </a:p>
              <a:p>
                <a:pPr marL="0" indent="0">
                  <a:buNone/>
                </a:pPr>
                <a:r>
                  <a:rPr lang="en-US" sz="2200" dirty="0" smtClean="0"/>
                  <a:t>Hence , the Variance of  the Poisson distribution is also </a:t>
                </a:r>
                <a14:m>
                  <m:oMath xmlns:m="http://schemas.openxmlformats.org/officeDocument/2006/math">
                    <m:r>
                      <a:rPr lang="en-US" sz="2200" i="1">
                        <a:latin typeface="Cambria Math"/>
                        <a:ea typeface="Cambria Math"/>
                      </a:rPr>
                      <m:t>𝜆</m:t>
                    </m:r>
                  </m:oMath>
                </a14:m>
                <a:r>
                  <a:rPr lang="en-US" sz="2200" dirty="0" smtClean="0"/>
                  <a:t>.</a:t>
                </a:r>
              </a:p>
              <a:p>
                <a:pPr marL="0" indent="0">
                  <a:buNone/>
                </a:pPr>
                <a:r>
                  <a:rPr lang="en-US" sz="2200" b="1" dirty="0" smtClean="0"/>
                  <a:t>Applications of Poisson Distribution:</a:t>
                </a:r>
              </a:p>
              <a:p>
                <a:pPr marL="514350" indent="-514350">
                  <a:buFont typeface="+mj-lt"/>
                  <a:buAutoNum type="romanLcPeriod"/>
                </a:pPr>
                <a:r>
                  <a:rPr lang="en-US" sz="2200" dirty="0" smtClean="0"/>
                  <a:t>Arrival pattern of the defective vehicles in a workshop.</a:t>
                </a:r>
              </a:p>
              <a:p>
                <a:pPr marL="514350" indent="-514350">
                  <a:buFont typeface="+mj-lt"/>
                  <a:buAutoNum type="romanLcPeriod"/>
                </a:pPr>
                <a:r>
                  <a:rPr lang="en-US" sz="2200" dirty="0" smtClean="0"/>
                  <a:t>Patients in hospitals.</a:t>
                </a:r>
              </a:p>
              <a:p>
                <a:pPr marL="514350" indent="-514350">
                  <a:buFont typeface="+mj-lt"/>
                  <a:buAutoNum type="romanLcPeriod"/>
                </a:pPr>
                <a:r>
                  <a:rPr lang="en-US" sz="2200" dirty="0" smtClean="0"/>
                  <a:t>Telephone calls.</a:t>
                </a:r>
              </a:p>
              <a:p>
                <a:pPr marL="514350" indent="-514350">
                  <a:buFont typeface="+mj-lt"/>
                  <a:buAutoNum type="romanLcPeriod"/>
                </a:pPr>
                <a:r>
                  <a:rPr lang="en-US" sz="2200" dirty="0" smtClean="0"/>
                  <a:t>Emission of radioactive </a:t>
                </a:r>
                <a14:m>
                  <m:oMath xmlns:m="http://schemas.openxmlformats.org/officeDocument/2006/math">
                    <m:d>
                      <m:dPr>
                        <m:ctrlPr>
                          <a:rPr lang="en-US" sz="2200" i="1" smtClean="0">
                            <a:latin typeface="Cambria Math" panose="02040503050406030204" pitchFamily="18" charset="0"/>
                          </a:rPr>
                        </m:ctrlPr>
                      </m:dPr>
                      <m:e>
                        <m:r>
                          <a:rPr lang="en-US" sz="2200" i="1" smtClean="0">
                            <a:latin typeface="Cambria Math"/>
                            <a:ea typeface="Cambria Math"/>
                          </a:rPr>
                          <m:t>𝛼</m:t>
                        </m:r>
                      </m:e>
                    </m:d>
                  </m:oMath>
                </a14:m>
                <a:r>
                  <a:rPr lang="en-US" sz="2200" dirty="0" smtClean="0"/>
                  <a:t> particles.</a:t>
                </a:r>
              </a:p>
              <a:p>
                <a:pPr marL="0" indent="0">
                  <a:buNone/>
                </a:pPr>
                <a:endParaRPr lang="en-US" sz="2200" dirty="0" smtClean="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b="-3382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8138E26-3BE2-43F8-9789-1CB0CBFAC868}"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6090751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Q1.</a:t>
                </a:r>
                <a:r>
                  <a:rPr lang="en-US" sz="2200" dirty="0" smtClean="0"/>
                  <a:t> If the Variance of the P</a:t>
                </a:r>
                <a:r>
                  <a:rPr lang="en-US" sz="2200" dirty="0"/>
                  <a:t>o</a:t>
                </a:r>
                <a:r>
                  <a:rPr lang="en-US" sz="2200" dirty="0" smtClean="0"/>
                  <a:t>isson distribution is 2 , find the probability for r=1,2,3,4 from the recurrence relation of the </a:t>
                </a:r>
                <a:r>
                  <a:rPr lang="en-US" sz="2200" dirty="0"/>
                  <a:t>P</a:t>
                </a:r>
                <a:r>
                  <a:rPr lang="en-US" sz="2200" dirty="0" smtClean="0"/>
                  <a:t>oisson Distribution. Also find </a:t>
                </a:r>
                <a14:m>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𝑟</m:t>
                        </m:r>
                        <m:r>
                          <a:rPr lang="en-US" sz="2200" b="0" i="1" smtClean="0">
                            <a:latin typeface="Cambria Math"/>
                            <a:ea typeface="Cambria Math"/>
                          </a:rPr>
                          <m:t>≥4</m:t>
                        </m:r>
                      </m:e>
                    </m:d>
                    <m:r>
                      <a:rPr lang="en-US" sz="2200" b="0" i="1" smtClean="0">
                        <a:latin typeface="Cambria Math"/>
                        <a:ea typeface="Cambria Math"/>
                      </a:rPr>
                      <m:t>.</m:t>
                    </m:r>
                  </m:oMath>
                </a14:m>
                <a:endParaRPr lang="en-US" sz="2200" b="0" dirty="0" smtClean="0">
                  <a:ea typeface="Cambria Math"/>
                </a:endParaRPr>
              </a:p>
              <a:p>
                <a:pPr marL="0" indent="0">
                  <a:buNone/>
                </a:pPr>
                <a:r>
                  <a:rPr lang="en-US" sz="2200" b="1" dirty="0" smtClean="0"/>
                  <a:t>Solution: </a:t>
                </a:r>
                <a:r>
                  <a:rPr lang="en-US" sz="2200" dirty="0" smtClean="0"/>
                  <a:t>Given that Variance </a:t>
                </a:r>
                <a14:m>
                  <m:oMath xmlns:m="http://schemas.openxmlformats.org/officeDocument/2006/math">
                    <m:r>
                      <a:rPr lang="en-US" sz="2200" i="1" smtClean="0">
                        <a:latin typeface="Cambria Math"/>
                        <a:ea typeface="Cambria Math"/>
                      </a:rPr>
                      <m:t>=</m:t>
                    </m:r>
                    <m:r>
                      <a:rPr lang="en-US" sz="2200" b="0" i="1" smtClean="0">
                        <a:latin typeface="Cambria Math"/>
                        <a:ea typeface="Cambria Math"/>
                      </a:rPr>
                      <m:t>2=</m:t>
                    </m:r>
                    <m:r>
                      <a:rPr lang="en-US" sz="2200" b="0" i="1" smtClean="0">
                        <a:latin typeface="Cambria Math"/>
                        <a:ea typeface="Cambria Math"/>
                      </a:rPr>
                      <m:t>𝜆</m:t>
                    </m:r>
                  </m:oMath>
                </a14:m>
                <a:endParaRPr lang="en-US" sz="2200" b="0" dirty="0" smtClean="0">
                  <a:ea typeface="Cambria Math"/>
                </a:endParaRPr>
              </a:p>
              <a:p>
                <a:pPr marL="0" indent="0">
                  <a:buNone/>
                </a:pPr>
                <a:r>
                  <a:rPr lang="en-US" sz="2200" dirty="0" smtClean="0">
                    <a:ea typeface="Cambria Math"/>
                  </a:rPr>
                  <a:t>Recurrence relation for </a:t>
                </a:r>
                <a:r>
                  <a:rPr lang="en-US" sz="2200" dirty="0">
                    <a:ea typeface="Cambria Math"/>
                  </a:rPr>
                  <a:t>P</a:t>
                </a:r>
                <a:r>
                  <a:rPr lang="en-US" sz="2200" dirty="0" smtClean="0">
                    <a:ea typeface="Cambria Math"/>
                  </a:rPr>
                  <a:t>oisson distribution</a:t>
                </a:r>
                <a:endParaRPr lang="en-US" sz="2200" b="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r>
                            <a:rPr lang="en-US" sz="2200" i="1">
                              <a:latin typeface="Cambria Math"/>
                            </a:rPr>
                            <m:t>+1</m:t>
                          </m:r>
                        </m:e>
                      </m:d>
                      <m:r>
                        <a:rPr lang="en-US" sz="2200" i="1">
                          <a:latin typeface="Cambria Math"/>
                        </a:rPr>
                        <m:t>=</m:t>
                      </m:r>
                      <m:f>
                        <m:fPr>
                          <m:ctrlPr>
                            <a:rPr lang="en-US" sz="2200" i="1">
                              <a:latin typeface="Cambria Math" panose="02040503050406030204" pitchFamily="18" charset="0"/>
                            </a:rPr>
                          </m:ctrlPr>
                        </m:fPr>
                        <m:num>
                          <m:r>
                            <a:rPr lang="en-US" sz="2200" i="1">
                              <a:latin typeface="Cambria Math"/>
                              <a:ea typeface="Cambria Math"/>
                            </a:rPr>
                            <m:t>𝜆</m:t>
                          </m:r>
                        </m:num>
                        <m:den>
                          <m:r>
                            <a:rPr lang="en-US" sz="2200" i="1">
                              <a:latin typeface="Cambria Math"/>
                            </a:rPr>
                            <m:t>𝑟</m:t>
                          </m:r>
                          <m:r>
                            <a:rPr lang="en-US" sz="2200" i="1">
                              <a:latin typeface="Cambria Math"/>
                            </a:rPr>
                            <m:t>+1</m:t>
                          </m:r>
                        </m:den>
                      </m:f>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b="0" i="1" smtClean="0">
                          <a:latin typeface="Cambria Math"/>
                        </a:rPr>
                        <m:t>=</m:t>
                      </m:r>
                      <m:f>
                        <m:fPr>
                          <m:ctrlPr>
                            <a:rPr lang="en-US" sz="2200" i="1">
                              <a:latin typeface="Cambria Math" panose="02040503050406030204" pitchFamily="18" charset="0"/>
                            </a:rPr>
                          </m:ctrlPr>
                        </m:fPr>
                        <m:num>
                          <m:r>
                            <a:rPr lang="en-US" sz="2200" b="0" i="1" smtClean="0">
                              <a:latin typeface="Cambria Math"/>
                            </a:rPr>
                            <m:t>2</m:t>
                          </m:r>
                        </m:num>
                        <m:den>
                          <m:r>
                            <a:rPr lang="en-US" sz="2200" i="1">
                              <a:latin typeface="Cambria Math"/>
                            </a:rPr>
                            <m:t>𝑟</m:t>
                          </m:r>
                          <m:r>
                            <a:rPr lang="en-US" sz="2200" i="1">
                              <a:latin typeface="Cambria Math"/>
                            </a:rPr>
                            <m:t>+1</m:t>
                          </m:r>
                        </m:den>
                      </m:f>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b="0" i="1" smtClean="0">
                          <a:latin typeface="Cambria Math"/>
                        </a:rPr>
                        <m:t>……(1)</m:t>
                      </m:r>
                    </m:oMath>
                  </m:oMathPara>
                </a14:m>
                <a:endParaRPr lang="en-US" sz="2200" b="0" dirty="0" smtClean="0">
                  <a:ea typeface="Cambria Math"/>
                </a:endParaRPr>
              </a:p>
              <a:p>
                <a:pPr marL="0" indent="0">
                  <a:buNone/>
                </a:pPr>
                <a:r>
                  <a:rPr lang="en-US" sz="2200" dirty="0">
                    <a:ea typeface="Cambria Math"/>
                  </a:rPr>
                  <a:t>Poisson Distribution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i="1">
                        <a:latin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ea typeface="Cambria Math"/>
                              </a:rPr>
                              <m:t>𝜆</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oMath>
                </a14:m>
                <a:endParaRPr lang="en-US" sz="2200" dirty="0">
                  <a:ea typeface="Cambria Math"/>
                </a:endParaRPr>
              </a:p>
              <a:p>
                <a:pPr marL="0" indent="0">
                  <a:buNone/>
                </a:pPr>
                <a:r>
                  <a:rPr lang="en-US" sz="2200" dirty="0">
                    <a:ea typeface="Cambria Math"/>
                  </a:rPr>
                  <a:t>So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e>
                    </m:d>
                    <m:r>
                      <a:rPr lang="en-US" sz="2200" i="1">
                        <a:latin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rPr>
                              <m:t>2</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r>
                      <a:rPr lang="en-US" sz="2200" i="1">
                        <a:latin typeface="Cambria Math"/>
                        <a:ea typeface="Cambria Math"/>
                      </a:rPr>
                      <m:t>⟹</m:t>
                    </m:r>
                    <m:r>
                      <a:rPr lang="en-US" sz="2200" i="1">
                        <a:latin typeface="Cambria Math"/>
                      </a:rPr>
                      <m:t>𝑃</m:t>
                    </m:r>
                    <m:d>
                      <m:dPr>
                        <m:ctrlPr>
                          <a:rPr lang="en-US" sz="2200" i="1">
                            <a:latin typeface="Cambria Math" panose="02040503050406030204" pitchFamily="18" charset="0"/>
                          </a:rPr>
                        </m:ctrlPr>
                      </m:dPr>
                      <m:e>
                        <m:r>
                          <a:rPr lang="en-US" sz="2200" i="1">
                            <a:latin typeface="Cambria Math"/>
                          </a:rPr>
                          <m:t>0</m:t>
                        </m:r>
                      </m:e>
                    </m:d>
                    <m:r>
                      <a:rPr lang="en-US" sz="2200" i="1">
                        <a:latin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rPr>
                              <m:t>2</m:t>
                            </m:r>
                          </m:e>
                          <m:sup>
                            <m:r>
                              <a:rPr lang="en-US" sz="2200" i="1">
                                <a:latin typeface="Cambria Math"/>
                                <a:ea typeface="Cambria Math"/>
                              </a:rPr>
                              <m:t>0</m:t>
                            </m:r>
                          </m:sup>
                        </m:sSup>
                      </m:num>
                      <m:den>
                        <m:r>
                          <a:rPr lang="en-US" sz="2200" i="1">
                            <a:latin typeface="Cambria Math"/>
                          </a:rPr>
                          <m:t>0</m:t>
                        </m:r>
                        <m:r>
                          <a:rPr lang="en-US" sz="2200" i="1">
                            <a:latin typeface="Cambria Math"/>
                            <a:ea typeface="Cambria Math"/>
                          </a:rPr>
                          <m:t>!</m:t>
                        </m:r>
                      </m:den>
                    </m:f>
                    <m:r>
                      <a:rPr lang="en-US" sz="2200" i="1">
                        <a:latin typeface="Cambria Math"/>
                        <a:ea typeface="Cambria Math"/>
                      </a:rPr>
                      <m:t>⟹</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−2</m:t>
                        </m:r>
                      </m:sup>
                    </m:sSup>
                    <m:r>
                      <a:rPr lang="en-US" sz="2200" i="1">
                        <a:latin typeface="Cambria Math"/>
                      </a:rPr>
                      <m:t>=0.1353</m:t>
                    </m:r>
                  </m:oMath>
                </a14:m>
                <a:endParaRPr lang="en-US" sz="2200" dirty="0">
                  <a:ea typeface="Cambria Math"/>
                </a:endParaRPr>
              </a:p>
              <a:p>
                <a:pPr marL="0" indent="0">
                  <a:buNone/>
                </a:pPr>
                <a:r>
                  <a:rPr lang="en-US" sz="2200" b="0" dirty="0" smtClean="0">
                    <a:ea typeface="Cambria Math"/>
                  </a:rPr>
                  <a:t>Now putting </a:t>
                </a:r>
                <a:r>
                  <a:rPr lang="en-US" sz="2200" dirty="0" smtClean="0"/>
                  <a:t>r=0,1,2,3 in equation (1)</a:t>
                </a:r>
                <a:endParaRPr lang="en-US" sz="2200" b="0" dirty="0" smtClean="0">
                  <a:ea typeface="Cambria Math"/>
                </a:endParaRPr>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r="-667" b="-48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17BE114-547F-4E10-A253-264D47213E71}"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91433"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Problem based on Poisson </a:t>
            </a:r>
          </a:p>
          <a:p>
            <a:pPr lvl="0" algn="ctr">
              <a:spcBef>
                <a:spcPct val="0"/>
              </a:spcBef>
              <a:defRPr/>
            </a:pPr>
            <a:r>
              <a:rPr lang="en-US" sz="3200" dirty="0" smtClean="0"/>
              <a:t>Distributions(CO-3)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6352226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1</m:t>
                          </m:r>
                        </m:e>
                      </m:d>
                      <m:r>
                        <a:rPr lang="en-US" sz="2200" b="0" i="1" smtClean="0">
                          <a:latin typeface="Cambria Math"/>
                        </a:rPr>
                        <m:t>=2</m:t>
                      </m:r>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0</m:t>
                          </m:r>
                        </m:e>
                      </m:d>
                      <m:r>
                        <a:rPr lang="en-US" sz="2200" b="0" i="1" smtClean="0">
                          <a:latin typeface="Cambria Math"/>
                        </a:rPr>
                        <m:t>=2</m:t>
                      </m:r>
                      <m:r>
                        <a:rPr lang="en-US" sz="2200" b="0" i="1" smtClean="0">
                          <a:latin typeface="Cambria Math"/>
                          <a:ea typeface="Cambria Math"/>
                        </a:rPr>
                        <m:t>×0.1353=0.2706</m:t>
                      </m:r>
                    </m:oMath>
                  </m:oMathPara>
                </a14:m>
                <a:endParaRPr lang="en-US" sz="2200" b="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2</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2</m:t>
                          </m:r>
                        </m:den>
                      </m:f>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1</m:t>
                          </m:r>
                        </m:e>
                      </m:d>
                      <m:r>
                        <a:rPr lang="en-US" sz="2200" i="1">
                          <a:latin typeface="Cambria Math"/>
                        </a:rPr>
                        <m:t>=</m:t>
                      </m:r>
                      <m:f>
                        <m:fPr>
                          <m:ctrlPr>
                            <a:rPr lang="en-US" sz="2200" i="1" smtClean="0">
                              <a:latin typeface="Cambria Math" panose="02040503050406030204" pitchFamily="18" charset="0"/>
                            </a:rPr>
                          </m:ctrlPr>
                        </m:fPr>
                        <m:num>
                          <m:r>
                            <a:rPr lang="en-US" sz="2200" b="0" i="1" smtClean="0">
                              <a:latin typeface="Cambria Math"/>
                            </a:rPr>
                            <m:t>2</m:t>
                          </m:r>
                        </m:num>
                        <m:den>
                          <m:r>
                            <a:rPr lang="en-US" sz="2200" b="0" i="1" smtClean="0">
                              <a:latin typeface="Cambria Math"/>
                            </a:rPr>
                            <m:t>2</m:t>
                          </m:r>
                        </m:den>
                      </m:f>
                      <m:r>
                        <a:rPr lang="en-US" sz="2200" i="1">
                          <a:latin typeface="Cambria Math"/>
                          <a:ea typeface="Cambria Math"/>
                        </a:rPr>
                        <m:t>×</m:t>
                      </m:r>
                      <m:r>
                        <a:rPr lang="en-US" sz="2200" b="0" i="1" smtClean="0">
                          <a:latin typeface="Cambria Math"/>
                          <a:ea typeface="Cambria Math"/>
                        </a:rPr>
                        <m:t>0</m:t>
                      </m:r>
                      <m:r>
                        <a:rPr lang="en-US" sz="2200" i="1">
                          <a:latin typeface="Cambria Math"/>
                          <a:ea typeface="Cambria Math"/>
                        </a:rPr>
                        <m:t>.2706</m:t>
                      </m:r>
                      <m:r>
                        <a:rPr lang="en-US" sz="2200" b="0" i="1" smtClean="0">
                          <a:latin typeface="Cambria Math"/>
                          <a:ea typeface="Cambria Math"/>
                        </a:rPr>
                        <m:t>=0.2706</m:t>
                      </m:r>
                    </m:oMath>
                  </m:oMathPara>
                </a14:m>
                <a:endParaRPr lang="en-US" sz="22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3</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b="0" i="1" smtClean="0">
                              <a:latin typeface="Cambria Math"/>
                            </a:rPr>
                            <m:t>3</m:t>
                          </m:r>
                        </m:den>
                      </m:f>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2</m:t>
                          </m:r>
                        </m:e>
                      </m:d>
                      <m:r>
                        <a:rPr lang="en-US" sz="2200" i="1">
                          <a:latin typeface="Cambria Math"/>
                        </a:rPr>
                        <m:t>=</m:t>
                      </m:r>
                      <m:f>
                        <m:fPr>
                          <m:ctrlPr>
                            <a:rPr lang="en-US" sz="2200" i="1" smtClean="0">
                              <a:latin typeface="Cambria Math" panose="02040503050406030204" pitchFamily="18" charset="0"/>
                            </a:rPr>
                          </m:ctrlPr>
                        </m:fPr>
                        <m:num>
                          <m:r>
                            <a:rPr lang="en-US" sz="2200" b="0" i="1" smtClean="0">
                              <a:latin typeface="Cambria Math"/>
                            </a:rPr>
                            <m:t>2</m:t>
                          </m:r>
                        </m:num>
                        <m:den>
                          <m:r>
                            <a:rPr lang="en-US" sz="2200" b="0" i="1" smtClean="0">
                              <a:latin typeface="Cambria Math"/>
                            </a:rPr>
                            <m:t>3</m:t>
                          </m:r>
                        </m:den>
                      </m:f>
                      <m:r>
                        <a:rPr lang="en-US" sz="2200" i="1">
                          <a:latin typeface="Cambria Math"/>
                          <a:ea typeface="Cambria Math"/>
                        </a:rPr>
                        <m:t>×</m:t>
                      </m:r>
                      <m:r>
                        <a:rPr lang="en-US" sz="2200" b="0" i="1" smtClean="0">
                          <a:latin typeface="Cambria Math"/>
                          <a:ea typeface="Cambria Math"/>
                        </a:rPr>
                        <m:t>0</m:t>
                      </m:r>
                      <m:r>
                        <a:rPr lang="en-US" sz="2200" i="1">
                          <a:latin typeface="Cambria Math"/>
                          <a:ea typeface="Cambria Math"/>
                        </a:rPr>
                        <m:t>.2706</m:t>
                      </m:r>
                      <m:r>
                        <a:rPr lang="en-US" sz="2200" b="0" i="1" smtClean="0">
                          <a:latin typeface="Cambria Math"/>
                          <a:ea typeface="Cambria Math"/>
                        </a:rPr>
                        <m:t>=0.1804</m:t>
                      </m:r>
                    </m:oMath>
                  </m:oMathPara>
                </a14:m>
                <a:endParaRPr lang="en-US" sz="22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4</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b="0" i="1" smtClean="0">
                              <a:latin typeface="Cambria Math"/>
                            </a:rPr>
                            <m:t>4</m:t>
                          </m:r>
                        </m:den>
                      </m:f>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3</m:t>
                          </m:r>
                        </m:e>
                      </m:d>
                      <m:r>
                        <a:rPr lang="en-US" sz="2200" i="1">
                          <a:latin typeface="Cambria Math"/>
                        </a:rPr>
                        <m:t>=</m:t>
                      </m:r>
                      <m:f>
                        <m:fPr>
                          <m:ctrlPr>
                            <a:rPr lang="en-US" sz="2200" i="1">
                              <a:latin typeface="Cambria Math" panose="02040503050406030204" pitchFamily="18" charset="0"/>
                            </a:rPr>
                          </m:ctrlPr>
                        </m:fPr>
                        <m:num>
                          <m:r>
                            <a:rPr lang="en-US" sz="2200" b="0" i="1" smtClean="0">
                              <a:latin typeface="Cambria Math"/>
                            </a:rPr>
                            <m:t>1</m:t>
                          </m:r>
                        </m:num>
                        <m:den>
                          <m:r>
                            <a:rPr lang="en-US" sz="2200" b="0" i="1" smtClean="0">
                              <a:latin typeface="Cambria Math"/>
                            </a:rPr>
                            <m:t>2</m:t>
                          </m:r>
                        </m:den>
                      </m:f>
                      <m:r>
                        <a:rPr lang="en-US" sz="2200" i="1">
                          <a:latin typeface="Cambria Math"/>
                          <a:ea typeface="Cambria Math"/>
                        </a:rPr>
                        <m:t>×0.1804</m:t>
                      </m:r>
                      <m:r>
                        <a:rPr lang="en-US" sz="2200" b="0" i="1" smtClean="0">
                          <a:latin typeface="Cambria Math"/>
                          <a:ea typeface="Cambria Math"/>
                        </a:rPr>
                        <m:t>=0.0902</m:t>
                      </m:r>
                    </m:oMath>
                  </m:oMathPara>
                </a14:m>
                <a:endParaRPr lang="en-US" sz="2200" b="0" dirty="0" smtClean="0">
                  <a:ea typeface="Cambria Math"/>
                </a:endParaRPr>
              </a:p>
              <a:p>
                <a:pPr marL="0" indent="0">
                  <a:buNone/>
                </a:pPr>
                <a:r>
                  <a:rPr lang="en-US" sz="2200" dirty="0" smtClean="0">
                    <a:ea typeface="Cambria Math"/>
                  </a:rPr>
                  <a:t>Now to calculate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r>
                          <a:rPr lang="en-US" sz="2200" i="1">
                            <a:latin typeface="Cambria Math"/>
                            <a:ea typeface="Cambria Math"/>
                          </a:rPr>
                          <m:t>≥4</m:t>
                        </m:r>
                      </m:e>
                    </m:d>
                    <m:r>
                      <a:rPr lang="en-US" sz="2200" b="0" i="1" smtClean="0">
                        <a:latin typeface="Cambria Math"/>
                        <a:ea typeface="Cambria Math"/>
                      </a:rPr>
                      <m:t>, </m:t>
                    </m:r>
                    <m:r>
                      <a:rPr lang="en-US" sz="2200" b="0" i="1" smtClean="0">
                        <a:latin typeface="Cambria Math"/>
                        <a:ea typeface="Cambria Math"/>
                      </a:rPr>
                      <m:t>𝑤𝑒</m:t>
                    </m:r>
                    <m:r>
                      <a:rPr lang="en-US" sz="2200" b="0" i="1" smtClean="0">
                        <a:latin typeface="Cambria Math"/>
                        <a:ea typeface="Cambria Math"/>
                      </a:rPr>
                      <m:t> </m:t>
                    </m:r>
                    <m:r>
                      <a:rPr lang="en-US" sz="2200" b="0" i="1" smtClean="0">
                        <a:latin typeface="Cambria Math"/>
                        <a:ea typeface="Cambria Math"/>
                      </a:rPr>
                      <m:t>h𝑎𝑣𝑒</m:t>
                    </m:r>
                  </m:oMath>
                </a14:m>
                <a:endParaRPr lang="en-US" sz="2200" i="1" dirty="0" smtClean="0">
                  <a:latin typeface="Cambria Math"/>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𝑟</m:t>
                          </m:r>
                          <m:r>
                            <a:rPr lang="en-US" sz="2200" i="1">
                              <a:latin typeface="Cambria Math"/>
                              <a:ea typeface="Cambria Math"/>
                            </a:rPr>
                            <m:t>≥4</m:t>
                          </m:r>
                        </m:e>
                      </m:d>
                      <m:r>
                        <a:rPr lang="en-US" sz="2200" b="0" i="1" smtClean="0">
                          <a:latin typeface="Cambria Math"/>
                          <a:ea typeface="Cambria Math"/>
                        </a:rPr>
                        <m:t>=1−[</m:t>
                      </m:r>
                      <m:r>
                        <a:rPr lang="en-US" sz="2200" b="0" i="1" smtClean="0">
                          <a:latin typeface="Cambria Math"/>
                          <a:ea typeface="Cambria Math"/>
                        </a:rPr>
                        <m:t>𝑃</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0</m:t>
                          </m:r>
                        </m:e>
                      </m:d>
                      <m:r>
                        <a:rPr lang="en-US" sz="2200" b="0" i="1" smtClean="0">
                          <a:latin typeface="Cambria Math"/>
                          <a:ea typeface="Cambria Math"/>
                        </a:rPr>
                        <m:t>+</m:t>
                      </m:r>
                      <m:r>
                        <a:rPr lang="en-US" sz="2200" b="0" i="1" smtClean="0">
                          <a:latin typeface="Cambria Math"/>
                          <a:ea typeface="Cambria Math"/>
                        </a:rPr>
                        <m:t>𝑃</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1</m:t>
                          </m:r>
                        </m:e>
                      </m:d>
                      <m:r>
                        <a:rPr lang="en-US" sz="2200" b="0" i="1" smtClean="0">
                          <a:latin typeface="Cambria Math"/>
                          <a:ea typeface="Cambria Math"/>
                        </a:rPr>
                        <m:t>+</m:t>
                      </m:r>
                      <m:r>
                        <a:rPr lang="en-US" sz="2200" b="0" i="1" smtClean="0">
                          <a:latin typeface="Cambria Math"/>
                          <a:ea typeface="Cambria Math"/>
                        </a:rPr>
                        <m:t>𝑃</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2</m:t>
                          </m:r>
                        </m:e>
                      </m:d>
                      <m:r>
                        <a:rPr lang="en-US" sz="2200" b="0" i="1" smtClean="0">
                          <a:latin typeface="Cambria Math"/>
                          <a:ea typeface="Cambria Math"/>
                        </a:rPr>
                        <m:t>+</m:t>
                      </m:r>
                      <m:r>
                        <a:rPr lang="en-US" sz="2200" b="0" i="1" smtClean="0">
                          <a:latin typeface="Cambria Math"/>
                          <a:ea typeface="Cambria Math"/>
                        </a:rPr>
                        <m:t>𝑃</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3</m:t>
                          </m:r>
                        </m:e>
                      </m:d>
                      <m:r>
                        <a:rPr lang="en-US" sz="2200" b="0" i="1" smtClean="0">
                          <a:latin typeface="Cambria Math"/>
                          <a:ea typeface="Cambria Math"/>
                        </a:rPr>
                        <m:t>]</m:t>
                      </m:r>
                    </m:oMath>
                  </m:oMathPara>
                </a14:m>
                <a:endParaRPr lang="en-US" sz="220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r>
                        <a:rPr lang="en-US" sz="2200" b="0" i="1" smtClean="0">
                          <a:latin typeface="Cambria Math"/>
                          <a:ea typeface="Cambria Math"/>
                        </a:rPr>
                        <m:t>1−</m:t>
                      </m:r>
                      <m:d>
                        <m:dPr>
                          <m:begChr m:val="["/>
                          <m:endChr m:val="]"/>
                          <m:ctrlPr>
                            <a:rPr lang="en-US" sz="2200" b="0" i="1" smtClean="0">
                              <a:latin typeface="Cambria Math" panose="02040503050406030204" pitchFamily="18" charset="0"/>
                              <a:ea typeface="Cambria Math"/>
                            </a:rPr>
                          </m:ctrlPr>
                        </m:dPr>
                        <m:e>
                          <m:r>
                            <a:rPr lang="en-US" sz="2200" b="0" i="1" smtClean="0">
                              <a:latin typeface="Cambria Math"/>
                              <a:ea typeface="Cambria Math"/>
                            </a:rPr>
                            <m:t>0.1353+0.2706+0.2706+0.1804</m:t>
                          </m:r>
                        </m:e>
                      </m:d>
                    </m:oMath>
                  </m:oMathPara>
                </a14:m>
                <a:endParaRPr lang="en-US" sz="2200" b="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r>
                        <a:rPr lang="en-US" sz="2200" b="0" i="1" smtClean="0">
                          <a:latin typeface="Cambria Math"/>
                          <a:ea typeface="Cambria Math"/>
                        </a:rPr>
                        <m:t>0.1431</m:t>
                      </m:r>
                    </m:oMath>
                  </m:oMathPara>
                </a14:m>
                <a:endParaRPr lang="en-US" sz="2200" b="0" dirty="0" smtClean="0">
                  <a:ea typeface="Cambria Math"/>
                </a:endParaRPr>
              </a:p>
              <a:p>
                <a:pPr marL="0" indent="0">
                  <a:buNone/>
                </a:pPr>
                <a:r>
                  <a:rPr lang="en-US" sz="2200" dirty="0" smtClean="0">
                    <a:ea typeface="Cambria Math"/>
                  </a:rPr>
                  <a:t>Q2. Fit a </a:t>
                </a:r>
                <a:r>
                  <a:rPr lang="en-US" sz="2200" dirty="0">
                    <a:ea typeface="Cambria Math"/>
                  </a:rPr>
                  <a:t>P</a:t>
                </a:r>
                <a:r>
                  <a:rPr lang="en-US" sz="2200" dirty="0" smtClean="0">
                    <a:ea typeface="Cambria Math"/>
                  </a:rPr>
                  <a:t>oisson distribution to the following data and calculate theoretical frequencies.</a:t>
                </a:r>
                <a:endParaRPr lang="en-US" sz="2200" dirty="0">
                  <a:ea typeface="Cambria Math"/>
                </a:endParaRPr>
              </a:p>
              <a:p>
                <a:pPr marL="0" indent="0">
                  <a:buNone/>
                </a:pPr>
                <a:endParaRPr lang="en-US" sz="2200" b="0" dirty="0" smtClean="0">
                  <a:ea typeface="Cambria Math"/>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1886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E458370-EFB0-444D-92FD-5DE7A8B98371}"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15826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lgn="just">
              <a:buAutoNum type="arabicPeriod"/>
            </a:pPr>
            <a:r>
              <a:rPr lang="en-US" sz="2200" dirty="0" smtClean="0"/>
              <a:t>Understand the different basic concept / fundamentals of business statistics.</a:t>
            </a:r>
          </a:p>
          <a:p>
            <a:pPr marL="457200" indent="-457200" algn="just">
              <a:buNone/>
            </a:pPr>
            <a:r>
              <a:rPr lang="en-US" sz="2200" dirty="0" smtClean="0"/>
              <a:t> 2. Understand the practical application of various concepts.</a:t>
            </a:r>
          </a:p>
          <a:p>
            <a:pPr marL="457200" indent="-457200" algn="just">
              <a:buNone/>
            </a:pPr>
            <a:r>
              <a:rPr lang="en-US" sz="2200" dirty="0" smtClean="0"/>
              <a:t>3. Understand the importance of measures of Descriptive statistics which includes measures of central tendency, Measures of Dispersion, Time Series Analysis, Index Number,  Correlation and Regression analysis and their implication on Business performance.</a:t>
            </a:r>
          </a:p>
          <a:p>
            <a:pPr marL="457200" indent="-457200" algn="just">
              <a:buNone/>
            </a:pPr>
            <a:r>
              <a:rPr lang="en-US" sz="2200" dirty="0" smtClean="0"/>
              <a:t>4. Understand the concept of Probability and its usage in various business applications.</a:t>
            </a:r>
          </a:p>
          <a:p>
            <a:pPr marL="457200" indent="-457200" algn="just">
              <a:buNone/>
            </a:pPr>
            <a:r>
              <a:rPr lang="en-US" sz="2200" dirty="0" smtClean="0"/>
              <a:t> 5. Understanding Decision making environment and applying the Concept of Business Analytics. </a:t>
            </a:r>
            <a:endParaRPr lang="en-US" sz="2200" dirty="0"/>
          </a:p>
        </p:txBody>
      </p:sp>
      <p:sp>
        <p:nvSpPr>
          <p:cNvPr id="4" name="Date Placeholder 3"/>
          <p:cNvSpPr>
            <a:spLocks noGrp="1"/>
          </p:cNvSpPr>
          <p:nvPr>
            <p:ph type="dt" sz="half" idx="10"/>
          </p:nvPr>
        </p:nvSpPr>
        <p:spPr/>
        <p:txBody>
          <a:bodyPr/>
          <a:lstStyle/>
          <a:p>
            <a:fld id="{FB7BB234-FF08-4D3F-8795-2BD545DE7977}"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Course</a:t>
            </a:r>
            <a:r>
              <a:rPr kumimoji="0" lang="en-US" sz="3200" b="0" i="0" u="none" strike="noStrike" kern="1200" cap="none" spc="0" normalizeH="0" noProof="0" dirty="0" smtClean="0">
                <a:ln>
                  <a:noFill/>
                </a:ln>
                <a:solidFill>
                  <a:schemeClr val="dk1"/>
                </a:solidFill>
                <a:effectLst/>
                <a:uLnTx/>
                <a:uFillTx/>
                <a:latin typeface="+mn-lt"/>
                <a:ea typeface="+mn-ea"/>
                <a:cs typeface="+mn-cs"/>
              </a:rPr>
              <a:t> Objective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med" advTm="2000">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smtClean="0"/>
                  <a:t>Mean of Poisson distribution </a:t>
                </a:r>
                <a14:m>
                  <m:oMath xmlns:m="http://schemas.openxmlformats.org/officeDocument/2006/math">
                    <m:r>
                      <m:rPr>
                        <m:sty m:val="p"/>
                      </m:rPr>
                      <a:rPr lang="el-GR" sz="2200" i="1" smtClean="0">
                        <a:latin typeface="Cambria Math"/>
                        <a:ea typeface="Cambria Math"/>
                      </a:rPr>
                      <m:t>λ</m:t>
                    </m:r>
                    <m:r>
                      <a:rPr lang="en-US" sz="2200" i="1" smtClean="0">
                        <a:latin typeface="Cambria Math"/>
                        <a:ea typeface="Cambria Math"/>
                      </a:rPr>
                      <m:t>=</m:t>
                    </m:r>
                    <m:f>
                      <m:fPr>
                        <m:ctrlPr>
                          <a:rPr lang="en-US" sz="2200" i="1" smtClean="0">
                            <a:latin typeface="Cambria Math" panose="02040503050406030204" pitchFamily="18" charset="0"/>
                            <a:ea typeface="Cambria Math"/>
                          </a:rPr>
                        </m:ctrlPr>
                      </m:fPr>
                      <m:num>
                        <m:nary>
                          <m:naryPr>
                            <m:chr m:val="∑"/>
                            <m:subHide m:val="on"/>
                            <m:supHide m:val="on"/>
                            <m:ctrlPr>
                              <a:rPr lang="en-US" sz="2200" i="1" smtClean="0">
                                <a:latin typeface="Cambria Math" panose="02040503050406030204" pitchFamily="18" charset="0"/>
                                <a:ea typeface="Cambria Math"/>
                              </a:rPr>
                            </m:ctrlPr>
                          </m:naryPr>
                          <m:sub/>
                          <m:sup/>
                          <m:e>
                            <m:r>
                              <a:rPr lang="en-US" sz="2200" b="0" i="1" smtClean="0">
                                <a:latin typeface="Cambria Math"/>
                                <a:ea typeface="Cambria Math"/>
                              </a:rPr>
                              <m:t>𝑓𝑥</m:t>
                            </m:r>
                          </m:e>
                        </m:nary>
                      </m:num>
                      <m:den>
                        <m:nary>
                          <m:naryPr>
                            <m:chr m:val="∑"/>
                            <m:subHide m:val="on"/>
                            <m:supHide m:val="on"/>
                            <m:ctrlPr>
                              <a:rPr lang="en-US" sz="2200" i="1" smtClean="0">
                                <a:latin typeface="Cambria Math" panose="02040503050406030204" pitchFamily="18" charset="0"/>
                                <a:ea typeface="Cambria Math"/>
                              </a:rPr>
                            </m:ctrlPr>
                          </m:naryPr>
                          <m:sub/>
                          <m:sup/>
                          <m:e>
                            <m:r>
                              <a:rPr lang="en-US" sz="2200" b="0" i="1" smtClean="0">
                                <a:latin typeface="Cambria Math"/>
                                <a:ea typeface="Cambria Math"/>
                              </a:rPr>
                              <m:t>𝑓</m:t>
                            </m:r>
                          </m:e>
                        </m:nary>
                      </m:den>
                    </m:f>
                  </m:oMath>
                </a14:m>
                <a:endParaRPr lang="en-US" sz="2200" i="1" dirty="0" smtClean="0">
                  <a:latin typeface="Cambria Math"/>
                  <a:ea typeface="Cambria Math"/>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m:t>
                      </m:r>
                      <m:f>
                        <m:fPr>
                          <m:ctrlPr>
                            <a:rPr lang="en-US" sz="2200" b="0" i="1" smtClean="0">
                              <a:latin typeface="Cambria Math" panose="02040503050406030204" pitchFamily="18" charset="0"/>
                              <a:ea typeface="Cambria Math"/>
                            </a:rPr>
                          </m:ctrlPr>
                        </m:fPr>
                        <m:num>
                          <m:r>
                            <a:rPr lang="en-US" sz="2200" b="0" i="1" smtClean="0">
                              <a:latin typeface="Cambria Math"/>
                              <a:ea typeface="Cambria Math"/>
                            </a:rPr>
                            <m:t>0×122+1×60+2×15+3×2+4×1</m:t>
                          </m:r>
                        </m:num>
                        <m:den>
                          <m:r>
                            <a:rPr lang="en-US" sz="2200" b="0" i="1" smtClean="0">
                              <a:latin typeface="Cambria Math"/>
                              <a:ea typeface="Cambria Math"/>
                            </a:rPr>
                            <m:t>122+60+15+2+1</m:t>
                          </m:r>
                        </m:den>
                      </m:f>
                      <m:nary>
                        <m:naryPr>
                          <m:chr m:val="∑"/>
                          <m:subHide m:val="on"/>
                          <m:supHide m:val="on"/>
                          <m:ctrlPr>
                            <a:rPr lang="en-US" sz="2200" i="1">
                              <a:latin typeface="Cambria Math" panose="02040503050406030204" pitchFamily="18" charset="0"/>
                              <a:ea typeface="Cambria Math"/>
                            </a:rPr>
                          </m:ctrlPr>
                        </m:naryPr>
                        <m:sub/>
                        <m:sup/>
                        <m:e>
                          <m:r>
                            <a:rPr lang="en-US" sz="2200" i="1">
                              <a:latin typeface="Cambria Math"/>
                              <a:ea typeface="Cambria Math"/>
                            </a:rPr>
                            <m:t>𝑓</m:t>
                          </m:r>
                        </m:e>
                      </m:nary>
                      <m:r>
                        <a:rPr lang="en-US" sz="2200" b="0" i="0" smtClean="0">
                          <a:latin typeface="Cambria Math"/>
                          <a:ea typeface="Cambria Math"/>
                        </a:rPr>
                        <m:t>=</m:t>
                      </m:r>
                      <m:r>
                        <m:rPr>
                          <m:sty m:val="p"/>
                        </m:rPr>
                        <a:rPr lang="en-US" sz="2200" b="0" i="0" smtClean="0">
                          <a:latin typeface="Cambria Math"/>
                          <a:ea typeface="Cambria Math"/>
                        </a:rPr>
                        <m:t>N</m:t>
                      </m:r>
                      <m:r>
                        <a:rPr lang="en-US" sz="2200" b="0" i="0" smtClean="0">
                          <a:latin typeface="Cambria Math"/>
                          <a:ea typeface="Cambria Math"/>
                        </a:rPr>
                        <m:t>=200</m:t>
                      </m:r>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=0.5</m:t>
                      </m:r>
                    </m:oMath>
                  </m:oMathPara>
                </a14:m>
                <a:endParaRPr lang="en-US" sz="2200" dirty="0" smtClean="0"/>
              </a:p>
              <a:p>
                <a:pPr marL="0" indent="0">
                  <a:buNone/>
                </a:pPr>
                <a:r>
                  <a:rPr lang="en-US" sz="2200" dirty="0" smtClean="0"/>
                  <a:t>Required Poisson distribution </a:t>
                </a: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r>
                        <a:rPr lang="en-US" sz="2200" b="0" i="1" smtClean="0">
                          <a:latin typeface="Cambria Math"/>
                        </a:rPr>
                        <m:t>𝑁</m:t>
                      </m:r>
                      <m:r>
                        <a:rPr lang="en-US" sz="2200" b="0" i="1" smtClean="0">
                          <a:latin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ea typeface="Cambria Math"/>
                                </a:rPr>
                                <m:t>𝜆</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r>
                        <a:rPr lang="en-US" sz="2200" b="0" i="0" smtClean="0">
                          <a:latin typeface="Cambria Math"/>
                          <a:ea typeface="Cambria Math"/>
                        </a:rPr>
                        <m:t>=200</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b="0" i="1" smtClean="0">
                                  <a:latin typeface="Cambria Math"/>
                                </a:rPr>
                                <m:t>0.5</m:t>
                              </m:r>
                            </m:sup>
                          </m:sSup>
                          <m:sSup>
                            <m:sSupPr>
                              <m:ctrlPr>
                                <a:rPr lang="en-US" sz="2200" i="1">
                                  <a:latin typeface="Cambria Math" panose="02040503050406030204" pitchFamily="18" charset="0"/>
                                </a:rPr>
                              </m:ctrlPr>
                            </m:sSupPr>
                            <m:e>
                              <m:r>
                                <a:rPr lang="en-US" sz="2200" b="0" i="1" smtClean="0">
                                  <a:latin typeface="Cambria Math"/>
                                </a:rPr>
                                <m:t>(0.5)</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r>
                        <a:rPr lang="en-US" sz="2200" b="0" i="1" smtClean="0">
                          <a:latin typeface="Cambria Math"/>
                          <a:ea typeface="Cambria Math"/>
                        </a:rPr>
                        <m:t>=(121.306)</m:t>
                      </m:r>
                      <m:f>
                        <m:fPr>
                          <m:ctrlPr>
                            <a:rPr lang="en-US" sz="2200" i="1">
                              <a:latin typeface="Cambria Math" panose="02040503050406030204" pitchFamily="18" charset="0"/>
                            </a:rPr>
                          </m:ctrlPr>
                        </m:fPr>
                        <m:num>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rPr>
                                <m:t>0.5</m:t>
                              </m:r>
                              <m:r>
                                <a:rPr lang="en-US" sz="2200" b="0" i="1" smtClean="0">
                                  <a:latin typeface="Cambria Math"/>
                                </a:rPr>
                                <m:t>)</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DBFBEC2-ECBB-41F4-B7B2-C31DB5712BFF}"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9" name="Table 8"/>
          <p:cNvGraphicFramePr>
            <a:graphicFrameLocks noGrp="1"/>
          </p:cNvGraphicFramePr>
          <p:nvPr>
            <p:extLst>
              <p:ext uri="{D42A27DB-BD31-4B8C-83A1-F6EECF244321}">
                <p14:modId xmlns:p14="http://schemas.microsoft.com/office/powerpoint/2010/main" val="87956083"/>
              </p:ext>
            </p:extLst>
          </p:nvPr>
        </p:nvGraphicFramePr>
        <p:xfrm>
          <a:off x="716593" y="1447800"/>
          <a:ext cx="7696200" cy="741680"/>
        </p:xfrm>
        <a:graphic>
          <a:graphicData uri="http://schemas.openxmlformats.org/drawingml/2006/table">
            <a:tbl>
              <a:tblPr firstRow="1" bandRow="1">
                <a:tableStyleId>{5C22544A-7EE6-4342-B048-85BDC9FD1C3A}</a:tableStyleId>
              </a:tblPr>
              <a:tblGrid>
                <a:gridCol w="1524000"/>
                <a:gridCol w="1041400"/>
                <a:gridCol w="1282700"/>
                <a:gridCol w="1282700"/>
                <a:gridCol w="1282700"/>
                <a:gridCol w="1282700"/>
              </a:tblGrid>
              <a:tr h="370840">
                <a:tc>
                  <a:txBody>
                    <a:bodyPr/>
                    <a:lstStyle/>
                    <a:p>
                      <a:r>
                        <a:rPr lang="en-US" dirty="0" smtClean="0"/>
                        <a:t>Deaths:</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r>
              <a:tr h="370840">
                <a:tc>
                  <a:txBody>
                    <a:bodyPr/>
                    <a:lstStyle/>
                    <a:p>
                      <a:r>
                        <a:rPr lang="en-US" dirty="0" smtClean="0"/>
                        <a:t>Frequencies</a:t>
                      </a:r>
                      <a:endParaRPr lang="en-US" dirty="0"/>
                    </a:p>
                  </a:txBody>
                  <a:tcPr/>
                </a:tc>
                <a:tc>
                  <a:txBody>
                    <a:bodyPr/>
                    <a:lstStyle/>
                    <a:p>
                      <a:r>
                        <a:rPr lang="en-US" dirty="0" smtClean="0"/>
                        <a:t>122</a:t>
                      </a:r>
                      <a:endParaRPr lang="en-US" dirty="0"/>
                    </a:p>
                  </a:txBody>
                  <a:tcPr/>
                </a:tc>
                <a:tc>
                  <a:txBody>
                    <a:bodyPr/>
                    <a:lstStyle/>
                    <a:p>
                      <a:r>
                        <a:rPr lang="en-US" dirty="0" smtClean="0"/>
                        <a:t>60</a:t>
                      </a:r>
                      <a:endParaRPr lang="en-US" dirty="0"/>
                    </a:p>
                  </a:txBody>
                  <a:tcPr/>
                </a:tc>
                <a:tc>
                  <a:txBody>
                    <a:bodyPr/>
                    <a:lstStyle/>
                    <a:p>
                      <a:r>
                        <a:rPr lang="en-US" dirty="0" smtClean="0"/>
                        <a:t>15</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r>
            </a:tbl>
          </a:graphicData>
        </a:graphic>
      </p:graphicFrame>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5716745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Content Placeholder 1"/>
              <p:cNvGraphicFramePr>
                <a:graphicFrameLocks noGrp="1"/>
              </p:cNvGraphicFramePr>
              <p:nvPr>
                <p:ph idx="1"/>
                <p:extLst>
                  <p:ext uri="{D42A27DB-BD31-4B8C-83A1-F6EECF244321}">
                    <p14:modId xmlns:p14="http://schemas.microsoft.com/office/powerpoint/2010/main" val="2362636080"/>
                  </p:ext>
                </p:extLst>
              </p:nvPr>
            </p:nvGraphicFramePr>
            <p:xfrm>
              <a:off x="533400" y="1143000"/>
              <a:ext cx="8229600" cy="4629659"/>
            </p:xfrm>
            <a:graphic>
              <a:graphicData uri="http://schemas.openxmlformats.org/drawingml/2006/table">
                <a:tbl>
                  <a:tblPr firstRow="1" bandRow="1">
                    <a:tableStyleId>{5C22544A-7EE6-4342-B048-85BDC9FD1C3A}</a:tableStyleId>
                  </a:tblPr>
                  <a:tblGrid>
                    <a:gridCol w="914400"/>
                    <a:gridCol w="4572000"/>
                    <a:gridCol w="2743200"/>
                  </a:tblGrid>
                  <a:tr h="370840">
                    <a:tc>
                      <a:txBody>
                        <a:bodyPr/>
                        <a:lstStyle/>
                        <a:p>
                          <a:pPr algn="ctr"/>
                          <a:r>
                            <a:rPr lang="en-US" sz="1500" dirty="0" smtClean="0"/>
                            <a:t> r</a:t>
                          </a:r>
                          <a:endParaRPr lang="en-US" sz="1500" dirty="0"/>
                        </a:p>
                      </a:txBody>
                      <a:tcPr/>
                    </a:tc>
                    <a:tc>
                      <a:txBody>
                        <a:bodyPr/>
                        <a:lstStyle/>
                        <a:p>
                          <a:r>
                            <a:rPr lang="en-US" sz="1500" dirty="0" smtClean="0"/>
                            <a:t>N.P(r)</a:t>
                          </a:r>
                          <a:endParaRPr lang="en-US" sz="1500" dirty="0"/>
                        </a:p>
                      </a:txBody>
                      <a:tcPr/>
                    </a:tc>
                    <a:tc>
                      <a:txBody>
                        <a:bodyPr/>
                        <a:lstStyle/>
                        <a:p>
                          <a:pPr algn="ctr"/>
                          <a:r>
                            <a:rPr lang="en-US" sz="1500" dirty="0" smtClean="0"/>
                            <a:t>Theoretical</a:t>
                          </a:r>
                          <a:r>
                            <a:rPr lang="en-US" sz="1500" baseline="0" dirty="0" smtClean="0"/>
                            <a:t> frequencies</a:t>
                          </a:r>
                          <a:endParaRPr lang="en-US" sz="1500" dirty="0"/>
                        </a:p>
                      </a:txBody>
                      <a:tcPr/>
                    </a:tc>
                  </a:tr>
                  <a:tr h="695960">
                    <a:tc>
                      <a:txBody>
                        <a:bodyPr/>
                        <a:lstStyle/>
                        <a:p>
                          <a:pPr algn="ctr"/>
                          <a:endParaRPr lang="en-US" sz="1500" dirty="0" smtClean="0"/>
                        </a:p>
                        <a:p>
                          <a:pPr algn="ctr"/>
                          <a:r>
                            <a:rPr lang="en-US" sz="1500" dirty="0" smtClean="0"/>
                            <a:t>0</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0" i="1" smtClean="0">
                                        <a:latin typeface="Cambria Math" panose="02040503050406030204" pitchFamily="18" charset="0"/>
                                        <a:ea typeface="Cambria Math"/>
                                      </a:rPr>
                                    </m:ctrlPr>
                                  </m:dPr>
                                  <m:e>
                                    <m:r>
                                      <a:rPr lang="en-US" sz="1500" b="0" i="1" smtClean="0">
                                        <a:latin typeface="Cambria Math"/>
                                        <a:ea typeface="Cambria Math"/>
                                      </a:rPr>
                                      <m:t>121.306</m:t>
                                    </m:r>
                                  </m:e>
                                </m:d>
                                <m:f>
                                  <m:fPr>
                                    <m:ctrlPr>
                                      <a:rPr lang="en-US" sz="1500" i="1">
                                        <a:latin typeface="Cambria Math" panose="02040503050406030204" pitchFamily="18" charset="0"/>
                                      </a:rPr>
                                    </m:ctrlPr>
                                  </m:fPr>
                                  <m:num>
                                    <m:r>
                                      <a:rPr lang="en-US" sz="1500" b="0" i="1" smtClean="0">
                                        <a:latin typeface="Cambria Math"/>
                                      </a:rPr>
                                      <m:t>(</m:t>
                                    </m:r>
                                    <m:sSup>
                                      <m:sSupPr>
                                        <m:ctrlPr>
                                          <a:rPr lang="en-US" sz="1500" i="1">
                                            <a:latin typeface="Cambria Math" panose="02040503050406030204" pitchFamily="18" charset="0"/>
                                          </a:rPr>
                                        </m:ctrlPr>
                                      </m:sSupPr>
                                      <m:e>
                                        <m:r>
                                          <a:rPr lang="en-US" sz="1500" i="1">
                                            <a:latin typeface="Cambria Math"/>
                                          </a:rPr>
                                          <m:t>0.5</m:t>
                                        </m:r>
                                        <m:r>
                                          <a:rPr lang="en-US" sz="1500" b="0" i="1" smtClean="0">
                                            <a:latin typeface="Cambria Math"/>
                                          </a:rPr>
                                          <m:t>)</m:t>
                                        </m:r>
                                      </m:e>
                                      <m:sup>
                                        <m:r>
                                          <a:rPr lang="en-US" sz="1500" b="0" i="1" smtClean="0">
                                            <a:latin typeface="Cambria Math"/>
                                          </a:rPr>
                                          <m:t>0</m:t>
                                        </m:r>
                                      </m:sup>
                                    </m:sSup>
                                  </m:num>
                                  <m:den>
                                    <m:r>
                                      <a:rPr lang="en-US" sz="1500" b="0" i="1" smtClean="0">
                                        <a:latin typeface="Cambria Math"/>
                                      </a:rPr>
                                      <m:t>0</m:t>
                                    </m:r>
                                    <m:r>
                                      <a:rPr lang="en-US" sz="1500" i="1">
                                        <a:latin typeface="Cambria Math"/>
                                        <a:ea typeface="Cambria Math"/>
                                      </a:rPr>
                                      <m:t>!</m:t>
                                    </m:r>
                                  </m:den>
                                </m:f>
                                <m:r>
                                  <a:rPr lang="en-US" sz="1500" b="0" i="1" smtClean="0">
                                    <a:latin typeface="Cambria Math"/>
                                    <a:ea typeface="Cambria Math"/>
                                  </a:rPr>
                                  <m:t>=121.306</m:t>
                                </m:r>
                              </m:oMath>
                            </m:oMathPara>
                          </a14:m>
                          <a:endParaRPr lang="en-US" sz="1500" dirty="0"/>
                        </a:p>
                        <a:p>
                          <a:endParaRPr lang="en-US" sz="1500" dirty="0"/>
                        </a:p>
                      </a:txBody>
                      <a:tcPr/>
                    </a:tc>
                    <a:tc>
                      <a:txBody>
                        <a:bodyPr/>
                        <a:lstStyle/>
                        <a:p>
                          <a:pPr algn="ctr"/>
                          <a:endParaRPr lang="en-US" sz="1500" dirty="0" smtClean="0"/>
                        </a:p>
                        <a:p>
                          <a:pPr algn="ctr"/>
                          <a:r>
                            <a:rPr lang="en-US" sz="1500" dirty="0" smtClean="0"/>
                            <a:t>121</a:t>
                          </a:r>
                          <a:endParaRPr lang="en-US" sz="1500" dirty="0"/>
                        </a:p>
                      </a:txBody>
                      <a:tcPr/>
                    </a:tc>
                  </a:tr>
                  <a:tr h="617982">
                    <a:tc>
                      <a:txBody>
                        <a:bodyPr/>
                        <a:lstStyle/>
                        <a:p>
                          <a:pPr algn="ctr"/>
                          <a:endParaRPr lang="en-US" sz="1500" dirty="0" smtClean="0"/>
                        </a:p>
                        <a:p>
                          <a:pPr algn="ctr"/>
                          <a:r>
                            <a:rPr lang="en-US" sz="1500" dirty="0" smtClean="0"/>
                            <a:t>1</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0" i="1" smtClean="0">
                                        <a:latin typeface="Cambria Math" panose="02040503050406030204" pitchFamily="18" charset="0"/>
                                        <a:ea typeface="Cambria Math"/>
                                      </a:rPr>
                                    </m:ctrlPr>
                                  </m:dPr>
                                  <m:e>
                                    <m:r>
                                      <a:rPr lang="en-US" sz="1500" b="0" i="1" smtClean="0">
                                        <a:latin typeface="Cambria Math"/>
                                        <a:ea typeface="Cambria Math"/>
                                      </a:rPr>
                                      <m:t>121.306</m:t>
                                    </m:r>
                                  </m:e>
                                </m:d>
                                <m:f>
                                  <m:fPr>
                                    <m:ctrlPr>
                                      <a:rPr lang="en-US" sz="1500" i="1">
                                        <a:latin typeface="Cambria Math" panose="02040503050406030204" pitchFamily="18" charset="0"/>
                                      </a:rPr>
                                    </m:ctrlPr>
                                  </m:fPr>
                                  <m:num>
                                    <m:r>
                                      <a:rPr lang="en-US" sz="1500" b="0" i="1" smtClean="0">
                                        <a:latin typeface="Cambria Math"/>
                                      </a:rPr>
                                      <m:t>(</m:t>
                                    </m:r>
                                    <m:sSup>
                                      <m:sSupPr>
                                        <m:ctrlPr>
                                          <a:rPr lang="en-US" sz="1500" i="1">
                                            <a:latin typeface="Cambria Math" panose="02040503050406030204" pitchFamily="18" charset="0"/>
                                          </a:rPr>
                                        </m:ctrlPr>
                                      </m:sSupPr>
                                      <m:e>
                                        <m:r>
                                          <a:rPr lang="en-US" sz="1500" i="1">
                                            <a:latin typeface="Cambria Math"/>
                                          </a:rPr>
                                          <m:t>0.5</m:t>
                                        </m:r>
                                        <m:r>
                                          <a:rPr lang="en-US" sz="1500" b="0" i="1" smtClean="0">
                                            <a:latin typeface="Cambria Math"/>
                                          </a:rPr>
                                          <m:t>)</m:t>
                                        </m:r>
                                      </m:e>
                                      <m:sup>
                                        <m:r>
                                          <a:rPr lang="en-US" sz="1500" b="0" i="1" smtClean="0">
                                            <a:latin typeface="Cambria Math"/>
                                          </a:rPr>
                                          <m:t>1</m:t>
                                        </m:r>
                                      </m:sup>
                                    </m:sSup>
                                  </m:num>
                                  <m:den>
                                    <m:r>
                                      <a:rPr lang="en-US" sz="1500" b="0" i="1" smtClean="0">
                                        <a:latin typeface="Cambria Math"/>
                                      </a:rPr>
                                      <m:t>1</m:t>
                                    </m:r>
                                    <m:r>
                                      <a:rPr lang="en-US" sz="1500" i="1">
                                        <a:latin typeface="Cambria Math"/>
                                        <a:ea typeface="Cambria Math"/>
                                      </a:rPr>
                                      <m:t>!</m:t>
                                    </m:r>
                                  </m:den>
                                </m:f>
                                <m:r>
                                  <a:rPr lang="en-US" sz="1500" b="0" i="1" smtClean="0">
                                    <a:latin typeface="Cambria Math"/>
                                    <a:ea typeface="Cambria Math"/>
                                  </a:rPr>
                                  <m:t>=60.653</m:t>
                                </m:r>
                              </m:oMath>
                            </m:oMathPara>
                          </a14:m>
                          <a:endParaRPr lang="en-US" sz="1500" dirty="0"/>
                        </a:p>
                        <a:p>
                          <a:endParaRPr lang="en-US" sz="1500" dirty="0"/>
                        </a:p>
                      </a:txBody>
                      <a:tcPr/>
                    </a:tc>
                    <a:tc>
                      <a:txBody>
                        <a:bodyPr/>
                        <a:lstStyle/>
                        <a:p>
                          <a:pPr algn="ctr"/>
                          <a:endParaRPr lang="en-US" sz="1500" dirty="0" smtClean="0"/>
                        </a:p>
                        <a:p>
                          <a:pPr algn="ctr"/>
                          <a:r>
                            <a:rPr lang="en-US" sz="1500" dirty="0" smtClean="0"/>
                            <a:t>61</a:t>
                          </a:r>
                          <a:endParaRPr lang="en-US" sz="1500" dirty="0"/>
                        </a:p>
                      </a:txBody>
                      <a:tcPr/>
                    </a:tc>
                  </a:tr>
                  <a:tr h="370840">
                    <a:tc>
                      <a:txBody>
                        <a:bodyPr/>
                        <a:lstStyle/>
                        <a:p>
                          <a:pPr algn="ctr"/>
                          <a:endParaRPr lang="en-US" sz="1500" dirty="0" smtClean="0"/>
                        </a:p>
                        <a:p>
                          <a:pPr algn="ctr"/>
                          <a:r>
                            <a:rPr lang="en-US" sz="1500" dirty="0" smtClean="0"/>
                            <a:t>2</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0" i="1" smtClean="0">
                                        <a:latin typeface="Cambria Math" panose="02040503050406030204" pitchFamily="18" charset="0"/>
                                        <a:ea typeface="Cambria Math"/>
                                      </a:rPr>
                                    </m:ctrlPr>
                                  </m:dPr>
                                  <m:e>
                                    <m:r>
                                      <a:rPr lang="en-US" sz="1500" b="0" i="1" smtClean="0">
                                        <a:latin typeface="Cambria Math"/>
                                        <a:ea typeface="Cambria Math"/>
                                      </a:rPr>
                                      <m:t>121.306</m:t>
                                    </m:r>
                                  </m:e>
                                </m:d>
                                <m:f>
                                  <m:fPr>
                                    <m:ctrlPr>
                                      <a:rPr lang="en-US" sz="1500" i="1">
                                        <a:latin typeface="Cambria Math" panose="02040503050406030204" pitchFamily="18" charset="0"/>
                                      </a:rPr>
                                    </m:ctrlPr>
                                  </m:fPr>
                                  <m:num>
                                    <m:r>
                                      <a:rPr lang="en-US" sz="1500" b="0" i="1" smtClean="0">
                                        <a:latin typeface="Cambria Math"/>
                                      </a:rPr>
                                      <m:t>(</m:t>
                                    </m:r>
                                    <m:sSup>
                                      <m:sSupPr>
                                        <m:ctrlPr>
                                          <a:rPr lang="en-US" sz="1500" i="1">
                                            <a:latin typeface="Cambria Math" panose="02040503050406030204" pitchFamily="18" charset="0"/>
                                          </a:rPr>
                                        </m:ctrlPr>
                                      </m:sSupPr>
                                      <m:e>
                                        <m:r>
                                          <a:rPr lang="en-US" sz="1500" i="1">
                                            <a:latin typeface="Cambria Math"/>
                                          </a:rPr>
                                          <m:t>0.5</m:t>
                                        </m:r>
                                        <m:r>
                                          <a:rPr lang="en-US" sz="1500" b="0" i="1" smtClean="0">
                                            <a:latin typeface="Cambria Math"/>
                                          </a:rPr>
                                          <m:t>)</m:t>
                                        </m:r>
                                      </m:e>
                                      <m:sup>
                                        <m:r>
                                          <a:rPr lang="en-US" sz="1500" b="0" i="1" smtClean="0">
                                            <a:latin typeface="Cambria Math"/>
                                          </a:rPr>
                                          <m:t>2</m:t>
                                        </m:r>
                                      </m:sup>
                                    </m:sSup>
                                  </m:num>
                                  <m:den>
                                    <m:r>
                                      <a:rPr lang="en-US" sz="1500" b="0" i="1" smtClean="0">
                                        <a:latin typeface="Cambria Math"/>
                                      </a:rPr>
                                      <m:t>2</m:t>
                                    </m:r>
                                    <m:r>
                                      <a:rPr lang="en-US" sz="1500" i="1">
                                        <a:latin typeface="Cambria Math"/>
                                        <a:ea typeface="Cambria Math"/>
                                      </a:rPr>
                                      <m:t>!</m:t>
                                    </m:r>
                                  </m:den>
                                </m:f>
                                <m:r>
                                  <a:rPr lang="en-US" sz="1500" b="0" i="1" smtClean="0">
                                    <a:latin typeface="Cambria Math"/>
                                    <a:ea typeface="Cambria Math"/>
                                  </a:rPr>
                                  <m:t>=15.163</m:t>
                                </m:r>
                              </m:oMath>
                            </m:oMathPara>
                          </a14:m>
                          <a:endParaRPr lang="en-US" sz="1500" dirty="0"/>
                        </a:p>
                        <a:p>
                          <a:endParaRPr lang="en-US" sz="1500" dirty="0"/>
                        </a:p>
                      </a:txBody>
                      <a:tcPr/>
                    </a:tc>
                    <a:tc>
                      <a:txBody>
                        <a:bodyPr/>
                        <a:lstStyle/>
                        <a:p>
                          <a:pPr algn="ctr"/>
                          <a:endParaRPr lang="en-US" sz="1500" dirty="0" smtClean="0"/>
                        </a:p>
                        <a:p>
                          <a:pPr algn="ctr"/>
                          <a:r>
                            <a:rPr lang="en-US" sz="1500" dirty="0" smtClean="0"/>
                            <a:t>15</a:t>
                          </a:r>
                          <a:endParaRPr lang="en-US" sz="1500" dirty="0"/>
                        </a:p>
                      </a:txBody>
                      <a:tcPr/>
                    </a:tc>
                  </a:tr>
                  <a:tr h="370840">
                    <a:tc>
                      <a:txBody>
                        <a:bodyPr/>
                        <a:lstStyle/>
                        <a:p>
                          <a:pPr algn="ctr"/>
                          <a:endParaRPr lang="en-US" sz="1500" dirty="0" smtClean="0"/>
                        </a:p>
                        <a:p>
                          <a:pPr algn="ctr"/>
                          <a:r>
                            <a:rPr lang="en-US" sz="1500" dirty="0" smtClean="0"/>
                            <a:t>3</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0" i="1" smtClean="0">
                                        <a:latin typeface="Cambria Math" panose="02040503050406030204" pitchFamily="18" charset="0"/>
                                        <a:ea typeface="Cambria Math"/>
                                      </a:rPr>
                                    </m:ctrlPr>
                                  </m:dPr>
                                  <m:e>
                                    <m:r>
                                      <a:rPr lang="en-US" sz="1500" b="0" i="1" smtClean="0">
                                        <a:latin typeface="Cambria Math"/>
                                        <a:ea typeface="Cambria Math"/>
                                      </a:rPr>
                                      <m:t>121.306</m:t>
                                    </m:r>
                                  </m:e>
                                </m:d>
                                <m:f>
                                  <m:fPr>
                                    <m:ctrlPr>
                                      <a:rPr lang="en-US" sz="1500" i="1">
                                        <a:latin typeface="Cambria Math" panose="02040503050406030204" pitchFamily="18" charset="0"/>
                                      </a:rPr>
                                    </m:ctrlPr>
                                  </m:fPr>
                                  <m:num>
                                    <m:r>
                                      <a:rPr lang="en-US" sz="1500" b="0" i="1" smtClean="0">
                                        <a:latin typeface="Cambria Math"/>
                                      </a:rPr>
                                      <m:t>(</m:t>
                                    </m:r>
                                    <m:sSup>
                                      <m:sSupPr>
                                        <m:ctrlPr>
                                          <a:rPr lang="en-US" sz="1500" i="1">
                                            <a:latin typeface="Cambria Math" panose="02040503050406030204" pitchFamily="18" charset="0"/>
                                          </a:rPr>
                                        </m:ctrlPr>
                                      </m:sSupPr>
                                      <m:e>
                                        <m:r>
                                          <a:rPr lang="en-US" sz="1500" i="1">
                                            <a:latin typeface="Cambria Math"/>
                                          </a:rPr>
                                          <m:t>0.5</m:t>
                                        </m:r>
                                        <m:r>
                                          <a:rPr lang="en-US" sz="1500" b="0" i="1" smtClean="0">
                                            <a:latin typeface="Cambria Math"/>
                                          </a:rPr>
                                          <m:t>)</m:t>
                                        </m:r>
                                      </m:e>
                                      <m:sup>
                                        <m:r>
                                          <a:rPr lang="en-US" sz="1500" b="0" i="1" smtClean="0">
                                            <a:latin typeface="Cambria Math"/>
                                          </a:rPr>
                                          <m:t>3</m:t>
                                        </m:r>
                                      </m:sup>
                                    </m:sSup>
                                  </m:num>
                                  <m:den>
                                    <m:r>
                                      <a:rPr lang="en-US" sz="1500" b="0" i="1" smtClean="0">
                                        <a:latin typeface="Cambria Math"/>
                                      </a:rPr>
                                      <m:t>3</m:t>
                                    </m:r>
                                    <m:r>
                                      <a:rPr lang="en-US" sz="1500" i="1">
                                        <a:latin typeface="Cambria Math"/>
                                        <a:ea typeface="Cambria Math"/>
                                      </a:rPr>
                                      <m:t>!</m:t>
                                    </m:r>
                                  </m:den>
                                </m:f>
                                <m:r>
                                  <a:rPr lang="en-US" sz="1500" b="0" i="0" smtClean="0">
                                    <a:latin typeface="Cambria Math"/>
                                    <a:ea typeface="Cambria Math"/>
                                  </a:rPr>
                                  <m:t>=2.527</m:t>
                                </m:r>
                              </m:oMath>
                            </m:oMathPara>
                          </a14:m>
                          <a:endParaRPr lang="en-US" sz="1500" dirty="0"/>
                        </a:p>
                        <a:p>
                          <a:endParaRPr lang="en-US" sz="1500" dirty="0"/>
                        </a:p>
                      </a:txBody>
                      <a:tcPr/>
                    </a:tc>
                    <a:tc>
                      <a:txBody>
                        <a:bodyPr/>
                        <a:lstStyle/>
                        <a:p>
                          <a:pPr algn="ctr"/>
                          <a:endParaRPr lang="en-US" sz="1500" dirty="0" smtClean="0"/>
                        </a:p>
                        <a:p>
                          <a:pPr algn="ctr"/>
                          <a:r>
                            <a:rPr lang="en-US" sz="1500" dirty="0" smtClean="0"/>
                            <a:t>3</a:t>
                          </a:r>
                          <a:endParaRPr lang="en-US" sz="1500" dirty="0"/>
                        </a:p>
                      </a:txBody>
                      <a:tcPr/>
                    </a:tc>
                  </a:tr>
                  <a:tr h="370840">
                    <a:tc>
                      <a:txBody>
                        <a:bodyPr/>
                        <a:lstStyle/>
                        <a:p>
                          <a:pPr algn="ctr"/>
                          <a:endParaRPr lang="en-US" sz="1500" dirty="0" smtClean="0"/>
                        </a:p>
                        <a:p>
                          <a:pPr algn="ctr"/>
                          <a:r>
                            <a:rPr lang="en-US" sz="1500" dirty="0" smtClean="0"/>
                            <a:t>4</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0" i="1" smtClean="0">
                                        <a:latin typeface="Cambria Math" panose="02040503050406030204" pitchFamily="18" charset="0"/>
                                        <a:ea typeface="Cambria Math"/>
                                      </a:rPr>
                                    </m:ctrlPr>
                                  </m:dPr>
                                  <m:e>
                                    <m:r>
                                      <a:rPr lang="en-US" sz="1500" b="0" i="1" smtClean="0">
                                        <a:latin typeface="Cambria Math"/>
                                        <a:ea typeface="Cambria Math"/>
                                      </a:rPr>
                                      <m:t>121.306</m:t>
                                    </m:r>
                                  </m:e>
                                </m:d>
                                <m:f>
                                  <m:fPr>
                                    <m:ctrlPr>
                                      <a:rPr lang="en-US" sz="1500" i="1">
                                        <a:latin typeface="Cambria Math" panose="02040503050406030204" pitchFamily="18" charset="0"/>
                                      </a:rPr>
                                    </m:ctrlPr>
                                  </m:fPr>
                                  <m:num>
                                    <m:r>
                                      <a:rPr lang="en-US" sz="1500" b="0" i="1" smtClean="0">
                                        <a:latin typeface="Cambria Math"/>
                                      </a:rPr>
                                      <m:t>(</m:t>
                                    </m:r>
                                    <m:sSup>
                                      <m:sSupPr>
                                        <m:ctrlPr>
                                          <a:rPr lang="en-US" sz="1500" i="1">
                                            <a:latin typeface="Cambria Math" panose="02040503050406030204" pitchFamily="18" charset="0"/>
                                          </a:rPr>
                                        </m:ctrlPr>
                                      </m:sSupPr>
                                      <m:e>
                                        <m:r>
                                          <a:rPr lang="en-US" sz="1500" i="1">
                                            <a:latin typeface="Cambria Math"/>
                                          </a:rPr>
                                          <m:t>0.5</m:t>
                                        </m:r>
                                        <m:r>
                                          <a:rPr lang="en-US" sz="1500" b="0" i="1" smtClean="0">
                                            <a:latin typeface="Cambria Math"/>
                                          </a:rPr>
                                          <m:t>)</m:t>
                                        </m:r>
                                      </m:e>
                                      <m:sup>
                                        <m:r>
                                          <a:rPr lang="en-US" sz="1500" b="0" i="1" smtClean="0">
                                            <a:latin typeface="Cambria Math"/>
                                          </a:rPr>
                                          <m:t>4</m:t>
                                        </m:r>
                                      </m:sup>
                                    </m:sSup>
                                  </m:num>
                                  <m:den>
                                    <m:r>
                                      <a:rPr lang="en-US" sz="1500" b="0" i="1" smtClean="0">
                                        <a:latin typeface="Cambria Math"/>
                                      </a:rPr>
                                      <m:t>4</m:t>
                                    </m:r>
                                    <m:r>
                                      <a:rPr lang="en-US" sz="1500" i="1">
                                        <a:latin typeface="Cambria Math"/>
                                        <a:ea typeface="Cambria Math"/>
                                      </a:rPr>
                                      <m:t>!</m:t>
                                    </m:r>
                                  </m:den>
                                </m:f>
                                <m:r>
                                  <a:rPr lang="en-US" sz="1500" b="0" i="0" smtClean="0">
                                    <a:latin typeface="Cambria Math"/>
                                    <a:ea typeface="Cambria Math"/>
                                  </a:rPr>
                                  <m:t>=0.3159</m:t>
                                </m:r>
                              </m:oMath>
                            </m:oMathPara>
                          </a14:m>
                          <a:endParaRPr lang="en-US" sz="1500" dirty="0"/>
                        </a:p>
                        <a:p>
                          <a:endParaRPr lang="en-US" sz="1500" dirty="0"/>
                        </a:p>
                      </a:txBody>
                      <a:tcPr/>
                    </a:tc>
                    <a:tc>
                      <a:txBody>
                        <a:bodyPr/>
                        <a:lstStyle/>
                        <a:p>
                          <a:pPr algn="ctr"/>
                          <a:endParaRPr lang="en-US" sz="1500" dirty="0" smtClean="0"/>
                        </a:p>
                        <a:p>
                          <a:pPr algn="ctr"/>
                          <a:r>
                            <a:rPr lang="en-US" sz="1500" dirty="0" smtClean="0"/>
                            <a:t>0</a:t>
                          </a:r>
                          <a:endParaRPr lang="en-US" sz="1500" dirty="0"/>
                        </a:p>
                      </a:txBody>
                      <a:tcPr/>
                    </a:tc>
                  </a:tr>
                  <a:tr h="370840">
                    <a:tc>
                      <a:txBody>
                        <a:bodyPr/>
                        <a:lstStyle/>
                        <a:p>
                          <a:pPr algn="ctr"/>
                          <a:endParaRPr lang="en-US" sz="1500" dirty="0"/>
                        </a:p>
                      </a:txBody>
                      <a:tcPr/>
                    </a:tc>
                    <a:tc>
                      <a:txBody>
                        <a:bodyPr/>
                        <a:lstStyle/>
                        <a:p>
                          <a:endParaRPr lang="en-US" sz="1500"/>
                        </a:p>
                      </a:txBody>
                      <a:tcPr/>
                    </a:tc>
                    <a:tc>
                      <a:txBody>
                        <a:bodyPr/>
                        <a:lstStyle/>
                        <a:p>
                          <a:pPr algn="ctr"/>
                          <a:r>
                            <a:rPr lang="en-US" sz="1500" dirty="0" smtClean="0"/>
                            <a:t>Total=200</a:t>
                          </a:r>
                          <a:endParaRPr lang="en-US" sz="1500" dirty="0"/>
                        </a:p>
                      </a:txBody>
                      <a:tcPr/>
                    </a:tc>
                  </a:tr>
                </a:tbl>
              </a:graphicData>
            </a:graphic>
          </p:graphicFrame>
        </mc:Choice>
        <mc:Fallback xmlns="">
          <p:graphicFrame>
            <p:nvGraphicFramePr>
              <p:cNvPr id="2" name="Content Placeholder 1"/>
              <p:cNvGraphicFramePr>
                <a:graphicFrameLocks noGrp="1"/>
              </p:cNvGraphicFramePr>
              <p:nvPr>
                <p:ph idx="1"/>
                <p:extLst>
                  <p:ext uri="{D42A27DB-BD31-4B8C-83A1-F6EECF244321}">
                    <p14:modId xmlns:a14="http://schemas.microsoft.com/office/drawing/2010/main" xmlns:p14="http://schemas.microsoft.com/office/powerpoint/2010/main" xmlns="" val="2362636080"/>
                  </p:ext>
                </p:extLst>
              </p:nvPr>
            </p:nvGraphicFramePr>
            <p:xfrm>
              <a:off x="533400" y="1143000"/>
              <a:ext cx="8229600" cy="4629659"/>
            </p:xfrm>
            <a:graphic>
              <a:graphicData uri="http://schemas.openxmlformats.org/drawingml/2006/table">
                <a:tbl>
                  <a:tblPr firstRow="1" bandRow="1">
                    <a:tableStyleId>{5C22544A-7EE6-4342-B048-85BDC9FD1C3A}</a:tableStyleId>
                  </a:tblPr>
                  <a:tblGrid>
                    <a:gridCol w="914400"/>
                    <a:gridCol w="4572000"/>
                    <a:gridCol w="2743200"/>
                  </a:tblGrid>
                  <a:tr h="370840">
                    <a:tc>
                      <a:txBody>
                        <a:bodyPr/>
                        <a:lstStyle/>
                        <a:p>
                          <a:pPr algn="ctr"/>
                          <a:r>
                            <a:rPr lang="en-US" sz="1500" dirty="0" smtClean="0"/>
                            <a:t> r</a:t>
                          </a:r>
                          <a:endParaRPr lang="en-US" sz="1500" dirty="0"/>
                        </a:p>
                      </a:txBody>
                      <a:tcPr/>
                    </a:tc>
                    <a:tc>
                      <a:txBody>
                        <a:bodyPr/>
                        <a:lstStyle/>
                        <a:p>
                          <a:r>
                            <a:rPr lang="en-US" sz="1500" dirty="0" smtClean="0"/>
                            <a:t>N.P(r)</a:t>
                          </a:r>
                          <a:endParaRPr lang="en-US" sz="1500" dirty="0"/>
                        </a:p>
                      </a:txBody>
                      <a:tcPr/>
                    </a:tc>
                    <a:tc>
                      <a:txBody>
                        <a:bodyPr/>
                        <a:lstStyle/>
                        <a:p>
                          <a:pPr algn="ctr"/>
                          <a:r>
                            <a:rPr lang="en-US" sz="1500" dirty="0" smtClean="0"/>
                            <a:t>Theoretical</a:t>
                          </a:r>
                          <a:r>
                            <a:rPr lang="en-US" sz="1500" baseline="0" dirty="0" smtClean="0"/>
                            <a:t> frequencies</a:t>
                          </a:r>
                          <a:endParaRPr lang="en-US" sz="1500" dirty="0"/>
                        </a:p>
                      </a:txBody>
                      <a:tcPr/>
                    </a:tc>
                  </a:tr>
                  <a:tr h="778764">
                    <a:tc>
                      <a:txBody>
                        <a:bodyPr/>
                        <a:lstStyle/>
                        <a:p>
                          <a:pPr algn="ctr"/>
                          <a:endParaRPr lang="en-US" sz="1500" dirty="0" smtClean="0"/>
                        </a:p>
                        <a:p>
                          <a:pPr algn="ctr"/>
                          <a:r>
                            <a:rPr lang="en-US" sz="1500" dirty="0" smtClean="0"/>
                            <a:t>0</a:t>
                          </a:r>
                          <a:endParaRPr lang="en-US" sz="1500" dirty="0"/>
                        </a:p>
                      </a:txBody>
                      <a:tcPr/>
                    </a:tc>
                    <a:tc>
                      <a:txBody>
                        <a:bodyPr/>
                        <a:lstStyle/>
                        <a:p>
                          <a:endParaRPr lang="en-US"/>
                        </a:p>
                      </a:txBody>
                      <a:tcPr>
                        <a:blipFill rotWithShape="1">
                          <a:blip r:embed="rId2"/>
                          <a:stretch>
                            <a:fillRect l="-20133" t="-49606" r="-60000" b="-451181"/>
                          </a:stretch>
                        </a:blipFill>
                      </a:tcPr>
                    </a:tc>
                    <a:tc>
                      <a:txBody>
                        <a:bodyPr/>
                        <a:lstStyle/>
                        <a:p>
                          <a:pPr algn="ctr"/>
                          <a:endParaRPr lang="en-US" sz="1500" dirty="0" smtClean="0"/>
                        </a:p>
                        <a:p>
                          <a:pPr algn="ctr"/>
                          <a:r>
                            <a:rPr lang="en-US" sz="1500" dirty="0" smtClean="0"/>
                            <a:t>121</a:t>
                          </a:r>
                          <a:endParaRPr lang="en-US" sz="1500" dirty="0"/>
                        </a:p>
                      </a:txBody>
                      <a:tcPr/>
                    </a:tc>
                  </a:tr>
                  <a:tr h="776796">
                    <a:tc>
                      <a:txBody>
                        <a:bodyPr/>
                        <a:lstStyle/>
                        <a:p>
                          <a:pPr algn="ctr"/>
                          <a:endParaRPr lang="en-US" sz="1500" dirty="0" smtClean="0"/>
                        </a:p>
                        <a:p>
                          <a:pPr algn="ctr"/>
                          <a:r>
                            <a:rPr lang="en-US" sz="1500" dirty="0" smtClean="0"/>
                            <a:t>1</a:t>
                          </a:r>
                          <a:endParaRPr lang="en-US" sz="1500" dirty="0"/>
                        </a:p>
                      </a:txBody>
                      <a:tcPr/>
                    </a:tc>
                    <a:tc>
                      <a:txBody>
                        <a:bodyPr/>
                        <a:lstStyle/>
                        <a:p>
                          <a:endParaRPr lang="en-US"/>
                        </a:p>
                      </a:txBody>
                      <a:tcPr>
                        <a:blipFill rotWithShape="1">
                          <a:blip r:embed="rId2"/>
                          <a:stretch>
                            <a:fillRect l="-20133" t="-148438" r="-60000" b="-347656"/>
                          </a:stretch>
                        </a:blipFill>
                      </a:tcPr>
                    </a:tc>
                    <a:tc>
                      <a:txBody>
                        <a:bodyPr/>
                        <a:lstStyle/>
                        <a:p>
                          <a:pPr algn="ctr"/>
                          <a:endParaRPr lang="en-US" sz="1500" dirty="0" smtClean="0"/>
                        </a:p>
                        <a:p>
                          <a:pPr algn="ctr"/>
                          <a:r>
                            <a:rPr lang="en-US" sz="1500" dirty="0" smtClean="0"/>
                            <a:t>61</a:t>
                          </a:r>
                          <a:endParaRPr lang="en-US" sz="1500" dirty="0"/>
                        </a:p>
                      </a:txBody>
                      <a:tcPr/>
                    </a:tc>
                  </a:tr>
                  <a:tr h="777304">
                    <a:tc>
                      <a:txBody>
                        <a:bodyPr/>
                        <a:lstStyle/>
                        <a:p>
                          <a:pPr algn="ctr"/>
                          <a:endParaRPr lang="en-US" sz="1500" dirty="0" smtClean="0"/>
                        </a:p>
                        <a:p>
                          <a:pPr algn="ctr"/>
                          <a:r>
                            <a:rPr lang="en-US" sz="1500" dirty="0" smtClean="0"/>
                            <a:t>2</a:t>
                          </a:r>
                          <a:endParaRPr lang="en-US" sz="1500" dirty="0"/>
                        </a:p>
                      </a:txBody>
                      <a:tcPr/>
                    </a:tc>
                    <a:tc>
                      <a:txBody>
                        <a:bodyPr/>
                        <a:lstStyle/>
                        <a:p>
                          <a:endParaRPr lang="en-US"/>
                        </a:p>
                      </a:txBody>
                      <a:tcPr>
                        <a:blipFill rotWithShape="1">
                          <a:blip r:embed="rId2"/>
                          <a:stretch>
                            <a:fillRect l="-20133" t="-250394" r="-60000" b="-250394"/>
                          </a:stretch>
                        </a:blipFill>
                      </a:tcPr>
                    </a:tc>
                    <a:tc>
                      <a:txBody>
                        <a:bodyPr/>
                        <a:lstStyle/>
                        <a:p>
                          <a:pPr algn="ctr"/>
                          <a:endParaRPr lang="en-US" sz="1500" dirty="0" smtClean="0"/>
                        </a:p>
                        <a:p>
                          <a:pPr algn="ctr"/>
                          <a:r>
                            <a:rPr lang="en-US" sz="1500" dirty="0" smtClean="0"/>
                            <a:t>15</a:t>
                          </a:r>
                          <a:endParaRPr lang="en-US" sz="1500" dirty="0"/>
                        </a:p>
                      </a:txBody>
                      <a:tcPr/>
                    </a:tc>
                  </a:tr>
                  <a:tr h="778764">
                    <a:tc>
                      <a:txBody>
                        <a:bodyPr/>
                        <a:lstStyle/>
                        <a:p>
                          <a:pPr algn="ctr"/>
                          <a:endParaRPr lang="en-US" sz="1500" dirty="0" smtClean="0"/>
                        </a:p>
                        <a:p>
                          <a:pPr algn="ctr"/>
                          <a:r>
                            <a:rPr lang="en-US" sz="1500" dirty="0" smtClean="0"/>
                            <a:t>3</a:t>
                          </a:r>
                          <a:endParaRPr lang="en-US" sz="1500" dirty="0"/>
                        </a:p>
                      </a:txBody>
                      <a:tcPr/>
                    </a:tc>
                    <a:tc>
                      <a:txBody>
                        <a:bodyPr/>
                        <a:lstStyle/>
                        <a:p>
                          <a:endParaRPr lang="en-US"/>
                        </a:p>
                      </a:txBody>
                      <a:tcPr>
                        <a:blipFill rotWithShape="1">
                          <a:blip r:embed="rId2"/>
                          <a:stretch>
                            <a:fillRect l="-20133" t="-347656" r="-60000" b="-148438"/>
                          </a:stretch>
                        </a:blipFill>
                      </a:tcPr>
                    </a:tc>
                    <a:tc>
                      <a:txBody>
                        <a:bodyPr/>
                        <a:lstStyle/>
                        <a:p>
                          <a:pPr algn="ctr"/>
                          <a:endParaRPr lang="en-US" sz="1500" dirty="0" smtClean="0"/>
                        </a:p>
                        <a:p>
                          <a:pPr algn="ctr"/>
                          <a:r>
                            <a:rPr lang="en-US" sz="1500" dirty="0" smtClean="0"/>
                            <a:t>3</a:t>
                          </a:r>
                          <a:endParaRPr lang="en-US" sz="1500" dirty="0"/>
                        </a:p>
                      </a:txBody>
                      <a:tcPr/>
                    </a:tc>
                  </a:tr>
                  <a:tr h="776351">
                    <a:tc>
                      <a:txBody>
                        <a:bodyPr/>
                        <a:lstStyle/>
                        <a:p>
                          <a:pPr algn="ctr"/>
                          <a:endParaRPr lang="en-US" sz="1500" dirty="0" smtClean="0"/>
                        </a:p>
                        <a:p>
                          <a:pPr algn="ctr"/>
                          <a:r>
                            <a:rPr lang="en-US" sz="1500" dirty="0" smtClean="0"/>
                            <a:t>4</a:t>
                          </a:r>
                          <a:endParaRPr lang="en-US" sz="1500" dirty="0"/>
                        </a:p>
                      </a:txBody>
                      <a:tcPr/>
                    </a:tc>
                    <a:tc>
                      <a:txBody>
                        <a:bodyPr/>
                        <a:lstStyle/>
                        <a:p>
                          <a:endParaRPr lang="en-US"/>
                        </a:p>
                      </a:txBody>
                      <a:tcPr>
                        <a:blipFill rotWithShape="1">
                          <a:blip r:embed="rId2"/>
                          <a:stretch>
                            <a:fillRect l="-20133" t="-451181" r="-60000" b="-49606"/>
                          </a:stretch>
                        </a:blipFill>
                      </a:tcPr>
                    </a:tc>
                    <a:tc>
                      <a:txBody>
                        <a:bodyPr/>
                        <a:lstStyle/>
                        <a:p>
                          <a:pPr algn="ctr"/>
                          <a:endParaRPr lang="en-US" sz="1500" dirty="0" smtClean="0"/>
                        </a:p>
                        <a:p>
                          <a:pPr algn="ctr"/>
                          <a:r>
                            <a:rPr lang="en-US" sz="1500" dirty="0" smtClean="0"/>
                            <a:t>0</a:t>
                          </a:r>
                          <a:endParaRPr lang="en-US" sz="1500" dirty="0"/>
                        </a:p>
                      </a:txBody>
                      <a:tcPr/>
                    </a:tc>
                  </a:tr>
                  <a:tr h="370840">
                    <a:tc>
                      <a:txBody>
                        <a:bodyPr/>
                        <a:lstStyle/>
                        <a:p>
                          <a:pPr algn="ctr"/>
                          <a:endParaRPr lang="en-US" sz="1500" dirty="0"/>
                        </a:p>
                      </a:txBody>
                      <a:tcPr/>
                    </a:tc>
                    <a:tc>
                      <a:txBody>
                        <a:bodyPr/>
                        <a:lstStyle/>
                        <a:p>
                          <a:endParaRPr lang="en-US" sz="1500"/>
                        </a:p>
                      </a:txBody>
                      <a:tcPr/>
                    </a:tc>
                    <a:tc>
                      <a:txBody>
                        <a:bodyPr/>
                        <a:lstStyle/>
                        <a:p>
                          <a:pPr algn="ctr"/>
                          <a:r>
                            <a:rPr lang="en-US" sz="1500" dirty="0" smtClean="0"/>
                            <a:t>Total=200</a:t>
                          </a:r>
                          <a:endParaRPr lang="en-US" sz="1500" dirty="0"/>
                        </a:p>
                      </a:txBody>
                      <a:tcPr/>
                    </a:tc>
                  </a:tr>
                </a:tbl>
              </a:graphicData>
            </a:graphic>
          </p:graphicFrame>
        </mc:Fallback>
      </mc:AlternateContent>
      <p:sp>
        <p:nvSpPr>
          <p:cNvPr id="4" name="Date Placeholder 3"/>
          <p:cNvSpPr>
            <a:spLocks noGrp="1"/>
          </p:cNvSpPr>
          <p:nvPr>
            <p:ph type="dt" sz="half" idx="10"/>
          </p:nvPr>
        </p:nvSpPr>
        <p:spPr/>
        <p:txBody>
          <a:bodyPr/>
          <a:lstStyle/>
          <a:p>
            <a:fld id="{500BF384-E1AA-4ADB-A33F-2018A6A8D759}"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2622642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400" dirty="0" smtClean="0"/>
              <a:t>To </a:t>
            </a:r>
            <a:r>
              <a:rPr lang="en-US" sz="2400" dirty="0"/>
              <a:t>define the probability density function of a </a:t>
            </a:r>
            <a:r>
              <a:rPr lang="en-US" sz="2400" b="1" dirty="0"/>
              <a:t>normal</a:t>
            </a:r>
            <a:r>
              <a:rPr lang="en-US" sz="2400" dirty="0"/>
              <a:t> random variable. </a:t>
            </a:r>
            <a:endParaRPr lang="en-US" sz="2400" dirty="0" smtClean="0"/>
          </a:p>
          <a:p>
            <a:r>
              <a:rPr lang="en-US" sz="2400" dirty="0" smtClean="0"/>
              <a:t>To </a:t>
            </a:r>
            <a:r>
              <a:rPr lang="en-US" sz="2400" dirty="0"/>
              <a:t>learn the characteristics of a typical </a:t>
            </a:r>
            <a:r>
              <a:rPr lang="en-US" sz="2400" b="1" dirty="0"/>
              <a:t>normal curve</a:t>
            </a:r>
            <a:r>
              <a:rPr lang="en-US" sz="2400" dirty="0"/>
              <a:t>. </a:t>
            </a:r>
            <a:endParaRPr lang="en-US" sz="2400" dirty="0" smtClean="0"/>
          </a:p>
          <a:p>
            <a:r>
              <a:rPr lang="en-US" sz="2400" dirty="0" smtClean="0"/>
              <a:t> </a:t>
            </a:r>
            <a:r>
              <a:rPr lang="en-US" sz="2400" dirty="0"/>
              <a:t>To explore the key properties, such as the moment-generating function, mean and variance, of a </a:t>
            </a:r>
            <a:r>
              <a:rPr lang="en-US" sz="2400" b="1" dirty="0"/>
              <a:t>normal</a:t>
            </a:r>
            <a:r>
              <a:rPr lang="en-US" sz="2400" dirty="0"/>
              <a:t> random variable.</a:t>
            </a:r>
            <a:endParaRPr lang="en-US" sz="2200" dirty="0" smtClean="0"/>
          </a:p>
        </p:txBody>
      </p:sp>
      <p:sp>
        <p:nvSpPr>
          <p:cNvPr id="4" name="Date Placeholder 3"/>
          <p:cNvSpPr>
            <a:spLocks noGrp="1"/>
          </p:cNvSpPr>
          <p:nvPr>
            <p:ph type="dt" sz="half" idx="10"/>
          </p:nvPr>
        </p:nvSpPr>
        <p:spPr/>
        <p:txBody>
          <a:bodyPr/>
          <a:lstStyle/>
          <a:p>
            <a:fld id="{39110D5B-EA01-4175-8CAD-77B790AEC6D9}"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 </a:t>
            </a:r>
            <a:endParaRPr lang="en-US" sz="3000" dirty="0" smtClean="0"/>
          </a:p>
          <a:p>
            <a:pPr algn="ctr">
              <a:spcBef>
                <a:spcPct val="0"/>
              </a:spcBef>
              <a:defRPr/>
            </a:pPr>
            <a:r>
              <a:rPr lang="en-US" sz="3000" dirty="0" smtClean="0"/>
              <a:t>Topic objective of Normal Distribution(CO-3)</a:t>
            </a:r>
            <a:endParaRPr lang="en-US" sz="30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i="0" u="none" strike="noStrike" kern="1200" cap="none" spc="0" normalizeH="0" baseline="0" noProof="0" dirty="0">
              <a:ln>
                <a:noFill/>
              </a:ln>
              <a:solidFill>
                <a:schemeClr val="dk1"/>
              </a:solidFill>
              <a:effectLst/>
              <a:uLnTx/>
              <a:uFillTx/>
            </a:endParaRPr>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0876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Normal Distribution: </a:t>
                </a:r>
                <a:r>
                  <a:rPr lang="en-US" sz="2200" dirty="0" smtClean="0"/>
                  <a:t>The general equation of the normal distribution is given by</a:t>
                </a:r>
              </a:p>
              <a:p>
                <a:pPr marL="0" indent="0">
                  <a:buNone/>
                </a:pPr>
                <a:endParaRPr lang="en-US" sz="2200" dirty="0"/>
              </a:p>
              <a:p>
                <a:pPr marL="0" indent="0">
                  <a:buNone/>
                </a:pPr>
                <a:endParaRPr lang="en-US" sz="2200" dirty="0" smtClean="0"/>
              </a:p>
              <a:p>
                <a:pPr marL="0" indent="0">
                  <a:buNone/>
                </a:pPr>
                <a:endParaRPr lang="en-US" sz="2200" dirty="0"/>
              </a:p>
              <a:p>
                <a:pPr marL="0" indent="0">
                  <a:buNone/>
                </a:pPr>
                <a:r>
                  <a:rPr lang="en-US" sz="2200" dirty="0" smtClean="0"/>
                  <a:t>Basic properties for Normal distributions:</a:t>
                </a:r>
              </a:p>
              <a:p>
                <a:pPr marL="514350" indent="-514350">
                  <a:buFont typeface="+mj-lt"/>
                  <a:buAutoNum type="romanLcPeriod"/>
                </a:pPr>
                <a14:m>
                  <m:oMath xmlns:m="http://schemas.openxmlformats.org/officeDocument/2006/math">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ea typeface="Cambria Math"/>
                      </a:rPr>
                      <m:t>≥0</m:t>
                    </m:r>
                  </m:oMath>
                </a14:m>
                <a:endParaRPr lang="en-US" sz="2200" dirty="0"/>
              </a:p>
              <a:p>
                <a:pPr marL="514350" indent="-514350">
                  <a:buFont typeface="+mj-lt"/>
                  <a:buAutoNum type="romanLcPeriod"/>
                </a:pPr>
                <a14:m>
                  <m:oMath xmlns:m="http://schemas.openxmlformats.org/officeDocument/2006/math">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r>
                          <a:rPr lang="en-US" sz="2200" i="1">
                            <a:latin typeface="Cambria Math"/>
                          </a:rPr>
                          <m:t>=1</m:t>
                        </m:r>
                      </m:e>
                    </m:nary>
                  </m:oMath>
                </a14:m>
                <a:endParaRPr lang="en-US" sz="2200" dirty="0"/>
              </a:p>
              <a:p>
                <a:pPr marL="0" indent="0">
                  <a:buNone/>
                </a:pPr>
                <a:r>
                  <a:rPr lang="en-US" sz="2200" dirty="0" smtClean="0"/>
                  <a:t>i.e. the total area under the normal curve above x-axis is 1.</a:t>
                </a:r>
              </a:p>
              <a:p>
                <a:pPr marL="514350" indent="-514350">
                  <a:buAutoNum type="romanLcPeriod" startAt="3"/>
                </a:pPr>
                <a:r>
                  <a:rPr lang="en-US" sz="2200" dirty="0" smtClean="0"/>
                  <a:t>Normal curve is symmetrical about its mean.</a:t>
                </a:r>
              </a:p>
              <a:p>
                <a:pPr marL="514350" indent="-514350">
                  <a:buAutoNum type="romanLcPeriod" startAt="3"/>
                </a:pPr>
                <a:r>
                  <a:rPr lang="en-US" sz="2200" dirty="0" smtClean="0"/>
                  <a:t>The mean, mode and median coincide for this distribution.</a:t>
                </a:r>
              </a:p>
              <a:p>
                <a:pPr marL="0"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b="-107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705928B-EEA9-4018-B0B2-81A908AEF80D}"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Normal </a:t>
            </a:r>
            <a:r>
              <a:rPr lang="en-US" sz="3200" dirty="0" smtClean="0"/>
              <a:t>Distribution(CO-3)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2" name="Rectangle 1"/>
              <p:cNvSpPr/>
              <p:nvPr/>
            </p:nvSpPr>
            <p:spPr>
              <a:xfrm>
                <a:off x="1391433" y="1981200"/>
                <a:ext cx="54483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ea typeface="Cambria Math"/>
                            </a:rPr>
                            <m:t>𝜎</m:t>
                          </m:r>
                          <m:rad>
                            <m:radPr>
                              <m:degHide m:val="on"/>
                              <m:ctrlPr>
                                <a:rPr lang="en-US" i="1">
                                  <a:latin typeface="Cambria Math" panose="02040503050406030204" pitchFamily="18" charset="0"/>
                                  <a:ea typeface="Cambria Math"/>
                                </a:rPr>
                              </m:ctrlPr>
                            </m:radPr>
                            <m:deg/>
                            <m:e>
                              <m:r>
                                <a:rPr lang="en-US" i="1">
                                  <a:latin typeface="Cambria Math"/>
                                  <a:ea typeface="Cambria Math"/>
                                </a:rPr>
                                <m:t>2</m:t>
                              </m:r>
                              <m:r>
                                <a:rPr lang="en-US" i="1">
                                  <a:latin typeface="Cambria Math"/>
                                  <a:ea typeface="Cambria Math"/>
                                </a:rPr>
                                <m:t>𝜋</m:t>
                              </m:r>
                            </m:e>
                          </m:rad>
                        </m:den>
                      </m:f>
                      <m:sSup>
                        <m:sSupPr>
                          <m:ctrlPr>
                            <a:rPr lang="en-US" i="1">
                              <a:latin typeface="Cambria Math" panose="02040503050406030204" pitchFamily="18" charset="0"/>
                            </a:rPr>
                          </m:ctrlPr>
                        </m:sSupPr>
                        <m:e>
                          <m:r>
                            <a:rPr lang="en-US" i="1">
                              <a:latin typeface="Cambria Math"/>
                            </a:rPr>
                            <m:t>𝑒</m:t>
                          </m:r>
                        </m:e>
                        <m:sup>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𝑥</m:t>
                                      </m:r>
                                      <m:r>
                                        <a:rPr lang="en-US" i="1">
                                          <a:latin typeface="Cambria Math"/>
                                        </a:rPr>
                                        <m:t>−</m:t>
                                      </m:r>
                                      <m:r>
                                        <a:rPr lang="en-US" i="1">
                                          <a:latin typeface="Cambria Math"/>
                                          <a:ea typeface="Cambria Math"/>
                                        </a:rPr>
                                        <m:t>𝜇</m:t>
                                      </m:r>
                                    </m:num>
                                    <m:den>
                                      <m:r>
                                        <a:rPr lang="en-US" i="1">
                                          <a:latin typeface="Cambria Math"/>
                                          <a:ea typeface="Cambria Math"/>
                                        </a:rPr>
                                        <m:t>𝜎</m:t>
                                      </m:r>
                                    </m:den>
                                  </m:f>
                                </m:e>
                              </m:d>
                            </m:e>
                            <m:sup>
                              <m:r>
                                <a:rPr lang="en-US" i="1">
                                  <a:latin typeface="Cambria Math"/>
                                </a:rPr>
                                <m:t>2</m:t>
                              </m:r>
                            </m:sup>
                          </m:sSup>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391433" y="1981200"/>
                <a:ext cx="5448300" cy="990600"/>
              </a:xfrm>
              <a:prstGeom prst="rect">
                <a:avLst/>
              </a:prstGeom>
              <a:blipFill rotWithShape="1">
                <a:blip r:embed="rId4"/>
                <a:stretch>
                  <a:fillRect/>
                </a:stretch>
              </a:blipFill>
            </p:spPr>
            <p:txBody>
              <a:bodyPr/>
              <a:lstStyle/>
              <a:p>
                <a:r>
                  <a:rPr lang="en-US">
                    <a:noFill/>
                  </a:rPr>
                  <a:t> </a:t>
                </a:r>
              </a:p>
            </p:txBody>
          </p:sp>
        </mc:Fallback>
      </mc:AlternateContent>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42627084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Standard form of the normal distribution: </a:t>
                </a:r>
                <a:r>
                  <a:rPr lang="en-US" sz="2200" dirty="0" smtClean="0"/>
                  <a:t> The probability density function for the normal distribution in standard form is given by </a:t>
                </a:r>
              </a:p>
              <a:p>
                <a:pPr marL="0" indent="0">
                  <a:buNone/>
                </a:pPr>
                <a:endParaRPr lang="en-US" sz="2200" dirty="0"/>
              </a:p>
              <a:p>
                <a:pPr marL="0" indent="0">
                  <a:buNone/>
                </a:pPr>
                <a:endParaRPr lang="en-US" sz="2200" dirty="0" smtClean="0"/>
              </a:p>
              <a:p>
                <a:pPr marL="0" indent="0">
                  <a:buNone/>
                </a:pPr>
                <a:r>
                  <a:rPr lang="en-US" sz="2200" dirty="0" smtClean="0"/>
                  <a:t>By taking </a:t>
                </a:r>
                <a14:m>
                  <m:oMath xmlns:m="http://schemas.openxmlformats.org/officeDocument/2006/math">
                    <m:r>
                      <a:rPr lang="en-US" sz="2200" b="0" i="1" smtClean="0">
                        <a:latin typeface="Cambria Math"/>
                      </a:rPr>
                      <m:t>𝑧</m:t>
                    </m:r>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𝑥</m:t>
                        </m:r>
                        <m:r>
                          <a:rPr lang="en-US" sz="2200" b="0" i="1" smtClean="0">
                            <a:latin typeface="Cambria Math"/>
                          </a:rPr>
                          <m:t>−</m:t>
                        </m:r>
                        <m:r>
                          <a:rPr lang="en-US" sz="2200" b="0" i="1" smtClean="0">
                            <a:latin typeface="Cambria Math"/>
                            <a:ea typeface="Cambria Math"/>
                          </a:rPr>
                          <m:t>𝜇</m:t>
                        </m:r>
                      </m:num>
                      <m:den>
                        <m:r>
                          <a:rPr lang="en-US" sz="2200" b="0" i="1" smtClean="0">
                            <a:latin typeface="Cambria Math"/>
                            <a:ea typeface="Cambria Math"/>
                          </a:rPr>
                          <m:t>𝜎</m:t>
                        </m:r>
                      </m:den>
                    </m:f>
                  </m:oMath>
                </a14:m>
                <a:r>
                  <a:rPr lang="en-US" sz="2200" dirty="0" smtClean="0"/>
                  <a:t> , standard normal curve is formed . The total area under the curve is 1 and it is divided into two parts by z=0.</a:t>
                </a:r>
              </a:p>
              <a:p>
                <a:pPr marL="0" indent="0">
                  <a:buNone/>
                </a:pPr>
                <a:endParaRPr lang="en-US" sz="2200" dirty="0" smtClean="0"/>
              </a:p>
              <a:p>
                <a:pPr marL="0" indent="0">
                  <a:buNone/>
                </a:pPr>
                <a:endParaRPr lang="en-US" sz="2200" b="1" dirty="0" smtClean="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22372A4-7FF1-4654-A99E-287B90359412}"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2" name="Rectangle 1"/>
              <p:cNvSpPr/>
              <p:nvPr/>
            </p:nvSpPr>
            <p:spPr>
              <a:xfrm>
                <a:off x="2209800" y="1981200"/>
                <a:ext cx="457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𝑧</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ad>
                            <m:radPr>
                              <m:degHide m:val="on"/>
                              <m:ctrlPr>
                                <a:rPr lang="en-US" i="1">
                                  <a:latin typeface="Cambria Math" panose="02040503050406030204" pitchFamily="18" charset="0"/>
                                  <a:ea typeface="Cambria Math"/>
                                </a:rPr>
                              </m:ctrlPr>
                            </m:radPr>
                            <m:deg/>
                            <m:e>
                              <m:r>
                                <a:rPr lang="en-US" i="1">
                                  <a:latin typeface="Cambria Math"/>
                                  <a:ea typeface="Cambria Math"/>
                                </a:rPr>
                                <m:t>2</m:t>
                              </m:r>
                              <m:r>
                                <a:rPr lang="en-US" i="1">
                                  <a:latin typeface="Cambria Math"/>
                                  <a:ea typeface="Cambria Math"/>
                                </a:rPr>
                                <m:t>𝜋</m:t>
                              </m:r>
                            </m:e>
                          </m:rad>
                        </m:den>
                      </m:f>
                      <m:sSup>
                        <m:sSupPr>
                          <m:ctrlPr>
                            <a:rPr lang="en-US" i="1">
                              <a:latin typeface="Cambria Math" panose="02040503050406030204" pitchFamily="18" charset="0"/>
                            </a:rPr>
                          </m:ctrlPr>
                        </m:sSupPr>
                        <m:e>
                          <m:r>
                            <a:rPr lang="en-US" i="1">
                              <a:latin typeface="Cambria Math"/>
                            </a:rPr>
                            <m:t>𝑒</m:t>
                          </m:r>
                        </m:e>
                        <m:sup>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p>
                            <m:sSupPr>
                              <m:ctrlPr>
                                <a:rPr lang="en-US" i="1">
                                  <a:latin typeface="Cambria Math" panose="02040503050406030204" pitchFamily="18" charset="0"/>
                                </a:rPr>
                              </m:ctrlPr>
                            </m:sSupPr>
                            <m:e>
                              <m:r>
                                <a:rPr lang="en-US" i="1">
                                  <a:latin typeface="Cambria Math"/>
                                </a:rPr>
                                <m:t>𝑧</m:t>
                              </m:r>
                            </m:e>
                            <m:sup>
                              <m:r>
                                <a:rPr lang="en-US" i="1">
                                  <a:latin typeface="Cambria Math"/>
                                </a:rPr>
                                <m:t>2</m:t>
                              </m:r>
                            </m:sup>
                          </m:sSup>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209800" y="1981200"/>
                <a:ext cx="4572000" cy="685800"/>
              </a:xfrm>
              <a:prstGeom prst="rect">
                <a:avLst/>
              </a:prstGeom>
              <a:blipFill rotWithShape="1">
                <a:blip r:embed="rId4"/>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3886200"/>
            <a:ext cx="5029200" cy="1905000"/>
          </a:xfrm>
          <a:prstGeom prst="rect">
            <a:avLst/>
          </a:prstGeom>
        </p:spPr>
      </p:pic>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526638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Mean of Normal Distribution:</a:t>
                </a:r>
                <a:r>
                  <a:rPr lang="en-US" sz="2200" dirty="0" smtClean="0"/>
                  <a:t> A.M of continuous distribution f(x</a:t>
                </a:r>
                <a:r>
                  <a:rPr lang="en-US" sz="2200" dirty="0"/>
                  <a:t>) is given by </a:t>
                </a:r>
                <a:endParaRPr lang="en-US" sz="2200" b="1" dirty="0" smtClean="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𝐴</m:t>
                      </m:r>
                      <m:r>
                        <a:rPr lang="en-US" sz="2200" b="0" i="1" smtClean="0">
                          <a:latin typeface="Cambria Math"/>
                        </a:rPr>
                        <m:t>.</m:t>
                      </m:r>
                      <m:r>
                        <a:rPr lang="en-US" sz="2200" b="0" i="1" smtClean="0">
                          <a:latin typeface="Cambria Math"/>
                        </a:rPr>
                        <m:t>𝑀</m:t>
                      </m:r>
                      <m:d>
                        <m:dPr>
                          <m:ctrlPr>
                            <a:rPr lang="en-US" sz="2200" b="0" i="1" smtClean="0">
                              <a:latin typeface="Cambria Math" panose="02040503050406030204" pitchFamily="18" charset="0"/>
                            </a:rPr>
                          </m:ctrlPr>
                        </m:dPr>
                        <m:e>
                          <m:acc>
                            <m:accPr>
                              <m:chr m:val="̅"/>
                              <m:ctrlPr>
                                <a:rPr lang="en-US" sz="2200" b="0" i="1" smtClean="0">
                                  <a:latin typeface="Cambria Math" panose="02040503050406030204" pitchFamily="18" charset="0"/>
                                </a:rPr>
                              </m:ctrlPr>
                            </m:accPr>
                            <m:e>
                              <m:r>
                                <a:rPr lang="en-US" sz="2200" b="0" i="1" smtClean="0">
                                  <a:latin typeface="Cambria Math"/>
                                </a:rPr>
                                <m:t>𝑥</m:t>
                              </m:r>
                            </m:e>
                          </m:acc>
                        </m:e>
                      </m:d>
                      <m:r>
                        <a:rPr lang="en-US" sz="2200" b="0" i="1" smtClean="0">
                          <a:latin typeface="Cambria Math"/>
                        </a:rPr>
                        <m:t>=</m:t>
                      </m:r>
                      <m:f>
                        <m:fPr>
                          <m:ctrlPr>
                            <a:rPr lang="en-US" sz="2200" b="0" i="1" smtClean="0">
                              <a:latin typeface="Cambria Math" panose="02040503050406030204" pitchFamily="18" charset="0"/>
                            </a:rPr>
                          </m:ctrlPr>
                        </m:fPr>
                        <m:num>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b="0" i="1" smtClean="0">
                                  <a:latin typeface="Cambria Math"/>
                                  <a:ea typeface="Cambria Math"/>
                                </a:rPr>
                                <m:t>𝑥</m:t>
                              </m:r>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e>
                          </m:nary>
                          <m:r>
                            <m:rPr>
                              <m:nor/>
                            </m:rPr>
                            <a:rPr lang="en-US" sz="2200" dirty="0"/>
                            <m:t> </m:t>
                          </m:r>
                        </m:num>
                        <m:den>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e>
                          </m:nary>
                          <m:r>
                            <m:rPr>
                              <m:nor/>
                            </m:rPr>
                            <a:rPr lang="en-US" sz="2200" dirty="0"/>
                            <m:t> </m:t>
                          </m:r>
                        </m:den>
                      </m:f>
                    </m:oMath>
                  </m:oMathPara>
                </a14:m>
                <a:endParaRPr lang="en-US" sz="2200" b="0" dirty="0" smtClean="0"/>
              </a:p>
              <a:p>
                <a:pPr marL="0" indent="0">
                  <a:buNone/>
                </a:pPr>
                <a14:m>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a:rPr>
                          <m:t>𝑥</m:t>
                        </m:r>
                      </m:e>
                    </m:acc>
                    <m:r>
                      <a:rPr lang="en-US" sz="2200" b="0" i="1" smtClean="0">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b="0" i="1" smtClean="0">
                            <a:latin typeface="Cambria Math"/>
                            <a:ea typeface="Cambria Math"/>
                          </a:rPr>
                          <m:t>𝑥</m:t>
                        </m:r>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e>
                    </m:nary>
                  </m:oMath>
                </a14:m>
                <a:r>
                  <a:rPr lang="en-US" sz="2200" dirty="0" smtClean="0"/>
                  <a:t> because </a:t>
                </a:r>
                <a14:m>
                  <m:oMath xmlns:m="http://schemas.openxmlformats.org/officeDocument/2006/math">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r>
                          <a:rPr lang="en-US" sz="2200" i="1">
                            <a:latin typeface="Cambria Math"/>
                          </a:rPr>
                          <m:t>=1</m:t>
                        </m:r>
                      </m:e>
                    </m:nary>
                  </m:oMath>
                </a14:m>
                <a:endParaRPr lang="en-US" sz="2200" dirty="0"/>
              </a:p>
              <a:p>
                <a:pPr marL="0" indent="0">
                  <a:buNone/>
                </a:pPr>
                <a:r>
                  <a:rPr lang="en-US" sz="2200" dirty="0" smtClean="0"/>
                  <a:t>So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a:rPr>
                          <m:t>𝑥</m:t>
                        </m:r>
                      </m:e>
                    </m:acc>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ea typeface="Cambria Math"/>
                          </a:rPr>
                          <m:t>𝑥</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r>
                                          <a:rPr lang="en-US" sz="2200" i="1">
                                            <a:latin typeface="Cambria Math"/>
                                            <a:ea typeface="Cambria Math"/>
                                          </a:rPr>
                                          <m:t>𝜇</m:t>
                                        </m:r>
                                      </m:num>
                                      <m:den>
                                        <m:r>
                                          <a:rPr lang="en-US" sz="2200" i="1">
                                            <a:latin typeface="Cambria Math"/>
                                            <a:ea typeface="Cambria Math"/>
                                          </a:rPr>
                                          <m:t>𝜎</m:t>
                                        </m:r>
                                      </m:den>
                                    </m:f>
                                  </m:e>
                                </m:d>
                              </m:e>
                              <m:sup>
                                <m:r>
                                  <a:rPr lang="en-US" sz="2200" i="1">
                                    <a:latin typeface="Cambria Math"/>
                                  </a:rPr>
                                  <m:t>2</m:t>
                                </m:r>
                              </m:sup>
                            </m:sSup>
                          </m:sup>
                        </m:sSup>
                        <m:r>
                          <a:rPr lang="en-US" sz="2200" i="1">
                            <a:latin typeface="Cambria Math"/>
                          </a:rPr>
                          <m:t>𝑑𝑥</m:t>
                        </m:r>
                      </m:e>
                    </m:nary>
                  </m:oMath>
                </a14:m>
                <a:endParaRPr lang="en-US" sz="2200" dirty="0" smtClean="0"/>
              </a:p>
              <a:p>
                <a:pPr marL="0" indent="0">
                  <a:buNone/>
                </a:pPr>
                <a:r>
                  <a:rPr lang="en-US" sz="2200" dirty="0" smtClean="0"/>
                  <a:t>Let </a:t>
                </a:r>
                <a14:m>
                  <m:oMath xmlns:m="http://schemas.openxmlformats.org/officeDocument/2006/math">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r>
                          <a:rPr lang="en-US" sz="2200" i="1">
                            <a:latin typeface="Cambria Math"/>
                            <a:ea typeface="Cambria Math"/>
                          </a:rPr>
                          <m:t>𝜇</m:t>
                        </m:r>
                      </m:num>
                      <m:den>
                        <m:r>
                          <a:rPr lang="en-US" sz="2200" i="1">
                            <a:latin typeface="Cambria Math"/>
                            <a:ea typeface="Cambria Math"/>
                          </a:rPr>
                          <m:t>𝜎</m:t>
                        </m:r>
                      </m:den>
                    </m:f>
                    <m:r>
                      <a:rPr lang="en-US" sz="2200" b="0" i="1" smtClean="0">
                        <a:latin typeface="Cambria Math"/>
                        <a:ea typeface="Cambria Math"/>
                      </a:rPr>
                      <m:t>=</m:t>
                    </m:r>
                    <m:r>
                      <a:rPr lang="en-US" sz="2200" b="0" i="1" smtClean="0">
                        <a:latin typeface="Cambria Math"/>
                        <a:ea typeface="Cambria Math"/>
                      </a:rPr>
                      <m:t>𝑧</m:t>
                    </m:r>
                  </m:oMath>
                </a14:m>
                <a:r>
                  <a:rPr lang="en-US" sz="2200" dirty="0" smtClean="0"/>
                  <a:t> so that  </a:t>
                </a:r>
                <a14:m>
                  <m:oMath xmlns:m="http://schemas.openxmlformats.org/officeDocument/2006/math">
                    <m:r>
                      <a:rPr lang="en-US" sz="2200" i="1">
                        <a:latin typeface="Cambria Math"/>
                      </a:rPr>
                      <m:t>𝑥</m:t>
                    </m:r>
                    <m:r>
                      <a:rPr lang="en-US" sz="2200" b="0" i="1" smtClean="0">
                        <a:latin typeface="Cambria Math"/>
                      </a:rPr>
                      <m:t>=</m:t>
                    </m:r>
                    <m:r>
                      <a:rPr lang="en-US" sz="2200" i="1">
                        <a:latin typeface="Cambria Math"/>
                        <a:ea typeface="Cambria Math"/>
                      </a:rPr>
                      <m:t>𝜇</m:t>
                    </m:r>
                    <m:r>
                      <a:rPr lang="en-US" sz="2200" b="0" i="1" smtClean="0">
                        <a:latin typeface="Cambria Math"/>
                        <a:ea typeface="Cambria Math"/>
                      </a:rPr>
                      <m:t>+</m:t>
                    </m:r>
                    <m:r>
                      <a:rPr lang="en-US" sz="2200" i="1">
                        <a:latin typeface="Cambria Math"/>
                        <a:ea typeface="Cambria Math"/>
                      </a:rPr>
                      <m:t>𝜎</m:t>
                    </m:r>
                    <m:r>
                      <a:rPr lang="en-US" sz="2200" i="1">
                        <a:latin typeface="Cambria Math"/>
                      </a:rPr>
                      <m:t>𝑧</m:t>
                    </m:r>
                  </m:oMath>
                </a14:m>
                <a:r>
                  <a:rPr lang="en-US" sz="2200" dirty="0" smtClean="0"/>
                  <a:t> therefore </a:t>
                </a:r>
                <a14:m>
                  <m:oMath xmlns:m="http://schemas.openxmlformats.org/officeDocument/2006/math">
                    <m:r>
                      <m:rPr>
                        <m:sty m:val="p"/>
                      </m:rPr>
                      <a:rPr lang="en-US" sz="2200" b="0" i="0" smtClean="0">
                        <a:latin typeface="Cambria Math"/>
                        <a:ea typeface="Cambria Math"/>
                      </a:rPr>
                      <m:t>dx</m:t>
                    </m:r>
                    <m:r>
                      <a:rPr lang="en-US" sz="2200" b="0" i="0" smtClean="0">
                        <a:latin typeface="Cambria Math"/>
                        <a:ea typeface="Cambria Math"/>
                      </a:rPr>
                      <m:t>=</m:t>
                    </m:r>
                    <m:r>
                      <a:rPr lang="en-US" sz="2200" i="1">
                        <a:latin typeface="Cambria Math"/>
                        <a:ea typeface="Cambria Math"/>
                      </a:rPr>
                      <m:t>𝜎</m:t>
                    </m:r>
                    <m:r>
                      <a:rPr lang="en-US" sz="2200" b="0" i="1" smtClean="0">
                        <a:latin typeface="Cambria Math"/>
                        <a:ea typeface="Cambria Math"/>
                      </a:rPr>
                      <m:t>𝑑</m:t>
                    </m:r>
                    <m:r>
                      <a:rPr lang="en-US" sz="2200" i="1">
                        <a:latin typeface="Cambria Math"/>
                      </a:rPr>
                      <m:t>𝑧</m:t>
                    </m:r>
                  </m:oMath>
                </a14:m>
                <a:endParaRPr lang="en-US" sz="2200" dirty="0"/>
              </a:p>
              <a:p>
                <a:pPr marL="0" indent="0">
                  <a:buNone/>
                </a:pPr>
                <a14:m>
                  <m:oMathPara xmlns:m="http://schemas.openxmlformats.org/officeDocument/2006/math">
                    <m:oMathParaPr>
                      <m:jc m:val="left"/>
                    </m:oMathParaPr>
                    <m:oMath xmlns:m="http://schemas.openxmlformats.org/officeDocument/2006/math">
                      <m:acc>
                        <m:accPr>
                          <m:chr m:val="̅"/>
                          <m:ctrlPr>
                            <a:rPr lang="en-US" sz="2200" i="1">
                              <a:latin typeface="Cambria Math" panose="02040503050406030204" pitchFamily="18" charset="0"/>
                            </a:rPr>
                          </m:ctrlPr>
                        </m:accPr>
                        <m:e>
                          <m:r>
                            <a:rPr lang="en-US" sz="2200" i="1">
                              <a:latin typeface="Cambria Math"/>
                            </a:rPr>
                            <m:t>𝑥</m:t>
                          </m:r>
                        </m:e>
                      </m:acc>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b="0" i="1" smtClean="0">
                              <a:latin typeface="Cambria Math"/>
                              <a:ea typeface="Cambria Math"/>
                            </a:rPr>
                            <m:t>(</m:t>
                          </m:r>
                          <m:r>
                            <a:rPr lang="en-US" sz="2200" i="1">
                              <a:latin typeface="Cambria Math"/>
                              <a:ea typeface="Cambria Math"/>
                            </a:rPr>
                            <m:t>𝜇</m:t>
                          </m:r>
                          <m:r>
                            <a:rPr lang="en-US" sz="2200" i="1">
                              <a:latin typeface="Cambria Math"/>
                              <a:ea typeface="Cambria Math"/>
                            </a:rPr>
                            <m:t>+</m:t>
                          </m:r>
                          <m:r>
                            <a:rPr lang="en-US" sz="2200" i="1">
                              <a:latin typeface="Cambria Math"/>
                              <a:ea typeface="Cambria Math"/>
                            </a:rPr>
                            <m:t>𝜎</m:t>
                          </m:r>
                          <m:r>
                            <a:rPr lang="en-US" sz="2200" i="1">
                              <a:latin typeface="Cambria Math"/>
                            </a:rPr>
                            <m:t>𝑧</m:t>
                          </m:r>
                          <m:r>
                            <a:rPr lang="en-US" sz="2200" b="0" i="1" smtClean="0">
                              <a:latin typeface="Cambria Math"/>
                              <a:ea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b="0" i="1" smtClean="0">
                                      <a:latin typeface="Cambria Math"/>
                                    </a:rPr>
                                    <m:t>𝑧</m:t>
                                  </m:r>
                                </m:e>
                                <m:sup>
                                  <m:r>
                                    <a:rPr lang="en-US" sz="2200" i="1">
                                      <a:latin typeface="Cambria Math"/>
                                    </a:rPr>
                                    <m:t>2</m:t>
                                  </m:r>
                                </m:sup>
                              </m:sSup>
                            </m:sup>
                          </m:sSup>
                          <m:r>
                            <a:rPr lang="en-US" sz="2200" i="1">
                              <a:latin typeface="Cambria Math"/>
                              <a:ea typeface="Cambria Math"/>
                            </a:rPr>
                            <m:t>𝜎</m:t>
                          </m:r>
                          <m:r>
                            <a:rPr lang="en-US" sz="2200" b="0" i="1" smtClean="0">
                              <a:latin typeface="Cambria Math"/>
                              <a:ea typeface="Cambria Math"/>
                            </a:rPr>
                            <m:t>𝑑</m:t>
                          </m:r>
                          <m:r>
                            <a:rPr lang="en-US" sz="2200" i="1">
                              <a:latin typeface="Cambria Math"/>
                            </a:rPr>
                            <m:t>𝑧</m:t>
                          </m:r>
                        </m:e>
                      </m:nary>
                    </m:oMath>
                  </m:oMathPara>
                </a14:m>
                <a:endParaRPr lang="en-US" sz="2200" b="0" dirty="0" smtClean="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956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8D69097-5EFD-4269-AE2A-CB190D6E5936}"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91433"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Mean and Variance of</a:t>
            </a:r>
            <a:r>
              <a:rPr kumimoji="0" lang="en-US" sz="3200" b="0" i="0" u="none" strike="noStrike" kern="1200" cap="none" spc="0" normalizeH="0" noProof="0" dirty="0" smtClean="0">
                <a:ln>
                  <a:noFill/>
                </a:ln>
                <a:solidFill>
                  <a:schemeClr val="dk1"/>
                </a:solidFill>
                <a:effectLst/>
                <a:uLnTx/>
                <a:uFillTx/>
                <a:latin typeface="+mn-lt"/>
                <a:ea typeface="+mn-ea"/>
                <a:cs typeface="+mn-cs"/>
              </a:rPr>
              <a:t> Normal </a:t>
            </a:r>
          </a:p>
          <a:p>
            <a:pPr lvl="0" algn="ctr">
              <a:spcBef>
                <a:spcPct val="0"/>
              </a:spcBef>
              <a:defRPr/>
            </a:pPr>
            <a:r>
              <a:rPr kumimoji="0" lang="en-US" sz="3200" b="0" i="0" u="none" strike="noStrike" kern="1200" cap="none" spc="0" normalizeH="0" noProof="0" dirty="0" smtClean="0">
                <a:ln>
                  <a:noFill/>
                </a:ln>
                <a:solidFill>
                  <a:schemeClr val="dk1"/>
                </a:solidFill>
                <a:effectLst/>
                <a:uLnTx/>
                <a:uFillTx/>
                <a:latin typeface="+mn-lt"/>
                <a:ea typeface="+mn-ea"/>
                <a:cs typeface="+mn-cs"/>
              </a:rPr>
              <a:t>distribution</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KMB-104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0842295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en-US" sz="2200" i="1" smtClean="0">
                          <a:latin typeface="Cambria Math"/>
                        </a:rPr>
                        <m:t>=</m:t>
                      </m:r>
                      <m:r>
                        <a:rPr lang="en-US" sz="2200" i="1">
                          <a:latin typeface="Cambria Math"/>
                          <a:ea typeface="Cambria Math"/>
                        </a:rPr>
                        <m:t>𝜇</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r>
                            <a:rPr lang="en-US" sz="2200" i="1">
                              <a:latin typeface="Cambria Math"/>
                              <a:ea typeface="Cambria Math"/>
                            </a:rPr>
                            <m:t>𝑑</m:t>
                          </m:r>
                          <m:r>
                            <a:rPr lang="en-US" sz="2200" i="1">
                              <a:latin typeface="Cambria Math"/>
                            </a:rPr>
                            <m:t>𝑧</m:t>
                          </m:r>
                          <m:r>
                            <a:rPr lang="en-US" sz="2200" b="0" i="1" smtClean="0">
                              <a:latin typeface="Cambria Math"/>
                            </a:rPr>
                            <m:t>+</m:t>
                          </m:r>
                          <m:f>
                            <m:fPr>
                              <m:ctrlPr>
                                <a:rPr lang="en-US" sz="2200" i="1">
                                  <a:latin typeface="Cambria Math" panose="02040503050406030204" pitchFamily="18" charset="0"/>
                                </a:rPr>
                              </m:ctrlPr>
                            </m:fPr>
                            <m:num>
                              <m:r>
                                <a:rPr lang="en-US" sz="2200" i="1">
                                  <a:latin typeface="Cambria Math"/>
                                  <a:ea typeface="Cambria Math"/>
                                </a:rPr>
                                <m:t>𝜎</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𝑧</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r>
                                <a:rPr lang="en-US" sz="2200" i="1">
                                  <a:latin typeface="Cambria Math"/>
                                  <a:ea typeface="Cambria Math"/>
                                </a:rPr>
                                <m:t>𝑑</m:t>
                              </m:r>
                              <m:r>
                                <a:rPr lang="en-US" sz="2200" i="1">
                                  <a:latin typeface="Cambria Math"/>
                                </a:rPr>
                                <m:t>𝑧</m:t>
                              </m:r>
                            </m:e>
                          </m:nary>
                          <m:r>
                            <m:rPr>
                              <m:nor/>
                            </m:rPr>
                            <a:rPr lang="en-US" sz="2200" dirty="0"/>
                            <m:t> </m:t>
                          </m:r>
                        </m:e>
                      </m:nary>
                    </m:oMath>
                  </m:oMathPara>
                </a14:m>
                <a:endParaRPr lang="en-US" sz="2200" dirty="0" smtClean="0"/>
              </a:p>
              <a:p>
                <a:pPr marL="0" indent="0">
                  <a:buNone/>
                </a:pPr>
                <a:r>
                  <a:rPr lang="en-US" sz="2200" dirty="0" smtClean="0"/>
                  <a:t>Because </a:t>
                </a:r>
                <a14:m>
                  <m:oMath xmlns:m="http://schemas.openxmlformats.org/officeDocument/2006/math">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r>
                          <a:rPr lang="en-US" sz="2200" i="1">
                            <a:latin typeface="Cambria Math"/>
                            <a:ea typeface="Cambria Math"/>
                          </a:rPr>
                          <m:t>𝑑</m:t>
                        </m:r>
                        <m:r>
                          <a:rPr lang="en-US" sz="2200" i="1">
                            <a:latin typeface="Cambria Math"/>
                          </a:rPr>
                          <m:t>𝑧</m:t>
                        </m:r>
                        <m:r>
                          <m:rPr>
                            <m:nor/>
                          </m:rPr>
                          <a:rPr lang="en-US" sz="2200" b="0" i="0" smtClean="0">
                            <a:latin typeface="Cambria Math"/>
                          </a:rPr>
                          <m:t>=1</m:t>
                        </m:r>
                        <m:r>
                          <m:rPr>
                            <m:nor/>
                          </m:rPr>
                          <a:rPr lang="en-US" sz="2200" dirty="0"/>
                          <m:t> </m:t>
                        </m:r>
                      </m:e>
                    </m:nary>
                  </m:oMath>
                </a14:m>
                <a:r>
                  <a:rPr lang="en-US" sz="2200" dirty="0" smtClean="0"/>
                  <a:t>so in above equation</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ea typeface="Cambria Math"/>
                        </a:rPr>
                        <m:t>𝜇</m:t>
                      </m:r>
                      <m:r>
                        <a:rPr lang="en-US" sz="2200" b="0" i="0" smtClean="0">
                          <a:latin typeface="Cambria Math"/>
                          <a:ea typeface="Cambria Math"/>
                        </a:rPr>
                        <m:t>+</m:t>
                      </m:r>
                      <m:f>
                        <m:fPr>
                          <m:ctrlPr>
                            <a:rPr lang="en-US" sz="2200" i="1">
                              <a:latin typeface="Cambria Math" panose="02040503050406030204" pitchFamily="18" charset="0"/>
                            </a:rPr>
                          </m:ctrlPr>
                        </m:fPr>
                        <m:num>
                          <m:r>
                            <a:rPr lang="en-US" sz="2200" i="1">
                              <a:latin typeface="Cambria Math"/>
                              <a:ea typeface="Cambria Math"/>
                            </a:rPr>
                            <m:t>𝜎</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𝑧</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r>
                            <a:rPr lang="en-US" sz="2200" i="1">
                              <a:latin typeface="Cambria Math"/>
                              <a:ea typeface="Cambria Math"/>
                            </a:rPr>
                            <m:t>𝑑</m:t>
                          </m:r>
                          <m:r>
                            <a:rPr lang="en-US" sz="2200" i="1">
                              <a:latin typeface="Cambria Math"/>
                            </a:rPr>
                            <m:t>𝑧</m:t>
                          </m:r>
                        </m:e>
                      </m:nary>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ea typeface="Cambria Math"/>
                        </a:rPr>
                        <m:t>𝜇</m:t>
                      </m:r>
                      <m:r>
                        <a:rPr lang="en-US" sz="2200">
                          <a:latin typeface="Cambria Math"/>
                          <a:ea typeface="Cambria Math"/>
                        </a:rPr>
                        <m:t>+</m:t>
                      </m:r>
                      <m:f>
                        <m:fPr>
                          <m:ctrlPr>
                            <a:rPr lang="en-US" sz="2200" i="1">
                              <a:latin typeface="Cambria Math" panose="02040503050406030204" pitchFamily="18" charset="0"/>
                            </a:rPr>
                          </m:ctrlPr>
                        </m:fPr>
                        <m:num>
                          <m:r>
                            <a:rPr lang="en-US" sz="2200" i="1">
                              <a:latin typeface="Cambria Math"/>
                              <a:ea typeface="Cambria Math"/>
                            </a:rPr>
                            <m:t>𝜎</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r>
                            <a:rPr lang="en-US" sz="2200" i="1">
                              <a:latin typeface="Cambria Math"/>
                              <a:ea typeface="Cambria Math"/>
                            </a:rPr>
                            <m:t>𝑑</m:t>
                          </m:r>
                          <m:d>
                            <m:dPr>
                              <m:ctrlPr>
                                <a:rPr lang="en-US" sz="2200" i="1" smtClean="0">
                                  <a:latin typeface="Cambria Math" panose="02040503050406030204" pitchFamily="18" charset="0"/>
                                  <a:ea typeface="Cambria Math"/>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num>
                                <m:den>
                                  <m:r>
                                    <a:rPr lang="en-US" sz="2200" i="1">
                                      <a:latin typeface="Cambria Math"/>
                                    </a:rPr>
                                    <m:t>2</m:t>
                                  </m:r>
                                </m:den>
                              </m:f>
                            </m:e>
                          </m:d>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ea typeface="Cambria Math"/>
                        </a:rPr>
                        <m:t>𝜇</m:t>
                      </m:r>
                      <m:r>
                        <a:rPr lang="en-US" sz="2200">
                          <a:latin typeface="Cambria Math"/>
                          <a:ea typeface="Cambria Math"/>
                        </a:rPr>
                        <m:t>+</m:t>
                      </m:r>
                      <m:f>
                        <m:fPr>
                          <m:ctrlPr>
                            <a:rPr lang="en-US" sz="2200" i="1">
                              <a:latin typeface="Cambria Math" panose="02040503050406030204" pitchFamily="18" charset="0"/>
                            </a:rPr>
                          </m:ctrlPr>
                        </m:fPr>
                        <m:num>
                          <m:r>
                            <a:rPr lang="en-US" sz="2200" i="1">
                              <a:latin typeface="Cambria Math"/>
                              <a:ea typeface="Cambria Math"/>
                            </a:rPr>
                            <m:t>𝜎</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b>
                        <m:sSubPr>
                          <m:ctrlPr>
                            <a:rPr lang="en-US" sz="2200" i="1" smtClean="0">
                              <a:latin typeface="Cambria Math" panose="02040503050406030204" pitchFamily="18" charset="0"/>
                              <a:ea typeface="Cambria Math"/>
                            </a:rPr>
                          </m:ctrlPr>
                        </m:sSubPr>
                        <m:e>
                          <m:sSubSup>
                            <m:sSubSupPr>
                              <m:ctrlPr>
                                <a:rPr lang="en-US" sz="2200" i="1">
                                  <a:latin typeface="Cambria Math" panose="02040503050406030204" pitchFamily="18" charset="0"/>
                                  <a:ea typeface="Cambria Math"/>
                                </a:rPr>
                              </m:ctrlPr>
                            </m:sSubSupPr>
                            <m:e>
                              <m:d>
                                <m:dPr>
                                  <m:ctrlPr>
                                    <a:rPr lang="en-US" sz="2200" i="1">
                                      <a:latin typeface="Cambria Math" panose="02040503050406030204" pitchFamily="18" charset="0"/>
                                      <a:ea typeface="Cambria Math"/>
                                    </a:rPr>
                                  </m:ctrlPr>
                                </m:dPr>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e>
                              </m:d>
                            </m:e>
                            <m:sub/>
                            <m:sup>
                              <m:r>
                                <a:rPr lang="en-US" sz="2200" i="1">
                                  <a:latin typeface="Cambria Math"/>
                                  <a:ea typeface="Cambria Math"/>
                                </a:rPr>
                                <m:t>∞</m:t>
                              </m:r>
                            </m:sup>
                          </m:sSubSup>
                        </m:e>
                        <m:sub>
                          <m:r>
                            <a:rPr lang="en-US" sz="2200" b="0" i="1" smtClean="0">
                              <a:latin typeface="Cambria Math"/>
                              <a:ea typeface="Cambria Math"/>
                            </a:rPr>
                            <m:t>−∞</m:t>
                          </m:r>
                        </m:sub>
                      </m:sSub>
                    </m:oMath>
                  </m:oMathPara>
                </a14:m>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b="-4460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CFC3662-C7F1-4BEC-AA0E-54F1151DBC90}"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7344102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a:rPr>
                            <m:t>𝑥</m:t>
                          </m:r>
                        </m:e>
                      </m:acc>
                      <m:r>
                        <a:rPr lang="en-US" sz="2200" b="0" i="0" smtClean="0">
                          <a:latin typeface="Cambria Math"/>
                        </a:rPr>
                        <m:t>=</m:t>
                      </m:r>
                      <m:r>
                        <m:rPr>
                          <m:sty m:val="p"/>
                        </m:rPr>
                        <a:rPr lang="el-GR" sz="2200" b="0" i="1" smtClean="0">
                          <a:latin typeface="Cambria Math"/>
                          <a:ea typeface="Cambria Math"/>
                        </a:rPr>
                        <m:t>μ</m:t>
                      </m:r>
                    </m:oMath>
                  </m:oMathPara>
                </a14:m>
                <a:endParaRPr lang="en-US" sz="2200" dirty="0" smtClean="0"/>
              </a:p>
              <a:p>
                <a:pPr marL="0" indent="0">
                  <a:buNone/>
                </a:pPr>
                <a:r>
                  <a:rPr lang="en-US" sz="2200" dirty="0" smtClean="0"/>
                  <a:t>Variance of Normal distribution :</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smtClean="0">
                                  <a:latin typeface="Cambria Math" panose="02040503050406030204" pitchFamily="18" charset="0"/>
                                  <a:ea typeface="Cambria Math"/>
                                </a:rPr>
                              </m:ctrlPr>
                            </m:sSupPr>
                            <m:e>
                              <m:r>
                                <a:rPr lang="en-US" sz="2200" b="0" i="1" smtClean="0">
                                  <a:latin typeface="Cambria Math"/>
                                  <a:ea typeface="Cambria Math"/>
                                </a:rPr>
                                <m:t>(</m:t>
                              </m:r>
                              <m:r>
                                <a:rPr lang="en-US" sz="2200" b="0" i="1" smtClean="0">
                                  <a:latin typeface="Cambria Math"/>
                                  <a:ea typeface="Cambria Math"/>
                                </a:rPr>
                                <m:t>𝑥</m:t>
                              </m:r>
                              <m:r>
                                <a:rPr lang="en-US" sz="2200" b="0" i="1" smtClean="0">
                                  <a:latin typeface="Cambria Math"/>
                                  <a:ea typeface="Cambria Math"/>
                                </a:rPr>
                                <m:t>−</m:t>
                              </m:r>
                              <m:acc>
                                <m:accPr>
                                  <m:chr m:val="̅"/>
                                  <m:ctrlPr>
                                    <a:rPr lang="en-US" sz="2200" b="0" i="1" smtClean="0">
                                      <a:latin typeface="Cambria Math" panose="02040503050406030204" pitchFamily="18" charset="0"/>
                                      <a:ea typeface="Cambria Math"/>
                                    </a:rPr>
                                  </m:ctrlPr>
                                </m:accPr>
                                <m:e>
                                  <m:r>
                                    <a:rPr lang="en-US" sz="2200" b="0" i="1" smtClean="0">
                                      <a:latin typeface="Cambria Math"/>
                                      <a:ea typeface="Cambria Math"/>
                                    </a:rPr>
                                    <m:t>𝑥</m:t>
                                  </m:r>
                                </m:e>
                              </m:acc>
                              <m:r>
                                <a:rPr lang="en-US" sz="2200" b="0" i="1" smtClean="0">
                                  <a:latin typeface="Cambria Math"/>
                                </a:rPr>
                                <m:t>)</m:t>
                              </m:r>
                            </m:e>
                            <m:sup>
                              <m:r>
                                <a:rPr lang="en-US" sz="2200" b="0" i="1" smtClean="0">
                                  <a:latin typeface="Cambria Math"/>
                                  <a:ea typeface="Cambria Math"/>
                                </a:rPr>
                                <m:t>2</m:t>
                              </m:r>
                            </m:sup>
                          </m:sSup>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ea typeface="Cambria Math"/>
                                </a:rPr>
                              </m:ctrlPr>
                            </m:sSupPr>
                            <m:e>
                              <m:r>
                                <a:rPr lang="en-US" sz="2200" i="1">
                                  <a:latin typeface="Cambria Math"/>
                                  <a:ea typeface="Cambria Math"/>
                                </a:rPr>
                                <m:t>𝑥</m:t>
                              </m:r>
                            </m:e>
                            <m:sup>
                              <m:r>
                                <a:rPr lang="en-US" sz="2200" i="1">
                                  <a:latin typeface="Cambria Math"/>
                                  <a:ea typeface="Cambria Math"/>
                                </a:rPr>
                                <m:t>2</m:t>
                              </m:r>
                            </m:sup>
                          </m:sSup>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r>
                            <m:rPr>
                              <m:nor/>
                            </m:rPr>
                            <a:rPr lang="en-US" sz="2200" dirty="0"/>
                            <m:t> </m:t>
                          </m:r>
                          <m:sSup>
                            <m:sSupPr>
                              <m:ctrlPr>
                                <a:rPr lang="en-US" sz="2200" i="1">
                                  <a:latin typeface="Cambria Math" panose="02040503050406030204" pitchFamily="18" charset="0"/>
                                  <a:ea typeface="Cambria Math"/>
                                </a:rPr>
                              </m:ctrlPr>
                            </m:sSupPr>
                            <m:e>
                              <m:r>
                                <a:rPr lang="en-US" sz="2200" i="1">
                                  <a:latin typeface="Cambria Math"/>
                                  <a:ea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ea typeface="Cambria Math"/>
                                </a:rPr>
                                <m:t>2</m:t>
                              </m:r>
                            </m:sup>
                          </m:sSup>
                        </m:e>
                      </m:nary>
                      <m:r>
                        <a:rPr lang="en-US" sz="2200" b="0" i="0" smtClean="0">
                          <a:latin typeface="Cambria Math"/>
                        </a:rPr>
                        <m:t>…………(1)</m:t>
                      </m:r>
                    </m:oMath>
                  </m:oMathPara>
                </a14:m>
                <a:endParaRPr lang="en-US" sz="2200" dirty="0" smtClean="0"/>
              </a:p>
              <a:p>
                <a:pPr marL="0" indent="0">
                  <a:buNone/>
                </a:pPr>
                <a:r>
                  <a:rPr lang="en-US" sz="2200" dirty="0" smtClean="0"/>
                  <a:t>Let </a:t>
                </a:r>
                <a14:m>
                  <m:oMath xmlns:m="http://schemas.openxmlformats.org/officeDocument/2006/math">
                    <m:r>
                      <m:rPr>
                        <m:sty m:val="p"/>
                      </m:rPr>
                      <a:rPr lang="en-US" sz="2200" b="0" i="0" smtClean="0">
                        <a:latin typeface="Cambria Math"/>
                      </a:rPr>
                      <m:t>I</m:t>
                    </m:r>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ea typeface="Cambria Math"/>
                              </a:rPr>
                            </m:ctrlPr>
                          </m:sSupPr>
                          <m:e>
                            <m:r>
                              <a:rPr lang="en-US" sz="2200" i="1">
                                <a:latin typeface="Cambria Math"/>
                                <a:ea typeface="Cambria Math"/>
                              </a:rPr>
                              <m:t>𝑥</m:t>
                            </m:r>
                          </m:e>
                          <m:sup>
                            <m:r>
                              <a:rPr lang="en-US" sz="2200" i="1">
                                <a:latin typeface="Cambria Math"/>
                                <a:ea typeface="Cambria Math"/>
                              </a:rPr>
                              <m:t>2</m:t>
                            </m:r>
                          </m:sup>
                        </m:sSup>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r>
                          <m:rPr>
                            <m:nor/>
                          </m:rPr>
                          <a:rPr lang="en-US" sz="2200" dirty="0"/>
                          <m:t> </m:t>
                        </m:r>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ea typeface="Cambria Math"/>
                                  </a:rPr>
                                </m:ctrlPr>
                              </m:sSupPr>
                              <m:e>
                                <m:r>
                                  <a:rPr lang="en-US" sz="2200" i="1">
                                    <a:latin typeface="Cambria Math"/>
                                    <a:ea typeface="Cambria Math"/>
                                  </a:rPr>
                                  <m:t>𝑥</m:t>
                                </m:r>
                              </m:e>
                              <m:sup>
                                <m:r>
                                  <a:rPr lang="en-US" sz="2200" i="1">
                                    <a:latin typeface="Cambria Math"/>
                                    <a:ea typeface="Cambria Math"/>
                                  </a:rPr>
                                  <m:t>2</m:t>
                                </m:r>
                              </m:sup>
                            </m:sSup>
                          </m:e>
                        </m:nary>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num>
                                      <m:den>
                                        <m:r>
                                          <a:rPr lang="en-US" sz="2200" i="1">
                                            <a:latin typeface="Cambria Math"/>
                                            <a:ea typeface="Cambria Math"/>
                                          </a:rPr>
                                          <m:t>𝜎</m:t>
                                        </m:r>
                                      </m:den>
                                    </m:f>
                                  </m:e>
                                </m:d>
                              </m:e>
                              <m:sup>
                                <m:r>
                                  <a:rPr lang="en-US" sz="2200" i="1">
                                    <a:latin typeface="Cambria Math"/>
                                  </a:rPr>
                                  <m:t>2</m:t>
                                </m:r>
                              </m:sup>
                            </m:sSup>
                          </m:sup>
                        </m:sSup>
                        <m:r>
                          <a:rPr lang="en-US" sz="2200" b="0" i="1" smtClean="0">
                            <a:latin typeface="Cambria Math"/>
                          </a:rPr>
                          <m:t>𝑑𝑥</m:t>
                        </m:r>
                      </m:e>
                    </m:nary>
                  </m:oMath>
                </a14:m>
                <a:endParaRPr lang="en-US" sz="2200" dirty="0"/>
              </a:p>
              <a:p>
                <a:pPr marL="0" indent="0">
                  <a:buNone/>
                </a:pPr>
                <a14:m>
                  <m:oMath xmlns:m="http://schemas.openxmlformats.org/officeDocument/2006/math">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num>
                      <m:den>
                        <m:r>
                          <a:rPr lang="en-US" sz="2200" i="1">
                            <a:latin typeface="Cambria Math"/>
                            <a:ea typeface="Cambria Math"/>
                          </a:rPr>
                          <m:t>𝜎</m:t>
                        </m:r>
                      </m:den>
                    </m:f>
                    <m:r>
                      <a:rPr lang="en-US" sz="2200" b="0" i="0" smtClean="0">
                        <a:latin typeface="Cambria Math"/>
                        <a:ea typeface="Cambria Math"/>
                      </a:rPr>
                      <m:t>=</m:t>
                    </m:r>
                    <m:r>
                      <m:rPr>
                        <m:sty m:val="p"/>
                      </m:rPr>
                      <a:rPr lang="en-US" sz="2200" b="0" i="0" smtClean="0">
                        <a:latin typeface="Cambria Math"/>
                        <a:ea typeface="Cambria Math"/>
                      </a:rPr>
                      <m:t>z</m:t>
                    </m:r>
                  </m:oMath>
                </a14:m>
                <a:r>
                  <a:rPr lang="en-US" sz="2200" dirty="0" smtClean="0"/>
                  <a:t> so that</a:t>
                </a:r>
                <a14:m>
                  <m:oMath xmlns:m="http://schemas.openxmlformats.org/officeDocument/2006/math">
                    <m:r>
                      <a:rPr lang="en-US" sz="2200" b="0" i="0" smtClean="0">
                        <a:latin typeface="Cambria Math"/>
                      </a:rPr>
                      <m:t> </m:t>
                    </m:r>
                    <m:r>
                      <a:rPr lang="en-US" sz="2200" i="1">
                        <a:latin typeface="Cambria Math"/>
                      </a:rPr>
                      <m:t>𝑥</m:t>
                    </m:r>
                    <m:r>
                      <a:rPr lang="en-US" sz="2200" b="0" i="1" smtClean="0">
                        <a:latin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r>
                      <a:rPr lang="en-US" sz="2200" b="0" i="1" smtClean="0">
                        <a:latin typeface="Cambria Math"/>
                        <a:ea typeface="Cambria Math"/>
                      </a:rPr>
                      <m:t>+</m:t>
                    </m:r>
                    <m:r>
                      <a:rPr lang="en-US" sz="2200" i="1">
                        <a:latin typeface="Cambria Math"/>
                        <a:ea typeface="Cambria Math"/>
                      </a:rPr>
                      <m:t>𝜎</m:t>
                    </m:r>
                    <m:r>
                      <a:rPr lang="en-US" sz="2200" b="0" i="1" smtClean="0">
                        <a:latin typeface="Cambria Math"/>
                        <a:ea typeface="Cambria Math"/>
                      </a:rPr>
                      <m:t>𝑧</m:t>
                    </m:r>
                    <m:r>
                      <a:rPr lang="en-US" sz="2200" b="0" i="1" smtClean="0">
                        <a:latin typeface="Cambria Math"/>
                        <a:ea typeface="Cambria Math"/>
                      </a:rPr>
                      <m:t> </m:t>
                    </m:r>
                  </m:oMath>
                </a14:m>
                <a:r>
                  <a:rPr lang="en-US" sz="2200" dirty="0" smtClean="0"/>
                  <a:t>therefore </a:t>
                </a:r>
                <a14:m>
                  <m:oMath xmlns:m="http://schemas.openxmlformats.org/officeDocument/2006/math">
                    <m:r>
                      <m:rPr>
                        <m:sty m:val="p"/>
                      </m:rPr>
                      <a:rPr lang="en-US" sz="2200" b="0" i="0" smtClean="0">
                        <a:latin typeface="Cambria Math"/>
                      </a:rPr>
                      <m:t>d</m:t>
                    </m:r>
                    <m:r>
                      <a:rPr lang="en-US" sz="2200" i="1">
                        <a:latin typeface="Cambria Math"/>
                      </a:rPr>
                      <m:t>𝑥</m:t>
                    </m:r>
                    <m:r>
                      <a:rPr lang="en-US" sz="2200" i="1">
                        <a:latin typeface="Cambria Math"/>
                      </a:rPr>
                      <m:t>=</m:t>
                    </m:r>
                    <m:r>
                      <a:rPr lang="en-US" sz="2200" i="1">
                        <a:latin typeface="Cambria Math"/>
                        <a:ea typeface="Cambria Math"/>
                      </a:rPr>
                      <m:t>𝜎</m:t>
                    </m:r>
                    <m:r>
                      <a:rPr lang="en-US" sz="2200" b="0" i="1" smtClean="0">
                        <a:latin typeface="Cambria Math"/>
                        <a:ea typeface="Cambria Math"/>
                      </a:rPr>
                      <m:t>𝑑</m:t>
                    </m:r>
                    <m:r>
                      <a:rPr lang="en-US" sz="2200" i="1">
                        <a:latin typeface="Cambria Math"/>
                        <a:ea typeface="Cambria Math"/>
                      </a:rPr>
                      <m:t>𝑧</m:t>
                    </m:r>
                  </m:oMath>
                </a14:m>
                <a:endParaRPr lang="en-US" sz="2200" dirty="0"/>
              </a:p>
              <a:p>
                <a:pPr marL="0" indent="0">
                  <a:buNone/>
                </a:pPr>
                <a:endParaRPr lang="en-US" sz="2200" dirty="0" smtClean="0"/>
              </a:p>
              <a:p>
                <a:pPr marL="0" indent="0">
                  <a:buNone/>
                </a:pPr>
                <a:endParaRPr lang="en-US" sz="2200" dirty="0" smtClean="0"/>
              </a:p>
              <a:p>
                <a:endParaRPr lang="en-US" sz="2200" dirty="0" smtClean="0"/>
              </a:p>
              <a:p>
                <a:endParaRPr lang="en-US" sz="2200" dirty="0" smtClean="0"/>
              </a:p>
              <a:p>
                <a:endParaRPr lang="en-US" sz="2200" dirty="0" smtClean="0"/>
              </a:p>
              <a:p>
                <a:pPr marL="0"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471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CFA7151-657B-442A-91C4-028BB5989696}"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r>
                        <m:rPr>
                          <m:sty m:val="p"/>
                        </m:rPr>
                        <a:rPr lang="en-US" sz="2200" smtClean="0">
                          <a:latin typeface="Cambria Math"/>
                        </a:rPr>
                        <m:t>I</m:t>
                      </m:r>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ea typeface="Cambria Math"/>
                                </a:rPr>
                              </m:ctrlPr>
                            </m:sSupPr>
                            <m:e>
                              <m:r>
                                <a:rPr lang="en-US" sz="2200" b="0" i="1" smtClean="0">
                                  <a:latin typeface="Cambria Math"/>
                                  <a:ea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r>
                                <a:rPr lang="en-US" sz="2200" i="1">
                                  <a:latin typeface="Cambria Math"/>
                                  <a:ea typeface="Cambria Math"/>
                                </a:rPr>
                                <m:t>+</m:t>
                              </m:r>
                              <m:r>
                                <a:rPr lang="en-US" sz="2200" i="1">
                                  <a:latin typeface="Cambria Math"/>
                                  <a:ea typeface="Cambria Math"/>
                                </a:rPr>
                                <m:t>𝜎</m:t>
                              </m:r>
                              <m:r>
                                <a:rPr lang="en-US" sz="2200" i="1">
                                  <a:latin typeface="Cambria Math"/>
                                  <a:ea typeface="Cambria Math"/>
                                </a:rPr>
                                <m:t>𝑧</m:t>
                              </m:r>
                              <m:r>
                                <a:rPr lang="en-US" sz="2200" b="0" i="1" smtClean="0">
                                  <a:latin typeface="Cambria Math"/>
                                  <a:ea typeface="Cambria Math"/>
                                </a:rPr>
                                <m:t>)</m:t>
                              </m:r>
                            </m:e>
                            <m:sup>
                              <m:r>
                                <a:rPr lang="en-US" sz="2200" i="1">
                                  <a:latin typeface="Cambria Math"/>
                                  <a:ea typeface="Cambria Math"/>
                                </a:rPr>
                                <m:t>2</m:t>
                              </m:r>
                            </m:sup>
                          </m:sSup>
                        </m:e>
                      </m:nary>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b="0" i="1" smtClean="0">
                                  <a:latin typeface="Cambria Math"/>
                                </a:rPr>
                                <m:t>𝑧</m:t>
                              </m:r>
                            </m:e>
                            <m:sup>
                              <m:r>
                                <a:rPr lang="en-US" sz="2200" i="1">
                                  <a:latin typeface="Cambria Math"/>
                                </a:rPr>
                                <m:t>2</m:t>
                              </m:r>
                            </m:sup>
                          </m:sSup>
                        </m:sup>
                      </m:sSup>
                      <m:r>
                        <a:rPr lang="en-US" sz="2200" i="1">
                          <a:latin typeface="Cambria Math"/>
                          <a:ea typeface="Cambria Math"/>
                        </a:rPr>
                        <m:t>𝜎</m:t>
                      </m:r>
                      <m:r>
                        <a:rPr lang="en-US" sz="2200" i="1">
                          <a:latin typeface="Cambria Math"/>
                        </a:rPr>
                        <m:t>𝑑𝑥</m:t>
                      </m:r>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r>
                        <a:rPr lang="en-US" sz="2200" b="0" i="1" smtClean="0">
                          <a:latin typeface="Cambria Math"/>
                          <a:ea typeface="Cambria Math"/>
                        </a:rPr>
                        <m:t>−</m:t>
                      </m:r>
                      <m:f>
                        <m:fPr>
                          <m:ctrlPr>
                            <a:rPr lang="en-US" sz="2200" i="1" smtClean="0">
                              <a:latin typeface="Cambria Math" panose="02040503050406030204" pitchFamily="18" charset="0"/>
                              <a:ea typeface="Cambria Math"/>
                            </a:rPr>
                          </m:ctrlPr>
                        </m:fPr>
                        <m:num>
                          <m:sSup>
                            <m:sSupPr>
                              <m:ctrlPr>
                                <a:rPr lang="en-US" sz="2200" i="1" smtClean="0">
                                  <a:latin typeface="Cambria Math" panose="02040503050406030204" pitchFamily="18" charset="0"/>
                                  <a:ea typeface="Cambria Math"/>
                                </a:rPr>
                              </m:ctrlPr>
                            </m:sSupPr>
                            <m:e>
                              <m:r>
                                <a:rPr lang="en-US" sz="2200" i="1">
                                  <a:latin typeface="Cambria Math"/>
                                  <a:ea typeface="Cambria Math"/>
                                </a:rPr>
                                <m:t>𝜎</m:t>
                              </m:r>
                            </m:e>
                            <m:sup>
                              <m:r>
                                <a:rPr lang="en-US" sz="2200" b="0" i="1" smtClean="0">
                                  <a:latin typeface="Cambria Math"/>
                                  <a:ea typeface="Cambria Math"/>
                                </a:rPr>
                                <m:t>2</m:t>
                              </m:r>
                            </m:sup>
                          </m:sSup>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smtClean="0">
                              <a:latin typeface="Cambria Math" panose="02040503050406030204" pitchFamily="18" charset="0"/>
                              <a:ea typeface="Cambria Math"/>
                            </a:rPr>
                          </m:ctrlPr>
                        </m:sSupPr>
                        <m:e>
                          <m:sSub>
                            <m:sSubPr>
                              <m:ctrlPr>
                                <a:rPr lang="en-US" sz="2200" i="1" smtClean="0">
                                  <a:latin typeface="Cambria Math" panose="02040503050406030204" pitchFamily="18" charset="0"/>
                                  <a:ea typeface="Cambria Math"/>
                                </a:rPr>
                              </m:ctrlPr>
                            </m:sSubPr>
                            <m:e>
                              <m:d>
                                <m:dPr>
                                  <m:ctrlPr>
                                    <a:rPr lang="en-US" sz="2200" i="1" smtClean="0">
                                      <a:latin typeface="Cambria Math" panose="02040503050406030204" pitchFamily="18" charset="0"/>
                                      <a:ea typeface="Cambria Math"/>
                                    </a:rPr>
                                  </m:ctrlPr>
                                </m:dPr>
                                <m:e>
                                  <m:r>
                                    <a:rPr lang="en-US" sz="2200" b="0" i="1" smtClean="0">
                                      <a:latin typeface="Cambria Math"/>
                                      <a:ea typeface="Cambria Math"/>
                                    </a:rPr>
                                    <m:t>𝑧</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e>
                              </m:d>
                            </m:e>
                            <m:sub>
                              <m:r>
                                <a:rPr lang="en-US" sz="2200" b="0" i="1" smtClean="0">
                                  <a:latin typeface="Cambria Math"/>
                                  <a:ea typeface="Cambria Math"/>
                                </a:rPr>
                                <m:t>−∞</m:t>
                              </m:r>
                            </m:sub>
                          </m:sSub>
                        </m:e>
                        <m:sup>
                          <m:r>
                            <a:rPr lang="en-US" sz="2200" i="1" smtClean="0">
                              <a:latin typeface="Cambria Math"/>
                              <a:ea typeface="Cambria Math"/>
                            </a:rPr>
                            <m:t>∞</m:t>
                          </m:r>
                        </m:sup>
                      </m:sSup>
                      <m:r>
                        <a:rPr lang="en-US" sz="2200" b="0" i="0" smtClean="0">
                          <a:latin typeface="Cambria Math"/>
                          <a:ea typeface="Cambria Math"/>
                        </a:rPr>
                        <m:t>+</m:t>
                      </m:r>
                      <m:f>
                        <m:fPr>
                          <m:ctrlPr>
                            <a:rPr lang="en-US" sz="2200" i="1">
                              <a:latin typeface="Cambria Math" panose="02040503050406030204" pitchFamily="18" charset="0"/>
                              <a:ea typeface="Cambria Math"/>
                            </a:rPr>
                          </m:ctrlPr>
                        </m:fPr>
                        <m:num>
                          <m:sSup>
                            <m:sSupPr>
                              <m:ctrlPr>
                                <a:rPr lang="en-US" sz="2200" i="1">
                                  <a:latin typeface="Cambria Math" panose="02040503050406030204" pitchFamily="18" charset="0"/>
                                  <a:ea typeface="Cambria Math"/>
                                </a:rPr>
                              </m:ctrlPr>
                            </m:sSupPr>
                            <m:e>
                              <m:r>
                                <a:rPr lang="en-US" sz="2200" i="1">
                                  <a:latin typeface="Cambria Math"/>
                                  <a:ea typeface="Cambria Math"/>
                                </a:rPr>
                                <m:t>𝜎</m:t>
                              </m:r>
                            </m:e>
                            <m:sup>
                              <m:r>
                                <a:rPr lang="en-US" sz="2200" i="1">
                                  <a:latin typeface="Cambria Math"/>
                                  <a:ea typeface="Cambria Math"/>
                                </a:rPr>
                                <m:t>2</m:t>
                              </m:r>
                            </m:sup>
                          </m:sSup>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nary>
                        <m:naryPr>
                          <m:limLoc m:val="undOvr"/>
                          <m:ctrlPr>
                            <a:rPr lang="en-US" sz="2200" i="1" smtClean="0">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e>
                      </m:nary>
                      <m:r>
                        <a:rPr lang="en-US" sz="2200" i="1">
                          <a:latin typeface="Cambria Math"/>
                        </a:rPr>
                        <m:t>𝑑𝑥</m:t>
                      </m:r>
                      <m:r>
                        <a:rPr lang="en-US" sz="2200" b="0" i="1" smtClean="0">
                          <a:latin typeface="Cambria Math"/>
                        </a:rPr>
                        <m:t>+</m:t>
                      </m:r>
                      <m:sSup>
                        <m:sSupPr>
                          <m:ctrlPr>
                            <a:rPr lang="en-US" sz="2200" b="0" i="1" smtClean="0">
                              <a:latin typeface="Cambria Math" panose="02040503050406030204" pitchFamily="18" charset="0"/>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b="0" i="1" smtClean="0">
                              <a:latin typeface="Cambria Math"/>
                            </a:rPr>
                            <m:t>2</m:t>
                          </m:r>
                        </m:sup>
                      </m:sSup>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b="0" i="1" smtClean="0">
                          <a:latin typeface="Cambria Math"/>
                          <a:ea typeface="Cambria Math"/>
                        </a:rPr>
                        <m:t>0+</m:t>
                      </m:r>
                      <m:sSup>
                        <m:sSupPr>
                          <m:ctrlPr>
                            <a:rPr lang="en-US" sz="2200" i="1">
                              <a:latin typeface="Cambria Math" panose="02040503050406030204" pitchFamily="18" charset="0"/>
                              <a:ea typeface="Cambria Math"/>
                            </a:rPr>
                          </m:ctrlPr>
                        </m:sSupPr>
                        <m:e>
                          <m:r>
                            <a:rPr lang="en-US" sz="2200" i="1">
                              <a:latin typeface="Cambria Math"/>
                              <a:ea typeface="Cambria Math"/>
                            </a:rPr>
                            <m:t>𝜎</m:t>
                          </m:r>
                        </m:e>
                        <m:sup>
                          <m:r>
                            <a:rPr lang="en-US" sz="2200" i="1">
                              <a:latin typeface="Cambria Math"/>
                              <a:ea typeface="Cambria Math"/>
                            </a:rPr>
                            <m:t>2</m:t>
                          </m:r>
                        </m:sup>
                      </m:sSup>
                      <m:r>
                        <a:rPr lang="en-US" sz="2200" i="1">
                          <a:latin typeface="Cambria Math"/>
                        </a:rPr>
                        <m:t>+</m:t>
                      </m:r>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rPr>
                            <m:t>2</m:t>
                          </m:r>
                        </m:sup>
                      </m:sSup>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sSup>
                        <m:sSupPr>
                          <m:ctrlPr>
                            <a:rPr lang="en-US" sz="2200" i="1">
                              <a:latin typeface="Cambria Math" panose="02040503050406030204" pitchFamily="18" charset="0"/>
                              <a:ea typeface="Cambria Math"/>
                            </a:rPr>
                          </m:ctrlPr>
                        </m:sSupPr>
                        <m:e>
                          <m:r>
                            <a:rPr lang="en-US" sz="2200" b="0" i="1" smtClean="0">
                              <a:latin typeface="Cambria Math"/>
                              <a:ea typeface="Cambria Math"/>
                            </a:rPr>
                            <m:t>=</m:t>
                          </m:r>
                          <m:r>
                            <a:rPr lang="en-US" sz="2200" i="1">
                              <a:latin typeface="Cambria Math"/>
                              <a:ea typeface="Cambria Math"/>
                            </a:rPr>
                            <m:t>𝜎</m:t>
                          </m:r>
                        </m:e>
                        <m:sup>
                          <m:r>
                            <a:rPr lang="en-US" sz="2200" i="1">
                              <a:latin typeface="Cambria Math"/>
                              <a:ea typeface="Cambria Math"/>
                            </a:rPr>
                            <m:t>2</m:t>
                          </m:r>
                        </m:sup>
                      </m:sSup>
                      <m:r>
                        <a:rPr lang="en-US" sz="2200" i="1">
                          <a:latin typeface="Cambria Math"/>
                        </a:rPr>
                        <m:t>+</m:t>
                      </m:r>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rPr>
                            <m:t>2</m:t>
                          </m:r>
                        </m:sup>
                      </m:sSup>
                    </m:oMath>
                  </m:oMathPara>
                </a14:m>
                <a:endParaRPr lang="en-US" sz="2200" dirty="0"/>
              </a:p>
              <a:p>
                <a:pPr marL="0" indent="0">
                  <a:buNone/>
                </a:pPr>
                <a:r>
                  <a:rPr lang="en-US" sz="2200" dirty="0" smtClean="0"/>
                  <a:t>In equation(1)</a:t>
                </a:r>
              </a:p>
              <a:p>
                <a:pPr marL="0" indent="0">
                  <a:buNone/>
                </a:pPr>
                <a:r>
                  <a:rPr lang="en-US" sz="2200" dirty="0" smtClean="0"/>
                  <a:t>Variance </a:t>
                </a:r>
                <a14:m>
                  <m:oMath xmlns:m="http://schemas.openxmlformats.org/officeDocument/2006/math">
                    <m:sSup>
                      <m:sSupPr>
                        <m:ctrlPr>
                          <a:rPr lang="en-US" sz="2200" i="1">
                            <a:latin typeface="Cambria Math" panose="02040503050406030204" pitchFamily="18" charset="0"/>
                            <a:ea typeface="Cambria Math"/>
                          </a:rPr>
                        </m:ctrlPr>
                      </m:sSupPr>
                      <m:e>
                        <m:r>
                          <a:rPr lang="en-US" sz="2200" b="0" i="1" smtClean="0">
                            <a:latin typeface="Cambria Math"/>
                            <a:ea typeface="Cambria Math"/>
                          </a:rPr>
                          <m:t>=</m:t>
                        </m:r>
                        <m:r>
                          <a:rPr lang="en-US" sz="2200" i="1">
                            <a:latin typeface="Cambria Math"/>
                            <a:ea typeface="Cambria Math"/>
                          </a:rPr>
                          <m:t>𝜎</m:t>
                        </m:r>
                      </m:e>
                      <m:sup>
                        <m:r>
                          <a:rPr lang="en-US" sz="2200" i="1">
                            <a:latin typeface="Cambria Math"/>
                            <a:ea typeface="Cambria Math"/>
                          </a:rPr>
                          <m:t>2</m:t>
                        </m:r>
                      </m:sup>
                    </m:sSup>
                    <m:r>
                      <a:rPr lang="en-US" sz="2200" i="1">
                        <a:latin typeface="Cambria Math"/>
                      </a:rPr>
                      <m:t>+</m:t>
                    </m:r>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rPr>
                          <m:t>2</m:t>
                        </m:r>
                      </m:sup>
                    </m:sSup>
                    <m:r>
                      <a:rPr lang="en-US" sz="2200" b="0" i="1" smtClean="0">
                        <a:latin typeface="Cambria Math"/>
                      </a:rPr>
                      <m:t>−</m:t>
                    </m:r>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rPr>
                          <m:t>2</m:t>
                        </m:r>
                      </m:sup>
                    </m:sSup>
                    <m:r>
                      <a:rPr lang="en-US" sz="2200" b="0" i="1" smtClean="0">
                        <a:latin typeface="Cambria Math"/>
                      </a:rPr>
                      <m:t>=</m:t>
                    </m:r>
                    <m:sSup>
                      <m:sSupPr>
                        <m:ctrlPr>
                          <a:rPr lang="en-US" sz="2200" i="1" smtClean="0">
                            <a:latin typeface="Cambria Math" panose="02040503050406030204" pitchFamily="18" charset="0"/>
                            <a:ea typeface="Cambria Math"/>
                          </a:rPr>
                        </m:ctrlPr>
                      </m:sSupPr>
                      <m:e>
                        <m:r>
                          <a:rPr lang="en-US" sz="2200" i="1">
                            <a:latin typeface="Cambria Math"/>
                            <a:ea typeface="Cambria Math"/>
                          </a:rPr>
                          <m:t>𝜎</m:t>
                        </m:r>
                      </m:e>
                      <m:sup>
                        <m:r>
                          <a:rPr lang="en-US" sz="2200" i="1">
                            <a:latin typeface="Cambria Math"/>
                            <a:ea typeface="Cambria Math"/>
                          </a:rPr>
                          <m:t>2</m:t>
                        </m:r>
                      </m:sup>
                    </m:sSup>
                  </m:oMath>
                </a14:m>
                <a:endParaRPr lang="en-US" sz="2200" dirty="0" smtClean="0"/>
              </a:p>
              <a:p>
                <a:pPr marL="0" indent="0">
                  <a:buNone/>
                </a:pPr>
                <a:r>
                  <a:rPr lang="en-US" sz="2200" dirty="0" err="1" smtClean="0"/>
                  <a:t>s.d.</a:t>
                </a:r>
                <a:r>
                  <a:rPr lang="en-US" sz="2200" dirty="0" smtClean="0"/>
                  <a:t> of normal distribution is </a:t>
                </a:r>
                <a14:m>
                  <m:oMath xmlns:m="http://schemas.openxmlformats.org/officeDocument/2006/math">
                    <m:r>
                      <a:rPr lang="en-US" sz="2200" i="1">
                        <a:latin typeface="Cambria Math"/>
                        <a:ea typeface="Cambria Math"/>
                      </a:rPr>
                      <m:t>𝜎</m:t>
                    </m:r>
                  </m:oMath>
                </a14:m>
                <a:r>
                  <a:rPr lang="en-US" sz="2200" dirty="0" smtClean="0"/>
                  <a:t>.</a:t>
                </a:r>
                <a:endParaRPr lang="en-US" sz="2200" dirty="0"/>
              </a:p>
              <a:p>
                <a:pPr marL="0" indent="0">
                  <a:buNone/>
                </a:pPr>
                <a:endParaRPr lang="en-US" sz="2200" dirty="0"/>
              </a:p>
              <a:p>
                <a:pPr marL="0" indent="0">
                  <a:buNone/>
                </a:pPr>
                <a:endParaRPr lang="en-US" sz="2200" dirty="0"/>
              </a:p>
              <a:p>
                <a:pPr marL="0" indent="0">
                  <a:buNone/>
                </a:pPr>
                <a:endParaRPr lang="en-US" sz="2200" dirty="0" smtClean="0"/>
              </a:p>
              <a:p>
                <a:endParaRPr lang="en-US" sz="2200" dirty="0" smtClean="0"/>
              </a:p>
              <a:p>
                <a:endParaRPr lang="en-US" sz="2200" dirty="0" smtClean="0"/>
              </a:p>
              <a:p>
                <a:pPr marL="0"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b="-4272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7ED7EB5-B4E8-4B89-929A-BBB95284D4AA}"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a:t>
            </a:r>
            <a:r>
              <a:rPr lang="en-US" sz="3200" dirty="0" smtClean="0"/>
              <a:t>... (CO-3)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924667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smtClean="0"/>
                  <a:t>Q1. A sample of 100 dry battery cells tested to find the length of </a:t>
                </a:r>
                <a:r>
                  <a:rPr lang="en-US" sz="2200" dirty="0"/>
                  <a:t>the </a:t>
                </a:r>
                <a:r>
                  <a:rPr lang="en-US" sz="2200" dirty="0" smtClean="0"/>
                  <a:t>life </a:t>
                </a:r>
                <a:r>
                  <a:rPr lang="en-US" sz="2200" dirty="0"/>
                  <a:t>produced the following results :</a:t>
                </a:r>
                <a:endParaRPr lang="en-US" sz="22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a:rPr>
                            <m:t>𝑥</m:t>
                          </m:r>
                        </m:e>
                      </m:acc>
                      <m:r>
                        <a:rPr lang="en-US" sz="2200" b="0" i="1" smtClean="0">
                          <a:latin typeface="Cambria Math"/>
                        </a:rPr>
                        <m:t>=12 </m:t>
                      </m:r>
                      <m:r>
                        <a:rPr lang="en-US" sz="2200" b="0" i="1" smtClean="0">
                          <a:latin typeface="Cambria Math"/>
                        </a:rPr>
                        <m:t>h𝑜𝑢𝑟𝑠</m:t>
                      </m:r>
                      <m:r>
                        <a:rPr lang="en-US" sz="2200" b="0" i="1" smtClean="0">
                          <a:latin typeface="Cambria Math"/>
                        </a:rPr>
                        <m:t>, </m:t>
                      </m:r>
                      <m:r>
                        <a:rPr lang="en-US" sz="2200" b="0" i="1" smtClean="0">
                          <a:latin typeface="Cambria Math"/>
                          <a:ea typeface="Cambria Math"/>
                        </a:rPr>
                        <m:t>𝜎</m:t>
                      </m:r>
                      <m:r>
                        <a:rPr lang="en-US" sz="2200" b="0" i="1" smtClean="0">
                          <a:latin typeface="Cambria Math"/>
                          <a:ea typeface="Cambria Math"/>
                        </a:rPr>
                        <m:t>=3 </m:t>
                      </m:r>
                      <m:r>
                        <a:rPr lang="en-US" sz="2200" b="0" i="1" smtClean="0">
                          <a:latin typeface="Cambria Math"/>
                          <a:ea typeface="Cambria Math"/>
                        </a:rPr>
                        <m:t>h𝑜𝑢𝑟𝑠</m:t>
                      </m:r>
                    </m:oMath>
                  </m:oMathPara>
                </a14:m>
                <a:endParaRPr lang="en-US" sz="2200" b="0" dirty="0" smtClean="0">
                  <a:ea typeface="Cambria Math"/>
                </a:endParaRPr>
              </a:p>
              <a:p>
                <a:pPr marL="0" indent="0">
                  <a:buNone/>
                </a:pPr>
                <a:r>
                  <a:rPr lang="en-US" sz="2200" dirty="0" smtClean="0"/>
                  <a:t>Assuming the data to be normally distributed, what percentage of battery cells are expected to have life </a:t>
                </a:r>
              </a:p>
              <a:p>
                <a:pPr marL="514350" indent="-514350">
                  <a:buFont typeface="+mj-lt"/>
                  <a:buAutoNum type="romanLcPeriod"/>
                </a:pPr>
                <a:r>
                  <a:rPr lang="en-US" sz="2200" dirty="0" smtClean="0"/>
                  <a:t>More than 15 hours</a:t>
                </a:r>
              </a:p>
              <a:p>
                <a:pPr marL="514350" indent="-514350">
                  <a:buFont typeface="+mj-lt"/>
                  <a:buAutoNum type="romanLcPeriod"/>
                </a:pPr>
                <a:r>
                  <a:rPr lang="en-US" sz="2200" dirty="0" smtClean="0"/>
                  <a:t>Less than 6 hours</a:t>
                </a:r>
              </a:p>
              <a:p>
                <a:pPr marL="514350" indent="-514350">
                  <a:buFont typeface="+mj-lt"/>
                  <a:buAutoNum type="romanLcPeriod"/>
                </a:pPr>
                <a:r>
                  <a:rPr lang="en-US" sz="2200" dirty="0"/>
                  <a:t>b</a:t>
                </a:r>
                <a14:m>
                  <m:oMath xmlns:m="http://schemas.openxmlformats.org/officeDocument/2006/math">
                    <m:r>
                      <m:rPr>
                        <m:sty m:val="p"/>
                      </m:rPr>
                      <a:rPr lang="en-US" sz="2200" i="0">
                        <a:latin typeface="Cambria Math"/>
                      </a:rPr>
                      <m:t>etween</m:t>
                    </m:r>
                    <m:r>
                      <a:rPr lang="en-US" sz="2200" i="0">
                        <a:latin typeface="Cambria Math"/>
                      </a:rPr>
                      <m:t> 10 </m:t>
                    </m:r>
                    <m:r>
                      <m:rPr>
                        <m:sty m:val="p"/>
                      </m:rPr>
                      <a:rPr lang="en-US" sz="2200" i="0">
                        <a:latin typeface="Cambria Math"/>
                      </a:rPr>
                      <m:t>and</m:t>
                    </m:r>
                    <m:r>
                      <a:rPr lang="en-US" sz="2200" i="0">
                        <a:latin typeface="Cambria Math"/>
                      </a:rPr>
                      <m:t> 14 </m:t>
                    </m:r>
                    <m:r>
                      <m:rPr>
                        <m:sty m:val="p"/>
                      </m:rPr>
                      <a:rPr lang="en-US" sz="2200" i="0">
                        <a:latin typeface="Cambria Math"/>
                      </a:rPr>
                      <m:t>hours</m:t>
                    </m:r>
                  </m:oMath>
                </a14:m>
                <a:endParaRPr lang="en-US" sz="2200" dirty="0" smtClean="0"/>
              </a:p>
              <a:p>
                <a:pPr marL="0" indent="0">
                  <a:buNone/>
                </a:pPr>
                <a:r>
                  <a:rPr lang="en-US" sz="2200" dirty="0" smtClean="0"/>
                  <a:t>Solution: x denotes the life of dry battery cells .</a:t>
                </a:r>
              </a:p>
              <a:p>
                <a:pPr marL="0" indent="0">
                  <a:buNone/>
                </a:pPr>
                <a:r>
                  <a:rPr lang="en-US" sz="2200" b="0" dirty="0" smtClean="0"/>
                  <a:t>And </a:t>
                </a:r>
                <a14:m>
                  <m:oMath xmlns:m="http://schemas.openxmlformats.org/officeDocument/2006/math">
                    <m:r>
                      <a:rPr lang="en-US" sz="2200" b="0" i="1" smtClean="0">
                        <a:latin typeface="Cambria Math"/>
                      </a:rPr>
                      <m:t>𝑧</m:t>
                    </m:r>
                    <m:r>
                      <a:rPr lang="en-US" sz="2200" b="0" i="1" smtClean="0">
                        <a:latin typeface="Cambria Math"/>
                      </a:rPr>
                      <m:t>=</m:t>
                    </m:r>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num>
                      <m:den>
                        <m:r>
                          <a:rPr lang="en-US" sz="2200" i="1">
                            <a:latin typeface="Cambria Math"/>
                            <a:ea typeface="Cambria Math"/>
                          </a:rPr>
                          <m:t>𝜎</m:t>
                        </m:r>
                      </m:den>
                    </m:f>
                    <m:r>
                      <a:rPr lang="en-US" sz="2200" b="0" i="1" smtClean="0">
                        <a:latin typeface="Cambria Math"/>
                        <a:ea typeface="Cambria Math"/>
                      </a:rPr>
                      <m:t>=</m:t>
                    </m:r>
                    <m:f>
                      <m:fPr>
                        <m:ctrlPr>
                          <a:rPr lang="en-US" sz="2200" i="1">
                            <a:latin typeface="Cambria Math" panose="02040503050406030204" pitchFamily="18" charset="0"/>
                          </a:rPr>
                        </m:ctrlPr>
                      </m:fPr>
                      <m:num>
                        <m:r>
                          <a:rPr lang="en-US" sz="2200" i="1">
                            <a:latin typeface="Cambria Math"/>
                          </a:rPr>
                          <m:t>𝑥</m:t>
                        </m:r>
                        <m:r>
                          <a:rPr lang="en-US" sz="2200" i="1">
                            <a:latin typeface="Cambria Math"/>
                          </a:rPr>
                          <m:t>−12</m:t>
                        </m:r>
                      </m:num>
                      <m:den>
                        <m:r>
                          <a:rPr lang="en-US" sz="2200" b="0" i="1" smtClean="0">
                            <a:latin typeface="Cambria Math"/>
                            <a:ea typeface="Cambria Math"/>
                          </a:rPr>
                          <m:t>3</m:t>
                        </m:r>
                      </m:den>
                    </m:f>
                  </m:oMath>
                </a14:m>
                <a:endParaRPr lang="en-US" sz="2200" dirty="0" smtClean="0"/>
              </a:p>
              <a:p>
                <a:pPr marL="0" indent="0">
                  <a:buNone/>
                </a:pPr>
                <a:r>
                  <a:rPr lang="en-US" sz="2200" dirty="0" smtClean="0"/>
                  <a:t>i.	When </a:t>
                </a:r>
                <a14:m>
                  <m:oMath xmlns:m="http://schemas.openxmlformats.org/officeDocument/2006/math">
                    <m:r>
                      <m:rPr>
                        <m:sty m:val="p"/>
                      </m:rPr>
                      <a:rPr lang="en-US" sz="2200" b="0" i="0" smtClean="0">
                        <a:latin typeface="Cambria Math"/>
                        <a:ea typeface="Cambria Math"/>
                      </a:rPr>
                      <m:t>x</m:t>
                    </m:r>
                    <m:r>
                      <a:rPr lang="en-US" sz="2200">
                        <a:latin typeface="Cambria Math"/>
                        <a:ea typeface="Cambria Math"/>
                      </a:rPr>
                      <m:t>=</m:t>
                    </m:r>
                    <m:r>
                      <a:rPr lang="en-US" sz="2200" b="0" i="0" smtClean="0">
                        <a:latin typeface="Cambria Math"/>
                        <a:ea typeface="Cambria Math"/>
                      </a:rPr>
                      <m:t>15 </m:t>
                    </m:r>
                    <m:r>
                      <m:rPr>
                        <m:sty m:val="p"/>
                      </m:rPr>
                      <a:rPr lang="en-US" sz="2200" b="0" i="0" smtClean="0">
                        <a:latin typeface="Cambria Math"/>
                        <a:ea typeface="Cambria Math"/>
                      </a:rPr>
                      <m:t>then</m:t>
                    </m:r>
                    <m:r>
                      <a:rPr lang="en-US" sz="2200" b="0" i="0" smtClean="0">
                        <a:latin typeface="Cambria Math"/>
                        <a:ea typeface="Cambria Math"/>
                      </a:rPr>
                      <m:t> </m:t>
                    </m:r>
                    <m:r>
                      <m:rPr>
                        <m:sty m:val="p"/>
                      </m:rPr>
                      <a:rPr lang="en-US" sz="2200" b="0" i="0" smtClean="0">
                        <a:latin typeface="Cambria Math"/>
                        <a:ea typeface="Cambria Math"/>
                      </a:rPr>
                      <m:t>z</m:t>
                    </m:r>
                    <m:r>
                      <a:rPr lang="en-US" sz="2200" b="0" i="0" smtClean="0">
                        <a:latin typeface="Cambria Math"/>
                        <a:ea typeface="Cambria Math"/>
                      </a:rPr>
                      <m:t>=1</m:t>
                    </m:r>
                  </m:oMath>
                </a14:m>
                <a:endParaRPr lang="en-US" sz="2200" dirty="0" smtClean="0"/>
              </a:p>
              <a:p>
                <a:endParaRPr lang="en-US" sz="2200" dirty="0" smtClean="0"/>
              </a:p>
              <a:p>
                <a:pPr marL="0"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b="-1819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B86F8FC-3DB1-421F-9CF4-8DFE36B5E0D7}"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Problem</a:t>
            </a:r>
            <a:r>
              <a:rPr kumimoji="0" lang="en-US" sz="3200" b="0" i="0" u="none" strike="noStrike" kern="1200" cap="none" spc="0" normalizeH="0" noProof="0" dirty="0" smtClean="0">
                <a:ln>
                  <a:noFill/>
                </a:ln>
                <a:solidFill>
                  <a:schemeClr val="dk1"/>
                </a:solidFill>
                <a:effectLst/>
                <a:uLnTx/>
                <a:uFillTx/>
                <a:latin typeface="+mn-lt"/>
                <a:ea typeface="+mn-ea"/>
                <a:cs typeface="+mn-cs"/>
              </a:rPr>
              <a:t> based on Normal </a:t>
            </a:r>
          </a:p>
          <a:p>
            <a:pPr lvl="0" algn="ctr">
              <a:spcBef>
                <a:spcPct val="0"/>
              </a:spcBef>
              <a:defRPr/>
            </a:pPr>
            <a:r>
              <a:rPr kumimoji="0" lang="en-US" sz="3200" b="0" i="0" u="none" strike="noStrike" kern="1200" cap="none" spc="0" normalizeH="0" noProof="0" dirty="0" smtClean="0">
                <a:ln>
                  <a:noFill/>
                </a:ln>
                <a:solidFill>
                  <a:schemeClr val="dk1"/>
                </a:solidFill>
                <a:effectLst/>
                <a:uLnTx/>
                <a:uFillTx/>
                <a:latin typeface="+mn-lt"/>
                <a:ea typeface="+mn-ea"/>
                <a:cs typeface="+mn-cs"/>
              </a:rPr>
              <a:t>distribution</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645427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pPr marL="457200" indent="-457200">
              <a:buAutoNum type="arabicPeriod"/>
            </a:pPr>
            <a:r>
              <a:rPr lang="en-US" sz="2200" dirty="0" smtClean="0"/>
              <a:t>A basic knowledge in </a:t>
            </a:r>
            <a:r>
              <a:rPr lang="en-US" sz="2200" b="1" dirty="0" smtClean="0"/>
              <a:t>probability theory</a:t>
            </a:r>
            <a:r>
              <a:rPr lang="en-US" sz="2200" dirty="0" smtClean="0"/>
              <a:t>.</a:t>
            </a:r>
          </a:p>
          <a:p>
            <a:pPr marL="457200" indent="-457200">
              <a:buAutoNum type="arabicPeriod"/>
            </a:pPr>
            <a:r>
              <a:rPr lang="en-US" sz="2200" dirty="0" smtClean="0"/>
              <a:t>The student is able to reflect developed mathematical methods in </a:t>
            </a:r>
            <a:r>
              <a:rPr lang="en-US" sz="2200" b="1" dirty="0" smtClean="0"/>
              <a:t>probability</a:t>
            </a:r>
            <a:r>
              <a:rPr lang="en-US" sz="2200" dirty="0" smtClean="0"/>
              <a:t> and </a:t>
            </a:r>
            <a:r>
              <a:rPr lang="en-US" sz="2200" b="1" dirty="0" smtClean="0"/>
              <a:t>statistics</a:t>
            </a:r>
            <a:r>
              <a:rPr lang="en-US" sz="2200" dirty="0" smtClean="0"/>
              <a:t>.</a:t>
            </a:r>
          </a:p>
          <a:p>
            <a:pPr marL="457200" indent="-457200">
              <a:buAutoNum type="arabicPeriod"/>
            </a:pPr>
            <a:r>
              <a:rPr lang="en-US" sz="2200" dirty="0" smtClean="0"/>
              <a:t>Understand the concept of Probability and its usage in various business applications.</a:t>
            </a:r>
          </a:p>
          <a:p>
            <a:pPr marL="457200" indent="-457200">
              <a:buFont typeface="Arial" pitchFamily="34" charset="0"/>
              <a:buAutoNum type="arabicPeriod"/>
            </a:pPr>
            <a:r>
              <a:rPr lang="en-US" sz="2200" dirty="0" smtClean="0"/>
              <a:t>The </a:t>
            </a:r>
            <a:r>
              <a:rPr lang="en-US" sz="2200" b="1" dirty="0" smtClean="0"/>
              <a:t>binomial distribution</a:t>
            </a:r>
            <a:r>
              <a:rPr lang="en-US" sz="2200" dirty="0" smtClean="0"/>
              <a:t> model allows us to compute the </a:t>
            </a:r>
            <a:r>
              <a:rPr lang="en-US" sz="2200" b="1" dirty="0" smtClean="0"/>
              <a:t>probability</a:t>
            </a:r>
            <a:r>
              <a:rPr lang="en-US" sz="2200" dirty="0" smtClean="0"/>
              <a:t> of observing a specified number of "successes" when the process is repeated a specific number of times</a:t>
            </a:r>
          </a:p>
          <a:p>
            <a:pPr marL="457200" indent="-457200">
              <a:buFont typeface="Arial" pitchFamily="34" charset="0"/>
              <a:buAutoNum type="arabicPeriod"/>
            </a:pPr>
            <a:r>
              <a:rPr lang="en-US" sz="2200" b="1" dirty="0" smtClean="0"/>
              <a:t>Poisson Distribution </a:t>
            </a:r>
            <a:r>
              <a:rPr lang="en-US" sz="2200" dirty="0" smtClean="0"/>
              <a:t>is a tool that helps to predict the probability of certain events from happening when you know how often the event has occurred. </a:t>
            </a:r>
          </a:p>
          <a:p>
            <a:pPr marL="457200" indent="-457200">
              <a:buFont typeface="Arial" pitchFamily="34" charset="0"/>
              <a:buAutoNum type="arabicPeriod"/>
            </a:pPr>
            <a:r>
              <a:rPr lang="en-US" sz="2200" dirty="0" smtClean="0"/>
              <a:t>To learn the characteristics of a typical </a:t>
            </a:r>
            <a:r>
              <a:rPr lang="en-US" sz="2200" b="1" dirty="0" smtClean="0"/>
              <a:t>normal curve</a:t>
            </a:r>
            <a:r>
              <a:rPr lang="en-US" sz="2200" dirty="0" smtClean="0"/>
              <a:t>. </a:t>
            </a:r>
          </a:p>
          <a:p>
            <a:pPr>
              <a:buNone/>
            </a:pPr>
            <a:r>
              <a:rPr lang="en-US" sz="2200" dirty="0" smtClean="0"/>
              <a:t>7. To explore the key properties, such as the moment-generating function, mean and variance, of a </a:t>
            </a:r>
            <a:r>
              <a:rPr lang="en-US" sz="2200" b="1" dirty="0" smtClean="0"/>
              <a:t>normal</a:t>
            </a:r>
            <a:r>
              <a:rPr lang="en-US" sz="2200" dirty="0" smtClean="0"/>
              <a:t> random variable.</a:t>
            </a:r>
          </a:p>
          <a:p>
            <a:pPr marL="457200" indent="-457200">
              <a:buFont typeface="Arial" pitchFamily="34" charset="0"/>
              <a:buAutoNum type="arabicPeriod"/>
            </a:pPr>
            <a:endParaRPr lang="en-US" sz="2200" dirty="0" smtClean="0"/>
          </a:p>
          <a:p>
            <a:pPr marL="457200" indent="-457200" algn="just">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FB7BB234-FF08-4D3F-8795-2BD545DE7977}"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Unit</a:t>
            </a:r>
            <a:r>
              <a:rPr kumimoji="0" lang="en-US" sz="3200" b="0" i="0" u="none" strike="noStrike" kern="1200" cap="none" spc="0" normalizeH="0" noProof="0" dirty="0" smtClean="0">
                <a:ln>
                  <a:noFill/>
                </a:ln>
                <a:solidFill>
                  <a:schemeClr val="dk1"/>
                </a:solidFill>
                <a:effectLst/>
                <a:uLnTx/>
                <a:uFillTx/>
                <a:latin typeface="+mn-lt"/>
                <a:ea typeface="+mn-ea"/>
                <a:cs typeface="+mn-cs"/>
              </a:rPr>
              <a:t> Objective of </a:t>
            </a:r>
            <a:r>
              <a:rPr lang="en-US" sz="3200" dirty="0" smtClean="0">
                <a:solidFill>
                  <a:schemeClr val="tx1"/>
                </a:solidFill>
              </a:rPr>
              <a:t>Probability Distributions  (CO-3)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med" advTm="2000">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smtClean="0"/>
                  <a:t>Therefore </a:t>
                </a:r>
                <a14:m>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𝑥</m:t>
                        </m:r>
                        <m:r>
                          <a:rPr lang="en-US" sz="2200" b="0" i="1" smtClean="0">
                            <a:latin typeface="Cambria Math"/>
                          </a:rPr>
                          <m:t>&gt;15</m:t>
                        </m:r>
                      </m:e>
                    </m:d>
                    <m:r>
                      <a:rPr lang="en-US" sz="2200" b="0" i="1" smtClean="0">
                        <a:latin typeface="Cambria Math"/>
                      </a:rPr>
                      <m:t>=</m:t>
                    </m:r>
                    <m:r>
                      <a:rPr lang="en-US" sz="2200" b="0" i="1" smtClean="0">
                        <a:latin typeface="Cambria Math"/>
                      </a:rPr>
                      <m:t>𝑃</m:t>
                    </m:r>
                    <m:r>
                      <a:rPr lang="en-US" sz="2200" b="0" i="1" smtClean="0">
                        <a:latin typeface="Cambria Math"/>
                      </a:rPr>
                      <m:t>(</m:t>
                    </m:r>
                    <m:r>
                      <a:rPr lang="en-US" sz="2200" b="0" i="1" smtClean="0">
                        <a:latin typeface="Cambria Math"/>
                      </a:rPr>
                      <m:t>𝑧</m:t>
                    </m:r>
                    <m:r>
                      <a:rPr lang="en-US" sz="2200" b="0" i="1" smtClean="0">
                        <a:latin typeface="Cambria Math"/>
                      </a:rPr>
                      <m:t>&gt;1)</m:t>
                    </m:r>
                  </m:oMath>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r>
                        <a:rPr lang="en-US" sz="2200" b="0" i="1" smtClean="0">
                          <a:latin typeface="Cambria Math"/>
                          <a:ea typeface="Cambria Math"/>
                        </a:rPr>
                        <m:t>𝑃</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0&lt;</m:t>
                          </m:r>
                          <m:r>
                            <a:rPr lang="en-US" sz="2200" b="0" i="1" smtClean="0">
                              <a:latin typeface="Cambria Math"/>
                              <a:ea typeface="Cambria Math"/>
                            </a:rPr>
                            <m:t>𝑧</m:t>
                          </m:r>
                          <m:r>
                            <a:rPr lang="en-US" sz="2200" b="0" i="1" smtClean="0">
                              <a:latin typeface="Cambria Math"/>
                              <a:ea typeface="Cambria Math"/>
                            </a:rPr>
                            <m:t>&lt;∞</m:t>
                          </m:r>
                        </m:e>
                      </m:d>
                      <m:r>
                        <a:rPr lang="en-US" sz="2200" b="0" i="1" smtClean="0">
                          <a:latin typeface="Cambria Math"/>
                          <a:ea typeface="Cambria Math"/>
                        </a:rPr>
                        <m:t>−</m:t>
                      </m:r>
                      <m:r>
                        <a:rPr lang="en-US" sz="2200" b="0" i="1" smtClean="0">
                          <a:latin typeface="Cambria Math"/>
                          <a:ea typeface="Cambria Math"/>
                        </a:rPr>
                        <m:t>𝑃</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0&lt;</m:t>
                          </m:r>
                          <m:r>
                            <a:rPr lang="en-US" sz="2200" b="0" i="1" smtClean="0">
                              <a:latin typeface="Cambria Math"/>
                              <a:ea typeface="Cambria Math"/>
                            </a:rPr>
                            <m:t>𝑧</m:t>
                          </m:r>
                          <m:r>
                            <a:rPr lang="en-US" sz="2200" b="0" i="1" smtClean="0">
                              <a:latin typeface="Cambria Math"/>
                              <a:ea typeface="Cambria Math"/>
                            </a:rPr>
                            <m:t>&lt;1</m:t>
                          </m:r>
                        </m:e>
                      </m:d>
                    </m:oMath>
                  </m:oMathPara>
                </a14:m>
                <a:endParaRPr lang="en-US" sz="2200" b="0" i="1" dirty="0" smtClean="0">
                  <a:latin typeface="Cambria Math"/>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b="0" i="1" smtClean="0">
                          <a:latin typeface="Cambria Math"/>
                          <a:ea typeface="Cambria Math"/>
                        </a:rPr>
                        <m:t>0.5</m:t>
                      </m:r>
                      <m:r>
                        <a:rPr lang="en-US" sz="2200" i="1">
                          <a:latin typeface="Cambria Math"/>
                          <a:ea typeface="Cambria Math"/>
                        </a:rPr>
                        <m:t>−</m:t>
                      </m:r>
                      <m:r>
                        <a:rPr lang="en-US" sz="2200" b="0" i="0" smtClean="0">
                          <a:latin typeface="Cambria Math"/>
                          <a:ea typeface="Cambria Math"/>
                        </a:rPr>
                        <m:t>0.3413=0.1587=15.87%</m:t>
                      </m:r>
                    </m:oMath>
                  </m:oMathPara>
                </a14:m>
                <a:endParaRPr lang="en-US" sz="2200" dirty="0" smtClean="0">
                  <a:ea typeface="Cambria Math"/>
                </a:endParaRPr>
              </a:p>
              <a:p>
                <a:pPr marL="0" indent="0">
                  <a:buNone/>
                </a:pPr>
                <a:endParaRPr lang="en-US" sz="2200" dirty="0">
                  <a:ea typeface="Cambria Math"/>
                </a:endParaRPr>
              </a:p>
              <a:p>
                <a:pPr marL="0" indent="0">
                  <a:buNone/>
                </a:pPr>
                <a:endParaRPr lang="en-US" sz="2200" dirty="0" smtClean="0">
                  <a:ea typeface="Cambria Math"/>
                </a:endParaRPr>
              </a:p>
              <a:p>
                <a:pPr marL="514350" indent="-514350">
                  <a:buAutoNum type="romanLcPeriod" startAt="2"/>
                </a:pPr>
                <a:r>
                  <a:rPr lang="en-US" sz="2200" dirty="0" smtClean="0">
                    <a:ea typeface="Cambria Math"/>
                  </a:rPr>
                  <a:t>When </a:t>
                </a:r>
                <a14:m>
                  <m:oMath xmlns:m="http://schemas.openxmlformats.org/officeDocument/2006/math">
                    <m:r>
                      <m:rPr>
                        <m:sty m:val="p"/>
                      </m:rPr>
                      <a:rPr lang="en-US" sz="2200">
                        <a:latin typeface="Cambria Math"/>
                        <a:ea typeface="Cambria Math"/>
                      </a:rPr>
                      <m:t>x</m:t>
                    </m:r>
                    <m:r>
                      <a:rPr lang="en-US" sz="2200">
                        <a:latin typeface="Cambria Math"/>
                        <a:ea typeface="Cambria Math"/>
                      </a:rPr>
                      <m:t>=6 </m:t>
                    </m:r>
                    <m:r>
                      <m:rPr>
                        <m:sty m:val="p"/>
                      </m:rPr>
                      <a:rPr lang="en-US" sz="2200">
                        <a:latin typeface="Cambria Math"/>
                        <a:ea typeface="Cambria Math"/>
                      </a:rPr>
                      <m:t>then</m:t>
                    </m:r>
                    <m:r>
                      <a:rPr lang="en-US" sz="2200">
                        <a:latin typeface="Cambria Math"/>
                        <a:ea typeface="Cambria Math"/>
                      </a:rPr>
                      <m:t> </m:t>
                    </m:r>
                    <m:r>
                      <m:rPr>
                        <m:sty m:val="p"/>
                      </m:rPr>
                      <a:rPr lang="en-US" sz="2200">
                        <a:latin typeface="Cambria Math"/>
                        <a:ea typeface="Cambria Math"/>
                      </a:rPr>
                      <m:t>z</m:t>
                    </m:r>
                    <m:r>
                      <a:rPr lang="en-US" sz="2200">
                        <a:latin typeface="Cambria Math"/>
                        <a:ea typeface="Cambria Math"/>
                      </a:rPr>
                      <m:t>=−2</m:t>
                    </m:r>
                  </m:oMath>
                </a14:m>
                <a:endParaRPr lang="en-US" sz="2200" dirty="0" smtClean="0"/>
              </a:p>
              <a:p>
                <a:pPr marL="0" indent="0">
                  <a:buNone/>
                </a:pPr>
                <a:r>
                  <a:rPr lang="en-US" sz="2200" dirty="0"/>
                  <a:t>Therefore </a:t>
                </a:r>
                <a:endParaRPr lang="en-US" sz="2200" i="1" dirty="0">
                  <a:latin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𝑥</m:t>
                          </m:r>
                          <m:r>
                            <a:rPr lang="en-US" sz="2200" b="0" i="1" smtClean="0">
                              <a:latin typeface="Cambria Math"/>
                            </a:rPr>
                            <m:t>&lt;6</m:t>
                          </m:r>
                        </m:e>
                      </m:d>
                      <m:r>
                        <a:rPr lang="en-US" sz="2200" i="1">
                          <a:latin typeface="Cambria Math"/>
                        </a:rPr>
                        <m:t>=</m:t>
                      </m:r>
                      <m:r>
                        <a:rPr lang="en-US" sz="2200" i="1">
                          <a:latin typeface="Cambria Math"/>
                        </a:rPr>
                        <m:t>𝑃</m:t>
                      </m:r>
                      <m:r>
                        <a:rPr lang="en-US" sz="2200" i="1">
                          <a:latin typeface="Cambria Math"/>
                        </a:rPr>
                        <m:t>(</m:t>
                      </m:r>
                      <m:r>
                        <a:rPr lang="en-US" sz="2200" i="1">
                          <a:latin typeface="Cambria Math"/>
                        </a:rPr>
                        <m:t>𝑧</m:t>
                      </m:r>
                      <m:r>
                        <a:rPr lang="en-US" sz="2200" b="0" i="1" smtClean="0">
                          <a:latin typeface="Cambria Math"/>
                        </a:rPr>
                        <m:t>&lt;−2</m:t>
                      </m:r>
                      <m:r>
                        <a:rPr lang="en-US" sz="2200" i="1">
                          <a:latin typeface="Cambria Math"/>
                        </a:rPr>
                        <m:t>)</m:t>
                      </m:r>
                      <m:r>
                        <a:rPr lang="en-US" sz="2200" b="0" i="0" smtClean="0">
                          <a:latin typeface="Cambria Math"/>
                        </a:rPr>
                        <m:t>=</m:t>
                      </m:r>
                      <m:r>
                        <a:rPr lang="en-US" sz="2200" i="1">
                          <a:latin typeface="Cambria Math"/>
                        </a:rPr>
                        <m:t>𝑃</m:t>
                      </m:r>
                      <m:r>
                        <a:rPr lang="en-US" sz="2200" i="1">
                          <a:latin typeface="Cambria Math"/>
                        </a:rPr>
                        <m:t>(</m:t>
                      </m:r>
                      <m:r>
                        <a:rPr lang="en-US" sz="2200" i="1">
                          <a:latin typeface="Cambria Math"/>
                        </a:rPr>
                        <m:t>𝑧</m:t>
                      </m:r>
                      <m:r>
                        <a:rPr lang="en-US" sz="2200" b="0" i="1" smtClean="0">
                          <a:latin typeface="Cambria Math"/>
                        </a:rPr>
                        <m:t>&gt;</m:t>
                      </m:r>
                      <m:r>
                        <a:rPr lang="en-US" sz="2200" i="1">
                          <a:latin typeface="Cambria Math"/>
                        </a:rPr>
                        <m:t>2)</m:t>
                      </m:r>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0&lt;</m:t>
                          </m:r>
                          <m:r>
                            <a:rPr lang="en-US" sz="2200" i="1">
                              <a:latin typeface="Cambria Math"/>
                              <a:ea typeface="Cambria Math"/>
                            </a:rPr>
                            <m:t>𝑧</m:t>
                          </m:r>
                          <m:r>
                            <a:rPr lang="en-US" sz="2200" i="1">
                              <a:latin typeface="Cambria Math"/>
                              <a:ea typeface="Cambria Math"/>
                            </a:rPr>
                            <m:t>&lt;∞</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0&lt;</m:t>
                          </m:r>
                          <m:r>
                            <a:rPr lang="en-US" sz="2200" i="1">
                              <a:latin typeface="Cambria Math"/>
                              <a:ea typeface="Cambria Math"/>
                            </a:rPr>
                            <m:t>𝑧</m:t>
                          </m:r>
                          <m:r>
                            <a:rPr lang="en-US" sz="2200" i="1">
                              <a:latin typeface="Cambria Math"/>
                              <a:ea typeface="Cambria Math"/>
                            </a:rPr>
                            <m:t>&lt;2</m:t>
                          </m:r>
                        </m:e>
                      </m:d>
                    </m:oMath>
                  </m:oMathPara>
                </a14:m>
                <a:endParaRPr lang="en-US" sz="2200" i="1" dirty="0">
                  <a:latin typeface="Cambria Math"/>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=0.5−</m:t>
                      </m:r>
                      <m:r>
                        <a:rPr lang="en-US" sz="2200">
                          <a:latin typeface="Cambria Math"/>
                          <a:ea typeface="Cambria Math"/>
                        </a:rPr>
                        <m:t>0.</m:t>
                      </m:r>
                      <m:r>
                        <a:rPr lang="en-US" sz="2200" b="0" i="0" smtClean="0">
                          <a:latin typeface="Cambria Math"/>
                          <a:ea typeface="Cambria Math"/>
                        </a:rPr>
                        <m:t>4772</m:t>
                      </m:r>
                      <m:r>
                        <a:rPr lang="en-US" sz="2200">
                          <a:latin typeface="Cambria Math"/>
                          <a:ea typeface="Cambria Math"/>
                        </a:rPr>
                        <m:t>=0.</m:t>
                      </m:r>
                      <m:r>
                        <a:rPr lang="en-US" sz="2200" b="0" i="0" smtClean="0">
                          <a:latin typeface="Cambria Math"/>
                          <a:ea typeface="Cambria Math"/>
                        </a:rPr>
                        <m:t>0228</m:t>
                      </m:r>
                      <m:r>
                        <a:rPr lang="en-US" sz="2200">
                          <a:latin typeface="Cambria Math"/>
                          <a:ea typeface="Cambria Math"/>
                        </a:rPr>
                        <m:t>=</m:t>
                      </m:r>
                      <m:r>
                        <a:rPr lang="en-US" sz="2200" b="0" i="0" smtClean="0">
                          <a:latin typeface="Cambria Math"/>
                          <a:ea typeface="Cambria Math"/>
                        </a:rPr>
                        <m:t>2</m:t>
                      </m:r>
                      <m:r>
                        <a:rPr lang="en-US" sz="2200">
                          <a:latin typeface="Cambria Math"/>
                          <a:ea typeface="Cambria Math"/>
                        </a:rPr>
                        <m:t>.</m:t>
                      </m:r>
                      <m:r>
                        <a:rPr lang="en-US" sz="2200" b="0" i="0" smtClean="0">
                          <a:latin typeface="Cambria Math"/>
                          <a:ea typeface="Cambria Math"/>
                        </a:rPr>
                        <m:t>2</m:t>
                      </m:r>
                      <m:r>
                        <a:rPr lang="en-US" sz="2200">
                          <a:latin typeface="Cambria Math"/>
                          <a:ea typeface="Cambria Math"/>
                        </a:rPr>
                        <m:t>8%</m:t>
                      </m:r>
                    </m:oMath>
                  </m:oMathPara>
                </a14:m>
                <a:endParaRPr lang="en-US" sz="2200" dirty="0" smtClean="0">
                  <a:ea typeface="Cambria Math"/>
                </a:endParaRP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ea typeface="Cambria Math"/>
                </a:endParaRPr>
              </a:p>
              <a:p>
                <a:pPr marL="0" indent="0">
                  <a:buNone/>
                </a:pPr>
                <a:endParaRPr lang="en-US" sz="2200" dirty="0"/>
              </a:p>
              <a:p>
                <a:pPr marL="0" indent="0">
                  <a:buNone/>
                </a:pPr>
                <a:endParaRPr lang="en-US" sz="2200" dirty="0"/>
              </a:p>
              <a:p>
                <a:pPr marL="0" indent="0">
                  <a:buNone/>
                </a:pPr>
                <a:endParaRPr lang="en-US" sz="2200" dirty="0">
                  <a:ea typeface="Cambria Math"/>
                </a:endParaRPr>
              </a:p>
              <a:p>
                <a:pPr marL="0" indent="0">
                  <a:buNone/>
                </a:pPr>
                <a:endParaRPr lang="en-US" sz="2200" dirty="0" smtClean="0"/>
              </a:p>
              <a:p>
                <a:pPr marL="0" indent="0">
                  <a:buNone/>
                </a:pPr>
                <a:endParaRPr lang="en-US" sz="2200" dirty="0" smtClean="0"/>
              </a:p>
              <a:p>
                <a:endParaRPr lang="en-US" sz="2200" dirty="0" smtClean="0"/>
              </a:p>
              <a:p>
                <a:endParaRPr lang="en-US" sz="2200" dirty="0" smtClean="0"/>
              </a:p>
              <a:p>
                <a:endParaRPr lang="en-US" sz="2200" dirty="0" smtClean="0"/>
              </a:p>
              <a:p>
                <a:pPr marL="0"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b="-1002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54950E9-34CC-4ED9-9D2E-D50ED6C3C233}"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066800"/>
            <a:ext cx="3495675" cy="1295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5423" y="3183176"/>
            <a:ext cx="3934252" cy="1600201"/>
          </a:xfrm>
          <a:prstGeom prst="rect">
            <a:avLst/>
          </a:prstGeom>
        </p:spPr>
      </p:pic>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262410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514350" indent="-514350">
                  <a:buAutoNum type="romanLcPeriod" startAt="3"/>
                </a:pPr>
                <a:r>
                  <a:rPr lang="en-US" sz="2200" dirty="0">
                    <a:ea typeface="Cambria Math"/>
                  </a:rPr>
                  <a:t>When </a:t>
                </a:r>
                <a14:m>
                  <m:oMath xmlns:m="http://schemas.openxmlformats.org/officeDocument/2006/math">
                    <m:r>
                      <m:rPr>
                        <m:sty m:val="p"/>
                      </m:rPr>
                      <a:rPr lang="en-US" sz="2200">
                        <a:latin typeface="Cambria Math"/>
                        <a:ea typeface="Cambria Math"/>
                      </a:rPr>
                      <m:t>x</m:t>
                    </m:r>
                    <m:r>
                      <a:rPr lang="en-US" sz="2200">
                        <a:latin typeface="Cambria Math"/>
                        <a:ea typeface="Cambria Math"/>
                      </a:rPr>
                      <m:t>=10 </m:t>
                    </m:r>
                    <m:r>
                      <m:rPr>
                        <m:sty m:val="p"/>
                      </m:rPr>
                      <a:rPr lang="en-US" sz="2200">
                        <a:latin typeface="Cambria Math"/>
                        <a:ea typeface="Cambria Math"/>
                      </a:rPr>
                      <m:t>then</m:t>
                    </m:r>
                    <m:r>
                      <a:rPr lang="en-US" sz="2200">
                        <a:latin typeface="Cambria Math"/>
                        <a:ea typeface="Cambria Math"/>
                      </a:rPr>
                      <m:t> </m:t>
                    </m:r>
                    <m:r>
                      <m:rPr>
                        <m:sty m:val="p"/>
                      </m:rPr>
                      <a:rPr lang="en-US" sz="2200">
                        <a:latin typeface="Cambria Math"/>
                        <a:ea typeface="Cambria Math"/>
                      </a:rPr>
                      <m:t>z</m:t>
                    </m:r>
                    <m:r>
                      <a:rPr lang="en-US" sz="2200">
                        <a:latin typeface="Cambria Math"/>
                        <a:ea typeface="Cambria Math"/>
                      </a:rPr>
                      <m:t>=−0.67</m:t>
                    </m:r>
                  </m:oMath>
                </a14:m>
                <a:endParaRPr lang="en-US" sz="2200" dirty="0"/>
              </a:p>
              <a:p>
                <a:pPr marL="0" indent="0">
                  <a:buNone/>
                </a:pPr>
                <a14:m>
                  <m:oMathPara xmlns:m="http://schemas.openxmlformats.org/officeDocument/2006/math">
                    <m:oMathParaPr>
                      <m:jc m:val="left"/>
                    </m:oMathParaPr>
                    <m:oMath xmlns:m="http://schemas.openxmlformats.org/officeDocument/2006/math">
                      <m:r>
                        <m:rPr>
                          <m:sty m:val="p"/>
                        </m:rPr>
                        <a:rPr lang="en-US" sz="2200">
                          <a:latin typeface="Cambria Math"/>
                          <a:ea typeface="Cambria Math"/>
                        </a:rPr>
                        <m:t>when</m:t>
                      </m:r>
                      <m:r>
                        <a:rPr lang="en-US" sz="2200">
                          <a:latin typeface="Cambria Math"/>
                          <a:ea typeface="Cambria Math"/>
                        </a:rPr>
                        <m:t> </m:t>
                      </m:r>
                      <m:r>
                        <m:rPr>
                          <m:sty m:val="p"/>
                        </m:rPr>
                        <a:rPr lang="en-US" sz="2200">
                          <a:latin typeface="Cambria Math"/>
                          <a:ea typeface="Cambria Math"/>
                        </a:rPr>
                        <m:t>x</m:t>
                      </m:r>
                      <m:r>
                        <a:rPr lang="en-US" sz="2200">
                          <a:latin typeface="Cambria Math"/>
                          <a:ea typeface="Cambria Math"/>
                        </a:rPr>
                        <m:t>=14 </m:t>
                      </m:r>
                      <m:r>
                        <m:rPr>
                          <m:sty m:val="p"/>
                        </m:rPr>
                        <a:rPr lang="en-US" sz="2200">
                          <a:latin typeface="Cambria Math"/>
                          <a:ea typeface="Cambria Math"/>
                        </a:rPr>
                        <m:t>then</m:t>
                      </m:r>
                      <m:r>
                        <a:rPr lang="en-US" sz="2200">
                          <a:latin typeface="Cambria Math"/>
                          <a:ea typeface="Cambria Math"/>
                        </a:rPr>
                        <m:t> </m:t>
                      </m:r>
                      <m:r>
                        <m:rPr>
                          <m:sty m:val="p"/>
                        </m:rPr>
                        <a:rPr lang="en-US" sz="2200">
                          <a:latin typeface="Cambria Math"/>
                          <a:ea typeface="Cambria Math"/>
                        </a:rPr>
                        <m:t>z</m:t>
                      </m:r>
                      <m:r>
                        <a:rPr lang="en-US" sz="2200">
                          <a:latin typeface="Cambria Math"/>
                          <a:ea typeface="Cambria Math"/>
                        </a:rPr>
                        <m:t>=0.67</m:t>
                      </m:r>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10&lt;</m:t>
                          </m:r>
                          <m:r>
                            <a:rPr lang="en-US" sz="2200" i="1">
                              <a:latin typeface="Cambria Math"/>
                            </a:rPr>
                            <m:t>𝑥</m:t>
                          </m:r>
                          <m:r>
                            <a:rPr lang="en-US" sz="2200" i="1">
                              <a:latin typeface="Cambria Math"/>
                            </a:rPr>
                            <m:t>&lt;14</m:t>
                          </m:r>
                        </m:e>
                      </m:d>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r>
                            <a:rPr lang="en-US" sz="2200" i="1">
                              <a:latin typeface="Cambria Math"/>
                            </a:rPr>
                            <m:t>−0.67&lt;</m:t>
                          </m:r>
                          <m:r>
                            <a:rPr lang="en-US" sz="2200" i="1">
                              <a:latin typeface="Cambria Math"/>
                            </a:rPr>
                            <m:t>𝑧</m:t>
                          </m:r>
                          <m:r>
                            <a:rPr lang="en-US" sz="2200" i="1">
                              <a:latin typeface="Cambria Math"/>
                            </a:rPr>
                            <m:t>&lt;</m:t>
                          </m:r>
                        </m:e>
                      </m:d>
                      <m:r>
                        <a:rPr lang="en-US" sz="2200" i="1">
                          <a:latin typeface="Cambria Math"/>
                        </a:rPr>
                        <m:t>.67)</m:t>
                      </m:r>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=2</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0&lt;</m:t>
                          </m:r>
                          <m:r>
                            <a:rPr lang="en-US" sz="2200" i="1">
                              <a:latin typeface="Cambria Math"/>
                              <a:ea typeface="Cambria Math"/>
                            </a:rPr>
                            <m:t>𝑧</m:t>
                          </m:r>
                          <m:r>
                            <a:rPr lang="en-US" sz="2200" i="1">
                              <a:latin typeface="Cambria Math"/>
                              <a:ea typeface="Cambria Math"/>
                            </a:rPr>
                            <m:t>&lt;0.67</m:t>
                          </m:r>
                        </m:e>
                      </m:d>
                      <m:r>
                        <a:rPr lang="en-US" sz="2200" i="1">
                          <a:latin typeface="Cambria Math"/>
                          <a:ea typeface="Cambria Math"/>
                        </a:rPr>
                        <m:t>=2×0.2485=49.70%</m:t>
                      </m:r>
                    </m:oMath>
                  </m:oMathPara>
                </a14:m>
                <a:endParaRPr lang="en-US" sz="2200" i="1" dirty="0">
                  <a:latin typeface="Cambria Math"/>
                  <a:ea typeface="Cambria Math"/>
                </a:endParaRPr>
              </a:p>
              <a:p>
                <a:pPr marL="0"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107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1B6844E-4944-44EE-8304-CEA5DF42C62F}"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647950"/>
            <a:ext cx="5029200" cy="2076450"/>
          </a:xfrm>
          <a:prstGeom prst="rect">
            <a:avLst/>
          </a:prstGeom>
        </p:spPr>
      </p:pic>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188991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B6844E-4944-44EE-8304-CEA5DF42C62F}"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Exponential Distribution(CO-3)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457200" y="1066800"/>
                <a:ext cx="8229600" cy="5059363"/>
              </a:xfrm>
            </p:spPr>
            <p:txBody>
              <a:bodyPr>
                <a:normAutofit fontScale="77500" lnSpcReduction="20000"/>
              </a:bodyPr>
              <a:lstStyle/>
              <a:p>
                <a:pPr algn="just">
                  <a:buNone/>
                </a:pPr>
                <a:r>
                  <a:rPr lang="en-US" sz="2400" b="1" dirty="0" smtClean="0"/>
                  <a:t>Exponential distribution: </a:t>
                </a:r>
              </a:p>
              <a:p>
                <a:pPr marL="0" indent="0">
                  <a:buNone/>
                </a:pPr>
                <a:r>
                  <a:rPr lang="en-US" sz="2400" dirty="0" smtClean="0"/>
                  <a:t>         </a:t>
                </a:r>
                <a:r>
                  <a:rPr lang="en-US" sz="2100" dirty="0"/>
                  <a:t>A continuous random variable </a:t>
                </a:r>
                <a14:m>
                  <m:oMath xmlns:m="http://schemas.openxmlformats.org/officeDocument/2006/math">
                    <m:r>
                      <a:rPr lang="en-US" sz="2100" i="1">
                        <a:latin typeface="Cambria Math" panose="02040503050406030204" pitchFamily="18" charset="0"/>
                      </a:rPr>
                      <m:t>𝑋</m:t>
                    </m:r>
                    <m:r>
                      <a:rPr lang="en-US" sz="2100" i="1">
                        <a:latin typeface="Cambria Math" panose="02040503050406030204" pitchFamily="18" charset="0"/>
                      </a:rPr>
                      <m:t>=</m:t>
                    </m:r>
                    <m:r>
                      <a:rPr lang="en-US" sz="2100" i="1">
                        <a:latin typeface="Cambria Math" panose="02040503050406030204" pitchFamily="18" charset="0"/>
                      </a:rPr>
                      <m:t>𝑥</m:t>
                    </m:r>
                  </m:oMath>
                </a14:m>
                <a:r>
                  <a:rPr lang="en-US" sz="2100" dirty="0"/>
                  <a:t>  which has the following </a:t>
                </a:r>
                <a:r>
                  <a:rPr lang="en-US" sz="2100" dirty="0" smtClean="0"/>
                  <a:t> </a:t>
                </a:r>
                <a:r>
                  <a:rPr lang="en-US" sz="2100" dirty="0" err="1" smtClean="0"/>
                  <a:t>Pdf</a:t>
                </a:r>
                <a:endParaRPr lang="en-US" sz="2100" dirty="0"/>
              </a:p>
              <a:p>
                <a:pPr marL="0" indent="0">
                  <a:buNone/>
                </a:pPr>
                <a:r>
                  <a:rPr lang="en-US" sz="2100" dirty="0"/>
                  <a:t> </a:t>
                </a:r>
              </a:p>
              <a:p>
                <a:pPr marL="0" indent="0">
                  <a:buNone/>
                </a:pPr>
                <a:r>
                  <a:rPr lang="en-US" sz="2100" dirty="0"/>
                  <a:t>              </a:t>
                </a:r>
                <a14:m>
                  <m:oMath xmlns:m="http://schemas.openxmlformats.org/officeDocument/2006/math">
                    <m:r>
                      <a:rPr lang="en-US" sz="2100" i="1">
                        <a:latin typeface="Cambria Math" panose="02040503050406030204" pitchFamily="18" charset="0"/>
                      </a:rPr>
                      <m:t>𝑓</m:t>
                    </m:r>
                    <m:d>
                      <m:dPr>
                        <m:ctrlPr>
                          <a:rPr lang="en-US" sz="2100" i="1">
                            <a:latin typeface="Cambria Math" panose="02040503050406030204" pitchFamily="18" charset="0"/>
                          </a:rPr>
                        </m:ctrlPr>
                      </m:dPr>
                      <m:e>
                        <m:r>
                          <a:rPr lang="en-US" sz="2100" i="1">
                            <a:latin typeface="Cambria Math" panose="02040503050406030204" pitchFamily="18" charset="0"/>
                          </a:rPr>
                          <m:t>𝑥</m:t>
                        </m:r>
                      </m:e>
                    </m:d>
                    <m:r>
                      <a:rPr lang="en-US" sz="2100" i="1">
                        <a:latin typeface="Cambria Math" panose="02040503050406030204" pitchFamily="18" charset="0"/>
                      </a:rPr>
                      <m:t>=</m:t>
                    </m:r>
                    <m:d>
                      <m:dPr>
                        <m:begChr m:val="{"/>
                        <m:endChr m:val=""/>
                        <m:ctrlPr>
                          <a:rPr lang="en-US" sz="2100" i="1">
                            <a:latin typeface="Cambria Math" panose="02040503050406030204" pitchFamily="18" charset="0"/>
                          </a:rPr>
                        </m:ctrlPr>
                      </m:dPr>
                      <m:e>
                        <m:eqArr>
                          <m:eqArrPr>
                            <m:ctrlPr>
                              <a:rPr lang="en-US" sz="2100" i="1">
                                <a:latin typeface="Cambria Math" panose="02040503050406030204" pitchFamily="18" charset="0"/>
                              </a:rPr>
                            </m:ctrlPr>
                          </m:eqArrPr>
                          <m:e>
                            <m:r>
                              <a:rPr lang="en-US" sz="2100" i="1">
                                <a:latin typeface="Cambria Math" panose="02040503050406030204" pitchFamily="18" charset="0"/>
                              </a:rPr>
                              <m:t>𝜆</m:t>
                            </m:r>
                            <m:sSup>
                              <m:sSupPr>
                                <m:ctrlPr>
                                  <a:rPr lang="en-US" sz="2100" i="1">
                                    <a:latin typeface="Cambria Math" panose="02040503050406030204" pitchFamily="18" charset="0"/>
                                  </a:rPr>
                                </m:ctrlPr>
                              </m:sSupPr>
                              <m:e>
                                <m:r>
                                  <a:rPr lang="en-US" sz="2100" i="1">
                                    <a:latin typeface="Cambria Math" panose="02040503050406030204" pitchFamily="18" charset="0"/>
                                  </a:rPr>
                                  <m:t>𝑒</m:t>
                                </m:r>
                              </m:e>
                              <m:sup>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𝑥</m:t>
                                </m:r>
                              </m:sup>
                            </m:sSup>
                            <m:r>
                              <a:rPr lang="en-US" sz="2100" i="1">
                                <a:latin typeface="Cambria Math" panose="02040503050406030204" pitchFamily="18" charset="0"/>
                              </a:rPr>
                              <m:t>   </m:t>
                            </m:r>
                            <m:r>
                              <a:rPr lang="en-US" sz="2100" i="1">
                                <a:latin typeface="Cambria Math" panose="02040503050406030204" pitchFamily="18" charset="0"/>
                              </a:rPr>
                              <m:t>𝑓𝑜𝑟</m:t>
                            </m:r>
                            <m:r>
                              <a:rPr lang="en-US" sz="2100" i="1">
                                <a:latin typeface="Cambria Math" panose="02040503050406030204" pitchFamily="18" charset="0"/>
                              </a:rPr>
                              <m:t> </m:t>
                            </m:r>
                            <m:r>
                              <a:rPr lang="en-US" sz="2100" i="1">
                                <a:latin typeface="Cambria Math" panose="02040503050406030204" pitchFamily="18" charset="0"/>
                              </a:rPr>
                              <m:t>𝑥</m:t>
                            </m:r>
                            <m:r>
                              <a:rPr lang="en-US" sz="2100" i="1">
                                <a:latin typeface="Cambria Math" panose="02040503050406030204" pitchFamily="18" charset="0"/>
                              </a:rPr>
                              <m:t>≥0</m:t>
                            </m:r>
                          </m:e>
                          <m:e>
                            <m:r>
                              <a:rPr lang="en-US" sz="2100" i="1">
                                <a:latin typeface="Cambria Math" panose="02040503050406030204" pitchFamily="18" charset="0"/>
                              </a:rPr>
                              <m:t>0          </m:t>
                            </m:r>
                            <m:r>
                              <a:rPr lang="en-US" sz="2100" i="1">
                                <a:latin typeface="Cambria Math" panose="02040503050406030204" pitchFamily="18" charset="0"/>
                              </a:rPr>
                              <m:t>𝑓𝑜𝑟</m:t>
                            </m:r>
                            <m:r>
                              <a:rPr lang="en-US" sz="2100" i="1">
                                <a:latin typeface="Cambria Math" panose="02040503050406030204" pitchFamily="18" charset="0"/>
                              </a:rPr>
                              <m:t> </m:t>
                            </m:r>
                            <m:r>
                              <a:rPr lang="en-US" sz="2100" i="1">
                                <a:latin typeface="Cambria Math" panose="02040503050406030204" pitchFamily="18" charset="0"/>
                              </a:rPr>
                              <m:t>𝑥</m:t>
                            </m:r>
                            <m:r>
                              <a:rPr lang="en-US" sz="2100" i="1">
                                <a:latin typeface="Cambria Math" panose="02040503050406030204" pitchFamily="18" charset="0"/>
                              </a:rPr>
                              <m:t>&lt;0</m:t>
                            </m:r>
                          </m:e>
                        </m:eqArr>
                      </m:e>
                    </m:d>
                  </m:oMath>
                </a14:m>
                <a:r>
                  <a:rPr lang="en-US" sz="2100" dirty="0"/>
                  <a:t> </a:t>
                </a:r>
              </a:p>
              <a:p>
                <a:pPr marL="0" indent="0">
                  <a:buNone/>
                </a:pPr>
                <a:r>
                  <a:rPr lang="en-US" sz="2100" dirty="0"/>
                  <a:t>                                           Where </a:t>
                </a:r>
                <a14:m>
                  <m:oMath xmlns:m="http://schemas.openxmlformats.org/officeDocument/2006/math">
                    <m:r>
                      <a:rPr lang="en-US" sz="2100" i="1">
                        <a:latin typeface="Cambria Math" panose="02040503050406030204" pitchFamily="18" charset="0"/>
                      </a:rPr>
                      <m:t>𝜆</m:t>
                    </m:r>
                  </m:oMath>
                </a14:m>
                <a:r>
                  <a:rPr lang="en-US" sz="2100" dirty="0"/>
                  <a:t> is a parameter.</a:t>
                </a:r>
              </a:p>
              <a:p>
                <a:pPr marL="0" indent="0">
                  <a:buNone/>
                </a:pPr>
                <a:r>
                  <a:rPr lang="en-US" sz="2100" dirty="0" smtClean="0"/>
                  <a:t>           is </a:t>
                </a:r>
                <a:r>
                  <a:rPr lang="en-US" sz="2100" dirty="0"/>
                  <a:t>called exponential distribution.</a:t>
                </a:r>
              </a:p>
              <a:p>
                <a:pPr marL="0" indent="0">
                  <a:buNone/>
                </a:pPr>
                <a:r>
                  <a:rPr lang="en-US" sz="2100" b="1" dirty="0" smtClean="0"/>
                  <a:t> </a:t>
                </a:r>
                <a:r>
                  <a:rPr lang="en-US" sz="2400" b="1" dirty="0" smtClean="0"/>
                  <a:t>Mean </a:t>
                </a:r>
                <a:r>
                  <a:rPr lang="en-US" sz="2400" b="1" dirty="0"/>
                  <a:t>of Exponential distribution:  </a:t>
                </a:r>
                <a:r>
                  <a:rPr lang="en-US" sz="2100" dirty="0"/>
                  <a:t>We know that mean is given by </a:t>
                </a:r>
              </a:p>
              <a:p>
                <a:pPr marL="0" indent="0">
                  <a:buNone/>
                </a:pPr>
                <a:r>
                  <a:rPr lang="en-US" sz="2100" b="1" dirty="0"/>
                  <a:t>                    </a:t>
                </a:r>
                <a:r>
                  <a:rPr lang="en-US" sz="2100" dirty="0"/>
                  <a:t>Mean = </a:t>
                </a:r>
                <a14:m>
                  <m:oMath xmlns:m="http://schemas.openxmlformats.org/officeDocument/2006/math">
                    <m:r>
                      <a:rPr lang="en-US" sz="2100" i="1">
                        <a:latin typeface="Cambria Math" panose="02040503050406030204" pitchFamily="18" charset="0"/>
                      </a:rPr>
                      <m:t>𝐸</m:t>
                    </m:r>
                    <m:d>
                      <m:dPr>
                        <m:ctrlPr>
                          <a:rPr lang="en-US" sz="2100" i="1">
                            <a:latin typeface="Cambria Math" panose="02040503050406030204" pitchFamily="18" charset="0"/>
                          </a:rPr>
                        </m:ctrlPr>
                      </m:dPr>
                      <m:e>
                        <m:r>
                          <a:rPr lang="en-US" sz="2100" i="1">
                            <a:latin typeface="Cambria Math" panose="02040503050406030204" pitchFamily="18" charset="0"/>
                          </a:rPr>
                          <m:t>𝑋</m:t>
                        </m:r>
                        <m:r>
                          <a:rPr lang="en-US" sz="2100" i="1">
                            <a:latin typeface="Cambria Math" panose="02040503050406030204" pitchFamily="18" charset="0"/>
                          </a:rPr>
                          <m:t>=</m:t>
                        </m:r>
                        <m:r>
                          <a:rPr lang="en-US" sz="2100" i="1">
                            <a:latin typeface="Cambria Math" panose="02040503050406030204" pitchFamily="18" charset="0"/>
                          </a:rPr>
                          <m:t>𝑥</m:t>
                        </m:r>
                      </m:e>
                    </m:d>
                    <m:r>
                      <a:rPr lang="en-US" sz="2100" i="1">
                        <a:latin typeface="Cambria Math" panose="02040503050406030204" pitchFamily="18" charset="0"/>
                      </a:rPr>
                      <m:t>=</m:t>
                    </m:r>
                    <m:nary>
                      <m:naryPr>
                        <m:limLoc m:val="undOvr"/>
                        <m:ctrlPr>
                          <a:rPr lang="en-US" sz="2100" i="1">
                            <a:latin typeface="Cambria Math" panose="02040503050406030204" pitchFamily="18" charset="0"/>
                          </a:rPr>
                        </m:ctrlPr>
                      </m:naryPr>
                      <m:sub>
                        <m:r>
                          <a:rPr lang="en-US" sz="2100" i="1">
                            <a:latin typeface="Cambria Math" panose="02040503050406030204" pitchFamily="18" charset="0"/>
                          </a:rPr>
                          <m:t>−∞</m:t>
                        </m:r>
                      </m:sub>
                      <m:sup>
                        <m:r>
                          <a:rPr lang="en-US" sz="2100" i="1">
                            <a:latin typeface="Cambria Math" panose="02040503050406030204" pitchFamily="18" charset="0"/>
                          </a:rPr>
                          <m:t>∞</m:t>
                        </m:r>
                      </m:sup>
                      <m:e>
                        <m:r>
                          <a:rPr lang="en-US" sz="2100" i="1">
                            <a:latin typeface="Cambria Math" panose="02040503050406030204" pitchFamily="18" charset="0"/>
                          </a:rPr>
                          <m:t>𝑥𝑓</m:t>
                        </m:r>
                        <m:d>
                          <m:dPr>
                            <m:ctrlPr>
                              <a:rPr lang="en-US" sz="2100" i="1">
                                <a:latin typeface="Cambria Math" panose="02040503050406030204" pitchFamily="18" charset="0"/>
                              </a:rPr>
                            </m:ctrlPr>
                          </m:dPr>
                          <m:e>
                            <m:r>
                              <a:rPr lang="en-US" sz="2100" i="1">
                                <a:latin typeface="Cambria Math" panose="02040503050406030204" pitchFamily="18" charset="0"/>
                              </a:rPr>
                              <m:t>𝑥</m:t>
                            </m:r>
                          </m:e>
                        </m:d>
                        <m:r>
                          <a:rPr lang="en-US" sz="2100" i="1">
                            <a:latin typeface="Cambria Math" panose="02040503050406030204" pitchFamily="18" charset="0"/>
                          </a:rPr>
                          <m:t>𝑑𝑥</m:t>
                        </m:r>
                      </m:e>
                    </m:nary>
                  </m:oMath>
                </a14:m>
                <a:r>
                  <a:rPr lang="en-US" sz="2100" dirty="0"/>
                  <a:t> </a:t>
                </a:r>
              </a:p>
              <a:p>
                <a:pPr marL="0" indent="0">
                  <a:buNone/>
                </a:pPr>
                <a:r>
                  <a:rPr lang="en-US" sz="2100" dirty="0"/>
                  <a:t>                                                      </a:t>
                </a:r>
                <a14:m>
                  <m:oMath xmlns:m="http://schemas.openxmlformats.org/officeDocument/2006/math">
                    <m:r>
                      <a:rPr lang="en-US" sz="2100" i="1">
                        <a:latin typeface="Cambria Math" panose="02040503050406030204" pitchFamily="18" charset="0"/>
                      </a:rPr>
                      <m:t>=</m:t>
                    </m:r>
                    <m:nary>
                      <m:naryPr>
                        <m:limLoc m:val="undOvr"/>
                        <m:ctrlPr>
                          <a:rPr lang="en-US" sz="2100" i="1">
                            <a:latin typeface="Cambria Math" panose="02040503050406030204" pitchFamily="18" charset="0"/>
                          </a:rPr>
                        </m:ctrlPr>
                      </m:naryPr>
                      <m:sub>
                        <m:r>
                          <a:rPr lang="en-US" sz="2100" i="1">
                            <a:latin typeface="Cambria Math" panose="02040503050406030204" pitchFamily="18" charset="0"/>
                          </a:rPr>
                          <m:t>0</m:t>
                        </m:r>
                      </m:sub>
                      <m:sup>
                        <m:r>
                          <a:rPr lang="en-US" sz="2100" i="1">
                            <a:latin typeface="Cambria Math" panose="02040503050406030204" pitchFamily="18" charset="0"/>
                          </a:rPr>
                          <m:t>∞</m:t>
                        </m:r>
                      </m:sup>
                      <m:e>
                        <m:r>
                          <a:rPr lang="en-US" sz="2100" i="1">
                            <a:latin typeface="Cambria Math" panose="02040503050406030204" pitchFamily="18" charset="0"/>
                          </a:rPr>
                          <m:t>𝑥</m:t>
                        </m:r>
                        <m:r>
                          <a:rPr lang="en-US" sz="2100" i="1">
                            <a:latin typeface="Cambria Math" panose="02040503050406030204" pitchFamily="18" charset="0"/>
                          </a:rPr>
                          <m:t>𝜆</m:t>
                        </m:r>
                        <m:sSup>
                          <m:sSupPr>
                            <m:ctrlPr>
                              <a:rPr lang="en-US" sz="2100" i="1">
                                <a:latin typeface="Cambria Math" panose="02040503050406030204" pitchFamily="18" charset="0"/>
                              </a:rPr>
                            </m:ctrlPr>
                          </m:sSupPr>
                          <m:e>
                            <m:r>
                              <a:rPr lang="en-US" sz="2100" i="1">
                                <a:latin typeface="Cambria Math" panose="02040503050406030204" pitchFamily="18" charset="0"/>
                              </a:rPr>
                              <m:t>𝑒</m:t>
                            </m:r>
                          </m:e>
                          <m:sup>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𝑥</m:t>
                            </m:r>
                          </m:sup>
                        </m:sSup>
                        <m:r>
                          <a:rPr lang="en-US" sz="2100" i="1">
                            <a:latin typeface="Cambria Math" panose="02040503050406030204" pitchFamily="18" charset="0"/>
                          </a:rPr>
                          <m:t> </m:t>
                        </m:r>
                        <m:r>
                          <a:rPr lang="en-US" sz="2100" i="1">
                            <a:latin typeface="Cambria Math" panose="02040503050406030204" pitchFamily="18" charset="0"/>
                          </a:rPr>
                          <m:t>𝑑𝑥</m:t>
                        </m:r>
                      </m:e>
                    </m:nary>
                  </m:oMath>
                </a14:m>
                <a:endParaRPr lang="en-US" sz="2100" dirty="0"/>
              </a:p>
              <a:p>
                <a:pPr marL="0" indent="0">
                  <a:buNone/>
                </a:pPr>
                <a:r>
                  <a:rPr lang="en-US" sz="2100" dirty="0"/>
                  <a:t>                                                      </a:t>
                </a:r>
                <a14:m>
                  <m:oMath xmlns:m="http://schemas.openxmlformats.org/officeDocument/2006/math">
                    <m:r>
                      <a:rPr lang="en-US" sz="2100" i="1">
                        <a:latin typeface="Cambria Math" panose="02040503050406030204" pitchFamily="18" charset="0"/>
                      </a:rPr>
                      <m:t>=</m:t>
                    </m:r>
                    <m:r>
                      <a:rPr lang="en-US" sz="2100" i="1">
                        <a:latin typeface="Cambria Math" panose="02040503050406030204" pitchFamily="18" charset="0"/>
                      </a:rPr>
                      <m:t>𝜆</m:t>
                    </m:r>
                    <m:nary>
                      <m:naryPr>
                        <m:limLoc m:val="undOvr"/>
                        <m:ctrlPr>
                          <a:rPr lang="en-US" sz="2100" i="1">
                            <a:latin typeface="Cambria Math" panose="02040503050406030204" pitchFamily="18" charset="0"/>
                          </a:rPr>
                        </m:ctrlPr>
                      </m:naryPr>
                      <m:sub>
                        <m:r>
                          <a:rPr lang="en-US" sz="2100" i="1">
                            <a:latin typeface="Cambria Math" panose="02040503050406030204" pitchFamily="18" charset="0"/>
                          </a:rPr>
                          <m:t>0</m:t>
                        </m:r>
                      </m:sub>
                      <m:sup>
                        <m:r>
                          <a:rPr lang="en-US" sz="2100" i="1">
                            <a:latin typeface="Cambria Math" panose="02040503050406030204" pitchFamily="18" charset="0"/>
                          </a:rPr>
                          <m:t>∞</m:t>
                        </m:r>
                      </m:sup>
                      <m:e>
                        <m:r>
                          <a:rPr lang="en-US" sz="2100" i="1">
                            <a:latin typeface="Cambria Math" panose="02040503050406030204" pitchFamily="18" charset="0"/>
                          </a:rPr>
                          <m:t>𝑥</m:t>
                        </m:r>
                        <m:sSup>
                          <m:sSupPr>
                            <m:ctrlPr>
                              <a:rPr lang="en-US" sz="2100" i="1">
                                <a:latin typeface="Cambria Math" panose="02040503050406030204" pitchFamily="18" charset="0"/>
                              </a:rPr>
                            </m:ctrlPr>
                          </m:sSupPr>
                          <m:e>
                            <m:r>
                              <a:rPr lang="en-US" sz="2100" i="1">
                                <a:latin typeface="Cambria Math" panose="02040503050406030204" pitchFamily="18" charset="0"/>
                              </a:rPr>
                              <m:t>𝑒</m:t>
                            </m:r>
                          </m:e>
                          <m:sup>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𝑥</m:t>
                            </m:r>
                          </m:sup>
                        </m:sSup>
                        <m:r>
                          <a:rPr lang="en-US" sz="2100" i="1">
                            <a:latin typeface="Cambria Math" panose="02040503050406030204" pitchFamily="18" charset="0"/>
                          </a:rPr>
                          <m:t> </m:t>
                        </m:r>
                        <m:r>
                          <a:rPr lang="en-US" sz="2100" i="1">
                            <a:latin typeface="Cambria Math" panose="02040503050406030204" pitchFamily="18" charset="0"/>
                          </a:rPr>
                          <m:t>𝑑𝑥</m:t>
                        </m:r>
                      </m:e>
                    </m:nary>
                  </m:oMath>
                </a14:m>
                <a:endParaRPr lang="en-US" sz="2100" dirty="0"/>
              </a:p>
              <a:p>
                <a:pPr marL="0" indent="0">
                  <a:buNone/>
                </a:pPr>
                <a:r>
                  <a:rPr lang="en-US" sz="2100" dirty="0"/>
                  <a:t>                                                      </a:t>
                </a:r>
                <a14:m>
                  <m:oMath xmlns:m="http://schemas.openxmlformats.org/officeDocument/2006/math">
                    <m:r>
                      <a:rPr lang="en-US" sz="2100" i="1">
                        <a:latin typeface="Cambria Math" panose="02040503050406030204" pitchFamily="18" charset="0"/>
                      </a:rPr>
                      <m:t>=</m:t>
                    </m:r>
                    <m:r>
                      <a:rPr lang="en-US" sz="2100" i="1">
                        <a:latin typeface="Cambria Math" panose="02040503050406030204" pitchFamily="18" charset="0"/>
                      </a:rPr>
                      <m:t>𝜆</m:t>
                    </m:r>
                    <m:nary>
                      <m:naryPr>
                        <m:limLoc m:val="undOvr"/>
                        <m:ctrlPr>
                          <a:rPr lang="en-US" sz="2100" i="1">
                            <a:latin typeface="Cambria Math" panose="02040503050406030204" pitchFamily="18" charset="0"/>
                          </a:rPr>
                        </m:ctrlPr>
                      </m:naryPr>
                      <m:sub>
                        <m:r>
                          <a:rPr lang="en-US" sz="2100" i="1">
                            <a:latin typeface="Cambria Math" panose="02040503050406030204" pitchFamily="18" charset="0"/>
                          </a:rPr>
                          <m:t>0</m:t>
                        </m:r>
                      </m:sub>
                      <m:sup>
                        <m:r>
                          <a:rPr lang="en-US" sz="2100" i="1">
                            <a:latin typeface="Cambria Math" panose="02040503050406030204" pitchFamily="18" charset="0"/>
                          </a:rPr>
                          <m:t>∞</m:t>
                        </m:r>
                      </m:sup>
                      <m:e>
                        <m:sSup>
                          <m:sSupPr>
                            <m:ctrlPr>
                              <a:rPr lang="en-US" sz="2100" i="1">
                                <a:latin typeface="Cambria Math" panose="02040503050406030204" pitchFamily="18" charset="0"/>
                              </a:rPr>
                            </m:ctrlPr>
                          </m:sSupPr>
                          <m:e>
                            <m:r>
                              <a:rPr lang="en-US" sz="2100" i="1">
                                <a:latin typeface="Cambria Math" panose="02040503050406030204" pitchFamily="18" charset="0"/>
                              </a:rPr>
                              <m:t>𝑥</m:t>
                            </m:r>
                          </m:e>
                          <m:sup>
                            <m:r>
                              <a:rPr lang="en-US" sz="2100" i="1">
                                <a:latin typeface="Cambria Math" panose="02040503050406030204" pitchFamily="18" charset="0"/>
                              </a:rPr>
                              <m:t>2−1</m:t>
                            </m:r>
                          </m:sup>
                        </m:sSup>
                      </m:e>
                    </m:nary>
                    <m:r>
                      <a:rPr lang="en-US" sz="2100" i="1">
                        <a:latin typeface="Cambria Math" panose="02040503050406030204" pitchFamily="18" charset="0"/>
                      </a:rPr>
                      <m:t> </m:t>
                    </m:r>
                    <m:sSup>
                      <m:sSupPr>
                        <m:ctrlPr>
                          <a:rPr lang="en-US" sz="2100" i="1">
                            <a:latin typeface="Cambria Math" panose="02040503050406030204" pitchFamily="18" charset="0"/>
                          </a:rPr>
                        </m:ctrlPr>
                      </m:sSupPr>
                      <m:e>
                        <m:r>
                          <a:rPr lang="en-US" sz="2100" i="1">
                            <a:latin typeface="Cambria Math" panose="02040503050406030204" pitchFamily="18" charset="0"/>
                          </a:rPr>
                          <m:t>𝑒</m:t>
                        </m:r>
                      </m:e>
                      <m:sup>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𝑥</m:t>
                        </m:r>
                      </m:sup>
                    </m:sSup>
                    <m:r>
                      <a:rPr lang="en-US" sz="2100" i="1">
                        <a:latin typeface="Cambria Math" panose="02040503050406030204" pitchFamily="18" charset="0"/>
                      </a:rPr>
                      <m:t> </m:t>
                    </m:r>
                    <m:r>
                      <a:rPr lang="en-US" sz="2100" i="1">
                        <a:latin typeface="Cambria Math" panose="02040503050406030204" pitchFamily="18" charset="0"/>
                      </a:rPr>
                      <m:t>𝑑𝑥</m:t>
                    </m:r>
                  </m:oMath>
                </a14:m>
                <a:r>
                  <a:rPr lang="en-US" sz="2100" dirty="0"/>
                  <a:t>,  which is a Gamma function</a:t>
                </a:r>
              </a:p>
              <a:p>
                <a:pPr marL="0" indent="0" algn="just">
                  <a:buNone/>
                </a:pPr>
                <a:r>
                  <a:rPr lang="en-US" sz="2100" dirty="0"/>
                  <a:t>                                                      </a:t>
                </a:r>
                <a14:m>
                  <m:oMath xmlns:m="http://schemas.openxmlformats.org/officeDocument/2006/math">
                    <m:r>
                      <a:rPr lang="en-US" sz="2100" i="1">
                        <a:latin typeface="Cambria Math" panose="02040503050406030204" pitchFamily="18" charset="0"/>
                      </a:rPr>
                      <m:t>=</m:t>
                    </m:r>
                    <m:r>
                      <a:rPr lang="en-US" sz="2100" i="1">
                        <a:latin typeface="Cambria Math" panose="02040503050406030204" pitchFamily="18" charset="0"/>
                      </a:rPr>
                      <m:t>𝜆</m:t>
                    </m:r>
                    <m:f>
                      <m:fPr>
                        <m:ctrlPr>
                          <a:rPr lang="en-US" sz="2100" i="1">
                            <a:latin typeface="Cambria Math" panose="02040503050406030204" pitchFamily="18" charset="0"/>
                          </a:rPr>
                        </m:ctrlPr>
                      </m:fPr>
                      <m:num>
                        <m:r>
                          <m:rPr>
                            <m:sty m:val="p"/>
                          </m:rPr>
                          <a:rPr lang="en-US" sz="2100">
                            <a:latin typeface="Cambria Math" panose="02040503050406030204" pitchFamily="18" charset="0"/>
                          </a:rPr>
                          <m:t>Γ</m:t>
                        </m:r>
                        <m:r>
                          <a:rPr lang="en-US" sz="2100" i="1">
                            <a:latin typeface="Cambria Math" panose="02040503050406030204" pitchFamily="18" charset="0"/>
                          </a:rPr>
                          <m:t>2</m:t>
                        </m:r>
                      </m:num>
                      <m:den>
                        <m:sSup>
                          <m:sSupPr>
                            <m:ctrlPr>
                              <a:rPr lang="en-US" sz="2100" i="1">
                                <a:latin typeface="Cambria Math" panose="02040503050406030204" pitchFamily="18" charset="0"/>
                              </a:rPr>
                            </m:ctrlPr>
                          </m:sSupPr>
                          <m:e>
                            <m:r>
                              <a:rPr lang="en-US" sz="2100" i="1">
                                <a:latin typeface="Cambria Math" panose="02040503050406030204" pitchFamily="18" charset="0"/>
                              </a:rPr>
                              <m:t>𝜆</m:t>
                            </m:r>
                          </m:e>
                          <m:sup>
                            <m:r>
                              <a:rPr lang="en-US" sz="2100" i="1">
                                <a:latin typeface="Cambria Math" panose="02040503050406030204" pitchFamily="18" charset="0"/>
                              </a:rPr>
                              <m:t>2</m:t>
                            </m:r>
                          </m:sup>
                        </m:sSup>
                      </m:den>
                    </m:f>
                    <m:r>
                      <a:rPr lang="en-US" sz="2100" b="0" i="1" smtClean="0">
                        <a:latin typeface="Cambria Math"/>
                      </a:rPr>
                      <m:t>=</m:t>
                    </m:r>
                    <m:f>
                      <m:fPr>
                        <m:ctrlPr>
                          <a:rPr lang="en-US" sz="2100" b="0" i="1" smtClean="0">
                            <a:latin typeface="Cambria Math" panose="02040503050406030204" pitchFamily="18" charset="0"/>
                          </a:rPr>
                        </m:ctrlPr>
                      </m:fPr>
                      <m:num>
                        <m:r>
                          <a:rPr lang="en-US" sz="2100" b="0" i="1" smtClean="0">
                            <a:latin typeface="Cambria Math"/>
                          </a:rPr>
                          <m:t>1</m:t>
                        </m:r>
                      </m:num>
                      <m:den>
                        <m:r>
                          <a:rPr lang="en-US" sz="2100" b="0" i="1" smtClean="0">
                            <a:latin typeface="Cambria Math"/>
                            <a:ea typeface="Cambria Math"/>
                          </a:rPr>
                          <m:t>𝜆</m:t>
                        </m:r>
                      </m:den>
                    </m:f>
                  </m:oMath>
                </a14:m>
                <a:r>
                  <a:rPr lang="en-US" sz="2100" dirty="0"/>
                  <a:t>  </a:t>
                </a:r>
              </a:p>
              <a:p>
                <a:pPr marL="0" indent="0">
                  <a:buNone/>
                </a:pPr>
                <a:r>
                  <a:rPr lang="en-US" sz="2100" dirty="0"/>
                  <a:t>                                        </a:t>
                </a:r>
                <a14:m>
                  <m:oMath xmlns:m="http://schemas.openxmlformats.org/officeDocument/2006/math">
                    <m:d>
                      <m:dPr>
                        <m:begChr m:val="["/>
                        <m:endChr m:val="]"/>
                        <m:ctrlPr>
                          <a:rPr lang="en-US" sz="2100" i="1">
                            <a:latin typeface="Cambria Math" panose="02040503050406030204" pitchFamily="18" charset="0"/>
                          </a:rPr>
                        </m:ctrlPr>
                      </m:dPr>
                      <m:e>
                        <m:r>
                          <a:rPr lang="en-US" sz="2100" i="1">
                            <a:latin typeface="Cambria Math" panose="02040503050406030204" pitchFamily="18" charset="0"/>
                          </a:rPr>
                          <m:t>𝑀𝑒𝑎𝑛</m:t>
                        </m:r>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1</m:t>
                            </m:r>
                          </m:num>
                          <m:den>
                            <m:r>
                              <a:rPr lang="en-US" sz="2100" i="1">
                                <a:latin typeface="Cambria Math" panose="02040503050406030204" pitchFamily="18" charset="0"/>
                              </a:rPr>
                              <m:t>𝜆</m:t>
                            </m:r>
                          </m:den>
                        </m:f>
                      </m:e>
                    </m:d>
                  </m:oMath>
                </a14:m>
                <a:endParaRPr lang="en-US" sz="2100" dirty="0"/>
              </a:p>
              <a:p>
                <a:pPr algn="just">
                  <a:buNone/>
                </a:pPr>
                <a:endParaRPr lang="en-US" sz="2000" dirty="0" smtClean="0"/>
              </a:p>
              <a:p>
                <a:pPr marL="0" marR="0" algn="just">
                  <a:spcBef>
                    <a:spcPts val="0"/>
                  </a:spcBef>
                  <a:spcAft>
                    <a:spcPts val="0"/>
                  </a:spcAft>
                  <a:buNone/>
                </a:pPr>
                <a:r>
                  <a:rPr lang="en-US" sz="2000" dirty="0" smtClean="0"/>
                  <a:t>                          </a:t>
                </a: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457200" y="1066800"/>
                <a:ext cx="8229600" cy="5059363"/>
              </a:xfrm>
              <a:blipFill rotWithShape="0">
                <a:blip r:embed="rId4"/>
                <a:stretch>
                  <a:fillRect l="-667" t="-1566"/>
                </a:stretch>
              </a:blipFill>
            </p:spPr>
            <p:txBody>
              <a:bodyPr/>
              <a:lstStyle/>
              <a:p>
                <a:r>
                  <a:rPr lang="en-US">
                    <a:noFill/>
                  </a:rPr>
                  <a:t> </a:t>
                </a:r>
              </a:p>
            </p:txBody>
          </p:sp>
        </mc:Fallback>
      </mc:AlternateContent>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73756" name="Equation" r:id="rId5" imgW="114120" imgH="177480" progId="Equation.DSMT4">
                  <p:embed/>
                </p:oleObj>
              </mc:Choice>
              <mc:Fallback>
                <p:oleObj name="Equation" r:id="rId5" imgW="114120" imgH="17748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73757" name="Equation" r:id="rId7" imgW="114120" imgH="177480" progId="Equation.DSMT4">
                  <p:embed/>
                </p:oleObj>
              </mc:Choice>
              <mc:Fallback>
                <p:oleObj name="Equation" r:id="rId7" imgW="114120" imgH="177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89910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B6844E-4944-44EE-8304-CEA5DF42C62F}"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Exponential Distribution(CO-3)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457200" y="1066800"/>
                <a:ext cx="8229600" cy="5059363"/>
              </a:xfrm>
            </p:spPr>
            <p:txBody>
              <a:bodyPr>
                <a:normAutofit fontScale="85000" lnSpcReduction="20000"/>
              </a:bodyPr>
              <a:lstStyle/>
              <a:p>
                <a:pPr marL="0" indent="0" algn="just">
                  <a:buNone/>
                </a:pPr>
                <a:r>
                  <a:rPr lang="en-US" sz="2400" b="1" dirty="0"/>
                  <a:t>Variance of Exponential distribution: </a:t>
                </a:r>
                <a:endParaRPr lang="en-US" sz="2400" b="1" dirty="0" smtClean="0"/>
              </a:p>
              <a:p>
                <a:pPr marL="0" indent="0" algn="just">
                  <a:buNone/>
                </a:pPr>
                <a:endParaRPr lang="en-US" sz="2400" dirty="0"/>
              </a:p>
              <a:p>
                <a:pPr marL="0" indent="0" algn="just">
                  <a:buNone/>
                </a:pPr>
                <a:r>
                  <a:rPr lang="en-US" sz="2400" dirty="0"/>
                  <a:t>                                                      We know that the variance is given by</a:t>
                </a:r>
              </a:p>
              <a:p>
                <a:pPr marL="0" indent="0" algn="just">
                  <a:buNone/>
                </a:pPr>
                <a:r>
                  <a:rPr lang="en-US" sz="2400" dirty="0" smtClean="0"/>
                  <a:t>                        </a:t>
                </a:r>
                <a:r>
                  <a:rPr lang="en-US" sz="2400" dirty="0"/>
                  <a:t>Variance</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𝑥</m:t>
                        </m:r>
                      </m:e>
                    </m:d>
                    <m:r>
                      <a:rPr lang="en-US" sz="2400" i="1">
                        <a:latin typeface="Cambria Math" panose="02040503050406030204" pitchFamily="18" charset="0"/>
                      </a:rPr>
                      <m:t>=</m:t>
                    </m:r>
                    <m:r>
                      <a:rPr lang="en-US" sz="2400" i="1">
                        <a:latin typeface="Cambria Math" panose="02040503050406030204" pitchFamily="18" charset="0"/>
                      </a:rPr>
                      <m:t>𝐸</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e>
                    </m:d>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e>
                      <m:sup>
                        <m:r>
                          <a:rPr lang="en-US" sz="2400" i="1">
                            <a:latin typeface="Cambria Math" panose="02040503050406030204" pitchFamily="18" charset="0"/>
                          </a:rPr>
                          <m:t>2</m:t>
                        </m:r>
                      </m:sup>
                    </m:sSup>
                  </m:oMath>
                </a14:m>
                <a:r>
                  <a:rPr lang="en-US" sz="2400" dirty="0"/>
                  <a:t> ……….(1)</a:t>
                </a:r>
              </a:p>
              <a:p>
                <a:pPr marL="0" indent="0" algn="just">
                  <a:buNone/>
                </a:pPr>
                <a:r>
                  <a:rPr lang="en-US" sz="2400" dirty="0" smtClean="0"/>
                  <a:t>       Now       </a:t>
                </a:r>
                <a14:m>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e>
                    </m:d>
                    <m:r>
                      <a:rPr lang="en-US" sz="2400" i="1">
                        <a:latin typeface="Cambria Math" panose="02040503050406030204" pitchFamily="18" charset="0"/>
                      </a:rPr>
                      <m:t>=</m:t>
                    </m:r>
                    <m:nary>
                      <m:naryPr>
                        <m:limLoc m:val="undOvr"/>
                        <m:ctrlPr>
                          <a:rPr lang="en-US" sz="2400" i="1">
                            <a:latin typeface="Cambria Math" panose="02040503050406030204" pitchFamily="18" charset="0"/>
                          </a:rPr>
                        </m:ctrlPr>
                      </m:naryPr>
                      <m:sub>
                        <m:r>
                          <a:rPr lang="en-US" sz="2400" i="1">
                            <a:latin typeface="Cambria Math" panose="02040503050406030204" pitchFamily="18" charset="0"/>
                          </a:rPr>
                          <m:t>−∞</m:t>
                        </m:r>
                      </m:sub>
                      <m:sup>
                        <m:r>
                          <a:rPr lang="en-US" sz="2400" i="1">
                            <a:latin typeface="Cambria Math" panose="02040503050406030204" pitchFamily="18" charset="0"/>
                          </a:rPr>
                          <m:t>∞</m:t>
                        </m:r>
                      </m:sup>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𝑑𝑥</m:t>
                        </m:r>
                      </m:e>
                    </m:nary>
                  </m:oMath>
                </a14:m>
                <a:endParaRPr lang="en-US" sz="2400" dirty="0" smtClean="0"/>
              </a:p>
              <a:p>
                <a:pPr marL="0" indent="0" algn="just">
                  <a:buNone/>
                </a:pPr>
                <a:r>
                  <a:rPr lang="en-US" sz="2400" dirty="0" smtClean="0"/>
                  <a:t>                                  </a:t>
                </a:r>
                <a14:m>
                  <m:oMath xmlns:m="http://schemas.openxmlformats.org/officeDocument/2006/math">
                    <m:r>
                      <a:rPr lang="en-US" sz="2400" i="1">
                        <a:latin typeface="Cambria Math" panose="02040503050406030204" pitchFamily="18" charset="0"/>
                      </a:rPr>
                      <m:t>=</m:t>
                    </m:r>
                    <m:nary>
                      <m:naryPr>
                        <m:limLoc m:val="undOv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m:t>
                        </m:r>
                      </m:sup>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𝜆</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𝑥</m:t>
                            </m:r>
                          </m:sup>
                        </m:sSup>
                        <m:r>
                          <a:rPr lang="en-US" sz="2400" i="1">
                            <a:latin typeface="Cambria Math" panose="02040503050406030204" pitchFamily="18" charset="0"/>
                          </a:rPr>
                          <m:t> </m:t>
                        </m:r>
                        <m:r>
                          <a:rPr lang="en-US" sz="2400" i="1">
                            <a:latin typeface="Cambria Math" panose="02040503050406030204" pitchFamily="18" charset="0"/>
                          </a:rPr>
                          <m:t>𝑑𝑥</m:t>
                        </m:r>
                      </m:e>
                    </m:nary>
                  </m:oMath>
                </a14:m>
                <a:r>
                  <a:rPr lang="en-US" sz="2400" dirty="0"/>
                  <a:t> </a:t>
                </a:r>
              </a:p>
              <a:p>
                <a:pPr marL="0" indent="0" algn="just">
                  <a:buNone/>
                </a:pPr>
                <a:r>
                  <a:rPr lang="en-US" sz="2400" dirty="0" smtClean="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𝜆</m:t>
                    </m:r>
                    <m:nary>
                      <m:naryPr>
                        <m:limLoc m:val="undOv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m:t>
                        </m:r>
                      </m:sup>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3−1</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𝑥</m:t>
                            </m:r>
                          </m:sup>
                        </m:sSup>
                        <m:r>
                          <a:rPr lang="en-US" sz="2400" i="1">
                            <a:latin typeface="Cambria Math" panose="02040503050406030204" pitchFamily="18" charset="0"/>
                          </a:rPr>
                          <m:t> </m:t>
                        </m:r>
                        <m:r>
                          <a:rPr lang="en-US" sz="2400" i="1">
                            <a:latin typeface="Cambria Math" panose="02040503050406030204" pitchFamily="18" charset="0"/>
                          </a:rPr>
                          <m:t>𝑑𝑥</m:t>
                        </m:r>
                        <m:r>
                          <a:rPr lang="en-US" sz="2400" i="1">
                            <a:latin typeface="Cambria Math" panose="02040503050406030204" pitchFamily="18" charset="0"/>
                          </a:rPr>
                          <m:t> </m:t>
                        </m:r>
                      </m:e>
                    </m:nary>
                  </m:oMath>
                </a14:m>
                <a:r>
                  <a:rPr lang="en-US" sz="2400" dirty="0"/>
                  <a:t>, which is a Gamma function</a:t>
                </a:r>
              </a:p>
              <a:p>
                <a:pPr marL="0" indent="0" algn="just">
                  <a:buNone/>
                </a:pPr>
                <a:r>
                  <a:rPr lang="en-US" sz="2400" dirty="0" smtClean="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𝜆</m:t>
                    </m:r>
                    <m:f>
                      <m:fPr>
                        <m:ctrlPr>
                          <a:rPr lang="en-US" sz="2400" i="1">
                            <a:latin typeface="Cambria Math" panose="02040503050406030204" pitchFamily="18" charset="0"/>
                          </a:rPr>
                        </m:ctrlPr>
                      </m:fPr>
                      <m:num>
                        <m:r>
                          <m:rPr>
                            <m:sty m:val="p"/>
                          </m:rPr>
                          <a:rPr lang="en-US" sz="2400">
                            <a:latin typeface="Cambria Math" panose="02040503050406030204" pitchFamily="18" charset="0"/>
                          </a:rPr>
                          <m:t>Γ</m:t>
                        </m:r>
                        <m:r>
                          <a:rPr lang="en-US" sz="2400">
                            <a:latin typeface="Cambria Math" panose="02040503050406030204" pitchFamily="18" charset="0"/>
                          </a:rPr>
                          <m:t>3</m:t>
                        </m:r>
                      </m:num>
                      <m:den>
                        <m:sSup>
                          <m:sSupPr>
                            <m:ctrlPr>
                              <a:rPr lang="en-US" sz="2400" i="1">
                                <a:latin typeface="Cambria Math" panose="02040503050406030204" pitchFamily="18" charset="0"/>
                              </a:rPr>
                            </m:ctrlPr>
                          </m:sSupPr>
                          <m:e>
                            <m:r>
                              <m:rPr>
                                <m:sty m:val="p"/>
                              </m:rPr>
                              <a:rPr lang="en-US" sz="2400">
                                <a:latin typeface="Cambria Math" panose="02040503050406030204" pitchFamily="18" charset="0"/>
                              </a:rPr>
                              <m:t>λ</m:t>
                            </m:r>
                          </m:e>
                          <m:sup>
                            <m:r>
                              <a:rPr lang="en-US" sz="2400">
                                <a:latin typeface="Cambria Math" panose="02040503050406030204" pitchFamily="18" charset="0"/>
                              </a:rPr>
                              <m:t>3</m:t>
                            </m:r>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num>
                      <m:den>
                        <m:sSup>
                          <m:sSupPr>
                            <m:ctrlPr>
                              <a:rPr lang="en-US" sz="2400" i="1">
                                <a:latin typeface="Cambria Math" panose="02040503050406030204" pitchFamily="18" charset="0"/>
                              </a:rPr>
                            </m:ctrlPr>
                          </m:sSupPr>
                          <m:e>
                            <m:r>
                              <a:rPr lang="en-US" sz="2400" i="1">
                                <a:latin typeface="Cambria Math" panose="02040503050406030204" pitchFamily="18" charset="0"/>
                              </a:rPr>
                              <m:t>𝜆</m:t>
                            </m:r>
                          </m:e>
                          <m:sup>
                            <m:r>
                              <a:rPr lang="en-US" sz="2400" i="1">
                                <a:latin typeface="Cambria Math" panose="02040503050406030204" pitchFamily="18" charset="0"/>
                              </a:rPr>
                              <m:t>2</m:t>
                            </m:r>
                          </m:sup>
                        </m:sSup>
                      </m:den>
                    </m:f>
                  </m:oMath>
                </a14:m>
                <a:r>
                  <a:rPr lang="en-US" sz="2400" dirty="0"/>
                  <a:t>  </a:t>
                </a:r>
              </a:p>
              <a:p>
                <a:pPr marL="0" indent="0" algn="just">
                  <a:buNone/>
                </a:pPr>
                <a:r>
                  <a:rPr lang="en-US" sz="2400" dirty="0" smtClean="0"/>
                  <a:t>          From </a:t>
                </a:r>
                <a:r>
                  <a:rPr lang="en-US" sz="2400" dirty="0"/>
                  <a:t>(1),       Variance</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r>
                      <a:rPr lang="en-US" sz="2400" i="1">
                        <a:latin typeface="Cambria Math" panose="02040503050406030204" pitchFamily="18" charset="0"/>
                      </a:rPr>
                      <m:t>𝐸</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e>
                    </m:d>
                    <m:r>
                      <a:rPr lang="en-US" sz="2400" i="1">
                        <a:latin typeface="Cambria Math" panose="02040503050406030204" pitchFamily="18" charset="0"/>
                      </a:rPr>
                      <m:t>−</m:t>
                    </m:r>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e>
                      <m:sup>
                        <m:r>
                          <a:rPr lang="en-US" sz="2400" i="1">
                            <a:latin typeface="Cambria Math" panose="02040503050406030204" pitchFamily="18" charset="0"/>
                          </a:rPr>
                          <m:t>2</m:t>
                        </m:r>
                      </m:sup>
                    </m:sSup>
                  </m:oMath>
                </a14:m>
                <a:endParaRPr lang="en-US" sz="2400" dirty="0"/>
              </a:p>
              <a:p>
                <a:pPr marL="0" indent="0" algn="just">
                  <a:buNone/>
                </a:pPr>
                <a:r>
                  <a:rPr lang="en-US" sz="2400" dirty="0"/>
                  <a:t>                                    </a:t>
                </a:r>
                <a14:m>
                  <m:oMath xmlns:m="http://schemas.openxmlformats.org/officeDocument/2006/math">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2</m:t>
                        </m:r>
                      </m:num>
                      <m:den>
                        <m:sSup>
                          <m:sSupPr>
                            <m:ctrlPr>
                              <a:rPr lang="en-US" sz="2400" i="1">
                                <a:latin typeface="Cambria Math" panose="02040503050406030204" pitchFamily="18" charset="0"/>
                              </a:rPr>
                            </m:ctrlPr>
                          </m:sSupPr>
                          <m:e>
                            <m:r>
                              <a:rPr lang="en-US" sz="2400" i="1">
                                <a:latin typeface="Cambria Math" panose="02040503050406030204" pitchFamily="18" charset="0"/>
                              </a:rPr>
                              <m:t>𝜆</m:t>
                            </m:r>
                          </m:e>
                          <m:sup>
                            <m:r>
                              <a:rPr lang="en-US" sz="2400" i="1">
                                <a:latin typeface="Cambria Math" panose="02040503050406030204" pitchFamily="18" charset="0"/>
                              </a:rPr>
                              <m:t>2</m:t>
                            </m:r>
                          </m:sup>
                        </m:sSup>
                      </m:den>
                    </m:f>
                    <m:r>
                      <a:rPr lang="en-US" sz="2400" i="1">
                        <a:latin typeface="Cambria Math" panose="02040503050406030204" pitchFamily="18" charset="0"/>
                      </a:rPr>
                      <m:t>−</m:t>
                    </m:r>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𝜆</m:t>
                                </m:r>
                              </m:den>
                            </m:f>
                          </m:e>
                        </m:d>
                      </m:e>
                      <m:sup>
                        <m:r>
                          <a:rPr lang="en-US" sz="2400" i="1">
                            <a:latin typeface="Cambria Math" panose="02040503050406030204" pitchFamily="18" charset="0"/>
                          </a:rPr>
                          <m:t>2</m:t>
                        </m:r>
                      </m:sup>
                    </m:sSup>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p>
                          <m:sSupPr>
                            <m:ctrlPr>
                              <a:rPr lang="en-US" sz="2400" i="1">
                                <a:latin typeface="Cambria Math" panose="02040503050406030204" pitchFamily="18" charset="0"/>
                              </a:rPr>
                            </m:ctrlPr>
                          </m:sSupPr>
                          <m:e>
                            <m:r>
                              <a:rPr lang="en-US" sz="2400" i="1">
                                <a:latin typeface="Cambria Math" panose="02040503050406030204" pitchFamily="18" charset="0"/>
                              </a:rPr>
                              <m:t>𝜆</m:t>
                            </m:r>
                          </m:e>
                          <m:sup>
                            <m:r>
                              <a:rPr lang="en-US" sz="2400" i="1">
                                <a:latin typeface="Cambria Math" panose="02040503050406030204" pitchFamily="18" charset="0"/>
                              </a:rPr>
                              <m:t>2</m:t>
                            </m:r>
                          </m:sup>
                        </m:sSup>
                      </m:den>
                    </m:f>
                  </m:oMath>
                </a14:m>
                <a:r>
                  <a:rPr lang="en-US" sz="2400" dirty="0"/>
                  <a:t>  </a:t>
                </a:r>
              </a:p>
              <a:p>
                <a:pPr marL="0" indent="0" algn="just">
                  <a:buNone/>
                </a:pPr>
                <a:r>
                  <a:rPr lang="en-US" sz="2400" dirty="0" smtClean="0"/>
                  <a:t>       Hence                          </a:t>
                </a:r>
                <a:r>
                  <a:rPr lang="en-US" sz="2400" b="1" dirty="0"/>
                  <a:t>Variance</a:t>
                </a:r>
                <a14:m>
                  <m:oMath xmlns:m="http://schemas.openxmlformats.org/officeDocument/2006/math">
                    <m:d>
                      <m:dPr>
                        <m:ctrlPr>
                          <a:rPr lang="en-US" sz="2400" b="1" i="1">
                            <a:latin typeface="Cambria Math" panose="02040503050406030204" pitchFamily="18" charset="0"/>
                          </a:rPr>
                        </m:ctrlPr>
                      </m:dPr>
                      <m:e>
                        <m:r>
                          <a:rPr lang="en-US" sz="2400" b="1" i="1">
                            <a:latin typeface="Cambria Math" panose="02040503050406030204" pitchFamily="18" charset="0"/>
                          </a:rPr>
                          <m:t>𝒙</m:t>
                        </m:r>
                      </m:e>
                    </m:d>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𝟏</m:t>
                        </m:r>
                      </m:num>
                      <m:den>
                        <m:sSup>
                          <m:sSupPr>
                            <m:ctrlPr>
                              <a:rPr lang="en-US" sz="2400" b="1" i="1">
                                <a:latin typeface="Cambria Math" panose="02040503050406030204" pitchFamily="18" charset="0"/>
                              </a:rPr>
                            </m:ctrlPr>
                          </m:sSupPr>
                          <m:e>
                            <m:r>
                              <a:rPr lang="en-US" sz="2400" b="1" i="1">
                                <a:latin typeface="Cambria Math" panose="02040503050406030204" pitchFamily="18" charset="0"/>
                              </a:rPr>
                              <m:t>𝝀</m:t>
                            </m:r>
                          </m:e>
                          <m:sup>
                            <m:r>
                              <a:rPr lang="en-US" sz="2400" b="1" i="1">
                                <a:latin typeface="Cambria Math" panose="02040503050406030204" pitchFamily="18" charset="0"/>
                              </a:rPr>
                              <m:t>𝟐</m:t>
                            </m:r>
                          </m:sup>
                        </m:sSup>
                      </m:den>
                    </m:f>
                  </m:oMath>
                </a14:m>
                <a:endParaRPr lang="en-US" sz="2400" dirty="0"/>
              </a:p>
              <a:p>
                <a:pPr algn="just">
                  <a:buNone/>
                </a:pPr>
                <a:endParaRPr lang="en-US" sz="2100" dirty="0"/>
              </a:p>
              <a:p>
                <a:pPr algn="just">
                  <a:buNone/>
                </a:pPr>
                <a:endParaRPr lang="en-US" sz="2000" dirty="0" smtClean="0"/>
              </a:p>
              <a:p>
                <a:pPr marL="0" marR="0" algn="just">
                  <a:spcBef>
                    <a:spcPts val="0"/>
                  </a:spcBef>
                  <a:spcAft>
                    <a:spcPts val="0"/>
                  </a:spcAft>
                  <a:buNone/>
                </a:pPr>
                <a:r>
                  <a:rPr lang="en-US" sz="2000" dirty="0" smtClean="0"/>
                  <a:t>                          </a:t>
                </a: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4"/>
                <a:stretch>
                  <a:fillRect l="-741" t="-1687"/>
                </a:stretch>
              </a:blipFill>
            </p:spPr>
            <p:txBody>
              <a:bodyPr/>
              <a:lstStyle/>
              <a:p>
                <a:r>
                  <a:rPr lang="en-US">
                    <a:noFill/>
                  </a:rPr>
                  <a:t> </a:t>
                </a:r>
              </a:p>
            </p:txBody>
          </p:sp>
        </mc:Fallback>
      </mc:AlternateContent>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74774" name="Equation" r:id="rId5" imgW="114120" imgH="177480" progId="Equation.DSMT4">
                  <p:embed/>
                </p:oleObj>
              </mc:Choice>
              <mc:Fallback>
                <p:oleObj name="Equation" r:id="rId5" imgW="11412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74775" name="Equation" r:id="rId7" imgW="114120" imgH="177480" progId="Equation.DSMT4">
                  <p:embed/>
                </p:oleObj>
              </mc:Choice>
              <mc:Fallback>
                <p:oleObj name="Equation" r:id="rId7" imgW="11412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4298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B6844E-4944-44EE-8304-CEA5DF42C62F}"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Exponential Distribution(CO-3)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457200" y="1066800"/>
                <a:ext cx="8229600" cy="5059363"/>
              </a:xfrm>
            </p:spPr>
            <p:txBody>
              <a:bodyPr>
                <a:normAutofit fontScale="55000" lnSpcReduction="20000"/>
              </a:bodyPr>
              <a:lstStyle/>
              <a:p>
                <a:pPr marL="0" indent="0" algn="just">
                  <a:buNone/>
                </a:pPr>
                <a:r>
                  <a:rPr lang="en-US" b="1" dirty="0"/>
                  <a:t>Q1.</a:t>
                </a:r>
                <a:r>
                  <a:rPr lang="en-US" dirty="0"/>
                  <a:t> The length of Telephone conversation is an exponential </a:t>
                </a:r>
                <a:r>
                  <a:rPr lang="en-US" dirty="0" err="1"/>
                  <a:t>variate</a:t>
                </a:r>
                <a:r>
                  <a:rPr lang="en-US" dirty="0"/>
                  <a:t> with mean 3minutes. </a:t>
                </a:r>
                <a:r>
                  <a:rPr lang="en-US" dirty="0" smtClean="0"/>
                  <a:t>     Find </a:t>
                </a:r>
                <a:r>
                  <a:rPr lang="en-US" dirty="0"/>
                  <a:t>the Probability that call</a:t>
                </a:r>
              </a:p>
              <a:p>
                <a:pPr marL="0" lvl="0" indent="0" algn="just">
                  <a:buNone/>
                </a:pPr>
                <a:r>
                  <a:rPr lang="en-US" dirty="0" smtClean="0"/>
                  <a:t>      (a)  End </a:t>
                </a:r>
                <a:r>
                  <a:rPr lang="en-US" dirty="0"/>
                  <a:t>in less than 3 minutes.</a:t>
                </a:r>
              </a:p>
              <a:p>
                <a:pPr marL="0" lvl="0" indent="0" algn="just">
                  <a:buNone/>
                </a:pPr>
                <a:r>
                  <a:rPr lang="en-US" dirty="0" smtClean="0"/>
                  <a:t>      (b)  </a:t>
                </a:r>
                <a:r>
                  <a:rPr lang="en-US" dirty="0" err="1" smtClean="0"/>
                  <a:t>tabes</a:t>
                </a:r>
                <a:r>
                  <a:rPr lang="en-US" dirty="0" smtClean="0"/>
                  <a:t>  </a:t>
                </a:r>
                <a:r>
                  <a:rPr lang="en-US" dirty="0"/>
                  <a:t>between 3 to 5 minutes.</a:t>
                </a:r>
              </a:p>
              <a:p>
                <a:pPr marL="0" indent="0" algn="just">
                  <a:buNone/>
                </a:pPr>
                <a:r>
                  <a:rPr lang="en-US" b="1" dirty="0" smtClean="0"/>
                  <a:t> Solution</a:t>
                </a:r>
                <a:r>
                  <a:rPr lang="en-US" b="1" dirty="0"/>
                  <a:t>.</a:t>
                </a:r>
                <a:r>
                  <a:rPr lang="en-US" dirty="0"/>
                  <a:t> </a:t>
                </a:r>
                <a:r>
                  <a:rPr lang="en-US" dirty="0" smtClean="0"/>
                  <a:t>    Given</a:t>
                </a:r>
                <a:r>
                  <a:rPr lang="en-US" dirty="0"/>
                  <a:t>, Mean</a:t>
                </a:r>
                <a14:m>
                  <m:oMath xmlns:m="http://schemas.openxmlformats.org/officeDocument/2006/math">
                    <m:r>
                      <a:rPr lang="en-US" i="1">
                        <a:latin typeface="Cambria Math" panose="02040503050406030204" pitchFamily="18" charset="0"/>
                      </a:rPr>
                      <m:t>=3=</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oMath>
                </a14:m>
                <a:endParaRPr lang="en-US" dirty="0"/>
              </a:p>
              <a:p>
                <a:pPr marL="0" indent="0" algn="just">
                  <a:buNone/>
                </a:pPr>
                <a:r>
                  <a:rPr lang="en-US" dirty="0" smtClean="0"/>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oMath>
                </a14:m>
                <a:endParaRPr lang="en-US" dirty="0"/>
              </a:p>
              <a:p>
                <a:pPr marL="0" lvl="0" indent="0" algn="just">
                  <a:buNone/>
                </a:pPr>
                <a:r>
                  <a:rPr lang="en-US" dirty="0" smtClean="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&lt;3</m:t>
                        </m:r>
                      </m:e>
                    </m:d>
                    <m:r>
                      <a:rPr lang="en-US" i="1">
                        <a:latin typeface="Cambria Math" panose="02040503050406030204" pitchFamily="18" charset="0"/>
                      </a:rPr>
                      <m:t>=</m:t>
                    </m:r>
                    <m:nary>
                      <m:naryPr>
                        <m:limLoc m:val="undOv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3</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𝑑𝑥</m:t>
                        </m:r>
                      </m:e>
                    </m:nary>
                    <m:r>
                      <a:rPr lang="en-US" i="1">
                        <a:latin typeface="Cambria Math" panose="02040503050406030204" pitchFamily="18" charset="0"/>
                      </a:rPr>
                      <m:t>=</m:t>
                    </m:r>
                    <m:nary>
                      <m:naryPr>
                        <m:limLoc m:val="undOv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3</m:t>
                        </m:r>
                      </m:sup>
                      <m:e>
                        <m:r>
                          <a:rPr lang="en-US" i="1">
                            <a:latin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𝑥</m:t>
                            </m:r>
                          </m:sup>
                        </m:sSup>
                        <m:r>
                          <a:rPr lang="en-US" i="1">
                            <a:latin typeface="Cambria Math" panose="02040503050406030204" pitchFamily="18" charset="0"/>
                          </a:rPr>
                          <m:t> </m:t>
                        </m:r>
                        <m:r>
                          <a:rPr lang="en-US" i="1">
                            <a:latin typeface="Cambria Math" panose="02040503050406030204" pitchFamily="18" charset="0"/>
                          </a:rPr>
                          <m:t>𝑑𝑥</m:t>
                        </m:r>
                      </m:e>
                    </m:nary>
                    <m:r>
                      <a:rPr lang="en-US" i="1">
                        <a:latin typeface="Cambria Math" panose="02040503050406030204" pitchFamily="18" charset="0"/>
                      </a:rPr>
                      <m:t>=</m:t>
                    </m:r>
                    <m:nary>
                      <m:naryPr>
                        <m:limLoc m:val="undOv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3</m:t>
                        </m:r>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type m:val="lin"/>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3</m:t>
                                </m:r>
                              </m:den>
                            </m:f>
                          </m:sup>
                        </m:sSup>
                        <m:r>
                          <a:rPr lang="en-US" i="1">
                            <a:latin typeface="Cambria Math" panose="02040503050406030204" pitchFamily="18" charset="0"/>
                          </a:rPr>
                          <m:t>𝑑𝑥</m:t>
                        </m:r>
                      </m:e>
                    </m:nary>
                  </m:oMath>
                </a14:m>
                <a:r>
                  <a:rPr lang="en-US" dirty="0"/>
                  <a:t> </a:t>
                </a:r>
              </a:p>
              <a:p>
                <a:pPr marL="0" indent="0" algn="just">
                  <a:buNone/>
                </a:pPr>
                <a:r>
                  <a:rPr lang="en-US" dirty="0" smtClean="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f>
                                      <m:fPr>
                                        <m:type m:val="lin"/>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num>
                                      <m:den>
                                        <m:r>
                                          <a:rPr lang="en-US" i="1">
                                            <a:latin typeface="Cambria Math" panose="02040503050406030204" pitchFamily="18" charset="0"/>
                                          </a:rPr>
                                          <m:t>3</m:t>
                                        </m:r>
                                      </m:den>
                                    </m:f>
                                  </m:sup>
                                </m:sSup>
                              </m:num>
                              <m:den>
                                <m:f>
                                  <m:fPr>
                                    <m:type m:val="lin"/>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den>
                            </m:f>
                          </m:e>
                        </m:d>
                      </m:e>
                      <m:sub>
                        <m:r>
                          <a:rPr lang="en-US" i="1">
                            <a:latin typeface="Cambria Math" panose="02040503050406030204" pitchFamily="18" charset="0"/>
                          </a:rPr>
                          <m:t>0</m:t>
                        </m:r>
                      </m:sub>
                      <m:sup>
                        <m:r>
                          <a:rPr lang="en-US" i="1">
                            <a:latin typeface="Cambria Math" panose="02040503050406030204" pitchFamily="18" charset="0"/>
                          </a:rPr>
                          <m:t>3</m:t>
                        </m:r>
                      </m:sup>
                    </m:sSubSup>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m:t>
                            </m:r>
                          </m:sup>
                        </m:sSup>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𝑒</m:t>
                        </m:r>
                      </m:den>
                    </m:f>
                  </m:oMath>
                </a14:m>
                <a:endParaRPr lang="en-US" dirty="0"/>
              </a:p>
              <a:p>
                <a:pPr marL="0" lvl="0" indent="0" algn="just">
                  <a:buNone/>
                </a:pPr>
                <a:r>
                  <a:rPr lang="en-US" dirty="0" smtClean="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3&lt;</m:t>
                        </m:r>
                        <m:r>
                          <a:rPr lang="en-US" i="1">
                            <a:latin typeface="Cambria Math" panose="02040503050406030204" pitchFamily="18" charset="0"/>
                          </a:rPr>
                          <m:t>𝑥</m:t>
                        </m:r>
                        <m:r>
                          <a:rPr lang="en-US" i="1">
                            <a:latin typeface="Cambria Math" panose="02040503050406030204" pitchFamily="18" charset="0"/>
                          </a:rPr>
                          <m:t>&lt;5</m:t>
                        </m:r>
                      </m:e>
                    </m:d>
                    <m:r>
                      <a:rPr lang="en-US" i="1">
                        <a:latin typeface="Cambria Math" panose="02040503050406030204" pitchFamily="18" charset="0"/>
                      </a:rPr>
                      <m:t>=</m:t>
                    </m:r>
                    <m:nary>
                      <m:naryPr>
                        <m:limLoc m:val="undOvr"/>
                        <m:ctrlPr>
                          <a:rPr lang="en-US" i="1">
                            <a:latin typeface="Cambria Math" panose="02040503050406030204" pitchFamily="18" charset="0"/>
                          </a:rPr>
                        </m:ctrlPr>
                      </m:naryPr>
                      <m:sub>
                        <m:r>
                          <a:rPr lang="en-US" i="1">
                            <a:latin typeface="Cambria Math" panose="02040503050406030204" pitchFamily="18" charset="0"/>
                          </a:rPr>
                          <m:t>3</m:t>
                        </m:r>
                      </m:sub>
                      <m:sup>
                        <m:r>
                          <a:rPr lang="en-US" i="1">
                            <a:latin typeface="Cambria Math" panose="02040503050406030204" pitchFamily="18" charset="0"/>
                          </a:rPr>
                          <m:t>5</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𝑑𝑥</m:t>
                        </m:r>
                        <m:r>
                          <a:rPr lang="en-US" i="1">
                            <a:latin typeface="Cambria Math" panose="02040503050406030204" pitchFamily="18" charset="0"/>
                          </a:rPr>
                          <m:t>=</m:t>
                        </m:r>
                        <m:nary>
                          <m:naryPr>
                            <m:limLoc m:val="undOvr"/>
                            <m:ctrlPr>
                              <a:rPr lang="en-US" i="1">
                                <a:latin typeface="Cambria Math" panose="02040503050406030204" pitchFamily="18" charset="0"/>
                              </a:rPr>
                            </m:ctrlPr>
                          </m:naryPr>
                          <m:sub>
                            <m:r>
                              <a:rPr lang="en-US" i="1">
                                <a:latin typeface="Cambria Math" panose="02040503050406030204" pitchFamily="18" charset="0"/>
                              </a:rPr>
                              <m:t>3</m:t>
                            </m:r>
                          </m:sub>
                          <m:sup>
                            <m:r>
                              <a:rPr lang="en-US" i="1">
                                <a:latin typeface="Cambria Math" panose="02040503050406030204" pitchFamily="18" charset="0"/>
                              </a:rPr>
                              <m:t>5</m:t>
                            </m:r>
                          </m:sup>
                          <m:e>
                            <m:r>
                              <a:rPr lang="en-US" i="1">
                                <a:latin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𝑥</m:t>
                                </m:r>
                              </m:sup>
                            </m:sSup>
                            <m:r>
                              <a:rPr lang="en-US" i="1">
                                <a:latin typeface="Cambria Math" panose="02040503050406030204" pitchFamily="18" charset="0"/>
                              </a:rPr>
                              <m:t>𝑑𝑥</m:t>
                            </m:r>
                          </m:e>
                        </m:nary>
                      </m:e>
                    </m:nary>
                  </m:oMath>
                </a14:m>
                <a:endParaRPr lang="en-US" dirty="0"/>
              </a:p>
              <a:p>
                <a:pPr marL="0" indent="0" algn="just">
                  <a:buNone/>
                </a:pPr>
                <a:r>
                  <a:rPr lang="en-US" dirty="0" smtClean="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nary>
                      <m:naryPr>
                        <m:limLoc m:val="undOvr"/>
                        <m:ctrlPr>
                          <a:rPr lang="en-US" i="1">
                            <a:latin typeface="Cambria Math" panose="02040503050406030204" pitchFamily="18" charset="0"/>
                          </a:rPr>
                        </m:ctrlPr>
                      </m:naryPr>
                      <m:sub>
                        <m:r>
                          <a:rPr lang="en-US" i="1">
                            <a:latin typeface="Cambria Math" panose="02040503050406030204" pitchFamily="18" charset="0"/>
                          </a:rPr>
                          <m:t>3</m:t>
                        </m:r>
                      </m:sub>
                      <m:sup>
                        <m:r>
                          <a:rPr lang="en-US" i="1">
                            <a:latin typeface="Cambria Math" panose="02040503050406030204" pitchFamily="18" charset="0"/>
                          </a:rPr>
                          <m:t>5</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type m:val="lin"/>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3</m:t>
                                </m:r>
                              </m:den>
                            </m:f>
                          </m:sup>
                        </m:sSup>
                        <m:r>
                          <a:rPr lang="en-US" i="1">
                            <a:latin typeface="Cambria Math" panose="02040503050406030204" pitchFamily="18" charset="0"/>
                          </a:rPr>
                          <m:t>𝑑𝑥</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num>
                                  <m:den>
                                    <m:r>
                                      <a:rPr lang="en-US" i="1">
                                        <a:latin typeface="Cambria Math" panose="02040503050406030204" pitchFamily="18" charset="0"/>
                                      </a:rPr>
                                      <m:t>3</m:t>
                                    </m:r>
                                  </m:den>
                                </m:f>
                              </m:num>
                              <m:den>
                                <m:f>
                                  <m:fPr>
                                    <m:type m:val="lin"/>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den>
                            </m:f>
                          </m:e>
                        </m:d>
                      </m:e>
                      <m:sub>
                        <m:r>
                          <a:rPr lang="en-US" i="1">
                            <a:latin typeface="Cambria Math" panose="02040503050406030204" pitchFamily="18" charset="0"/>
                          </a:rPr>
                          <m:t>3</m:t>
                        </m:r>
                      </m:sub>
                      <m:sup>
                        <m:r>
                          <a:rPr lang="en-US" i="1">
                            <a:latin typeface="Cambria Math" panose="02040503050406030204" pitchFamily="18" charset="0"/>
                          </a:rPr>
                          <m:t>5</m:t>
                        </m:r>
                      </m:sup>
                    </m:sSubSup>
                    <m:r>
                      <a:rPr lang="en-US" i="1">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type m:val="lin"/>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3</m:t>
                                </m:r>
                              </m:den>
                            </m:f>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m:t>
                            </m:r>
                          </m:sup>
                        </m:sSup>
                      </m:e>
                    </m:d>
                  </m:oMath>
                </a14:m>
                <a:endParaRPr lang="en-US" dirty="0"/>
              </a:p>
              <a:p>
                <a:pPr marL="0" indent="0" algn="just">
                  <a:buNone/>
                </a:pPr>
                <a:r>
                  <a:rPr lang="en-US" dirty="0" smtClean="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𝑒</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f>
                              <m:fPr>
                                <m:type m:val="lin"/>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3</m:t>
                                </m:r>
                              </m:den>
                            </m:f>
                          </m:sup>
                        </m:sSup>
                      </m:den>
                    </m:f>
                  </m:oMath>
                </a14:m>
                <a:endParaRPr lang="en-US" dirty="0"/>
              </a:p>
              <a:p>
                <a:pPr marL="0" indent="0" algn="just">
                  <a:buNone/>
                </a:pPr>
                <a:endParaRPr lang="en-US" sz="2900" dirty="0"/>
              </a:p>
              <a:p>
                <a:pPr algn="just">
                  <a:buNone/>
                </a:pPr>
                <a:endParaRPr lang="en-US" sz="2100" dirty="0"/>
              </a:p>
              <a:p>
                <a:pPr algn="just">
                  <a:buNone/>
                </a:pPr>
                <a:endParaRPr lang="en-US" sz="2000" dirty="0" smtClean="0"/>
              </a:p>
              <a:p>
                <a:pPr marL="0" marR="0" algn="just">
                  <a:spcBef>
                    <a:spcPts val="0"/>
                  </a:spcBef>
                  <a:spcAft>
                    <a:spcPts val="0"/>
                  </a:spcAft>
                  <a:buNone/>
                </a:pPr>
                <a:r>
                  <a:rPr lang="en-US" sz="2000" dirty="0" smtClean="0"/>
                  <a:t>                          </a:t>
                </a: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4"/>
                <a:stretch>
                  <a:fillRect l="-593" t="-1566" r="-1185"/>
                </a:stretch>
              </a:blipFill>
            </p:spPr>
            <p:txBody>
              <a:bodyPr/>
              <a:lstStyle/>
              <a:p>
                <a:r>
                  <a:rPr lang="en-US">
                    <a:noFill/>
                  </a:rPr>
                  <a:t> </a:t>
                </a:r>
              </a:p>
            </p:txBody>
          </p:sp>
        </mc:Fallback>
      </mc:AlternateContent>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75796" name="Equation" r:id="rId5" imgW="114120" imgH="177480" progId="Equation.DSMT4">
                  <p:embed/>
                </p:oleObj>
              </mc:Choice>
              <mc:Fallback>
                <p:oleObj name="Equation" r:id="rId5" imgW="11412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75797" name="Equation" r:id="rId7" imgW="114120" imgH="177480" progId="Equation.DSMT4">
                  <p:embed/>
                </p:oleObj>
              </mc:Choice>
              <mc:Fallback>
                <p:oleObj name="Equation" r:id="rId7" imgW="11412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65343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a:bodyPr>
          <a:lstStyle/>
          <a:p>
            <a:r>
              <a:rPr lang="en-US" sz="1800" dirty="0" smtClean="0"/>
              <a:t> Video Link:</a:t>
            </a:r>
          </a:p>
          <a:p>
            <a:r>
              <a:rPr lang="en-US" sz="1800" b="1" dirty="0"/>
              <a:t>Binomial distribution							</a:t>
            </a:r>
            <a:r>
              <a:rPr lang="en-US" sz="1800" b="1" u="sng" dirty="0">
                <a:hlinkClick r:id="rId2"/>
              </a:rPr>
              <a:t>https://youtu.be/6pZXCcoeYiU</a:t>
            </a:r>
            <a:endParaRPr lang="en-US" sz="1800" dirty="0"/>
          </a:p>
          <a:p>
            <a:r>
              <a:rPr lang="en-US" sz="1800" b="1" dirty="0" smtClean="0"/>
              <a:t>Poisson </a:t>
            </a:r>
            <a:r>
              <a:rPr lang="en-US" sz="1800" b="1" dirty="0"/>
              <a:t>Distribution							</a:t>
            </a:r>
            <a:r>
              <a:rPr lang="en-US" sz="1800" b="1" u="sng" dirty="0">
                <a:hlinkClick r:id="rId3"/>
              </a:rPr>
              <a:t>https://</a:t>
            </a:r>
            <a:r>
              <a:rPr lang="en-US" sz="1800" b="1" u="sng" dirty="0" smtClean="0">
                <a:hlinkClick r:id="rId3"/>
              </a:rPr>
              <a:t>youtu.be/izT2QpldbnU</a:t>
            </a:r>
            <a:endParaRPr lang="en-US" sz="1800" dirty="0"/>
          </a:p>
          <a:p>
            <a:r>
              <a:rPr lang="en-US" sz="1800" b="1" dirty="0"/>
              <a:t>N</a:t>
            </a:r>
            <a:r>
              <a:rPr lang="en-US" sz="1800" b="1" dirty="0" smtClean="0"/>
              <a:t>ormal </a:t>
            </a:r>
            <a:r>
              <a:rPr lang="en-US" sz="1800" b="1" dirty="0"/>
              <a:t>distribution						</a:t>
            </a:r>
            <a:r>
              <a:rPr lang="en-US" sz="1800" dirty="0"/>
              <a:t>	</a:t>
            </a:r>
            <a:r>
              <a:rPr lang="en-US" sz="1800" u="sng" dirty="0">
                <a:hlinkClick r:id="rId4"/>
              </a:rPr>
              <a:t>https://youtu.be/UaLNsZQK8fo</a:t>
            </a:r>
            <a:endParaRPr lang="en-US" sz="1800" dirty="0"/>
          </a:p>
          <a:p>
            <a:endParaRPr lang="en-US" sz="1800" dirty="0" smtClean="0"/>
          </a:p>
          <a:p>
            <a:r>
              <a:rPr lang="en-US" sz="2000" dirty="0" smtClean="0"/>
              <a:t>Suggested Video inks:</a:t>
            </a:r>
          </a:p>
          <a:p>
            <a:r>
              <a:rPr lang="en-US" sz="2000" dirty="0" smtClean="0"/>
              <a:t>Bay’s theorem</a:t>
            </a:r>
          </a:p>
          <a:p>
            <a:pPr marL="0" indent="0">
              <a:buNone/>
            </a:pPr>
            <a:r>
              <a:rPr lang="en-US" sz="2000" dirty="0" smtClean="0">
                <a:hlinkClick r:id="rId5"/>
              </a:rPr>
              <a:t>	https</a:t>
            </a:r>
            <a:r>
              <a:rPr lang="en-US" sz="2000" dirty="0">
                <a:hlinkClick r:id="rId5"/>
              </a:rPr>
              <a:t>://</a:t>
            </a:r>
            <a:r>
              <a:rPr lang="en-US" sz="2000" dirty="0" smtClean="0">
                <a:hlinkClick r:id="rId5"/>
              </a:rPr>
              <a:t>www.youtube.com/watch?v=GSEu5hn2q98</a:t>
            </a:r>
            <a:endParaRPr lang="en-US" sz="2000" dirty="0" smtClean="0"/>
          </a:p>
          <a:p>
            <a:r>
              <a:rPr lang="en-US" sz="2000" dirty="0" smtClean="0"/>
              <a:t>Conditional probability</a:t>
            </a:r>
          </a:p>
          <a:p>
            <a:pPr marL="0" indent="0">
              <a:buNone/>
            </a:pPr>
            <a:r>
              <a:rPr lang="en-US" sz="2000" dirty="0" smtClean="0"/>
              <a:t>	https</a:t>
            </a:r>
            <a:r>
              <a:rPr lang="en-US" sz="2000" dirty="0"/>
              <a:t>://youtu.be/hxn_QwwWZBQ</a:t>
            </a:r>
          </a:p>
        </p:txBody>
      </p:sp>
      <p:sp>
        <p:nvSpPr>
          <p:cNvPr id="4" name="Date Placeholder 3"/>
          <p:cNvSpPr>
            <a:spLocks noGrp="1"/>
          </p:cNvSpPr>
          <p:nvPr>
            <p:ph type="dt" sz="half" idx="10"/>
          </p:nvPr>
        </p:nvSpPr>
        <p:spPr/>
        <p:txBody>
          <a:bodyPr/>
          <a:lstStyle/>
          <a:p>
            <a:fld id="{8541C565-7616-46DC-BDCE-F0C67B67928C}"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Faculty Video</a:t>
            </a:r>
            <a:r>
              <a:rPr kumimoji="0" lang="en-US" sz="2400" b="0" i="0" u="none" strike="noStrike" kern="1200" cap="none" spc="0" normalizeH="0" noProof="0" dirty="0" smtClean="0">
                <a:ln>
                  <a:noFill/>
                </a:ln>
                <a:solidFill>
                  <a:schemeClr val="dk1"/>
                </a:solidFill>
                <a:effectLst/>
                <a:uLnTx/>
                <a:uFillTx/>
                <a:latin typeface="+mn-lt"/>
                <a:ea typeface="+mn-ea"/>
                <a:cs typeface="+mn-cs"/>
              </a:rPr>
              <a:t> Links, </a:t>
            </a:r>
            <a:r>
              <a:rPr kumimoji="0" lang="en-US" sz="2400" b="0" i="0" u="none" strike="noStrike" kern="1200" cap="none" spc="0" normalizeH="0" noProof="0" dirty="0" err="1" smtClean="0">
                <a:ln>
                  <a:noFill/>
                </a:ln>
                <a:solidFill>
                  <a:schemeClr val="dk1"/>
                </a:solidFill>
                <a:effectLst/>
                <a:uLnTx/>
                <a:uFillTx/>
                <a:latin typeface="+mn-lt"/>
                <a:ea typeface="+mn-ea"/>
                <a:cs typeface="+mn-cs"/>
              </a:rPr>
              <a:t>Youtube</a:t>
            </a:r>
            <a:r>
              <a:rPr kumimoji="0" lang="en-US" sz="2400" b="0" i="0" u="none" strike="noStrike" kern="1200" cap="none" spc="0" normalizeH="0" noProof="0" dirty="0" smtClean="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016002130"/>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1. In a distribution exactly Normal, 31% of the items are under 45 and 8% are over 64. What are the mean and Standard deviation of this Distribution? It is given that if </a:t>
                </a:r>
                <a14:m>
                  <m:oMath xmlns:m="http://schemas.openxmlformats.org/officeDocument/2006/math">
                    <m:r>
                      <a:rPr lang="en-US" sz="2200" i="1">
                        <a:latin typeface="Cambria Math"/>
                      </a:rPr>
                      <m:t>𝑓</m:t>
                    </m:r>
                    <m:d>
                      <m:dPr>
                        <m:ctrlPr>
                          <a:rPr lang="en-US" sz="2200" i="1">
                            <a:latin typeface="Cambria Math" panose="02040503050406030204" pitchFamily="18" charset="0"/>
                          </a:rPr>
                        </m:ctrlPr>
                      </m:dPr>
                      <m:e>
                        <m:r>
                          <a:rPr lang="en-US" sz="2200" i="1">
                            <a:latin typeface="Cambria Math"/>
                          </a:rPr>
                          <m:t>𝑡</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rPr>
                            </m:ctrlPr>
                          </m:radPr>
                          <m:deg/>
                          <m:e>
                            <m:r>
                              <a:rPr lang="en-US" sz="2200" i="1">
                                <a:latin typeface="Cambria Math"/>
                              </a:rPr>
                              <m:t>2</m:t>
                            </m:r>
                            <m:r>
                              <a:rPr lang="en-US" sz="2200" i="1">
                                <a:latin typeface="Cambria Math"/>
                              </a:rPr>
                              <m:t>𝜋</m:t>
                            </m:r>
                          </m:e>
                        </m:rad>
                      </m:den>
                    </m:f>
                    <m:nary>
                      <m:naryPr>
                        <m:limLoc m:val="undOvr"/>
                        <m:ctrlPr>
                          <a:rPr lang="en-US" sz="2200" i="1">
                            <a:latin typeface="Cambria Math" panose="02040503050406030204" pitchFamily="18" charset="0"/>
                          </a:rPr>
                        </m:ctrlPr>
                      </m:naryPr>
                      <m:sub>
                        <m:r>
                          <a:rPr lang="en-US" sz="2200" i="1">
                            <a:latin typeface="Cambria Math"/>
                          </a:rPr>
                          <m:t>0</m:t>
                        </m:r>
                      </m:sub>
                      <m:sup>
                        <m:r>
                          <a:rPr lang="en-US" sz="2200" i="1">
                            <a:latin typeface="Cambria Math"/>
                          </a:rPr>
                          <m:t>𝑡</m:t>
                        </m:r>
                      </m:sup>
                      <m:e>
                        <m:sSup>
                          <m:sSupPr>
                            <m:ctrlPr>
                              <a:rPr lang="en-US" sz="2200" i="1">
                                <a:latin typeface="Cambria Math" panose="02040503050406030204" pitchFamily="18" charset="0"/>
                              </a:rPr>
                            </m:ctrlPr>
                          </m:sSupPr>
                          <m:e>
                            <m:r>
                              <a:rPr lang="en-US" sz="2200" i="1">
                                <a:latin typeface="Cambria Math"/>
                              </a:rPr>
                              <m:t>𝑒</m:t>
                            </m:r>
                          </m:e>
                          <m:sup>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m:t>
                                    </m:r>
                                    <m:r>
                                      <a:rPr lang="en-US" sz="2200" i="1">
                                        <a:latin typeface="Cambria Math"/>
                                      </a:rPr>
                                      <m:t>𝑥</m:t>
                                    </m:r>
                                  </m:e>
                                  <m:sup>
                                    <m:r>
                                      <a:rPr lang="en-US" sz="2200" i="1">
                                        <a:latin typeface="Cambria Math"/>
                                      </a:rPr>
                                      <m:t>2</m:t>
                                    </m:r>
                                  </m:sup>
                                </m:sSup>
                              </m:num>
                              <m:den>
                                <m:r>
                                  <a:rPr lang="en-US" sz="2200" i="1">
                                    <a:latin typeface="Cambria Math"/>
                                  </a:rPr>
                                  <m:t>2</m:t>
                                </m:r>
                              </m:den>
                            </m:f>
                          </m:sup>
                        </m:sSup>
                        <m:r>
                          <a:rPr lang="en-US" sz="2200" i="1">
                            <a:latin typeface="Cambria Math"/>
                          </a:rPr>
                          <m:t>𝑑𝑥</m:t>
                        </m:r>
                      </m:e>
                    </m:nary>
                  </m:oMath>
                </a14:m>
                <a:r>
                  <a:rPr lang="en-US" sz="2200" dirty="0"/>
                  <a:t>then </a:t>
                </a:r>
                <a14:m>
                  <m:oMath xmlns:m="http://schemas.openxmlformats.org/officeDocument/2006/math">
                    <m:r>
                      <a:rPr lang="en-US" sz="2200" i="1">
                        <a:latin typeface="Cambria Math"/>
                      </a:rPr>
                      <m:t>𝑓</m:t>
                    </m:r>
                    <m:d>
                      <m:dPr>
                        <m:ctrlPr>
                          <a:rPr lang="en-US" sz="2200" i="1">
                            <a:latin typeface="Cambria Math" panose="02040503050406030204" pitchFamily="18" charset="0"/>
                          </a:rPr>
                        </m:ctrlPr>
                      </m:dPr>
                      <m:e>
                        <m:r>
                          <a:rPr lang="en-US" sz="2200" i="1">
                            <a:latin typeface="Cambria Math"/>
                          </a:rPr>
                          <m:t>0.5</m:t>
                        </m:r>
                      </m:e>
                    </m:d>
                    <m:r>
                      <a:rPr lang="en-US" sz="2200" i="1">
                        <a:latin typeface="Cambria Math"/>
                      </a:rPr>
                      <m:t>=0.19, </m:t>
                    </m:r>
                    <m:r>
                      <a:rPr lang="en-US" sz="2200" i="1">
                        <a:latin typeface="Cambria Math"/>
                      </a:rPr>
                      <m:t>𝑓</m:t>
                    </m:r>
                    <m:d>
                      <m:dPr>
                        <m:ctrlPr>
                          <a:rPr lang="en-US" sz="2200" i="1">
                            <a:latin typeface="Cambria Math" panose="02040503050406030204" pitchFamily="18" charset="0"/>
                          </a:rPr>
                        </m:ctrlPr>
                      </m:dPr>
                      <m:e>
                        <m:r>
                          <a:rPr lang="en-US" sz="2200" i="1">
                            <a:latin typeface="Cambria Math"/>
                          </a:rPr>
                          <m:t>1.4</m:t>
                        </m:r>
                      </m:e>
                    </m:d>
                    <m:r>
                      <a:rPr lang="en-US" sz="2200" i="1">
                        <a:latin typeface="Cambria Math"/>
                      </a:rPr>
                      <m:t>=0.42 </m:t>
                    </m:r>
                  </m:oMath>
                </a14:m>
                <a:endParaRPr lang="en-US" sz="2200" dirty="0"/>
              </a:p>
              <a:p>
                <a:pPr marL="0" lvl="0" indent="0">
                  <a:buNone/>
                </a:pPr>
                <a:r>
                  <a:rPr lang="en-US" sz="2200" dirty="0" smtClean="0"/>
                  <a:t>Q2.</a:t>
                </a:r>
                <a:r>
                  <a:rPr lang="en-US" sz="2400" dirty="0"/>
                  <a:t> The life of army shoes is normally distributed with mean 8 months and standard deviation 2 </a:t>
                </a:r>
                <a:r>
                  <a:rPr lang="en-US" sz="2400" dirty="0" err="1"/>
                  <a:t>months.If</a:t>
                </a:r>
                <a:r>
                  <a:rPr lang="en-US" sz="2400" dirty="0"/>
                  <a:t> 5000 airs are insured, how many pairs would you expected to need replacement after 12 months? </a:t>
                </a:r>
              </a:p>
              <a:p>
                <a:pPr marL="0" lvl="0" indent="0">
                  <a:buNone/>
                </a:pPr>
                <a:r>
                  <a:rPr lang="en-US" sz="2200" dirty="0" smtClean="0"/>
                  <a:t>Q3. </a:t>
                </a:r>
                <a:r>
                  <a:rPr lang="en-US" sz="2400" dirty="0"/>
                  <a:t>Find the mean and variance of the Binomial, Poisson and Normal distribution.</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185" t="-809" b="-121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53F84A-51A6-41BD-AA84-91B0F672A527}"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fontScale="92500" lnSpcReduction="20000"/>
              </a:bodyPr>
              <a:lstStyle/>
              <a:p>
                <a:pPr marL="0" lvl="0" indent="0">
                  <a:buNone/>
                </a:pPr>
                <a:r>
                  <a:rPr lang="en-US" sz="2400" dirty="0" smtClean="0"/>
                  <a:t>Q4.The </a:t>
                </a:r>
                <a:r>
                  <a:rPr lang="en-US" sz="2400" dirty="0"/>
                  <a:t>probability that a pen manufactured by a company will be defective is </a:t>
                </a:r>
                <a14:m>
                  <m:oMath xmlns:m="http://schemas.openxmlformats.org/officeDocument/2006/math">
                    <m:f>
                      <m:fPr>
                        <m:type m:val="lin"/>
                        <m:ctrlPr>
                          <a:rPr lang="en-US" sz="2400" i="1">
                            <a:latin typeface="Cambria Math" panose="02040503050406030204" pitchFamily="18" charset="0"/>
                          </a:rPr>
                        </m:ctrlPr>
                      </m:fPr>
                      <m:num>
                        <m:r>
                          <a:rPr lang="en-US" sz="2400" i="1">
                            <a:latin typeface="Cambria Math"/>
                          </a:rPr>
                          <m:t>1</m:t>
                        </m:r>
                      </m:num>
                      <m:den>
                        <m:r>
                          <a:rPr lang="en-US" sz="2400" i="1">
                            <a:latin typeface="Cambria Math"/>
                          </a:rPr>
                          <m:t>10</m:t>
                        </m:r>
                      </m:den>
                    </m:f>
                    <m:r>
                      <a:rPr lang="en-US" sz="2400" i="1">
                        <a:latin typeface="Cambria Math"/>
                      </a:rPr>
                      <m:t>.</m:t>
                    </m:r>
                  </m:oMath>
                </a14:m>
                <a:r>
                  <a:rPr lang="en-US" sz="2400" dirty="0"/>
                  <a:t> If 12 such pens are manufactured, find the probability that</a:t>
                </a:r>
              </a:p>
              <a:p>
                <a:pPr marL="514350" lvl="0" indent="-514350">
                  <a:buFont typeface="+mj-lt"/>
                  <a:buAutoNum type="romanLcPeriod"/>
                </a:pPr>
                <a:r>
                  <a:rPr lang="en-US" sz="2400" dirty="0"/>
                  <a:t>Exactly two will be defective </a:t>
                </a:r>
                <a:endParaRPr lang="en-US" sz="2400" dirty="0" smtClean="0"/>
              </a:p>
              <a:p>
                <a:pPr marL="514350" lvl="0" indent="-514350">
                  <a:buFont typeface="+mj-lt"/>
                  <a:buAutoNum type="romanLcPeriod"/>
                </a:pPr>
                <a:r>
                  <a:rPr lang="en-US" sz="2400" dirty="0" smtClean="0"/>
                  <a:t>At </a:t>
                </a:r>
                <a:r>
                  <a:rPr lang="en-US" sz="2400" dirty="0"/>
                  <a:t>least two will be </a:t>
                </a:r>
                <a:r>
                  <a:rPr lang="en-US" sz="2400" dirty="0" smtClean="0"/>
                  <a:t>defective</a:t>
                </a:r>
              </a:p>
              <a:p>
                <a:pPr marL="514350" lvl="0" indent="-514350">
                  <a:buFont typeface="+mj-lt"/>
                  <a:buAutoNum type="romanLcPeriod"/>
                </a:pPr>
                <a:r>
                  <a:rPr lang="en-US" sz="2400" dirty="0" smtClean="0"/>
                  <a:t>None </a:t>
                </a:r>
                <a:r>
                  <a:rPr lang="en-US" sz="2400" dirty="0"/>
                  <a:t>will be defective.</a:t>
                </a:r>
              </a:p>
              <a:p>
                <a:pPr marL="0" indent="0">
                  <a:buNone/>
                </a:pPr>
                <a:endParaRPr lang="en-US" sz="2400" dirty="0"/>
              </a:p>
              <a:p>
                <a:pPr marL="0" lvl="0" indent="0">
                  <a:buNone/>
                </a:pPr>
                <a:r>
                  <a:rPr lang="en-US" sz="2400" dirty="0" smtClean="0"/>
                  <a:t>Q5.It </a:t>
                </a:r>
                <a:r>
                  <a:rPr lang="en-US" sz="2400" dirty="0"/>
                  <a:t>is given that 2% of the electric bulbs manufactured by a company are defective</a:t>
                </a:r>
                <a:r>
                  <a:rPr lang="en-US" sz="2400" dirty="0" smtClean="0"/>
                  <a:t>. Using </a:t>
                </a:r>
                <a:r>
                  <a:rPr lang="en-US" sz="2400" dirty="0"/>
                  <a:t>Poisson distribution find the probability that a sample of 200 bulbs will contain</a:t>
                </a:r>
              </a:p>
              <a:p>
                <a:pPr marL="514350" lvl="0" indent="-514350">
                  <a:buFont typeface="+mj-lt"/>
                  <a:buAutoNum type="romanLcPeriod"/>
                </a:pPr>
                <a:r>
                  <a:rPr lang="en-US" sz="2400" dirty="0"/>
                  <a:t>No defective </a:t>
                </a:r>
                <a:r>
                  <a:rPr lang="en-US" sz="2400" dirty="0" smtClean="0"/>
                  <a:t>bulb</a:t>
                </a:r>
              </a:p>
              <a:p>
                <a:pPr marL="514350" lvl="0" indent="-514350">
                  <a:buFont typeface="+mj-lt"/>
                  <a:buAutoNum type="romanLcPeriod"/>
                </a:pPr>
                <a:r>
                  <a:rPr lang="en-US" sz="2400" dirty="0" smtClean="0"/>
                  <a:t>Two </a:t>
                </a:r>
                <a:r>
                  <a:rPr lang="en-US" sz="2400" dirty="0"/>
                  <a:t>defective </a:t>
                </a:r>
                <a:r>
                  <a:rPr lang="en-US" sz="2400" dirty="0" smtClean="0"/>
                  <a:t>bulbs</a:t>
                </a:r>
              </a:p>
              <a:p>
                <a:pPr marL="514350" lvl="0" indent="-514350">
                  <a:buFont typeface="+mj-lt"/>
                  <a:buAutoNum type="romanLcPeriod"/>
                </a:pPr>
                <a:r>
                  <a:rPr lang="en-US" sz="2400" dirty="0" err="1" smtClean="0"/>
                  <a:t>Atmost</a:t>
                </a:r>
                <a:r>
                  <a:rPr lang="en-US" sz="2400" dirty="0"/>
                  <a:t>three defective bulbs.</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7008" r="-1185" b="-13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1C382F1-1305-4B93-B75B-405294231292}"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8790042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smtClean="0"/>
                  <a:t>Q6. </a:t>
                </a:r>
                <a:r>
                  <a:rPr lang="en-US" sz="2200" dirty="0"/>
                  <a:t>A random variable </a:t>
                </a:r>
                <a14:m>
                  <m:oMath xmlns:m="http://schemas.openxmlformats.org/officeDocument/2006/math">
                    <m:r>
                      <a:rPr lang="en-US" sz="2200" i="1">
                        <a:latin typeface="Cambria Math"/>
                      </a:rPr>
                      <m:t>𝑋</m:t>
                    </m:r>
                  </m:oMath>
                </a14:m>
                <a:r>
                  <a:rPr lang="en-US" sz="2200" dirty="0"/>
                  <a:t> has the following probability mass function</a:t>
                </a:r>
                <a:r>
                  <a:rPr lang="en-US" sz="2200" dirty="0" smtClean="0"/>
                  <a:t>:</a:t>
                </a:r>
              </a:p>
              <a:p>
                <a:pPr marL="0" lvl="0" indent="0">
                  <a:buNone/>
                </a:pPr>
                <a:endParaRPr lang="en-US" sz="2200" dirty="0"/>
              </a:p>
              <a:p>
                <a:pPr marL="0" lvl="0" indent="0">
                  <a:buNone/>
                </a:pPr>
                <a:endParaRPr lang="en-US" sz="2200" dirty="0" smtClean="0"/>
              </a:p>
              <a:p>
                <a:pPr marL="0" lvl="0" indent="0">
                  <a:buNone/>
                </a:pPr>
                <a:endParaRPr lang="en-US" sz="2200" dirty="0"/>
              </a:p>
              <a:p>
                <a:pPr marL="514350" lvl="0" indent="-514350">
                  <a:buFont typeface="+mj-lt"/>
                  <a:buAutoNum type="romanLcPeriod"/>
                </a:pPr>
                <a:r>
                  <a:rPr lang="en-US" sz="2200" dirty="0"/>
                  <a:t>Find </a:t>
                </a:r>
                <a14:m>
                  <m:oMath xmlns:m="http://schemas.openxmlformats.org/officeDocument/2006/math">
                    <m:r>
                      <a:rPr lang="en-US" sz="2200" i="1">
                        <a:latin typeface="Cambria Math"/>
                      </a:rPr>
                      <m:t>𝑘</m:t>
                    </m:r>
                    <m:r>
                      <a:rPr lang="en-US" sz="2200" i="1">
                        <a:latin typeface="Cambria Math"/>
                      </a:rPr>
                      <m:t>.</m:t>
                    </m:r>
                  </m:oMath>
                </a14:m>
                <a:endParaRPr lang="en-US" sz="2200" dirty="0" smtClean="0"/>
              </a:p>
              <a:p>
                <a:pPr marL="514350" lvl="0" indent="-514350">
                  <a:buFont typeface="+mj-lt"/>
                  <a:buAutoNum type="romanLcPeriod"/>
                </a:pPr>
                <a:r>
                  <a:rPr lang="en-US" sz="2200" dirty="0"/>
                  <a:t>Evaluate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𝑋</m:t>
                        </m:r>
                        <m:r>
                          <a:rPr lang="en-US" sz="2200" i="1">
                            <a:latin typeface="Cambria Math"/>
                          </a:rPr>
                          <m:t>&lt;6</m:t>
                        </m:r>
                      </m:e>
                    </m:d>
                    <m:r>
                      <a:rPr lang="en-US" sz="2200" i="1">
                        <a:latin typeface="Cambria Math"/>
                      </a:rPr>
                      <m:t>,</m:t>
                    </m:r>
                    <m:r>
                      <a:rPr lang="en-US" sz="2200" i="1">
                        <a:latin typeface="Cambria Math"/>
                      </a:rPr>
                      <m:t>𝑃</m:t>
                    </m:r>
                    <m:r>
                      <a:rPr lang="en-US" sz="2200" i="1">
                        <a:latin typeface="Cambria Math"/>
                      </a:rPr>
                      <m:t>(</m:t>
                    </m:r>
                    <m:r>
                      <a:rPr lang="en-US" sz="2200" i="1">
                        <a:latin typeface="Cambria Math"/>
                      </a:rPr>
                      <m:t>𝑋</m:t>
                    </m:r>
                    <m:r>
                      <a:rPr lang="en-US" sz="2200" i="1">
                        <a:latin typeface="Cambria Math"/>
                      </a:rPr>
                      <m:t>≥6)</m:t>
                    </m:r>
                  </m:oMath>
                </a14:m>
                <a:r>
                  <a:rPr lang="en-US" sz="2200" dirty="0"/>
                  <a:t> and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0&lt;</m:t>
                        </m:r>
                        <m:r>
                          <a:rPr lang="en-US" sz="2200" i="1">
                            <a:latin typeface="Cambria Math"/>
                          </a:rPr>
                          <m:t>𝑋</m:t>
                        </m:r>
                        <m:r>
                          <a:rPr lang="en-US" sz="2200" i="1">
                            <a:latin typeface="Cambria Math"/>
                          </a:rPr>
                          <m:t>&lt;5</m:t>
                        </m:r>
                      </m:e>
                    </m:d>
                    <m:r>
                      <a:rPr lang="en-US" sz="2200" i="1">
                        <a:latin typeface="Cambria Math"/>
                      </a:rPr>
                      <m:t>.</m:t>
                    </m:r>
                  </m:oMath>
                </a14:m>
                <a:endParaRPr lang="en-US" sz="2200" dirty="0" smtClean="0"/>
              </a:p>
              <a:p>
                <a:pPr marL="514350" lvl="0" indent="-514350">
                  <a:buFont typeface="+mj-lt"/>
                  <a:buAutoNum type="romanLcPeriod"/>
                </a:pPr>
                <a:r>
                  <a:rPr lang="en-US" sz="2200" dirty="0"/>
                  <a:t>If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𝑋</m:t>
                        </m:r>
                        <m:r>
                          <a:rPr lang="en-US" sz="2200" i="1">
                            <a:latin typeface="Cambria Math"/>
                          </a:rPr>
                          <m:t>≤</m:t>
                        </m:r>
                        <m:r>
                          <a:rPr lang="en-US" sz="2200" i="1">
                            <a:latin typeface="Cambria Math"/>
                          </a:rPr>
                          <m:t>𝑎</m:t>
                        </m:r>
                      </m:e>
                    </m:d>
                    <m:r>
                      <a:rPr lang="en-US" sz="2200" i="1">
                        <a:latin typeface="Cambria Math"/>
                      </a:rPr>
                      <m:t>&gt;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oMath>
                </a14:m>
                <a:r>
                  <a:rPr lang="en-US" sz="2200" dirty="0"/>
                  <a:t> find the minimum value of </a:t>
                </a:r>
                <a14:m>
                  <m:oMath xmlns:m="http://schemas.openxmlformats.org/officeDocument/2006/math">
                    <m:r>
                      <a:rPr lang="en-US" sz="2200" i="1">
                        <a:latin typeface="Cambria Math"/>
                      </a:rPr>
                      <m:t>𝑎</m:t>
                    </m:r>
                    <m:r>
                      <a:rPr lang="en-US" sz="2200" i="1">
                        <a:latin typeface="Cambria Math"/>
                      </a:rPr>
                      <m:t>.</m:t>
                    </m:r>
                  </m:oMath>
                </a14:m>
                <a:endParaRPr lang="en-US" sz="2200" dirty="0" smtClean="0"/>
              </a:p>
              <a:p>
                <a:pPr marL="514350" lvl="0" indent="-514350">
                  <a:buFont typeface="+mj-lt"/>
                  <a:buAutoNum type="romanLcPeriod"/>
                </a:pPr>
                <a:r>
                  <a:rPr lang="en-US" sz="2200" dirty="0"/>
                  <a:t>Determine the distribution function of </a:t>
                </a:r>
                <a14:m>
                  <m:oMath xmlns:m="http://schemas.openxmlformats.org/officeDocument/2006/math">
                    <m:r>
                      <a:rPr lang="en-US" sz="2200" i="1">
                        <a:latin typeface="Cambria Math"/>
                      </a:rPr>
                      <m:t>𝑋</m:t>
                    </m:r>
                    <m:r>
                      <a:rPr lang="en-US" sz="2200" i="1">
                        <a:latin typeface="Cambria Math"/>
                      </a:rPr>
                      <m:t>.</m:t>
                    </m:r>
                  </m:oMath>
                </a14:m>
                <a:endParaRPr lang="en-US" sz="2200" dirty="0" smtClean="0"/>
              </a:p>
              <a:p>
                <a:pPr marL="0" lvl="0" indent="0">
                  <a:buNone/>
                </a:pPr>
                <a:endParaRPr lang="en-US" sz="2200" dirty="0" smtClean="0"/>
              </a:p>
              <a:p>
                <a:pPr marL="0" lv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b="-48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DEF8F88-9EE0-4338-87AB-848E2EA26321}"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447963970"/>
                  </p:ext>
                </p:extLst>
              </p:nvPr>
            </p:nvGraphicFramePr>
            <p:xfrm>
              <a:off x="914400" y="1600200"/>
              <a:ext cx="6781801" cy="990600"/>
            </p:xfrm>
            <a:graphic>
              <a:graphicData uri="http://schemas.openxmlformats.org/drawingml/2006/table">
                <a:tbl>
                  <a:tblPr firstRow="1" firstCol="1" bandRow="1">
                    <a:tableStyleId>{5C22544A-7EE6-4342-B048-85BDC9FD1C3A}</a:tableStyleId>
                  </a:tblPr>
                  <a:tblGrid>
                    <a:gridCol w="784043"/>
                    <a:gridCol w="816948"/>
                    <a:gridCol w="714829"/>
                    <a:gridCol w="714829"/>
                    <a:gridCol w="554844"/>
                    <a:gridCol w="554844"/>
                    <a:gridCol w="714829"/>
                    <a:gridCol w="683059"/>
                    <a:gridCol w="1243576"/>
                  </a:tblGrid>
                  <a:tr h="562178">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𝑥</m:t>
                                </m:r>
                              </m:oMath>
                            </m:oMathPara>
                          </a14:m>
                          <a:endParaRPr lang="en-US" sz="1100" dirty="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0</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1</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2</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3</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4</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5</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6</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7</a:t>
                          </a:r>
                          <a:endParaRPr lang="en-US" sz="1100">
                            <a:effectLst/>
                            <a:latin typeface="Calibri"/>
                            <a:ea typeface="Calibri"/>
                            <a:cs typeface="Mangal"/>
                          </a:endParaRPr>
                        </a:p>
                      </a:txBody>
                      <a:tcPr marL="68580" marR="68580" marT="0" marB="0"/>
                    </a:tc>
                  </a:tr>
                  <a:tr h="428422">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𝑝</m:t>
                                </m:r>
                                <m:r>
                                  <a:rPr lang="en-US" sz="1100">
                                    <a:effectLst/>
                                    <a:latin typeface="Cambria Math"/>
                                  </a:rPr>
                                  <m:t>(</m:t>
                                </m:r>
                                <m:r>
                                  <a:rPr lang="en-US" sz="1100">
                                    <a:effectLst/>
                                    <a:latin typeface="Cambria Math"/>
                                  </a:rPr>
                                  <m:t>𝑥</m:t>
                                </m:r>
                                <m:r>
                                  <a:rPr lang="en-US" sz="1100">
                                    <a:effectLst/>
                                    <a:latin typeface="Cambria Math"/>
                                  </a:rPr>
                                  <m:t>)</m:t>
                                </m:r>
                              </m:oMath>
                            </m:oMathPara>
                          </a14:m>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0 </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𝑘</m:t>
                                </m:r>
                              </m:oMath>
                            </m:oMathPara>
                          </a14:m>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2</m:t>
                                </m:r>
                                <m:r>
                                  <a:rPr lang="en-US" sz="1100">
                                    <a:effectLst/>
                                    <a:latin typeface="Cambria Math"/>
                                  </a:rPr>
                                  <m:t>𝑘</m:t>
                                </m:r>
                              </m:oMath>
                            </m:oMathPara>
                          </a14:m>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2</m:t>
                                </m:r>
                                <m:r>
                                  <a:rPr lang="en-US" sz="1100">
                                    <a:effectLst/>
                                    <a:latin typeface="Cambria Math"/>
                                  </a:rPr>
                                  <m:t>𝑘</m:t>
                                </m:r>
                              </m:oMath>
                            </m:oMathPara>
                          </a14:m>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3</m:t>
                                </m:r>
                                <m:r>
                                  <a:rPr lang="en-US" sz="1100">
                                    <a:effectLst/>
                                    <a:latin typeface="Cambria Math"/>
                                  </a:rPr>
                                  <m:t>𝑘</m:t>
                                </m:r>
                              </m:oMath>
                            </m:oMathPara>
                          </a14:m>
                          <a:endParaRPr lang="en-US" sz="1100">
                            <a:effectLst/>
                            <a:latin typeface="Calibri"/>
                            <a:ea typeface="Calibri"/>
                            <a:cs typeface="Mangal"/>
                          </a:endParaRPr>
                        </a:p>
                      </a:txBody>
                      <a:tcPr marL="68580" marR="68580" marT="0" marB="0"/>
                    </a:tc>
                    <a:tc>
                      <a:txBody>
                        <a:bodyPr/>
                        <a:lstStyle/>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a:rPr>
                                      <m:t>𝑘</m:t>
                                    </m:r>
                                  </m:e>
                                  <m:sup>
                                    <m:r>
                                      <a:rPr lang="en-US" sz="1100">
                                        <a:effectLst/>
                                        <a:latin typeface="Cambria Math"/>
                                      </a:rPr>
                                      <m:t>2</m:t>
                                    </m:r>
                                  </m:sup>
                                </m:sSup>
                              </m:oMath>
                            </m:oMathPara>
                          </a14:m>
                          <a:endParaRPr lang="en-US" sz="1100">
                            <a:effectLst/>
                            <a:latin typeface="Calibri"/>
                            <a:ea typeface="Calibri"/>
                            <a:cs typeface="Mangal"/>
                          </a:endParaRPr>
                        </a:p>
                      </a:txBody>
                      <a:tcPr marL="68580" marR="68580" marT="0" marB="0"/>
                    </a:tc>
                    <a:tc>
                      <a:txBody>
                        <a:bodyPr/>
                        <a:lstStyle/>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a:rPr>
                                      <m:t>2</m:t>
                                    </m:r>
                                    <m:r>
                                      <a:rPr lang="en-US" sz="1100">
                                        <a:effectLst/>
                                        <a:latin typeface="Cambria Math"/>
                                      </a:rPr>
                                      <m:t>𝑘</m:t>
                                    </m:r>
                                  </m:e>
                                  <m:sup>
                                    <m:r>
                                      <a:rPr lang="en-US" sz="1100">
                                        <a:effectLst/>
                                        <a:latin typeface="Cambria Math"/>
                                      </a:rPr>
                                      <m:t>2</m:t>
                                    </m:r>
                                  </m:sup>
                                </m:sSup>
                              </m:oMath>
                            </m:oMathPara>
                          </a14:m>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a:rPr>
                                      <m:t>7</m:t>
                                    </m:r>
                                    <m:r>
                                      <a:rPr lang="en-US" sz="1100">
                                        <a:effectLst/>
                                        <a:latin typeface="Cambria Math"/>
                                      </a:rPr>
                                      <m:t>𝑘</m:t>
                                    </m:r>
                                  </m:e>
                                  <m:sup>
                                    <m:r>
                                      <a:rPr lang="en-US" sz="1100">
                                        <a:effectLst/>
                                        <a:latin typeface="Cambria Math"/>
                                      </a:rPr>
                                      <m:t>2</m:t>
                                    </m:r>
                                  </m:sup>
                                </m:sSup>
                                <m:r>
                                  <a:rPr lang="en-US" sz="1100">
                                    <a:effectLst/>
                                    <a:latin typeface="Cambria Math"/>
                                  </a:rPr>
                                  <m:t>+</m:t>
                                </m:r>
                                <m:r>
                                  <a:rPr lang="en-US" sz="1100">
                                    <a:effectLst/>
                                    <a:latin typeface="Cambria Math"/>
                                  </a:rPr>
                                  <m:t>𝑘</m:t>
                                </m:r>
                              </m:oMath>
                            </m:oMathPara>
                          </a14:m>
                          <a:endParaRPr lang="en-US" sz="1100" dirty="0">
                            <a:effectLst/>
                            <a:latin typeface="Calibri"/>
                            <a:ea typeface="Calibri"/>
                            <a:cs typeface="Mangal"/>
                          </a:endParaRPr>
                        </a:p>
                      </a:txBody>
                      <a:tcPr marL="68580" marR="68580" marT="0" marB="0"/>
                    </a:tc>
                  </a:tr>
                </a:tbl>
              </a:graphicData>
            </a:graphic>
          </p:graphicFrame>
        </mc:Choice>
        <mc:Fallback xmlns="">
          <p:graphicFrame>
            <p:nvGraphicFramePr>
              <p:cNvPr id="2" name="Table 1"/>
              <p:cNvGraphicFramePr>
                <a:graphicFrameLocks noGrp="1"/>
              </p:cNvGraphicFramePr>
              <p:nvPr>
                <p:extLst>
                  <p:ext uri="{D42A27DB-BD31-4B8C-83A1-F6EECF244321}">
                    <p14:modId xmlns:a14="http://schemas.microsoft.com/office/drawing/2010/main" xmlns:p14="http://schemas.microsoft.com/office/powerpoint/2010/main" xmlns="" val="447963970"/>
                  </p:ext>
                </p:extLst>
              </p:nvPr>
            </p:nvGraphicFramePr>
            <p:xfrm>
              <a:off x="914400" y="1600200"/>
              <a:ext cx="6781801" cy="990600"/>
            </p:xfrm>
            <a:graphic>
              <a:graphicData uri="http://schemas.openxmlformats.org/drawingml/2006/table">
                <a:tbl>
                  <a:tblPr firstRow="1" firstCol="1" bandRow="1">
                    <a:tableStyleId>{5C22544A-7EE6-4342-B048-85BDC9FD1C3A}</a:tableStyleId>
                  </a:tblPr>
                  <a:tblGrid>
                    <a:gridCol w="784043"/>
                    <a:gridCol w="816948"/>
                    <a:gridCol w="714829"/>
                    <a:gridCol w="714829"/>
                    <a:gridCol w="554844"/>
                    <a:gridCol w="554844"/>
                    <a:gridCol w="714829"/>
                    <a:gridCol w="683059"/>
                    <a:gridCol w="1243576"/>
                  </a:tblGrid>
                  <a:tr h="562178">
                    <a:tc>
                      <a:txBody>
                        <a:bodyPr/>
                        <a:lstStyle/>
                        <a:p>
                          <a:endParaRPr lang="en-US"/>
                        </a:p>
                      </a:txBody>
                      <a:tcPr marL="68580" marR="68580" marT="0" marB="0">
                        <a:blipFill rotWithShape="1">
                          <a:blip r:embed="rId4"/>
                          <a:stretch>
                            <a:fillRect t="-9783" r="-762791" b="-76087"/>
                          </a:stretch>
                        </a:blipFill>
                      </a:tcPr>
                    </a:tc>
                    <a:tc>
                      <a:txBody>
                        <a:bodyPr/>
                        <a:lstStyle/>
                        <a:p>
                          <a:pPr marL="0" marR="0" algn="l">
                            <a:spcBef>
                              <a:spcPts val="0"/>
                            </a:spcBef>
                            <a:spcAft>
                              <a:spcPts val="0"/>
                            </a:spcAft>
                          </a:pPr>
                          <a:r>
                            <a:rPr lang="en-US" sz="1100">
                              <a:effectLst/>
                            </a:rPr>
                            <a:t>   0</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1</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2</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3</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4</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5</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6</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7</a:t>
                          </a:r>
                          <a:endParaRPr lang="en-US" sz="1100">
                            <a:effectLst/>
                            <a:latin typeface="Calibri"/>
                            <a:ea typeface="Calibri"/>
                            <a:cs typeface="Mangal"/>
                          </a:endParaRPr>
                        </a:p>
                      </a:txBody>
                      <a:tcPr marL="68580" marR="68580" marT="0" marB="0"/>
                    </a:tc>
                  </a:tr>
                  <a:tr h="428422">
                    <a:tc>
                      <a:txBody>
                        <a:bodyPr/>
                        <a:lstStyle/>
                        <a:p>
                          <a:endParaRPr lang="en-US"/>
                        </a:p>
                      </a:txBody>
                      <a:tcPr marL="68580" marR="68580" marT="0" marB="0">
                        <a:blipFill rotWithShape="1">
                          <a:blip r:embed="rId4"/>
                          <a:stretch>
                            <a:fillRect t="-144286" r="-762791"/>
                          </a:stretch>
                        </a:blipFill>
                      </a:tcPr>
                    </a:tc>
                    <a:tc>
                      <a:txBody>
                        <a:bodyPr/>
                        <a:lstStyle/>
                        <a:p>
                          <a:pPr marL="0" marR="0" algn="l">
                            <a:spcBef>
                              <a:spcPts val="0"/>
                            </a:spcBef>
                            <a:spcAft>
                              <a:spcPts val="0"/>
                            </a:spcAft>
                          </a:pPr>
                          <a:r>
                            <a:rPr lang="en-US" sz="1100">
                              <a:effectLst/>
                            </a:rPr>
                            <a:t>   0 </a:t>
                          </a:r>
                          <a:endParaRPr lang="en-US" sz="1100">
                            <a:effectLst/>
                            <a:latin typeface="Calibri"/>
                            <a:ea typeface="Calibri"/>
                            <a:cs typeface="Mangal"/>
                          </a:endParaRPr>
                        </a:p>
                      </a:txBody>
                      <a:tcPr marL="68580" marR="68580" marT="0" marB="0"/>
                    </a:tc>
                    <a:tc>
                      <a:txBody>
                        <a:bodyPr/>
                        <a:lstStyle/>
                        <a:p>
                          <a:endParaRPr lang="en-US"/>
                        </a:p>
                      </a:txBody>
                      <a:tcPr marL="68580" marR="68580" marT="0" marB="0">
                        <a:blipFill rotWithShape="1">
                          <a:blip r:embed="rId4"/>
                          <a:stretch>
                            <a:fillRect l="-224786" t="-144286" r="-626496"/>
                          </a:stretch>
                        </a:blipFill>
                      </a:tcPr>
                    </a:tc>
                    <a:tc>
                      <a:txBody>
                        <a:bodyPr/>
                        <a:lstStyle/>
                        <a:p>
                          <a:endParaRPr lang="en-US"/>
                        </a:p>
                      </a:txBody>
                      <a:tcPr marL="68580" marR="68580" marT="0" marB="0">
                        <a:blipFill rotWithShape="1">
                          <a:blip r:embed="rId4"/>
                          <a:stretch>
                            <a:fillRect l="-324786" t="-144286" r="-526496"/>
                          </a:stretch>
                        </a:blipFill>
                      </a:tcPr>
                    </a:tc>
                    <a:tc>
                      <a:txBody>
                        <a:bodyPr/>
                        <a:lstStyle/>
                        <a:p>
                          <a:endParaRPr lang="en-US"/>
                        </a:p>
                      </a:txBody>
                      <a:tcPr marL="68580" marR="68580" marT="0" marB="0">
                        <a:blipFill rotWithShape="1">
                          <a:blip r:embed="rId4"/>
                          <a:stretch>
                            <a:fillRect l="-546154" t="-144286" r="-576923"/>
                          </a:stretch>
                        </a:blipFill>
                      </a:tcPr>
                    </a:tc>
                    <a:tc>
                      <a:txBody>
                        <a:bodyPr/>
                        <a:lstStyle/>
                        <a:p>
                          <a:endParaRPr lang="en-US"/>
                        </a:p>
                      </a:txBody>
                      <a:tcPr marL="68580" marR="68580" marT="0" marB="0">
                        <a:blipFill rotWithShape="1">
                          <a:blip r:embed="rId4"/>
                          <a:stretch>
                            <a:fillRect l="-646154" t="-144286" r="-476923"/>
                          </a:stretch>
                        </a:blipFill>
                      </a:tcPr>
                    </a:tc>
                    <a:tc>
                      <a:txBody>
                        <a:bodyPr/>
                        <a:lstStyle/>
                        <a:p>
                          <a:endParaRPr lang="en-US"/>
                        </a:p>
                      </a:txBody>
                      <a:tcPr marL="68580" marR="68580" marT="0" marB="0">
                        <a:blipFill rotWithShape="1">
                          <a:blip r:embed="rId4"/>
                          <a:stretch>
                            <a:fillRect l="-575424" t="-144286" r="-267797"/>
                          </a:stretch>
                        </a:blipFill>
                      </a:tcPr>
                    </a:tc>
                    <a:tc>
                      <a:txBody>
                        <a:bodyPr/>
                        <a:lstStyle/>
                        <a:p>
                          <a:endParaRPr lang="en-US"/>
                        </a:p>
                      </a:txBody>
                      <a:tcPr marL="68580" marR="68580" marT="0" marB="0">
                        <a:blipFill rotWithShape="1">
                          <a:blip r:embed="rId4"/>
                          <a:stretch>
                            <a:fillRect l="-711607" t="-144286" r="-182143"/>
                          </a:stretch>
                        </a:blipFill>
                      </a:tcPr>
                    </a:tc>
                    <a:tc>
                      <a:txBody>
                        <a:bodyPr/>
                        <a:lstStyle/>
                        <a:p>
                          <a:endParaRPr lang="en-US"/>
                        </a:p>
                      </a:txBody>
                      <a:tcPr marL="68580" marR="68580" marT="0" marB="0">
                        <a:blipFill rotWithShape="1">
                          <a:blip r:embed="rId4"/>
                          <a:stretch>
                            <a:fillRect l="-445588" t="-144286"/>
                          </a:stretch>
                        </a:blipFill>
                      </a:tcPr>
                    </a:tc>
                  </a:tr>
                </a:tbl>
              </a:graphicData>
            </a:graphic>
          </p:graphicFrame>
        </mc:Fallback>
      </mc:AlternateContent>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6855889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lgn="just">
              <a:buNone/>
            </a:pPr>
            <a:r>
              <a:rPr lang="en-US" sz="2200" dirty="0" smtClean="0"/>
              <a:t>Q7.</a:t>
            </a:r>
            <a:r>
              <a:rPr lang="en-US" sz="2400" dirty="0"/>
              <a:t> In a bolt factory machines A,B and C </a:t>
            </a:r>
            <a:r>
              <a:rPr lang="en-US" sz="2400" dirty="0" smtClean="0"/>
              <a:t>manufacture </a:t>
            </a:r>
            <a:r>
              <a:rPr lang="en-US" sz="2400" dirty="0"/>
              <a:t>25%,35% and 40% of the total</a:t>
            </a:r>
            <a:r>
              <a:rPr lang="en-US" sz="2400" dirty="0" smtClean="0"/>
              <a:t>. Of </a:t>
            </a:r>
            <a:r>
              <a:rPr lang="en-US" sz="2400" dirty="0"/>
              <a:t>their output 5%,4% and 2% are defective bolts</a:t>
            </a:r>
            <a:r>
              <a:rPr lang="en-US" sz="2400" dirty="0" smtClean="0"/>
              <a:t>. A </a:t>
            </a:r>
            <a:r>
              <a:rPr lang="en-US" sz="2400" dirty="0"/>
              <a:t>bolt is drawn at random from the product and is found to be defective</a:t>
            </a:r>
            <a:r>
              <a:rPr lang="en-US" sz="2400" dirty="0" smtClean="0"/>
              <a:t>. What </a:t>
            </a:r>
            <a:r>
              <a:rPr lang="en-US" sz="2400" dirty="0"/>
              <a:t>are the probabilities that it was manufactured by machines A,B or C?</a:t>
            </a:r>
          </a:p>
          <a:p>
            <a:pPr marL="0" indent="0">
              <a:buNone/>
            </a:pPr>
            <a:endParaRPr lang="en-US" sz="2200" dirty="0"/>
          </a:p>
        </p:txBody>
      </p:sp>
      <p:sp>
        <p:nvSpPr>
          <p:cNvPr id="4" name="Date Placeholder 3"/>
          <p:cNvSpPr>
            <a:spLocks noGrp="1"/>
          </p:cNvSpPr>
          <p:nvPr>
            <p:ph type="dt" sz="half" idx="10"/>
          </p:nvPr>
        </p:nvSpPr>
        <p:spPr/>
        <p:txBody>
          <a:bodyPr/>
          <a:lstStyle/>
          <a:p>
            <a:fld id="{C6ACA59D-E0D3-4677-8F22-9C4B59B3762E}"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618198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r>
              <a:rPr lang="en-US" sz="2200" dirty="0" smtClean="0"/>
              <a:t>CO1.  Gaining  Knowledge  of  basic  concept / fundamentals of  statistics and various Descriptive measures i.e. Central tendency of data, Moments, </a:t>
            </a:r>
            <a:r>
              <a:rPr lang="en-US" sz="2200" dirty="0" err="1" smtClean="0"/>
              <a:t>Skewness</a:t>
            </a:r>
            <a:r>
              <a:rPr lang="en-US" sz="2200" dirty="0" smtClean="0"/>
              <a:t>, Kurtosis, Co-relation, regression, Time Series analysis etc. </a:t>
            </a:r>
          </a:p>
          <a:p>
            <a:r>
              <a:rPr lang="en-US" sz="2200" dirty="0" smtClean="0"/>
              <a:t>CO2. The course provides the knowledge of Probability theory and random variable etc.</a:t>
            </a:r>
          </a:p>
          <a:p>
            <a:r>
              <a:rPr lang="en-US" sz="2200" dirty="0" smtClean="0"/>
              <a:t>CO3. The course enables the students to understand the Various distributions like Binomial distribution, Poisson distribution, Normal distribution and Exponential distribution.</a:t>
            </a:r>
          </a:p>
          <a:p>
            <a:r>
              <a:rPr lang="en-US" sz="2200" dirty="0" smtClean="0"/>
              <a:t>CO4. Evaluating basic concepts of Population &amp; Sampling, Test of Hypothesis, Statistical Inference, Parameter estimation, Maximum likelihood estimation etc.</a:t>
            </a:r>
          </a:p>
          <a:p>
            <a:r>
              <a:rPr lang="en-US" sz="2200" dirty="0" smtClean="0"/>
              <a:t>CO5. The course provide the knowledge of Mathematics Aptitude like solving the Pipe &amp; Cistern, Boat &amp; Stream, Speed, distance &amp; time, Sitting arrangements, Clock &amp; calendar etc.</a:t>
            </a:r>
            <a:endParaRPr lang="en-US" sz="2200" dirty="0"/>
          </a:p>
        </p:txBody>
      </p:sp>
      <p:sp>
        <p:nvSpPr>
          <p:cNvPr id="4" name="Date Placeholder 3"/>
          <p:cNvSpPr>
            <a:spLocks noGrp="1"/>
          </p:cNvSpPr>
          <p:nvPr>
            <p:ph type="dt" sz="half" idx="10"/>
          </p:nvPr>
        </p:nvSpPr>
        <p:spPr/>
        <p:txBody>
          <a:bodyPr/>
          <a:lstStyle/>
          <a:p>
            <a:fld id="{EEE9516E-B44D-4FB0-BD5F-6273BDC37EB0}"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Course</a:t>
            </a:r>
            <a:r>
              <a:rPr kumimoji="0" lang="en-US" sz="3200" b="0" i="0" u="none" strike="noStrike" kern="1200" cap="none" spc="0" normalizeH="0" noProof="0" dirty="0" smtClean="0">
                <a:ln>
                  <a:noFill/>
                </a:ln>
                <a:solidFill>
                  <a:schemeClr val="dk1"/>
                </a:solidFill>
                <a:effectLst/>
                <a:uLnTx/>
                <a:uFillTx/>
                <a:latin typeface="+mn-lt"/>
                <a:ea typeface="+mn-ea"/>
                <a:cs typeface="+mn-cs"/>
              </a:rPr>
              <a:t> Outcome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med" advTm="2000">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t>Q1.</a:t>
                </a:r>
                <a:r>
                  <a:rPr lang="en-US" sz="2200" dirty="0" smtClean="0"/>
                  <a:t>The </a:t>
                </a:r>
                <a:r>
                  <a:rPr lang="en-US" sz="2200" dirty="0"/>
                  <a:t>probability that machine A will be performing an usual function in 5 years’ time is  </a:t>
                </a:r>
                <a14:m>
                  <m:oMath xmlns:m="http://schemas.openxmlformats.org/officeDocument/2006/math">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4</m:t>
                        </m:r>
                      </m:den>
                    </m:f>
                  </m:oMath>
                </a14:m>
                <a:r>
                  <a:rPr lang="en-US" sz="2200" dirty="0"/>
                  <a:t> , while the probability that machine B will be operating usefully at the end of the same period is </a:t>
                </a:r>
                <a14:m>
                  <m:oMath xmlns:m="http://schemas.openxmlformats.org/officeDocument/2006/math">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oMath>
                </a14:m>
                <a:r>
                  <a:rPr lang="en-US" sz="2200" dirty="0"/>
                  <a:t> .</a:t>
                </a:r>
              </a:p>
              <a:p>
                <a:pPr marL="571500" indent="-571500">
                  <a:buFont typeface="+mj-lt"/>
                  <a:buAutoNum type="romanLcPeriod"/>
                </a:pPr>
                <a:r>
                  <a:rPr lang="en-US" sz="2200" dirty="0"/>
                  <a:t>Find the probability that in the following cases that in 5 years’ </a:t>
                </a:r>
                <a:r>
                  <a:rPr lang="en-US" sz="2200" dirty="0" smtClean="0"/>
                  <a:t>time:</a:t>
                </a:r>
              </a:p>
              <a:p>
                <a:pPr marL="571500" indent="-571500">
                  <a:buFont typeface="+mj-lt"/>
                  <a:buAutoNum type="romanLcPeriod"/>
                </a:pPr>
                <a:r>
                  <a:rPr lang="en-US" sz="2200" dirty="0" smtClean="0"/>
                  <a:t>Both </a:t>
                </a:r>
                <a:r>
                  <a:rPr lang="en-US" sz="2200" dirty="0"/>
                  <a:t>machines will be performing an usual </a:t>
                </a:r>
                <a:r>
                  <a:rPr lang="en-US" sz="2200" dirty="0" smtClean="0"/>
                  <a:t>function</a:t>
                </a:r>
              </a:p>
              <a:p>
                <a:pPr marL="571500" indent="-571500">
                  <a:buFont typeface="+mj-lt"/>
                  <a:buAutoNum type="romanLcPeriod"/>
                </a:pPr>
                <a:r>
                  <a:rPr lang="en-US" sz="2200" dirty="0" smtClean="0"/>
                  <a:t>Neither </a:t>
                </a:r>
                <a:r>
                  <a:rPr lang="en-US" sz="2200" dirty="0"/>
                  <a:t>will be </a:t>
                </a:r>
                <a:r>
                  <a:rPr lang="en-US" sz="2200" dirty="0" smtClean="0"/>
                  <a:t>operating.</a:t>
                </a:r>
              </a:p>
              <a:p>
                <a:pPr marL="571500" indent="-571500">
                  <a:buFont typeface="+mj-lt"/>
                  <a:buAutoNum type="romanLcPeriod"/>
                </a:pPr>
                <a:r>
                  <a:rPr lang="en-US" sz="2200" dirty="0" smtClean="0"/>
                  <a:t>Only </a:t>
                </a:r>
                <a:r>
                  <a:rPr lang="en-US" sz="2200" dirty="0"/>
                  <a:t>machine B will be </a:t>
                </a:r>
                <a:r>
                  <a:rPr lang="en-US" sz="2200" dirty="0" smtClean="0"/>
                  <a:t>operating</a:t>
                </a:r>
              </a:p>
              <a:p>
                <a:pPr marL="571500" indent="-571500">
                  <a:buFont typeface="+mj-lt"/>
                  <a:buAutoNum type="romanLcPeriod"/>
                </a:pPr>
                <a:r>
                  <a:rPr lang="en-US" sz="2200" dirty="0" smtClean="0"/>
                  <a:t>At </a:t>
                </a:r>
                <a:r>
                  <a:rPr lang="en-US" sz="2200" dirty="0"/>
                  <a:t>least one of the machines will be operating.</a:t>
                </a:r>
                <a:r>
                  <a:rPr lang="en-US" sz="2200" b="1" dirty="0" err="1"/>
                  <a:t>Ans</a:t>
                </a:r>
                <a:r>
                  <a:rPr lang="en-US" sz="2200" b="1" dirty="0"/>
                  <a:t>:   </a:t>
                </a:r>
                <a14:m>
                  <m:oMath xmlns:m="http://schemas.openxmlformats.org/officeDocument/2006/math">
                    <m:f>
                      <m:fPr>
                        <m:ctrlPr>
                          <a:rPr lang="en-US" sz="2200" b="1" i="1">
                            <a:latin typeface="Cambria Math" panose="02040503050406030204" pitchFamily="18" charset="0"/>
                          </a:rPr>
                        </m:ctrlPr>
                      </m:fPr>
                      <m:num>
                        <m:r>
                          <a:rPr lang="en-US" sz="2200" b="1" i="1">
                            <a:latin typeface="Cambria Math"/>
                          </a:rPr>
                          <m:t>𝟏</m:t>
                        </m:r>
                      </m:num>
                      <m:den>
                        <m:r>
                          <a:rPr lang="en-US" sz="2200" b="1" i="1">
                            <a:latin typeface="Cambria Math"/>
                          </a:rPr>
                          <m:t>𝟏𝟐</m:t>
                        </m:r>
                      </m:den>
                    </m:f>
                    <m:r>
                      <a:rPr lang="en-US" sz="2200" b="1" i="1">
                        <a:latin typeface="Cambria Math"/>
                      </a:rPr>
                      <m:t> ,</m:t>
                    </m:r>
                    <m:f>
                      <m:fPr>
                        <m:ctrlPr>
                          <a:rPr lang="en-US" sz="2200" b="1" i="1">
                            <a:latin typeface="Cambria Math" panose="02040503050406030204" pitchFamily="18" charset="0"/>
                          </a:rPr>
                        </m:ctrlPr>
                      </m:fPr>
                      <m:num>
                        <m:r>
                          <a:rPr lang="en-US" sz="2200" b="1" i="1">
                            <a:latin typeface="Cambria Math"/>
                          </a:rPr>
                          <m:t>𝟏</m:t>
                        </m:r>
                      </m:num>
                      <m:den>
                        <m:r>
                          <a:rPr lang="en-US" sz="2200" b="1" i="1">
                            <a:latin typeface="Cambria Math"/>
                          </a:rPr>
                          <m:t>𝟐</m:t>
                        </m:r>
                      </m:den>
                    </m:f>
                    <m:r>
                      <a:rPr lang="en-US" sz="2200" b="1" i="1">
                        <a:latin typeface="Cambria Math"/>
                      </a:rPr>
                      <m:t> ,</m:t>
                    </m:r>
                    <m:f>
                      <m:fPr>
                        <m:ctrlPr>
                          <a:rPr lang="en-US" sz="2200" b="1" i="1">
                            <a:latin typeface="Cambria Math" panose="02040503050406030204" pitchFamily="18" charset="0"/>
                          </a:rPr>
                        </m:ctrlPr>
                      </m:fPr>
                      <m:num>
                        <m:r>
                          <a:rPr lang="en-US" sz="2200" b="1" i="1">
                            <a:latin typeface="Cambria Math"/>
                          </a:rPr>
                          <m:t>𝟏</m:t>
                        </m:r>
                      </m:num>
                      <m:den>
                        <m:r>
                          <a:rPr lang="en-US" sz="2200" b="1" i="1">
                            <a:latin typeface="Cambria Math"/>
                          </a:rPr>
                          <m:t>𝟒</m:t>
                        </m:r>
                      </m:den>
                    </m:f>
                    <m:r>
                      <a:rPr lang="en-US" sz="2200" b="1" i="1">
                        <a:latin typeface="Cambria Math"/>
                      </a:rPr>
                      <m:t> ,</m:t>
                    </m:r>
                    <m:f>
                      <m:fPr>
                        <m:ctrlPr>
                          <a:rPr lang="en-US" sz="2200" b="1" i="1">
                            <a:latin typeface="Cambria Math" panose="02040503050406030204" pitchFamily="18" charset="0"/>
                          </a:rPr>
                        </m:ctrlPr>
                      </m:fPr>
                      <m:num>
                        <m:r>
                          <a:rPr lang="en-US" sz="2200" b="1" i="1">
                            <a:latin typeface="Cambria Math"/>
                          </a:rPr>
                          <m:t>𝟏</m:t>
                        </m:r>
                      </m:num>
                      <m:den>
                        <m:r>
                          <a:rPr lang="en-US" sz="2200" b="1" i="1">
                            <a:latin typeface="Cambria Math"/>
                          </a:rPr>
                          <m:t>𝟐</m:t>
                        </m:r>
                      </m:den>
                    </m:f>
                  </m:oMath>
                </a14:m>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r="-963" b="-48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F808E29-D775-4645-BD9A-A929C9CC1227}"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Weekly</a:t>
            </a:r>
            <a:r>
              <a:rPr kumimoji="0" lang="en-US" sz="3200" b="0" i="0" u="none" strike="noStrike" kern="1200" cap="none" spc="0" normalizeH="0" noProof="0" dirty="0" smtClean="0">
                <a:ln>
                  <a:noFill/>
                </a:ln>
                <a:solidFill>
                  <a:schemeClr val="dk1"/>
                </a:solidFill>
                <a:effectLst/>
                <a:uLnTx/>
                <a:uFillTx/>
                <a:latin typeface="+mn-lt"/>
                <a:ea typeface="+mn-ea"/>
                <a:cs typeface="+mn-cs"/>
              </a:rPr>
              <a:t> Assignment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t>Q2.</a:t>
                </a:r>
                <a:r>
                  <a:rPr lang="en-US" sz="2200" dirty="0" smtClean="0"/>
                  <a:t>In </a:t>
                </a:r>
                <a:r>
                  <a:rPr lang="en-US" sz="2200" dirty="0"/>
                  <a:t>a bolt factory machines A,B and C </a:t>
                </a:r>
                <a:r>
                  <a:rPr lang="en-US" sz="2200" dirty="0" smtClean="0"/>
                  <a:t>manufacture </a:t>
                </a:r>
                <a:r>
                  <a:rPr lang="en-US" sz="2200" dirty="0"/>
                  <a:t>25%,35% and 40% of the total</a:t>
                </a:r>
                <a:r>
                  <a:rPr lang="en-US" sz="2200" dirty="0" smtClean="0"/>
                  <a:t>. Of </a:t>
                </a:r>
                <a:r>
                  <a:rPr lang="en-US" sz="2200" dirty="0"/>
                  <a:t>their output 5%,4% and 2% are defective bolts</a:t>
                </a:r>
                <a:r>
                  <a:rPr lang="en-US" sz="2200" dirty="0" smtClean="0"/>
                  <a:t>. A </a:t>
                </a:r>
                <a:r>
                  <a:rPr lang="en-US" sz="2200" dirty="0"/>
                  <a:t>bolt is drawn at random from the product and is found to be defective</a:t>
                </a:r>
                <a:r>
                  <a:rPr lang="en-US" sz="2200" dirty="0" smtClean="0"/>
                  <a:t>. What </a:t>
                </a:r>
                <a:r>
                  <a:rPr lang="en-US" sz="2200" dirty="0"/>
                  <a:t>are the probabilities that it was manufactured by machines A,B or C</a:t>
                </a:r>
                <a:r>
                  <a:rPr lang="en-US" sz="2200" dirty="0" smtClean="0"/>
                  <a:t>?						</a:t>
                </a:r>
                <a:r>
                  <a:rPr lang="en-US" sz="2200" b="1" dirty="0" err="1"/>
                  <a:t>Ans</a:t>
                </a:r>
                <a:r>
                  <a:rPr lang="en-US" sz="2200" b="1" dirty="0"/>
                  <a:t>:   </a:t>
                </a:r>
                <a14:m>
                  <m:oMath xmlns:m="http://schemas.openxmlformats.org/officeDocument/2006/math">
                    <m:f>
                      <m:fPr>
                        <m:ctrlPr>
                          <a:rPr lang="en-US" sz="2200" b="1" i="1">
                            <a:latin typeface="Cambria Math" panose="02040503050406030204" pitchFamily="18" charset="0"/>
                          </a:rPr>
                        </m:ctrlPr>
                      </m:fPr>
                      <m:num>
                        <m:r>
                          <a:rPr lang="en-US" sz="2200" b="1" i="1">
                            <a:latin typeface="Cambria Math"/>
                          </a:rPr>
                          <m:t>𝟐𝟓</m:t>
                        </m:r>
                      </m:num>
                      <m:den>
                        <m:r>
                          <a:rPr lang="en-US" sz="2200" b="1" i="1">
                            <a:latin typeface="Cambria Math"/>
                          </a:rPr>
                          <m:t>𝟔𝟗</m:t>
                        </m:r>
                      </m:den>
                    </m:f>
                    <m:r>
                      <a:rPr lang="en-US" sz="2200" b="1" i="1">
                        <a:latin typeface="Cambria Math"/>
                      </a:rPr>
                      <m:t> ,</m:t>
                    </m:r>
                    <m:f>
                      <m:fPr>
                        <m:ctrlPr>
                          <a:rPr lang="en-US" sz="2200" b="1" i="1">
                            <a:latin typeface="Cambria Math" panose="02040503050406030204" pitchFamily="18" charset="0"/>
                          </a:rPr>
                        </m:ctrlPr>
                      </m:fPr>
                      <m:num>
                        <m:r>
                          <a:rPr lang="en-US" sz="2200" b="1" i="1">
                            <a:latin typeface="Cambria Math"/>
                          </a:rPr>
                          <m:t>𝟐𝟖</m:t>
                        </m:r>
                      </m:num>
                      <m:den>
                        <m:r>
                          <a:rPr lang="en-US" sz="2200" b="1" i="1">
                            <a:latin typeface="Cambria Math"/>
                          </a:rPr>
                          <m:t>𝟔𝟗</m:t>
                        </m:r>
                      </m:den>
                    </m:f>
                    <m:r>
                      <a:rPr lang="en-US" sz="2200" b="1" i="1">
                        <a:latin typeface="Cambria Math"/>
                      </a:rPr>
                      <m:t> ,</m:t>
                    </m:r>
                    <m:f>
                      <m:fPr>
                        <m:ctrlPr>
                          <a:rPr lang="en-US" sz="2200" b="1" i="1">
                            <a:latin typeface="Cambria Math" panose="02040503050406030204" pitchFamily="18" charset="0"/>
                          </a:rPr>
                        </m:ctrlPr>
                      </m:fPr>
                      <m:num>
                        <m:r>
                          <a:rPr lang="en-US" sz="2200" b="1" i="1">
                            <a:latin typeface="Cambria Math"/>
                          </a:rPr>
                          <m:t>𝟏𝟔</m:t>
                        </m:r>
                      </m:num>
                      <m:den>
                        <m:r>
                          <a:rPr lang="en-US" sz="2200" b="1" i="1">
                            <a:latin typeface="Cambria Math"/>
                          </a:rPr>
                          <m:t>𝟔𝟗</m:t>
                        </m:r>
                      </m:den>
                    </m:f>
                    <m:r>
                      <a:rPr lang="en-US" sz="2200" b="1" i="1">
                        <a:latin typeface="Cambria Math"/>
                      </a:rPr>
                      <m:t> </m:t>
                    </m:r>
                  </m:oMath>
                </a14:m>
                <a:endParaRPr lang="en-US" sz="2200" dirty="0"/>
              </a:p>
              <a:p>
                <a:pPr marL="0" lvl="0" indent="0">
                  <a:buNone/>
                </a:pPr>
                <a:r>
                  <a:rPr lang="en-US" sz="2200" dirty="0" smtClean="0"/>
                  <a:t>Q3.In </a:t>
                </a:r>
                <a:r>
                  <a:rPr lang="en-US" sz="2200" dirty="0"/>
                  <a:t>800 families with 5 children each ,how many families would be expected to have </a:t>
                </a:r>
                <a:endParaRPr lang="en-US" sz="2200" dirty="0" smtClean="0"/>
              </a:p>
              <a:p>
                <a:pPr marL="514350" lvl="0" indent="-514350">
                  <a:buFont typeface="+mj-lt"/>
                  <a:buAutoNum type="romanLcPeriod"/>
                </a:pPr>
                <a:r>
                  <a:rPr lang="en-US" sz="2200" dirty="0" smtClean="0"/>
                  <a:t>3 </a:t>
                </a:r>
                <a:r>
                  <a:rPr lang="en-US" sz="2200" dirty="0"/>
                  <a:t>boys and 2 girls </a:t>
                </a:r>
                <a:endParaRPr lang="en-US" sz="2200" dirty="0" smtClean="0"/>
              </a:p>
              <a:p>
                <a:pPr marL="514350" lvl="0" indent="-514350">
                  <a:buFont typeface="+mj-lt"/>
                  <a:buAutoNum type="romanLcPeriod"/>
                </a:pPr>
                <a:r>
                  <a:rPr lang="en-US" sz="2200" dirty="0" smtClean="0"/>
                  <a:t>No girl</a:t>
                </a:r>
              </a:p>
              <a:p>
                <a:pPr marL="514350" lvl="0" indent="-514350">
                  <a:buFont typeface="+mj-lt"/>
                  <a:buAutoNum type="romanLcPeriod"/>
                </a:pPr>
                <a:r>
                  <a:rPr lang="en-US" sz="2200" dirty="0" smtClean="0"/>
                  <a:t>At </a:t>
                </a:r>
                <a:r>
                  <a:rPr lang="en-US" sz="2200" dirty="0"/>
                  <a:t>most 2 </a:t>
                </a:r>
                <a:r>
                  <a:rPr lang="en-US" sz="2200" dirty="0" smtClean="0"/>
                  <a:t>girls</a:t>
                </a:r>
              </a:p>
              <a:p>
                <a:pPr marL="514350" lvl="0" indent="-514350">
                  <a:buFont typeface="+mj-lt"/>
                  <a:buAutoNum type="romanLcPeriod"/>
                </a:pPr>
                <a:r>
                  <a:rPr lang="en-US" sz="2200" dirty="0" smtClean="0"/>
                  <a:t>Either </a:t>
                </a:r>
                <a:r>
                  <a:rPr lang="en-US" sz="2200" dirty="0"/>
                  <a:t>2 or 3 boys (Assume equal probabilities for boys and girls)   </a:t>
                </a:r>
                <a:r>
                  <a:rPr lang="en-US" sz="2200" b="1" dirty="0" err="1" smtClean="0"/>
                  <a:t>Ans</a:t>
                </a:r>
                <a:r>
                  <a:rPr lang="en-US" sz="2200" b="1" dirty="0"/>
                  <a:t>:   250, 25, 400, 25</a:t>
                </a: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r="-1111" b="-132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15B0269-9679-470C-A85A-52F0A3D296FE}"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Weekly</a:t>
            </a:r>
            <a:r>
              <a:rPr kumimoji="0" lang="en-US" sz="3200" b="0" i="0" u="none" strike="noStrike" kern="1200" cap="none" spc="0" normalizeH="0" noProof="0" dirty="0" smtClean="0">
                <a:ln>
                  <a:noFill/>
                </a:ln>
                <a:solidFill>
                  <a:schemeClr val="dk1"/>
                </a:solidFill>
                <a:effectLst/>
                <a:uLnTx/>
                <a:uFillTx/>
                <a:latin typeface="+mn-lt"/>
                <a:ea typeface="+mn-ea"/>
                <a:cs typeface="+mn-cs"/>
              </a:rPr>
              <a:t> Assignment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6322385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2200" dirty="0" smtClean="0"/>
              <a:t>Q4.In </a:t>
            </a:r>
            <a:r>
              <a:rPr lang="en-US" sz="2200" dirty="0"/>
              <a:t>a test on 2000 electric </a:t>
            </a:r>
            <a:r>
              <a:rPr lang="en-US" sz="2200" dirty="0" err="1"/>
              <a:t>bulbs,it</a:t>
            </a:r>
            <a:r>
              <a:rPr lang="en-US" sz="2200" dirty="0"/>
              <a:t> was found that the life of a particular make, was normally distributed with an average life of 2040 hours and S.D. of 60 hours, estimate the number of bulbs likely to burn for</a:t>
            </a:r>
          </a:p>
          <a:p>
            <a:pPr marL="514350" lvl="0" indent="-514350">
              <a:buFont typeface="+mj-lt"/>
              <a:buAutoNum type="romanLcPeriod"/>
            </a:pPr>
            <a:r>
              <a:rPr lang="en-US" sz="2200" dirty="0"/>
              <a:t>More than 2150 </a:t>
            </a:r>
            <a:r>
              <a:rPr lang="en-US" sz="2200" dirty="0" smtClean="0"/>
              <a:t>hours</a:t>
            </a:r>
          </a:p>
          <a:p>
            <a:pPr marL="514350" lvl="0" indent="-514350">
              <a:buFont typeface="+mj-lt"/>
              <a:buAutoNum type="romanLcPeriod"/>
            </a:pPr>
            <a:r>
              <a:rPr lang="en-US" sz="2200" dirty="0" smtClean="0"/>
              <a:t>Less </a:t>
            </a:r>
            <a:r>
              <a:rPr lang="en-US" sz="2200" dirty="0"/>
              <a:t>than 1950 </a:t>
            </a:r>
            <a:r>
              <a:rPr lang="en-US" sz="2200" dirty="0" smtClean="0"/>
              <a:t>hours</a:t>
            </a:r>
          </a:p>
          <a:p>
            <a:pPr marL="514350" lvl="0" indent="-514350">
              <a:buFont typeface="+mj-lt"/>
              <a:buAutoNum type="romanLcPeriod"/>
            </a:pPr>
            <a:r>
              <a:rPr lang="en-US" sz="2200" dirty="0" smtClean="0"/>
              <a:t>More </a:t>
            </a:r>
            <a:r>
              <a:rPr lang="en-US" sz="2200" dirty="0"/>
              <a:t>than 1920 hours but less than 2160 hours 			</a:t>
            </a:r>
            <a:r>
              <a:rPr lang="en-US" sz="2200" dirty="0" smtClean="0"/>
              <a:t>				</a:t>
            </a:r>
            <a:r>
              <a:rPr lang="en-US" sz="2200" b="1" dirty="0" err="1" smtClean="0"/>
              <a:t>Ans</a:t>
            </a:r>
            <a:r>
              <a:rPr lang="en-US" sz="2200" b="1" dirty="0"/>
              <a:t>: </a:t>
            </a:r>
            <a:r>
              <a:rPr lang="en-US" sz="2200" b="1" dirty="0" smtClean="0"/>
              <a:t>67,134,1909</a:t>
            </a:r>
            <a:endParaRPr lang="en-US" sz="2200" dirty="0"/>
          </a:p>
          <a:p>
            <a:pPr marL="0" lvl="0" indent="0">
              <a:buNone/>
            </a:pPr>
            <a:r>
              <a:rPr lang="en-US" sz="2200" dirty="0" smtClean="0"/>
              <a:t>Q5.In </a:t>
            </a:r>
            <a:r>
              <a:rPr lang="en-US" sz="2200" dirty="0"/>
              <a:t>a distribution exactly Normal, 7% of the items are under 35 and 89% are under 63. What are the mean and Standard deviation of this Distribution? 		           	</a:t>
            </a:r>
            <a:r>
              <a:rPr lang="en-US" sz="2200" dirty="0" smtClean="0"/>
              <a:t>		</a:t>
            </a:r>
            <a:r>
              <a:rPr lang="en-US" sz="2200" b="1" dirty="0" err="1" smtClean="0"/>
              <a:t>Ans</a:t>
            </a:r>
            <a:r>
              <a:rPr lang="en-US" sz="2200" b="1" dirty="0"/>
              <a:t>: 50.3, 10.33</a:t>
            </a: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E1367A5B-3729-4910-8B4E-D8455CF47B35}"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Weekly</a:t>
            </a:r>
            <a:r>
              <a:rPr kumimoji="0" lang="en-US" sz="3200" b="0" i="0" u="none" strike="noStrike" kern="1200" cap="none" spc="0" normalizeH="0" noProof="0" dirty="0" smtClean="0">
                <a:ln>
                  <a:noFill/>
                </a:ln>
                <a:solidFill>
                  <a:schemeClr val="dk1"/>
                </a:solidFill>
                <a:effectLst/>
                <a:uLnTx/>
                <a:uFillTx/>
                <a:latin typeface="+mn-lt"/>
                <a:ea typeface="+mn-ea"/>
                <a:cs typeface="+mn-cs"/>
              </a:rPr>
              <a:t> Assignment</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03913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2200" dirty="0" smtClean="0"/>
                  <a:t>Q1. Four </a:t>
                </a:r>
                <a:r>
                  <a:rPr lang="en-US" sz="2200" dirty="0"/>
                  <a:t>person are chosen at random from a group containing 3 men, 2 women and 4 children then the probability that exactly two of them will be children is</a:t>
                </a:r>
                <a:endParaRPr lang="en-US" sz="2200" dirty="0" smtClean="0"/>
              </a:p>
              <a:p>
                <a:pPr lvl="0">
                  <a:buFont typeface="+mj-lt"/>
                  <a:buAutoNum type="alphaLcPeriod"/>
                </a:pPr>
                <a14:m>
                  <m:oMath xmlns:m="http://schemas.openxmlformats.org/officeDocument/2006/math">
                    <m:f>
                      <m:fPr>
                        <m:ctrlPr>
                          <a:rPr lang="en-US" sz="2200" i="1">
                            <a:latin typeface="Cambria Math" panose="02040503050406030204" pitchFamily="18" charset="0"/>
                          </a:rPr>
                        </m:ctrlPr>
                      </m:fPr>
                      <m:num>
                        <m:r>
                          <a:rPr lang="en-US" sz="2200" i="1">
                            <a:latin typeface="Cambria Math"/>
                          </a:rPr>
                          <m:t>9</m:t>
                        </m:r>
                      </m:num>
                      <m:den>
                        <m:r>
                          <a:rPr lang="en-US" sz="2200" i="1">
                            <a:latin typeface="Cambria Math"/>
                          </a:rPr>
                          <m:t>21</m:t>
                        </m:r>
                      </m:den>
                    </m:f>
                  </m:oMath>
                </a14:m>
                <a:endParaRPr lang="en-US" sz="2200" dirty="0"/>
              </a:p>
              <a:p>
                <a:pPr lvl="0">
                  <a:buFont typeface="+mj-lt"/>
                  <a:buAutoNum type="alphaLcPeriod"/>
                </a:pPr>
                <a14:m>
                  <m:oMath xmlns:m="http://schemas.openxmlformats.org/officeDocument/2006/math">
                    <m:f>
                      <m:fPr>
                        <m:ctrlPr>
                          <a:rPr lang="en-US" sz="2200" i="1">
                            <a:latin typeface="Cambria Math" panose="02040503050406030204" pitchFamily="18" charset="0"/>
                          </a:rPr>
                        </m:ctrlPr>
                      </m:fPr>
                      <m:num>
                        <m:r>
                          <a:rPr lang="en-US" sz="2200" i="1">
                            <a:latin typeface="Cambria Math"/>
                          </a:rPr>
                          <m:t>10</m:t>
                        </m:r>
                      </m:num>
                      <m:den>
                        <m:r>
                          <a:rPr lang="en-US" sz="2200" i="1">
                            <a:latin typeface="Cambria Math"/>
                          </a:rPr>
                          <m:t>21</m:t>
                        </m:r>
                      </m:den>
                    </m:f>
                  </m:oMath>
                </a14:m>
                <a:endParaRPr lang="en-US" sz="2200" dirty="0"/>
              </a:p>
              <a:p>
                <a:pPr lvl="0">
                  <a:buFont typeface="+mj-lt"/>
                  <a:buAutoNum type="alphaLcPeriod"/>
                </a:pPr>
                <a14:m>
                  <m:oMath xmlns:m="http://schemas.openxmlformats.org/officeDocument/2006/math">
                    <m:f>
                      <m:fPr>
                        <m:ctrlPr>
                          <a:rPr lang="en-US" sz="2200" i="1">
                            <a:latin typeface="Cambria Math" panose="02040503050406030204" pitchFamily="18" charset="0"/>
                          </a:rPr>
                        </m:ctrlPr>
                      </m:fPr>
                      <m:num>
                        <m:r>
                          <a:rPr lang="en-US" sz="2200" i="1">
                            <a:latin typeface="Cambria Math"/>
                          </a:rPr>
                          <m:t>6</m:t>
                        </m:r>
                      </m:num>
                      <m:den>
                        <m:r>
                          <a:rPr lang="en-US" sz="2200" i="1">
                            <a:latin typeface="Cambria Math"/>
                          </a:rPr>
                          <m:t>21</m:t>
                        </m:r>
                      </m:den>
                    </m:f>
                  </m:oMath>
                </a14:m>
                <a:endParaRPr lang="en-US" sz="2200" dirty="0"/>
              </a:p>
              <a:p>
                <a:pPr lvl="0">
                  <a:buFont typeface="+mj-lt"/>
                  <a:buAutoNum type="alphaLcPeriod"/>
                </a:pPr>
                <a:r>
                  <a:rPr lang="en-US" sz="2200" dirty="0"/>
                  <a:t>None of </a:t>
                </a:r>
                <a:r>
                  <a:rPr lang="en-US" sz="2200" dirty="0" smtClean="0"/>
                  <a:t>these</a:t>
                </a:r>
                <a:endParaRPr lang="en-US" sz="2200" dirty="0"/>
              </a:p>
              <a:p>
                <a:pPr marL="0" lvl="0" indent="0">
                  <a:buNone/>
                </a:pPr>
                <a:r>
                  <a:rPr lang="en-US" sz="2200" dirty="0" smtClean="0"/>
                  <a:t>Q 2. In </a:t>
                </a:r>
                <a:r>
                  <a:rPr lang="en-US" sz="2200" dirty="0"/>
                  <a:t>a certain state, 25 percent of all cars emit excessive amounts of pollutants. If the probability is 0.99 that a car emitting excessive amounts will fail the state’s vehicular emission test, and the probability is 0.17 that a car not emitting excessive amounts of pollutants </a:t>
                </a:r>
                <a:r>
                  <a:rPr lang="en-US" sz="2200" dirty="0" smtClean="0"/>
                  <a:t>will</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r="-1481" b="-52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91BC5D8-44B5-4C4D-AD0F-980B7E63D25D}" type="datetime1">
              <a:rPr lang="en-US" smtClean="0"/>
              <a:pPr/>
              <a:t>10/9/2021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0" i="0" u="none" strike="noStrike" kern="1200" cap="none" spc="0" normalizeH="0" noProof="0" dirty="0" smtClean="0">
                <a:ln>
                  <a:noFill/>
                </a:ln>
                <a:solidFill>
                  <a:schemeClr val="dk1"/>
                </a:solidFill>
                <a:effectLst/>
                <a:uLnTx/>
                <a:uFillTx/>
                <a:latin typeface="+mn-lt"/>
                <a:ea typeface="+mn-ea"/>
                <a:cs typeface="+mn-cs"/>
              </a:rPr>
              <a:t> s</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1800" dirty="0"/>
              <a:t>nevertheless fail the test. What is the probability that a car that fails the test actually emits excessive amounts of pollutants?</a:t>
            </a:r>
          </a:p>
          <a:p>
            <a:pPr lvl="0">
              <a:buFont typeface="+mj-lt"/>
              <a:buAutoNum type="alphaLcPeriod"/>
            </a:pPr>
            <a:r>
              <a:rPr lang="en-US" sz="1800" dirty="0"/>
              <a:t>0.60</a:t>
            </a:r>
          </a:p>
          <a:p>
            <a:pPr lvl="0">
              <a:buFont typeface="+mj-lt"/>
              <a:buAutoNum type="alphaLcPeriod"/>
            </a:pPr>
            <a:r>
              <a:rPr lang="en-US" sz="1800" dirty="0"/>
              <a:t>0.70</a:t>
            </a:r>
          </a:p>
          <a:p>
            <a:pPr lvl="0">
              <a:buFont typeface="+mj-lt"/>
              <a:buAutoNum type="alphaLcPeriod"/>
            </a:pPr>
            <a:r>
              <a:rPr lang="en-US" sz="1800" dirty="0"/>
              <a:t>0.66</a:t>
            </a:r>
          </a:p>
          <a:p>
            <a:pPr lvl="0">
              <a:buFont typeface="+mj-lt"/>
              <a:buAutoNum type="alphaLcPeriod"/>
            </a:pPr>
            <a:r>
              <a:rPr lang="en-US" sz="1800" dirty="0"/>
              <a:t>None of </a:t>
            </a:r>
            <a:r>
              <a:rPr lang="en-US" sz="1800" dirty="0" smtClean="0"/>
              <a:t>these</a:t>
            </a:r>
          </a:p>
          <a:p>
            <a:pPr marL="0" lvl="0" indent="0">
              <a:buNone/>
            </a:pPr>
            <a:r>
              <a:rPr lang="en-US" sz="1800" dirty="0" smtClean="0"/>
              <a:t>Q3.  </a:t>
            </a:r>
            <a:r>
              <a:rPr lang="en-US" sz="1800" dirty="0"/>
              <a:t>A can hit a target 3 times in 5 shots, B 2 times in 5 shots and C 3 times in 4 shots. All of them fire one shot each simultaneously at the target. What  is the probability that at least two shots hit-</a:t>
            </a:r>
          </a:p>
          <a:p>
            <a:pPr lvl="0">
              <a:buFont typeface="+mj-lt"/>
              <a:buAutoNum type="alphaLcPeriod"/>
            </a:pPr>
            <a:r>
              <a:rPr lang="en-US" sz="1800" dirty="0"/>
              <a:t>0.60</a:t>
            </a:r>
          </a:p>
          <a:p>
            <a:pPr lvl="0">
              <a:buFont typeface="+mj-lt"/>
              <a:buAutoNum type="alphaLcPeriod"/>
            </a:pPr>
            <a:r>
              <a:rPr lang="en-US" sz="1800" dirty="0"/>
              <a:t>0.62</a:t>
            </a:r>
          </a:p>
          <a:p>
            <a:pPr lvl="0">
              <a:buFont typeface="+mj-lt"/>
              <a:buAutoNum type="alphaLcPeriod"/>
            </a:pPr>
            <a:r>
              <a:rPr lang="en-US" sz="1800" dirty="0"/>
              <a:t>0.63</a:t>
            </a:r>
          </a:p>
          <a:p>
            <a:pPr lvl="0">
              <a:buFont typeface="+mj-lt"/>
              <a:buAutoNum type="alphaLcPeriod"/>
            </a:pPr>
            <a:r>
              <a:rPr lang="en-US" sz="1800" dirty="0"/>
              <a:t>0.50</a:t>
            </a:r>
          </a:p>
          <a:p>
            <a:pPr marL="0" lvl="0" indent="0">
              <a:buNone/>
            </a:pPr>
            <a:endParaRPr lang="en-US" sz="1800" dirty="0"/>
          </a:p>
          <a:p>
            <a:pPr marL="0" lvl="0" indent="0">
              <a:buNone/>
            </a:pPr>
            <a:endParaRPr lang="en-US" sz="1700" dirty="0"/>
          </a:p>
        </p:txBody>
      </p:sp>
      <p:sp>
        <p:nvSpPr>
          <p:cNvPr id="4" name="Date Placeholder 3"/>
          <p:cNvSpPr>
            <a:spLocks noGrp="1"/>
          </p:cNvSpPr>
          <p:nvPr>
            <p:ph type="dt" sz="half" idx="10"/>
          </p:nvPr>
        </p:nvSpPr>
        <p:spPr/>
        <p:txBody>
          <a:bodyPr/>
          <a:lstStyle/>
          <a:p>
            <a:fld id="{73AEB3BD-9579-438C-805A-84F81693C3DA}" type="datetime1">
              <a:rPr lang="en-US" smtClean="0"/>
              <a:pPr/>
              <a:t>10/9/2021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0" i="0" u="none" strike="noStrike" kern="1200" cap="none" spc="0" normalizeH="0" noProof="0" dirty="0" smtClean="0">
                <a:ln>
                  <a:noFill/>
                </a:ln>
                <a:solidFill>
                  <a:schemeClr val="dk1"/>
                </a:solidFill>
                <a:effectLst/>
                <a:uLnTx/>
                <a:uFillTx/>
                <a:latin typeface="+mn-lt"/>
                <a:ea typeface="+mn-ea"/>
                <a:cs typeface="+mn-cs"/>
              </a:rPr>
              <a:t> s</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252237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1800" dirty="0" smtClean="0"/>
                  <a:t>Q4.  </a:t>
                </a:r>
                <a:r>
                  <a:rPr lang="en-US" sz="1800" dirty="0"/>
                  <a:t>The probability that a civilian can hit a target is 2/5 and the probability that an army officer can hit the same target is 3/5 while the civilian can fire 8 shots in the time the army officer fires 10 shots. If they fire together, then what is the probability that army officer shoots the target?</a:t>
                </a:r>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6</m:t>
                        </m:r>
                      </m:num>
                      <m:den>
                        <m:r>
                          <a:rPr lang="en-US" sz="1800" i="1">
                            <a:latin typeface="Cambria Math"/>
                          </a:rPr>
                          <m:t>11</m:t>
                        </m:r>
                      </m:den>
                    </m:f>
                  </m:oMath>
                </a14:m>
                <a:endParaRPr lang="en-US" sz="1800" dirty="0"/>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5</m:t>
                        </m:r>
                      </m:num>
                      <m:den>
                        <m:r>
                          <a:rPr lang="en-US" sz="1800" i="1">
                            <a:latin typeface="Cambria Math"/>
                          </a:rPr>
                          <m:t>11</m:t>
                        </m:r>
                      </m:den>
                    </m:f>
                  </m:oMath>
                </a14:m>
                <a:endParaRPr lang="en-US" sz="1800" dirty="0"/>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3</m:t>
                        </m:r>
                      </m:num>
                      <m:den>
                        <m:r>
                          <a:rPr lang="en-US" sz="1800" i="1">
                            <a:latin typeface="Cambria Math"/>
                          </a:rPr>
                          <m:t>11</m:t>
                        </m:r>
                      </m:den>
                    </m:f>
                  </m:oMath>
                </a14:m>
                <a:endParaRPr lang="en-US" sz="1800" dirty="0" smtClean="0"/>
              </a:p>
              <a:p>
                <a:pPr lvl="0">
                  <a:buFont typeface="+mj-lt"/>
                  <a:buAutoNum type="alphaLcPeriod"/>
                </a:pPr>
                <a:r>
                  <a:rPr lang="en-US" sz="1800" dirty="0" smtClean="0"/>
                  <a:t>None of these </a:t>
                </a:r>
              </a:p>
              <a:p>
                <a:pPr marL="0" lvl="0" indent="0">
                  <a:buNone/>
                </a:pPr>
                <a:endParaRPr lang="en-US" sz="1800" dirty="0"/>
              </a:p>
              <a:p>
                <a:pPr marL="0" lvl="0" indent="0">
                  <a:buNone/>
                </a:pPr>
                <a:r>
                  <a:rPr lang="en-US" sz="1800" dirty="0" smtClean="0"/>
                  <a:t>Q 5The </a:t>
                </a:r>
                <a:r>
                  <a:rPr lang="en-US" sz="1800" dirty="0" err="1"/>
                  <a:t>p.d.f</a:t>
                </a:r>
                <a14:m>
                  <m:oMath xmlns:m="http://schemas.openxmlformats.org/officeDocument/2006/math">
                    <m:r>
                      <a:rPr lang="en-US" sz="1800" i="1">
                        <a:latin typeface="Cambria Math"/>
                      </a:rPr>
                      <m:t>𝑓</m:t>
                    </m:r>
                    <m:r>
                      <a:rPr lang="en-US" sz="1800" i="1">
                        <a:latin typeface="Cambria Math"/>
                      </a:rPr>
                      <m:t>(</m:t>
                    </m:r>
                    <m:r>
                      <a:rPr lang="en-US" sz="1800" i="1">
                        <a:latin typeface="Cambria Math"/>
                      </a:rPr>
                      <m:t>𝑥</m:t>
                    </m:r>
                    <m:r>
                      <a:rPr lang="en-US" sz="1800" i="1">
                        <a:latin typeface="Cambria Math"/>
                      </a:rPr>
                      <m:t>)</m:t>
                    </m:r>
                  </m:oMath>
                </a14:m>
                <a:r>
                  <a:rPr lang="en-US" sz="1800" dirty="0"/>
                  <a:t>  of  a continuous random variable </a:t>
                </a:r>
                <a14:m>
                  <m:oMath xmlns:m="http://schemas.openxmlformats.org/officeDocument/2006/math">
                    <m:r>
                      <a:rPr lang="en-US" sz="1800" i="1">
                        <a:latin typeface="Cambria Math"/>
                      </a:rPr>
                      <m:t>𝑥</m:t>
                    </m:r>
                  </m:oMath>
                </a14:m>
                <a:r>
                  <a:rPr lang="en-US" sz="1800" dirty="0"/>
                  <a:t> is defined by- </a:t>
                </a:r>
                <a14:m>
                  <m:oMath xmlns:m="http://schemas.openxmlformats.org/officeDocument/2006/math">
                    <m:r>
                      <a:rPr lang="en-US" sz="1800" i="1">
                        <a:latin typeface="Cambria Math"/>
                      </a:rPr>
                      <m:t>𝑓</m:t>
                    </m:r>
                    <m:d>
                      <m:dPr>
                        <m:ctrlPr>
                          <a:rPr lang="en-US" sz="1800" i="1">
                            <a:latin typeface="Cambria Math" panose="02040503050406030204" pitchFamily="18" charset="0"/>
                          </a:rPr>
                        </m:ctrlPr>
                      </m:dPr>
                      <m:e>
                        <m:r>
                          <a:rPr lang="en-US" sz="1800" i="1">
                            <a:latin typeface="Cambria Math"/>
                          </a:rPr>
                          <m:t>𝑥</m:t>
                        </m:r>
                      </m:e>
                    </m:d>
                    <m:r>
                      <a:rPr lang="en-US" sz="1800" i="1">
                        <a:latin typeface="Cambria Math"/>
                      </a:rPr>
                      <m:t>=</m:t>
                    </m:r>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f>
                              <m:fPr>
                                <m:ctrlPr>
                                  <a:rPr lang="en-US" sz="1800" i="1">
                                    <a:latin typeface="Cambria Math" panose="02040503050406030204" pitchFamily="18" charset="0"/>
                                  </a:rPr>
                                </m:ctrlPr>
                              </m:fPr>
                              <m:num>
                                <m:r>
                                  <a:rPr lang="en-US" sz="1800" i="1">
                                    <a:latin typeface="Cambria Math"/>
                                  </a:rPr>
                                  <m:t>𝐴</m:t>
                                </m:r>
                              </m:num>
                              <m:den>
                                <m:sSup>
                                  <m:sSupPr>
                                    <m:ctrlPr>
                                      <a:rPr lang="en-US" sz="1800" i="1">
                                        <a:latin typeface="Cambria Math" panose="02040503050406030204" pitchFamily="18" charset="0"/>
                                      </a:rPr>
                                    </m:ctrlPr>
                                  </m:sSupPr>
                                  <m:e>
                                    <m:r>
                                      <a:rPr lang="en-US" sz="1800" i="1">
                                        <a:latin typeface="Cambria Math"/>
                                      </a:rPr>
                                      <m:t>𝑥</m:t>
                                    </m:r>
                                  </m:e>
                                  <m:sup>
                                    <m:r>
                                      <a:rPr lang="en-US" sz="1800" i="1">
                                        <a:latin typeface="Cambria Math"/>
                                      </a:rPr>
                                      <m:t>3</m:t>
                                    </m:r>
                                  </m:sup>
                                </m:sSup>
                              </m:den>
                            </m:f>
                            <m:r>
                              <a:rPr lang="en-US" sz="1800" i="1">
                                <a:latin typeface="Cambria Math"/>
                              </a:rPr>
                              <m:t>,       5≤</m:t>
                            </m:r>
                            <m:r>
                              <a:rPr lang="en-US" sz="1800" i="1">
                                <a:latin typeface="Cambria Math"/>
                              </a:rPr>
                              <m:t>𝑥</m:t>
                            </m:r>
                            <m:r>
                              <a:rPr lang="en-US" sz="1800" i="1">
                                <a:latin typeface="Cambria Math"/>
                              </a:rPr>
                              <m:t>≤10</m:t>
                            </m:r>
                          </m:e>
                          <m:e>
                            <m:r>
                              <a:rPr lang="en-US" sz="1800" i="1">
                                <a:latin typeface="Cambria Math"/>
                              </a:rPr>
                              <m:t>0,         </m:t>
                            </m:r>
                            <m:r>
                              <a:rPr lang="en-US" sz="1800" i="1">
                                <a:latin typeface="Cambria Math"/>
                              </a:rPr>
                              <m:t>𝑜𝑡h𝑒𝑟𝑤𝑖𝑠𝑒</m:t>
                            </m:r>
                          </m:e>
                        </m:eqArr>
                      </m:e>
                    </m:d>
                  </m:oMath>
                </a14:m>
                <a:r>
                  <a:rPr lang="en-US" sz="1800" dirty="0"/>
                  <a:t> . Then the value of </a:t>
                </a:r>
                <a14:m>
                  <m:oMath xmlns:m="http://schemas.openxmlformats.org/officeDocument/2006/math">
                    <m:r>
                      <a:rPr lang="en-US" sz="1800" i="1">
                        <a:latin typeface="Cambria Math"/>
                      </a:rPr>
                      <m:t>𝐴</m:t>
                    </m:r>
                  </m:oMath>
                </a14:m>
                <a:r>
                  <a:rPr lang="en-US" sz="1800" dirty="0"/>
                  <a:t> is-</a:t>
                </a:r>
              </a:p>
              <a:p>
                <a:pPr marL="0" lvl="0" indent="0">
                  <a:buNone/>
                </a:pP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667" t="-674" r="-963" b="-21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E1EC487-668F-4743-BC07-4C8591AD9752}" type="datetime1">
              <a:rPr lang="en-US" smtClean="0"/>
              <a:pPr/>
              <a:t>10/9/2021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0" i="0" u="none" strike="noStrike" kern="1200" cap="none" spc="0" normalizeH="0" noProof="0" dirty="0" smtClean="0">
                <a:ln>
                  <a:noFill/>
                </a:ln>
                <a:solidFill>
                  <a:schemeClr val="dk1"/>
                </a:solidFill>
                <a:effectLst/>
                <a:uLnTx/>
                <a:uFillTx/>
                <a:latin typeface="+mn-lt"/>
                <a:ea typeface="+mn-ea"/>
                <a:cs typeface="+mn-cs"/>
              </a:rPr>
              <a:t> s</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42550164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100</m:t>
                        </m:r>
                      </m:num>
                      <m:den>
                        <m:r>
                          <a:rPr lang="en-US" sz="1800" i="1">
                            <a:latin typeface="Cambria Math"/>
                          </a:rPr>
                          <m:t>3</m:t>
                        </m:r>
                      </m:den>
                    </m:f>
                  </m:oMath>
                </a14:m>
                <a:endParaRPr lang="en-US" sz="1800" dirty="0"/>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200</m:t>
                        </m:r>
                      </m:num>
                      <m:den>
                        <m:r>
                          <a:rPr lang="en-US" sz="1800" i="1">
                            <a:latin typeface="Cambria Math"/>
                          </a:rPr>
                          <m:t>3</m:t>
                        </m:r>
                      </m:den>
                    </m:f>
                  </m:oMath>
                </a14:m>
                <a:endParaRPr lang="en-US" sz="1800" dirty="0"/>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50</m:t>
                        </m:r>
                      </m:num>
                      <m:den>
                        <m:r>
                          <a:rPr lang="en-US" sz="1800" i="1">
                            <a:latin typeface="Cambria Math"/>
                          </a:rPr>
                          <m:t>3</m:t>
                        </m:r>
                      </m:den>
                    </m:f>
                  </m:oMath>
                </a14:m>
                <a:endParaRPr lang="en-US" sz="1800" dirty="0"/>
              </a:p>
              <a:p>
                <a:pPr lvl="0">
                  <a:buFont typeface="+mj-lt"/>
                  <a:buAutoNum type="alphaLcPeriod"/>
                </a:pPr>
                <a:r>
                  <a:rPr lang="en-US" sz="1800" dirty="0"/>
                  <a:t>None of these</a:t>
                </a:r>
              </a:p>
              <a:p>
                <a:pPr marL="0" lvl="0" indent="0">
                  <a:buNone/>
                </a:pP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66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1FAD6A0-ED18-4430-9CD7-358B457D860C}" type="datetime1">
              <a:rPr lang="en-US" smtClean="0"/>
              <a:pPr/>
              <a:t>10/9/2021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0" i="0" u="none" strike="noStrike" kern="1200" cap="none" spc="0" normalizeH="0" noProof="0" dirty="0" smtClean="0">
                <a:ln>
                  <a:noFill/>
                </a:ln>
                <a:solidFill>
                  <a:schemeClr val="dk1"/>
                </a:solidFill>
                <a:effectLst/>
                <a:uLnTx/>
                <a:uFillTx/>
                <a:latin typeface="+mn-lt"/>
                <a:ea typeface="+mn-ea"/>
                <a:cs typeface="+mn-cs"/>
              </a:rPr>
              <a:t> s</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9743871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23E56C-67AB-4D23-8CD1-811720BDE0AC}"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Old</a:t>
            </a:r>
            <a:r>
              <a:rPr kumimoji="0" lang="en-US" sz="3200" b="0" i="0" u="none" strike="noStrike" kern="1200" cap="none" spc="0" normalizeH="0" noProof="0" dirty="0" smtClean="0">
                <a:ln>
                  <a:noFill/>
                </a:ln>
                <a:solidFill>
                  <a:schemeClr val="dk1"/>
                </a:solidFill>
                <a:effectLst/>
                <a:uLnTx/>
                <a:uFillTx/>
                <a:latin typeface="+mn-lt"/>
                <a:ea typeface="+mn-ea"/>
                <a:cs typeface="+mn-cs"/>
              </a:rPr>
              <a:t> Question Papers</a:t>
            </a:r>
            <a:r>
              <a:rPr lang="en-US" sz="3200" dirty="0" smtClean="0"/>
              <a:t>(CO-3)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aphicFrame>
        <p:nvGraphicFramePr>
          <p:cNvPr id="1027" name="Object 3"/>
          <p:cNvGraphicFramePr>
            <a:graphicFrameLocks noChangeAspect="1"/>
          </p:cNvGraphicFramePr>
          <p:nvPr/>
        </p:nvGraphicFramePr>
        <p:xfrm>
          <a:off x="2457450" y="990600"/>
          <a:ext cx="4229100" cy="5181600"/>
        </p:xfrm>
        <a:graphic>
          <a:graphicData uri="http://schemas.openxmlformats.org/presentationml/2006/ole">
            <mc:AlternateContent xmlns:mc="http://schemas.openxmlformats.org/markup-compatibility/2006">
              <mc:Choice xmlns:v="urn:schemas-microsoft-com:vml" Requires="v">
                <p:oleObj spid="_x0000_s1065" name="Acrobat Document" r:id="rId3" imgW="4025160" imgH="5592600" progId="">
                  <p:embed/>
                </p:oleObj>
              </mc:Choice>
              <mc:Fallback>
                <p:oleObj name="Acrobat Document" r:id="rId3" imgW="4025160" imgH="5592600" progId="">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990600"/>
                        <a:ext cx="42291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C7061D-D417-4661-BD38-E12B07D09A4B}"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Expected Questions for University </a:t>
            </a:r>
          </a:p>
          <a:p>
            <a:pPr lvl="0" algn="ctr">
              <a:spcBef>
                <a:spcPct val="0"/>
              </a:spcBef>
              <a:defRPr/>
            </a:pPr>
            <a:r>
              <a:rPr lang="en-US" sz="3200" dirty="0" smtClean="0"/>
              <a:t>Exam(CO-3)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914400"/>
            <a:ext cx="8229600" cy="5211763"/>
          </a:xfrm>
        </p:spPr>
        <p:txBody>
          <a:bodyPr>
            <a:noAutofit/>
          </a:bodyPr>
          <a:lstStyle/>
          <a:p>
            <a:pPr lvl="0">
              <a:buNone/>
            </a:pPr>
            <a:r>
              <a:rPr lang="en-US" sz="2000" dirty="0" smtClean="0"/>
              <a:t>Q.1A bag contains 5 white and 8 red balls. Two successive drawing of 3 balls are made such that </a:t>
            </a:r>
          </a:p>
          <a:p>
            <a:pPr>
              <a:buNone/>
            </a:pPr>
            <a:r>
              <a:rPr lang="en-US" sz="2000" dirty="0" smtClean="0"/>
              <a:t>(</a:t>
            </a:r>
            <a:r>
              <a:rPr lang="en-US" sz="2000" dirty="0" err="1" smtClean="0"/>
              <a:t>i</a:t>
            </a:r>
            <a:r>
              <a:rPr lang="en-US" sz="2000" dirty="0" smtClean="0"/>
              <a:t>) the balls are replaced before the second trial, and </a:t>
            </a:r>
          </a:p>
          <a:p>
            <a:pPr>
              <a:buNone/>
            </a:pPr>
            <a:r>
              <a:rPr lang="en-US" sz="2000" dirty="0" smtClean="0"/>
              <a:t>(ii)the balls are not replaced before the second trial.</a:t>
            </a:r>
          </a:p>
          <a:p>
            <a:pPr>
              <a:buNone/>
            </a:pPr>
            <a:r>
              <a:rPr lang="en-US" sz="2000" dirty="0" smtClean="0"/>
              <a:t>Find the probability that the first drawing will give 3 white and the second 3 red balls in each case.</a:t>
            </a:r>
          </a:p>
          <a:p>
            <a:pPr lvl="0">
              <a:buNone/>
            </a:pPr>
            <a:r>
              <a:rPr lang="en-US" sz="2000" dirty="0" smtClean="0"/>
              <a:t>Q.2The experience shows that 4 accidents occur in a plant on an average per month. Calculate the probabilities of less than 3 accidents in a certain month. Use Poisson distribution. (Given e</a:t>
            </a:r>
            <a:r>
              <a:rPr lang="en-US" sz="2000" baseline="30000" dirty="0" smtClean="0"/>
              <a:t>-4</a:t>
            </a:r>
            <a:r>
              <a:rPr lang="en-US" sz="2000" dirty="0" smtClean="0"/>
              <a:t>=0.01832).</a:t>
            </a:r>
          </a:p>
          <a:p>
            <a:pPr lvl="0">
              <a:buNone/>
            </a:pPr>
            <a:r>
              <a:rPr lang="en-US" sz="2000" dirty="0" smtClean="0"/>
              <a:t>Q.3As a result of tests on 20,000 electric bulbs manufactured by a company it was found that the life time of a bulb was normally distributed with an average life of 2040 hours and standard deviation of 60 hours. On the basis of the information, estimate the number of bulbs that is expected to burn for </a:t>
            </a:r>
          </a:p>
          <a:p>
            <a:pPr>
              <a:buNone/>
            </a:pPr>
            <a:r>
              <a:rPr lang="en-US" sz="2000" dirty="0" smtClean="0"/>
              <a:t>(</a:t>
            </a:r>
            <a:r>
              <a:rPr lang="en-US" sz="2000" dirty="0" err="1" smtClean="0"/>
              <a:t>i</a:t>
            </a:r>
            <a:r>
              <a:rPr lang="en-US" sz="2000" dirty="0" smtClean="0"/>
              <a:t>) more than 2150 hours, and 	(ii) less than 1960 hours.</a:t>
            </a:r>
          </a:p>
          <a:p>
            <a:endParaRPr lang="en-US" sz="2000" dirty="0"/>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61C2D-D55E-49BA-B5E3-0C887A1B49F9}"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Expected Questions for University </a:t>
            </a:r>
          </a:p>
          <a:p>
            <a:pPr lvl="0" algn="ctr">
              <a:spcBef>
                <a:spcPct val="0"/>
              </a:spcBef>
              <a:defRPr/>
            </a:pPr>
            <a:r>
              <a:rPr lang="en-US" sz="3200" dirty="0" smtClean="0"/>
              <a:t>Exam(CO-3)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1600201"/>
            <a:ext cx="8229600" cy="3733800"/>
          </a:xfrm>
        </p:spPr>
        <p:txBody>
          <a:bodyPr>
            <a:normAutofit/>
          </a:bodyPr>
          <a:lstStyle/>
          <a:p>
            <a:pPr>
              <a:buNone/>
            </a:pPr>
            <a:r>
              <a:rPr lang="en-US" sz="2200" dirty="0" smtClean="0"/>
              <a:t>Q.4 Define Probability? State Addition and Multiplication theorems of probability by giving suitable example.</a:t>
            </a:r>
          </a:p>
          <a:p>
            <a:pPr>
              <a:buNone/>
            </a:pPr>
            <a:endParaRPr lang="en-US" sz="2200" dirty="0" smtClean="0"/>
          </a:p>
          <a:p>
            <a:pPr>
              <a:buNone/>
            </a:pPr>
            <a:r>
              <a:rPr lang="en-US" sz="2200" dirty="0" smtClean="0"/>
              <a:t>Q.5 Write short notes on  </a:t>
            </a:r>
            <a:r>
              <a:rPr lang="en-US" sz="2200" dirty="0" err="1" smtClean="0"/>
              <a:t>Baye’s</a:t>
            </a:r>
            <a:r>
              <a:rPr lang="en-US" sz="2200" dirty="0" smtClean="0"/>
              <a:t> Theorem.</a:t>
            </a:r>
          </a:p>
          <a:p>
            <a:pPr>
              <a:buNone/>
            </a:pPr>
            <a:endParaRPr lang="en-US" sz="2200" dirty="0" smtClean="0"/>
          </a:p>
          <a:p>
            <a:pPr>
              <a:buNone/>
            </a:pPr>
            <a:r>
              <a:rPr lang="en-US" sz="2200" dirty="0" smtClean="0"/>
              <a:t>Q.6 What are the conditions necessary for a normal distribution to occur? With the help of  a suitable diagram, list the chief properties of a normal distribution.</a:t>
            </a:r>
          </a:p>
          <a:p>
            <a:pPr>
              <a:buNone/>
            </a:pPr>
            <a:r>
              <a:rPr lang="en-US" sz="2200" dirty="0" smtClean="0"/>
              <a:t> </a:t>
            </a:r>
          </a:p>
          <a:p>
            <a:pPr>
              <a:buNone/>
            </a:pPr>
            <a:endParaRPr lang="en-US" sz="2200" dirty="0" smtClean="0"/>
          </a:p>
          <a:p>
            <a:pPr>
              <a:buNone/>
            </a:pPr>
            <a:endParaRPr lang="en-US" sz="2200" dirty="0" smtClean="0"/>
          </a:p>
          <a:p>
            <a:pPr>
              <a:buNone/>
            </a:pPr>
            <a:endParaRPr lang="en-US" sz="2200" dirty="0"/>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013379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469596222"/>
              </p:ext>
            </p:extLst>
          </p:nvPr>
        </p:nvGraphicFramePr>
        <p:xfrm>
          <a:off x="1066800" y="1447804"/>
          <a:ext cx="7467600" cy="3886194"/>
        </p:xfrm>
        <a:graphic>
          <a:graphicData uri="http://schemas.openxmlformats.org/drawingml/2006/table">
            <a:tbl>
              <a:tblPr firstRow="1" firstCol="1" bandRow="1">
                <a:tableStyleId>{5C22544A-7EE6-4342-B048-85BDC9FD1C3A}</a:tableStyleId>
              </a:tblPr>
              <a:tblGrid>
                <a:gridCol w="1266958"/>
                <a:gridCol w="6200642"/>
              </a:tblGrid>
              <a:tr h="298938">
                <a:tc>
                  <a:txBody>
                    <a:bodyPr/>
                    <a:lstStyle/>
                    <a:p>
                      <a:pPr marL="0" marR="0" algn="ctr">
                        <a:lnSpc>
                          <a:spcPct val="107000"/>
                        </a:lnSpc>
                        <a:spcBef>
                          <a:spcPts val="0"/>
                        </a:spcBef>
                        <a:spcAft>
                          <a:spcPts val="0"/>
                        </a:spcAft>
                      </a:pPr>
                      <a:r>
                        <a:rPr lang="en-US" sz="1800">
                          <a:effectLst/>
                        </a:rPr>
                        <a:t>S.No</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Program Outcomes (POs)</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1</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Engineering Knowledge</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2</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Problem Analysis</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3</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Design/Development of Solutions</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4</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Conduct Investigations of Complex Problems</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5</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Modern Tool Usage</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6</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The Engineer &amp; Society</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7</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Environment and Sustainability</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8</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Ethics</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9</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Individual &amp; Team Work</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10</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Communication</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11</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Project Management &amp; Finance</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12</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dirty="0">
                          <a:effectLst/>
                        </a:rPr>
                        <a:t>Lifelong Learning</a:t>
                      </a:r>
                      <a:endParaRPr lang="en-US" sz="1800" dirty="0">
                        <a:effectLst/>
                        <a:latin typeface="Calibri"/>
                        <a:ea typeface="Calibri"/>
                        <a:cs typeface="Mangal"/>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3512ED5F-B109-4551-A913-BF57979A8406}"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PO</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920505903"/>
      </p:ext>
    </p:extLst>
  </p:cSld>
  <p:clrMapOvr>
    <a:masterClrMapping/>
  </p:clrMapOvr>
  <p:transition spd="med" advTm="2000">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839200" cy="5486400"/>
          </a:xfrm>
        </p:spPr>
        <p:txBody>
          <a:bodyPr>
            <a:noAutofit/>
          </a:bodyPr>
          <a:lstStyle/>
          <a:p>
            <a:pPr lvl="0" algn="just">
              <a:lnSpc>
                <a:spcPct val="150000"/>
              </a:lnSpc>
              <a:buNone/>
            </a:pPr>
            <a:r>
              <a:rPr lang="en-US" sz="2200" dirty="0" smtClean="0"/>
              <a:t>Students have taught the importance of the following topics….</a:t>
            </a:r>
          </a:p>
          <a:p>
            <a:pPr lvl="0" algn="just">
              <a:lnSpc>
                <a:spcPct val="150000"/>
              </a:lnSpc>
              <a:buNone/>
            </a:pPr>
            <a:endParaRPr lang="en-US" sz="2200" dirty="0" smtClean="0"/>
          </a:p>
          <a:p>
            <a:r>
              <a:rPr lang="en-US" sz="2200" dirty="0" smtClean="0"/>
              <a:t>With  the concept of probability to evaluate probability distributions:</a:t>
            </a:r>
          </a:p>
          <a:p>
            <a:r>
              <a:rPr lang="en-US" sz="2200" dirty="0" smtClean="0"/>
              <a:t>Binomial Distribution</a:t>
            </a:r>
          </a:p>
          <a:p>
            <a:r>
              <a:rPr lang="en-US" sz="2200" dirty="0" smtClean="0"/>
              <a:t>Poisson Distribution</a:t>
            </a:r>
          </a:p>
          <a:p>
            <a:r>
              <a:rPr lang="en-US" sz="2200" dirty="0" smtClean="0"/>
              <a:t>Normal Distribution</a:t>
            </a:r>
          </a:p>
          <a:p>
            <a:r>
              <a:rPr lang="en-US" sz="2200" dirty="0" smtClean="0"/>
              <a:t>Exponential Distribution</a:t>
            </a:r>
          </a:p>
          <a:p>
            <a:endParaRPr lang="en-US" sz="2200" dirty="0" smtClean="0"/>
          </a:p>
          <a:p>
            <a:pPr>
              <a:buFont typeface="Wingdings" pitchFamily="2" charset="2"/>
              <a:buChar char="q"/>
            </a:pPr>
            <a:endParaRPr lang="en-US" sz="2200" dirty="0" smtClean="0"/>
          </a:p>
          <a:p>
            <a:pPr lvl="0" algn="just">
              <a:lnSpc>
                <a:spcPct val="150000"/>
              </a:lnSpc>
              <a:buFont typeface="Wingdings" pitchFamily="2" charset="2"/>
              <a:buChar char="q"/>
            </a:pPr>
            <a:endParaRPr lang="en-US" sz="2200" dirty="0" smtClean="0"/>
          </a:p>
          <a:p>
            <a:pPr lvl="0" algn="just">
              <a:lnSpc>
                <a:spcPct val="150000"/>
              </a:lnSpc>
              <a:buFont typeface="Wingdings" pitchFamily="2" charset="2"/>
              <a:buChar char="q"/>
            </a:pPr>
            <a:endParaRPr lang="en-US" sz="2200" dirty="0" smtClean="0"/>
          </a:p>
          <a:p>
            <a:pPr>
              <a:buFont typeface="Wingdings" pitchFamily="2" charset="2"/>
              <a:buChar char="§"/>
            </a:pPr>
            <a:endParaRPr lang="en-US" sz="2200" dirty="0" smtClean="0"/>
          </a:p>
          <a:p>
            <a:pPr>
              <a:buFont typeface="Wingdings" pitchFamily="2" charset="2"/>
              <a:buChar char="§"/>
            </a:pPr>
            <a:endParaRPr lang="en-US" sz="2200" dirty="0" smtClean="0"/>
          </a:p>
          <a:p>
            <a:pPr lvl="0" algn="just">
              <a:lnSpc>
                <a:spcPct val="150000"/>
              </a:lnSpc>
              <a:buFont typeface="Wingdings" pitchFamily="2" charset="2"/>
              <a:buChar char="q"/>
            </a:pPr>
            <a:endParaRPr lang="en-US" sz="2200" dirty="0" smtClean="0"/>
          </a:p>
          <a:p>
            <a:pPr lvl="0" algn="just">
              <a:lnSpc>
                <a:spcPct val="150000"/>
              </a:lnSpc>
              <a:buNone/>
            </a:pPr>
            <a:endParaRPr lang="en-US" sz="2200" dirty="0" smtClean="0"/>
          </a:p>
          <a:p>
            <a:pPr marL="0" indent="0">
              <a:buNone/>
            </a:pPr>
            <a:endParaRPr lang="en-US" sz="2200" dirty="0" smtClean="0"/>
          </a:p>
          <a:p>
            <a:pPr>
              <a:buFont typeface="Wingdings" pitchFamily="2" charset="2"/>
              <a:buChar char="ü"/>
            </a:pPr>
            <a:endParaRPr lang="en-US" sz="2200" dirty="0"/>
          </a:p>
        </p:txBody>
      </p:sp>
      <p:sp>
        <p:nvSpPr>
          <p:cNvPr id="4" name="Date Placeholder 3"/>
          <p:cNvSpPr>
            <a:spLocks noGrp="1"/>
          </p:cNvSpPr>
          <p:nvPr>
            <p:ph type="dt" sz="half" idx="10"/>
          </p:nvPr>
        </p:nvSpPr>
        <p:spPr/>
        <p:txBody>
          <a:bodyPr/>
          <a:lstStyle/>
          <a:p>
            <a:fld id="{942B3FB6-FAF1-4DDD-90A8-1748AF5BB63B}"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Summary</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3124200" y="6356350"/>
            <a:ext cx="2895600" cy="365125"/>
          </a:xfrm>
        </p:spPr>
        <p:txBody>
          <a:bodyPr/>
          <a:lstStyle/>
          <a:p>
            <a:r>
              <a:rPr lang="en-US" dirty="0" smtClean="0"/>
              <a:t>         AIML         Unit-3</a:t>
            </a:r>
            <a:endParaRPr lang="en-US" dirty="0"/>
          </a:p>
        </p:txBody>
      </p:sp>
    </p:spTree>
    <p:extLst>
      <p:ext uri="{BB962C8B-B14F-4D97-AF65-F5344CB8AC3E}">
        <p14:creationId xmlns:p14="http://schemas.microsoft.com/office/powerpoint/2010/main" val="2504454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C16E49-F939-4CCB-A98E-3FA71D6F9322}"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References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Content Placeholder 10"/>
          <p:cNvSpPr>
            <a:spLocks noGrp="1"/>
          </p:cNvSpPr>
          <p:nvPr>
            <p:ph idx="1"/>
          </p:nvPr>
        </p:nvSpPr>
        <p:spPr/>
        <p:txBody>
          <a:bodyPr>
            <a:normAutofit/>
          </a:bodyPr>
          <a:lstStyle/>
          <a:p>
            <a:pPr>
              <a:buAutoNum type="arabicPeriod"/>
            </a:pPr>
            <a:r>
              <a:rPr lang="en-US" sz="2200" b="1" dirty="0" smtClean="0"/>
              <a:t>Introduction to Statistics</a:t>
            </a:r>
            <a:r>
              <a:rPr lang="en-US" sz="2200" dirty="0" smtClean="0"/>
              <a:t> - P.K. </a:t>
            </a:r>
            <a:r>
              <a:rPr lang="en-US" sz="2200" dirty="0" err="1" smtClean="0"/>
              <a:t>Giri</a:t>
            </a:r>
            <a:r>
              <a:rPr lang="en-US" sz="2200" dirty="0" smtClean="0"/>
              <a:t> &amp; J. </a:t>
            </a:r>
            <a:r>
              <a:rPr lang="en-US" sz="2200" dirty="0" err="1" smtClean="0"/>
              <a:t>Banerjee</a:t>
            </a:r>
            <a:r>
              <a:rPr lang="en-US" sz="2200" dirty="0" smtClean="0"/>
              <a:t>.</a:t>
            </a:r>
          </a:p>
          <a:p>
            <a:pPr>
              <a:buAutoNum type="arabicPeriod"/>
            </a:pPr>
            <a:r>
              <a:rPr lang="en-US" sz="2200" b="1" dirty="0" smtClean="0"/>
              <a:t>Statistical Models: Theory and Practice</a:t>
            </a:r>
            <a:r>
              <a:rPr lang="en-US" sz="2200" dirty="0" smtClean="0"/>
              <a:t> by David Freedman.</a:t>
            </a:r>
          </a:p>
          <a:p>
            <a:pPr>
              <a:buAutoNum type="arabicPeriod"/>
            </a:pPr>
            <a:r>
              <a:rPr lang="en-US" sz="2200" dirty="0" smtClean="0"/>
              <a:t>Richard I. Levin, David </a:t>
            </a:r>
            <a:r>
              <a:rPr lang="en-US" sz="2200" dirty="0" err="1" smtClean="0"/>
              <a:t>S.Rubin</a:t>
            </a:r>
            <a:r>
              <a:rPr lang="en-US" sz="2200" dirty="0" smtClean="0"/>
              <a:t> </a:t>
            </a:r>
            <a:r>
              <a:rPr lang="en-US" sz="2200" b="1" dirty="0" smtClean="0"/>
              <a:t>“Statistics for Management”, </a:t>
            </a:r>
            <a:r>
              <a:rPr lang="en-US" sz="2200" dirty="0" smtClean="0"/>
              <a:t>Pearson Education</a:t>
            </a:r>
          </a:p>
          <a:p>
            <a:pPr>
              <a:buFontTx/>
              <a:buAutoNum type="arabicPeriod"/>
            </a:pPr>
            <a:r>
              <a:rPr lang="en-US" sz="2200" dirty="0" smtClean="0"/>
              <a:t>Anderson, Sweeney and Williams </a:t>
            </a:r>
            <a:r>
              <a:rPr lang="en-US" sz="2200" b="1" dirty="0" smtClean="0"/>
              <a:t>“Statistics for Business and Economics”,</a:t>
            </a:r>
            <a:r>
              <a:rPr lang="en-US" sz="2200" dirty="0" smtClean="0"/>
              <a:t> </a:t>
            </a:r>
            <a:r>
              <a:rPr lang="en-US" sz="2200" dirty="0" err="1" smtClean="0"/>
              <a:t>Cengage</a:t>
            </a:r>
            <a:r>
              <a:rPr lang="en-US" sz="2200" dirty="0" smtClean="0"/>
              <a:t> Learning.</a:t>
            </a:r>
          </a:p>
          <a:p>
            <a:pPr>
              <a:buAutoNum type="arabicPeriod"/>
            </a:pPr>
            <a:r>
              <a:rPr lang="en-US" sz="2200" dirty="0" err="1" smtClean="0"/>
              <a:t>Slideshare</a:t>
            </a:r>
            <a:r>
              <a:rPr lang="en-US" sz="2200" dirty="0" smtClean="0"/>
              <a:t> </a:t>
            </a:r>
          </a:p>
          <a:p>
            <a:endParaRPr lang="en-US" sz="2200" dirty="0"/>
          </a:p>
        </p:txBody>
      </p:sp>
    </p:spTree>
    <p:extLst>
      <p:ext uri="{BB962C8B-B14F-4D97-AF65-F5344CB8AC3E}">
        <p14:creationId xmlns:p14="http://schemas.microsoft.com/office/powerpoint/2010/main" val="2555220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68A312-55EA-4CAA-93C1-63F89C50C2EA}"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PSO</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85683071"/>
              </p:ext>
            </p:extLst>
          </p:nvPr>
        </p:nvGraphicFramePr>
        <p:xfrm>
          <a:off x="1371600" y="1447800"/>
          <a:ext cx="7010400" cy="3886200"/>
        </p:xfrm>
        <a:graphic>
          <a:graphicData uri="http://schemas.openxmlformats.org/drawingml/2006/table">
            <a:tbl>
              <a:tblPr firstRow="1" firstCol="1" bandRow="1">
                <a:tableStyleId>{5C22544A-7EE6-4342-B048-85BDC9FD1C3A}</a:tableStyleId>
              </a:tblPr>
              <a:tblGrid>
                <a:gridCol w="1189389"/>
                <a:gridCol w="5821011"/>
              </a:tblGrid>
              <a:tr h="576118">
                <a:tc>
                  <a:txBody>
                    <a:bodyPr/>
                    <a:lstStyle/>
                    <a:p>
                      <a:pPr marL="0" marR="0" algn="ctr">
                        <a:lnSpc>
                          <a:spcPct val="107000"/>
                        </a:lnSpc>
                        <a:spcBef>
                          <a:spcPts val="0"/>
                        </a:spcBef>
                        <a:spcAft>
                          <a:spcPts val="0"/>
                        </a:spcAft>
                      </a:pPr>
                      <a:r>
                        <a:rPr lang="en-US" sz="1800" dirty="0">
                          <a:effectLst/>
                        </a:rPr>
                        <a:t> </a:t>
                      </a:r>
                      <a:r>
                        <a:rPr lang="en-US" sz="1800" dirty="0" smtClean="0">
                          <a:effectLst/>
                        </a:rPr>
                        <a:t>PSO</a:t>
                      </a:r>
                      <a:endParaRPr lang="en-US" sz="1800" dirty="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dirty="0">
                          <a:effectLst/>
                        </a:rPr>
                        <a:t>Program Specific Outcomes (PSOs)</a:t>
                      </a:r>
                      <a:endParaRPr lang="en-US" sz="1800" dirty="0">
                        <a:effectLst/>
                        <a:latin typeface="Calibri"/>
                        <a:ea typeface="Calibri"/>
                        <a:cs typeface="Mangal"/>
                      </a:endParaRPr>
                    </a:p>
                  </a:txBody>
                  <a:tcPr marL="68580" marR="68580" marT="0" marB="0" anchor="ctr"/>
                </a:tc>
              </a:tr>
              <a:tr h="1105228">
                <a:tc>
                  <a:txBody>
                    <a:bodyPr/>
                    <a:lstStyle/>
                    <a:p>
                      <a:pPr marL="0" marR="0" algn="ctr">
                        <a:lnSpc>
                          <a:spcPct val="107000"/>
                        </a:lnSpc>
                        <a:spcBef>
                          <a:spcPts val="0"/>
                        </a:spcBef>
                        <a:spcAft>
                          <a:spcPts val="0"/>
                        </a:spcAft>
                      </a:pPr>
                      <a:r>
                        <a:rPr lang="en-US" sz="1800" dirty="0">
                          <a:effectLst/>
                        </a:rPr>
                        <a:t>PSO 1</a:t>
                      </a:r>
                      <a:endParaRPr lang="en-US" sz="1800" dirty="0">
                        <a:effectLst/>
                        <a:latin typeface="Calibri"/>
                        <a:ea typeface="Calibri"/>
                        <a:cs typeface="Mangal"/>
                      </a:endParaRPr>
                    </a:p>
                  </a:txBody>
                  <a:tcPr marL="68580" marR="68580" marT="0" marB="0"/>
                </a:tc>
                <a:tc>
                  <a:txBody>
                    <a:bodyPr/>
                    <a:lstStyle/>
                    <a:p>
                      <a:pPr marL="0" marR="0" algn="just">
                        <a:lnSpc>
                          <a:spcPct val="107000"/>
                        </a:lnSpc>
                        <a:spcBef>
                          <a:spcPts val="0"/>
                        </a:spcBef>
                        <a:spcAft>
                          <a:spcPts val="0"/>
                        </a:spcAft>
                      </a:pPr>
                      <a:r>
                        <a:rPr lang="en-US" sz="1800" b="0" i="0" kern="1200" dirty="0" smtClean="0">
                          <a:solidFill>
                            <a:schemeClr val="dk1"/>
                          </a:solidFill>
                          <a:effectLst/>
                          <a:latin typeface="+mn-lt"/>
                          <a:ea typeface="+mn-ea"/>
                          <a:cs typeface="+mn-cs"/>
                        </a:rPr>
                        <a:t>To apply knowledge of basic sciences and biotechnological techniques</a:t>
                      </a:r>
                      <a:endParaRPr lang="en-US" sz="1800" dirty="0">
                        <a:effectLst/>
                        <a:latin typeface="Calibri"/>
                        <a:ea typeface="Calibri"/>
                        <a:cs typeface="Mangal"/>
                      </a:endParaRPr>
                    </a:p>
                  </a:txBody>
                  <a:tcPr marL="68580" marR="68580" marT="0" marB="0"/>
                </a:tc>
              </a:tr>
              <a:tr h="1102427">
                <a:tc>
                  <a:txBody>
                    <a:bodyPr/>
                    <a:lstStyle/>
                    <a:p>
                      <a:pPr marL="0" marR="0" algn="ctr">
                        <a:lnSpc>
                          <a:spcPct val="107000"/>
                        </a:lnSpc>
                        <a:spcBef>
                          <a:spcPts val="0"/>
                        </a:spcBef>
                        <a:spcAft>
                          <a:spcPts val="0"/>
                        </a:spcAft>
                      </a:pPr>
                      <a:r>
                        <a:rPr lang="en-US" sz="1800">
                          <a:effectLst/>
                        </a:rPr>
                        <a:t>PSO 2</a:t>
                      </a:r>
                      <a:endParaRPr lang="en-US" sz="1800">
                        <a:solidFill>
                          <a:srgbClr val="000000"/>
                        </a:solidFill>
                        <a:effectLst/>
                        <a:latin typeface="Times New Roman"/>
                        <a:ea typeface="Calibri"/>
                        <a:cs typeface="Mangal"/>
                      </a:endParaRPr>
                    </a:p>
                  </a:txBody>
                  <a:tcPr marL="68580" marR="68580" marT="0" marB="0"/>
                </a:tc>
                <a:tc>
                  <a:txBody>
                    <a:bodyPr/>
                    <a:lstStyle/>
                    <a:p>
                      <a:pPr marL="0" marR="0" algn="just">
                        <a:lnSpc>
                          <a:spcPct val="107000"/>
                        </a:lnSpc>
                        <a:spcBef>
                          <a:spcPts val="0"/>
                        </a:spcBef>
                        <a:spcAft>
                          <a:spcPts val="0"/>
                        </a:spcAft>
                      </a:pPr>
                      <a:r>
                        <a:rPr lang="en-US" sz="1800" b="0" i="0" kern="1200" dirty="0" smtClean="0">
                          <a:solidFill>
                            <a:schemeClr val="dk1"/>
                          </a:solidFill>
                          <a:effectLst/>
                          <a:latin typeface="+mn-lt"/>
                          <a:ea typeface="+mn-ea"/>
                          <a:cs typeface="+mn-cs"/>
                        </a:rPr>
                        <a:t>To design, optimize, analyze &amp; scale up bioprocesses to develop useful products with societal consideration</a:t>
                      </a:r>
                      <a:endParaRPr lang="en-US" sz="1800" dirty="0">
                        <a:solidFill>
                          <a:srgbClr val="000000"/>
                        </a:solidFill>
                        <a:effectLst/>
                        <a:latin typeface="Times New Roman"/>
                        <a:ea typeface="Calibri"/>
                        <a:cs typeface="Mangal"/>
                      </a:endParaRPr>
                    </a:p>
                  </a:txBody>
                  <a:tcPr marL="68580" marR="68580" marT="0" marB="0"/>
                </a:tc>
              </a:tr>
              <a:tr h="1102427">
                <a:tc>
                  <a:txBody>
                    <a:bodyPr/>
                    <a:lstStyle/>
                    <a:p>
                      <a:pPr marL="0" marR="0" algn="ctr">
                        <a:lnSpc>
                          <a:spcPct val="107000"/>
                        </a:lnSpc>
                        <a:spcBef>
                          <a:spcPts val="0"/>
                        </a:spcBef>
                        <a:spcAft>
                          <a:spcPts val="0"/>
                        </a:spcAft>
                      </a:pPr>
                      <a:r>
                        <a:rPr lang="en-US" sz="1800">
                          <a:effectLst/>
                        </a:rPr>
                        <a:t>PSO 3</a:t>
                      </a:r>
                      <a:endParaRPr lang="en-US" sz="1800">
                        <a:solidFill>
                          <a:srgbClr val="000000"/>
                        </a:solidFill>
                        <a:effectLst/>
                        <a:latin typeface="Times New Roman"/>
                        <a:ea typeface="Calibri"/>
                        <a:cs typeface="Mangal"/>
                      </a:endParaRPr>
                    </a:p>
                  </a:txBody>
                  <a:tcPr marL="68580" marR="68580" marT="0" marB="0"/>
                </a:tc>
                <a:tc>
                  <a:txBody>
                    <a:bodyPr/>
                    <a:lstStyle/>
                    <a:p>
                      <a:pPr marL="0" marR="0" algn="just">
                        <a:lnSpc>
                          <a:spcPct val="107000"/>
                        </a:lnSpc>
                        <a:spcBef>
                          <a:spcPts val="0"/>
                        </a:spcBef>
                        <a:spcAft>
                          <a:spcPts val="0"/>
                        </a:spcAft>
                      </a:pPr>
                      <a:r>
                        <a:rPr lang="en-US" sz="1800" b="0" i="0" kern="1200" dirty="0" smtClean="0">
                          <a:solidFill>
                            <a:schemeClr val="dk1"/>
                          </a:solidFill>
                          <a:effectLst/>
                          <a:latin typeface="+mn-lt"/>
                          <a:ea typeface="+mn-ea"/>
                          <a:cs typeface="+mn-cs"/>
                        </a:rPr>
                        <a:t>To generate, analyze &amp; interpret biological data using </a:t>
                      </a:r>
                      <a:r>
                        <a:rPr lang="en-US" sz="1800" b="0" i="0" kern="1200" dirty="0" err="1" smtClean="0">
                          <a:solidFill>
                            <a:schemeClr val="dk1"/>
                          </a:solidFill>
                          <a:effectLst/>
                          <a:latin typeface="+mn-lt"/>
                          <a:ea typeface="+mn-ea"/>
                          <a:cs typeface="+mn-cs"/>
                        </a:rPr>
                        <a:t>insilico</a:t>
                      </a:r>
                      <a:r>
                        <a:rPr lang="en-US" sz="1800" b="0" i="0" kern="1200" dirty="0" smtClean="0">
                          <a:solidFill>
                            <a:schemeClr val="dk1"/>
                          </a:solidFill>
                          <a:effectLst/>
                          <a:latin typeface="+mn-lt"/>
                          <a:ea typeface="+mn-ea"/>
                          <a:cs typeface="+mn-cs"/>
                        </a:rPr>
                        <a:t> &amp; other relevant approaches.</a:t>
                      </a:r>
                      <a:endParaRPr lang="en-US" sz="1800" dirty="0">
                        <a:solidFill>
                          <a:srgbClr val="000000"/>
                        </a:solidFill>
                        <a:effectLst/>
                        <a:latin typeface="Times New Roman"/>
                        <a:ea typeface="Calibri"/>
                        <a:cs typeface="Mangal"/>
                      </a:endParaRPr>
                    </a:p>
                  </a:txBody>
                  <a:tcPr marL="68580" marR="68580" marT="0" marB="0"/>
                </a:tc>
              </a:tr>
            </a:tbl>
          </a:graphicData>
        </a:graphic>
      </p:graphicFrame>
      <p:sp>
        <p:nvSpPr>
          <p:cNvPr id="9" name="Footer Placeholder 12"/>
          <p:cNvSpPr txBox="1">
            <a:spLocks/>
          </p:cNvSpPr>
          <p:nvPr/>
        </p:nvSpPr>
        <p:spPr>
          <a:xfrm>
            <a:off x="2209800" y="62484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AIML</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123760402"/>
      </p:ext>
    </p:extLst>
  </p:cSld>
  <p:clrMapOvr>
    <a:masterClrMapping/>
  </p:clrMapOvr>
  <p:transition spd="med" advTm="2000">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583284641"/>
              </p:ext>
            </p:extLst>
          </p:nvPr>
        </p:nvGraphicFramePr>
        <p:xfrm>
          <a:off x="609599" y="1329396"/>
          <a:ext cx="8168642" cy="2468542"/>
        </p:xfrm>
        <a:graphic>
          <a:graphicData uri="http://schemas.openxmlformats.org/drawingml/2006/table">
            <a:tbl>
              <a:tblPr/>
              <a:tblGrid>
                <a:gridCol w="440008"/>
                <a:gridCol w="892781"/>
                <a:gridCol w="629797"/>
                <a:gridCol w="520008"/>
                <a:gridCol w="600010"/>
                <a:gridCol w="600010"/>
                <a:gridCol w="500434"/>
                <a:gridCol w="500434"/>
                <a:gridCol w="600010"/>
                <a:gridCol w="600010"/>
                <a:gridCol w="500434"/>
                <a:gridCol w="594902"/>
                <a:gridCol w="594902"/>
                <a:gridCol w="594902"/>
              </a:tblGrid>
              <a:tr h="818623">
                <a:tc>
                  <a:txBody>
                    <a:bodyPr/>
                    <a:lstStyle/>
                    <a:p>
                      <a:pPr marL="0" marR="0">
                        <a:lnSpc>
                          <a:spcPct val="115000"/>
                        </a:lnSpc>
                        <a:spcBef>
                          <a:spcPts val="0"/>
                        </a:spcBef>
                        <a:spcAft>
                          <a:spcPts val="0"/>
                        </a:spcAft>
                      </a:pPr>
                      <a:r>
                        <a:rPr lang="en-US" sz="1500" dirty="0">
                          <a:latin typeface="Calibri"/>
                          <a:ea typeface="Calibri"/>
                          <a:cs typeface="Times New Roman"/>
                        </a:rPr>
                        <a:t>Sr.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Course  Outcome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8319">
                <a:tc>
                  <a:txBody>
                    <a:bodyPr/>
                    <a:lstStyle/>
                    <a:p>
                      <a:pPr marL="0" marR="0">
                        <a:lnSpc>
                          <a:spcPct val="115000"/>
                        </a:lnSpc>
                        <a:spcBef>
                          <a:spcPts val="0"/>
                        </a:spcBef>
                        <a:spcAft>
                          <a:spcPts val="0"/>
                        </a:spcAft>
                      </a:pPr>
                      <a:r>
                        <a:rPr lang="en-US" sz="15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a:solidFill>
                            <a:srgbClr val="000000"/>
                          </a:solidFill>
                          <a:latin typeface="Times New Roman"/>
                          <a:ea typeface="Calibri"/>
                          <a:cs typeface="Times New Roman"/>
                        </a:rPr>
                        <a:t>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H</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M</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30">
                <a:tc>
                  <a:txBody>
                    <a:bodyPr/>
                    <a:lstStyle/>
                    <a:p>
                      <a:pPr marL="0" marR="0">
                        <a:lnSpc>
                          <a:spcPct val="115000"/>
                        </a:lnSpc>
                        <a:spcBef>
                          <a:spcPts val="0"/>
                        </a:spcBef>
                        <a:spcAft>
                          <a:spcPts val="0"/>
                        </a:spcAft>
                      </a:pPr>
                      <a:r>
                        <a:rPr lang="en-US" sz="15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500">
                          <a:solidFill>
                            <a:srgbClr val="000000"/>
                          </a:solidFill>
                          <a:latin typeface="Times New Roman"/>
                          <a:ea typeface="Calibri"/>
                          <a:cs typeface="Times New Roman"/>
                        </a:rPr>
                        <a:t>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M</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M</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M</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H</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30">
                <a:tc>
                  <a:txBody>
                    <a:bodyPr/>
                    <a:lstStyle/>
                    <a:p>
                      <a:pPr marL="0" marR="0">
                        <a:lnSpc>
                          <a:spcPct val="115000"/>
                        </a:lnSpc>
                        <a:spcBef>
                          <a:spcPts val="0"/>
                        </a:spcBef>
                        <a:spcAft>
                          <a:spcPts val="0"/>
                        </a:spcAft>
                      </a:pPr>
                      <a:r>
                        <a:rPr lang="en-US" sz="1500" dirty="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indent="11430" algn="just">
                        <a:lnSpc>
                          <a:spcPct val="150000"/>
                        </a:lnSpc>
                        <a:spcBef>
                          <a:spcPts val="0"/>
                        </a:spcBef>
                        <a:spcAft>
                          <a:spcPts val="0"/>
                        </a:spcAft>
                      </a:pPr>
                      <a:r>
                        <a:rPr lang="en-US" sz="1500" dirty="0">
                          <a:solidFill>
                            <a:srgbClr val="000000"/>
                          </a:solidFill>
                          <a:latin typeface="Times New Roman"/>
                          <a:ea typeface="Calibri"/>
                          <a:cs typeface="Times New Roman"/>
                        </a:rPr>
                        <a:t>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24236">
                <a:tc>
                  <a:txBody>
                    <a:bodyPr/>
                    <a:lstStyle/>
                    <a:p>
                      <a:pPr marL="0" marR="0">
                        <a:lnSpc>
                          <a:spcPct val="115000"/>
                        </a:lnSpc>
                        <a:spcBef>
                          <a:spcPts val="0"/>
                        </a:spcBef>
                        <a:spcAft>
                          <a:spcPts val="0"/>
                        </a:spcAft>
                      </a:pPr>
                      <a:r>
                        <a:rPr lang="en-US" sz="1500" dirty="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0"/>
                        </a:spcAft>
                      </a:pPr>
                      <a:r>
                        <a:rPr lang="en-US" sz="1500" dirty="0">
                          <a:latin typeface="Times New Roman"/>
                          <a:ea typeface="Calibri"/>
                          <a:cs typeface="Times New Roman"/>
                        </a:rPr>
                        <a:t>CO 4</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236">
                <a:tc>
                  <a:txBody>
                    <a:bodyPr/>
                    <a:lstStyle/>
                    <a:p>
                      <a:pPr marL="0" marR="0">
                        <a:lnSpc>
                          <a:spcPct val="115000"/>
                        </a:lnSpc>
                        <a:spcBef>
                          <a:spcPts val="0"/>
                        </a:spcBef>
                        <a:spcAft>
                          <a:spcPts val="0"/>
                        </a:spcAft>
                      </a:pPr>
                      <a:r>
                        <a:rPr lang="en-US" sz="15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500">
                          <a:latin typeface="Times New Roman"/>
                          <a:ea typeface="Calibri"/>
                          <a:cs typeface="Times New Roman"/>
                        </a:rPr>
                        <a:t>CO 5</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H</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H</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M</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69272669-039B-4043-A494-F2D507E58528}"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CO-PO and PSO Mapping</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Table 11"/>
          <p:cNvGraphicFramePr>
            <a:graphicFrameLocks noGrp="1"/>
          </p:cNvGraphicFramePr>
          <p:nvPr>
            <p:extLst>
              <p:ext uri="{D42A27DB-BD31-4B8C-83A1-F6EECF244321}">
                <p14:modId xmlns:p14="http://schemas.microsoft.com/office/powerpoint/2010/main" val="166821604"/>
              </p:ext>
            </p:extLst>
          </p:nvPr>
        </p:nvGraphicFramePr>
        <p:xfrm>
          <a:off x="1066800" y="4343400"/>
          <a:ext cx="5584371" cy="1524000"/>
        </p:xfrm>
        <a:graphic>
          <a:graphicData uri="http://schemas.openxmlformats.org/drawingml/2006/table">
            <a:tbl>
              <a:tblPr/>
              <a:tblGrid>
                <a:gridCol w="2057400"/>
                <a:gridCol w="894522"/>
                <a:gridCol w="766732"/>
                <a:gridCol w="638944"/>
                <a:gridCol w="638944"/>
                <a:gridCol w="587829"/>
              </a:tblGrid>
              <a:tr h="304800">
                <a:tc rowSpan="2">
                  <a:txBody>
                    <a:bodyPr/>
                    <a:lstStyle/>
                    <a:p>
                      <a:pPr marL="0" marR="0" algn="ctr">
                        <a:lnSpc>
                          <a:spcPct val="115000"/>
                        </a:lnSpc>
                        <a:spcBef>
                          <a:spcPts val="0"/>
                        </a:spcBef>
                        <a:spcAft>
                          <a:spcPts val="0"/>
                        </a:spcAft>
                      </a:pPr>
                      <a:r>
                        <a:rPr lang="en-US" sz="1500" dirty="0" smtClean="0">
                          <a:latin typeface="+mn-lt"/>
                          <a:ea typeface="Times New Roman"/>
                          <a:cs typeface="Calibri"/>
                        </a:rPr>
                        <a:t>Program Specific Outcomes</a:t>
                      </a:r>
                      <a:endParaRPr lang="en-US" sz="15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15000"/>
                        </a:lnSpc>
                        <a:spcBef>
                          <a:spcPts val="0"/>
                        </a:spcBef>
                        <a:spcAft>
                          <a:spcPts val="1000"/>
                        </a:spcAft>
                      </a:pPr>
                      <a:r>
                        <a:rPr lang="en-US" sz="1500">
                          <a:latin typeface="+mn-lt"/>
                          <a:ea typeface="Calibri"/>
                          <a:cs typeface="Times New Roman"/>
                        </a:rPr>
                        <a:t>Course Outcomes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4800">
                <a:tc vMerge="1">
                  <a:txBody>
                    <a:bodyPr/>
                    <a:lstStyle/>
                    <a:p>
                      <a:endParaRPr lang="en-US"/>
                    </a:p>
                  </a:txBody>
                  <a:tcPr/>
                </a:tc>
                <a:tc>
                  <a:txBody>
                    <a:bodyPr/>
                    <a:lstStyle/>
                    <a:p>
                      <a:pPr marL="0" marR="0" algn="ctr">
                        <a:lnSpc>
                          <a:spcPct val="115000"/>
                        </a:lnSpc>
                        <a:spcBef>
                          <a:spcPts val="0"/>
                        </a:spcBef>
                        <a:spcAft>
                          <a:spcPts val="0"/>
                        </a:spcAft>
                      </a:pPr>
                      <a:r>
                        <a:rPr lang="en-US" sz="1500">
                          <a:latin typeface="+mn-lt"/>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mn-lt"/>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500" dirty="0">
                          <a:latin typeface="+mn-lt"/>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a:latin typeface="+mn-lt"/>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ct val="115000"/>
                        </a:lnSpc>
                        <a:spcBef>
                          <a:spcPts val="0"/>
                        </a:spcBef>
                        <a:spcAft>
                          <a:spcPts val="0"/>
                        </a:spcAft>
                      </a:pPr>
                      <a:r>
                        <a:rPr lang="en-US" sz="1500">
                          <a:latin typeface="+mn-lt"/>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ea typeface="Calibri"/>
                          <a:cs typeface="Times New Roman"/>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mn-lt"/>
                          <a:ea typeface="Times New Roman"/>
                          <a:cs typeface="Times New Roman"/>
                        </a:rPr>
                        <a:t>H</a:t>
                      </a:r>
                      <a:endParaRPr lang="en-US" sz="15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ea typeface="Times New Roman"/>
                          <a:cs typeface="Times New Roman"/>
                        </a:rPr>
                        <a:t>H</a:t>
                      </a:r>
                      <a:endParaRPr lang="en-US" sz="15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500" dirty="0">
                          <a:latin typeface="+mn-lt"/>
                          <a:ea typeface="Times New Roman"/>
                          <a:cs typeface="Times New Roman"/>
                        </a:rPr>
                        <a:t>H</a:t>
                      </a:r>
                      <a:endParaRPr lang="en-US" sz="15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a:latin typeface="+mn-lt"/>
                          <a:ea typeface="Times New Roman"/>
                          <a:cs typeface="Times New Roman"/>
                        </a:rPr>
                        <a:t>H</a:t>
                      </a:r>
                      <a:endParaRPr lang="en-US" sz="15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ct val="115000"/>
                        </a:lnSpc>
                        <a:spcBef>
                          <a:spcPts val="0"/>
                        </a:spcBef>
                        <a:spcAft>
                          <a:spcPts val="0"/>
                        </a:spcAft>
                      </a:pPr>
                      <a:r>
                        <a:rPr lang="en-US" sz="1500">
                          <a:latin typeface="+mn-lt"/>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mn-lt"/>
                          <a:ea typeface="Calibri"/>
                          <a:cs typeface="Times New Roman"/>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mn-lt"/>
                          <a:ea typeface="Times New Roman"/>
                          <a:cs typeface="Times New Roman"/>
                        </a:rPr>
                        <a:t>M</a:t>
                      </a:r>
                      <a:endParaRPr lang="en-US" sz="15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ea typeface="Calibri"/>
                          <a:cs typeface="Times New Roman"/>
                        </a:rPr>
                        <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500" dirty="0">
                          <a:latin typeface="+mn-lt"/>
                          <a:ea typeface="Calibri"/>
                          <a:cs typeface="Times New Roman"/>
                        </a:rPr>
                        <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a:latin typeface="+mn-lt"/>
                          <a:ea typeface="Times New Roman"/>
                          <a:cs typeface="Times New Roman"/>
                        </a:rPr>
                        <a:t>H</a:t>
                      </a:r>
                      <a:endParaRPr lang="en-US" sz="15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ct val="115000"/>
                        </a:lnSpc>
                        <a:spcBef>
                          <a:spcPts val="0"/>
                        </a:spcBef>
                        <a:spcAft>
                          <a:spcPts val="0"/>
                        </a:spcAft>
                      </a:pPr>
                      <a:r>
                        <a:rPr lang="en-US" sz="1500">
                          <a:latin typeface="+mn-lt"/>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mn-lt"/>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mn-lt"/>
                          <a:ea typeface="Times New Roman"/>
                          <a:cs typeface="Times New Roman"/>
                        </a:rPr>
                        <a:t>-</a:t>
                      </a:r>
                      <a:endParaRPr lang="en-US" sz="15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500" dirty="0">
                          <a:latin typeface="+mn-lt"/>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dirty="0">
                          <a:latin typeface="+mn-lt"/>
                          <a:ea typeface="Times New Roman"/>
                          <a:cs typeface="Times New Roman"/>
                        </a:rPr>
                        <a:t>-</a:t>
                      </a:r>
                      <a:endParaRPr lang="en-US" sz="15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6801" name="Rectangle 1"/>
          <p:cNvSpPr>
            <a:spLocks noChangeArrowheads="1"/>
          </p:cNvSpPr>
          <p:nvPr/>
        </p:nvSpPr>
        <p:spPr bwMode="auto">
          <a:xfrm>
            <a:off x="914400" y="5867400"/>
            <a:ext cx="223651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*H= High	*M= Medium</a:t>
            </a:r>
            <a:endParaRPr kumimoji="0" lang="en-US" sz="1600" b="0" i="0" u="none" strike="noStrike" cap="none" normalizeH="0" baseline="0" dirty="0" smtClean="0">
              <a:ln>
                <a:noFill/>
              </a:ln>
              <a:solidFill>
                <a:schemeClr val="tx1"/>
              </a:solidFill>
              <a:effectLst/>
              <a:cs typeface="Arial" pitchFamily="34" charset="0"/>
            </a:endParaRPr>
          </a:p>
        </p:txBody>
      </p:sp>
      <p:sp>
        <p:nvSpPr>
          <p:cNvPr id="76802" name="Rectangle 2"/>
          <p:cNvSpPr>
            <a:spLocks noChangeArrowheads="1"/>
          </p:cNvSpPr>
          <p:nvPr/>
        </p:nvSpPr>
        <p:spPr bwMode="auto">
          <a:xfrm>
            <a:off x="1066800" y="3733800"/>
            <a:ext cx="223651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*H= High	*M= Medium</a:t>
            </a:r>
            <a:endParaRPr kumimoji="0" lang="en-US" sz="1600" b="0" i="0" u="none" strike="noStrike" cap="none" normalizeH="0" baseline="0" dirty="0" smtClean="0">
              <a:ln>
                <a:noFill/>
              </a:ln>
              <a:solidFill>
                <a:schemeClr val="tx1"/>
              </a:solidFill>
              <a:effectLst/>
              <a:cs typeface="Arial" pitchFamily="34" charset="0"/>
            </a:endParaRPr>
          </a:p>
        </p:txBody>
      </p:sp>
      <p:sp>
        <p:nvSpPr>
          <p:cNvPr id="14"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med" advTm="2000">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3916363"/>
          </a:xfrm>
        </p:spPr>
        <p:txBody>
          <a:bodyPr>
            <a:noAutofit/>
          </a:bodyPr>
          <a:lstStyle/>
          <a:p>
            <a:pPr marL="457200" indent="-457200" algn="just">
              <a:buNone/>
            </a:pPr>
            <a:r>
              <a:rPr lang="en-US" sz="2200" dirty="0" smtClean="0"/>
              <a:t>	The </a:t>
            </a:r>
            <a:r>
              <a:rPr lang="en-US" sz="2200" b="1" dirty="0" smtClean="0"/>
              <a:t>probability distributions</a:t>
            </a:r>
            <a:r>
              <a:rPr lang="en-US" sz="2200" dirty="0" smtClean="0"/>
              <a:t> are very much helpful for making predictions. Estimates and predictions form an </a:t>
            </a:r>
            <a:r>
              <a:rPr lang="en-US" sz="2200" b="1" dirty="0" smtClean="0"/>
              <a:t>important</a:t>
            </a:r>
            <a:r>
              <a:rPr lang="en-US" sz="2200" dirty="0" smtClean="0"/>
              <a:t> part of research investigation. With the help of Probability distributions, we make estimates and predictions for the further analysis. </a:t>
            </a:r>
            <a:r>
              <a:rPr lang="en-US" sz="2200" b="1" dirty="0" smtClean="0"/>
              <a:t>	</a:t>
            </a:r>
          </a:p>
          <a:p>
            <a:pPr marL="457200" indent="-457200" algn="just">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FB7BB234-FF08-4D3F-8795-2BD545DE7977}" type="datetime1">
              <a:rPr lang="en-US" smtClean="0"/>
              <a:pPr/>
              <a:t>10/9/2021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noProof="0" dirty="0" smtClean="0">
                <a:ln>
                  <a:noFill/>
                </a:ln>
                <a:solidFill>
                  <a:schemeClr val="dk1"/>
                </a:solidFill>
                <a:effectLst/>
                <a:uLnTx/>
                <a:uFillTx/>
                <a:latin typeface="+mn-lt"/>
                <a:ea typeface="+mn-ea"/>
                <a:cs typeface="+mn-cs"/>
              </a:rPr>
              <a:t>Topic Objective of </a:t>
            </a:r>
            <a:r>
              <a:rPr lang="en-US" sz="3200" dirty="0" smtClean="0">
                <a:solidFill>
                  <a:schemeClr val="tx1"/>
                </a:solidFill>
              </a:rPr>
              <a:t>Probability Distributions(CO-3)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AIML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med" advTm="2000">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4029</TotalTime>
  <Words>2467</Words>
  <Application>Microsoft Office PowerPoint</Application>
  <PresentationFormat>On-screen Show (4:3)</PresentationFormat>
  <Paragraphs>880</Paragraphs>
  <Slides>61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70" baseType="lpstr">
      <vt:lpstr>Arial</vt:lpstr>
      <vt:lpstr>Calibri</vt:lpstr>
      <vt:lpstr>Cambria Math</vt:lpstr>
      <vt:lpstr>Mangal</vt:lpstr>
      <vt:lpstr>Times New Roman</vt:lpstr>
      <vt:lpstr>Wingdings</vt:lpstr>
      <vt:lpstr>Office Theme</vt:lpstr>
      <vt:lpstr>Equation</vt:lpstr>
      <vt:lpstr>Acrobat Document</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Microsoft account</cp:lastModifiedBy>
  <cp:revision>319</cp:revision>
  <dcterms:created xsi:type="dcterms:W3CDTF">2006-08-16T00:00:00Z</dcterms:created>
  <dcterms:modified xsi:type="dcterms:W3CDTF">2021-10-09T07:42:41Z</dcterms:modified>
</cp:coreProperties>
</file>