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handoutMasterIdLst>
    <p:handoutMasterId r:id="rId95"/>
  </p:handoutMasterIdLst>
  <p:sldIdLst>
    <p:sldId id="256" r:id="rId2"/>
    <p:sldId id="404" r:id="rId3"/>
    <p:sldId id="405" r:id="rId4"/>
    <p:sldId id="406" r:id="rId5"/>
    <p:sldId id="407" r:id="rId6"/>
    <p:sldId id="408" r:id="rId7"/>
    <p:sldId id="409" r:id="rId8"/>
    <p:sldId id="269" r:id="rId9"/>
    <p:sldId id="333" r:id="rId10"/>
    <p:sldId id="334" r:id="rId11"/>
    <p:sldId id="327" r:id="rId12"/>
    <p:sldId id="379" r:id="rId13"/>
    <p:sldId id="382" r:id="rId14"/>
    <p:sldId id="384" r:id="rId15"/>
    <p:sldId id="410" r:id="rId16"/>
    <p:sldId id="386" r:id="rId17"/>
    <p:sldId id="388" r:id="rId18"/>
    <p:sldId id="272" r:id="rId19"/>
    <p:sldId id="271" r:id="rId20"/>
    <p:sldId id="354" r:id="rId21"/>
    <p:sldId id="355" r:id="rId22"/>
    <p:sldId id="356" r:id="rId23"/>
    <p:sldId id="357" r:id="rId24"/>
    <p:sldId id="358" r:id="rId25"/>
    <p:sldId id="326" r:id="rId26"/>
    <p:sldId id="361" r:id="rId27"/>
    <p:sldId id="369" r:id="rId28"/>
    <p:sldId id="282" r:id="rId29"/>
    <p:sldId id="281" r:id="rId30"/>
    <p:sldId id="276" r:id="rId31"/>
    <p:sldId id="275" r:id="rId32"/>
    <p:sldId id="270" r:id="rId33"/>
    <p:sldId id="362" r:id="rId34"/>
    <p:sldId id="273" r:id="rId35"/>
    <p:sldId id="324" r:id="rId36"/>
    <p:sldId id="373" r:id="rId37"/>
    <p:sldId id="377" r:id="rId38"/>
    <p:sldId id="374" r:id="rId39"/>
    <p:sldId id="376" r:id="rId40"/>
    <p:sldId id="363" r:id="rId41"/>
    <p:sldId id="325" r:id="rId42"/>
    <p:sldId id="337" r:id="rId43"/>
    <p:sldId id="338" r:id="rId44"/>
    <p:sldId id="339" r:id="rId45"/>
    <p:sldId id="340" r:id="rId46"/>
    <p:sldId id="286" r:id="rId47"/>
    <p:sldId id="370" r:id="rId48"/>
    <p:sldId id="264" r:id="rId49"/>
    <p:sldId id="287" r:id="rId50"/>
    <p:sldId id="288" r:id="rId51"/>
    <p:sldId id="290" r:id="rId52"/>
    <p:sldId id="291" r:id="rId53"/>
    <p:sldId id="292" r:id="rId54"/>
    <p:sldId id="322" r:id="rId55"/>
    <p:sldId id="323" r:id="rId56"/>
    <p:sldId id="341" r:id="rId57"/>
    <p:sldId id="342" r:id="rId58"/>
    <p:sldId id="343" r:id="rId59"/>
    <p:sldId id="364" r:id="rId60"/>
    <p:sldId id="365" r:id="rId61"/>
    <p:sldId id="371" r:id="rId62"/>
    <p:sldId id="390" r:id="rId63"/>
    <p:sldId id="391" r:id="rId64"/>
    <p:sldId id="392" r:id="rId65"/>
    <p:sldId id="393" r:id="rId66"/>
    <p:sldId id="394" r:id="rId67"/>
    <p:sldId id="395" r:id="rId68"/>
    <p:sldId id="396" r:id="rId69"/>
    <p:sldId id="397" r:id="rId70"/>
    <p:sldId id="402" r:id="rId71"/>
    <p:sldId id="398" r:id="rId72"/>
    <p:sldId id="400" r:id="rId73"/>
    <p:sldId id="389" r:id="rId74"/>
    <p:sldId id="346" r:id="rId75"/>
    <p:sldId id="372" r:id="rId76"/>
    <p:sldId id="347" r:id="rId77"/>
    <p:sldId id="274" r:id="rId78"/>
    <p:sldId id="295" r:id="rId79"/>
    <p:sldId id="296" r:id="rId80"/>
    <p:sldId id="297" r:id="rId81"/>
    <p:sldId id="298" r:id="rId82"/>
    <p:sldId id="299" r:id="rId83"/>
    <p:sldId id="300" r:id="rId84"/>
    <p:sldId id="301" r:id="rId85"/>
    <p:sldId id="302" r:id="rId86"/>
    <p:sldId id="303" r:id="rId87"/>
    <p:sldId id="305" r:id="rId88"/>
    <p:sldId id="306" r:id="rId89"/>
    <p:sldId id="318" r:id="rId90"/>
    <p:sldId id="265" r:id="rId91"/>
    <p:sldId id="375" r:id="rId92"/>
    <p:sldId id="284"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6002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66753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205704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05704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05704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19687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17696C-62A5-4681-A63F-D31FAADE8528}"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BA2D3-0864-4761-9DBE-28EC1823DF5A}"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00401B-8027-4B42-B216-45B6CE02864E}"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924824-7F23-40A4-ABDC-F007026E25E7}"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4C0F1-359C-47D8-B326-C0F09BEC3C29}"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7B7CDD-ADE7-4E5D-8A13-3A7C523ECA4B}" type="datetime1">
              <a:rPr lang="en-US" smtClean="0"/>
              <a:t>12/17/2021</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E8B9B6-C1A0-41F4-B90A-28408D0AA9B8}" type="datetime1">
              <a:rPr lang="en-US" smtClean="0"/>
              <a:t>12/17/2021</a:t>
            </a:fld>
            <a:endParaRPr lang="en-US"/>
          </a:p>
        </p:txBody>
      </p:sp>
      <p:sp>
        <p:nvSpPr>
          <p:cNvPr id="8" name="Footer Placeholder 7"/>
          <p:cNvSpPr>
            <a:spLocks noGrp="1"/>
          </p:cNvSpPr>
          <p:nvPr>
            <p:ph type="ftr" sz="quarter" idx="11"/>
          </p:nvPr>
        </p:nvSpPr>
        <p:spPr/>
        <p:txBody>
          <a:bodyPr/>
          <a:lstStyle/>
          <a:p>
            <a:r>
              <a:rPr lang="en-US" smtClean="0"/>
              <a:t>Faculty Dr. J. P. Singh  Engineering Mathematics (AAS 0301A)    Unit Number-v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C9909D-77A9-4BBA-923E-79511D5BC6DE}" type="datetime1">
              <a:rPr lang="en-US" smtClean="0"/>
              <a:t>12/17/2021</a:t>
            </a:fld>
            <a:endParaRPr lang="en-US"/>
          </a:p>
        </p:txBody>
      </p:sp>
      <p:sp>
        <p:nvSpPr>
          <p:cNvPr id="4" name="Footer Placeholder 3"/>
          <p:cNvSpPr>
            <a:spLocks noGrp="1"/>
          </p:cNvSpPr>
          <p:nvPr>
            <p:ph type="ftr" sz="quarter" idx="11"/>
          </p:nvPr>
        </p:nvSpPr>
        <p:spPr/>
        <p:txBody>
          <a:bodyPr/>
          <a:lstStyle/>
          <a:p>
            <a:r>
              <a:rPr lang="en-US" smtClean="0"/>
              <a:t>Faculty Dr. J. P. Singh  Engineering Mathematics (AAS 0301A)    Unit Number-v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F30D-4EC2-49AC-A00C-2A911F8E91D5}" type="datetime1">
              <a:rPr lang="en-US" smtClean="0"/>
              <a:t>12/17/2021</a:t>
            </a:fld>
            <a:endParaRPr lang="en-US"/>
          </a:p>
        </p:txBody>
      </p:sp>
      <p:sp>
        <p:nvSpPr>
          <p:cNvPr id="3" name="Footer Placeholder 2"/>
          <p:cNvSpPr>
            <a:spLocks noGrp="1"/>
          </p:cNvSpPr>
          <p:nvPr>
            <p:ph type="ftr" sz="quarter" idx="11"/>
          </p:nvPr>
        </p:nvSpPr>
        <p:spPr/>
        <p:txBody>
          <a:bodyPr/>
          <a:lstStyle/>
          <a:p>
            <a:r>
              <a:rPr lang="en-US" smtClean="0"/>
              <a:t>Faculty Dr. J. P. Singh  Engineering Mathematics (AAS 0301A)    Unit Number-v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FDFB4-714A-4D7E-AEB7-138E90B75995}" type="datetime1">
              <a:rPr lang="en-US" smtClean="0"/>
              <a:t>12/17/2021</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22B6-831F-4975-92E0-6A3F626AD71F}" type="datetime1">
              <a:rPr lang="en-US" smtClean="0"/>
              <a:t>12/17/2021</a:t>
            </a:fld>
            <a:endParaRPr lang="en-US"/>
          </a:p>
        </p:txBody>
      </p:sp>
      <p:sp>
        <p:nvSpPr>
          <p:cNvPr id="6" name="Footer Placeholder 5"/>
          <p:cNvSpPr>
            <a:spLocks noGrp="1"/>
          </p:cNvSpPr>
          <p:nvPr>
            <p:ph type="ftr" sz="quarter" idx="11"/>
          </p:nvPr>
        </p:nvSpPr>
        <p:spPr/>
        <p:txBody>
          <a:bodyPr/>
          <a:lstStyle/>
          <a:p>
            <a:r>
              <a:rPr lang="en-US" smtClean="0"/>
              <a:t>Faculty Dr. J. P. Singh  Engineering Mathematics (AAS 0301A)    Unit Number-v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22820-82E4-4010-9D86-8FFF2B0B6829}" type="datetime1">
              <a:rPr lang="en-US" smtClean="0"/>
              <a:t>12/17/2021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Dr. J. P. Singh  Engineering Mathematics (AAS 0301A)    Unit Number-v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8" Type="http://schemas.openxmlformats.org/officeDocument/2006/relationships/image" Target="../media/image45.png"/><Relationship Id="rId1" Type="http://schemas.openxmlformats.org/officeDocument/2006/relationships/slideLayout" Target="../slideLayouts/slideLayout2.xml"/><Relationship Id="rId9" Type="http://schemas.openxmlformats.org/officeDocument/2006/relationships/image" Target="../media/image1.png"/></Relationships>
</file>

<file path=ppt/slides/_rels/slide54.xml.rels><?xml version="1.0" encoding="UTF-8" standalone="yes"?>
<Relationships xmlns="http://schemas.openxmlformats.org/package/2006/relationships"><Relationship Id="rId7"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vernmentadda.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81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latin typeface="Times New Roman" pitchFamily="18" charset="0"/>
                <a:cs typeface="Times New Roman" pitchFamily="18" charset="0"/>
              </a:rPr>
              <a:t>Noida Institute of Engineering and Technology, Greater Noida</a:t>
            </a:r>
          </a:p>
        </p:txBody>
      </p:sp>
      <p:sp>
        <p:nvSpPr>
          <p:cNvPr id="3" name="Subtitle 2"/>
          <p:cNvSpPr>
            <a:spLocks noGrp="1"/>
          </p:cNvSpPr>
          <p:nvPr>
            <p:ph type="subTitle" idx="1"/>
          </p:nvPr>
        </p:nvSpPr>
        <p:spPr>
          <a:xfrm>
            <a:off x="1447800" y="1295400"/>
            <a:ext cx="6400800" cy="914400"/>
          </a:xfrm>
        </p:spPr>
        <p:style>
          <a:lnRef idx="2">
            <a:schemeClr val="accent5"/>
          </a:lnRef>
          <a:fillRef idx="1">
            <a:schemeClr val="lt1"/>
          </a:fillRef>
          <a:effectRef idx="0">
            <a:schemeClr val="accent5"/>
          </a:effectRef>
          <a:fontRef idx="minor">
            <a:schemeClr val="dk1"/>
          </a:fontRef>
        </p:style>
        <p:txBody>
          <a:bodyPr>
            <a:normAutofit/>
          </a:bodyPr>
          <a:lstStyle/>
          <a:p>
            <a:r>
              <a:rPr lang="en-US" sz="2400" b="1" dirty="0" smtClean="0">
                <a:solidFill>
                  <a:schemeClr val="tx1"/>
                </a:solidFill>
                <a:latin typeface="Times New Roman" pitchFamily="18" charset="0"/>
                <a:cs typeface="Times New Roman" pitchFamily="18" charset="0"/>
              </a:rPr>
              <a:t>Aptitude-III</a:t>
            </a:r>
            <a:endParaRPr lang="en-US" sz="2400" b="1" dirty="0">
              <a:solidFill>
                <a:schemeClr val="tx1"/>
              </a:solidFill>
              <a:latin typeface="Times New Roman" pitchFamily="18" charset="0"/>
              <a:cs typeface="Times New Roman" pitchFamily="18" charset="0"/>
            </a:endParaRPr>
          </a:p>
        </p:txBody>
      </p:sp>
      <p:sp>
        <p:nvSpPr>
          <p:cNvPr id="6" name="Subtitle 2"/>
          <p:cNvSpPr txBox="1">
            <a:spLocks/>
          </p:cNvSpPr>
          <p:nvPr/>
        </p:nvSpPr>
        <p:spPr>
          <a:xfrm>
            <a:off x="5486400" y="3962400"/>
            <a:ext cx="3505200" cy="1600200"/>
          </a:xfrm>
          <a:prstGeom prst="rect">
            <a:avLst/>
          </a:prstGeom>
          <a:noFill/>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200" b="1" dirty="0" smtClean="0">
                <a:solidFill>
                  <a:schemeClr val="tx1"/>
                </a:solidFill>
                <a:latin typeface="Times New Roman" pitchFamily="18" charset="0"/>
                <a:cs typeface="Times New Roman" pitchFamily="18" charset="0"/>
              </a:rPr>
              <a:t>Dr. </a:t>
            </a:r>
            <a:r>
              <a:rPr lang="en-US" sz="2200" b="1" dirty="0" smtClean="0">
                <a:solidFill>
                  <a:schemeClr val="tx1"/>
                </a:solidFill>
                <a:latin typeface="Times New Roman" pitchFamily="18" charset="0"/>
                <a:cs typeface="Times New Roman" pitchFamily="18" charset="0"/>
              </a:rPr>
              <a:t>Anil Agarwal</a:t>
            </a:r>
            <a:endParaRPr lang="en-US" sz="2200" b="1" dirty="0">
              <a:solidFill>
                <a:schemeClr val="tx1"/>
              </a:solidFill>
              <a:latin typeface="Times New Roman" pitchFamily="18" charset="0"/>
              <a:cs typeface="Times New Roman" pitchFamily="18" charset="0"/>
            </a:endParaRPr>
          </a:p>
          <a:p>
            <a:pPr lvl="0" algn="ctr">
              <a:spcBef>
                <a:spcPct val="20000"/>
              </a:spcBef>
              <a:defRPr/>
            </a:pPr>
            <a:r>
              <a:rPr lang="en-US" sz="2200" b="1" dirty="0">
                <a:solidFill>
                  <a:schemeClr val="tx1"/>
                </a:solidFill>
                <a:latin typeface="Times New Roman" pitchFamily="18" charset="0"/>
                <a:cs typeface="Times New Roman" pitchFamily="18" charset="0"/>
              </a:rPr>
              <a:t>Mathematics Department</a:t>
            </a:r>
          </a:p>
        </p:txBody>
      </p:sp>
      <p:sp>
        <p:nvSpPr>
          <p:cNvPr id="9" name="Date Placeholder 8"/>
          <p:cNvSpPr>
            <a:spLocks noGrp="1"/>
          </p:cNvSpPr>
          <p:nvPr>
            <p:ph type="dt" sz="half" idx="10"/>
          </p:nvPr>
        </p:nvSpPr>
        <p:spPr>
          <a:xfrm>
            <a:off x="381000" y="6492875"/>
            <a:ext cx="2133600" cy="365125"/>
          </a:xfrm>
        </p:spPr>
        <p:txBody>
          <a:bodyPr/>
          <a:lstStyle/>
          <a:p>
            <a:fld id="{56E1B178-3F67-410D-AD08-CB728C0F5632}" type="datetime1">
              <a:rPr lang="en-US" smtClean="0"/>
              <a:t>12/17/2021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28600" y="2971800"/>
            <a:ext cx="1981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Unit:</a:t>
            </a:r>
            <a:r>
              <a:rPr kumimoji="0" lang="en-US" sz="2200" b="1"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lang="en-US" sz="2200" b="1" noProof="0" dirty="0">
                <a:solidFill>
                  <a:schemeClr val="tx1"/>
                </a:solidFill>
                <a:latin typeface="Times New Roman" pitchFamily="18" charset="0"/>
                <a:cs typeface="Times New Roman" pitchFamily="18" charset="0"/>
              </a:rPr>
              <a:t>Ⅴ</a:t>
            </a:r>
            <a:endParaRPr kumimoji="0" lang="en-US" sz="2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Faculty </a:t>
            </a:r>
            <a:r>
              <a:rPr lang="en-US" dirty="0" smtClean="0"/>
              <a:t>Dr. Anil Agarwal</a:t>
            </a:r>
            <a:r>
              <a:rPr lang="en-US" dirty="0" smtClean="0"/>
              <a:t>(AAS 0303)    </a:t>
            </a:r>
            <a:r>
              <a:rPr lang="en-US" dirty="0" smtClean="0"/>
              <a:t>Unit Number-v</a:t>
            </a:r>
            <a:endParaRPr lang="en-US" dirty="0"/>
          </a:p>
        </p:txBody>
      </p:sp>
      <p:sp>
        <p:nvSpPr>
          <p:cNvPr id="14" name="Subtitle 2"/>
          <p:cNvSpPr txBox="1">
            <a:spLocks/>
          </p:cNvSpPr>
          <p:nvPr/>
        </p:nvSpPr>
        <p:spPr>
          <a:xfrm>
            <a:off x="228600" y="3657600"/>
            <a:ext cx="39624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200" b="1" dirty="0">
                <a:solidFill>
                  <a:schemeClr val="tx1"/>
                </a:solidFill>
                <a:latin typeface="Times New Roman" pitchFamily="18" charset="0"/>
                <a:cs typeface="Times New Roman" pitchFamily="18" charset="0"/>
              </a:rPr>
              <a:t>Subject Name</a:t>
            </a:r>
          </a:p>
          <a:p>
            <a:pPr algn="ctr">
              <a:spcBef>
                <a:spcPct val="20000"/>
              </a:spcBef>
              <a:defRPr/>
            </a:pPr>
            <a:r>
              <a:rPr lang="en-US" sz="2200" b="1" dirty="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Statistics &amp; Probability</a:t>
            </a:r>
          </a:p>
          <a:p>
            <a:pPr algn="ctr">
              <a:spcBef>
                <a:spcPct val="20000"/>
              </a:spcBef>
              <a:defRPr/>
            </a:pPr>
            <a:r>
              <a:rPr lang="en-US" sz="2200" b="1" dirty="0" smtClean="0">
                <a:solidFill>
                  <a:schemeClr val="tx1"/>
                </a:solidFill>
                <a:latin typeface="Times New Roman" pitchFamily="18" charset="0"/>
                <a:cs typeface="Times New Roman" pitchFamily="18" charset="0"/>
              </a:rPr>
              <a:t> </a:t>
            </a:r>
            <a:endParaRPr lang="en-US" sz="2200" b="1" dirty="0">
              <a:solidFill>
                <a:schemeClr val="tx1"/>
              </a:solidFill>
              <a:latin typeface="Times New Roman" pitchFamily="18" charset="0"/>
              <a:cs typeface="Times New Roman" pitchFamily="18" charset="0"/>
            </a:endParaRPr>
          </a:p>
        </p:txBody>
      </p:sp>
      <p:sp>
        <p:nvSpPr>
          <p:cNvPr id="15" name="Subtitle 2"/>
          <p:cNvSpPr txBox="1">
            <a:spLocks/>
          </p:cNvSpPr>
          <p:nvPr/>
        </p:nvSpPr>
        <p:spPr>
          <a:xfrm>
            <a:off x="228600" y="4876800"/>
            <a:ext cx="3962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200" b="1" dirty="0">
                <a:solidFill>
                  <a:schemeClr val="tx1"/>
                </a:solidFill>
                <a:latin typeface="Times New Roman" pitchFamily="18" charset="0"/>
                <a:cs typeface="Times New Roman" pitchFamily="18" charset="0"/>
              </a:rPr>
              <a:t>Course Details</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B Tech- </a:t>
            </a:r>
            <a:r>
              <a:rPr lang="en-US" sz="2200" b="1" dirty="0" smtClean="0">
                <a:solidFill>
                  <a:schemeClr val="tx1"/>
                </a:solidFill>
                <a:latin typeface="Times New Roman" pitchFamily="18" charset="0"/>
                <a:cs typeface="Times New Roman" pitchFamily="18" charset="0"/>
              </a:rPr>
              <a:t>3rd </a:t>
            </a:r>
            <a:r>
              <a:rPr lang="en-US" sz="2200" b="1" dirty="0">
                <a:solidFill>
                  <a:schemeClr val="tx1"/>
                </a:solidFill>
                <a:latin typeface="Times New Roman" pitchFamily="18" charset="0"/>
                <a:cs typeface="Times New Roman" pitchFamily="18" charset="0"/>
              </a:rPr>
              <a:t>Sem.</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B47AFE-B93B-47D8-978A-70EECEE5B31D}"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Program Outcomes</a:t>
            </a:r>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38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FF1095-A960-4FA9-9538-670BC010001F}"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219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 PSO </a:t>
            </a:r>
          </a:p>
        </p:txBody>
      </p:sp>
      <p:pic>
        <p:nvPicPr>
          <p:cNvPr id="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9247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295C4C-57E2-44E3-B1A1-7235633C27AA}"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CO-PO  </a:t>
            </a: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Mapping(CO5)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1985023308"/>
              </p:ext>
            </p:extLst>
          </p:nvPr>
        </p:nvGraphicFramePr>
        <p:xfrm>
          <a:off x="304800" y="1524000"/>
          <a:ext cx="8534400" cy="3810000"/>
        </p:xfrm>
        <a:graphic>
          <a:graphicData uri="http://schemas.openxmlformats.org/drawingml/2006/table">
            <a:tbl>
              <a:tblPr firstRow="1" firstCol="1" bandRow="1">
                <a:tableStyleId>{5C22544A-7EE6-4342-B048-85BDC9FD1C3A}</a:tableStyleId>
              </a:tblPr>
              <a:tblGrid>
                <a:gridCol w="5334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533400">
                  <a:extLst>
                    <a:ext uri="{9D8B030D-6E8A-4147-A177-3AD203B41FA5}">
                      <a16:colId xmlns="" xmlns:a16="http://schemas.microsoft.com/office/drawing/2014/main" val="20003"/>
                    </a:ext>
                  </a:extLst>
                </a:gridCol>
                <a:gridCol w="5334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533400">
                  <a:extLst>
                    <a:ext uri="{9D8B030D-6E8A-4147-A177-3AD203B41FA5}">
                      <a16:colId xmlns="" xmlns:a16="http://schemas.microsoft.com/office/drawing/2014/main" val="20006"/>
                    </a:ext>
                  </a:extLst>
                </a:gridCol>
                <a:gridCol w="5334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gridCol w="533400">
                  <a:extLst>
                    <a:ext uri="{9D8B030D-6E8A-4147-A177-3AD203B41FA5}">
                      <a16:colId xmlns="" xmlns:a16="http://schemas.microsoft.com/office/drawing/2014/main" val="20009"/>
                    </a:ext>
                  </a:extLst>
                </a:gridCol>
                <a:gridCol w="533400">
                  <a:extLst>
                    <a:ext uri="{9D8B030D-6E8A-4147-A177-3AD203B41FA5}">
                      <a16:colId xmlns="" xmlns:a16="http://schemas.microsoft.com/office/drawing/2014/main" val="20010"/>
                    </a:ext>
                  </a:extLst>
                </a:gridCol>
                <a:gridCol w="685800">
                  <a:extLst>
                    <a:ext uri="{9D8B030D-6E8A-4147-A177-3AD203B41FA5}">
                      <a16:colId xmlns="" xmlns:a16="http://schemas.microsoft.com/office/drawing/2014/main" val="20011"/>
                    </a:ext>
                  </a:extLst>
                </a:gridCol>
                <a:gridCol w="685800">
                  <a:extLst>
                    <a:ext uri="{9D8B030D-6E8A-4147-A177-3AD203B41FA5}">
                      <a16:colId xmlns="" xmlns:a16="http://schemas.microsoft.com/office/drawing/2014/main" val="20012"/>
                    </a:ext>
                  </a:extLst>
                </a:gridCol>
                <a:gridCol w="533400">
                  <a:extLst>
                    <a:ext uri="{9D8B030D-6E8A-4147-A177-3AD203B41FA5}">
                      <a16:colId xmlns="" xmlns:a16="http://schemas.microsoft.com/office/drawing/2014/main" val="20013"/>
                    </a:ext>
                  </a:extLst>
                </a:gridCol>
              </a:tblGrid>
              <a:tr h="838200">
                <a:tc>
                  <a:txBody>
                    <a:bodyPr/>
                    <a:lstStyle/>
                    <a:p>
                      <a:pPr marL="0" marR="0">
                        <a:lnSpc>
                          <a:spcPct val="115000"/>
                        </a:lnSpc>
                        <a:spcBef>
                          <a:spcPts val="0"/>
                        </a:spcBef>
                        <a:spcAft>
                          <a:spcPts val="0"/>
                        </a:spcAft>
                      </a:pPr>
                      <a:r>
                        <a:rPr lang="en-US" sz="1800" dirty="0">
                          <a:solidFill>
                            <a:schemeClr val="bg1"/>
                          </a:solidFill>
                          <a:effectLst/>
                        </a:rPr>
                        <a:t>Sr. No</a:t>
                      </a:r>
                      <a:endParaRPr lang="en-US" sz="18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nSpc>
                          <a:spcPct val="115000"/>
                        </a:lnSpc>
                        <a:spcBef>
                          <a:spcPts val="0"/>
                        </a:spcBef>
                        <a:spcAft>
                          <a:spcPts val="0"/>
                        </a:spcAft>
                      </a:pPr>
                      <a:r>
                        <a:rPr lang="en-US" sz="1800" dirty="0">
                          <a:effectLst/>
                        </a:rPr>
                        <a:t>Course  Outcome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PO2</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PO3</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PO4</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PO6</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PO7</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PO8</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PO9</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PO10</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PO12</a:t>
                      </a:r>
                      <a:endParaRPr lang="en-US" sz="18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630573">
                <a:tc>
                  <a:txBody>
                    <a:bodyPr/>
                    <a:lstStyle/>
                    <a:p>
                      <a:pPr marL="0" marR="0">
                        <a:lnSpc>
                          <a:spcPct val="115000"/>
                        </a:lnSpc>
                        <a:spcBef>
                          <a:spcPts val="0"/>
                        </a:spcBef>
                        <a:spcAft>
                          <a:spcPts val="0"/>
                        </a:spcAft>
                      </a:pPr>
                      <a:r>
                        <a:rPr lang="en-US" sz="1800" b="1" dirty="0">
                          <a:solidFill>
                            <a:schemeClr val="bg1"/>
                          </a:solidFill>
                          <a:effectLst/>
                        </a:rPr>
                        <a:t>1</a:t>
                      </a:r>
                      <a:endParaRPr lang="en-US" sz="1800" b="1"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CO 1</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H</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L</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tc>
                  <a:txBody>
                    <a:bodyPr/>
                    <a:lstStyle/>
                    <a:p>
                      <a:pPr marL="0" marR="0" algn="ctr" defTabSz="914400" rtl="0" eaLnBrk="1" latinLnBrk="0" hangingPunct="1">
                        <a:lnSpc>
                          <a:spcPct val="115000"/>
                        </a:lnSpc>
                        <a:spcBef>
                          <a:spcPts val="0"/>
                        </a:spcBef>
                        <a:spcAft>
                          <a:spcPts val="0"/>
                        </a:spcAft>
                      </a:pPr>
                      <a:r>
                        <a:rPr lang="en-US" sz="1800" kern="1200" baseline="0" dirty="0" smtClean="0">
                          <a:solidFill>
                            <a:schemeClr val="tx1"/>
                          </a:solidFill>
                          <a:effectLst/>
                          <a:latin typeface="+mn-lt"/>
                          <a:ea typeface="+mn-ea"/>
                          <a:cs typeface="+mn-cs"/>
                        </a:rPr>
                        <a:t>M</a:t>
                      </a:r>
                      <a:endParaRPr lang="en-US" sz="1800" kern="1200" baseline="0" dirty="0">
                        <a:solidFill>
                          <a:schemeClr val="tx1"/>
                        </a:solidFill>
                        <a:effectLst/>
                        <a:latin typeface="+mn-lt"/>
                        <a:ea typeface="+mn-ea"/>
                        <a:cs typeface="+mn-cs"/>
                      </a:endParaRPr>
                    </a:p>
                  </a:txBody>
                  <a:tcPr marL="68580" marR="68580" marT="0" marB="0">
                    <a:solidFill>
                      <a:schemeClr val="bg1">
                        <a:lumMod val="85000"/>
                      </a:schemeClr>
                    </a:solidFill>
                  </a:tcPr>
                </a:tc>
                <a:extLst>
                  <a:ext uri="{0D108BD9-81ED-4DB2-BD59-A6C34878D82A}">
                    <a16:rowId xmlns="" xmlns:a16="http://schemas.microsoft.com/office/drawing/2014/main" val="10001"/>
                  </a:ext>
                </a:extLst>
              </a:tr>
              <a:tr h="588627">
                <a:tc>
                  <a:txBody>
                    <a:bodyPr/>
                    <a:lstStyle/>
                    <a:p>
                      <a:pPr marL="0" marR="0">
                        <a:lnSpc>
                          <a:spcPct val="115000"/>
                        </a:lnSpc>
                        <a:spcBef>
                          <a:spcPts val="0"/>
                        </a:spcBef>
                        <a:spcAft>
                          <a:spcPts val="0"/>
                        </a:spcAft>
                      </a:pPr>
                      <a:r>
                        <a:rPr lang="en-US" sz="1800" dirty="0">
                          <a:solidFill>
                            <a:schemeClr val="bg1"/>
                          </a:solidFill>
                          <a:effectLst/>
                        </a:rPr>
                        <a:t>2</a:t>
                      </a:r>
                      <a:endParaRPr lang="en-US" sz="18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dirty="0">
                          <a:effectLst/>
                        </a:rPr>
                        <a:t>CO 2</a:t>
                      </a:r>
                      <a:endParaRPr lang="en-US" sz="18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effectLst/>
                        </a:rPr>
                        <a:t>M</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609600">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800" dirty="0">
                          <a:effectLst/>
                        </a:rPr>
                        <a:t>CO 3</a:t>
                      </a:r>
                      <a:endParaRPr lang="en-US" sz="18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M</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609600">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dirty="0">
                          <a:effectLst/>
                        </a:rPr>
                        <a:t>CO 4</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H</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L</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L</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a:t>
                      </a:r>
                      <a:endParaRPr lang="en-US" sz="18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533400">
                <a:tc>
                  <a:txBody>
                    <a:bodyPr/>
                    <a:lstStyle/>
                    <a:p>
                      <a:pPr marL="0" marR="0">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800" b="1" dirty="0">
                          <a:solidFill>
                            <a:schemeClr val="bg1"/>
                          </a:solidFill>
                          <a:effectLst/>
                        </a:rPr>
                        <a:t>CO 5</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H</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a:solidFill>
                            <a:schemeClr val="bg1"/>
                          </a:solidFill>
                          <a:effectLst/>
                        </a:rPr>
                        <a:t>L</a:t>
                      </a:r>
                      <a:endParaRPr lang="en-US" sz="1800" b="1">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L</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M</a:t>
                      </a:r>
                      <a:endParaRPr lang="en-US" sz="1800" b="1"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800" b="1" dirty="0">
                          <a:solidFill>
                            <a:schemeClr val="bg1"/>
                          </a:solidFill>
                          <a:effectLst/>
                        </a:rPr>
                        <a:t>M</a:t>
                      </a:r>
                      <a:endParaRPr lang="en-US" sz="1800" b="1" dirty="0">
                        <a:solidFill>
                          <a:schemeClr val="bg1"/>
                        </a:solidFill>
                        <a:effectLst/>
                        <a:latin typeface="Calibri"/>
                        <a:ea typeface="Calibri"/>
                        <a:cs typeface="Times New Roman"/>
                      </a:endParaRPr>
                    </a:p>
                  </a:txBody>
                  <a:tcPr marL="68580" marR="68580" marT="0" marB="0">
                    <a:solidFill>
                      <a:srgbClr val="FFFF00"/>
                    </a:solidFill>
                  </a:tcPr>
                </a:tc>
                <a:extLst>
                  <a:ext uri="{0D108BD9-81ED-4DB2-BD59-A6C34878D82A}">
                    <a16:rowId xmlns="" xmlns:a16="http://schemas.microsoft.com/office/drawing/2014/main" val="10005"/>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97325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AFDB59-AF68-416C-A474-8B854A9464A9}"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CO-PSO </a:t>
            </a:r>
            <a:r>
              <a:rPr lang="en-US" sz="2400" b="1" dirty="0" smtClean="0">
                <a:latin typeface="Times New Roman" pitchFamily="18" charset="0"/>
                <a:cs typeface="Times New Roman" pitchFamily="18" charset="0"/>
              </a:rPr>
              <a:t>Mapping(CO5)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2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3358316030"/>
              </p:ext>
            </p:extLst>
          </p:nvPr>
        </p:nvGraphicFramePr>
        <p:xfrm>
          <a:off x="723900" y="1676400"/>
          <a:ext cx="7429500" cy="3568700"/>
        </p:xfrm>
        <a:graphic>
          <a:graphicData uri="http://schemas.openxmlformats.org/drawingml/2006/table">
            <a:tbl>
              <a:tblPr firstRow="1" firstCol="1" bandRow="1">
                <a:tableStyleId>{5C22544A-7EE6-4342-B048-85BDC9FD1C3A}</a:tableStyleId>
              </a:tblPr>
              <a:tblGrid>
                <a:gridCol w="2295349">
                  <a:extLst>
                    <a:ext uri="{9D8B030D-6E8A-4147-A177-3AD203B41FA5}">
                      <a16:colId xmlns="" xmlns:a16="http://schemas.microsoft.com/office/drawing/2014/main" val="20000"/>
                    </a:ext>
                  </a:extLst>
                </a:gridCol>
                <a:gridCol w="1607016">
                  <a:extLst>
                    <a:ext uri="{9D8B030D-6E8A-4147-A177-3AD203B41FA5}">
                      <a16:colId xmlns="" xmlns:a16="http://schemas.microsoft.com/office/drawing/2014/main" val="20001"/>
                    </a:ext>
                  </a:extLst>
                </a:gridCol>
                <a:gridCol w="1409187">
                  <a:extLst>
                    <a:ext uri="{9D8B030D-6E8A-4147-A177-3AD203B41FA5}">
                      <a16:colId xmlns="" xmlns:a16="http://schemas.microsoft.com/office/drawing/2014/main" val="20002"/>
                    </a:ext>
                  </a:extLst>
                </a:gridCol>
                <a:gridCol w="2117948">
                  <a:extLst>
                    <a:ext uri="{9D8B030D-6E8A-4147-A177-3AD203B41FA5}">
                      <a16:colId xmlns="" xmlns:a16="http://schemas.microsoft.com/office/drawing/2014/main" val="20003"/>
                    </a:ext>
                  </a:extLst>
                </a:gridCol>
              </a:tblGrid>
              <a:tr h="596900">
                <a:tc>
                  <a:txBody>
                    <a:bodyPr/>
                    <a:lstStyle/>
                    <a:p>
                      <a:pPr marL="0" marR="0" algn="ctr">
                        <a:lnSpc>
                          <a:spcPct val="115000"/>
                        </a:lnSpc>
                        <a:spcBef>
                          <a:spcPts val="0"/>
                        </a:spcBef>
                        <a:spcAft>
                          <a:spcPts val="0"/>
                        </a:spcAft>
                      </a:pPr>
                      <a:r>
                        <a:rPr lang="en-US" sz="2200" dirty="0">
                          <a:solidFill>
                            <a:schemeClr val="bg1"/>
                          </a:solidFill>
                          <a:effectLst/>
                        </a:rPr>
                        <a:t>CO</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1</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2</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 3</a:t>
                      </a:r>
                      <a:endParaRPr lang="en-US" sz="2200" dirty="0">
                        <a:solidFill>
                          <a:schemeClr val="bg1"/>
                        </a:solidFill>
                        <a:effectLst/>
                        <a:latin typeface="Calibri"/>
                        <a:ea typeface="Calibri"/>
                        <a:cs typeface="Times New Roman"/>
                      </a:endParaRPr>
                    </a:p>
                  </a:txBody>
                  <a:tcPr marL="68580" marR="68580" marT="0" marB="0">
                    <a:solidFill>
                      <a:schemeClr val="tx2">
                        <a:lumMod val="60000"/>
                        <a:lumOff val="40000"/>
                      </a:schemeClr>
                    </a:solidFill>
                  </a:tcPr>
                </a:tc>
                <a:extLst>
                  <a:ext uri="{0D108BD9-81ED-4DB2-BD59-A6C34878D82A}">
                    <a16:rowId xmlns="" xmlns:a16="http://schemas.microsoft.com/office/drawing/2014/main" val="10000"/>
                  </a:ext>
                </a:extLst>
              </a:tr>
              <a:tr h="596900">
                <a:tc>
                  <a:txBody>
                    <a:bodyPr/>
                    <a:lstStyle/>
                    <a:p>
                      <a:pPr marL="0" marR="0" algn="ctr">
                        <a:lnSpc>
                          <a:spcPct val="115000"/>
                        </a:lnSpc>
                        <a:spcBef>
                          <a:spcPts val="0"/>
                        </a:spcBef>
                        <a:spcAft>
                          <a:spcPts val="0"/>
                        </a:spcAft>
                      </a:pPr>
                      <a:r>
                        <a:rPr lang="en-US" sz="2200" dirty="0">
                          <a:solidFill>
                            <a:schemeClr val="bg1"/>
                          </a:solidFill>
                          <a:effectLst/>
                        </a:rPr>
                        <a:t>CO.1</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mn-lt"/>
                          <a:ea typeface="+mn-ea"/>
                          <a:cs typeface="+mn-cs"/>
                        </a:rPr>
                        <a:t>H</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0001"/>
                  </a:ext>
                </a:extLst>
              </a:tr>
              <a:tr h="596900">
                <a:tc>
                  <a:txBody>
                    <a:bodyPr/>
                    <a:lstStyle/>
                    <a:p>
                      <a:pPr marL="0" marR="0" algn="ctr">
                        <a:lnSpc>
                          <a:spcPct val="115000"/>
                        </a:lnSpc>
                        <a:spcBef>
                          <a:spcPts val="0"/>
                        </a:spcBef>
                        <a:spcAft>
                          <a:spcPts val="0"/>
                        </a:spcAft>
                      </a:pPr>
                      <a:r>
                        <a:rPr lang="en-US" sz="2200" dirty="0">
                          <a:solidFill>
                            <a:schemeClr val="bg1"/>
                          </a:solidFill>
                          <a:effectLst/>
                        </a:rPr>
                        <a:t>CO.2</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596900">
                <a:tc>
                  <a:txBody>
                    <a:bodyPr/>
                    <a:lstStyle/>
                    <a:p>
                      <a:pPr marL="0" marR="0" algn="ctr">
                        <a:lnSpc>
                          <a:spcPct val="115000"/>
                        </a:lnSpc>
                        <a:spcBef>
                          <a:spcPts val="0"/>
                        </a:spcBef>
                        <a:spcAft>
                          <a:spcPts val="0"/>
                        </a:spcAft>
                      </a:pPr>
                      <a:r>
                        <a:rPr lang="en-US" sz="2200" dirty="0">
                          <a:solidFill>
                            <a:schemeClr val="bg1"/>
                          </a:solidFill>
                          <a:effectLst/>
                        </a:rPr>
                        <a:t>CO.3</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Calibri"/>
                          <a:ea typeface="Calibri"/>
                          <a:cs typeface="Times New Roman"/>
                        </a:rPr>
                        <a:t>M</a:t>
                      </a: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584200">
                <a:tc>
                  <a:txBody>
                    <a:bodyPr/>
                    <a:lstStyle/>
                    <a:p>
                      <a:pPr marL="0" marR="0" algn="ctr">
                        <a:lnSpc>
                          <a:spcPct val="115000"/>
                        </a:lnSpc>
                        <a:spcBef>
                          <a:spcPts val="0"/>
                        </a:spcBef>
                        <a:spcAft>
                          <a:spcPts val="0"/>
                        </a:spcAft>
                      </a:pPr>
                      <a:r>
                        <a:rPr lang="en-US" sz="2200" dirty="0">
                          <a:solidFill>
                            <a:schemeClr val="bg1"/>
                          </a:solidFill>
                          <a:effectLst/>
                        </a:rPr>
                        <a:t>CO.4</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rPr>
                        <a:t>H</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596900">
                <a:tc>
                  <a:txBody>
                    <a:bodyPr/>
                    <a:lstStyle/>
                    <a:p>
                      <a:pPr marL="0" marR="0" algn="ctr">
                        <a:lnSpc>
                          <a:spcPct val="115000"/>
                        </a:lnSpc>
                        <a:spcBef>
                          <a:spcPts val="0"/>
                        </a:spcBef>
                        <a:spcAft>
                          <a:spcPts val="0"/>
                        </a:spcAft>
                      </a:pPr>
                      <a:r>
                        <a:rPr lang="en-US" sz="2200" dirty="0">
                          <a:solidFill>
                            <a:schemeClr val="bg1"/>
                          </a:solidFill>
                          <a:effectLst/>
                        </a:rPr>
                        <a:t>CO.5</a:t>
                      </a:r>
                      <a:endParaRPr lang="en-US" sz="2200" dirty="0">
                        <a:solidFill>
                          <a:schemeClr val="bg1"/>
                        </a:solidFill>
                        <a:effectLst/>
                        <a:latin typeface="Calibri"/>
                        <a:ea typeface="Calibri"/>
                        <a:cs typeface="Times New Roman"/>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H</a:t>
                      </a:r>
                      <a:endParaRPr lang="en-US" sz="2200"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bg1"/>
                          </a:solidFill>
                          <a:effectLst/>
                        </a:rPr>
                        <a:t>M</a:t>
                      </a:r>
                      <a:endParaRPr lang="en-US" sz="2200" dirty="0">
                        <a:solidFill>
                          <a:schemeClr val="bg1"/>
                        </a:solidFill>
                        <a:effectLst/>
                        <a:latin typeface="Calibri"/>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bg1"/>
                          </a:solidFill>
                          <a:effectLst/>
                        </a:rPr>
                        <a:t>M</a:t>
                      </a:r>
                      <a:endParaRPr lang="en-US" sz="2200" dirty="0">
                        <a:solidFill>
                          <a:schemeClr val="bg1"/>
                        </a:solidFill>
                        <a:effectLst/>
                        <a:latin typeface="Calibri"/>
                        <a:ea typeface="Calibri"/>
                        <a:cs typeface="Times New Roman"/>
                      </a:endParaRPr>
                    </a:p>
                  </a:txBody>
                  <a:tcPr marL="68580" marR="68580" marT="0" marB="0">
                    <a:solidFill>
                      <a:srgbClr val="FFFF00"/>
                    </a:solidFill>
                  </a:tcPr>
                </a:tc>
                <a:extLst>
                  <a:ext uri="{0D108BD9-81ED-4DB2-BD59-A6C34878D82A}">
                    <a16:rowId xmlns="" xmlns:a16="http://schemas.microsoft.com/office/drawing/2014/main" val="10005"/>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07222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586" y="914400"/>
            <a:ext cx="8763000" cy="5638800"/>
          </a:xfrm>
        </p:spPr>
        <p:txBody>
          <a:bodyPr>
            <a:noAutofit/>
          </a:bodyPr>
          <a:lstStyle/>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Time </a:t>
            </a:r>
            <a:r>
              <a:rPr lang="en-US" sz="1800" dirty="0">
                <a:latin typeface="Times New Roman" pitchFamily="18" charset="0"/>
                <a:cs typeface="Times New Roman" pitchFamily="18" charset="0"/>
              </a:rPr>
              <a:t>&amp; </a:t>
            </a:r>
            <a:r>
              <a:rPr lang="en-US" sz="1800" dirty="0" smtClean="0">
                <a:latin typeface="Times New Roman" pitchFamily="18" charset="0"/>
                <a:cs typeface="Times New Roman" pitchFamily="18" charset="0"/>
              </a:rPr>
              <a:t>Work</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Pipe &amp; Cistern</a:t>
            </a:r>
          </a:p>
          <a:p>
            <a:r>
              <a:rPr lang="en-US" sz="1800" dirty="0">
                <a:latin typeface="Times New Roman" pitchFamily="18" charset="0"/>
                <a:cs typeface="Times New Roman" pitchFamily="18" charset="0"/>
              </a:rPr>
              <a:t>Time, Speed &amp; Distance</a:t>
            </a:r>
          </a:p>
          <a:p>
            <a:r>
              <a:rPr lang="en-US" sz="1800" dirty="0">
                <a:latin typeface="Times New Roman" pitchFamily="18" charset="0"/>
                <a:cs typeface="Times New Roman" pitchFamily="18" charset="0"/>
              </a:rPr>
              <a:t>Boat &amp; Stream</a:t>
            </a:r>
          </a:p>
          <a:p>
            <a:r>
              <a:rPr lang="en-US" sz="1800" dirty="0">
                <a:latin typeface="Times New Roman" pitchFamily="18" charset="0"/>
                <a:cs typeface="Times New Roman" pitchFamily="18" charset="0"/>
              </a:rPr>
              <a:t>Sitting Arrangement</a:t>
            </a:r>
          </a:p>
          <a:p>
            <a:r>
              <a:rPr lang="en-US" sz="1800" dirty="0">
                <a:latin typeface="Times New Roman" pitchFamily="18" charset="0"/>
                <a:cs typeface="Times New Roman" pitchFamily="18" charset="0"/>
              </a:rPr>
              <a:t>Clocks &amp; Calendar</a:t>
            </a:r>
          </a:p>
          <a:p>
            <a:pPr marL="0" indent="0">
              <a:buNone/>
            </a:pPr>
            <a:endParaRPr lang="en-US" sz="2200" dirty="0"/>
          </a:p>
        </p:txBody>
      </p:sp>
      <p:sp>
        <p:nvSpPr>
          <p:cNvPr id="4" name="Date Placeholder 3"/>
          <p:cNvSpPr>
            <a:spLocks noGrp="1"/>
          </p:cNvSpPr>
          <p:nvPr>
            <p:ph type="dt" sz="half" idx="10"/>
          </p:nvPr>
        </p:nvSpPr>
        <p:spPr/>
        <p:txBody>
          <a:bodyPr/>
          <a:lstStyle/>
          <a:p>
            <a:fld id="{D1B6DEEB-482B-4849-B0F3-9B460DD0F11F}" type="datetime1">
              <a:rPr lang="en-US" smtClean="0"/>
              <a:t>12/17/2021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68056" y="0"/>
            <a:ext cx="7699744"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Contents</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19581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algn="just"/>
            <a:r>
              <a:rPr kumimoji="0" lang="en-US" sz="1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The objective of this course is to familiarize the engineers with concept of function of complex variables. </a:t>
            </a:r>
            <a:r>
              <a:rPr lang="en-US" sz="1800" dirty="0">
                <a:latin typeface="Times New Roman" pitchFamily="18" charset="0"/>
                <a:cs typeface="Times New Roman" pitchFamily="18" charset="0"/>
              </a:rPr>
              <a:t>It aims to show case  the students with standard concepts and tools from B. Tech to deal with advanced level of mathematics and applications that would be essential for their disciplines </a:t>
            </a:r>
          </a:p>
          <a:p>
            <a:pPr marL="0" indent="0">
              <a:buNone/>
            </a:pPr>
            <a:endParaRPr lang="en-US" sz="2200" dirty="0"/>
          </a:p>
        </p:txBody>
      </p:sp>
      <p:sp>
        <p:nvSpPr>
          <p:cNvPr id="4" name="Date Placeholder 3"/>
          <p:cNvSpPr>
            <a:spLocks noGrp="1"/>
          </p:cNvSpPr>
          <p:nvPr>
            <p:ph type="dt" sz="half" idx="10"/>
          </p:nvPr>
        </p:nvSpPr>
        <p:spPr/>
        <p:txBody>
          <a:bodyPr/>
          <a:lstStyle/>
          <a:p>
            <a:fld id="{1D4BD7BD-ADDA-493D-8DFE-B0FF631869D5}" type="datetime1">
              <a:rPr lang="en-US" smtClean="0"/>
              <a:t>12/17/2021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itchFamily="18" charset="0"/>
                <a:cs typeface="Times New Roman" pitchFamily="18" charset="0"/>
              </a:rPr>
              <a:t>Module </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Objective(CO5)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83515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1800" dirty="0">
                <a:latin typeface="Times New Roman" pitchFamily="18" charset="0"/>
                <a:cs typeface="Times New Roman" pitchFamily="18" charset="0"/>
              </a:rPr>
              <a:t>Knowledge of </a:t>
            </a:r>
            <a:r>
              <a:rPr lang="en-US" sz="1800" dirty="0" err="1">
                <a:latin typeface="Times New Roman" pitchFamily="18" charset="0"/>
                <a:cs typeface="Times New Roman" pitchFamily="18" charset="0"/>
              </a:rPr>
              <a:t>Maths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 </a:t>
            </a:r>
            <a:r>
              <a:rPr lang="en-US" sz="1800" dirty="0">
                <a:latin typeface="Times New Roman" pitchFamily="18" charset="0"/>
                <a:cs typeface="Times New Roman" pitchFamily="18" charset="0"/>
              </a:rPr>
              <a:t>B.Tech.</a:t>
            </a:r>
          </a:p>
          <a:p>
            <a:pPr>
              <a:buFont typeface="Wingdings" pitchFamily="2" charset="2"/>
              <a:buChar char="§"/>
            </a:pPr>
            <a:r>
              <a:rPr lang="en-US" sz="1800" dirty="0">
                <a:latin typeface="Times New Roman" pitchFamily="18" charset="0"/>
                <a:cs typeface="Times New Roman" pitchFamily="18" charset="0"/>
              </a:rPr>
              <a:t>Knowledge of  </a:t>
            </a:r>
            <a:r>
              <a:rPr lang="en-US" sz="1800" dirty="0" err="1">
                <a:latin typeface="Times New Roman" pitchFamily="18" charset="0"/>
                <a:cs typeface="Times New Roman" pitchFamily="18" charset="0"/>
              </a:rPr>
              <a:t>Maths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II </a:t>
            </a:r>
            <a:r>
              <a:rPr lang="en-US" sz="1800" dirty="0">
                <a:latin typeface="Times New Roman" pitchFamily="18" charset="0"/>
                <a:cs typeface="Times New Roman" pitchFamily="18" charset="0"/>
              </a:rPr>
              <a:t>B.Tech</a:t>
            </a:r>
          </a:p>
          <a:p>
            <a:pPr marL="0" indent="0">
              <a:buNone/>
            </a:pPr>
            <a:endParaRPr lang="en-US" sz="2200" dirty="0"/>
          </a:p>
        </p:txBody>
      </p:sp>
      <p:sp>
        <p:nvSpPr>
          <p:cNvPr id="4" name="Date Placeholder 3"/>
          <p:cNvSpPr>
            <a:spLocks noGrp="1"/>
          </p:cNvSpPr>
          <p:nvPr>
            <p:ph type="dt" sz="half" idx="10"/>
          </p:nvPr>
        </p:nvSpPr>
        <p:spPr/>
        <p:txBody>
          <a:bodyPr/>
          <a:lstStyle/>
          <a:p>
            <a:fld id="{19D53B90-113B-4AB2-97CC-B999F9D2F05E}"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and </a:t>
            </a: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Recap(CO5)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17107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221163"/>
          </a:xfrm>
        </p:spPr>
        <p:txBody>
          <a:bodyPr>
            <a:normAutofit/>
          </a:bodyPr>
          <a:lstStyle/>
          <a:p>
            <a:pPr marL="0" indent="0">
              <a:buNone/>
            </a:pPr>
            <a:r>
              <a:rPr lang="en-US" sz="1800" b="1" dirty="0">
                <a:solidFill>
                  <a:prstClr val="black"/>
                </a:solidFill>
                <a:latin typeface="Times New Roman" pitchFamily="18" charset="0"/>
                <a:cs typeface="Times New Roman" pitchFamily="18" charset="0"/>
              </a:rPr>
              <a:t>complex variables: </a:t>
            </a:r>
          </a:p>
          <a:p>
            <a:r>
              <a:rPr lang="en-US" sz="1800" dirty="0">
                <a:latin typeface="Times New Roman" pitchFamily="18" charset="0"/>
                <a:cs typeface="Times New Roman" pitchFamily="18" charset="0"/>
              </a:rPr>
              <a:t>Complex problems by applying the knowledge acquired to areas that are different to the original ones.</a:t>
            </a:r>
          </a:p>
          <a:p>
            <a:r>
              <a:rPr lang="en-US" sz="1800" dirty="0">
                <a:latin typeface="Times New Roman" pitchFamily="18" charset="0"/>
                <a:cs typeface="Times New Roman" pitchFamily="18" charset="0"/>
              </a:rPr>
              <a:t> Solving real problems by identifying them appropriately from the perspective of </a:t>
            </a:r>
            <a:r>
              <a:rPr lang="en-US" sz="1800" b="1" dirty="0">
                <a:solidFill>
                  <a:prstClr val="black"/>
                </a:solidFill>
                <a:latin typeface="Times New Roman" pitchFamily="18" charset="0"/>
                <a:cs typeface="Times New Roman" pitchFamily="18" charset="0"/>
              </a:rPr>
              <a:t> complex variables</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Use appropriate numerical methods to study phenomena modeled with </a:t>
            </a:r>
            <a:r>
              <a:rPr lang="en-US" sz="1800" b="1" dirty="0">
                <a:solidFill>
                  <a:prstClr val="black"/>
                </a:solidFill>
                <a:latin typeface="Times New Roman" pitchFamily="18" charset="0"/>
                <a:cs typeface="Times New Roman" pitchFamily="18" charset="0"/>
              </a:rPr>
              <a:t> complex variables</a:t>
            </a:r>
            <a:r>
              <a:rPr lang="en-US" sz="18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E99F636E-30A6-404C-867A-55B34D0B45F3}"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Topic  Objective (</a:t>
            </a:r>
            <a:r>
              <a:rPr lang="en-US" sz="2400" b="1" dirty="0" smtClean="0">
                <a:latin typeface="Times New Roman" pitchFamily="18" charset="0"/>
                <a:cs typeface="Times New Roman" pitchFamily="18" charset="0"/>
              </a:rPr>
              <a:t>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530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05400"/>
          </a:xfrm>
        </p:spPr>
        <p:txBody>
          <a:bodyPr>
            <a:normAutofit/>
          </a:bodyPr>
          <a:lstStyle/>
          <a:p>
            <a:r>
              <a:rPr lang="en-US" sz="2000" b="1" dirty="0">
                <a:latin typeface="Times New Roman" pitchFamily="18" charset="0"/>
                <a:cs typeface="Times New Roman" pitchFamily="18" charset="0"/>
              </a:rPr>
              <a:t>Basic Concepts:</a:t>
            </a:r>
          </a:p>
          <a:p>
            <a:pPr marL="0" indent="0">
              <a:buNone/>
            </a:pPr>
            <a:r>
              <a:rPr lang="en-US" sz="1800" dirty="0" smtClean="0">
                <a:latin typeface="Times New Roman" pitchFamily="18" charset="0"/>
                <a:cs typeface="Times New Roman" pitchFamily="18" charset="0"/>
              </a:rPr>
              <a:t>  In </a:t>
            </a:r>
            <a:r>
              <a:rPr lang="en-US" sz="1800" dirty="0">
                <a:latin typeface="Times New Roman" pitchFamily="18" charset="0"/>
                <a:cs typeface="Times New Roman" pitchFamily="18" charset="0"/>
              </a:rPr>
              <a:t>solving the problems based on time and work, we need to calculate the following </a:t>
            </a:r>
            <a:r>
              <a:rPr lang="en-US" sz="1800" dirty="0" smtClean="0">
                <a:latin typeface="Times New Roman" pitchFamily="18" charset="0"/>
                <a:cs typeface="Times New Roman" pitchFamily="18" charset="0"/>
              </a:rPr>
              <a:t>      parameters.</a:t>
            </a: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Time: </a:t>
            </a:r>
            <a:r>
              <a:rPr lang="en-US" sz="1800" dirty="0">
                <a:latin typeface="Times New Roman" pitchFamily="18" charset="0"/>
                <a:cs typeface="Times New Roman" pitchFamily="18" charset="0"/>
              </a:rPr>
              <a:t>Time taken to complete an assigned job.</a:t>
            </a:r>
          </a:p>
          <a:p>
            <a:pPr marL="0" indent="0">
              <a:buNone/>
            </a:pPr>
            <a:r>
              <a:rPr lang="en-US" sz="1800" b="1" dirty="0" smtClean="0">
                <a:latin typeface="Times New Roman" pitchFamily="18" charset="0"/>
                <a:cs typeface="Times New Roman" pitchFamily="18" charset="0"/>
              </a:rPr>
              <a:t>Individual </a:t>
            </a:r>
            <a:r>
              <a:rPr lang="en-US" sz="1800" b="1" dirty="0">
                <a:latin typeface="Times New Roman" pitchFamily="18" charset="0"/>
                <a:cs typeface="Times New Roman" pitchFamily="18" charset="0"/>
              </a:rPr>
              <a:t>time</a:t>
            </a:r>
            <a:r>
              <a:rPr lang="en-US" sz="1800" b="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Time needed by single person to complete a job.</a:t>
            </a:r>
          </a:p>
          <a:p>
            <a:pPr marL="0" indent="0">
              <a:buNone/>
            </a:pPr>
            <a:r>
              <a:rPr lang="en-US" sz="1800" b="1" dirty="0" smtClean="0">
                <a:latin typeface="Times New Roman" pitchFamily="18" charset="0"/>
                <a:cs typeface="Times New Roman" pitchFamily="18" charset="0"/>
              </a:rPr>
              <a:t>Work: </a:t>
            </a:r>
            <a:r>
              <a:rPr lang="en-US" sz="1800" dirty="0">
                <a:latin typeface="Times New Roman" pitchFamily="18" charset="0"/>
                <a:cs typeface="Times New Roman" pitchFamily="18" charset="0"/>
              </a:rPr>
              <a:t>It is the </a:t>
            </a:r>
            <a:r>
              <a:rPr lang="en-US" sz="1800" dirty="0" smtClean="0">
                <a:latin typeface="Times New Roman" pitchFamily="18" charset="0"/>
                <a:cs typeface="Times New Roman" pitchFamily="18" charset="0"/>
              </a:rPr>
              <a:t>amount </a:t>
            </a:r>
            <a:r>
              <a:rPr lang="en-US" sz="1800" dirty="0">
                <a:latin typeface="Times New Roman" pitchFamily="18" charset="0"/>
                <a:cs typeface="Times New Roman" pitchFamily="18" charset="0"/>
              </a:rPr>
              <a:t>of work done </a:t>
            </a:r>
            <a:r>
              <a:rPr lang="en-US" sz="1800" dirty="0" smtClean="0">
                <a:latin typeface="Times New Roman" pitchFamily="18" charset="0"/>
                <a:cs typeface="Times New Roman" pitchFamily="18" charset="0"/>
              </a:rPr>
              <a:t>actually.</a:t>
            </a:r>
          </a:p>
          <a:p>
            <a:pPr marL="0" indent="0">
              <a:buNone/>
            </a:pPr>
            <a:endParaRPr lang="en-US" sz="18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Important Time and Work </a:t>
            </a:r>
            <a:r>
              <a:rPr lang="en-US" sz="2000" b="1" dirty="0" smtClean="0">
                <a:latin typeface="Times New Roman" pitchFamily="18" charset="0"/>
                <a:cs typeface="Times New Roman" pitchFamily="18" charset="0"/>
              </a:rPr>
              <a:t>Formula:</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Knowing the formulas can completely link you to a solution as soon as you read the question. Thus, knowing the formula for any numerical ability topic make the solution and the related calculations simpler.</a:t>
            </a:r>
          </a:p>
          <a:p>
            <a:pPr marL="0" indent="0">
              <a:buNone/>
            </a:pP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0037FFB-0699-443B-B62B-BEE1B02AC63D}"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Time &amp; Work</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0"/>
                <a:ext cx="8229600" cy="5257800"/>
              </a:xfrm>
            </p:spPr>
            <p:txBody>
              <a:bodyPr>
                <a:normAutofit/>
              </a:bodyPr>
              <a:lstStyle/>
              <a:p>
                <a:pPr marL="0" indent="0">
                  <a:buNone/>
                </a:pPr>
                <a:r>
                  <a:rPr lang="en-US" sz="1800" dirty="0">
                    <a:latin typeface="Times New Roman" pitchFamily="18" charset="0"/>
                    <a:cs typeface="Times New Roman" pitchFamily="18" charset="0"/>
                  </a:rPr>
                  <a:t>Given below are a few such important time and work formulas for your reference</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Work Done = Time Taken × Rate of Work</a:t>
                </a:r>
              </a:p>
              <a:p>
                <a:pPr lvl="0"/>
                <a:r>
                  <a:rPr lang="en-US" sz="1800" dirty="0">
                    <a:latin typeface="Times New Roman" pitchFamily="18" charset="0"/>
                    <a:cs typeface="Times New Roman" pitchFamily="18" charset="0"/>
                  </a:rPr>
                  <a:t>Rate of Work = 1 / Time Taken</a:t>
                </a:r>
              </a:p>
              <a:p>
                <a:pPr lvl="0"/>
                <a:r>
                  <a:rPr lang="en-US" sz="1800" dirty="0">
                    <a:latin typeface="Times New Roman" pitchFamily="18" charset="0"/>
                    <a:cs typeface="Times New Roman" pitchFamily="18" charset="0"/>
                  </a:rPr>
                  <a:t>Time Taken = 1 / Rate of Work</a:t>
                </a:r>
              </a:p>
              <a:p>
                <a:pPr lvl="0"/>
                <a:r>
                  <a:rPr lang="en-US" sz="1800" dirty="0">
                    <a:latin typeface="Times New Roman" pitchFamily="18" charset="0"/>
                    <a:cs typeface="Times New Roman" pitchFamily="18" charset="0"/>
                  </a:rPr>
                  <a:t>If a piece of work is done in x number of days, then the work done in one day = 1/x</a:t>
                </a:r>
              </a:p>
              <a:p>
                <a:pPr lvl="0"/>
                <a:r>
                  <a:rPr lang="en-US" sz="1800" dirty="0">
                    <a:latin typeface="Times New Roman" pitchFamily="18" charset="0"/>
                    <a:cs typeface="Times New Roman" pitchFamily="18" charset="0"/>
                  </a:rPr>
                  <a:t>Total Wok Done = Number of Days × Efficiency</a:t>
                </a:r>
              </a:p>
              <a:p>
                <a:pPr lvl="0"/>
                <a:r>
                  <a:rPr lang="en-US" sz="1800" dirty="0">
                    <a:latin typeface="Times New Roman" pitchFamily="18" charset="0"/>
                    <a:cs typeface="Times New Roman" pitchFamily="18" charset="0"/>
                  </a:rPr>
                  <a:t>Efficiency and Time are inversely proportional to each other</a:t>
                </a:r>
              </a:p>
              <a:p>
                <a:pPr lvl="0"/>
                <a:r>
                  <a:rPr lang="en-US" sz="1800" dirty="0" smtClean="0">
                    <a:latin typeface="Times New Roman" pitchFamily="18" charset="0"/>
                    <a:cs typeface="Times New Roman" pitchFamily="18" charset="0"/>
                  </a:rPr>
                  <a:t>x:y </a:t>
                </a:r>
                <a:r>
                  <a:rPr lang="en-US" sz="1800" dirty="0">
                    <a:latin typeface="Times New Roman" pitchFamily="18" charset="0"/>
                    <a:cs typeface="Times New Roman" pitchFamily="18" charset="0"/>
                  </a:rPr>
                  <a:t>is the ratio of the number of men which are required to complete a piece of work, then the ratio of the time taken by them to complete the work will be </a:t>
                </a:r>
                <a:r>
                  <a:rPr lang="en-US" sz="1800" dirty="0" smtClean="0">
                    <a:latin typeface="Times New Roman" pitchFamily="18" charset="0"/>
                    <a:cs typeface="Times New Roman" pitchFamily="18" charset="0"/>
                  </a:rPr>
                  <a:t>y:x</a:t>
                </a:r>
              </a:p>
              <a:p>
                <a:pPr lvl="0"/>
                <a:r>
                  <a:rPr lang="en-US" sz="1800" dirty="0">
                    <a:latin typeface="Times New Roman" pitchFamily="18" charset="0"/>
                    <a:cs typeface="Times New Roman" pitchFamily="18" charset="0"/>
                  </a:rPr>
                  <a:t>If x number of people can do W</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work, in D</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days, working T</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hours each day and the number of people can do W</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work, in D</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days, working T</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hours each day, then the relation between them will be</a:t>
                </a:r>
              </a:p>
              <a:p>
                <a:pPr marL="0" indent="0">
                  <a:buNone/>
                </a:pPr>
                <a:r>
                  <a:rPr lang="en-US" sz="1800" dirty="0" smtClean="0">
                    <a:latin typeface="Times New Roman" pitchFamily="18" charset="0"/>
                    <a:cs typeface="Times New Roman" pitchFamily="18" charset="0"/>
                  </a:rPr>
                  <a:t>                                           </a:t>
                </a:r>
                <a14:m>
                  <m:oMath xmlns:m="http://schemas.openxmlformats.org/officeDocument/2006/math">
                    <m:f>
                      <m:fPr>
                        <m:ctrlPr>
                          <a:rPr lang="en-US" sz="1800" b="1" i="1">
                            <a:latin typeface="Cambria Math" panose="02040503050406030204" pitchFamily="18" charset="0"/>
                            <a:cs typeface="Times New Roman" pitchFamily="18" charset="0"/>
                          </a:rPr>
                        </m:ctrlPr>
                      </m:fPr>
                      <m:num>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𝐌</m:t>
                            </m:r>
                          </m:e>
                          <m:sub>
                            <m:r>
                              <a:rPr lang="en-US" sz="1800" b="1" i="0">
                                <a:latin typeface="Cambria Math"/>
                                <a:cs typeface="Times New Roman" pitchFamily="18" charset="0"/>
                              </a:rPr>
                              <m:t>𝟏</m:t>
                            </m:r>
                          </m:sub>
                        </m:sSub>
                        <m:r>
                          <a:rPr lang="en-US" sz="1800" b="1" i="0">
                            <a:latin typeface="Cambria Math"/>
                            <a:cs typeface="Times New Roman" pitchFamily="18" charset="0"/>
                          </a:rPr>
                          <m:t>×</m:t>
                        </m:r>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𝐃</m:t>
                            </m:r>
                          </m:e>
                          <m:sub>
                            <m:r>
                              <a:rPr lang="en-US" sz="1800" b="1" i="0">
                                <a:latin typeface="Cambria Math"/>
                                <a:cs typeface="Times New Roman" pitchFamily="18" charset="0"/>
                              </a:rPr>
                              <m:t>𝟏</m:t>
                            </m:r>
                          </m:sub>
                        </m:sSub>
                        <m:r>
                          <a:rPr lang="en-US" sz="1800" b="1" i="0">
                            <a:latin typeface="Cambria Math"/>
                            <a:cs typeface="Times New Roman" pitchFamily="18" charset="0"/>
                          </a:rPr>
                          <m:t>×</m:t>
                        </m:r>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𝐓</m:t>
                            </m:r>
                          </m:e>
                          <m:sub>
                            <m:r>
                              <a:rPr lang="en-US" sz="1800" b="1" i="0">
                                <a:latin typeface="Cambria Math"/>
                                <a:cs typeface="Times New Roman" pitchFamily="18" charset="0"/>
                              </a:rPr>
                              <m:t>𝟏</m:t>
                            </m:r>
                          </m:sub>
                        </m:sSub>
                      </m:num>
                      <m:den>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𝐖</m:t>
                            </m:r>
                          </m:e>
                          <m:sub>
                            <m:r>
                              <a:rPr lang="en-US" sz="1800" b="1" i="0">
                                <a:latin typeface="Cambria Math"/>
                                <a:cs typeface="Times New Roman" pitchFamily="18" charset="0"/>
                              </a:rPr>
                              <m:t>𝟏</m:t>
                            </m:r>
                          </m:sub>
                        </m:sSub>
                      </m:den>
                    </m:f>
                    <m:r>
                      <a:rPr lang="en-US" sz="1800" b="1" i="0">
                        <a:latin typeface="Cambria Math"/>
                        <a:cs typeface="Times New Roman" pitchFamily="18" charset="0"/>
                      </a:rPr>
                      <m:t>= </m:t>
                    </m:r>
                    <m:f>
                      <m:fPr>
                        <m:ctrlPr>
                          <a:rPr lang="en-US" sz="1800" b="1" i="1">
                            <a:latin typeface="Cambria Math" panose="02040503050406030204" pitchFamily="18" charset="0"/>
                            <a:cs typeface="Times New Roman" pitchFamily="18" charset="0"/>
                          </a:rPr>
                        </m:ctrlPr>
                      </m:fPr>
                      <m:num>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𝐌</m:t>
                            </m:r>
                          </m:e>
                          <m:sub>
                            <m:r>
                              <a:rPr lang="en-US" sz="1800" b="1" i="0">
                                <a:latin typeface="Cambria Math"/>
                                <a:cs typeface="Times New Roman" pitchFamily="18" charset="0"/>
                              </a:rPr>
                              <m:t>𝟐</m:t>
                            </m:r>
                          </m:sub>
                        </m:sSub>
                        <m:r>
                          <a:rPr lang="en-US" sz="1800" b="1" i="0">
                            <a:latin typeface="Cambria Math"/>
                            <a:cs typeface="Times New Roman" pitchFamily="18" charset="0"/>
                          </a:rPr>
                          <m:t>×</m:t>
                        </m:r>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𝐃</m:t>
                            </m:r>
                          </m:e>
                          <m:sub>
                            <m:r>
                              <a:rPr lang="en-US" sz="1800" b="1" i="0">
                                <a:latin typeface="Cambria Math"/>
                                <a:cs typeface="Times New Roman" pitchFamily="18" charset="0"/>
                              </a:rPr>
                              <m:t>𝟐</m:t>
                            </m:r>
                          </m:sub>
                        </m:sSub>
                        <m:r>
                          <a:rPr lang="en-US" sz="1800" b="1" i="0">
                            <a:latin typeface="Cambria Math"/>
                            <a:cs typeface="Times New Roman" pitchFamily="18" charset="0"/>
                          </a:rPr>
                          <m:t>×</m:t>
                        </m:r>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𝐓</m:t>
                            </m:r>
                          </m:e>
                          <m:sub>
                            <m:r>
                              <a:rPr lang="en-US" sz="1800" b="1" i="0">
                                <a:latin typeface="Cambria Math"/>
                                <a:cs typeface="Times New Roman" pitchFamily="18" charset="0"/>
                              </a:rPr>
                              <m:t>𝟐</m:t>
                            </m:r>
                          </m:sub>
                        </m:sSub>
                      </m:num>
                      <m:den>
                        <m:sSub>
                          <m:sSubPr>
                            <m:ctrlPr>
                              <a:rPr lang="en-US" sz="1800" b="1" i="1">
                                <a:latin typeface="Cambria Math" panose="02040503050406030204" pitchFamily="18" charset="0"/>
                                <a:cs typeface="Times New Roman" pitchFamily="18" charset="0"/>
                              </a:rPr>
                            </m:ctrlPr>
                          </m:sSubPr>
                          <m:e>
                            <m:r>
                              <a:rPr lang="en-US" sz="1800" b="1" i="0">
                                <a:latin typeface="Cambria Math"/>
                                <a:cs typeface="Times New Roman" pitchFamily="18" charset="0"/>
                              </a:rPr>
                              <m:t>𝐖</m:t>
                            </m:r>
                          </m:e>
                          <m:sub>
                            <m:r>
                              <a:rPr lang="en-US" sz="1800" b="1" i="0">
                                <a:latin typeface="Cambria Math"/>
                                <a:cs typeface="Times New Roman" pitchFamily="18" charset="0"/>
                              </a:rPr>
                              <m:t>𝟐</m:t>
                            </m:r>
                          </m:sub>
                        </m:sSub>
                      </m:den>
                    </m:f>
                  </m:oMath>
                </a14:m>
                <a:endParaRPr lang="en-US" sz="1800" b="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257800"/>
              </a:xfrm>
              <a:blipFill rotWithShape="1">
                <a:blip r:embed="rId2"/>
                <a:stretch>
                  <a:fillRect l="-667" t="-579" r="-2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EAA0C2-E77A-47E0-A8D4-AB6754604F51}"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b="1" dirty="0">
              <a:latin typeface="Times New Roman" pitchFamily="18" charset="0"/>
              <a:cs typeface="Times New Roman" pitchFamily="18" charset="0"/>
            </a:endParaRPr>
          </a:p>
        </p:txBody>
      </p:sp>
      <p:sp>
        <p:nvSpPr>
          <p:cNvPr id="9"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Time &amp; </a:t>
            </a: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088AEE-C37B-40BD-9DD7-136359815585}" type="datetime1">
              <a:rPr lang="en-US" smtClean="0"/>
              <a:t>12/17/2021</a:t>
            </a:fld>
            <a:endParaRPr lang="en-US"/>
          </a:p>
        </p:txBody>
      </p:sp>
      <p:sp>
        <p:nvSpPr>
          <p:cNvPr id="5" name="Footer Placeholder 4"/>
          <p:cNvSpPr>
            <a:spLocks noGrp="1"/>
          </p:cNvSpPr>
          <p:nvPr>
            <p:ph type="ftr" sz="quarter" idx="11"/>
          </p:nvPr>
        </p:nvSpPr>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extBox 6"/>
          <p:cNvSpPr txBox="1"/>
          <p:nvPr/>
        </p:nvSpPr>
        <p:spPr>
          <a:xfrm>
            <a:off x="609600" y="1767461"/>
            <a:ext cx="72390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Name: Dr. </a:t>
            </a:r>
            <a:r>
              <a:rPr lang="en-US" dirty="0" smtClean="0">
                <a:latin typeface="Times New Roman" pitchFamily="18" charset="0"/>
                <a:cs typeface="Times New Roman" pitchFamily="18" charset="0"/>
              </a:rPr>
              <a:t>Anil Agarwal</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Qualification: </a:t>
            </a:r>
            <a:r>
              <a:rPr lang="en-US" dirty="0" smtClean="0">
                <a:latin typeface="Times New Roman" pitchFamily="18" charset="0"/>
                <a:cs typeface="Times New Roman" pitchFamily="18" charset="0"/>
              </a:rPr>
              <a:t>M.Sc.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Agra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University), </a:t>
            </a:r>
            <a:r>
              <a:rPr lang="en-US" dirty="0" smtClean="0">
                <a:latin typeface="Times New Roman" pitchFamily="18" charset="0"/>
                <a:cs typeface="Times New Roman" pitchFamily="18" charset="0"/>
              </a:rPr>
              <a:t>Ph.D. (Dr. B. R. A. University)</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Total Exp: </a:t>
            </a:r>
            <a:r>
              <a:rPr lang="en-US" dirty="0" smtClean="0">
                <a:latin typeface="Times New Roman" pitchFamily="18" charset="0"/>
                <a:cs typeface="Times New Roman" pitchFamily="18" charset="0"/>
              </a:rPr>
              <a:t>21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Yrs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Course Taught: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-II,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-III, S &amp; P</a:t>
            </a:r>
            <a:endParaRPr lang="en-US" dirty="0">
              <a:latin typeface="Times New Roman" pitchFamily="18" charset="0"/>
              <a:cs typeface="Times New Roman" pitchFamily="18" charset="0"/>
            </a:endParaRPr>
          </a:p>
        </p:txBody>
      </p:sp>
      <p:sp>
        <p:nvSpPr>
          <p:cNvPr id="8" name="TextBox 7"/>
          <p:cNvSpPr txBox="1"/>
          <p:nvPr/>
        </p:nvSpPr>
        <p:spPr>
          <a:xfrm>
            <a:off x="3276600" y="788390"/>
            <a:ext cx="5029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Brief Introduction</a:t>
            </a:r>
            <a:endParaRPr lang="en-US" sz="2000" b="1" dirty="0">
              <a:latin typeface="Times New Roman" pitchFamily="18" charset="0"/>
              <a:cs typeface="Times New Roman" pitchFamily="18" charset="0"/>
            </a:endParaRPr>
          </a:p>
        </p:txBody>
      </p:sp>
      <p:sp>
        <p:nvSpPr>
          <p:cNvPr id="9"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dk1"/>
                </a:solidFill>
                <a:effectLst/>
                <a:uLnTx/>
                <a:uFillTx/>
                <a:latin typeface="Times New Roman" pitchFamily="18" charset="0"/>
                <a:cs typeface="Times New Roman" pitchFamily="18" charset="0"/>
              </a:rPr>
              <a:t>Noida</a:t>
            </a:r>
            <a:r>
              <a:rPr kumimoji="0" lang="en-US" sz="2400" b="0"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 Institute of Engineering and Technology, Greater </a:t>
            </a:r>
            <a:r>
              <a:rPr kumimoji="0" lang="en-US" sz="2400" b="0" i="0" u="none" strike="noStrike" kern="1200" cap="none" spc="0" normalizeH="0" baseline="0" noProof="0" dirty="0" err="1" smtClean="0">
                <a:ln>
                  <a:noFill/>
                </a:ln>
                <a:solidFill>
                  <a:schemeClr val="dk1"/>
                </a:solidFill>
                <a:effectLst/>
                <a:uLnTx/>
                <a:uFillTx/>
                <a:latin typeface="Times New Roman" pitchFamily="18" charset="0"/>
                <a:cs typeface="Times New Roman" pitchFamily="18" charset="0"/>
              </a:rPr>
              <a:t>Noida</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51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915400" cy="5105400"/>
          </a:xfrm>
        </p:spPr>
        <p:txBody>
          <a:bodyPr>
            <a:noAutofit/>
          </a:bodyPr>
          <a:lstStyle/>
          <a:p>
            <a:pPr>
              <a:buNone/>
            </a:pPr>
            <a:r>
              <a:rPr lang="en-US" sz="18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Example 1: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builder appoints three construction workers </a:t>
            </a:r>
            <a:r>
              <a:rPr lang="en-US" sz="1800" dirty="0" err="1">
                <a:latin typeface="Times New Roman" pitchFamily="18" charset="0"/>
                <a:cs typeface="Times New Roman" pitchFamily="18" charset="0"/>
              </a:rPr>
              <a:t>Akash</a:t>
            </a:r>
            <a:r>
              <a:rPr lang="en-US" sz="1800" dirty="0">
                <a:latin typeface="Times New Roman" pitchFamily="18" charset="0"/>
                <a:cs typeface="Times New Roman" pitchFamily="18" charset="0"/>
              </a:rPr>
              <a:t>, Sunil and </a:t>
            </a:r>
            <a:r>
              <a:rPr lang="en-US" sz="1800" dirty="0" err="1">
                <a:latin typeface="Times New Roman" pitchFamily="18" charset="0"/>
                <a:cs typeface="Times New Roman" pitchFamily="18" charset="0"/>
              </a:rPr>
              <a:t>Rakesh</a:t>
            </a:r>
            <a:r>
              <a:rPr lang="en-US" sz="1800" dirty="0">
                <a:latin typeface="Times New Roman" pitchFamily="18" charset="0"/>
                <a:cs typeface="Times New Roman" pitchFamily="18" charset="0"/>
              </a:rPr>
              <a:t> on one of his sites. They take 20, 30 and 60 days respectively to do a piece of work. How many days will it take </a:t>
            </a:r>
            <a:r>
              <a:rPr lang="en-US" sz="1800" dirty="0" err="1">
                <a:latin typeface="Times New Roman" pitchFamily="18" charset="0"/>
                <a:cs typeface="Times New Roman" pitchFamily="18" charset="0"/>
              </a:rPr>
              <a:t>Akash</a:t>
            </a:r>
            <a:r>
              <a:rPr lang="en-US" sz="1800" dirty="0">
                <a:latin typeface="Times New Roman" pitchFamily="18" charset="0"/>
                <a:cs typeface="Times New Roman" pitchFamily="18" charset="0"/>
              </a:rPr>
              <a:t> to complete the entire work if he is assisted by Sunil and </a:t>
            </a:r>
            <a:r>
              <a:rPr lang="en-US" sz="1800" dirty="0" err="1">
                <a:latin typeface="Times New Roman" pitchFamily="18" charset="0"/>
                <a:cs typeface="Times New Roman" pitchFamily="18" charset="0"/>
              </a:rPr>
              <a:t>Rakesh</a:t>
            </a:r>
            <a:r>
              <a:rPr lang="en-US" sz="1800" dirty="0">
                <a:latin typeface="Times New Roman" pitchFamily="18" charset="0"/>
                <a:cs typeface="Times New Roman" pitchFamily="18" charset="0"/>
              </a:rPr>
              <a:t> every third day?</a:t>
            </a:r>
          </a:p>
          <a:p>
            <a:pPr marL="0" indent="0">
              <a:buNone/>
            </a:pPr>
            <a:r>
              <a:rPr lang="en-US" sz="1800" b="1" dirty="0" smtClean="0">
                <a:latin typeface="Times New Roman" pitchFamily="18" charset="0"/>
                <a:cs typeface="Times New Roman" pitchFamily="18" charset="0"/>
              </a:rPr>
              <a:t>Solution : </a:t>
            </a:r>
            <a:r>
              <a:rPr lang="en-US" sz="1800" dirty="0" smtClean="0">
                <a:latin typeface="Times New Roman" pitchFamily="18" charset="0"/>
                <a:cs typeface="Times New Roman" pitchFamily="18" charset="0"/>
              </a:rPr>
              <a:t>Total </a:t>
            </a:r>
            <a:r>
              <a:rPr lang="en-US" sz="1800" dirty="0">
                <a:latin typeface="Times New Roman" pitchFamily="18" charset="0"/>
                <a:cs typeface="Times New Roman" pitchFamily="18" charset="0"/>
              </a:rPr>
              <a:t>work done by </a:t>
            </a:r>
            <a:r>
              <a:rPr lang="en-US" sz="1800" dirty="0" err="1" smtClean="0">
                <a:latin typeface="Times New Roman" pitchFamily="18" charset="0"/>
                <a:cs typeface="Times New Roman" pitchFamily="18" charset="0"/>
              </a:rPr>
              <a:t>Akash,Sunil</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a:latin typeface="Times New Roman" pitchFamily="18" charset="0"/>
                <a:cs typeface="Times New Roman" pitchFamily="18" charset="0"/>
              </a:rPr>
              <a:t>Rakesh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in1day </a:t>
            </a:r>
            <a:r>
              <a:rPr lang="en-US" sz="1800" dirty="0">
                <a:latin typeface="Times New Roman" pitchFamily="18" charset="0"/>
                <a:cs typeface="Times New Roman" pitchFamily="18" charset="0"/>
              </a:rPr>
              <a:t>= {(1/20) + (1/30) + (1/60)}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1/10</a:t>
            </a:r>
          </a:p>
          <a:p>
            <a:pPr marL="0" indent="0">
              <a:buNone/>
            </a:pPr>
            <a:r>
              <a:rPr lang="en-US" sz="1800" dirty="0" smtClean="0">
                <a:latin typeface="Times New Roman" pitchFamily="18" charset="0"/>
                <a:cs typeface="Times New Roman" pitchFamily="18" charset="0"/>
              </a:rPr>
              <a:t>Work </a:t>
            </a:r>
            <a:r>
              <a:rPr lang="en-US" sz="1800" dirty="0">
                <a:latin typeface="Times New Roman" pitchFamily="18" charset="0"/>
                <a:cs typeface="Times New Roman" pitchFamily="18" charset="0"/>
              </a:rPr>
              <a:t>done along by </a:t>
            </a:r>
            <a:r>
              <a:rPr lang="en-US" sz="1800" dirty="0" err="1">
                <a:latin typeface="Times New Roman" pitchFamily="18" charset="0"/>
                <a:cs typeface="Times New Roman" pitchFamily="18" charset="0"/>
              </a:rPr>
              <a:t>Akash</a:t>
            </a:r>
            <a:r>
              <a:rPr lang="en-US" sz="1800" dirty="0">
                <a:latin typeface="Times New Roman" pitchFamily="18" charset="0"/>
                <a:cs typeface="Times New Roman" pitchFamily="18" charset="0"/>
              </a:rPr>
              <a:t> in 2 days = (1/20) × 2 = 1/10</a:t>
            </a:r>
          </a:p>
          <a:p>
            <a:pPr marL="0" indent="0">
              <a:buNone/>
            </a:pPr>
            <a:r>
              <a:rPr lang="en-US" sz="1800" dirty="0">
                <a:latin typeface="Times New Roman" pitchFamily="18" charset="0"/>
                <a:cs typeface="Times New Roman" pitchFamily="18" charset="0"/>
              </a:rPr>
              <a:t>Work Done in 3 days (1 day of all three together + 2 days of </a:t>
            </a:r>
            <a:r>
              <a:rPr lang="en-US" sz="1800" dirty="0" err="1">
                <a:latin typeface="Times New Roman" pitchFamily="18" charset="0"/>
                <a:cs typeface="Times New Roman" pitchFamily="18" charset="0"/>
              </a:rPr>
              <a:t>Akash’s</a:t>
            </a:r>
            <a:r>
              <a:rPr lang="en-US" sz="1800" dirty="0">
                <a:latin typeface="Times New Roman" pitchFamily="18" charset="0"/>
                <a:cs typeface="Times New Roman" pitchFamily="18" charset="0"/>
              </a:rPr>
              <a:t> work) = (1/10) + (1/10</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1/5</a:t>
            </a:r>
          </a:p>
          <a:p>
            <a:pPr marL="0" indent="0">
              <a:buNone/>
            </a:pPr>
            <a:r>
              <a:rPr lang="en-US" sz="1800" dirty="0">
                <a:latin typeface="Times New Roman" pitchFamily="18" charset="0"/>
                <a:cs typeface="Times New Roman" pitchFamily="18" charset="0"/>
              </a:rPr>
              <a:t>So, work done in 3 days = 1/5</a:t>
            </a:r>
          </a:p>
          <a:p>
            <a:pPr marL="0" indent="0">
              <a:buNone/>
            </a:pPr>
            <a:r>
              <a:rPr lang="en-US" sz="1800" dirty="0">
                <a:latin typeface="Times New Roman" pitchFamily="18" charset="0"/>
                <a:cs typeface="Times New Roman" pitchFamily="18" charset="0"/>
              </a:rPr>
              <a:t>Time taken to complete the work = 5×3 = 15 </a:t>
            </a:r>
            <a:r>
              <a:rPr lang="en-US" sz="1800" dirty="0" smtClean="0">
                <a:latin typeface="Times New Roman" pitchFamily="18" charset="0"/>
                <a:cs typeface="Times New Roman" pitchFamily="18" charset="0"/>
              </a:rPr>
              <a:t>days .</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73A3DB4-18D2-4ED0-89B5-A7FD69AADB38}" type="datetime1">
              <a:rPr lang="en-US" smtClean="0"/>
              <a:t>12/17/2021</a:t>
            </a:fld>
            <a:endParaRPr lang="en-US"/>
          </a:p>
        </p:txBody>
      </p:sp>
      <p:sp>
        <p:nvSpPr>
          <p:cNvPr id="5" name="Footer Placeholder 4"/>
          <p:cNvSpPr>
            <a:spLocks noGrp="1"/>
          </p:cNvSpPr>
          <p:nvPr>
            <p:ph type="ftr" sz="quarter" idx="11"/>
          </p:nvPr>
        </p:nvSpPr>
        <p:spPr>
          <a:xfrm>
            <a:off x="1828800" y="6356350"/>
            <a:ext cx="6324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itchFamily="18" charset="0"/>
                <a:cs typeface="Times New Roman" pitchFamily="18" charset="0"/>
              </a:rPr>
              <a:t>Time &amp; Work (Contd.)</a:t>
            </a:r>
            <a:br>
              <a:rPr lang="en-US" sz="2400" b="1" dirty="0">
                <a:latin typeface="Times New Roman" pitchFamily="18" charset="0"/>
                <a:cs typeface="Times New Roman" pitchFamily="18" charset="0"/>
              </a:rPr>
            </a:b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57800"/>
          </a:xfrm>
        </p:spPr>
        <p:txBody>
          <a:bodyPr>
            <a:normAutofit fontScale="85000" lnSpcReduction="20000"/>
          </a:bodyPr>
          <a:lstStyle/>
          <a:p>
            <a:pPr marL="0" indent="0">
              <a:buNone/>
            </a:pPr>
            <a:r>
              <a:rPr lang="en-US" sz="2100" b="1" dirty="0" smtClean="0">
                <a:latin typeface="Times New Roman" pitchFamily="18" charset="0"/>
                <a:cs typeface="Times New Roman" pitchFamily="18" charset="0"/>
              </a:rPr>
              <a:t>Example 2: </a:t>
            </a:r>
            <a:r>
              <a:rPr lang="en-US" sz="2100" dirty="0">
                <a:latin typeface="Times New Roman" pitchFamily="18" charset="0"/>
                <a:cs typeface="Times New Roman" pitchFamily="18" charset="0"/>
              </a:rPr>
              <a:t>To complete a piece of work, Samir takes 6 days and </a:t>
            </a:r>
            <a:r>
              <a:rPr lang="en-US" sz="2100" dirty="0" err="1">
                <a:latin typeface="Times New Roman" pitchFamily="18" charset="0"/>
                <a:cs typeface="Times New Roman" pitchFamily="18" charset="0"/>
              </a:rPr>
              <a:t>Tanvir</a:t>
            </a:r>
            <a:r>
              <a:rPr lang="en-US" sz="2100" dirty="0">
                <a:latin typeface="Times New Roman" pitchFamily="18" charset="0"/>
                <a:cs typeface="Times New Roman" pitchFamily="18" charset="0"/>
              </a:rPr>
              <a:t> takes 8 days alone respectively. Samir and </a:t>
            </a:r>
            <a:r>
              <a:rPr lang="en-US" sz="2100" dirty="0" err="1">
                <a:latin typeface="Times New Roman" pitchFamily="18" charset="0"/>
                <a:cs typeface="Times New Roman" pitchFamily="18" charset="0"/>
              </a:rPr>
              <a:t>Tanvir</a:t>
            </a:r>
            <a:r>
              <a:rPr lang="en-US" sz="2100" dirty="0">
                <a:latin typeface="Times New Roman" pitchFamily="18" charset="0"/>
                <a:cs typeface="Times New Roman" pitchFamily="18" charset="0"/>
              </a:rPr>
              <a:t> took Rs.2400 to do this work. When Amir joined them, the work was done in 3 days. What amount was paid to Amir?</a:t>
            </a:r>
          </a:p>
          <a:p>
            <a:pPr marL="0" indent="0">
              <a:buNone/>
            </a:pPr>
            <a:r>
              <a:rPr lang="en-US" sz="2100" b="1" dirty="0" smtClean="0">
                <a:latin typeface="Times New Roman" pitchFamily="18" charset="0"/>
                <a:cs typeface="Times New Roman" pitchFamily="18" charset="0"/>
              </a:rPr>
              <a:t>Solution : </a:t>
            </a:r>
            <a:r>
              <a:rPr lang="en-US" sz="2100" dirty="0">
                <a:latin typeface="Times New Roman" pitchFamily="18" charset="0"/>
                <a:cs typeface="Times New Roman" pitchFamily="18" charset="0"/>
              </a:rPr>
              <a:t>Total work done by Samir and </a:t>
            </a:r>
            <a:r>
              <a:rPr lang="en-US" sz="2100" dirty="0" err="1">
                <a:latin typeface="Times New Roman" pitchFamily="18" charset="0"/>
                <a:cs typeface="Times New Roman" pitchFamily="18" charset="0"/>
              </a:rPr>
              <a:t>Tanvir</a:t>
            </a:r>
            <a:r>
              <a:rPr lang="en-US" sz="2100" dirty="0">
                <a:latin typeface="Times New Roman" pitchFamily="18" charset="0"/>
                <a:cs typeface="Times New Roman" pitchFamily="18" charset="0"/>
              </a:rPr>
              <a:t> = {(1/6) + (1/8</a:t>
            </a:r>
            <a:r>
              <a:rPr lang="en-US" sz="2100" dirty="0" smtClean="0">
                <a:latin typeface="Times New Roman" pitchFamily="18" charset="0"/>
                <a:cs typeface="Times New Roman" pitchFamily="18" charset="0"/>
              </a:rPr>
              <a:t>)}     </a:t>
            </a: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7/24</a:t>
            </a:r>
          </a:p>
          <a:p>
            <a:pPr marL="0" indent="0">
              <a:buNone/>
            </a:pPr>
            <a:r>
              <a:rPr lang="en-US" sz="2100" dirty="0">
                <a:latin typeface="Times New Roman" pitchFamily="18" charset="0"/>
                <a:cs typeface="Times New Roman" pitchFamily="18" charset="0"/>
              </a:rPr>
              <a:t>Work done by Amir in 1 day = (1/3) – (7/24</a:t>
            </a:r>
            <a:r>
              <a:rPr lang="en-US" sz="2100" dirty="0" smtClean="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1/24</a:t>
            </a:r>
          </a:p>
          <a:p>
            <a:pPr marL="0" indent="0">
              <a:buNone/>
            </a:pPr>
            <a:r>
              <a:rPr lang="en-US" sz="2100" dirty="0">
                <a:latin typeface="Times New Roman" pitchFamily="18" charset="0"/>
                <a:cs typeface="Times New Roman" pitchFamily="18" charset="0"/>
              </a:rPr>
              <a:t>Amount distributed between each of them =  (1/6) : (1/8) : (1/24) </a:t>
            </a:r>
            <a:endParaRPr lang="en-US" sz="2100" dirty="0" smtClean="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4:3:1</a:t>
            </a:r>
          </a:p>
          <a:p>
            <a:pPr marL="0" indent="0">
              <a:buNone/>
            </a:pPr>
            <a:r>
              <a:rPr lang="en-US" sz="2100" dirty="0">
                <a:latin typeface="Times New Roman" pitchFamily="18" charset="0"/>
                <a:cs typeface="Times New Roman" pitchFamily="18" charset="0"/>
              </a:rPr>
              <a:t>Amount paid to Amir = (1/24) × 3 × </a:t>
            </a:r>
            <a:r>
              <a:rPr lang="en-US" sz="2100" dirty="0" smtClean="0">
                <a:latin typeface="Times New Roman" pitchFamily="18" charset="0"/>
                <a:cs typeface="Times New Roman" pitchFamily="18" charset="0"/>
              </a:rPr>
              <a:t>2400</a:t>
            </a: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Rs.300</a:t>
            </a:r>
          </a:p>
          <a:p>
            <a:pPr>
              <a:buNone/>
            </a:pPr>
            <a:endParaRPr lang="en-US" sz="2100" b="1" dirty="0">
              <a:latin typeface="Times New Roman" pitchFamily="18" charset="0"/>
              <a:cs typeface="Times New Roman" pitchFamily="18" charset="0"/>
            </a:endParaRPr>
          </a:p>
          <a:p>
            <a:pPr>
              <a:buNone/>
            </a:pPr>
            <a:endParaRPr lang="en-US" sz="1900" b="1" dirty="0">
              <a:latin typeface="Times New Roman" pitchFamily="18" charset="0"/>
              <a:cs typeface="Times New Roman" pitchFamily="18" charset="0"/>
            </a:endParaRPr>
          </a:p>
          <a:p>
            <a:pPr>
              <a:buNone/>
            </a:pPr>
            <a:endParaRPr lang="en-US" sz="1900" b="1" dirty="0" smtClean="0">
              <a:latin typeface="Times New Roman" pitchFamily="18" charset="0"/>
              <a:cs typeface="Times New Roman" pitchFamily="18" charset="0"/>
            </a:endParaRPr>
          </a:p>
          <a:p>
            <a:pPr>
              <a:buNone/>
            </a:pPr>
            <a:endParaRPr lang="en-US" sz="1900" b="1" dirty="0">
              <a:latin typeface="Times New Roman" pitchFamily="18" charset="0"/>
              <a:cs typeface="Times New Roman" pitchFamily="18" charset="0"/>
            </a:endParaRPr>
          </a:p>
          <a:p>
            <a:pPr>
              <a:buNone/>
            </a:pPr>
            <a:endParaRPr lang="en-US" sz="1900" b="1" dirty="0">
              <a:latin typeface="Times New Roman" pitchFamily="18" charset="0"/>
              <a:cs typeface="Times New Roman" pitchFamily="18" charset="0"/>
            </a:endParaRPr>
          </a:p>
          <a:p>
            <a:pPr>
              <a:buNone/>
            </a:pPr>
            <a:endParaRPr lang="en-US" b="1" i="1" dirty="0"/>
          </a:p>
          <a:p>
            <a:pPr>
              <a:buNone/>
            </a:pPr>
            <a:r>
              <a:rPr lang="en-US" b="1" i="1" dirty="0"/>
              <a:t> </a:t>
            </a:r>
            <a:endParaRPr lang="en-US" dirty="0"/>
          </a:p>
        </p:txBody>
      </p:sp>
      <p:sp>
        <p:nvSpPr>
          <p:cNvPr id="4" name="Date Placeholder 3"/>
          <p:cNvSpPr>
            <a:spLocks noGrp="1"/>
          </p:cNvSpPr>
          <p:nvPr>
            <p:ph type="dt" sz="half" idx="10"/>
          </p:nvPr>
        </p:nvSpPr>
        <p:spPr/>
        <p:txBody>
          <a:bodyPr/>
          <a:lstStyle/>
          <a:p>
            <a:fld id="{A1B7FA57-9270-497B-8C34-B20987471F52}" type="datetime1">
              <a:rPr lang="en-US" smtClean="0"/>
              <a:t>12/17/2021</a:t>
            </a:fld>
            <a:endParaRPr lang="en-US"/>
          </a:p>
        </p:txBody>
      </p:sp>
      <p:sp>
        <p:nvSpPr>
          <p:cNvPr id="5" name="Footer Placeholder 4"/>
          <p:cNvSpPr>
            <a:spLocks noGrp="1"/>
          </p:cNvSpPr>
          <p:nvPr>
            <p:ph type="ftr" sz="quarter" idx="11"/>
          </p:nvPr>
        </p:nvSpPr>
        <p:spPr>
          <a:xfrm>
            <a:off x="1524000" y="6356350"/>
            <a:ext cx="6705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Time &amp; Work (Contd</a:t>
            </a:r>
            <a:r>
              <a:rPr lang="en-US" sz="2400" b="1" dirty="0">
                <a:latin typeface="Times New Roman" pitchFamily="18" charset="0"/>
                <a:cs typeface="Times New Roman" pitchFamily="18" charset="0"/>
              </a:rPr>
              <a: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34000"/>
          </a:xfrm>
        </p:spPr>
        <p:txBody>
          <a:bodyPr>
            <a:noAutofit/>
          </a:bodyPr>
          <a:lstStyle/>
          <a:p>
            <a:pPr marL="0" indent="0">
              <a:buNone/>
            </a:pPr>
            <a:r>
              <a:rPr lang="en-US" sz="1800" b="1" dirty="0" smtClean="0">
                <a:latin typeface="Times New Roman" pitchFamily="18" charset="0"/>
                <a:cs typeface="Times New Roman" pitchFamily="18" charset="0"/>
              </a:rPr>
              <a:t>Example3: </a:t>
            </a:r>
            <a:r>
              <a:rPr lang="en-US" sz="1800" dirty="0" err="1" smtClean="0">
                <a:latin typeface="Times New Roman" pitchFamily="18" charset="0"/>
                <a:cs typeface="Times New Roman" pitchFamily="18" charset="0"/>
              </a:rPr>
              <a:t>Dev</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completed the school project in 20 days. How many days will </a:t>
            </a:r>
            <a:r>
              <a:rPr lang="en-US" sz="1800" dirty="0" err="1">
                <a:latin typeface="Times New Roman" pitchFamily="18" charset="0"/>
                <a:cs typeface="Times New Roman" pitchFamily="18" charset="0"/>
              </a:rPr>
              <a:t>Arun</a:t>
            </a:r>
            <a:r>
              <a:rPr lang="en-US" sz="1800" dirty="0">
                <a:latin typeface="Times New Roman" pitchFamily="18" charset="0"/>
                <a:cs typeface="Times New Roman" pitchFamily="18" charset="0"/>
              </a:rPr>
              <a:t> take to complete the same work if he is 25% more efficient than </a:t>
            </a:r>
            <a:r>
              <a:rPr lang="en-US" sz="1800" dirty="0" err="1">
                <a:latin typeface="Times New Roman" pitchFamily="18" charset="0"/>
                <a:cs typeface="Times New Roman" pitchFamily="18" charset="0"/>
              </a:rPr>
              <a:t>Dev</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Solution:</a:t>
            </a:r>
          </a:p>
          <a:p>
            <a:pPr marL="0" indent="0">
              <a:buNone/>
            </a:pPr>
            <a:r>
              <a:rPr lang="en-US" sz="1800" dirty="0">
                <a:latin typeface="Times New Roman" pitchFamily="18" charset="0"/>
                <a:cs typeface="Times New Roman" pitchFamily="18" charset="0"/>
              </a:rPr>
              <a:t>Let the days taken by </a:t>
            </a:r>
            <a:r>
              <a:rPr lang="en-US" sz="1800" dirty="0" err="1">
                <a:latin typeface="Times New Roman" pitchFamily="18" charset="0"/>
                <a:cs typeface="Times New Roman" pitchFamily="18" charset="0"/>
              </a:rPr>
              <a:t>Arun</a:t>
            </a:r>
            <a:r>
              <a:rPr lang="en-US" sz="1800" dirty="0">
                <a:latin typeface="Times New Roman" pitchFamily="18" charset="0"/>
                <a:cs typeface="Times New Roman" pitchFamily="18" charset="0"/>
              </a:rPr>
              <a:t> to complete the work be x</a:t>
            </a:r>
          </a:p>
          <a:p>
            <a:pPr marL="0" indent="0">
              <a:buNone/>
            </a:pPr>
            <a:r>
              <a:rPr lang="en-US" sz="1800" dirty="0">
                <a:latin typeface="Times New Roman" pitchFamily="18" charset="0"/>
                <a:cs typeface="Times New Roman" pitchFamily="18" charset="0"/>
              </a:rPr>
              <a:t>The ratio of time taken by </a:t>
            </a:r>
            <a:r>
              <a:rPr lang="en-US" sz="1800" dirty="0" err="1">
                <a:latin typeface="Times New Roman" pitchFamily="18" charset="0"/>
                <a:cs typeface="Times New Roman" pitchFamily="18" charset="0"/>
              </a:rPr>
              <a:t>Arun</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Dev</a:t>
            </a:r>
            <a:r>
              <a:rPr lang="en-US" sz="1800" dirty="0">
                <a:latin typeface="Times New Roman" pitchFamily="18" charset="0"/>
                <a:cs typeface="Times New Roman" pitchFamily="18" charset="0"/>
              </a:rPr>
              <a:t> = 125:100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5:4</a:t>
            </a:r>
          </a:p>
          <a:p>
            <a:pPr marL="0" indent="0">
              <a:buNone/>
            </a:pPr>
            <a:r>
              <a:rPr lang="en-US" sz="1800" dirty="0" smtClean="0">
                <a:latin typeface="Times New Roman" pitchFamily="18" charset="0"/>
                <a:cs typeface="Times New Roman" pitchFamily="18" charset="0"/>
              </a:rPr>
              <a:t>                                                               5:4 </a:t>
            </a:r>
            <a:r>
              <a:rPr lang="en-US" sz="1800" dirty="0">
                <a:latin typeface="Times New Roman" pitchFamily="18" charset="0"/>
                <a:cs typeface="Times New Roman" pitchFamily="18" charset="0"/>
              </a:rPr>
              <a:t>:: 20:x</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x = {(4×20) / 5}</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x = 16</a:t>
            </a: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C6ED26F-DE06-494D-88F7-CDE95BCC710A}" type="datetime1">
              <a:rPr lang="en-US" smtClean="0"/>
              <a:t>12/17/2021</a:t>
            </a:fld>
            <a:endParaRPr lang="en-US"/>
          </a:p>
        </p:txBody>
      </p:sp>
      <p:sp>
        <p:nvSpPr>
          <p:cNvPr id="5" name="Footer Placeholder 4"/>
          <p:cNvSpPr>
            <a:spLocks noGrp="1"/>
          </p:cNvSpPr>
          <p:nvPr>
            <p:ph type="ftr" sz="quarter" idx="11"/>
          </p:nvPr>
        </p:nvSpPr>
        <p:spPr>
          <a:xfrm>
            <a:off x="1676400" y="6356350"/>
            <a:ext cx="6477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Time &amp; Work </a:t>
            </a:r>
            <a:r>
              <a:rPr lang="en-US" sz="2400" b="1"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1800" b="1" dirty="0" smtClean="0">
                <a:latin typeface="Times New Roman" pitchFamily="18" charset="0"/>
                <a:cs typeface="Times New Roman" pitchFamily="18" charset="0"/>
              </a:rPr>
              <a:t>Example4: </a:t>
            </a:r>
            <a:r>
              <a:rPr lang="en-US" sz="1800" dirty="0">
                <a:latin typeface="Times New Roman" pitchFamily="18" charset="0"/>
                <a:cs typeface="Times New Roman" pitchFamily="18" charset="0"/>
              </a:rPr>
              <a:t>Time taken by A to finish a piece of work is twice the time taken B and thrice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time taken by C. If all three of them work together, it takes them 2 days to complete the entire work. How much work was done by B alone?</a:t>
            </a:r>
          </a:p>
          <a:p>
            <a:pPr marL="0" indent="0">
              <a:buNone/>
            </a:pPr>
            <a:r>
              <a:rPr lang="en-US" sz="1800" b="1" dirty="0" smtClean="0">
                <a:latin typeface="Times New Roman" pitchFamily="18" charset="0"/>
                <a:cs typeface="Times New Roman" pitchFamily="18" charset="0"/>
              </a:rPr>
              <a:t>Solution:</a:t>
            </a:r>
            <a:endParaRPr lang="en-US" sz="1800" b="1" dirty="0"/>
          </a:p>
          <a:p>
            <a:pPr marL="0" indent="0">
              <a:buNone/>
            </a:pPr>
            <a:r>
              <a:rPr lang="en-US" sz="1800" dirty="0">
                <a:latin typeface="Times New Roman" pitchFamily="18" charset="0"/>
                <a:cs typeface="Times New Roman" pitchFamily="18" charset="0"/>
              </a:rPr>
              <a:t>Time taken by A  = x days</a:t>
            </a:r>
          </a:p>
          <a:p>
            <a:pPr marL="0" indent="0">
              <a:buNone/>
            </a:pPr>
            <a:r>
              <a:rPr lang="en-US" sz="1800" dirty="0">
                <a:latin typeface="Times New Roman" pitchFamily="18" charset="0"/>
                <a:cs typeface="Times New Roman" pitchFamily="18" charset="0"/>
              </a:rPr>
              <a:t>Time taken by B = x/2 days</a:t>
            </a:r>
          </a:p>
          <a:p>
            <a:pPr marL="0" indent="0">
              <a:buNone/>
            </a:pPr>
            <a:r>
              <a:rPr lang="en-US" sz="1800" dirty="0">
                <a:latin typeface="Times New Roman" pitchFamily="18" charset="0"/>
                <a:cs typeface="Times New Roman" pitchFamily="18" charset="0"/>
              </a:rPr>
              <a:t>Time Taken by C = x/3 days</a:t>
            </a:r>
          </a:p>
          <a:p>
            <a:pPr marL="0" indent="0">
              <a:buNone/>
            </a:pPr>
            <a:r>
              <a:rPr lang="en-US" sz="1800" dirty="0">
                <a:latin typeface="Times New Roman" pitchFamily="18" charset="0"/>
                <a:cs typeface="Times New Roman" pitchFamily="18" charset="0"/>
              </a:rPr>
              <a:t>⇒ {(1/x) + (2/x) + (3/x) = 1/2</a:t>
            </a:r>
          </a:p>
          <a:p>
            <a:pPr marL="0" indent="0">
              <a:buNone/>
            </a:pPr>
            <a:r>
              <a:rPr lang="en-US" sz="1800" dirty="0">
                <a:latin typeface="Times New Roman" pitchFamily="18" charset="0"/>
                <a:cs typeface="Times New Roman" pitchFamily="18" charset="0"/>
              </a:rPr>
              <a:t>⇒ 6/x = 1/2</a:t>
            </a:r>
          </a:p>
          <a:p>
            <a:pPr marL="0" indent="0">
              <a:buNone/>
            </a:pPr>
            <a:r>
              <a:rPr lang="en-US" sz="1800" dirty="0">
                <a:latin typeface="Times New Roman" pitchFamily="18" charset="0"/>
                <a:cs typeface="Times New Roman" pitchFamily="18" charset="0"/>
              </a:rPr>
              <a:t>⇒ x = 12</a:t>
            </a:r>
          </a:p>
          <a:p>
            <a:pPr marL="0" indent="0">
              <a:buNone/>
            </a:pPr>
            <a:r>
              <a:rPr lang="en-US" sz="1800" dirty="0">
                <a:latin typeface="Times New Roman" pitchFamily="18" charset="0"/>
                <a:cs typeface="Times New Roman" pitchFamily="18" charset="0"/>
              </a:rPr>
              <a:t>Time taken by B = x/2 = 12/2 = 6 days</a:t>
            </a:r>
          </a:p>
          <a:p>
            <a:pPr>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E93B85-BF05-428F-BF73-AAC48C1B48A9}" type="datetime1">
              <a:rPr lang="en-US" smtClean="0"/>
              <a:t>12/17/2021</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Time &amp; Work </a:t>
            </a:r>
            <a:r>
              <a:rPr lang="en-US" sz="2400" b="1"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991600" cy="5334000"/>
          </a:xfrm>
        </p:spPr>
        <p:txBody>
          <a:bodyPr>
            <a:normAutofit/>
          </a:bodyPr>
          <a:lstStyle/>
          <a:p>
            <a:pPr>
              <a:buNone/>
            </a:pPr>
            <a:r>
              <a:rPr lang="en-US" sz="1800" b="1" dirty="0" smtClean="0">
                <a:latin typeface="Times New Roman" pitchFamily="18" charset="0"/>
                <a:cs typeface="Times New Roman" pitchFamily="18" charset="0"/>
              </a:rPr>
              <a:t>Example5 </a:t>
            </a:r>
            <a:r>
              <a:rPr lang="en-US" sz="1800" b="1" dirty="0" smtClean="0"/>
              <a:t>: </a:t>
            </a:r>
            <a:r>
              <a:rPr lang="en-US" sz="1800" dirty="0" err="1" smtClean="0">
                <a:latin typeface="Times New Roman" pitchFamily="18" charset="0"/>
                <a:cs typeface="Times New Roman" pitchFamily="18" charset="0"/>
              </a:rPr>
              <a:t>Sonal</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a:latin typeface="Times New Roman" pitchFamily="18" charset="0"/>
                <a:cs typeface="Times New Roman" pitchFamily="18" charset="0"/>
              </a:rPr>
              <a:t>Preeti</a:t>
            </a:r>
            <a:r>
              <a:rPr lang="en-US" sz="1800" dirty="0">
                <a:latin typeface="Times New Roman" pitchFamily="18" charset="0"/>
                <a:cs typeface="Times New Roman" pitchFamily="18" charset="0"/>
              </a:rPr>
              <a:t> started working on a project and they can complete the project in 30 days. </a:t>
            </a:r>
            <a:r>
              <a:rPr lang="en-US" sz="1800" dirty="0" err="1">
                <a:latin typeface="Times New Roman" pitchFamily="18" charset="0"/>
                <a:cs typeface="Times New Roman" pitchFamily="18" charset="0"/>
              </a:rPr>
              <a:t>Sonal</a:t>
            </a:r>
            <a:r>
              <a:rPr lang="en-US" sz="1800" dirty="0">
                <a:latin typeface="Times New Roman" pitchFamily="18" charset="0"/>
                <a:cs typeface="Times New Roman" pitchFamily="18" charset="0"/>
              </a:rPr>
              <a:t> worked for 16 days and </a:t>
            </a:r>
            <a:r>
              <a:rPr lang="en-US" sz="1800" dirty="0" err="1">
                <a:latin typeface="Times New Roman" pitchFamily="18" charset="0"/>
                <a:cs typeface="Times New Roman" pitchFamily="18" charset="0"/>
              </a:rPr>
              <a:t>Preeti</a:t>
            </a:r>
            <a:r>
              <a:rPr lang="en-US" sz="1800" dirty="0">
                <a:latin typeface="Times New Roman" pitchFamily="18" charset="0"/>
                <a:cs typeface="Times New Roman" pitchFamily="18" charset="0"/>
              </a:rPr>
              <a:t> completed the remaining work in 44 days. How many days would </a:t>
            </a:r>
            <a:r>
              <a:rPr lang="en-US" sz="1800" dirty="0" err="1">
                <a:latin typeface="Times New Roman" pitchFamily="18" charset="0"/>
                <a:cs typeface="Times New Roman" pitchFamily="18" charset="0"/>
              </a:rPr>
              <a:t>Preeti</a:t>
            </a:r>
            <a:r>
              <a:rPr lang="en-US" sz="1800" dirty="0">
                <a:latin typeface="Times New Roman" pitchFamily="18" charset="0"/>
                <a:cs typeface="Times New Roman" pitchFamily="18" charset="0"/>
              </a:rPr>
              <a:t> have taken to complete the entire project all by herself?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Solution:</a:t>
            </a:r>
          </a:p>
          <a:p>
            <a:pPr marL="0" indent="0">
              <a:buNone/>
            </a:pPr>
            <a:r>
              <a:rPr lang="en-US" sz="1800" dirty="0">
                <a:latin typeface="Times New Roman" pitchFamily="18" charset="0"/>
                <a:cs typeface="Times New Roman" pitchFamily="18" charset="0"/>
              </a:rPr>
              <a:t>Let the work done by </a:t>
            </a:r>
            <a:r>
              <a:rPr lang="en-US" sz="1800" dirty="0" err="1">
                <a:latin typeface="Times New Roman" pitchFamily="18" charset="0"/>
                <a:cs typeface="Times New Roman" pitchFamily="18" charset="0"/>
              </a:rPr>
              <a:t>Sonal</a:t>
            </a:r>
            <a:r>
              <a:rPr lang="en-US" sz="1800" dirty="0">
                <a:latin typeface="Times New Roman" pitchFamily="18" charset="0"/>
                <a:cs typeface="Times New Roman" pitchFamily="18" charset="0"/>
              </a:rPr>
              <a:t> in 1 day be x</a:t>
            </a:r>
          </a:p>
          <a:p>
            <a:pPr marL="0" indent="0">
              <a:buNone/>
            </a:pPr>
            <a:r>
              <a:rPr lang="en-US" sz="1800" dirty="0">
                <a:latin typeface="Times New Roman" pitchFamily="18" charset="0"/>
                <a:cs typeface="Times New Roman" pitchFamily="18" charset="0"/>
              </a:rPr>
              <a:t>Let the work done by </a:t>
            </a:r>
            <a:r>
              <a:rPr lang="en-US" sz="1800" dirty="0" err="1">
                <a:latin typeface="Times New Roman" pitchFamily="18" charset="0"/>
                <a:cs typeface="Times New Roman" pitchFamily="18" charset="0"/>
              </a:rPr>
              <a:t>Preeti</a:t>
            </a:r>
            <a:r>
              <a:rPr lang="en-US" sz="1800" dirty="0">
                <a:latin typeface="Times New Roman" pitchFamily="18" charset="0"/>
                <a:cs typeface="Times New Roman" pitchFamily="18" charset="0"/>
              </a:rPr>
              <a:t> in 1 day be y</a:t>
            </a:r>
          </a:p>
          <a:p>
            <a:pPr marL="0" indent="0">
              <a:buNone/>
            </a:pPr>
            <a:r>
              <a:rPr lang="en-US" sz="1800" dirty="0">
                <a:latin typeface="Times New Roman" pitchFamily="18" charset="0"/>
                <a:cs typeface="Times New Roman" pitchFamily="18" charset="0"/>
              </a:rPr>
              <a:t>Then, </a:t>
            </a:r>
            <a:r>
              <a:rPr lang="en-US" sz="1800" dirty="0" err="1">
                <a:latin typeface="Times New Roman" pitchFamily="18" charset="0"/>
                <a:cs typeface="Times New Roman" pitchFamily="18" charset="0"/>
              </a:rPr>
              <a:t>x+y</a:t>
            </a:r>
            <a:r>
              <a:rPr lang="en-US" sz="1800" dirty="0">
                <a:latin typeface="Times New Roman" pitchFamily="18" charset="0"/>
                <a:cs typeface="Times New Roman" pitchFamily="18" charset="0"/>
              </a:rPr>
              <a:t> = 1/30 ——— (1)</a:t>
            </a:r>
          </a:p>
          <a:p>
            <a:pPr marL="0" indent="0">
              <a:buNone/>
            </a:pPr>
            <a:r>
              <a:rPr lang="en-US" sz="1800" dirty="0">
                <a:latin typeface="Times New Roman" pitchFamily="18" charset="0"/>
                <a:cs typeface="Times New Roman" pitchFamily="18" charset="0"/>
              </a:rPr>
              <a:t>⇒ 16x + 44y = 1  ——— (2)</a:t>
            </a:r>
          </a:p>
          <a:p>
            <a:pPr marL="0" indent="0">
              <a:buNone/>
            </a:pPr>
            <a:r>
              <a:rPr lang="en-US" sz="1800" dirty="0">
                <a:latin typeface="Times New Roman" pitchFamily="18" charset="0"/>
                <a:cs typeface="Times New Roman" pitchFamily="18" charset="0"/>
              </a:rPr>
              <a:t>Solving equation (1) and (2), </a:t>
            </a:r>
          </a:p>
          <a:p>
            <a:pPr marL="0" indent="0">
              <a:buNone/>
            </a:pPr>
            <a:r>
              <a:rPr lang="en-US" sz="1800" dirty="0">
                <a:latin typeface="Times New Roman" pitchFamily="18" charset="0"/>
                <a:cs typeface="Times New Roman" pitchFamily="18" charset="0"/>
              </a:rPr>
              <a:t>x = 1/60</a:t>
            </a:r>
          </a:p>
          <a:p>
            <a:pPr marL="0" indent="0">
              <a:buNone/>
            </a:pPr>
            <a:r>
              <a:rPr lang="en-US" sz="1800" dirty="0">
                <a:latin typeface="Times New Roman" pitchFamily="18" charset="0"/>
                <a:cs typeface="Times New Roman" pitchFamily="18" charset="0"/>
              </a:rPr>
              <a:t>y = 1/60</a:t>
            </a:r>
          </a:p>
          <a:p>
            <a:pPr marL="0" indent="0">
              <a:buNone/>
            </a:pPr>
            <a:r>
              <a:rPr lang="en-US" sz="1800" dirty="0">
                <a:latin typeface="Times New Roman" pitchFamily="18" charset="0"/>
                <a:cs typeface="Times New Roman" pitchFamily="18" charset="0"/>
              </a:rPr>
              <a:t>Thus, </a:t>
            </a:r>
            <a:r>
              <a:rPr lang="en-US" sz="1800" dirty="0" err="1">
                <a:latin typeface="Times New Roman" pitchFamily="18" charset="0"/>
                <a:cs typeface="Times New Roman" pitchFamily="18" charset="0"/>
              </a:rPr>
              <a:t>Preeti</a:t>
            </a:r>
            <a:r>
              <a:rPr lang="en-US" sz="1800" dirty="0">
                <a:latin typeface="Times New Roman" pitchFamily="18" charset="0"/>
                <a:cs typeface="Times New Roman" pitchFamily="18" charset="0"/>
              </a:rPr>
              <a:t> can complete the entire work in 60 days</a:t>
            </a:r>
          </a:p>
          <a:p>
            <a:pPr>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F85C0CC-9057-4BD1-8237-31DE21611AE1}" type="datetime1">
              <a:rPr lang="en-US" smtClean="0"/>
              <a:t>12/17/2021</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Time &amp; Work (Contd</a:t>
            </a:r>
            <a:r>
              <a:rPr lang="en-US" sz="2400" b="1" dirty="0">
                <a:latin typeface="Times New Roman" pitchFamily="18" charset="0"/>
                <a:cs typeface="Times New Roman" pitchFamily="18" charset="0"/>
              </a:rPr>
              <a: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1900" b="1" dirty="0" smtClean="0">
                <a:latin typeface="Times New Roman" pitchFamily="18" charset="0"/>
                <a:cs typeface="Times New Roman" pitchFamily="18" charset="0"/>
              </a:rPr>
              <a:t>Q.1 : </a:t>
            </a:r>
            <a:r>
              <a:rPr lang="en-US" sz="1900" dirty="0" smtClean="0">
                <a:latin typeface="Times New Roman" pitchFamily="18" charset="0"/>
                <a:cs typeface="Times New Roman" pitchFamily="18" charset="0"/>
              </a:rPr>
              <a:t>A </a:t>
            </a:r>
            <a:r>
              <a:rPr lang="en-US" sz="1900" dirty="0">
                <a:latin typeface="Times New Roman" pitchFamily="18" charset="0"/>
                <a:cs typeface="Times New Roman" pitchFamily="18" charset="0"/>
              </a:rPr>
              <a:t>can complete a certain work in 4 minutes, B in5 minutes, C in 6 minutes, D in 10 minutes and E in 12 minutes. The average number of units of work completed by them per minute will be</a:t>
            </a:r>
          </a:p>
          <a:p>
            <a:pPr marL="0" indent="0" algn="just">
              <a:buNone/>
            </a:pPr>
            <a:r>
              <a:rPr lang="en-US" sz="1900" dirty="0">
                <a:latin typeface="Times New Roman" pitchFamily="18" charset="0"/>
                <a:cs typeface="Times New Roman" pitchFamily="18" charset="0"/>
              </a:rPr>
              <a:t>(a) 0.16               (b) 0.40             (c) 0.80                         (d) None of these</a:t>
            </a:r>
          </a:p>
          <a:p>
            <a:pPr marL="0" indent="0" algn="just">
              <a:buNone/>
            </a:pPr>
            <a:r>
              <a:rPr lang="en-US" sz="1900" b="1" dirty="0">
                <a:latin typeface="Times New Roman" pitchFamily="18" charset="0"/>
                <a:cs typeface="Times New Roman" pitchFamily="18" charset="0"/>
              </a:rPr>
              <a:t>Q.2: </a:t>
            </a:r>
            <a:r>
              <a:rPr lang="en-US" sz="1900" dirty="0">
                <a:latin typeface="Times New Roman" pitchFamily="18" charset="0"/>
                <a:cs typeface="Times New Roman" pitchFamily="18" charset="0"/>
              </a:rPr>
              <a:t>A can finish a work in 18 days and B can do the same work in half the time taken by A. Then, working together, what part of the same work they can finish in a day ?</a:t>
            </a:r>
          </a:p>
          <a:p>
            <a:pPr marL="0" indent="0" algn="just">
              <a:buNone/>
            </a:pPr>
            <a:r>
              <a:rPr lang="en-US" sz="1900" dirty="0">
                <a:latin typeface="Times New Roman" pitchFamily="18" charset="0"/>
                <a:cs typeface="Times New Roman" pitchFamily="18" charset="0"/>
              </a:rPr>
              <a:t>       (a)1/6                           (b)1/9                   (c) 2/5                             (d) 2/7</a:t>
            </a:r>
          </a:p>
          <a:p>
            <a:pPr marL="0" indent="0" algn="just">
              <a:buNone/>
            </a:pPr>
            <a:r>
              <a:rPr lang="en-US" sz="1900" b="1" dirty="0">
                <a:latin typeface="Times New Roman" pitchFamily="18" charset="0"/>
                <a:cs typeface="Times New Roman" pitchFamily="18" charset="0"/>
              </a:rPr>
              <a:t>Q.3: </a:t>
            </a:r>
            <a:r>
              <a:rPr lang="en-US" sz="1900" dirty="0">
                <a:latin typeface="Times New Roman" pitchFamily="18" charset="0"/>
                <a:cs typeface="Times New Roman" pitchFamily="18" charset="0"/>
              </a:rPr>
              <a:t>A can complete a work in 6 days while B can complete the same work in 12 days. If they work together and complete it, the portion of the work done by A is</a:t>
            </a:r>
          </a:p>
          <a:p>
            <a:pPr marL="0" indent="0" algn="just">
              <a:buNone/>
            </a:pPr>
            <a:r>
              <a:rPr lang="en-US" sz="1900" dirty="0">
                <a:latin typeface="Times New Roman" pitchFamily="18" charset="0"/>
                <a:cs typeface="Times New Roman" pitchFamily="18" charset="0"/>
              </a:rPr>
              <a:t>        (a)1/3                   (b) 1/4                     (c) 1/2                         (d)  2/3</a:t>
            </a:r>
          </a:p>
          <a:p>
            <a:pPr marL="0" indent="0" algn="just">
              <a:buNone/>
            </a:pPr>
            <a:r>
              <a:rPr lang="en-US" sz="1900" b="1" dirty="0">
                <a:latin typeface="Times New Roman" pitchFamily="18" charset="0"/>
                <a:cs typeface="Times New Roman" pitchFamily="18" charset="0"/>
              </a:rPr>
              <a:t>Q.4: </a:t>
            </a:r>
            <a:r>
              <a:rPr lang="en-US" sz="1900" dirty="0">
                <a:latin typeface="Times New Roman" pitchFamily="18" charset="0"/>
                <a:cs typeface="Times New Roman" pitchFamily="18" charset="0"/>
              </a:rPr>
              <a:t>A man can do a job in 15 days. His father takes 20 days and his son finishes it in 25 days. How long will they take to complete the job if they all work together?</a:t>
            </a:r>
          </a:p>
          <a:p>
            <a:pPr marL="0" indent="0" algn="just">
              <a:buNone/>
            </a:pPr>
            <a:r>
              <a:rPr lang="en-US" sz="1900" dirty="0">
                <a:latin typeface="Times New Roman" pitchFamily="18" charset="0"/>
                <a:cs typeface="Times New Roman" pitchFamily="18" charset="0"/>
              </a:rPr>
              <a:t>(a) Less than 6 days (b) Exactly 6 days   (c) Approximately 6.4 days   (d) More than 10 days</a:t>
            </a:r>
          </a:p>
        </p:txBody>
      </p:sp>
      <p:sp>
        <p:nvSpPr>
          <p:cNvPr id="4" name="Date Placeholder 3"/>
          <p:cNvSpPr>
            <a:spLocks noGrp="1"/>
          </p:cNvSpPr>
          <p:nvPr>
            <p:ph type="dt" sz="half" idx="10"/>
          </p:nvPr>
        </p:nvSpPr>
        <p:spPr/>
        <p:txBody>
          <a:bodyPr/>
          <a:lstStyle/>
          <a:p>
            <a:fld id="{75510DC6-7B24-4CF3-9E70-2D692DD79F57}" type="datetime1">
              <a:rPr lang="en-US" smtClean="0"/>
              <a:t>12/17/2021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Multiple Choice Questions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484" y="817163"/>
            <a:ext cx="8839200" cy="5410200"/>
          </a:xfrm>
        </p:spPr>
        <p:txBody>
          <a:bodyPr>
            <a:normAutofit/>
          </a:bodyPr>
          <a:lstStyle/>
          <a:p>
            <a:pPr marL="0" indent="0" algn="just">
              <a:buNone/>
            </a:pPr>
            <a:r>
              <a:rPr lang="en-US" sz="1800" b="1" dirty="0">
                <a:latin typeface="Times New Roman" pitchFamily="18" charset="0"/>
                <a:cs typeface="Times New Roman" pitchFamily="18" charset="0"/>
              </a:rPr>
              <a:t>Q.5: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Sumit</a:t>
            </a:r>
            <a:r>
              <a:rPr lang="en-US" sz="1800" dirty="0">
                <a:latin typeface="Times New Roman" pitchFamily="18" charset="0"/>
                <a:cs typeface="Times New Roman" pitchFamily="18" charset="0"/>
              </a:rPr>
              <a:t> can plough a field in 4 days. </a:t>
            </a:r>
            <a:r>
              <a:rPr lang="en-US" sz="1800" dirty="0" err="1">
                <a:latin typeface="Times New Roman" pitchFamily="18" charset="0"/>
                <a:cs typeface="Times New Roman" pitchFamily="18" charset="0"/>
              </a:rPr>
              <a:t>Sumit</a:t>
            </a:r>
            <a:r>
              <a:rPr lang="en-US" sz="1800" dirty="0">
                <a:latin typeface="Times New Roman" pitchFamily="18" charset="0"/>
                <a:cs typeface="Times New Roman" pitchFamily="18" charset="0"/>
              </a:rPr>
              <a:t> alone can plough the field in 6 days. In how many days will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alone plough the field?</a:t>
            </a:r>
          </a:p>
          <a:p>
            <a:pPr marL="0" indent="0" algn="just">
              <a:buNone/>
            </a:pPr>
            <a:r>
              <a:rPr lang="en-US" sz="1800" dirty="0">
                <a:latin typeface="Times New Roman" pitchFamily="18" charset="0"/>
                <a:cs typeface="Times New Roman" pitchFamily="18" charset="0"/>
              </a:rPr>
              <a:t>   (a) 10 days                (b) 12 days              (c) 14 days         (d) 15 days</a:t>
            </a:r>
          </a:p>
          <a:p>
            <a:pPr marL="0" indent="0" algn="just">
              <a:buNone/>
            </a:pPr>
            <a:r>
              <a:rPr lang="en-US"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X, Y and Z complete a work in 6 days. X or Y alone can do the same work in 16 days. In how many days Z alone can finish the same work?</a:t>
            </a:r>
          </a:p>
          <a:p>
            <a:pPr marL="0" indent="0" algn="just">
              <a:buNone/>
            </a:pPr>
            <a:r>
              <a:rPr lang="en-US" sz="1800" dirty="0">
                <a:latin typeface="Times New Roman" pitchFamily="18" charset="0"/>
                <a:cs typeface="Times New Roman" pitchFamily="18" charset="0"/>
              </a:rPr>
              <a:t>     (a) 12       (b) 16       (c) 24            (d) 36</a:t>
            </a:r>
          </a:p>
          <a:p>
            <a:pPr marL="0" indent="0" algn="just">
              <a:buNone/>
            </a:pPr>
            <a:r>
              <a:rPr lang="en-US"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A man and a boy together can do a certain amount of digging in 40 days. Their speeds in digging are in the ratio of 8 : 5. How many days will the boy take to complete the work if engaged alone?</a:t>
            </a:r>
          </a:p>
          <a:p>
            <a:pPr marL="0" indent="0" algn="just">
              <a:buNone/>
            </a:pPr>
            <a:r>
              <a:rPr lang="en-US" sz="1800" dirty="0">
                <a:latin typeface="Times New Roman" pitchFamily="18" charset="0"/>
                <a:cs typeface="Times New Roman" pitchFamily="18" charset="0"/>
              </a:rPr>
              <a:t>   (a) 52 days                 (b) 68 days   (c) 80 days               (d) 104 days</a:t>
            </a:r>
          </a:p>
          <a:p>
            <a:pPr marL="0" indent="0" algn="just">
              <a:buNone/>
            </a:pPr>
            <a:r>
              <a:rPr lang="en-US" sz="1800" b="1" dirty="0">
                <a:latin typeface="Times New Roman" pitchFamily="18" charset="0"/>
                <a:cs typeface="Times New Roman" pitchFamily="18" charset="0"/>
              </a:rPr>
              <a:t>Q.8: </a:t>
            </a:r>
            <a:r>
              <a:rPr lang="en-US" sz="1800" dirty="0">
                <a:latin typeface="Times New Roman" pitchFamily="18" charset="0"/>
                <a:cs typeface="Times New Roman" pitchFamily="18" charset="0"/>
              </a:rPr>
              <a:t>A takes twice as much time as B or thrice as much time as C to finish a piece of work. Working together, they can finish the work in 2 days. B can do the work alone in :</a:t>
            </a:r>
          </a:p>
          <a:p>
            <a:pPr marL="457200" indent="-45720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(a) 4 days                 (b) 6 days                    (c) 8 days                        (d) 12 days</a:t>
            </a: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3BD5F5E-D7AA-496F-BD95-150BEB7C8C71}" type="datetime1">
              <a:rPr lang="en-US" smtClean="0"/>
              <a:t>12/17/2021</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Multiple Choice Questions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 and B together can complete a piece of work in 15 days and B alone in 20 days. In how many days can A  alone complete the work</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can do a work in 4 days, B in 5 days and C in 10 days. Find the time taken by A, B and C to do the work together</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Roger can do a piece of work in 8 days and Antony can complete the same work in 5 days, in how many  days will both of them together complete it?</a:t>
            </a: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4505F8B-E9D4-4637-977B-BB1AD73B1C75}"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noGrp="1"/>
          </p:cNvSpPr>
          <p:nvPr>
            <p:ph type="title"/>
          </p:nvPr>
        </p:nvSpPr>
        <p:spPr>
          <a:xfrm>
            <a:off x="1447800" y="75041"/>
            <a:ext cx="7620000" cy="76315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Daily Quiz</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418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a:bodyPr>
          <a:lstStyle/>
          <a:p>
            <a:pPr marL="0" indent="0" algn="just">
              <a:buNone/>
            </a:pPr>
            <a:r>
              <a:rPr lang="en-US" sz="1800" b="1" dirty="0">
                <a:latin typeface="Times New Roman" pitchFamily="18" charset="0"/>
                <a:cs typeface="Times New Roman" pitchFamily="18" charset="0"/>
              </a:rPr>
              <a:t>Q. 1 : </a:t>
            </a:r>
            <a:r>
              <a:rPr lang="en-US" sz="1800" dirty="0">
                <a:latin typeface="Times New Roman" pitchFamily="18" charset="0"/>
                <a:cs typeface="Times New Roman" pitchFamily="18" charset="0"/>
              </a:rPr>
              <a:t>X and Y can do a piece of work in 20 days and 12 days respectively. X started the work alone and then after 4 days Y joined him till the completion of the work. How long did the work last ? </a:t>
            </a:r>
          </a:p>
          <a:p>
            <a:pPr algn="just">
              <a:buAutoNum type="alphaLcParenBoth"/>
            </a:pPr>
            <a:r>
              <a:rPr lang="en-US" sz="1800" dirty="0" smtClean="0">
                <a:latin typeface="Times New Roman" pitchFamily="18" charset="0"/>
                <a:cs typeface="Times New Roman" pitchFamily="18" charset="0"/>
              </a:rPr>
              <a:t>6 </a:t>
            </a:r>
            <a:r>
              <a:rPr lang="en-US" sz="1800" dirty="0">
                <a:latin typeface="Times New Roman" pitchFamily="18" charset="0"/>
                <a:cs typeface="Times New Roman" pitchFamily="18" charset="0"/>
              </a:rPr>
              <a:t>days       (b) 10 days    (c) 15 days      (d) 20 </a:t>
            </a:r>
            <a:r>
              <a:rPr lang="en-US" sz="1800" dirty="0" smtClean="0">
                <a:latin typeface="Times New Roman" pitchFamily="18" charset="0"/>
                <a:cs typeface="Times New Roman" pitchFamily="18" charset="0"/>
              </a:rPr>
              <a:t>days</a:t>
            </a:r>
          </a:p>
          <a:p>
            <a:pPr marL="0" indent="0" algn="just">
              <a:buNone/>
            </a:pPr>
            <a:r>
              <a:rPr lang="en-US" sz="1800" b="1" dirty="0">
                <a:latin typeface="Times New Roman" pitchFamily="18" charset="0"/>
                <a:cs typeface="Times New Roman" pitchFamily="18" charset="0"/>
              </a:rPr>
              <a:t>Q.2: </a:t>
            </a:r>
            <a:r>
              <a:rPr lang="en-US" sz="1800" dirty="0">
                <a:latin typeface="Times New Roman" pitchFamily="18" charset="0"/>
                <a:cs typeface="Times New Roman" pitchFamily="18" charset="0"/>
              </a:rPr>
              <a:t>A man and a boy can do a piece of work in 24 days. If the man works alone for the last 6 days, it is completed in 26 days. How long would the boy take to do it alone?</a:t>
            </a:r>
          </a:p>
          <a:p>
            <a:pPr algn="just">
              <a:buAutoNum type="alphaLcParenBoth"/>
            </a:pPr>
            <a:r>
              <a:rPr lang="en-US" sz="1800" dirty="0">
                <a:latin typeface="Times New Roman" pitchFamily="18" charset="0"/>
                <a:cs typeface="Times New Roman" pitchFamily="18" charset="0"/>
              </a:rPr>
              <a:t>20 days     (b) 24 days     (c) 36 days       (d) 72 days</a:t>
            </a:r>
          </a:p>
          <a:p>
            <a:pPr marL="0" indent="0" algn="just">
              <a:buNone/>
            </a:pPr>
            <a:r>
              <a:rPr lang="en-US"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A and B can together finish a work in 30 days. They worked together for 20 days and then B left. After another 20 days, A finished the remaining work. In how many days A alone can finish the job ?</a:t>
            </a:r>
          </a:p>
          <a:p>
            <a:pPr marL="0" indent="0" algn="just">
              <a:buNone/>
            </a:pPr>
            <a:r>
              <a:rPr lang="en-US" sz="1800" dirty="0">
                <a:latin typeface="Times New Roman" pitchFamily="18" charset="0"/>
                <a:cs typeface="Times New Roman" pitchFamily="18" charset="0"/>
              </a:rPr>
              <a:t>   (a) 40      (b) 50                 (c) 54        (d) 60</a:t>
            </a:r>
          </a:p>
          <a:p>
            <a:pPr marL="0" indent="0" algn="just">
              <a:buNone/>
            </a:pPr>
            <a:r>
              <a:rPr lang="en-US"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A, B and C together can complete a piece of work in 10 days. All the three started working at it together and after 4 days A left. Then B and C together completed the work in 10 more days. A alone could  complete the work in :</a:t>
            </a:r>
          </a:p>
          <a:p>
            <a:pPr marL="0" indent="0" algn="just">
              <a:buNone/>
            </a:pPr>
            <a:r>
              <a:rPr lang="en-US" sz="1800" dirty="0">
                <a:latin typeface="Times New Roman" pitchFamily="18" charset="0"/>
                <a:cs typeface="Times New Roman" pitchFamily="18" charset="0"/>
              </a:rPr>
              <a:t>   (a) 15 days           (b) 16 days         (c) 25 days      (d) 50 days</a:t>
            </a:r>
          </a:p>
        </p:txBody>
      </p:sp>
      <p:sp>
        <p:nvSpPr>
          <p:cNvPr id="4" name="Date Placeholder 3"/>
          <p:cNvSpPr>
            <a:spLocks noGrp="1"/>
          </p:cNvSpPr>
          <p:nvPr>
            <p:ph type="dt" sz="half" idx="10"/>
          </p:nvPr>
        </p:nvSpPr>
        <p:spPr/>
        <p:txBody>
          <a:bodyPr/>
          <a:lstStyle/>
          <a:p>
            <a:fld id="{CEDF6CF2-CA0F-4854-BCD2-B3326ACA6474}"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Assignment - 1</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410200"/>
          </a:xfrm>
        </p:spPr>
        <p:txBody>
          <a:bodyPr>
            <a:normAutofit/>
          </a:bodyPr>
          <a:lstStyle/>
          <a:p>
            <a:pPr marL="0" indent="0" algn="just">
              <a:buNone/>
            </a:pPr>
            <a:r>
              <a:rPr lang="en-US" sz="1800" b="1" dirty="0">
                <a:latin typeface="Times New Roman" pitchFamily="18" charset="0"/>
                <a:cs typeface="Times New Roman" pitchFamily="18" charset="0"/>
              </a:rPr>
              <a:t>Q.5: </a:t>
            </a:r>
            <a:r>
              <a:rPr lang="en-US" sz="1800" dirty="0">
                <a:latin typeface="Times New Roman" pitchFamily="18" charset="0"/>
                <a:cs typeface="Times New Roman" pitchFamily="18" charset="0"/>
              </a:rPr>
              <a:t>A and B together can do a piece of work in 30 days. A having worked for 16 days, B finishes the remaining work alone in 44 days. In how many days shall B finish the whole work alone </a:t>
            </a:r>
            <a:r>
              <a:rPr lang="en-US" sz="1800" dirty="0" smtClean="0">
                <a:latin typeface="Times New Roman" pitchFamily="18" charset="0"/>
                <a:cs typeface="Times New Roman" pitchFamily="18" charset="0"/>
              </a:rPr>
              <a:t>?</a:t>
            </a:r>
          </a:p>
          <a:p>
            <a:pPr marL="0" indent="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30 days (b) 40 days (c) 60 days (d) 70 days</a:t>
            </a:r>
          </a:p>
          <a:p>
            <a:pPr marL="0" indent="0" algn="just">
              <a:buNone/>
            </a:pPr>
            <a:endParaRPr lang="en-US" sz="1800" b="1" dirty="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Q.6: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man and a boy received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800 </a:t>
            </a:r>
            <a:r>
              <a:rPr lang="en-US" sz="1800" dirty="0">
                <a:latin typeface="Times New Roman" pitchFamily="18" charset="0"/>
                <a:cs typeface="Times New Roman" pitchFamily="18" charset="0"/>
              </a:rPr>
              <a:t>as wages for 5 days for the work they did together. The man’s efficiency in the work was three times that of the boy. What are the daily wages of the boy? </a:t>
            </a:r>
          </a:p>
          <a:p>
            <a:pPr marL="0" indent="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a:t>
            </a:r>
            <a:r>
              <a:rPr lang="en-US" sz="1800" dirty="0" err="1"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40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44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 </a:t>
            </a:r>
            <a:r>
              <a:rPr lang="en-US" sz="1800" dirty="0" err="1">
                <a:latin typeface="Times New Roman" pitchFamily="18" charset="0"/>
                <a:cs typeface="Times New Roman" pitchFamily="18" charset="0"/>
              </a:rPr>
              <a:t>Rs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56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Rs</a:t>
            </a:r>
            <a:r>
              <a:rPr lang="en-US" sz="1800" dirty="0" smtClean="0">
                <a:latin typeface="Times New Roman" pitchFamily="18" charset="0"/>
                <a:cs typeface="Times New Roman" pitchFamily="18" charset="0"/>
              </a:rPr>
              <a:t> 76</a:t>
            </a:r>
          </a:p>
          <a:p>
            <a:pPr marL="0" indent="0" algn="just">
              <a:buNone/>
            </a:pPr>
            <a:r>
              <a:rPr lang="en-US" sz="1800" b="1" dirty="0" smtClean="0">
                <a:latin typeface="Times New Roman" pitchFamily="18" charset="0"/>
                <a:cs typeface="Times New Roman" pitchFamily="18" charset="0"/>
              </a:rPr>
              <a:t>Q.7: </a:t>
            </a:r>
            <a:r>
              <a:rPr lang="en-US" sz="1800" dirty="0" smtClean="0">
                <a:latin typeface="Times New Roman" pitchFamily="18" charset="0"/>
                <a:cs typeface="Times New Roman" pitchFamily="18" charset="0"/>
              </a:rPr>
              <a:t>A</a:t>
            </a:r>
            <a:r>
              <a:rPr lang="en-US" sz="1800" dirty="0">
                <a:latin typeface="Times New Roman" pitchFamily="18" charset="0"/>
                <a:cs typeface="Times New Roman" pitchFamily="18" charset="0"/>
              </a:rPr>
              <a:t>, B and C together earn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300 per day, while A and C together earn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188 </a:t>
            </a:r>
            <a:r>
              <a:rPr lang="en-US" sz="1800" dirty="0">
                <a:latin typeface="Times New Roman" pitchFamily="18" charset="0"/>
                <a:cs typeface="Times New Roman" pitchFamily="18" charset="0"/>
              </a:rPr>
              <a:t>and B and C together earn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152</a:t>
            </a:r>
            <a:r>
              <a:rPr lang="en-US" sz="1800" dirty="0">
                <a:latin typeface="Times New Roman" pitchFamily="18" charset="0"/>
                <a:cs typeface="Times New Roman" pitchFamily="18" charset="0"/>
              </a:rPr>
              <a:t>. The daily earning of C is :</a:t>
            </a:r>
          </a:p>
          <a:p>
            <a:pPr marL="0" indent="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40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68    </a:t>
            </a:r>
            <a:r>
              <a:rPr lang="en-US" sz="1800" dirty="0">
                <a:latin typeface="Times New Roman" pitchFamily="18" charset="0"/>
                <a:cs typeface="Times New Roman" pitchFamily="18" charset="0"/>
              </a:rPr>
              <a:t>(c)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112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150</a:t>
            </a:r>
          </a:p>
        </p:txBody>
      </p:sp>
      <p:sp>
        <p:nvSpPr>
          <p:cNvPr id="4" name="Date Placeholder 3"/>
          <p:cNvSpPr>
            <a:spLocks noGrp="1"/>
          </p:cNvSpPr>
          <p:nvPr>
            <p:ph type="dt" sz="half" idx="10"/>
          </p:nvPr>
        </p:nvSpPr>
        <p:spPr/>
        <p:txBody>
          <a:bodyPr/>
          <a:lstStyle/>
          <a:p>
            <a:fld id="{691B7DF7-A240-4887-B263-B53CD0A1961B}"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Assignment </a:t>
            </a:r>
            <a:r>
              <a:rPr lang="en-US" sz="2400" b="1" dirty="0" smtClean="0">
                <a:latin typeface="Times New Roman" pitchFamily="18" charset="0"/>
                <a:cs typeface="Times New Roman" pitchFamily="18" charset="0"/>
              </a:rPr>
              <a:t>– 1(Contd.)</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DAC488-635C-430D-AE81-FD41D13CA247}" type="datetime1">
              <a:rPr lang="en-US" smtClean="0"/>
              <a:t>12/17/2021</a:t>
            </a:fld>
            <a:endParaRPr lang="en-US"/>
          </a:p>
        </p:txBody>
      </p:sp>
      <p:sp>
        <p:nvSpPr>
          <p:cNvPr id="5" name="Footer Placeholder 4"/>
          <p:cNvSpPr>
            <a:spLocks noGrp="1"/>
          </p:cNvSpPr>
          <p:nvPr>
            <p:ph type="ftr" sz="quarter" idx="11"/>
          </p:nvPr>
        </p:nvSpPr>
        <p:spPr>
          <a:xfrm>
            <a:off x="3124200" y="6162400"/>
            <a:ext cx="2971800" cy="559076"/>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159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657600" y="152400"/>
            <a:ext cx="228600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000" b="1" dirty="0" smtClean="0"/>
              <a:t>Evaluation Scheme</a:t>
            </a:r>
            <a:endParaRPr lang="en-US" sz="20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47988"/>
            <a:ext cx="64008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2" y="5410200"/>
            <a:ext cx="572928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57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486400"/>
          </a:xfrm>
        </p:spPr>
        <p:txBody>
          <a:bodyPr>
            <a:noAutofit/>
          </a:bodyPr>
          <a:lstStyle/>
          <a:p>
            <a:pPr marL="0" indent="0">
              <a:buNone/>
            </a:pPr>
            <a:r>
              <a:rPr lang="en-US" sz="1800" b="1" dirty="0" smtClean="0">
                <a:latin typeface="Times New Roman" pitchFamily="18" charset="0"/>
                <a:cs typeface="Times New Roman" pitchFamily="18" charset="0"/>
              </a:rPr>
              <a:t>Q.8: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and B together can complete a work in 12 </a:t>
            </a:r>
            <a:r>
              <a:rPr lang="en-US" sz="1800" dirty="0" smtClean="0">
                <a:latin typeface="Times New Roman" pitchFamily="18" charset="0"/>
                <a:cs typeface="Times New Roman" pitchFamily="18" charset="0"/>
              </a:rPr>
              <a:t>days. A </a:t>
            </a:r>
            <a:r>
              <a:rPr lang="en-US" sz="1800" dirty="0">
                <a:latin typeface="Times New Roman" pitchFamily="18" charset="0"/>
                <a:cs typeface="Times New Roman" pitchFamily="18" charset="0"/>
              </a:rPr>
              <a:t>alone can complete it in 20 days. If B does the work only for half a day daily, then in how many days A and B together will complete the work ?</a:t>
            </a:r>
          </a:p>
          <a:p>
            <a:pPr>
              <a:buAutoNum type="alphaLcParenBoth"/>
            </a:pPr>
            <a:r>
              <a:rPr lang="en-US" sz="1800" dirty="0">
                <a:latin typeface="Times New Roman" pitchFamily="18" charset="0"/>
                <a:cs typeface="Times New Roman" pitchFamily="18" charset="0"/>
              </a:rPr>
              <a:t>110 days (b) 11 days(c) 15 days (d) 20 </a:t>
            </a:r>
            <a:r>
              <a:rPr lang="en-US" sz="1800" dirty="0" smtClean="0">
                <a:latin typeface="Times New Roman" pitchFamily="18" charset="0"/>
                <a:cs typeface="Times New Roman" pitchFamily="18" charset="0"/>
              </a:rPr>
              <a:t>days</a:t>
            </a:r>
          </a:p>
          <a:p>
            <a:pPr>
              <a:buAutoNum type="alphaLcParenBoth"/>
            </a:pPr>
            <a:endParaRPr lang="en-US" sz="1800" dirty="0" smtClean="0">
              <a:latin typeface="Times New Roman" pitchFamily="18" charset="0"/>
              <a:cs typeface="Times New Roman" pitchFamily="18" charset="0"/>
            </a:endParaRPr>
          </a:p>
          <a:p>
            <a:pPr marL="0" indent="0" algn="just">
              <a:buNone/>
            </a:pPr>
            <a:r>
              <a:rPr lang="en-US" sz="1800" b="1" dirty="0" smtClean="0">
                <a:latin typeface="Times New Roman" pitchFamily="18" charset="0"/>
                <a:cs typeface="Times New Roman" pitchFamily="18" charset="0"/>
              </a:rPr>
              <a:t>Q.9: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man, a woman and a boy can do a piece of work in 6, 9 and 18 days respectively. How many boys must assist one man and one woman to do the work  in 1 day? </a:t>
            </a:r>
          </a:p>
          <a:p>
            <a:pPr marL="0" indent="0">
              <a:buNone/>
            </a:pPr>
            <a:r>
              <a:rPr lang="en-US" sz="1800" dirty="0">
                <a:latin typeface="Times New Roman" pitchFamily="18" charset="0"/>
                <a:cs typeface="Times New Roman" pitchFamily="18" charset="0"/>
              </a:rPr>
              <a:t>                (a) 5                  (b) 6                (c) 9               (d</a:t>
            </a:r>
            <a:r>
              <a:rPr lang="en-US" sz="1800" dirty="0" smtClean="0">
                <a:latin typeface="Times New Roman" pitchFamily="18" charset="0"/>
                <a:cs typeface="Times New Roman" pitchFamily="18" charset="0"/>
              </a:rPr>
              <a:t>) 13</a:t>
            </a:r>
          </a:p>
          <a:p>
            <a:pPr marL="0" indent="0">
              <a:buNone/>
            </a:pPr>
            <a:r>
              <a:rPr lang="en-US" sz="1800" b="1" dirty="0">
                <a:latin typeface="Times New Roman" pitchFamily="18" charset="0"/>
                <a:cs typeface="Times New Roman" pitchFamily="18" charset="0"/>
              </a:rPr>
              <a:t>Q.10: </a:t>
            </a:r>
            <a:r>
              <a:rPr lang="en-US" sz="1800" dirty="0">
                <a:latin typeface="Times New Roman" pitchFamily="18" charset="0"/>
                <a:cs typeface="Times New Roman" pitchFamily="18" charset="0"/>
              </a:rPr>
              <a:t>16 men can finish a work in 24 days and 48 boys can finish the same work in 16 days. 12 men started the work and after 4 days 12 boys joined them. In how many days can they finish the remaining work?</a:t>
            </a:r>
          </a:p>
          <a:p>
            <a:pPr marL="0" indent="0">
              <a:buNone/>
            </a:pPr>
            <a:r>
              <a:rPr lang="en-US" sz="1800" dirty="0">
                <a:latin typeface="Times New Roman" pitchFamily="18" charset="0"/>
                <a:cs typeface="Times New Roman" pitchFamily="18" charset="0"/>
              </a:rPr>
              <a:t>   (a) 6                   (b) 12                   (c) 16                    (d) None of these</a:t>
            </a:r>
          </a:p>
        </p:txBody>
      </p:sp>
      <p:sp>
        <p:nvSpPr>
          <p:cNvPr id="4" name="Date Placeholder 3"/>
          <p:cNvSpPr>
            <a:spLocks noGrp="1"/>
          </p:cNvSpPr>
          <p:nvPr>
            <p:ph type="dt" sz="half" idx="10"/>
          </p:nvPr>
        </p:nvSpPr>
        <p:spPr/>
        <p:txBody>
          <a:bodyPr/>
          <a:lstStyle/>
          <a:p>
            <a:fld id="{56EECD11-DDDF-463F-8495-4EE869BF2DD7}"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Assignment </a:t>
            </a:r>
            <a:r>
              <a:rPr lang="en-US" sz="2400" b="1" dirty="0" smtClean="0">
                <a:latin typeface="Times New Roman" pitchFamily="18" charset="0"/>
                <a:cs typeface="Times New Roman" pitchFamily="18" charset="0"/>
              </a:rPr>
              <a:t>– 1(Contd.)</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029200"/>
          </a:xfrm>
        </p:spPr>
        <p:txBody>
          <a:bodyPr>
            <a:normAutofit/>
          </a:bodyPr>
          <a:lstStyle/>
          <a:p>
            <a:pPr>
              <a:buNone/>
            </a:pPr>
            <a:endParaRPr lang="en-US" sz="2000" dirty="0"/>
          </a:p>
          <a:p>
            <a:endParaRPr lang="en-US" sz="2000" dirty="0"/>
          </a:p>
          <a:p>
            <a:pPr>
              <a:buNone/>
            </a:pPr>
            <a:endParaRPr lang="en-US" sz="2000" dirty="0"/>
          </a:p>
          <a:p>
            <a:endParaRPr lang="en-US" sz="2000" dirty="0"/>
          </a:p>
        </p:txBody>
      </p:sp>
      <p:sp>
        <p:nvSpPr>
          <p:cNvPr id="4" name="Date Placeholder 3"/>
          <p:cNvSpPr>
            <a:spLocks noGrp="1"/>
          </p:cNvSpPr>
          <p:nvPr>
            <p:ph type="dt" sz="half" idx="10"/>
          </p:nvPr>
        </p:nvSpPr>
        <p:spPr/>
        <p:txBody>
          <a:bodyPr/>
          <a:lstStyle/>
          <a:p>
            <a:fld id="{746425F8-772B-4A64-A5C4-4BEF7CF0ED42}"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Pipe &amp;Cistern</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Rectangle 8"/>
          <p:cNvSpPr/>
          <p:nvPr/>
        </p:nvSpPr>
        <p:spPr>
          <a:xfrm>
            <a:off x="457200" y="1066800"/>
            <a:ext cx="8534400" cy="4031873"/>
          </a:xfrm>
          <a:prstGeom prst="rect">
            <a:avLst/>
          </a:prstGeom>
        </p:spPr>
        <p:txBody>
          <a:bodyPr wrap="square">
            <a:spAutoFit/>
          </a:bodyPr>
          <a:lstStyle/>
          <a:p>
            <a:pPr algn="ctr"/>
            <a:r>
              <a:rPr lang="en-US" sz="2000" b="1" dirty="0">
                <a:latin typeface="Times New Roman" pitchFamily="18" charset="0"/>
                <a:cs typeface="Times New Roman" pitchFamily="18" charset="0"/>
              </a:rPr>
              <a:t>IMPORTANT FACTS AND FORMULAE</a:t>
            </a:r>
          </a:p>
          <a:p>
            <a:endParaRPr lang="en-US" sz="2000" dirty="0" smtClean="0">
              <a:latin typeface="Times New Roman" pitchFamily="18" charset="0"/>
              <a:cs typeface="Times New Roman" pitchFamily="18" charset="0"/>
            </a:endParaRPr>
          </a:p>
          <a:p>
            <a:pPr algn="just"/>
            <a:r>
              <a:rPr lang="en-US" b="1" dirty="0">
                <a:latin typeface="Times New Roman" pitchFamily="18" charset="0"/>
                <a:cs typeface="Times New Roman" pitchFamily="18" charset="0"/>
              </a:rPr>
              <a:t>Inlet: </a:t>
            </a:r>
            <a:r>
              <a:rPr lang="en-US" dirty="0">
                <a:latin typeface="Times New Roman" pitchFamily="18" charset="0"/>
                <a:cs typeface="Times New Roman" pitchFamily="18" charset="0"/>
              </a:rPr>
              <a:t>A pipe connected with a tank or a cistern or a reservoir, that fills it, is known as an inlet.</a:t>
            </a:r>
          </a:p>
          <a:p>
            <a:pPr algn="just"/>
            <a:r>
              <a:rPr lang="en-US" b="1" dirty="0">
                <a:latin typeface="Times New Roman" pitchFamily="18" charset="0"/>
                <a:cs typeface="Times New Roman" pitchFamily="18" charset="0"/>
              </a:rPr>
              <a:t>Outlet: </a:t>
            </a:r>
            <a:r>
              <a:rPr lang="en-US" dirty="0">
                <a:latin typeface="Times New Roman" pitchFamily="18" charset="0"/>
                <a:cs typeface="Times New Roman" pitchFamily="18" charset="0"/>
              </a:rPr>
              <a:t>A pipe connected with a tank or a cistern or a reservoir, emptying it, is known as an outlet</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If a pipe can fill a tank in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hours, then part filled in 1 hour =1/x</a:t>
            </a:r>
          </a:p>
          <a:p>
            <a:pPr algn="just"/>
            <a:r>
              <a:rPr lang="en-US" b="1" dirty="0" smtClean="0">
                <a:latin typeface="Times New Roman" pitchFamily="18" charset="0"/>
                <a:cs typeface="Times New Roman" pitchFamily="18" charset="0"/>
              </a:rPr>
              <a:t>(ii)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pipe can empty a full tank in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hours, then part emptied in 1 hour </a:t>
            </a:r>
            <a:r>
              <a:rPr lang="en-US" dirty="0" smtClean="0">
                <a:latin typeface="Times New Roman" pitchFamily="18" charset="0"/>
                <a:cs typeface="Times New Roman" pitchFamily="18" charset="0"/>
              </a:rPr>
              <a:t>=1/y</a:t>
            </a:r>
          </a:p>
          <a:p>
            <a:pPr algn="just"/>
            <a:r>
              <a:rPr lang="en-US" b="1" dirty="0" smtClean="0">
                <a:latin typeface="Times New Roman" pitchFamily="18" charset="0"/>
                <a:cs typeface="Times New Roman" pitchFamily="18" charset="0"/>
              </a:rPr>
              <a:t>(iii)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pipe can fill a tank in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hours and another pipe can empty the full tank in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hours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where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&gt; </a:t>
            </a:r>
            <a:r>
              <a:rPr lang="en-US" i="1" dirty="0">
                <a:latin typeface="Times New Roman" pitchFamily="18" charset="0"/>
                <a:cs typeface="Times New Roman" pitchFamily="18" charset="0"/>
              </a:rPr>
              <a:t>x</a:t>
            </a:r>
            <a:r>
              <a:rPr lang="en-US" dirty="0" smtClean="0">
                <a:latin typeface="Times New Roman" pitchFamily="18" charset="0"/>
                <a:cs typeface="Times New Roman" pitchFamily="18" charset="0"/>
              </a:rPr>
              <a:t>), then </a:t>
            </a:r>
            <a:r>
              <a:rPr lang="en-US" dirty="0">
                <a:latin typeface="Times New Roman" pitchFamily="18" charset="0"/>
                <a:cs typeface="Times New Roman" pitchFamily="18" charset="0"/>
              </a:rPr>
              <a:t>on opening both the pipes, the net part filled in 1 hour </a:t>
            </a:r>
            <a:r>
              <a:rPr lang="en-US" dirty="0" smtClean="0">
                <a:latin typeface="Times New Roman" pitchFamily="18" charset="0"/>
                <a:cs typeface="Times New Roman" pitchFamily="18" charset="0"/>
              </a:rPr>
              <a:t>=(1/x-1/y)</a:t>
            </a:r>
          </a:p>
          <a:p>
            <a:pPr algn="just"/>
            <a:r>
              <a:rPr lang="en-US" dirty="0">
                <a:latin typeface="Times New Roman" pitchFamily="18" charset="0"/>
                <a:cs typeface="Times New Roman" pitchFamily="18" charset="0"/>
              </a:rPr>
              <a:t>If a pipe can fill a tank in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hours and another pipe can empty the full tank in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hours (where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&gt; </a:t>
            </a:r>
            <a:r>
              <a:rPr lang="en-US" i="1" dirty="0">
                <a:latin typeface="Times New Roman" pitchFamily="18" charset="0"/>
                <a:cs typeface="Times New Roman" pitchFamily="18" charset="0"/>
              </a:rPr>
              <a:t>y</a:t>
            </a:r>
            <a:r>
              <a:rPr lang="en-US" dirty="0" smtClean="0">
                <a:latin typeface="Times New Roman" pitchFamily="18" charset="0"/>
                <a:cs typeface="Times New Roman" pitchFamily="18" charset="0"/>
              </a:rPr>
              <a:t>),  then </a:t>
            </a:r>
            <a:r>
              <a:rPr lang="en-US" dirty="0">
                <a:latin typeface="Times New Roman" pitchFamily="18" charset="0"/>
                <a:cs typeface="Times New Roman" pitchFamily="18" charset="0"/>
              </a:rPr>
              <a:t>on opening both the pipes, the net part emptied in 1 hour </a:t>
            </a:r>
            <a:r>
              <a:rPr lang="en-US" dirty="0" smtClean="0">
                <a:latin typeface="Times New Roman" pitchFamily="18" charset="0"/>
                <a:cs typeface="Times New Roman" pitchFamily="18" charset="0"/>
              </a:rPr>
              <a:t>=(1/y-1/x)</a:t>
            </a:r>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029200"/>
              </a:xfrm>
            </p:spPr>
            <p:txBody>
              <a:bodyPr>
                <a:normAutofit/>
              </a:bodyPr>
              <a:lstStyle/>
              <a:p>
                <a:pPr marL="0" indent="0">
                  <a:buNone/>
                </a:pPr>
                <a:r>
                  <a:rPr lang="en-US" sz="1800" b="1" dirty="0">
                    <a:latin typeface="Times New Roman" pitchFamily="18" charset="0"/>
                    <a:cs typeface="Times New Roman" pitchFamily="18" charset="0"/>
                  </a:rPr>
                  <a:t>Example </a:t>
                </a:r>
                <a:r>
                  <a:rPr lang="en-US" sz="1800" b="1" dirty="0" smtClean="0">
                    <a:latin typeface="Times New Roman" pitchFamily="18" charset="0"/>
                    <a:cs typeface="Times New Roman" pitchFamily="18" charset="0"/>
                  </a:rPr>
                  <a:t>1:  </a:t>
                </a:r>
                <a:r>
                  <a:rPr lang="en-US" sz="1800" dirty="0">
                    <a:latin typeface="Times New Roman" pitchFamily="18" charset="0"/>
                    <a:cs typeface="Times New Roman" pitchFamily="18" charset="0"/>
                  </a:rPr>
                  <a:t>A tank 9 </a:t>
                </a:r>
                <a:r>
                  <a:rPr lang="en-US" sz="1800" dirty="0" err="1">
                    <a:latin typeface="Times New Roman" pitchFamily="18" charset="0"/>
                    <a:cs typeface="Times New Roman" pitchFamily="18" charset="0"/>
                  </a:rPr>
                  <a:t>ft</a:t>
                </a:r>
                <a:r>
                  <a:rPr lang="en-US" sz="1800" dirty="0">
                    <a:latin typeface="Times New Roman" pitchFamily="18" charset="0"/>
                    <a:cs typeface="Times New Roman" pitchFamily="18" charset="0"/>
                  </a:rPr>
                  <a:t> by 5 </a:t>
                </a:r>
                <a:r>
                  <a:rPr lang="en-US" sz="1800" dirty="0" err="1">
                    <a:latin typeface="Times New Roman" pitchFamily="18" charset="0"/>
                    <a:cs typeface="Times New Roman" pitchFamily="18" charset="0"/>
                  </a:rPr>
                  <a:t>ft</a:t>
                </a:r>
                <a:r>
                  <a:rPr lang="en-US" sz="1800" dirty="0">
                    <a:latin typeface="Times New Roman" pitchFamily="18" charset="0"/>
                    <a:cs typeface="Times New Roman" pitchFamily="18" charset="0"/>
                  </a:rPr>
                  <a:t> by 2ft is fitted with an inlet pipe and an exhaust pipe. The inlet pipe pours in 576 </a:t>
                </a:r>
                <a:r>
                  <a:rPr lang="en-US" sz="1800" dirty="0" err="1">
                    <a:latin typeface="Times New Roman" pitchFamily="18" charset="0"/>
                    <a:cs typeface="Times New Roman" pitchFamily="18" charset="0"/>
                  </a:rPr>
                  <a:t>cu.inch</a:t>
                </a:r>
                <a:r>
                  <a:rPr lang="en-US" sz="1800" dirty="0">
                    <a:latin typeface="Times New Roman" pitchFamily="18" charset="0"/>
                    <a:cs typeface="Times New Roman" pitchFamily="18" charset="0"/>
                  </a:rPr>
                  <a:t> of water per minute and the exhaust pipe can empty the full tank in 3 hours. If the tank is full and both pipes are open, how many hours will it take to empty it?</a:t>
                </a:r>
              </a:p>
              <a:p>
                <a:pPr marL="0" indent="0">
                  <a:buNone/>
                </a:pPr>
                <a:r>
                  <a:rPr lang="en-US" sz="1800" b="1" dirty="0">
                    <a:latin typeface="Times New Roman" pitchFamily="18" charset="0"/>
                    <a:cs typeface="Times New Roman" pitchFamily="18" charset="0"/>
                  </a:rPr>
                  <a:t>Solution :</a:t>
                </a:r>
              </a:p>
              <a:p>
                <a:pPr marL="0" indent="0">
                  <a:buNone/>
                </a:pPr>
                <a:r>
                  <a:rPr lang="en-US" sz="1800" dirty="0">
                    <a:latin typeface="Times New Roman" pitchFamily="18" charset="0"/>
                    <a:cs typeface="Times New Roman" pitchFamily="18" charset="0"/>
                  </a:rPr>
                  <a:t>Volume of the tank = (9 × 5 × 2) cu. </a:t>
                </a:r>
                <a:r>
                  <a:rPr lang="en-US" sz="1800" dirty="0" err="1">
                    <a:latin typeface="Times New Roman" pitchFamily="18" charset="0"/>
                    <a:cs typeface="Times New Roman" pitchFamily="18" charset="0"/>
                  </a:rPr>
                  <a:t>ft</a:t>
                </a:r>
                <a:r>
                  <a:rPr lang="en-US" sz="1800" dirty="0">
                    <a:latin typeface="Times New Roman" pitchFamily="18" charset="0"/>
                    <a:cs typeface="Times New Roman" pitchFamily="18" charset="0"/>
                  </a:rPr>
                  <a:t> = 90 cu. ft.</a:t>
                </a:r>
              </a:p>
              <a:p>
                <a:pPr marL="0" indent="0">
                  <a:buNone/>
                </a:pPr>
                <a:r>
                  <a:rPr lang="en-US" sz="1800" dirty="0">
                    <a:latin typeface="Times New Roman" pitchFamily="18" charset="0"/>
                    <a:cs typeface="Times New Roman" pitchFamily="18" charset="0"/>
                  </a:rPr>
                  <a:t>                                    = (90 × 12 × 12 × 12) cu. inch.</a:t>
                </a:r>
              </a:p>
              <a:p>
                <a:pPr marL="0" indent="0">
                  <a:buNone/>
                </a:pPr>
                <a:r>
                  <a:rPr lang="en-US" sz="1800" dirty="0">
                    <a:latin typeface="Times New Roman" pitchFamily="18" charset="0"/>
                    <a:cs typeface="Times New Roman" pitchFamily="18" charset="0"/>
                  </a:rPr>
                  <a:t>Volume of water drained by the exhaust pipe in one minute</a:t>
                </a:r>
              </a:p>
              <a:p>
                <a:pPr marL="0" indent="0">
                  <a:buNone/>
                </a:pPr>
                <a:r>
                  <a:rPr lang="en-US" sz="1800" dirty="0">
                    <a:latin typeface="Times New Roman" pitchFamily="18" charset="0"/>
                    <a:cs typeface="Times New Roman" pitchFamily="18" charset="0"/>
                  </a:rPr>
                  <a:t>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90×12×12×12</m:t>
                            </m:r>
                          </m:num>
                          <m:den>
                            <m:r>
                              <a:rPr lang="en-US" sz="1800">
                                <a:latin typeface="Cambria Math"/>
                                <a:cs typeface="Times New Roman" pitchFamily="18" charset="0"/>
                              </a:rPr>
                              <m:t>3×60</m:t>
                            </m:r>
                          </m:den>
                        </m:f>
                      </m:e>
                    </m:d>
                  </m:oMath>
                </a14:m>
                <a:r>
                  <a:rPr lang="en-US" sz="1800" dirty="0">
                    <a:latin typeface="Times New Roman" pitchFamily="18" charset="0"/>
                    <a:cs typeface="Times New Roman" pitchFamily="18" charset="0"/>
                  </a:rPr>
                  <a:t>  cu.inch</a:t>
                </a:r>
              </a:p>
              <a:p>
                <a:pPr marL="0" indent="0">
                  <a:buNone/>
                </a:pPr>
                <a:r>
                  <a:rPr lang="en-US" sz="1800" dirty="0">
                    <a:latin typeface="Times New Roman" pitchFamily="18" charset="0"/>
                    <a:cs typeface="Times New Roman" pitchFamily="18" charset="0"/>
                  </a:rPr>
                  <a:t>      = 864 cu. Inch</a:t>
                </a:r>
              </a:p>
              <a:p>
                <a:pPr marL="0" indent="0">
                  <a:buNone/>
                </a:pPr>
                <a:r>
                  <a:rPr lang="en-US" sz="1800" dirty="0">
                    <a:latin typeface="Times New Roman" pitchFamily="18" charset="0"/>
                    <a:cs typeface="Times New Roman" pitchFamily="18" charset="0"/>
                  </a:rPr>
                  <a:t>Net volume drained in one minute, when both the pipes are opened = (864 – 576) cu. inch = 288 cu. inch.</a:t>
                </a:r>
              </a:p>
              <a:p>
                <a:pPr marL="0" indent="0">
                  <a:buNone/>
                </a:pPr>
                <a:r>
                  <a:rPr lang="en-US" sz="1800" dirty="0">
                    <a:latin typeface="Times New Roman" pitchFamily="18" charset="0"/>
                    <a:cs typeface="Times New Roman" pitchFamily="18" charset="0"/>
                  </a:rPr>
                  <a:t>Required time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90×12×12×12</m:t>
                            </m:r>
                          </m:num>
                          <m:den>
                            <m:r>
                              <a:rPr lang="en-US" sz="1800">
                                <a:latin typeface="Cambria Math"/>
                                <a:cs typeface="Times New Roman" pitchFamily="18" charset="0"/>
                              </a:rPr>
                              <m:t>288×60</m:t>
                            </m:r>
                          </m:den>
                        </m:f>
                      </m:e>
                    </m:d>
                  </m:oMath>
                </a14:m>
                <a:r>
                  <a:rPr lang="en-US" sz="1800" dirty="0">
                    <a:latin typeface="Times New Roman" pitchFamily="18" charset="0"/>
                    <a:cs typeface="Times New Roman" pitchFamily="18" charset="0"/>
                  </a:rPr>
                  <a:t> = 9 hrs.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029200"/>
              </a:xfrm>
              <a:blipFill rotWithShape="1">
                <a:blip r:embed="rId2"/>
                <a:stretch>
                  <a:fillRect l="-667" t="-606" r="-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CB9C004-9982-4244-B9E4-34317D25BB07}"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Pipe &amp;</a:t>
            </a:r>
            <a:r>
              <a:rPr lang="en-US" sz="2400" b="1" dirty="0" smtClean="0">
                <a:latin typeface="Times New Roman" pitchFamily="18" charset="0"/>
                <a:cs typeface="Times New Roman" pitchFamily="18" charset="0"/>
              </a:rPr>
              <a:t>Cistern </a:t>
            </a:r>
            <a:r>
              <a:rPr lang="en-US" sz="2400" b="1" noProof="0" dirty="0" smtClean="0">
                <a:latin typeface="Times New Roman" pitchFamily="18" charset="0"/>
                <a:cs typeface="Times New Roman" pitchFamily="18" charset="0"/>
              </a:rPr>
              <a:t>( </a:t>
            </a:r>
            <a:r>
              <a:rPr lang="en-US" sz="2400" b="1" noProof="0" dirty="0">
                <a:latin typeface="Times New Roman" pitchFamily="18" charset="0"/>
                <a:cs typeface="Times New Roman" pitchFamily="18" charset="0"/>
              </a:rPr>
              <a:t>Contd. )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sz="1800" b="1" dirty="0" smtClean="0">
                <a:latin typeface="Times New Roman" pitchFamily="18" charset="0"/>
                <a:cs typeface="Times New Roman" pitchFamily="18" charset="0"/>
              </a:rPr>
              <a:t>Example </a:t>
            </a:r>
            <a:r>
              <a:rPr lang="en-US" sz="1800" b="1" dirty="0">
                <a:latin typeface="Times New Roman" pitchFamily="18" charset="0"/>
                <a:cs typeface="Times New Roman" pitchFamily="18" charset="0"/>
              </a:rPr>
              <a:t>2 : </a:t>
            </a:r>
            <a:r>
              <a:rPr lang="en-US" sz="1800" dirty="0">
                <a:latin typeface="Times New Roman" pitchFamily="18" charset="0"/>
                <a:cs typeface="Times New Roman" pitchFamily="18" charset="0"/>
              </a:rPr>
              <a:t>Pipe A can fill a tank in 30 hours and pipe B in 45 hours. If both the pipes are opened in an empty tank, how much time will they take to fill it? </a:t>
            </a:r>
          </a:p>
          <a:p>
            <a:pPr marL="0" indent="0">
              <a:buNone/>
            </a:pPr>
            <a:r>
              <a:rPr lang="en-US" sz="1800" b="1" dirty="0">
                <a:latin typeface="Times New Roman" pitchFamily="18" charset="0"/>
                <a:cs typeface="Times New Roman" pitchFamily="18" charset="0"/>
              </a:rPr>
              <a:t>Solution : </a:t>
            </a:r>
            <a:r>
              <a:rPr lang="en-US" sz="1800" dirty="0">
                <a:latin typeface="Times New Roman" pitchFamily="18" charset="0"/>
                <a:cs typeface="Times New Roman" pitchFamily="18" charset="0"/>
              </a:rPr>
              <a:t>Part filled by A in 1 hour =1/30</a:t>
            </a:r>
          </a:p>
          <a:p>
            <a:pPr marL="0" indent="0">
              <a:buNone/>
            </a:pPr>
            <a:r>
              <a:rPr lang="en-US" sz="1800" dirty="0">
                <a:latin typeface="Times New Roman" pitchFamily="18" charset="0"/>
                <a:cs typeface="Times New Roman" pitchFamily="18" charset="0"/>
              </a:rPr>
              <a:t>                  Part filled by B in 1 hour =1/45</a:t>
            </a:r>
          </a:p>
          <a:p>
            <a:pPr marL="0" indent="0">
              <a:buNone/>
            </a:pPr>
            <a:r>
              <a:rPr lang="en-US" sz="1800" dirty="0">
                <a:latin typeface="Times New Roman" pitchFamily="18" charset="0"/>
                <a:cs typeface="Times New Roman" pitchFamily="18" charset="0"/>
              </a:rPr>
              <a:t>Part filled by (A + B) in 1 hour =(1/30 +1/45) =  1/18</a:t>
            </a:r>
          </a:p>
          <a:p>
            <a:pPr marL="0" indent="0">
              <a:buNone/>
            </a:pPr>
            <a:r>
              <a:rPr lang="en-US" sz="1800" dirty="0">
                <a:latin typeface="Times New Roman" pitchFamily="18" charset="0"/>
                <a:cs typeface="Times New Roman" pitchFamily="18" charset="0"/>
              </a:rPr>
              <a:t>Hence, pipes A and B together will fill the tank in 18 hours</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Example 3 : </a:t>
            </a:r>
            <a:r>
              <a:rPr lang="en-US" sz="1800" dirty="0">
                <a:latin typeface="Times New Roman" pitchFamily="18" charset="0"/>
                <a:cs typeface="Times New Roman" pitchFamily="18" charset="0"/>
              </a:rPr>
              <a:t>A tap can fill a tank in 10 minutes and another can empty it in 6 minutes. If the tank is already two-fifths full and both the taps are opened together, will the tank be filled or emptied? How long will it take before the tank is either filled completely or emptied completely, as the case may be</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Solution : </a:t>
            </a:r>
            <a:r>
              <a:rPr lang="en-US" sz="1800" dirty="0" smtClean="0">
                <a:latin typeface="Times New Roman" pitchFamily="18" charset="0"/>
                <a:cs typeface="Times New Roman" pitchFamily="18" charset="0"/>
              </a:rPr>
              <a:t>Clearly</a:t>
            </a:r>
            <a:r>
              <a:rPr lang="en-US" sz="1800" dirty="0">
                <a:latin typeface="Times New Roman" pitchFamily="18" charset="0"/>
                <a:cs typeface="Times New Roman" pitchFamily="18" charset="0"/>
              </a:rPr>
              <a:t>, the outlet pipe is faster than the inlet pipe and so, the tank will be emptied.</a:t>
            </a:r>
          </a:p>
          <a:p>
            <a:pPr marL="0" indent="0">
              <a:buNone/>
            </a:pPr>
            <a:r>
              <a:rPr lang="en-US" sz="1800" dirty="0">
                <a:latin typeface="Times New Roman" pitchFamily="18" charset="0"/>
                <a:cs typeface="Times New Roman" pitchFamily="18" charset="0"/>
              </a:rPr>
              <a:t>Part to be emptied =2/5</a:t>
            </a:r>
          </a:p>
          <a:p>
            <a:pPr marL="0" indent="0">
              <a:buNone/>
            </a:pPr>
            <a:r>
              <a:rPr lang="en-US" sz="1800" dirty="0">
                <a:latin typeface="Times New Roman" pitchFamily="18" charset="0"/>
                <a:cs typeface="Times New Roman" pitchFamily="18" charset="0"/>
              </a:rPr>
              <a:t>Net part emptied in 1 minute = (1/6 -1/10) = 1/15</a:t>
            </a:r>
          </a:p>
          <a:p>
            <a:pPr marL="0" indent="0">
              <a:buNone/>
            </a:pPr>
            <a:r>
              <a:rPr lang="en-US" sz="1800" dirty="0">
                <a:latin typeface="Times New Roman" pitchFamily="18" charset="0"/>
                <a:cs typeface="Times New Roman" pitchFamily="18" charset="0"/>
              </a:rPr>
              <a:t>∴  1/15 : 2/5 :: 1:x    or   x= 2/5 ×1 ×15 = 6 min.</a:t>
            </a:r>
          </a:p>
          <a:p>
            <a:pPr marL="0" indent="0">
              <a:buNone/>
            </a:pPr>
            <a:r>
              <a:rPr lang="en-US" sz="1800" dirty="0">
                <a:latin typeface="Times New Roman" pitchFamily="18" charset="0"/>
                <a:cs typeface="Times New Roman" pitchFamily="18" charset="0"/>
              </a:rPr>
              <a:t>So, the tank will be emptied in 6 minutes.</a:t>
            </a:r>
          </a:p>
        </p:txBody>
      </p:sp>
      <p:sp>
        <p:nvSpPr>
          <p:cNvPr id="4" name="Date Placeholder 3"/>
          <p:cNvSpPr>
            <a:spLocks noGrp="1"/>
          </p:cNvSpPr>
          <p:nvPr>
            <p:ph type="dt" sz="half" idx="10"/>
          </p:nvPr>
        </p:nvSpPr>
        <p:spPr/>
        <p:txBody>
          <a:bodyPr/>
          <a:lstStyle/>
          <a:p>
            <a:fld id="{91D00286-4A58-4B19-8832-DE345B4C9936}" type="datetime1">
              <a:rPr lang="en-US" smtClean="0"/>
              <a:t>12/17/2021</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noGrp="1"/>
          </p:cNvSpPr>
          <p:nvPr>
            <p:ph type="title"/>
          </p:nvPr>
        </p:nvSpPr>
        <p:spPr>
          <a:xfrm>
            <a:off x="1447800" y="7620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itchFamily="18" charset="0"/>
                <a:cs typeface="Times New Roman" pitchFamily="18" charset="0"/>
              </a:rPr>
              <a:t>Pipe &amp;Cistern ( Contd. )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90600"/>
                <a:ext cx="8229600" cy="5257800"/>
              </a:xfrm>
            </p:spPr>
            <p:txBody>
              <a:bodyPr>
                <a:normAutofit/>
              </a:bodyPr>
              <a:lstStyle/>
              <a:p>
                <a:pPr marL="0" indent="0" algn="just">
                  <a:buNone/>
                </a:pPr>
                <a:r>
                  <a:rPr lang="en-US" sz="1800" b="1" dirty="0">
                    <a:latin typeface="Times New Roman" pitchFamily="18" charset="0"/>
                    <a:cs typeface="Times New Roman" pitchFamily="18" charset="0"/>
                  </a:rPr>
                  <a:t>Example 4: </a:t>
                </a:r>
                <a:r>
                  <a:rPr lang="en-US" sz="1800" dirty="0">
                    <a:latin typeface="Times New Roman" pitchFamily="18" charset="0"/>
                    <a:cs typeface="Times New Roman" pitchFamily="18" charset="0"/>
                  </a:rPr>
                  <a:t>Two pipes A and B can fill a tank in 12 minutes and 15 minutes respectively while a third pipe C can empty the full tank in 20 minutes. All the three pipes are opened in the beginning. However, pipe C is closed 6 minutes before the tank is filled. In what time will the tank be full</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Let the tank be full in x minutes.</a:t>
                </a:r>
              </a:p>
              <a:p>
                <a:pPr marL="0" indent="0">
                  <a:buNone/>
                </a:pPr>
                <a:r>
                  <a:rPr lang="en-US" sz="1800" dirty="0">
                    <a:latin typeface="Times New Roman" pitchFamily="18" charset="0"/>
                    <a:cs typeface="Times New Roman" pitchFamily="18" charset="0"/>
                  </a:rPr>
                  <a:t>Then, pipes A and B worked for x minutes, while pipe C worked for (x – 6) minutes.</a:t>
                </a:r>
              </a:p>
              <a:p>
                <a:pPr marL="0" indent="0">
                  <a:buNone/>
                </a:pP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m:rPr>
                                <m:sty m:val="p"/>
                              </m:rPr>
                              <a:rPr lang="en-US" sz="1800" i="0">
                                <a:latin typeface="Cambria Math"/>
                                <a:cs typeface="Times New Roman" pitchFamily="18" charset="0"/>
                              </a:rPr>
                              <m:t>x</m:t>
                            </m:r>
                          </m:num>
                          <m:den>
                            <m:r>
                              <a:rPr lang="en-US" sz="1800" i="0">
                                <a:latin typeface="Cambria Math"/>
                                <a:cs typeface="Times New Roman" pitchFamily="18" charset="0"/>
                              </a:rPr>
                              <m:t>12</m:t>
                            </m:r>
                          </m:den>
                        </m:f>
                        <m:r>
                          <a:rPr lang="en-US" sz="1800" i="0">
                            <a:latin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m:rPr>
                                <m:sty m:val="p"/>
                              </m:rPr>
                              <a:rPr lang="en-US" sz="1800" i="0">
                                <a:latin typeface="Cambria Math"/>
                                <a:cs typeface="Times New Roman" pitchFamily="18" charset="0"/>
                              </a:rPr>
                              <m:t>x</m:t>
                            </m:r>
                          </m:num>
                          <m:den>
                            <m:r>
                              <a:rPr lang="en-US" sz="1800" i="0">
                                <a:latin typeface="Cambria Math"/>
                                <a:cs typeface="Times New Roman" pitchFamily="18" charset="0"/>
                              </a:rPr>
                              <m:t>15</m:t>
                            </m:r>
                          </m:den>
                        </m:f>
                        <m:r>
                          <a:rPr lang="en-US" sz="1800" i="0">
                            <a:latin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m:rPr>
                                <m:sty m:val="p"/>
                              </m:rPr>
                              <a:rPr lang="en-US" sz="1800" i="0">
                                <a:latin typeface="Cambria Math"/>
                                <a:cs typeface="Times New Roman" pitchFamily="18" charset="0"/>
                              </a:rPr>
                              <m:t>x</m:t>
                            </m:r>
                            <m:r>
                              <a:rPr lang="en-US" sz="1800" i="0">
                                <a:latin typeface="Cambria Math"/>
                                <a:cs typeface="Times New Roman" pitchFamily="18" charset="0"/>
                              </a:rPr>
                              <m:t>−6</m:t>
                            </m:r>
                          </m:num>
                          <m:den>
                            <m:r>
                              <a:rPr lang="en-US" sz="1800" i="0">
                                <a:latin typeface="Cambria Math"/>
                                <a:cs typeface="Times New Roman" pitchFamily="18" charset="0"/>
                              </a:rPr>
                              <m:t>20</m:t>
                            </m:r>
                          </m:den>
                        </m:f>
                      </m:e>
                    </m:d>
                  </m:oMath>
                </a14:m>
                <a:r>
                  <a:rPr lang="en-US" sz="1800" dirty="0">
                    <a:latin typeface="Times New Roman" pitchFamily="18" charset="0"/>
                    <a:cs typeface="Times New Roman" pitchFamily="18" charset="0"/>
                  </a:rPr>
                  <a:t>= 1</a:t>
                </a:r>
              </a:p>
              <a:p>
                <a:pPr marL="0" indent="0">
                  <a:buNone/>
                </a:pPr>
                <a:r>
                  <a:rPr lang="en-US" sz="1800" dirty="0">
                    <a:latin typeface="Times New Roman" pitchFamily="18" charset="0"/>
                    <a:cs typeface="Times New Roman" pitchFamily="18" charset="0"/>
                  </a:rPr>
                  <a:t>x = 7</a:t>
                </a:r>
              </a:p>
              <a:p>
                <a:pPr marL="0" indent="0">
                  <a:buNone/>
                </a:pPr>
                <a:r>
                  <a:rPr lang="en-US" sz="1800" dirty="0">
                    <a:latin typeface="Times New Roman" pitchFamily="18" charset="0"/>
                    <a:cs typeface="Times New Roman" pitchFamily="18" charset="0"/>
                  </a:rPr>
                  <a:t>Hence, the tank will be full in 7 minutes.</a:t>
                </a:r>
              </a:p>
              <a:p>
                <a:pPr>
                  <a:buNone/>
                </a:pPr>
                <a:endParaRPr lang="en-US" sz="1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90600"/>
                <a:ext cx="8229600" cy="5257800"/>
              </a:xfrm>
              <a:blipFill rotWithShape="1">
                <a:blip r:embed="rId2"/>
                <a:stretch>
                  <a:fillRect l="-667" t="-580"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5EC0860-B433-458D-A984-477F33F0D9FD}"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Pipe &amp;Cistern ( Contd. )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normAutofit/>
          </a:bodyPr>
          <a:lstStyle/>
          <a:p>
            <a:pPr marL="0" indent="0" algn="just">
              <a:buNone/>
            </a:pPr>
            <a:r>
              <a:rPr lang="en-US" sz="1800" b="1" dirty="0">
                <a:latin typeface="Times New Roman" pitchFamily="18" charset="0"/>
                <a:cs typeface="Times New Roman" pitchFamily="18" charset="0"/>
              </a:rPr>
              <a:t>Q.1 : </a:t>
            </a:r>
            <a:r>
              <a:rPr lang="en-US" sz="1800" dirty="0">
                <a:latin typeface="Times New Roman" pitchFamily="18" charset="0"/>
                <a:cs typeface="Times New Roman" pitchFamily="18" charset="0"/>
              </a:rPr>
              <a:t>Two pipes A and B can fill a tank in 20 and 30 minutes respectively. If both the pipes are used together, how long will it take to fill the tank?</a:t>
            </a:r>
          </a:p>
          <a:p>
            <a:pPr marL="0" indent="0">
              <a:buNone/>
            </a:pPr>
            <a:r>
              <a:rPr lang="en-US" sz="1800" dirty="0">
                <a:latin typeface="Times New Roman" pitchFamily="18" charset="0"/>
                <a:cs typeface="Times New Roman" pitchFamily="18" charset="0"/>
              </a:rPr>
              <a:t>   (a) 12 minutes         (b) 15 minutes     (c) 25 minutes      (d) 50 minutes</a:t>
            </a:r>
          </a:p>
          <a:p>
            <a:pPr marL="0" indent="0" algn="just">
              <a:buNone/>
            </a:pPr>
            <a:r>
              <a:rPr lang="en-US" sz="1800" b="1" dirty="0">
                <a:latin typeface="Times New Roman" pitchFamily="18" charset="0"/>
                <a:cs typeface="Times New Roman" pitchFamily="18" charset="0"/>
              </a:rPr>
              <a:t>Q.2:  </a:t>
            </a:r>
            <a:r>
              <a:rPr lang="en-US" sz="1800" dirty="0">
                <a:latin typeface="Times New Roman" pitchFamily="18" charset="0"/>
                <a:cs typeface="Times New Roman" pitchFamily="18" charset="0"/>
              </a:rPr>
              <a:t>A tap can completely fill a water tank in 8 hours. The water tank has a hole in it through which the water leaks out. The leakage will cause the full water tank to get empty in 12 hours. How much time will it take for the tap to fill the tank completely with the hole?</a:t>
            </a:r>
          </a:p>
          <a:p>
            <a:pPr marL="0" indent="0">
              <a:buNone/>
            </a:pPr>
            <a:r>
              <a:rPr lang="en-US" sz="1800" dirty="0">
                <a:latin typeface="Times New Roman" pitchFamily="18" charset="0"/>
                <a:cs typeface="Times New Roman" pitchFamily="18" charset="0"/>
              </a:rPr>
              <a:t>   (a) 16 hours          (b) 18 hours     (c) 24 hours      (d) None of these</a:t>
            </a:r>
          </a:p>
          <a:p>
            <a:pPr marL="0" indent="0">
              <a:buNone/>
            </a:pPr>
            <a:r>
              <a:rPr lang="en-US"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A tap can fill a tank in 6 hours. After half the tank is filled, three more similar taps are opened. What is the total time taken to fill the tank completely?</a:t>
            </a:r>
          </a:p>
          <a:p>
            <a:pPr>
              <a:buAutoNum type="alphaLcParenBoth"/>
            </a:pPr>
            <a:r>
              <a:rPr lang="sv-SE" sz="1800" dirty="0">
                <a:latin typeface="Times New Roman" pitchFamily="18" charset="0"/>
                <a:cs typeface="Times New Roman" pitchFamily="18" charset="0"/>
              </a:rPr>
              <a:t>3 hrs 15 min         (b) 3 hrs 45 min      (c) 4 hrs        (d) 4 hrs 15 min</a:t>
            </a:r>
          </a:p>
          <a:p>
            <a:pPr marL="0" indent="0">
              <a:buNone/>
            </a:pPr>
            <a:r>
              <a:rPr lang="en-US"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One pipe can fill a tank three times as fast as another pipe. If together the two pipes can fill the tank in 36 minutes, then the slower pipe alone will be able to fill the tank in</a:t>
            </a:r>
          </a:p>
          <a:p>
            <a:pPr marL="0" indent="0">
              <a:buNone/>
            </a:pPr>
            <a:r>
              <a:rPr lang="en-US" sz="1800" dirty="0">
                <a:latin typeface="Times New Roman" pitchFamily="18" charset="0"/>
                <a:cs typeface="Times New Roman" pitchFamily="18" charset="0"/>
              </a:rPr>
              <a:t>      (a) 81 min                                 (b) 108 min        </a:t>
            </a:r>
            <a:r>
              <a:rPr lang="sv-SE" sz="1800" dirty="0">
                <a:latin typeface="Times New Roman" pitchFamily="18" charset="0"/>
                <a:cs typeface="Times New Roman" pitchFamily="18" charset="0"/>
              </a:rPr>
              <a:t>(c) 144 min              (d) 192 min</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CEC38E2-2273-44AA-9B9A-4AF11C295FFF}" type="datetime1">
              <a:rPr lang="en-US" smtClean="0"/>
              <a:t>12/17/2021</a:t>
            </a:fld>
            <a:endParaRPr lang="en-US"/>
          </a:p>
        </p:txBody>
      </p:sp>
      <p:sp>
        <p:nvSpPr>
          <p:cNvPr id="5" name="Footer Placeholder 4"/>
          <p:cNvSpPr>
            <a:spLocks noGrp="1"/>
          </p:cNvSpPr>
          <p:nvPr>
            <p:ph type="ftr" sz="quarter" idx="11"/>
          </p:nvPr>
        </p:nvSpPr>
        <p:spPr>
          <a:xfrm>
            <a:off x="1752600" y="6356350"/>
            <a:ext cx="6705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itchFamily="18" charset="0"/>
                <a:cs typeface="Times New Roman" pitchFamily="18" charset="0"/>
              </a:rPr>
              <a:t>Multiple Choice Questions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lnSpcReduction="10000"/>
          </a:bodyPr>
          <a:lstStyle/>
          <a:p>
            <a:pPr marL="0" indent="0">
              <a:buNone/>
            </a:pPr>
            <a:r>
              <a:rPr lang="en-US" sz="1800" b="1" dirty="0">
                <a:latin typeface="Times New Roman" pitchFamily="18" charset="0"/>
                <a:cs typeface="Times New Roman" pitchFamily="18" charset="0"/>
              </a:rPr>
              <a:t>Q.5: </a:t>
            </a:r>
            <a:r>
              <a:rPr lang="en-US" sz="1800" dirty="0">
                <a:latin typeface="Times New Roman" pitchFamily="18" charset="0"/>
                <a:cs typeface="Times New Roman" pitchFamily="18" charset="0"/>
              </a:rPr>
              <a:t>12 buckets of water fill a tank when the capacity of each bucket is 13.5 </a:t>
            </a:r>
            <a:r>
              <a:rPr lang="en-US" sz="1800" dirty="0" err="1">
                <a:latin typeface="Times New Roman" pitchFamily="18" charset="0"/>
                <a:cs typeface="Times New Roman" pitchFamily="18" charset="0"/>
              </a:rPr>
              <a:t>litres</a:t>
            </a:r>
            <a:r>
              <a:rPr lang="en-US" sz="1800" dirty="0">
                <a:latin typeface="Times New Roman" pitchFamily="18" charset="0"/>
                <a:cs typeface="Times New Roman" pitchFamily="18" charset="0"/>
              </a:rPr>
              <a:t>. How many buckets will be needed to fill the same tank, if the capacity of each bucket is 9 </a:t>
            </a:r>
            <a:r>
              <a:rPr lang="en-US" sz="1800" dirty="0" err="1">
                <a:latin typeface="Times New Roman" pitchFamily="18" charset="0"/>
                <a:cs typeface="Times New Roman" pitchFamily="18" charset="0"/>
              </a:rPr>
              <a:t>litres</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 8           (b) 15                (c) 16    (d) 18      </a:t>
            </a:r>
          </a:p>
          <a:p>
            <a:pPr marL="0" indent="0">
              <a:buNone/>
            </a:pPr>
            <a:r>
              <a:rPr lang="en-US"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Bucket P has thrice the capacity as bucket Q. It takes 60 turns for bucket P to fill the empty drum. How many turns will it take for both the buckets P and Q, having each turn together to fill the empty drum?</a:t>
            </a:r>
          </a:p>
          <a:p>
            <a:pPr marL="0" indent="0">
              <a:buNone/>
            </a:pPr>
            <a:r>
              <a:rPr lang="en-US" sz="1800" dirty="0">
                <a:latin typeface="Times New Roman" pitchFamily="18" charset="0"/>
                <a:cs typeface="Times New Roman" pitchFamily="18" charset="0"/>
              </a:rPr>
              <a:t>  (a) 30      (b) 40       (c) 45        (d) 90</a:t>
            </a:r>
          </a:p>
          <a:p>
            <a:pPr marL="0" indent="0">
              <a:buNone/>
            </a:pPr>
            <a:r>
              <a:rPr lang="en-US"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Two pipes A and B can fill a tank in 15 hours and 20 hours respectively while a third pipe C can empty the full tank in 25 hours. All the three pipes are opened in the beginning. After 10 hours, C is closed. In how much time will the tank be full?</a:t>
            </a:r>
          </a:p>
          <a:p>
            <a:pPr>
              <a:buAutoNum type="alphaLcParenBoth"/>
            </a:pPr>
            <a:r>
              <a:rPr lang="en-US" sz="1800" dirty="0" smtClean="0">
                <a:latin typeface="Times New Roman" pitchFamily="18" charset="0"/>
                <a:cs typeface="Times New Roman" pitchFamily="18" charset="0"/>
              </a:rPr>
              <a:t>12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(b) 13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16 hrs     (d) 18 </a:t>
            </a:r>
            <a:r>
              <a:rPr lang="de-DE" sz="1800" dirty="0" smtClean="0">
                <a:latin typeface="Times New Roman" pitchFamily="18" charset="0"/>
                <a:cs typeface="Times New Roman" pitchFamily="18" charset="0"/>
              </a:rPr>
              <a:t>hrs</a:t>
            </a:r>
          </a:p>
          <a:p>
            <a:pPr marL="0" indent="0">
              <a:buNone/>
            </a:pPr>
            <a:r>
              <a:rPr lang="en-US" sz="1800" b="1" dirty="0">
                <a:latin typeface="Times New Roman" pitchFamily="18" charset="0"/>
                <a:cs typeface="Times New Roman" pitchFamily="18" charset="0"/>
              </a:rPr>
              <a:t>Q.8: </a:t>
            </a:r>
            <a:r>
              <a:rPr lang="en-US" sz="1800" dirty="0">
                <a:latin typeface="Times New Roman" pitchFamily="18" charset="0"/>
                <a:cs typeface="Times New Roman" pitchFamily="18" charset="0"/>
              </a:rPr>
              <a:t>Two pipes A and B can fill a tank in 24h and 30 h respectively. If both the pipes are opened simultaneously in the empty tank, how much time will be taken by them to fill it?</a:t>
            </a:r>
          </a:p>
          <a:p>
            <a:pPr marL="0" indent="0">
              <a:buNone/>
            </a:pPr>
            <a:r>
              <a:rPr lang="pt-BR" sz="1800" dirty="0">
                <a:latin typeface="Times New Roman" pitchFamily="18" charset="0"/>
                <a:cs typeface="Times New Roman" pitchFamily="18" charset="0"/>
              </a:rPr>
              <a:t>  (a) 13h 20 min                (b) 12h 10min              (c) 14h             (d) 10h 5min</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50E871F-8EC5-4D1F-852A-D33FBA73F7EC}"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noGrp="1"/>
          </p:cNvSpPr>
          <p:nvPr>
            <p:ph type="title"/>
          </p:nvPr>
        </p:nvSpPr>
        <p:spPr>
          <a:xfrm>
            <a:off x="1371600" y="0"/>
            <a:ext cx="76200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Multiple Choice Questions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353"/>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58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40200"/>
            <a:ext cx="8229600" cy="4830763"/>
          </a:xfrm>
        </p:spPr>
        <p:txBody>
          <a:bodyPr>
            <a:normAutofit/>
          </a:bodyPr>
          <a:lstStyle/>
          <a:p>
            <a:pPr algn="just"/>
            <a:r>
              <a:rPr lang="en-US" sz="1800" dirty="0">
                <a:latin typeface="Times New Roman" pitchFamily="18" charset="0"/>
                <a:cs typeface="Times New Roman" pitchFamily="18" charset="0"/>
              </a:rPr>
              <a:t>Two pipes A and B can fill a tank in 24 minutes and 32 minutes respectively. If both the pipes are opened simultaneously, after how much time B should be closed so that the tank is full in 18 minutes?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Three pipes A, B and C are attached to a tank. A and B can fill it in 20 and 30 minutes respectively </a:t>
            </a:r>
            <a:r>
              <a:rPr lang="en-US" sz="1800" dirty="0" err="1">
                <a:latin typeface="Times New Roman" pitchFamily="18" charset="0"/>
                <a:cs typeface="Times New Roman" pitchFamily="18" charset="0"/>
              </a:rPr>
              <a:t>whilen</a:t>
            </a:r>
            <a:r>
              <a:rPr lang="en-US" sz="1800" dirty="0">
                <a:latin typeface="Times New Roman" pitchFamily="18" charset="0"/>
                <a:cs typeface="Times New Roman" pitchFamily="18" charset="0"/>
              </a:rPr>
              <a:t> C can empty it in 15 minutes. If A, B and C are kept open successively for 1 minute each, how soon will  the tank be filled</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cistern has three pipes A, B and C. A and B can fill it in 3 hours and 4 hours respectively while C can empty the completely filled cistern in 1 hour. If the pipes are opened in order at 3, 4 and 5 p.m. respectively, at what time will the cistern be empty?</a:t>
            </a: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DAB1FDC-9613-41F4-805A-5040365CA761}"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noGrp="1"/>
          </p:cNvSpPr>
          <p:nvPr>
            <p:ph type="title"/>
          </p:nvPr>
        </p:nvSpPr>
        <p:spPr>
          <a:xfrm>
            <a:off x="1371600" y="-89185"/>
            <a:ext cx="76200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smtClean="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077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fontScale="92500" lnSpcReduction="20000"/>
              </a:bodyPr>
              <a:lstStyle/>
              <a:p>
                <a:pPr marL="0" indent="0" algn="just">
                  <a:buNone/>
                </a:pPr>
                <a:r>
                  <a:rPr lang="en-US" sz="1900" b="1" dirty="0">
                    <a:latin typeface="Times New Roman" pitchFamily="18" charset="0"/>
                    <a:cs typeface="Times New Roman" pitchFamily="18" charset="0"/>
                  </a:rPr>
                  <a:t>Q.1: </a:t>
                </a:r>
                <a:r>
                  <a:rPr lang="en-US" sz="1900" dirty="0">
                    <a:latin typeface="Times New Roman" pitchFamily="18" charset="0"/>
                    <a:cs typeface="Times New Roman" pitchFamily="18" charset="0"/>
                  </a:rPr>
                  <a:t>Two pipes A and B together can fill a cistern in 4 hours. Had they been opened separately, then B would have taken 6 hours more than A to fill the cistern. How much time will be taken by A alone to fill the cistern?</a:t>
                </a:r>
              </a:p>
              <a:p>
                <a:pPr marL="0" indent="0" algn="just">
                  <a:buNone/>
                </a:pPr>
                <a:r>
                  <a:rPr lang="en-US" sz="1900" dirty="0">
                    <a:latin typeface="Times New Roman" pitchFamily="18" charset="0"/>
                    <a:cs typeface="Times New Roman" pitchFamily="18" charset="0"/>
                  </a:rPr>
                  <a:t>  (a) 1 </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(b) 2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a:t>
                </a:r>
                <a:r>
                  <a:rPr lang="de-DE" sz="1900" dirty="0">
                    <a:latin typeface="Times New Roman" pitchFamily="18" charset="0"/>
                    <a:cs typeface="Times New Roman" pitchFamily="18" charset="0"/>
                  </a:rPr>
                  <a:t>(c) 6 hrs    (d) 8 </a:t>
                </a:r>
                <a:r>
                  <a:rPr lang="de-DE" sz="1900" dirty="0" smtClean="0">
                    <a:latin typeface="Times New Roman" pitchFamily="18" charset="0"/>
                    <a:cs typeface="Times New Roman" pitchFamily="18" charset="0"/>
                  </a:rPr>
                  <a:t>hrs</a:t>
                </a:r>
                <a:endParaRPr lang="en-US" sz="1900" dirty="0">
                  <a:latin typeface="Times New Roman" pitchFamily="18" charset="0"/>
                  <a:cs typeface="Times New Roman" pitchFamily="18" charset="0"/>
                </a:endParaRPr>
              </a:p>
              <a:p>
                <a:pPr marL="0" indent="0" algn="just">
                  <a:buNone/>
                </a:pP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Q.2: </a:t>
                </a:r>
                <a:r>
                  <a:rPr lang="en-US" sz="1900" dirty="0">
                    <a:latin typeface="Times New Roman" pitchFamily="18" charset="0"/>
                    <a:cs typeface="Times New Roman" pitchFamily="18" charset="0"/>
                  </a:rPr>
                  <a:t>Two pipes can fill a tank with water in 15 and 12 hours respectively and a third pipe can empty it in 4 hours. If the pipes be opened in order at 8, 9 and 11 a.m. respectively, the tank will be emptied at</a:t>
                </a:r>
              </a:p>
              <a:p>
                <a:pPr marL="457200" indent="-457200" algn="just">
                  <a:buAutoNum type="alphaLcParenBoth"/>
                </a:pPr>
                <a:r>
                  <a:rPr lang="en-US" sz="1900" dirty="0" smtClean="0">
                    <a:latin typeface="Times New Roman" pitchFamily="18" charset="0"/>
                    <a:cs typeface="Times New Roman" pitchFamily="18" charset="0"/>
                  </a:rPr>
                  <a:t>11 </a:t>
                </a:r>
                <a:r>
                  <a:rPr lang="en-US" sz="1900" dirty="0">
                    <a:latin typeface="Times New Roman" pitchFamily="18" charset="0"/>
                    <a:cs typeface="Times New Roman" pitchFamily="18" charset="0"/>
                  </a:rPr>
                  <a:t>: 40 a.m. (b) 12 : 40 p.m. (c) 1 : 40 p.m. (d) 2 : 40 p.m</a:t>
                </a:r>
                <a:r>
                  <a:rPr lang="en-US" sz="1900" dirty="0" smtClean="0">
                    <a:latin typeface="Times New Roman" pitchFamily="18" charset="0"/>
                    <a:cs typeface="Times New Roman" pitchFamily="18" charset="0"/>
                  </a:rPr>
                  <a:t>.</a:t>
                </a:r>
              </a:p>
              <a:p>
                <a:pPr marL="0" indent="0" algn="just">
                  <a:buNone/>
                </a:pPr>
                <a:endParaRPr lang="en-US" sz="1900" dirty="0">
                  <a:latin typeface="Times New Roman" pitchFamily="18" charset="0"/>
                  <a:cs typeface="Times New Roman" pitchFamily="18" charset="0"/>
                </a:endParaRPr>
              </a:p>
              <a:p>
                <a:pPr marL="0" indent="0" algn="just">
                  <a:buNone/>
                </a:pPr>
                <a:r>
                  <a:rPr lang="en-US" sz="1900" b="1" dirty="0">
                    <a:latin typeface="Times New Roman" pitchFamily="18" charset="0"/>
                    <a:cs typeface="Times New Roman" pitchFamily="18" charset="0"/>
                  </a:rPr>
                  <a:t>Q.3:</a:t>
                </a:r>
                <a:r>
                  <a:rPr lang="en-US" sz="1900" dirty="0">
                    <a:latin typeface="Times New Roman" pitchFamily="18" charset="0"/>
                    <a:cs typeface="Times New Roman" pitchFamily="18" charset="0"/>
                  </a:rPr>
                  <a:t>Three taps A, B and C can fill a tank in 12, 15 and 20 hours respectively. If A is open all the time and B and C are open for one hour each alternately, the tank will be full in</a:t>
                </a:r>
              </a:p>
              <a:p>
                <a:pPr algn="just">
                  <a:buAutoNum type="alphaLcParenBoth"/>
                </a:pPr>
                <a:r>
                  <a:rPr lang="en-US" sz="1900" dirty="0">
                    <a:latin typeface="Times New Roman" pitchFamily="18" charset="0"/>
                    <a:cs typeface="Times New Roman" pitchFamily="18" charset="0"/>
                  </a:rPr>
                  <a:t>6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(b) </a:t>
                </a:r>
                <a14:m>
                  <m:oMath xmlns:m="http://schemas.openxmlformats.org/officeDocument/2006/math">
                    <m:r>
                      <a:rPr lang="en-US" sz="1900">
                        <a:latin typeface="Cambria Math"/>
                        <a:cs typeface="Times New Roman" pitchFamily="18" charset="0"/>
                      </a:rPr>
                      <m:t>6</m:t>
                    </m:r>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2</m:t>
                        </m:r>
                      </m:num>
                      <m:den>
                        <m:r>
                          <a:rPr lang="en-US" sz="1900">
                            <a:latin typeface="Cambria Math"/>
                            <a:cs typeface="Times New Roman" pitchFamily="18" charset="0"/>
                          </a:rPr>
                          <m:t>3</m:t>
                        </m:r>
                      </m:den>
                    </m:f>
                  </m:oMath>
                </a14:m>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(c ) 7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(d) ) </a:t>
                </a:r>
                <a14:m>
                  <m:oMath xmlns:m="http://schemas.openxmlformats.org/officeDocument/2006/math">
                    <m:r>
                      <a:rPr lang="en-US" sz="1900" dirty="0">
                        <a:latin typeface="Cambria Math"/>
                        <a:cs typeface="Times New Roman" pitchFamily="18" charset="0"/>
                      </a:rPr>
                      <m:t>7</m:t>
                    </m:r>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1</m:t>
                        </m:r>
                      </m:num>
                      <m:den>
                        <m:r>
                          <a:rPr lang="en-US" sz="1900">
                            <a:latin typeface="Cambria Math"/>
                            <a:cs typeface="Times New Roman" pitchFamily="18" charset="0"/>
                          </a:rPr>
                          <m:t>2</m:t>
                        </m:r>
                      </m:den>
                    </m:f>
                  </m:oMath>
                </a14:m>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a:t>
                </a:r>
              </a:p>
              <a:p>
                <a:pPr marL="0" indent="0" algn="just">
                  <a:buNone/>
                </a:pPr>
                <a:endParaRPr lang="en-US" sz="1900" dirty="0">
                  <a:latin typeface="Times New Roman" pitchFamily="18" charset="0"/>
                  <a:cs typeface="Times New Roman" pitchFamily="18" charset="0"/>
                </a:endParaRPr>
              </a:p>
              <a:p>
                <a:pPr marL="0" indent="0" algn="just">
                  <a:buNone/>
                </a:pPr>
                <a:r>
                  <a:rPr lang="en-US" sz="1900" b="1" dirty="0">
                    <a:latin typeface="Times New Roman" pitchFamily="18" charset="0"/>
                    <a:cs typeface="Times New Roman" pitchFamily="18" charset="0"/>
                  </a:rPr>
                  <a:t>Q.4: </a:t>
                </a:r>
                <a:r>
                  <a:rPr lang="en-US" sz="1900" dirty="0">
                    <a:latin typeface="Times New Roman" pitchFamily="18" charset="0"/>
                    <a:cs typeface="Times New Roman" pitchFamily="18" charset="0"/>
                  </a:rPr>
                  <a:t>Pipe A can fill a tank in 10 hours. Pipe B can </a:t>
                </a:r>
                <a:r>
                  <a:rPr lang="en-US" sz="1900" dirty="0" err="1">
                    <a:latin typeface="Times New Roman" pitchFamily="18" charset="0"/>
                    <a:cs typeface="Times New Roman" pitchFamily="18" charset="0"/>
                  </a:rPr>
                  <a:t>fillthe</a:t>
                </a:r>
                <a:r>
                  <a:rPr lang="en-US" sz="1900" dirty="0">
                    <a:latin typeface="Times New Roman" pitchFamily="18" charset="0"/>
                    <a:cs typeface="Times New Roman" pitchFamily="18" charset="0"/>
                  </a:rPr>
                  <a:t> same tank in 15 hours. Pipe C can empty the full tank in 20 hours. Pipes A, B and C are opened alternatively for one hour each. If A is opened first, then how many hours will they take to fill the empty tank?</a:t>
                </a:r>
              </a:p>
              <a:p>
                <a:pPr marL="0" indent="0" algn="just">
                  <a:buNone/>
                </a:pPr>
                <a:r>
                  <a:rPr lang="en-US" sz="1900" dirty="0">
                    <a:latin typeface="Times New Roman" pitchFamily="18" charset="0"/>
                    <a:cs typeface="Times New Roman" pitchFamily="18" charset="0"/>
                  </a:rPr>
                  <a:t>(a) 24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(b) ) </a:t>
                </a:r>
                <a14:m>
                  <m:oMath xmlns:m="http://schemas.openxmlformats.org/officeDocument/2006/math">
                    <m:r>
                      <a:rPr lang="en-US" sz="1900" dirty="0">
                        <a:latin typeface="Cambria Math"/>
                        <a:cs typeface="Times New Roman" pitchFamily="18" charset="0"/>
                      </a:rPr>
                      <m:t>24</m:t>
                    </m:r>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2</m:t>
                        </m:r>
                      </m:num>
                      <m:den>
                        <m:r>
                          <a:rPr lang="en-US" sz="1900">
                            <a:latin typeface="Cambria Math"/>
                            <a:cs typeface="Times New Roman" pitchFamily="18" charset="0"/>
                          </a:rPr>
                          <m:t>3</m:t>
                        </m:r>
                      </m:den>
                    </m:f>
                  </m:oMath>
                </a14:m>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(c) 25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(d) 26 </a:t>
                </a:r>
                <a:r>
                  <a:rPr lang="en-US" sz="1900" dirty="0" err="1">
                    <a:latin typeface="Times New Roman" pitchFamily="18" charset="0"/>
                    <a:cs typeface="Times New Roman" pitchFamily="18" charset="0"/>
                  </a:rPr>
                  <a:t>hrs</a:t>
                </a:r>
                <a:endParaRPr lang="en-US" sz="19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marL="0" lvl="1" indent="0">
                  <a:buNone/>
                </a:pPr>
                <a:endParaRPr lang="en-US" sz="2000" dirty="0">
                  <a:latin typeface="Times New Roman" pitchFamily="18" charset="0"/>
                  <a:cs typeface="Times New Roman" pitchFamily="18" charset="0"/>
                </a:endParaRPr>
              </a:p>
              <a:p>
                <a:pPr marL="342900" lvl="1" indent="-342900">
                  <a:buFont typeface="Arial" pitchFamily="34" charset="0"/>
                  <a:buChar char="•"/>
                </a:pPr>
                <a:endParaRPr lang="en-US" sz="20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a:stretch>
                  <a:fillRect l="-593" t="-1663"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C038429-0C8F-443D-9608-654A57A94BD8}"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itle 1"/>
          <p:cNvSpPr txBox="1">
            <a:spLocks noGrp="1"/>
          </p:cNvSpPr>
          <p:nvPr>
            <p:ph type="title"/>
          </p:nvPr>
        </p:nvSpPr>
        <p:spPr>
          <a:xfrm>
            <a:off x="1447800" y="65567"/>
            <a:ext cx="7671391" cy="75159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Assignment-2</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890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600200"/>
                <a:ext cx="8458200" cy="4525963"/>
              </a:xfrm>
            </p:spPr>
            <p:txBody>
              <a:bodyPr>
                <a:normAutofit lnSpcReduction="10000"/>
              </a:bodyPr>
              <a:lstStyle/>
              <a:p>
                <a:pPr marL="0" indent="0">
                  <a:buNone/>
                </a:pPr>
                <a:r>
                  <a:rPr lang="en-US" sz="2000"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Q.5: </a:t>
                </a:r>
                <a:r>
                  <a:rPr lang="en-US" sz="1800" dirty="0">
                    <a:latin typeface="Times New Roman" pitchFamily="18" charset="0"/>
                    <a:cs typeface="Times New Roman" pitchFamily="18" charset="0"/>
                  </a:rPr>
                  <a:t>A leak in the bottom of a tank can empty the full tank in 8 hours. An inlet pipe fills water at the rate of 6 </a:t>
                </a:r>
                <a:r>
                  <a:rPr lang="en-US" sz="1800" dirty="0" err="1">
                    <a:latin typeface="Times New Roman" pitchFamily="18" charset="0"/>
                    <a:cs typeface="Times New Roman" pitchFamily="18" charset="0"/>
                  </a:rPr>
                  <a:t>litres</a:t>
                </a:r>
                <a:r>
                  <a:rPr lang="en-US" sz="1800" dirty="0">
                    <a:latin typeface="Times New Roman" pitchFamily="18" charset="0"/>
                    <a:cs typeface="Times New Roman" pitchFamily="18" charset="0"/>
                  </a:rPr>
                  <a:t> a minute. When the tank is full, the inlet is opened and due to the leak, the tank is empty in 12 hours. How many </a:t>
                </a:r>
                <a:r>
                  <a:rPr lang="en-US" sz="1800" dirty="0" err="1">
                    <a:latin typeface="Times New Roman" pitchFamily="18" charset="0"/>
                    <a:cs typeface="Times New Roman" pitchFamily="18" charset="0"/>
                  </a:rPr>
                  <a:t>litres</a:t>
                </a:r>
                <a:r>
                  <a:rPr lang="en-US" sz="1800" dirty="0">
                    <a:latin typeface="Times New Roman" pitchFamily="18" charset="0"/>
                    <a:cs typeface="Times New Roman" pitchFamily="18" charset="0"/>
                  </a:rPr>
                  <a:t> does the tank hold?</a:t>
                </a:r>
              </a:p>
              <a:p>
                <a:pPr>
                  <a:buAutoNum type="alphaLcParenBoth"/>
                </a:pPr>
                <a:r>
                  <a:rPr lang="en-US" sz="1800" dirty="0">
                    <a:latin typeface="Times New Roman" pitchFamily="18" charset="0"/>
                    <a:cs typeface="Times New Roman" pitchFamily="18" charset="0"/>
                  </a:rPr>
                  <a:t>7580                 (b) 7960    (c) 8290    (d) </a:t>
                </a:r>
                <a:r>
                  <a:rPr lang="en-US" sz="1800" dirty="0" smtClean="0">
                    <a:latin typeface="Times New Roman" pitchFamily="18" charset="0"/>
                    <a:cs typeface="Times New Roman" pitchFamily="18" charset="0"/>
                  </a:rPr>
                  <a:t>8640</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Three pipes can fill a reservoir in 10, 15 and 20 hours respectively. If the three taps are opened one after another in the given order, with a certain fixed time gap between them, the reservoir fills in 5 hours. The time gap is</a:t>
                </a:r>
              </a:p>
              <a:p>
                <a:pPr>
                  <a:buAutoNum type="alphaLcParenBoth"/>
                </a:pPr>
                <a:r>
                  <a:rPr lang="en-US" sz="1800" dirty="0">
                    <a:latin typeface="Times New Roman" pitchFamily="18" charset="0"/>
                    <a:cs typeface="Times New Roman" pitchFamily="18" charset="0"/>
                  </a:rPr>
                  <a:t>15 min           (b) 30 min                  </a:t>
                </a:r>
                <a:r>
                  <a:rPr lang="sv-SE" sz="1800" dirty="0">
                    <a:latin typeface="Times New Roman" pitchFamily="18" charset="0"/>
                    <a:cs typeface="Times New Roman" pitchFamily="18" charset="0"/>
                  </a:rPr>
                  <a:t>(c) 45 min        (d) 1 </a:t>
                </a:r>
                <a:r>
                  <a:rPr lang="sv-SE" sz="1800" dirty="0" smtClean="0">
                    <a:latin typeface="Times New Roman" pitchFamily="18" charset="0"/>
                    <a:cs typeface="Times New Roman" pitchFamily="18" charset="0"/>
                  </a:rPr>
                  <a:t>hr</a:t>
                </a:r>
              </a:p>
              <a:p>
                <a:pPr marL="0" indent="0">
                  <a:buNone/>
                </a:pPr>
                <a:endParaRPr lang="sv-SE" sz="1800" dirty="0">
                  <a:latin typeface="Times New Roman" pitchFamily="18" charset="0"/>
                  <a:cs typeface="Times New Roman" pitchFamily="18" charset="0"/>
                </a:endParaRPr>
              </a:p>
              <a:p>
                <a:pPr marL="0" indent="0">
                  <a:buNone/>
                </a:pPr>
                <a:r>
                  <a:rPr lang="sv-SE"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Two pieces A and B can fill a tank in 18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and 6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respectively. If both the pipes are opened simultaneously, how much time will be taken to fill the tank?</a:t>
                </a:r>
              </a:p>
              <a:p>
                <a:pPr marL="0" indent="0">
                  <a:buNone/>
                </a:pPr>
                <a:r>
                  <a:rPr lang="en-US" sz="1800" dirty="0">
                    <a:latin typeface="Times New Roman" pitchFamily="18" charset="0"/>
                    <a:cs typeface="Times New Roman" pitchFamily="18" charset="0"/>
                  </a:rPr>
                  <a:t>(a) 4</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1</m:t>
                        </m:r>
                      </m:num>
                      <m:den>
                        <m:r>
                          <a:rPr lang="en-US" sz="1800">
                            <a:latin typeface="Cambria Math"/>
                            <a:cs typeface="Times New Roman" pitchFamily="18" charset="0"/>
                          </a:rPr>
                          <m:t>2</m:t>
                        </m:r>
                      </m:den>
                    </m:f>
                  </m:oMath>
                </a14:m>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(b) 7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6 hrs ( ) 10 hrs</a:t>
                </a:r>
                <a:endParaRPr lang="en-US" sz="1800" dirty="0">
                  <a:latin typeface="Times New Roman" pitchFamily="18" charset="0"/>
                  <a:cs typeface="Times New Roman" pitchFamily="18" charset="0"/>
                </a:endParaRPr>
              </a:p>
              <a:p>
                <a:pPr marL="0" lvl="0" indent="0" algn="just">
                  <a:buNone/>
                </a:pPr>
                <a:r>
                  <a:rPr lang="en-US" sz="1800" b="1" dirty="0" smtClean="0">
                    <a:latin typeface="Times New Roman" pitchFamily="18" charset="0"/>
                    <a:cs typeface="Times New Roman" pitchFamily="18" charset="0"/>
                  </a:rPr>
                  <a:t> </a:t>
                </a:r>
              </a:p>
              <a:p>
                <a:pPr marL="457200" lvl="0" indent="-457200" algn="just">
                  <a:buAutoNum type="alphaLcParenBoth"/>
                </a:pPr>
                <a:endParaRPr lang="en-US" sz="1800" dirty="0" smtClean="0">
                  <a:latin typeface="Times New Roman" pitchFamily="18" charset="0"/>
                  <a:cs typeface="Times New Roman" pitchFamily="18" charset="0"/>
                </a:endParaRPr>
              </a:p>
              <a:p>
                <a:pPr marL="0" lvl="0" indent="0">
                  <a:buNone/>
                </a:pPr>
                <a:endParaRPr lang="en-US" sz="1800" b="1" dirty="0" smtClean="0">
                  <a:latin typeface="Times New Roman" pitchFamily="18" charset="0"/>
                  <a:cs typeface="Times New Roman" pitchFamily="18" charset="0"/>
                </a:endParaRPr>
              </a:p>
              <a:p>
                <a:pPr marL="0" lvl="0" indent="0" algn="just">
                  <a:buNone/>
                </a:pPr>
                <a:endParaRPr lang="en-US" sz="1800" dirty="0" smtClean="0">
                  <a:latin typeface="Times New Roman" pitchFamily="18" charset="0"/>
                  <a:cs typeface="Times New Roman" pitchFamily="18" charset="0"/>
                </a:endParaRPr>
              </a:p>
              <a:p>
                <a:pPr marL="457200" lvl="1" indent="0" algn="just">
                  <a:buNone/>
                </a:pPr>
                <a:endParaRPr lang="en-US" sz="1800" dirty="0" smtClean="0">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600200"/>
                <a:ext cx="8458200" cy="4525963"/>
              </a:xfrm>
              <a:blipFill rotWithShape="1">
                <a:blip r:embed="rId2"/>
                <a:stretch>
                  <a:fillRect l="-649" t="-8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C251330-12F3-47F8-8E6A-CEEF6A996DA8}"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noGrp="1"/>
          </p:cNvSpPr>
          <p:nvPr>
            <p:ph type="title"/>
          </p:nvPr>
        </p:nvSpPr>
        <p:spPr>
          <a:xfrm>
            <a:off x="1295400" y="-1"/>
            <a:ext cx="7696200" cy="98008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Assignment-2 (Contd.)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2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6124C-9AC1-49FE-BF32-567839B68664}"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159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Syllabus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757146"/>
            <a:ext cx="6553199"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0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458200" cy="5257800"/>
              </a:xfrm>
            </p:spPr>
            <p:txBody>
              <a:bodyPr>
                <a:normAutofit/>
              </a:bodyPr>
              <a:lstStyle/>
              <a:p>
                <a:pPr algn="ctr">
                  <a:buNone/>
                </a:pPr>
                <a:r>
                  <a:rPr lang="en-US" sz="2400" b="1" dirty="0" smtClean="0">
                    <a:latin typeface="Times New Roman" pitchFamily="18" charset="0"/>
                    <a:cs typeface="Times New Roman" pitchFamily="18" charset="0"/>
                  </a:rPr>
                  <a:t>Important Facts and Formulae</a:t>
                </a:r>
              </a:p>
              <a:p>
                <a14:m>
                  <m:oMath xmlns:m="http://schemas.openxmlformats.org/officeDocument/2006/math">
                    <m:r>
                      <m:rPr>
                        <m:sty m:val="p"/>
                      </m:rPr>
                      <a:rPr lang="en-US" sz="1800" b="0" i="0" smtClean="0">
                        <a:latin typeface="Cambria Math"/>
                        <a:cs typeface="Times New Roman" pitchFamily="18" charset="0"/>
                      </a:rPr>
                      <m:t>Speed</m:t>
                    </m:r>
                    <m:r>
                      <a:rPr lang="en-US" sz="1800" b="0" i="0" smtClean="0">
                        <a:latin typeface="Cambria Math"/>
                        <a:cs typeface="Times New Roman" pitchFamily="18" charset="0"/>
                      </a:rPr>
                      <m:t>=</m:t>
                    </m:r>
                    <m:d>
                      <m:dPr>
                        <m:ctrlPr>
                          <a:rPr lang="en-US" sz="1800" i="1" smtClean="0">
                            <a:latin typeface="Cambria Math" panose="02040503050406030204" pitchFamily="18" charset="0"/>
                            <a:cs typeface="Times New Roman" pitchFamily="18" charset="0"/>
                          </a:rPr>
                        </m:ctrlPr>
                      </m:dPr>
                      <m:e>
                        <m:f>
                          <m:fPr>
                            <m:ctrlPr>
                              <a:rPr lang="en-US" sz="1800" i="1" smtClean="0">
                                <a:latin typeface="Cambria Math" panose="02040503050406030204" pitchFamily="18" charset="0"/>
                                <a:cs typeface="Times New Roman" pitchFamily="18" charset="0"/>
                              </a:rPr>
                            </m:ctrlPr>
                          </m:fPr>
                          <m:num>
                            <m:r>
                              <m:rPr>
                                <m:sty m:val="p"/>
                              </m:rPr>
                              <a:rPr lang="en-US" sz="1800" b="0" i="0" smtClean="0">
                                <a:latin typeface="Cambria Math"/>
                                <a:cs typeface="Times New Roman" pitchFamily="18" charset="0"/>
                              </a:rPr>
                              <m:t>Distance</m:t>
                            </m:r>
                            <m:r>
                              <a:rPr lang="en-US" sz="1800" b="0" i="0" smtClean="0">
                                <a:latin typeface="Cambria Math"/>
                                <a:cs typeface="Times New Roman" pitchFamily="18" charset="0"/>
                              </a:rPr>
                              <m:t> </m:t>
                            </m:r>
                          </m:num>
                          <m:den>
                            <m:r>
                              <m:rPr>
                                <m:sty m:val="p"/>
                              </m:rPr>
                              <a:rPr lang="en-US" sz="1800" b="0" i="0" smtClean="0">
                                <a:latin typeface="Cambria Math"/>
                                <a:cs typeface="Times New Roman" pitchFamily="18" charset="0"/>
                              </a:rPr>
                              <m:t>Time</m:t>
                            </m:r>
                          </m:den>
                        </m:f>
                      </m:e>
                    </m:d>
                  </m:oMath>
                </a14:m>
                <a:r>
                  <a:rPr lang="en-US" sz="1800" dirty="0" smtClean="0">
                    <a:latin typeface="Times New Roman" pitchFamily="18" charset="0"/>
                    <a:cs typeface="Times New Roman" pitchFamily="18" charset="0"/>
                  </a:rPr>
                  <a:t> , Time</a:t>
                </a:r>
                <a14:m>
                  <m:oMath xmlns:m="http://schemas.openxmlformats.org/officeDocument/2006/math">
                    <m:r>
                      <a:rPr lang="en-US" sz="1800" b="0" i="0">
                        <a:latin typeface="Cambria Math"/>
                        <a:cs typeface="Times New Roman" pitchFamily="18" charset="0"/>
                      </a:rPr>
                      <m:t>=</m:t>
                    </m:r>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m:rPr>
                                <m:sty m:val="p"/>
                              </m:rPr>
                              <a:rPr lang="en-US" sz="1800" b="0" i="0">
                                <a:latin typeface="Cambria Math"/>
                                <a:cs typeface="Times New Roman" pitchFamily="18" charset="0"/>
                              </a:rPr>
                              <m:t>Distance</m:t>
                            </m:r>
                            <m:r>
                              <a:rPr lang="en-US" sz="1800" b="0" i="0">
                                <a:latin typeface="Cambria Math"/>
                                <a:cs typeface="Times New Roman" pitchFamily="18" charset="0"/>
                              </a:rPr>
                              <m:t> </m:t>
                            </m:r>
                          </m:num>
                          <m:den>
                            <m:r>
                              <m:rPr>
                                <m:sty m:val="p"/>
                              </m:rPr>
                              <a:rPr lang="en-US" sz="1800" b="0" i="0" smtClean="0">
                                <a:latin typeface="Cambria Math"/>
                                <a:cs typeface="Times New Roman" pitchFamily="18" charset="0"/>
                              </a:rPr>
                              <m:t>Speed</m:t>
                            </m:r>
                          </m:den>
                        </m:f>
                      </m:e>
                    </m:d>
                  </m:oMath>
                </a14:m>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Distance=(Speed </a:t>
                </a:r>
                <a14:m>
                  <m:oMath xmlns:m="http://schemas.openxmlformats.org/officeDocument/2006/math">
                    <m:r>
                      <a:rPr lang="en-US" sz="1800" b="0" i="0" smtClean="0">
                        <a:latin typeface="Cambria Math"/>
                        <a:ea typeface="Cambria Math"/>
                        <a:cs typeface="Times New Roman" pitchFamily="18" charset="0"/>
                      </a:rPr>
                      <m:t>×</m:t>
                    </m:r>
                  </m:oMath>
                </a14:m>
                <a:r>
                  <a:rPr lang="en-US" sz="1800" dirty="0" smtClean="0">
                    <a:latin typeface="Times New Roman" pitchFamily="18" charset="0"/>
                    <a:cs typeface="Times New Roman" pitchFamily="18" charset="0"/>
                  </a:rPr>
                  <a:t>Time)</a:t>
                </a:r>
              </a:p>
              <a:p>
                <a14:m>
                  <m:oMath xmlns:m="http://schemas.openxmlformats.org/officeDocument/2006/math">
                    <m:r>
                      <a:rPr lang="en-US" sz="1800" i="1">
                        <a:latin typeface="Cambria Math"/>
                        <a:cs typeface="Times New Roman" pitchFamily="18" charset="0"/>
                      </a:rPr>
                      <m:t>𝑥</m:t>
                    </m:r>
                  </m:oMath>
                </a14:m>
                <a:r>
                  <a:rPr lang="en-US" sz="1800" dirty="0" smtClean="0">
                    <a:latin typeface="Times New Roman" pitchFamily="18" charset="0"/>
                    <a:cs typeface="Times New Roman" pitchFamily="18" charset="0"/>
                  </a:rPr>
                  <a:t> km/</a:t>
                </a:r>
                <a:r>
                  <a:rPr lang="en-US" sz="1800" dirty="0" err="1" smtClean="0">
                    <a:latin typeface="Times New Roman" pitchFamily="18" charset="0"/>
                    <a:cs typeface="Times New Roman" pitchFamily="18" charset="0"/>
                  </a:rPr>
                  <a:t>hr</a:t>
                </a:r>
                <a:r>
                  <a:rPr lang="en-US" sz="1800" dirty="0" smtClean="0">
                    <a:latin typeface="Times New Roman" pitchFamily="18" charset="0"/>
                    <a:cs typeface="Times New Roman" pitchFamily="18" charset="0"/>
                  </a:rPr>
                  <a:t> </a:t>
                </a:r>
                <a:r>
                  <a:rPr lang="en-US" sz="1800" dirty="0" smtClean="0">
                    <a:cs typeface="Times New Roman" pitchFamily="18" charset="0"/>
                  </a:rPr>
                  <a:t> </a:t>
                </a:r>
                <a14:m>
                  <m:oMath xmlns:m="http://schemas.openxmlformats.org/officeDocument/2006/math">
                    <m:r>
                      <a:rPr lang="en-US" sz="1800">
                        <a:latin typeface="Cambria Math"/>
                        <a:cs typeface="Times New Roman" pitchFamily="18" charset="0"/>
                      </a:rPr>
                      <m:t>=</m:t>
                    </m:r>
                    <m:d>
                      <m:dPr>
                        <m:ctrlPr>
                          <a:rPr lang="en-US" sz="1800" i="1">
                            <a:latin typeface="Cambria Math" panose="02040503050406030204" pitchFamily="18" charset="0"/>
                            <a:cs typeface="Times New Roman" pitchFamily="18" charset="0"/>
                          </a:rPr>
                        </m:ctrlPr>
                      </m:dPr>
                      <m:e>
                        <m:r>
                          <a:rPr lang="en-US" sz="1800" b="0" i="1" smtClean="0">
                            <a:latin typeface="Cambria Math"/>
                            <a:cs typeface="Times New Roman" pitchFamily="18" charset="0"/>
                          </a:rPr>
                          <m:t>𝑥</m:t>
                        </m:r>
                        <m:r>
                          <a:rPr lang="en-US" sz="1800">
                            <a:latin typeface="Cambria Math"/>
                            <a:ea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a:rPr lang="en-US" sz="1800" b="0" i="0" smtClean="0">
                                <a:latin typeface="Cambria Math"/>
                                <a:cs typeface="Times New Roman" pitchFamily="18" charset="0"/>
                              </a:rPr>
                              <m:t>5</m:t>
                            </m:r>
                            <m:r>
                              <a:rPr lang="en-US" sz="1800">
                                <a:latin typeface="Cambria Math"/>
                                <a:cs typeface="Times New Roman" pitchFamily="18" charset="0"/>
                              </a:rPr>
                              <m:t> </m:t>
                            </m:r>
                          </m:num>
                          <m:den>
                            <m:r>
                              <a:rPr lang="en-US" sz="1800" b="0" i="0" smtClean="0">
                                <a:latin typeface="Cambria Math"/>
                                <a:cs typeface="Times New Roman" pitchFamily="18" charset="0"/>
                              </a:rPr>
                              <m:t>18</m:t>
                            </m:r>
                          </m:den>
                        </m:f>
                      </m:e>
                    </m:d>
                  </m:oMath>
                </a14:m>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m/sec</a:t>
                </a:r>
              </a:p>
              <a:p>
                <a14:m>
                  <m:oMath xmlns:m="http://schemas.openxmlformats.org/officeDocument/2006/math">
                    <m:r>
                      <a:rPr lang="en-US" sz="1800" i="1">
                        <a:latin typeface="Cambria Math"/>
                        <a:cs typeface="Times New Roman" pitchFamily="18" charset="0"/>
                      </a:rPr>
                      <m:t>𝑥</m:t>
                    </m:r>
                  </m:oMath>
                </a14:m>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m/sec </a:t>
                </a:r>
                <a:r>
                  <a:rPr lang="en-US" sz="1800" dirty="0" smtClean="0">
                    <a:cs typeface="Times New Roman" pitchFamily="18" charset="0"/>
                  </a:rPr>
                  <a:t> </a:t>
                </a:r>
                <a14:m>
                  <m:oMath xmlns:m="http://schemas.openxmlformats.org/officeDocument/2006/math">
                    <m:r>
                      <a:rPr lang="en-US" sz="1800">
                        <a:latin typeface="Cambria Math"/>
                        <a:cs typeface="Times New Roman" pitchFamily="18" charset="0"/>
                      </a:rPr>
                      <m:t>=</m:t>
                    </m:r>
                    <m:d>
                      <m:dPr>
                        <m:ctrlPr>
                          <a:rPr lang="en-US" sz="1800" i="1">
                            <a:latin typeface="Cambria Math" panose="02040503050406030204" pitchFamily="18" charset="0"/>
                            <a:cs typeface="Times New Roman" pitchFamily="18" charset="0"/>
                          </a:rPr>
                        </m:ctrlPr>
                      </m:dPr>
                      <m:e>
                        <m:r>
                          <a:rPr lang="en-US" sz="1800" i="1">
                            <a:latin typeface="Cambria Math"/>
                            <a:cs typeface="Times New Roman" pitchFamily="18" charset="0"/>
                          </a:rPr>
                          <m:t>𝑥</m:t>
                        </m:r>
                        <m:r>
                          <a:rPr lang="en-US" sz="1800">
                            <a:latin typeface="Cambria Math"/>
                            <a:ea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a:rPr lang="en-US" sz="1800" b="0" i="1" smtClean="0">
                                <a:latin typeface="Cambria Math"/>
                                <a:cs typeface="Times New Roman" pitchFamily="18" charset="0"/>
                              </a:rPr>
                              <m:t>1</m:t>
                            </m:r>
                            <m:r>
                              <a:rPr lang="en-US" sz="1800" b="0" i="0" smtClean="0">
                                <a:latin typeface="Cambria Math"/>
                                <a:cs typeface="Times New Roman" pitchFamily="18" charset="0"/>
                              </a:rPr>
                              <m:t>8</m:t>
                            </m:r>
                            <m:r>
                              <a:rPr lang="en-US" sz="1800">
                                <a:latin typeface="Cambria Math"/>
                                <a:cs typeface="Times New Roman" pitchFamily="18" charset="0"/>
                              </a:rPr>
                              <m:t> </m:t>
                            </m:r>
                          </m:num>
                          <m:den>
                            <m:r>
                              <a:rPr lang="en-US" sz="1800" b="0" i="0" smtClean="0">
                                <a:latin typeface="Cambria Math"/>
                                <a:cs typeface="Times New Roman" pitchFamily="18" charset="0"/>
                              </a:rPr>
                              <m:t>5</m:t>
                            </m:r>
                          </m:den>
                        </m:f>
                      </m:e>
                    </m:d>
                  </m:oMath>
                </a14:m>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km/hr</a:t>
                </a:r>
              </a:p>
              <a:p>
                <a:pPr algn="just"/>
                <a:r>
                  <a:rPr lang="en-US" sz="1800" dirty="0">
                    <a:latin typeface="Times New Roman" pitchFamily="18" charset="0"/>
                    <a:cs typeface="Times New Roman" pitchFamily="18" charset="0"/>
                  </a:rPr>
                  <a:t>If the ratio of the speeds of A and B is a : b, then the ratio of the times taken by them to cover the same distance is 1/a :1/b or  b:a</a:t>
                </a:r>
              </a:p>
              <a:p>
                <a:pPr algn="just"/>
                <a:r>
                  <a:rPr lang="en-US" sz="1800" dirty="0">
                    <a:latin typeface="Times New Roman" pitchFamily="18" charset="0"/>
                    <a:cs typeface="Times New Roman" pitchFamily="18" charset="0"/>
                  </a:rPr>
                  <a:t>Suppose a man covers a certain distance at x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an equal distance at y km / hr. Then, the average speed during the whole journey is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 2</m:t>
                            </m:r>
                            <m:r>
                              <a:rPr lang="en-US" sz="1800">
                                <a:latin typeface="Cambria Math"/>
                                <a:cs typeface="Times New Roman" pitchFamily="18" charset="0"/>
                              </a:rPr>
                              <m:t>𝑥𝑦</m:t>
                            </m:r>
                          </m:num>
                          <m:den>
                            <m:r>
                              <m:rPr>
                                <m:sty m:val="p"/>
                              </m:rPr>
                              <a:rPr lang="en-US" sz="1800">
                                <a:latin typeface="Cambria Math"/>
                                <a:cs typeface="Times New Roman" pitchFamily="18" charset="0"/>
                              </a:rPr>
                              <m:t>x</m:t>
                            </m:r>
                            <m:r>
                              <a:rPr lang="en-US" sz="1800">
                                <a:latin typeface="Cambria Math"/>
                                <a:cs typeface="Times New Roman" pitchFamily="18" charset="0"/>
                              </a:rPr>
                              <m:t>+</m:t>
                            </m:r>
                            <m:r>
                              <m:rPr>
                                <m:sty m:val="p"/>
                              </m:rPr>
                              <a:rPr lang="en-US" sz="1800">
                                <a:latin typeface="Cambria Math"/>
                                <a:cs typeface="Times New Roman" pitchFamily="18" charset="0"/>
                              </a:rPr>
                              <m:t>y</m:t>
                            </m:r>
                          </m:den>
                        </m:f>
                      </m:e>
                    </m:d>
                  </m:oMath>
                </a14:m>
                <a:r>
                  <a:rPr lang="en-US" sz="1800" dirty="0">
                    <a:latin typeface="Times New Roman" pitchFamily="18" charset="0"/>
                    <a:cs typeface="Times New Roman" pitchFamily="18" charset="0"/>
                  </a:rPr>
                  <a:t>km/hr.</a:t>
                </a:r>
              </a:p>
              <a:p>
                <a:pPr algn="just"/>
                <a:r>
                  <a:rPr lang="en-US" sz="1800" dirty="0">
                    <a:latin typeface="Times New Roman" pitchFamily="18" charset="0"/>
                    <a:cs typeface="Times New Roman" pitchFamily="18" charset="0"/>
                  </a:rPr>
                  <a:t>Suppose two trains or two bodies are moving in the same direction at u m / s and v m / s, where u &gt; v, then their relative speed = (u – v) m / 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Suppose two trains or two bodies are moving in opposite directions at u m / s and v m / s, then their relative speed = (u + v) m / s.</a:t>
                </a:r>
              </a:p>
              <a:p>
                <a:pPr marL="0" indent="0">
                  <a:buNone/>
                </a:pP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458200" cy="5257800"/>
              </a:xfrm>
              <a:blipFill rotWithShape="1">
                <a:blip r:embed="rId2"/>
                <a:stretch>
                  <a:fillRect l="-432" t="-927" r="-50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D9B3859-A276-4ED0-BBD0-AC6DD2D9EB70}" type="datetime1">
              <a:rPr lang="en-US" smtClean="0"/>
              <a:t>12/17/2021</a:t>
            </a:fld>
            <a:endParaRPr lang="en-US"/>
          </a:p>
        </p:txBody>
      </p:sp>
      <p:sp>
        <p:nvSpPr>
          <p:cNvPr id="5" name="Footer Placeholder 4"/>
          <p:cNvSpPr>
            <a:spLocks noGrp="1"/>
          </p:cNvSpPr>
          <p:nvPr>
            <p:ph type="ftr" sz="quarter" idx="11"/>
          </p:nvPr>
        </p:nvSpPr>
        <p:spPr>
          <a:xfrm>
            <a:off x="2209800" y="6356350"/>
            <a:ext cx="6096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Time Speed  and Distance</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6563"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10600" cy="5135563"/>
              </a:xfrm>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Time </a:t>
                </a:r>
                <a:r>
                  <a:rPr lang="en-US" sz="1800" dirty="0">
                    <a:latin typeface="Times New Roman" pitchFamily="18" charset="0"/>
                    <a:cs typeface="Times New Roman" pitchFamily="18" charset="0"/>
                  </a:rPr>
                  <a:t>taken by a train of length x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to pass a pole or a standing man or a signal post is equal to the time taken by the train to cover x </a:t>
                </a:r>
                <a:r>
                  <a:rPr lang="en-US" sz="1800" dirty="0" err="1">
                    <a:latin typeface="Times New Roman" pitchFamily="18" charset="0"/>
                    <a:cs typeface="Times New Roman" pitchFamily="18" charset="0"/>
                  </a:rPr>
                  <a:t>metres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Time taken by a train of length x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to pass a stationary object of length y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is the time taken by the train to cover (</a:t>
                </a:r>
                <a:r>
                  <a:rPr lang="en-US" sz="1800" dirty="0" err="1">
                    <a:latin typeface="Times New Roman" pitchFamily="18" charset="0"/>
                    <a:cs typeface="Times New Roman" pitchFamily="18" charset="0"/>
                  </a:rPr>
                  <a:t>x+y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If two trains of length a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b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are moving in opposite directions at u m / s and v m / s, then time taken by the trains to cross each other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m:rPr>
                                <m:sty m:val="p"/>
                              </m:rPr>
                              <a:rPr lang="en-US" sz="1800">
                                <a:latin typeface="Cambria Math"/>
                                <a:cs typeface="Times New Roman" pitchFamily="18" charset="0"/>
                              </a:rPr>
                              <m:t>a</m:t>
                            </m:r>
                            <m:r>
                              <a:rPr lang="en-US" sz="1800">
                                <a:latin typeface="Cambria Math"/>
                                <a:cs typeface="Times New Roman" pitchFamily="18" charset="0"/>
                              </a:rPr>
                              <m:t>+</m:t>
                            </m:r>
                            <m:r>
                              <m:rPr>
                                <m:sty m:val="p"/>
                              </m:rPr>
                              <a:rPr lang="en-US" sz="1800">
                                <a:latin typeface="Cambria Math"/>
                                <a:cs typeface="Times New Roman" pitchFamily="18" charset="0"/>
                              </a:rPr>
                              <m:t>b</m:t>
                            </m:r>
                            <m:r>
                              <a:rPr lang="en-US" sz="1800">
                                <a:latin typeface="Cambria Math"/>
                                <a:cs typeface="Times New Roman" pitchFamily="18" charset="0"/>
                              </a:rPr>
                              <m:t> </m:t>
                            </m:r>
                          </m:num>
                          <m:den>
                            <m:r>
                              <m:rPr>
                                <m:sty m:val="p"/>
                              </m:rPr>
                              <a:rPr lang="en-US" sz="1800">
                                <a:latin typeface="Cambria Math"/>
                                <a:cs typeface="Times New Roman" pitchFamily="18" charset="0"/>
                              </a:rPr>
                              <m:t>u</m:t>
                            </m:r>
                            <m:r>
                              <a:rPr lang="en-US" sz="1800">
                                <a:latin typeface="Cambria Math"/>
                                <a:cs typeface="Times New Roman" pitchFamily="18" charset="0"/>
                              </a:rPr>
                              <m:t>+</m:t>
                            </m:r>
                            <m:r>
                              <a:rPr lang="en-US" sz="1800">
                                <a:latin typeface="Cambria Math"/>
                                <a:cs typeface="Times New Roman" pitchFamily="18" charset="0"/>
                              </a:rPr>
                              <m:t>𝑣</m:t>
                            </m:r>
                          </m:den>
                        </m:f>
                      </m:e>
                    </m:d>
                  </m:oMath>
                </a14:m>
                <a:r>
                  <a:rPr lang="en-US" sz="1800" dirty="0">
                    <a:latin typeface="Times New Roman" pitchFamily="18" charset="0"/>
                    <a:cs typeface="Times New Roman" pitchFamily="18" charset="0"/>
                  </a:rPr>
                  <a:t>  sec.</a:t>
                </a:r>
              </a:p>
              <a:p>
                <a:pPr algn="just"/>
                <a:r>
                  <a:rPr lang="en-US" sz="1800" dirty="0">
                    <a:latin typeface="Times New Roman" pitchFamily="18" charset="0"/>
                    <a:cs typeface="Times New Roman" pitchFamily="18" charset="0"/>
                  </a:rPr>
                  <a:t>If two trains of length a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b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are moving in the same direction at u m / s and v m / s, then the time taken by the faster train to cross the slower train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m:rPr>
                                <m:sty m:val="p"/>
                              </m:rPr>
                              <a:rPr lang="en-US" sz="1800">
                                <a:latin typeface="Cambria Math"/>
                                <a:cs typeface="Times New Roman" pitchFamily="18" charset="0"/>
                              </a:rPr>
                              <m:t>a</m:t>
                            </m:r>
                            <m:r>
                              <a:rPr lang="en-US" sz="1800">
                                <a:latin typeface="Cambria Math"/>
                                <a:cs typeface="Times New Roman" pitchFamily="18" charset="0"/>
                              </a:rPr>
                              <m:t>+</m:t>
                            </m:r>
                            <m:r>
                              <m:rPr>
                                <m:sty m:val="p"/>
                              </m:rPr>
                              <a:rPr lang="en-US" sz="1800">
                                <a:latin typeface="Cambria Math"/>
                                <a:cs typeface="Times New Roman" pitchFamily="18" charset="0"/>
                              </a:rPr>
                              <m:t>b</m:t>
                            </m:r>
                            <m:r>
                              <a:rPr lang="en-US" sz="1800">
                                <a:latin typeface="Cambria Math"/>
                                <a:cs typeface="Times New Roman" pitchFamily="18" charset="0"/>
                              </a:rPr>
                              <m:t> </m:t>
                            </m:r>
                          </m:num>
                          <m:den>
                            <m:r>
                              <m:rPr>
                                <m:sty m:val="p"/>
                              </m:rPr>
                              <a:rPr lang="en-US" sz="1800">
                                <a:latin typeface="Cambria Math"/>
                                <a:cs typeface="Times New Roman" pitchFamily="18" charset="0"/>
                              </a:rPr>
                              <m:t>u</m:t>
                            </m:r>
                            <m:r>
                              <a:rPr lang="en-US" sz="1800">
                                <a:latin typeface="Cambria Math"/>
                                <a:cs typeface="Times New Roman" pitchFamily="18" charset="0"/>
                              </a:rPr>
                              <m:t>−</m:t>
                            </m:r>
                            <m:r>
                              <a:rPr lang="en-US" sz="1800">
                                <a:latin typeface="Cambria Math"/>
                                <a:cs typeface="Times New Roman" pitchFamily="18" charset="0"/>
                              </a:rPr>
                              <m:t>𝑣</m:t>
                            </m:r>
                          </m:den>
                        </m:f>
                      </m:e>
                    </m:d>
                  </m:oMath>
                </a14:m>
                <a:r>
                  <a:rPr lang="en-US" sz="1800" dirty="0">
                    <a:latin typeface="Times New Roman" pitchFamily="18" charset="0"/>
                    <a:cs typeface="Times New Roman" pitchFamily="18" charset="0"/>
                  </a:rPr>
                  <a:t>  sec.</a:t>
                </a:r>
              </a:p>
              <a:p>
                <a:pPr algn="just"/>
                <a:r>
                  <a:rPr lang="en-US" sz="1800" dirty="0">
                    <a:latin typeface="Times New Roman" pitchFamily="18" charset="0"/>
                    <a:cs typeface="Times New Roman" pitchFamily="18" charset="0"/>
                  </a:rPr>
                  <a:t>If two trains (or bodies) start at the same time from points A and B towards each other and after crossing they take a and b sec in reaching B and A respectively, then (A’s speed) : (B’s speed) = </a:t>
                </a:r>
                <a14:m>
                  <m:oMath xmlns:m="http://schemas.openxmlformats.org/officeDocument/2006/math">
                    <m:rad>
                      <m:radPr>
                        <m:degHide m:val="on"/>
                        <m:ctrlPr>
                          <a:rPr lang="en-US" sz="1800" i="1">
                            <a:latin typeface="Cambria Math" panose="02040503050406030204" pitchFamily="18" charset="0"/>
                            <a:cs typeface="Times New Roman" pitchFamily="18" charset="0"/>
                          </a:rPr>
                        </m:ctrlPr>
                      </m:radPr>
                      <m:deg/>
                      <m:e>
                        <m:r>
                          <a:rPr lang="en-US" sz="1800">
                            <a:latin typeface="Cambria Math"/>
                            <a:cs typeface="Times New Roman" pitchFamily="18" charset="0"/>
                          </a:rPr>
                          <m:t>𝑏</m:t>
                        </m:r>
                        <m:r>
                          <a:rPr lang="en-US" sz="1800">
                            <a:latin typeface="Cambria Math"/>
                            <a:cs typeface="Times New Roman" pitchFamily="18" charset="0"/>
                          </a:rPr>
                          <m:t> </m:t>
                        </m:r>
                      </m:e>
                    </m:rad>
                  </m:oMath>
                </a14:m>
                <a:r>
                  <a:rPr lang="en-US" sz="1800" dirty="0">
                    <a:latin typeface="Times New Roman" pitchFamily="18" charset="0"/>
                    <a:cs typeface="Times New Roman" pitchFamily="18" charset="0"/>
                  </a:rPr>
                  <a:t>:</a:t>
                </a:r>
                <a14:m>
                  <m:oMath xmlns:m="http://schemas.openxmlformats.org/officeDocument/2006/math">
                    <m:rad>
                      <m:radPr>
                        <m:degHide m:val="on"/>
                        <m:ctrlPr>
                          <a:rPr lang="en-US" sz="1800" i="1">
                            <a:latin typeface="Cambria Math" panose="02040503050406030204" pitchFamily="18" charset="0"/>
                            <a:cs typeface="Times New Roman" pitchFamily="18" charset="0"/>
                          </a:rPr>
                        </m:ctrlPr>
                      </m:radPr>
                      <m:deg/>
                      <m:e>
                        <m:r>
                          <a:rPr lang="en-US" sz="1800">
                            <a:latin typeface="Cambria Math"/>
                            <a:cs typeface="Times New Roman" pitchFamily="18" charset="0"/>
                          </a:rPr>
                          <m:t>𝑎</m:t>
                        </m:r>
                        <m:r>
                          <a:rPr lang="en-US" sz="1800">
                            <a:latin typeface="Cambria Math"/>
                            <a:cs typeface="Times New Roman" pitchFamily="18" charset="0"/>
                          </a:rPr>
                          <m:t> </m:t>
                        </m:r>
                      </m:e>
                    </m:rad>
                  </m:oMath>
                </a14:m>
                <a:endParaRPr lang="en-US" sz="1800" dirty="0">
                  <a:latin typeface="Times New Roman" pitchFamily="18" charset="0"/>
                  <a:cs typeface="Times New Roman" pitchFamily="18" charset="0"/>
                </a:endParaRPr>
              </a:p>
              <a:p>
                <a:pPr algn="just">
                  <a:buNone/>
                </a:pPr>
                <a:r>
                  <a:rPr lang="en-US" sz="2800" i="1" dirty="0"/>
                  <a:t>	</a:t>
                </a:r>
                <a:endParaRPr lang="en-US" sz="1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10600" cy="5135563"/>
              </a:xfrm>
              <a:blipFill rotWithShape="1">
                <a:blip r:embed="rId2"/>
                <a:stretch>
                  <a:fillRect l="-496" r="-5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B61C792-7129-4A82-AA64-F969A56650DD}" type="datetime1">
              <a:rPr lang="en-US" smtClean="0"/>
              <a:t>12/17/2021</a:t>
            </a:fld>
            <a:endParaRPr lang="en-US"/>
          </a:p>
        </p:txBody>
      </p:sp>
      <p:sp>
        <p:nvSpPr>
          <p:cNvPr id="5" name="Footer Placeholder 4"/>
          <p:cNvSpPr>
            <a:spLocks noGrp="1"/>
          </p:cNvSpPr>
          <p:nvPr>
            <p:ph type="ftr" sz="quarter" idx="11"/>
          </p:nvPr>
        </p:nvSpPr>
        <p:spPr>
          <a:xfrm>
            <a:off x="2133600" y="6356350"/>
            <a:ext cx="6096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ALIIGATION &amp; </a:t>
            </a:r>
            <a:r>
              <a:rPr lang="en-US" sz="3000" b="1" dirty="0">
                <a:latin typeface="Times New Roman" pitchFamily="18" charset="0"/>
                <a:cs typeface="Times New Roman" pitchFamily="18" charset="0"/>
              </a:rPr>
              <a:t>M</a:t>
            </a: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IXTURE</a:t>
            </a:r>
          </a:p>
        </p:txBody>
      </p:sp>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Time Speed  and Distance(</a:t>
            </a:r>
            <a:r>
              <a:rPr lang="en-US" sz="2400" b="1" dirty="0" err="1" smtClean="0">
                <a:latin typeface="Times New Roman" pitchFamily="18" charset="0"/>
                <a:cs typeface="Times New Roman" pitchFamily="18" charset="0"/>
              </a:rPr>
              <a:t>Contd</a:t>
            </a:r>
            <a:r>
              <a:rPr kumimoji="0" lang="en-US" sz="24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334000"/>
              </a:xfrm>
            </p:spPr>
            <p:txBody>
              <a:bodyPr>
                <a:normAutofit/>
              </a:bodyPr>
              <a:lstStyle/>
              <a:p>
                <a:pPr marL="0" indent="0" algn="just">
                  <a:buNone/>
                </a:pPr>
                <a:r>
                  <a:rPr lang="en-US" sz="1800" b="1" dirty="0">
                    <a:latin typeface="Times New Roman" pitchFamily="18" charset="0"/>
                    <a:cs typeface="Times New Roman" pitchFamily="18" charset="0"/>
                  </a:rPr>
                  <a:t>Example 1 :</a:t>
                </a:r>
                <a:r>
                  <a:rPr lang="en-US" sz="1800" dirty="0">
                    <a:latin typeface="Times New Roman" pitchFamily="18" charset="0"/>
                    <a:cs typeface="Times New Roman" pitchFamily="18" charset="0"/>
                  </a:rPr>
                  <a:t>A man walked at a speed of 4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from point A to B and came back from point B to A at the speed of 6 km/hr. What would be the ratio of the time taken by the man in walking from point A to B to that from point B to A?</a:t>
                </a:r>
              </a:p>
              <a:p>
                <a:pPr marL="0" indent="0" algn="just">
                  <a:buNone/>
                </a:pPr>
                <a:r>
                  <a:rPr lang="en-US" sz="1800" dirty="0">
                    <a:latin typeface="Times New Roman" pitchFamily="18" charset="0"/>
                    <a:cs typeface="Times New Roman" pitchFamily="18" charset="0"/>
                  </a:rPr>
                  <a:t>Solution: Ratio of speeds = 4 : 6 = 2 : 3.</a:t>
                </a:r>
              </a:p>
              <a:p>
                <a:pPr marL="0" indent="0" algn="just">
                  <a:buNone/>
                </a:pPr>
                <a:r>
                  <a:rPr lang="en-US" sz="1800" dirty="0">
                    <a:latin typeface="Times New Roman" pitchFamily="18" charset="0"/>
                    <a:cs typeface="Times New Roman" pitchFamily="18" charset="0"/>
                  </a:rPr>
                  <a:t>               Ratio of times taken = 1/2  : 1/3  </a:t>
                </a:r>
              </a:p>
              <a:p>
                <a:pPr marL="0" indent="0" algn="just">
                  <a:buNone/>
                </a:pPr>
                <a:r>
                  <a:rPr lang="en-US" sz="1800" dirty="0">
                    <a:latin typeface="Times New Roman" pitchFamily="18" charset="0"/>
                    <a:cs typeface="Times New Roman" pitchFamily="18" charset="0"/>
                  </a:rPr>
                  <a:t>                                                 = 3:2</a:t>
                </a:r>
              </a:p>
              <a:p>
                <a:pPr marL="0" indent="0" algn="just">
                  <a:buNone/>
                </a:pPr>
                <a:r>
                  <a:rPr lang="en-US" sz="1800" b="1" dirty="0" smtClean="0">
                    <a:latin typeface="Times New Roman" pitchFamily="18" charset="0"/>
                    <a:cs typeface="Times New Roman" pitchFamily="18" charset="0"/>
                  </a:rPr>
                  <a:t>Example 2</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 man travelled from the village to the post-office at the rate of 25 </a:t>
                </a:r>
                <a:r>
                  <a:rPr lang="en-US" sz="1800" dirty="0" err="1" smtClean="0">
                    <a:latin typeface="Times New Roman" pitchFamily="18" charset="0"/>
                    <a:cs typeface="Times New Roman" pitchFamily="18" charset="0"/>
                  </a:rPr>
                  <a:t>kmph</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walked back at the rate of 4 </a:t>
                </a:r>
                <a:r>
                  <a:rPr lang="en-US" sz="1800" dirty="0" err="1" smtClean="0">
                    <a:latin typeface="Times New Roman" pitchFamily="18" charset="0"/>
                    <a:cs typeface="Times New Roman" pitchFamily="18" charset="0"/>
                  </a:rPr>
                  <a:t>kmph</a:t>
                </a:r>
                <a:r>
                  <a:rPr lang="en-US" sz="1800" dirty="0">
                    <a:latin typeface="Times New Roman" pitchFamily="18" charset="0"/>
                    <a:cs typeface="Times New Roman" pitchFamily="18" charset="0"/>
                  </a:rPr>
                  <a:t>. If the whole journey took 5 hours 48 minutes, find the distance of the post-office from the  village.</a:t>
                </a:r>
              </a:p>
              <a:p>
                <a:pPr marL="0" indent="0" algn="just">
                  <a:buNone/>
                </a:pPr>
                <a:r>
                  <a:rPr lang="en-US" sz="1800" b="1" dirty="0">
                    <a:latin typeface="Times New Roman" pitchFamily="18" charset="0"/>
                    <a:cs typeface="Times New Roman" pitchFamily="18" charset="0"/>
                  </a:rPr>
                  <a:t>Solution : </a:t>
                </a:r>
                <a:r>
                  <a:rPr lang="en-US" sz="1800" dirty="0">
                    <a:latin typeface="Times New Roman" pitchFamily="18" charset="0"/>
                    <a:cs typeface="Times New Roman" pitchFamily="18" charset="0"/>
                  </a:rPr>
                  <a:t>Average speed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2</m:t>
                            </m:r>
                            <m:r>
                              <a:rPr lang="en-US" sz="1800">
                                <a:latin typeface="Cambria Math"/>
                                <a:cs typeface="Times New Roman" pitchFamily="18" charset="0"/>
                              </a:rPr>
                              <m:t>𝑥𝑦</m:t>
                            </m:r>
                          </m:num>
                          <m:den>
                            <m:r>
                              <a:rPr lang="en-US" sz="1800">
                                <a:latin typeface="Cambria Math"/>
                                <a:cs typeface="Times New Roman" pitchFamily="18" charset="0"/>
                              </a:rPr>
                              <m:t>𝑥</m:t>
                            </m:r>
                            <m:r>
                              <a:rPr lang="en-US" sz="1800">
                                <a:latin typeface="Cambria Math"/>
                                <a:cs typeface="Times New Roman" pitchFamily="18" charset="0"/>
                              </a:rPr>
                              <m:t>+</m:t>
                            </m:r>
                            <m:r>
                              <a:rPr lang="en-US" sz="1800">
                                <a:latin typeface="Cambria Math"/>
                                <a:cs typeface="Times New Roman" pitchFamily="18" charset="0"/>
                              </a:rPr>
                              <m:t>𝑦</m:t>
                            </m:r>
                          </m:den>
                        </m:f>
                        <m:r>
                          <m:rPr>
                            <m:nor/>
                          </m:rPr>
                          <a:rPr lang="en-US" sz="1800" dirty="0">
                            <a:latin typeface="Times New Roman" pitchFamily="18" charset="0"/>
                            <a:cs typeface="Times New Roman" pitchFamily="18" charset="0"/>
                          </a:rPr>
                          <m:t> </m:t>
                        </m:r>
                      </m:e>
                    </m:d>
                  </m:oMath>
                </a14:m>
                <a:r>
                  <a:rPr lang="en-US" sz="1800" dirty="0">
                    <a:latin typeface="Times New Roman" pitchFamily="18" charset="0"/>
                    <a:cs typeface="Times New Roman" pitchFamily="18" charset="0"/>
                  </a:rPr>
                  <a:t>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m:rPr>
                                <m:nor/>
                              </m:rPr>
                              <a:rPr lang="en-US" sz="1800">
                                <a:latin typeface="Times New Roman" pitchFamily="18" charset="0"/>
                                <a:cs typeface="Times New Roman" pitchFamily="18" charset="0"/>
                              </a:rPr>
                              <m:t>2 </m:t>
                            </m:r>
                            <m:r>
                              <a:rPr lang="en-US" sz="1800">
                                <a:latin typeface="Cambria Math"/>
                                <a:cs typeface="Times New Roman" pitchFamily="18" charset="0"/>
                              </a:rPr>
                              <m:t>×</m:t>
                            </m:r>
                            <m:r>
                              <m:rPr>
                                <m:nor/>
                              </m:rPr>
                              <a:rPr lang="en-US" sz="1800">
                                <a:latin typeface="Times New Roman" pitchFamily="18" charset="0"/>
                                <a:cs typeface="Times New Roman" pitchFamily="18" charset="0"/>
                              </a:rPr>
                              <m:t>25 </m:t>
                            </m:r>
                            <m:r>
                              <a:rPr lang="en-US" sz="1800">
                                <a:latin typeface="Cambria Math"/>
                                <a:cs typeface="Times New Roman" pitchFamily="18" charset="0"/>
                              </a:rPr>
                              <m:t>×</m:t>
                            </m:r>
                            <m:r>
                              <m:rPr>
                                <m:nor/>
                              </m:rPr>
                              <a:rPr lang="en-US" sz="1800">
                                <a:latin typeface="Times New Roman" pitchFamily="18" charset="0"/>
                                <a:cs typeface="Times New Roman" pitchFamily="18" charset="0"/>
                              </a:rPr>
                              <m:t>4</m:t>
                            </m:r>
                          </m:num>
                          <m:den>
                            <m:r>
                              <a:rPr lang="en-US" sz="1800">
                                <a:latin typeface="Cambria Math"/>
                                <a:cs typeface="Times New Roman" pitchFamily="18" charset="0"/>
                              </a:rPr>
                              <m:t>25+4</m:t>
                            </m:r>
                          </m:den>
                        </m:f>
                        <m:r>
                          <m:rPr>
                            <m:nor/>
                          </m:rPr>
                          <a:rPr lang="en-US" sz="1800" dirty="0">
                            <a:latin typeface="Times New Roman" pitchFamily="18" charset="0"/>
                            <a:cs typeface="Times New Roman" pitchFamily="18" charset="0"/>
                          </a:rPr>
                          <m:t> </m:t>
                        </m:r>
                      </m:e>
                    </m:d>
                  </m:oMath>
                </a14:m>
                <a:r>
                  <a:rPr lang="en-US" sz="1800" dirty="0">
                    <a:latin typeface="Times New Roman" pitchFamily="18" charset="0"/>
                    <a:cs typeface="Times New Roman" pitchFamily="18" charset="0"/>
                  </a:rPr>
                  <a:t>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200</m:t>
                            </m:r>
                          </m:num>
                          <m:den>
                            <m:r>
                              <a:rPr lang="en-US" sz="1800">
                                <a:latin typeface="Cambria Math"/>
                                <a:cs typeface="Times New Roman" pitchFamily="18" charset="0"/>
                              </a:rPr>
                              <m:t>29</m:t>
                            </m:r>
                          </m:den>
                        </m:f>
                        <m:r>
                          <m:rPr>
                            <m:nor/>
                          </m:rPr>
                          <a:rPr lang="en-US" sz="1800" dirty="0">
                            <a:latin typeface="Times New Roman" pitchFamily="18" charset="0"/>
                            <a:cs typeface="Times New Roman" pitchFamily="18" charset="0"/>
                          </a:rPr>
                          <m:t> </m:t>
                        </m:r>
                      </m:e>
                    </m:d>
                  </m:oMath>
                </a14:m>
                <a:r>
                  <a:rPr lang="en-US" sz="1800" dirty="0">
                    <a:latin typeface="Times New Roman" pitchFamily="18" charset="0"/>
                    <a:cs typeface="Times New Roman" pitchFamily="18" charset="0"/>
                  </a:rPr>
                  <a:t>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Distance travelled in 5 hours 48 minutes i.e. 5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4</m:t>
                        </m:r>
                      </m:num>
                      <m:den>
                        <m:r>
                          <a:rPr lang="en-US" sz="1800">
                            <a:latin typeface="Cambria Math"/>
                            <a:cs typeface="Times New Roman" pitchFamily="18" charset="0"/>
                          </a:rPr>
                          <m:t>5</m:t>
                        </m:r>
                      </m:den>
                    </m:f>
                    <m:r>
                      <m:rPr>
                        <m:nor/>
                      </m:rPr>
                      <a:rPr lang="en-US" sz="1800" dirty="0">
                        <a:latin typeface="Times New Roman" pitchFamily="18" charset="0"/>
                        <a:cs typeface="Times New Roman" pitchFamily="18" charset="0"/>
                      </a:rPr>
                      <m:t> </m:t>
                    </m:r>
                  </m:oMath>
                </a14:m>
                <a:r>
                  <a:rPr lang="en-US" sz="1800" dirty="0">
                    <a:latin typeface="Times New Roman" pitchFamily="18" charset="0"/>
                    <a:cs typeface="Times New Roman" pitchFamily="18" charset="0"/>
                  </a:rPr>
                  <a:t>=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200</m:t>
                            </m:r>
                          </m:num>
                          <m:den>
                            <m:r>
                              <a:rPr lang="en-US" sz="1800">
                                <a:latin typeface="Cambria Math"/>
                                <a:cs typeface="Times New Roman" pitchFamily="18" charset="0"/>
                              </a:rPr>
                              <m:t>29</m:t>
                            </m:r>
                          </m:den>
                        </m:f>
                        <m:r>
                          <m:rPr>
                            <m:nor/>
                          </m:rPr>
                          <a:rPr lang="en-US" sz="1800" dirty="0">
                            <a:latin typeface="Times New Roman" pitchFamily="18" charset="0"/>
                            <a:cs typeface="Times New Roman" pitchFamily="18" charset="0"/>
                          </a:rPr>
                          <m:t> </m:t>
                        </m:r>
                        <m:r>
                          <a:rPr lang="en-US" sz="1800" dirty="0">
                            <a:latin typeface="Cambria Math"/>
                            <a:cs typeface="Times New Roman" pitchFamily="18" charset="0"/>
                          </a:rPr>
                          <m:t>×</m:t>
                        </m:r>
                        <m:f>
                          <m:fPr>
                            <m:ctrlPr>
                              <a:rPr lang="en-US" sz="1800" i="1" dirty="0">
                                <a:latin typeface="Cambria Math" panose="02040503050406030204" pitchFamily="18" charset="0"/>
                                <a:cs typeface="Times New Roman" pitchFamily="18" charset="0"/>
                              </a:rPr>
                            </m:ctrlPr>
                          </m:fPr>
                          <m:num>
                            <m:r>
                              <a:rPr lang="en-US" sz="1800" dirty="0">
                                <a:latin typeface="Cambria Math"/>
                                <a:cs typeface="Times New Roman" pitchFamily="18" charset="0"/>
                              </a:rPr>
                              <m:t>29</m:t>
                            </m:r>
                          </m:num>
                          <m:den>
                            <m:r>
                              <a:rPr lang="en-US" sz="1800" dirty="0">
                                <a:latin typeface="Cambria Math"/>
                                <a:cs typeface="Times New Roman" pitchFamily="18" charset="0"/>
                              </a:rPr>
                              <m:t>5</m:t>
                            </m:r>
                          </m:den>
                        </m:f>
                      </m:e>
                    </m:d>
                  </m:oMath>
                </a14:m>
                <a:r>
                  <a:rPr lang="en-US" sz="1800" dirty="0">
                    <a:latin typeface="Times New Roman" pitchFamily="18" charset="0"/>
                    <a:cs typeface="Times New Roman" pitchFamily="18" charset="0"/>
                  </a:rPr>
                  <a:t>km = 40 km</a:t>
                </a:r>
              </a:p>
              <a:p>
                <a:pPr marL="0" indent="0" algn="just">
                  <a:buNone/>
                </a:pPr>
                <a:r>
                  <a:rPr lang="en-US" sz="1800" dirty="0">
                    <a:latin typeface="Times New Roman" pitchFamily="18" charset="0"/>
                    <a:cs typeface="Times New Roman" pitchFamily="18" charset="0"/>
                  </a:rPr>
                  <a:t>Distance of the post-office from the village =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40</m:t>
                        </m:r>
                      </m:num>
                      <m:den>
                        <m:r>
                          <a:rPr lang="en-US" sz="1800">
                            <a:latin typeface="Cambria Math"/>
                            <a:cs typeface="Times New Roman" pitchFamily="18" charset="0"/>
                          </a:rPr>
                          <m:t>2</m:t>
                        </m:r>
                      </m:den>
                    </m:f>
                  </m:oMath>
                </a14:m>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20km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334000"/>
              </a:xfrm>
              <a:blipFill rotWithShape="1">
                <a:blip r:embed="rId2"/>
                <a:stretch>
                  <a:fillRect l="-593" t="-571"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5C5925D-40B9-4E42-9CA1-CE8DFBA2D14F}" type="datetime1">
              <a:rPr lang="en-US" smtClean="0"/>
              <a:t>12/17/2021</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Time Speed  and Distance(Contd.)</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458200" cy="5257800"/>
              </a:xfrm>
            </p:spPr>
            <p:txBody>
              <a:bodyPr>
                <a:normAutofit fontScale="25000" lnSpcReduction="20000"/>
              </a:bodyPr>
              <a:lstStyle/>
              <a:p>
                <a:pPr marL="0" indent="0" algn="just">
                  <a:buNone/>
                </a:pPr>
                <a:endParaRPr lang="en-US" sz="4500" b="1" dirty="0" smtClean="0">
                  <a:latin typeface="Times New Roman" pitchFamily="18" charset="0"/>
                  <a:cs typeface="Times New Roman" pitchFamily="18" charset="0"/>
                </a:endParaRPr>
              </a:p>
              <a:p>
                <a:pPr marL="0" indent="0" algn="just">
                  <a:buNone/>
                </a:pPr>
                <a:r>
                  <a:rPr lang="en-US" sz="7200" b="1" dirty="0" smtClean="0">
                    <a:latin typeface="Times New Roman" pitchFamily="18" charset="0"/>
                    <a:cs typeface="Times New Roman" pitchFamily="18" charset="0"/>
                  </a:rPr>
                  <a:t>Example </a:t>
                </a:r>
                <a:r>
                  <a:rPr lang="en-US" sz="7200" b="1" dirty="0">
                    <a:latin typeface="Times New Roman" pitchFamily="18" charset="0"/>
                    <a:cs typeface="Times New Roman" pitchFamily="18" charset="0"/>
                  </a:rPr>
                  <a:t>3 : </a:t>
                </a:r>
                <a:r>
                  <a:rPr lang="en-US" sz="7200" dirty="0">
                    <a:latin typeface="Times New Roman" pitchFamily="18" charset="0"/>
                    <a:cs typeface="Times New Roman" pitchFamily="18" charset="0"/>
                  </a:rPr>
                  <a:t>A 160-m long train crosses a 160-m long platform in 16 seconds. Find the speed of the train.  </a:t>
                </a:r>
              </a:p>
              <a:p>
                <a:pPr marL="0" indent="0" algn="just">
                  <a:buNone/>
                </a:pPr>
                <a:r>
                  <a:rPr lang="en-US" sz="7200" b="1" dirty="0">
                    <a:latin typeface="Times New Roman" pitchFamily="18" charset="0"/>
                    <a:cs typeface="Times New Roman" pitchFamily="18" charset="0"/>
                  </a:rPr>
                  <a:t>Solution : </a:t>
                </a:r>
                <a:r>
                  <a:rPr lang="en-US" sz="7200" dirty="0">
                    <a:latin typeface="Times New Roman" pitchFamily="18" charset="0"/>
                    <a:cs typeface="Times New Roman" pitchFamily="18" charset="0"/>
                  </a:rPr>
                  <a:t>Distance covered in passing the platform = (160 + 160) m = 320 m.</a:t>
                </a:r>
              </a:p>
              <a:p>
                <a:pPr marL="0" indent="0" algn="just">
                  <a:buNone/>
                </a:pPr>
                <a:r>
                  <a:rPr lang="en-US" sz="7200" dirty="0">
                    <a:latin typeface="Times New Roman" pitchFamily="18" charset="0"/>
                    <a:cs typeface="Times New Roman" pitchFamily="18" charset="0"/>
                  </a:rPr>
                  <a:t>Speed of train = </a:t>
                </a:r>
                <a14:m>
                  <m:oMath xmlns:m="http://schemas.openxmlformats.org/officeDocument/2006/math">
                    <m:f>
                      <m:fPr>
                        <m:ctrlPr>
                          <a:rPr lang="en-US" sz="7200" i="1">
                            <a:latin typeface="Cambria Math" panose="02040503050406030204" pitchFamily="18" charset="0"/>
                            <a:cs typeface="Times New Roman" pitchFamily="18" charset="0"/>
                          </a:rPr>
                        </m:ctrlPr>
                      </m:fPr>
                      <m:num>
                        <m:r>
                          <a:rPr lang="en-US" sz="7200">
                            <a:latin typeface="Cambria Math"/>
                            <a:cs typeface="Times New Roman" pitchFamily="18" charset="0"/>
                          </a:rPr>
                          <m:t>320</m:t>
                        </m:r>
                      </m:num>
                      <m:den>
                        <m:r>
                          <a:rPr lang="en-US" sz="7200">
                            <a:latin typeface="Cambria Math"/>
                            <a:cs typeface="Times New Roman" pitchFamily="18" charset="0"/>
                          </a:rPr>
                          <m:t>16</m:t>
                        </m:r>
                      </m:den>
                    </m:f>
                    <m:r>
                      <m:rPr>
                        <m:nor/>
                      </m:rPr>
                      <a:rPr lang="en-US" sz="7200" dirty="0">
                        <a:latin typeface="Times New Roman" pitchFamily="18" charset="0"/>
                        <a:cs typeface="Times New Roman" pitchFamily="18" charset="0"/>
                      </a:rPr>
                      <m:t> </m:t>
                    </m:r>
                    <m:r>
                      <m:rPr>
                        <m:nor/>
                      </m:rPr>
                      <a:rPr lang="en-US" sz="7200" dirty="0">
                        <a:latin typeface="Times New Roman" pitchFamily="18" charset="0"/>
                        <a:cs typeface="Times New Roman" pitchFamily="18" charset="0"/>
                      </a:rPr>
                      <m:t>m</m:t>
                    </m:r>
                    <m:r>
                      <m:rPr>
                        <m:nor/>
                      </m:rPr>
                      <a:rPr lang="en-US" sz="7200" dirty="0">
                        <a:latin typeface="Times New Roman" pitchFamily="18" charset="0"/>
                        <a:cs typeface="Times New Roman" pitchFamily="18" charset="0"/>
                      </a:rPr>
                      <m:t>/</m:t>
                    </m:r>
                    <m:r>
                      <m:rPr>
                        <m:nor/>
                      </m:rPr>
                      <a:rPr lang="en-US" sz="7200" dirty="0">
                        <a:latin typeface="Times New Roman" pitchFamily="18" charset="0"/>
                        <a:cs typeface="Times New Roman" pitchFamily="18" charset="0"/>
                      </a:rPr>
                      <m:t>sec</m:t>
                    </m:r>
                    <m:r>
                      <m:rPr>
                        <m:nor/>
                      </m:rPr>
                      <a:rPr lang="en-US" sz="7200" dirty="0">
                        <a:latin typeface="Times New Roman" pitchFamily="18" charset="0"/>
                        <a:cs typeface="Times New Roman" pitchFamily="18" charset="0"/>
                      </a:rPr>
                      <m:t>=20 </m:t>
                    </m:r>
                    <m:r>
                      <m:rPr>
                        <m:nor/>
                      </m:rPr>
                      <a:rPr lang="en-US" sz="7200" dirty="0">
                        <a:latin typeface="Times New Roman" pitchFamily="18" charset="0"/>
                        <a:cs typeface="Times New Roman" pitchFamily="18" charset="0"/>
                      </a:rPr>
                      <m:t>m</m:t>
                    </m:r>
                    <m:r>
                      <m:rPr>
                        <m:nor/>
                      </m:rPr>
                      <a:rPr lang="en-US" sz="7200" dirty="0">
                        <a:latin typeface="Times New Roman" pitchFamily="18" charset="0"/>
                        <a:cs typeface="Times New Roman" pitchFamily="18" charset="0"/>
                      </a:rPr>
                      <m:t>/</m:t>
                    </m:r>
                    <m:r>
                      <m:rPr>
                        <m:nor/>
                      </m:rPr>
                      <a:rPr lang="en-US" sz="7200" dirty="0">
                        <a:latin typeface="Times New Roman" pitchFamily="18" charset="0"/>
                        <a:cs typeface="Times New Roman" pitchFamily="18" charset="0"/>
                      </a:rPr>
                      <m:t>sec</m:t>
                    </m:r>
                    <m:r>
                      <m:rPr>
                        <m:nor/>
                      </m:rPr>
                      <a:rPr lang="en-US" sz="7200" dirty="0">
                        <a:latin typeface="Times New Roman" pitchFamily="18" charset="0"/>
                        <a:cs typeface="Times New Roman" pitchFamily="18" charset="0"/>
                      </a:rPr>
                      <m:t>=20</m:t>
                    </m:r>
                    <m:r>
                      <a:rPr lang="en-US" sz="7200" dirty="0">
                        <a:latin typeface="Cambria Math"/>
                        <a:cs typeface="Times New Roman" pitchFamily="18" charset="0"/>
                      </a:rPr>
                      <m:t>×</m:t>
                    </m:r>
                    <m:f>
                      <m:fPr>
                        <m:ctrlPr>
                          <a:rPr lang="en-US" sz="7200" i="1" dirty="0">
                            <a:latin typeface="Cambria Math" panose="02040503050406030204" pitchFamily="18" charset="0"/>
                            <a:cs typeface="Times New Roman" pitchFamily="18" charset="0"/>
                          </a:rPr>
                        </m:ctrlPr>
                      </m:fPr>
                      <m:num>
                        <m:r>
                          <a:rPr lang="en-US" sz="7200" dirty="0">
                            <a:latin typeface="Cambria Math"/>
                            <a:cs typeface="Times New Roman" pitchFamily="18" charset="0"/>
                          </a:rPr>
                          <m:t>18</m:t>
                        </m:r>
                      </m:num>
                      <m:den>
                        <m:r>
                          <a:rPr lang="en-US" sz="7200" dirty="0">
                            <a:latin typeface="Cambria Math"/>
                            <a:cs typeface="Times New Roman" pitchFamily="18" charset="0"/>
                          </a:rPr>
                          <m:t>5</m:t>
                        </m:r>
                      </m:den>
                    </m:f>
                  </m:oMath>
                </a14:m>
                <a:r>
                  <a:rPr lang="en-US" sz="7200" dirty="0">
                    <a:latin typeface="Times New Roman" pitchFamily="18" charset="0"/>
                    <a:cs typeface="Times New Roman" pitchFamily="18" charset="0"/>
                  </a:rPr>
                  <a:t>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=72 km/</a:t>
                </a:r>
                <a:r>
                  <a:rPr lang="en-US" sz="7200" dirty="0" err="1">
                    <a:latin typeface="Times New Roman" pitchFamily="18" charset="0"/>
                    <a:cs typeface="Times New Roman" pitchFamily="18" charset="0"/>
                  </a:rPr>
                  <a:t>hr</a:t>
                </a:r>
                <a:endParaRPr lang="en-US" sz="7200" dirty="0">
                  <a:latin typeface="Times New Roman" pitchFamily="18" charset="0"/>
                  <a:cs typeface="Times New Roman" pitchFamily="18" charset="0"/>
                </a:endParaRPr>
              </a:p>
              <a:p>
                <a:pPr marL="0" indent="0" algn="just">
                  <a:buNone/>
                </a:pPr>
                <a:endParaRPr lang="en-US" sz="7200" dirty="0">
                  <a:latin typeface="Times New Roman" pitchFamily="18" charset="0"/>
                  <a:cs typeface="Times New Roman" pitchFamily="18" charset="0"/>
                </a:endParaRPr>
              </a:p>
              <a:p>
                <a:pPr marL="0" indent="0" algn="just">
                  <a:buNone/>
                </a:pPr>
                <a:r>
                  <a:rPr lang="en-US" sz="7200" b="1" dirty="0">
                    <a:latin typeface="Times New Roman" pitchFamily="18" charset="0"/>
                    <a:cs typeface="Times New Roman" pitchFamily="18" charset="0"/>
                  </a:rPr>
                  <a:t>Example 4 : </a:t>
                </a:r>
                <a:r>
                  <a:rPr lang="en-US" sz="7200" dirty="0">
                    <a:latin typeface="Times New Roman" pitchFamily="18" charset="0"/>
                    <a:cs typeface="Times New Roman" pitchFamily="18" charset="0"/>
                  </a:rPr>
                  <a:t>Two trains 240 </a:t>
                </a:r>
                <a:r>
                  <a:rPr lang="en-US" sz="7200" dirty="0" err="1">
                    <a:latin typeface="Times New Roman" pitchFamily="18" charset="0"/>
                    <a:cs typeface="Times New Roman" pitchFamily="18" charset="0"/>
                  </a:rPr>
                  <a:t>metres</a:t>
                </a:r>
                <a:r>
                  <a:rPr lang="en-US" sz="7200" dirty="0">
                    <a:latin typeface="Times New Roman" pitchFamily="18" charset="0"/>
                    <a:cs typeface="Times New Roman" pitchFamily="18" charset="0"/>
                  </a:rPr>
                  <a:t> and 270 </a:t>
                </a:r>
                <a:r>
                  <a:rPr lang="en-US" sz="7200" dirty="0" err="1">
                    <a:latin typeface="Times New Roman" pitchFamily="18" charset="0"/>
                    <a:cs typeface="Times New Roman" pitchFamily="18" charset="0"/>
                  </a:rPr>
                  <a:t>metres</a:t>
                </a:r>
                <a:r>
                  <a:rPr lang="en-US" sz="7200" dirty="0">
                    <a:latin typeface="Times New Roman" pitchFamily="18" charset="0"/>
                    <a:cs typeface="Times New Roman" pitchFamily="18" charset="0"/>
                  </a:rPr>
                  <a:t> in length are running towards each other on parallel lines, one at the rate of 60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and another at 48 km/hr. How much time will they take to cross each other?</a:t>
                </a:r>
              </a:p>
              <a:p>
                <a:pPr marL="0" indent="0" algn="just">
                  <a:buNone/>
                </a:pPr>
                <a:r>
                  <a:rPr lang="en-US" sz="7200" b="1" dirty="0">
                    <a:latin typeface="Times New Roman" pitchFamily="18" charset="0"/>
                    <a:cs typeface="Times New Roman" pitchFamily="18" charset="0"/>
                  </a:rPr>
                  <a:t>Solution : </a:t>
                </a:r>
                <a:r>
                  <a:rPr lang="en-US" sz="7200" dirty="0">
                    <a:latin typeface="Times New Roman" pitchFamily="18" charset="0"/>
                    <a:cs typeface="Times New Roman" pitchFamily="18" charset="0"/>
                  </a:rPr>
                  <a:t>Relative speed of the two trains = (60 + 48)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 108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=30 m/sec</a:t>
                </a:r>
              </a:p>
              <a:p>
                <a:pPr marL="0" indent="0" algn="just">
                  <a:buNone/>
                </a:pPr>
                <a:r>
                  <a:rPr lang="en-US" sz="7200" dirty="0">
                    <a:latin typeface="Times New Roman" pitchFamily="18" charset="0"/>
                    <a:cs typeface="Times New Roman" pitchFamily="18" charset="0"/>
                  </a:rPr>
                  <a:t>                   Time taken by the trains to pass each other</a:t>
                </a:r>
              </a:p>
              <a:p>
                <a:pPr marL="0" indent="0" algn="just">
                  <a:buNone/>
                </a:pPr>
                <a:r>
                  <a:rPr lang="en-US" sz="7200" dirty="0">
                    <a:latin typeface="Times New Roman" pitchFamily="18" charset="0"/>
                    <a:cs typeface="Times New Roman" pitchFamily="18" charset="0"/>
                  </a:rPr>
                  <a:t>                 = Time taken to cover (240 + 270) m at 30 m/sec = </a:t>
                </a:r>
                <a14:m>
                  <m:oMath xmlns:m="http://schemas.openxmlformats.org/officeDocument/2006/math">
                    <m:f>
                      <m:fPr>
                        <m:ctrlPr>
                          <a:rPr lang="en-US" sz="7200" i="1" dirty="0">
                            <a:latin typeface="Cambria Math" panose="02040503050406030204" pitchFamily="18" charset="0"/>
                            <a:cs typeface="Times New Roman" pitchFamily="18" charset="0"/>
                          </a:rPr>
                        </m:ctrlPr>
                      </m:fPr>
                      <m:num>
                        <m:r>
                          <a:rPr lang="en-US" sz="7200" dirty="0">
                            <a:latin typeface="Cambria Math"/>
                            <a:cs typeface="Times New Roman" pitchFamily="18" charset="0"/>
                          </a:rPr>
                          <m:t>510</m:t>
                        </m:r>
                      </m:num>
                      <m:den>
                        <m:r>
                          <a:rPr lang="en-US" sz="7200" dirty="0">
                            <a:latin typeface="Cambria Math"/>
                            <a:cs typeface="Times New Roman" pitchFamily="18" charset="0"/>
                          </a:rPr>
                          <m:t>30</m:t>
                        </m:r>
                      </m:den>
                    </m:f>
                  </m:oMath>
                </a14:m>
                <a:r>
                  <a:rPr lang="en-US" sz="7200" dirty="0">
                    <a:latin typeface="Times New Roman" pitchFamily="18" charset="0"/>
                    <a:cs typeface="Times New Roman" pitchFamily="18" charset="0"/>
                  </a:rPr>
                  <a:t> sec= 17 sec</a:t>
                </a:r>
                <a:r>
                  <a:rPr lang="en-US" sz="7200" dirty="0" smtClean="0">
                    <a:latin typeface="Times New Roman" pitchFamily="18" charset="0"/>
                    <a:cs typeface="Times New Roman" pitchFamily="18" charset="0"/>
                  </a:rPr>
                  <a:t>.</a:t>
                </a:r>
              </a:p>
              <a:p>
                <a:pPr marL="0" indent="0" algn="just">
                  <a:buNone/>
                </a:pPr>
                <a:endParaRPr lang="en-US" sz="7200" dirty="0">
                  <a:latin typeface="Times New Roman" pitchFamily="18" charset="0"/>
                  <a:cs typeface="Times New Roman" pitchFamily="18" charset="0"/>
                </a:endParaRPr>
              </a:p>
              <a:p>
                <a:pPr marL="0" indent="0">
                  <a:buNone/>
                </a:pPr>
                <a:r>
                  <a:rPr lang="en-US" sz="7200" b="1" dirty="0">
                    <a:latin typeface="Times New Roman" pitchFamily="18" charset="0"/>
                    <a:cs typeface="Times New Roman" pitchFamily="18" charset="0"/>
                  </a:rPr>
                  <a:t>Example 5: </a:t>
                </a:r>
                <a:r>
                  <a:rPr lang="en-US" sz="7200" dirty="0">
                    <a:latin typeface="Times New Roman" pitchFamily="18" charset="0"/>
                    <a:cs typeface="Times New Roman" pitchFamily="18" charset="0"/>
                  </a:rPr>
                  <a:t>Two trains 100 </a:t>
                </a:r>
                <a:r>
                  <a:rPr lang="en-US" sz="7200" dirty="0" err="1">
                    <a:latin typeface="Times New Roman" pitchFamily="18" charset="0"/>
                    <a:cs typeface="Times New Roman" pitchFamily="18" charset="0"/>
                  </a:rPr>
                  <a:t>metres</a:t>
                </a:r>
                <a:r>
                  <a:rPr lang="en-US" sz="7200" dirty="0">
                    <a:latin typeface="Times New Roman" pitchFamily="18" charset="0"/>
                    <a:cs typeface="Times New Roman" pitchFamily="18" charset="0"/>
                  </a:rPr>
                  <a:t> and 120 </a:t>
                </a:r>
                <a:r>
                  <a:rPr lang="en-US" sz="7200" dirty="0" err="1">
                    <a:latin typeface="Times New Roman" pitchFamily="18" charset="0"/>
                    <a:cs typeface="Times New Roman" pitchFamily="18" charset="0"/>
                  </a:rPr>
                  <a:t>metres</a:t>
                </a:r>
                <a:r>
                  <a:rPr lang="en-US" sz="7200" dirty="0">
                    <a:latin typeface="Times New Roman" pitchFamily="18" charset="0"/>
                    <a:cs typeface="Times New Roman" pitchFamily="18" charset="0"/>
                  </a:rPr>
                  <a:t> long are running in the same direction with speeds of 72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and 54 km/hr. In how much time will the first train cross the second?</a:t>
                </a:r>
              </a:p>
              <a:p>
                <a:pPr marL="0" indent="0">
                  <a:buNone/>
                </a:pPr>
                <a:r>
                  <a:rPr lang="en-US" sz="7200" b="1" dirty="0">
                    <a:latin typeface="Times New Roman" pitchFamily="18" charset="0"/>
                    <a:cs typeface="Times New Roman" pitchFamily="18" charset="0"/>
                  </a:rPr>
                  <a:t>Solution: </a:t>
                </a:r>
                <a:r>
                  <a:rPr lang="en-US" sz="7200" dirty="0">
                    <a:latin typeface="Times New Roman" pitchFamily="18" charset="0"/>
                    <a:cs typeface="Times New Roman" pitchFamily="18" charset="0"/>
                  </a:rPr>
                  <a:t>Relative speed of the trains = (72 – 54)km/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 18 km/</a:t>
                </a:r>
                <a:r>
                  <a:rPr lang="en-US" sz="7200" dirty="0" err="1">
                    <a:latin typeface="Times New Roman" pitchFamily="18" charset="0"/>
                    <a:cs typeface="Times New Roman" pitchFamily="18" charset="0"/>
                  </a:rPr>
                  <a:t>hr</a:t>
                </a:r>
                <a:r>
                  <a:rPr lang="en-US" sz="7200" dirty="0">
                    <a:latin typeface="Times New Roman" pitchFamily="18" charset="0"/>
                    <a:cs typeface="Times New Roman" pitchFamily="18" charset="0"/>
                  </a:rPr>
                  <a:t> = 5 m/sec.</a:t>
                </a:r>
              </a:p>
              <a:p>
                <a:pPr marL="0" indent="0">
                  <a:buNone/>
                </a:pPr>
                <a:r>
                  <a:rPr lang="en-US" sz="7200" dirty="0">
                    <a:latin typeface="Times New Roman" pitchFamily="18" charset="0"/>
                    <a:cs typeface="Times New Roman" pitchFamily="18" charset="0"/>
                  </a:rPr>
                  <a:t>                 Time taken by the trains to pass each other</a:t>
                </a:r>
              </a:p>
              <a:p>
                <a:pPr marL="0" indent="0">
                  <a:buNone/>
                </a:pP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 </a:t>
                </a:r>
                <a:r>
                  <a:rPr lang="en-US" sz="7200" dirty="0">
                    <a:latin typeface="Times New Roman" pitchFamily="18" charset="0"/>
                    <a:cs typeface="Times New Roman" pitchFamily="18" charset="0"/>
                  </a:rPr>
                  <a:t>Time taken to cover (100 + 120) m at 5 m/sec = </a:t>
                </a:r>
                <a14:m>
                  <m:oMath xmlns:m="http://schemas.openxmlformats.org/officeDocument/2006/math">
                    <m:f>
                      <m:fPr>
                        <m:ctrlPr>
                          <a:rPr lang="en-US" sz="7200" i="1" dirty="0">
                            <a:latin typeface="Cambria Math" panose="02040503050406030204" pitchFamily="18" charset="0"/>
                            <a:cs typeface="Times New Roman" pitchFamily="18" charset="0"/>
                          </a:rPr>
                        </m:ctrlPr>
                      </m:fPr>
                      <m:num>
                        <m:r>
                          <a:rPr lang="en-US" sz="7200" dirty="0">
                            <a:latin typeface="Cambria Math"/>
                            <a:cs typeface="Times New Roman" pitchFamily="18" charset="0"/>
                          </a:rPr>
                          <m:t>220</m:t>
                        </m:r>
                      </m:num>
                      <m:den>
                        <m:r>
                          <a:rPr lang="en-US" sz="7200" dirty="0">
                            <a:latin typeface="Cambria Math"/>
                            <a:cs typeface="Times New Roman" pitchFamily="18" charset="0"/>
                          </a:rPr>
                          <m:t>5</m:t>
                        </m:r>
                      </m:den>
                    </m:f>
                  </m:oMath>
                </a14:m>
                <a:r>
                  <a:rPr lang="en-US" sz="7200" dirty="0">
                    <a:latin typeface="Times New Roman" pitchFamily="18" charset="0"/>
                    <a:cs typeface="Times New Roman" pitchFamily="18" charset="0"/>
                  </a:rPr>
                  <a:t> sec= 44 sec</a:t>
                </a:r>
              </a:p>
              <a:p>
                <a:pPr marL="0" indent="0" algn="just">
                  <a:buNone/>
                </a:pPr>
                <a:endParaRPr lang="en-US" sz="45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600" dirty="0">
                  <a:latin typeface="Times New Roman" pitchFamily="18" charset="0"/>
                  <a:cs typeface="Times New Roman" pitchFamily="18" charset="0"/>
                </a:endParaRPr>
              </a:p>
              <a:p>
                <a:pPr>
                  <a:buNone/>
                </a:pPr>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458200" cy="5257800"/>
              </a:xfrm>
              <a:blipFill rotWithShape="1">
                <a:blip r:embed="rId2"/>
                <a:stretch>
                  <a:fillRect l="-649" r="-577" b="-104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034EE3C-FF4E-4AED-B381-7F08C5D35CC6}" type="datetime1">
              <a:rPr lang="en-US" smtClean="0"/>
              <a:t>12/17/2021</a:t>
            </a:fld>
            <a:endParaRPr lang="en-US"/>
          </a:p>
        </p:txBody>
      </p:sp>
      <p:sp>
        <p:nvSpPr>
          <p:cNvPr id="5" name="Footer Placeholder 4"/>
          <p:cNvSpPr>
            <a:spLocks noGrp="1"/>
          </p:cNvSpPr>
          <p:nvPr>
            <p:ph type="ftr" sz="quarter" idx="11"/>
          </p:nvPr>
        </p:nvSpPr>
        <p:spPr>
          <a:xfrm>
            <a:off x="16002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Assignment - 1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Title 1"/>
          <p:cNvSpPr txBox="1">
            <a:spLocks/>
          </p:cNvSpPr>
          <p:nvPr/>
        </p:nvSpPr>
        <p:spPr>
          <a:xfrm>
            <a:off x="1341474" y="443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Time Speed  and Distance(Contd.)</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135563"/>
          </a:xfrm>
        </p:spPr>
        <p:txBody>
          <a:bodyPr>
            <a:noAutofit/>
          </a:bodyPr>
          <a:lstStyle/>
          <a:p>
            <a:pPr marL="0" indent="0">
              <a:buNone/>
            </a:pPr>
            <a:r>
              <a:rPr lang="en-US" sz="1800" b="1" dirty="0">
                <a:latin typeface="Times New Roman" pitchFamily="18" charset="0"/>
                <a:cs typeface="Times New Roman" pitchFamily="18" charset="0"/>
              </a:rPr>
              <a:t>Q. 1: </a:t>
            </a:r>
            <a:r>
              <a:rPr lang="en-US" sz="1800" dirty="0">
                <a:latin typeface="Times New Roman" pitchFamily="18" charset="0"/>
                <a:cs typeface="Times New Roman" pitchFamily="18" charset="0"/>
              </a:rPr>
              <a:t>A motorist travelled between two towns, which are 65 km apart, in 2 hours and 10 minutes. Find the </a:t>
            </a:r>
            <a:r>
              <a:rPr lang="nl-NL" sz="1800" dirty="0">
                <a:latin typeface="Times New Roman" pitchFamily="18" charset="0"/>
                <a:cs typeface="Times New Roman" pitchFamily="18" charset="0"/>
              </a:rPr>
              <a:t>speed in metres per minute.</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200      (b) 500       (c) 600    (d) </a:t>
            </a:r>
            <a:r>
              <a:rPr lang="en-US" sz="1800" dirty="0" smtClean="0">
                <a:latin typeface="Times New Roman" pitchFamily="18" charset="0"/>
                <a:cs typeface="Times New Roman" pitchFamily="18" charset="0"/>
              </a:rPr>
              <a:t>700</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Q.2: </a:t>
            </a:r>
            <a:r>
              <a:rPr lang="en-US" sz="1800" dirty="0">
                <a:latin typeface="Times New Roman" pitchFamily="18" charset="0"/>
                <a:cs typeface="Times New Roman" pitchFamily="18" charset="0"/>
              </a:rPr>
              <a:t>A train leaves Delhi at 4.10 P.M. and reaches Aligarh at 7.25 P.M. The average speed of the train is 40 km/hr. What is the distance from Delhi to Aligarh?</a:t>
            </a:r>
          </a:p>
          <a:p>
            <a:pPr marL="0" indent="0">
              <a:buNone/>
            </a:pPr>
            <a:r>
              <a:rPr lang="en-US" sz="1800" dirty="0" smtClean="0">
                <a:latin typeface="Times New Roman" pitchFamily="18" charset="0"/>
                <a:cs typeface="Times New Roman" pitchFamily="18" charset="0"/>
              </a:rPr>
              <a:t>       (a) 120 </a:t>
            </a:r>
            <a:r>
              <a:rPr lang="en-US" sz="1800" dirty="0">
                <a:latin typeface="Times New Roman" pitchFamily="18" charset="0"/>
                <a:cs typeface="Times New Roman" pitchFamily="18" charset="0"/>
              </a:rPr>
              <a:t>km      (b) 130 km    </a:t>
            </a:r>
            <a:r>
              <a:rPr lang="nn-NO" sz="1800" dirty="0">
                <a:latin typeface="Times New Roman" pitchFamily="18" charset="0"/>
                <a:cs typeface="Times New Roman" pitchFamily="18" charset="0"/>
              </a:rPr>
              <a:t>(c) 135 km     (d) 140 </a:t>
            </a:r>
            <a:r>
              <a:rPr lang="nn-NO" sz="1800" dirty="0" smtClean="0">
                <a:latin typeface="Times New Roman" pitchFamily="18" charset="0"/>
                <a:cs typeface="Times New Roman" pitchFamily="18" charset="0"/>
              </a:rPr>
              <a:t>km</a:t>
            </a:r>
          </a:p>
          <a:p>
            <a:pPr marL="0" indent="0">
              <a:buNone/>
            </a:pPr>
            <a:endParaRPr lang="nn-NO" sz="1800" dirty="0">
              <a:latin typeface="Times New Roman" pitchFamily="18" charset="0"/>
              <a:cs typeface="Times New Roman" pitchFamily="18" charset="0"/>
            </a:endParaRPr>
          </a:p>
          <a:p>
            <a:pPr marL="0" indent="0">
              <a:buNone/>
            </a:pPr>
            <a:r>
              <a:rPr lang="nn-NO"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A monkey climbing up a pole ascends 6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slips 3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in alternate minutes. If the pole is 60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high, how long will it take the monkey to reach the top?</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31 min    (b) 33 min    </a:t>
            </a:r>
            <a:r>
              <a:rPr lang="sv-SE" sz="1800" dirty="0">
                <a:latin typeface="Times New Roman" pitchFamily="18" charset="0"/>
                <a:cs typeface="Times New Roman" pitchFamily="18" charset="0"/>
              </a:rPr>
              <a:t>(c) 35 min    (d) 37 </a:t>
            </a:r>
            <a:r>
              <a:rPr lang="sv-SE" sz="1800" dirty="0" smtClean="0">
                <a:latin typeface="Times New Roman" pitchFamily="18" charset="0"/>
                <a:cs typeface="Times New Roman" pitchFamily="18" charset="0"/>
              </a:rPr>
              <a:t>min</a:t>
            </a:r>
          </a:p>
          <a:p>
            <a:pPr marL="0" indent="0">
              <a:buNone/>
            </a:pPr>
            <a:endParaRPr lang="sv-SE" sz="1800" dirty="0">
              <a:latin typeface="Times New Roman" pitchFamily="18" charset="0"/>
              <a:cs typeface="Times New Roman" pitchFamily="18" charset="0"/>
            </a:endParaRPr>
          </a:p>
          <a:p>
            <a:pPr marL="0" indent="0">
              <a:buNone/>
            </a:pPr>
            <a:r>
              <a:rPr lang="sv-SE"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A car is driven at the speed of 100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stops for 10 minutes at the end of every 150 km. To cover  a distance of 1000 km, it will take</a:t>
            </a:r>
          </a:p>
          <a:p>
            <a:pPr marL="0" indent="0">
              <a:buNone/>
            </a:pPr>
            <a:r>
              <a:rPr lang="en-US" sz="2000" dirty="0" smtClean="0"/>
              <a:t>      </a:t>
            </a:r>
            <a:r>
              <a:rPr lang="en-US" sz="1800" dirty="0">
                <a:latin typeface="Times New Roman" pitchFamily="18" charset="0"/>
                <a:cs typeface="Times New Roman" pitchFamily="18" charset="0"/>
              </a:rPr>
              <a:t>(a) 9 hours (b) 10 hours   (c) 11 hours (d) 12 hours</a:t>
            </a:r>
          </a:p>
        </p:txBody>
      </p:sp>
      <p:sp>
        <p:nvSpPr>
          <p:cNvPr id="4" name="Date Placeholder 3"/>
          <p:cNvSpPr>
            <a:spLocks noGrp="1"/>
          </p:cNvSpPr>
          <p:nvPr>
            <p:ph type="dt" sz="half" idx="10"/>
          </p:nvPr>
        </p:nvSpPr>
        <p:spPr/>
        <p:txBody>
          <a:bodyPr/>
          <a:lstStyle/>
          <a:p>
            <a:fld id="{A252446B-AF02-4ABA-8559-BFE28B5FFAE9}" type="datetime1">
              <a:rPr lang="en-US" smtClean="0"/>
              <a:t>12/17/2021</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Assignment - 1 </a:t>
            </a:r>
            <a:r>
              <a:rPr lang="en-US" sz="3000" b="1" noProof="0" dirty="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2" name="Title 1"/>
          <p:cNvSpPr txBox="1">
            <a:spLocks/>
          </p:cNvSpPr>
          <p:nvPr/>
        </p:nvSpPr>
        <p:spPr>
          <a:xfrm>
            <a:off x="1334386" y="15240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Multiple Choice Questions </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059363"/>
          </a:xfrm>
        </p:spPr>
        <p:txBody>
          <a:bodyPr>
            <a:normAutofit/>
          </a:bodyPr>
          <a:lstStyle/>
          <a:p>
            <a:pPr marL="0" indent="0">
              <a:buNone/>
            </a:pPr>
            <a:r>
              <a:rPr lang="en-US" sz="1800" b="1" dirty="0">
                <a:latin typeface="Times New Roman" pitchFamily="18" charset="0"/>
                <a:cs typeface="Times New Roman" pitchFamily="18" charset="0"/>
              </a:rPr>
              <a:t>Q 5:</a:t>
            </a:r>
            <a:r>
              <a:rPr lang="en-US" sz="1800" dirty="0">
                <a:latin typeface="Times New Roman" pitchFamily="18" charset="0"/>
                <a:cs typeface="Times New Roman" pitchFamily="18" charset="0"/>
              </a:rPr>
              <a:t>A train covers a distance of 12 km in 10 minutes. If it takes 6 seconds to pass a telegraph post, then the length of the train is</a:t>
            </a:r>
          </a:p>
          <a:p>
            <a:pPr marL="0" indent="0">
              <a:buNone/>
            </a:pPr>
            <a:r>
              <a:rPr lang="pt-BR" sz="1800" dirty="0">
                <a:latin typeface="Times New Roman" pitchFamily="18" charset="0"/>
                <a:cs typeface="Times New Roman" pitchFamily="18" charset="0"/>
              </a:rPr>
              <a:t>   (a) 90 m (b) 100 m   </a:t>
            </a:r>
            <a:r>
              <a:rPr lang="en-US" sz="1800" dirty="0">
                <a:latin typeface="Times New Roman" pitchFamily="18" charset="0"/>
                <a:cs typeface="Times New Roman" pitchFamily="18" charset="0"/>
              </a:rPr>
              <a:t>(c) 120 m (d) 140 m</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The length of the bridge, which a train 130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long and travelling at 45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can cross in 30 seconds, is</a:t>
            </a:r>
          </a:p>
          <a:p>
            <a:pPr marL="0" indent="0">
              <a:buNone/>
            </a:pPr>
            <a:r>
              <a:rPr lang="pt-BR" sz="1800" dirty="0">
                <a:latin typeface="Times New Roman" pitchFamily="18" charset="0"/>
                <a:cs typeface="Times New Roman" pitchFamily="18" charset="0"/>
              </a:rPr>
              <a:t>   (a) 200 m       (b) 225 m      </a:t>
            </a:r>
            <a:r>
              <a:rPr lang="en-US" sz="1800" dirty="0">
                <a:latin typeface="Times New Roman" pitchFamily="18" charset="0"/>
                <a:cs typeface="Times New Roman" pitchFamily="18" charset="0"/>
              </a:rPr>
              <a:t>(c) 245 m     (d) 250 m</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A train travelling with a constant speed crosses a 96-metre long platform in 12 seconds and another 141-metre long platform in 15 seconds. The length of the train and its speed are</a:t>
            </a:r>
          </a:p>
          <a:p>
            <a:pPr marL="0" indent="0">
              <a:buNone/>
            </a:pPr>
            <a:r>
              <a:rPr lang="en-US" sz="1800" dirty="0">
                <a:latin typeface="Times New Roman" pitchFamily="18" charset="0"/>
                <a:cs typeface="Times New Roman" pitchFamily="18" charset="0"/>
              </a:rPr>
              <a:t>(a) 84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54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(b) 64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44 km/</a:t>
            </a:r>
            <a:r>
              <a:rPr lang="en-US" sz="1800" dirty="0" err="1">
                <a:latin typeface="Times New Roman" pitchFamily="18" charset="0"/>
                <a:cs typeface="Times New Roman" pitchFamily="18" charset="0"/>
              </a:rPr>
              <a:t>hr</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(c) 64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54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(d) 84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and 60 km/</a:t>
            </a:r>
            <a:r>
              <a:rPr lang="en-US" sz="1800" dirty="0" err="1">
                <a:latin typeface="Times New Roman" pitchFamily="18" charset="0"/>
                <a:cs typeface="Times New Roman" pitchFamily="18" charset="0"/>
              </a:rPr>
              <a:t>hr</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6AC1FA8-CA9C-4040-82AC-7EF8FE3FF5AF}" type="datetime1">
              <a:rPr lang="en-US" smtClean="0"/>
              <a:t>12/17/2021</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Multiple Choice Questions </a:t>
            </a:r>
            <a:r>
              <a:rPr lang="en-US" sz="2400" b="1" noProof="0" dirty="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059363"/>
          </a:xfrm>
        </p:spPr>
        <p:txBody>
          <a:bodyPr>
            <a:normAutofit/>
          </a:bodyPr>
          <a:lstStyle/>
          <a:p>
            <a:pPr marL="0" indent="0">
              <a:buNone/>
            </a:pPr>
            <a:r>
              <a:rPr lang="en-US" sz="1800" b="1" dirty="0">
                <a:latin typeface="Times New Roman" pitchFamily="18" charset="0"/>
                <a:cs typeface="Times New Roman" pitchFamily="18" charset="0"/>
              </a:rPr>
              <a:t>Q.8:</a:t>
            </a:r>
            <a:r>
              <a:rPr lang="en-US" sz="1800" dirty="0">
                <a:latin typeface="Times New Roman" pitchFamily="18" charset="0"/>
                <a:cs typeface="Times New Roman" pitchFamily="18" charset="0"/>
              </a:rPr>
              <a:t>A train with 90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crosses a bridge in 36 seconds. Another train 100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shorter crosses the same bridge at 45 km/hr. What is the time taken by the second train to cross the bridge?</a:t>
            </a:r>
          </a:p>
          <a:p>
            <a:pPr>
              <a:buAutoNum type="alphaLcParenBoth"/>
            </a:pPr>
            <a:r>
              <a:rPr lang="en-US" sz="1800" dirty="0">
                <a:latin typeface="Times New Roman" pitchFamily="18" charset="0"/>
                <a:cs typeface="Times New Roman" pitchFamily="18" charset="0"/>
              </a:rPr>
              <a:t>61 seconds       (b) 62 seconds     (c) 63 seconds    (d) 64 seconds</a:t>
            </a:r>
          </a:p>
          <a:p>
            <a:pPr marL="0" indent="0">
              <a:buNone/>
            </a:pPr>
            <a:r>
              <a:rPr lang="en-US" sz="1800" b="1" dirty="0">
                <a:latin typeface="Times New Roman" pitchFamily="18" charset="0"/>
                <a:cs typeface="Times New Roman" pitchFamily="18" charset="0"/>
              </a:rPr>
              <a:t>Q.9: </a:t>
            </a:r>
            <a:r>
              <a:rPr lang="en-US" sz="1800" dirty="0">
                <a:latin typeface="Times New Roman" pitchFamily="18" charset="0"/>
                <a:cs typeface="Times New Roman" pitchFamily="18" charset="0"/>
              </a:rPr>
              <a:t>Two trains of lengths 120 m and 90 m are running with speeds of 80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55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respectively towards each other on parallel lines. If they are 90 m apart, after how many seconds they will cross each other?</a:t>
            </a:r>
          </a:p>
          <a:p>
            <a:pPr marL="0" indent="0">
              <a:buNone/>
            </a:pPr>
            <a:r>
              <a:rPr lang="en-US" sz="1800" dirty="0">
                <a:latin typeface="Times New Roman" pitchFamily="18" charset="0"/>
                <a:cs typeface="Times New Roman" pitchFamily="18" charset="0"/>
              </a:rPr>
              <a:t>  (a) 5.6 sec.                         (b) 7.2 sec.    </a:t>
            </a:r>
            <a:r>
              <a:rPr lang="fr-FR" sz="1800" dirty="0">
                <a:latin typeface="Times New Roman" pitchFamily="18" charset="0"/>
                <a:cs typeface="Times New Roman" pitchFamily="18" charset="0"/>
              </a:rPr>
              <a:t>(c) 8 sec.                 (d) 9 sec.</a:t>
            </a:r>
          </a:p>
          <a:p>
            <a:pPr marL="0" indent="0">
              <a:buNone/>
            </a:pPr>
            <a:r>
              <a:rPr lang="fr-FR" sz="1800" b="1" dirty="0">
                <a:latin typeface="Times New Roman" pitchFamily="18" charset="0"/>
                <a:cs typeface="Times New Roman" pitchFamily="18" charset="0"/>
              </a:rPr>
              <a:t>Q.10: </a:t>
            </a:r>
            <a:r>
              <a:rPr lang="en-US" sz="1800" dirty="0">
                <a:latin typeface="Times New Roman" pitchFamily="18" charset="0"/>
                <a:cs typeface="Times New Roman" pitchFamily="18" charset="0"/>
              </a:rPr>
              <a:t>A car travels from P to Q at a constant speed. If its speed were increased by 10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it would have taken one hour lesser to cover the distance. It would have taken further 45 minutes lesser if the speed was further increased by 10 km/hr. What is the distance between the two cities?</a:t>
            </a:r>
          </a:p>
          <a:p>
            <a:pPr marL="0" indent="0">
              <a:buNone/>
            </a:pPr>
            <a:r>
              <a:rPr lang="en-US" sz="1800" dirty="0">
                <a:latin typeface="Times New Roman" pitchFamily="18" charset="0"/>
                <a:cs typeface="Times New Roman" pitchFamily="18" charset="0"/>
              </a:rPr>
              <a:t>(a) 420 km        (b) 540 km     </a:t>
            </a:r>
            <a:r>
              <a:rPr lang="nn-NO" sz="1800" dirty="0">
                <a:latin typeface="Times New Roman" pitchFamily="18" charset="0"/>
                <a:cs typeface="Times New Roman" pitchFamily="18" charset="0"/>
              </a:rPr>
              <a:t>(c) 600 km      (d) 650 km</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3123F4-80F0-489E-AA04-FC600F20FDAC}" type="datetime1">
              <a:rPr lang="en-US" smtClean="0"/>
              <a:t>12/17/2021</a:t>
            </a:fld>
            <a:endParaRPr lang="en-US"/>
          </a:p>
        </p:txBody>
      </p:sp>
      <p:sp>
        <p:nvSpPr>
          <p:cNvPr id="5" name="Footer Placeholder 4"/>
          <p:cNvSpPr>
            <a:spLocks noGrp="1"/>
          </p:cNvSpPr>
          <p:nvPr>
            <p:ph type="ftr" sz="quarter" idx="11"/>
          </p:nvPr>
        </p:nvSpPr>
        <p:spPr>
          <a:xfrm>
            <a:off x="2209800" y="6356350"/>
            <a:ext cx="6172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a:latin typeface="Times New Roman" pitchFamily="18" charset="0"/>
                <a:cs typeface="Times New Roman" pitchFamily="18" charset="0"/>
              </a:rPr>
              <a:t>Profit &amp; Loss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rPr>
              <a:t>Multiple Choice Questions  </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A bus covered a certain distance from village A to village B at the speed of 60 km/hr. However on its return journey it got stuck in traffic and covered the same distance at the speed of 40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took 2 hours more to reach its destination. What is the distance covered between villages A and B</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 car takes 15 minutes less to cover a distance of 75 km, if it increases its speed by 10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from its usual speed. How much time would it take to cover a distance of 300 km using this speed</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Two men starting from the same place walk at the rate of 5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and 5.5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respectively. What time will they take to be 8.5 km apart, if they walk in the same direction?</a:t>
            </a:r>
          </a:p>
        </p:txBody>
      </p:sp>
      <p:sp>
        <p:nvSpPr>
          <p:cNvPr id="4" name="Date Placeholder 3"/>
          <p:cNvSpPr>
            <a:spLocks noGrp="1"/>
          </p:cNvSpPr>
          <p:nvPr>
            <p:ph type="dt" sz="half" idx="10"/>
          </p:nvPr>
        </p:nvSpPr>
        <p:spPr/>
        <p:txBody>
          <a:bodyPr/>
          <a:lstStyle/>
          <a:p>
            <a:fld id="{FC5DABCA-2C63-4567-87D5-D13FE3C41A2D}"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noGrp="1"/>
          </p:cNvSpPr>
          <p:nvPr>
            <p:ph type="title"/>
          </p:nvPr>
        </p:nvSpPr>
        <p:spPr>
          <a:xfrm>
            <a:off x="1447800" y="0"/>
            <a:ext cx="76962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Daily</a:t>
            </a:r>
            <a:r>
              <a:rPr kumimoji="0" lang="en-US" sz="2400" b="1" i="0" u="none" strike="noStrike" kern="1200" cap="none" spc="0" normalizeH="0" noProof="0" dirty="0" smtClean="0">
                <a:ln>
                  <a:noFill/>
                </a:ln>
                <a:solidFill>
                  <a:schemeClr val="dk1"/>
                </a:solidFill>
                <a:effectLst/>
                <a:uLnTx/>
                <a:uFillTx/>
                <a:latin typeface="Times New Roman" pitchFamily="18" charset="0"/>
                <a:ea typeface="+mn-ea"/>
                <a:cs typeface="Times New Roman" pitchFamily="18" charset="0"/>
              </a:rPr>
              <a:t> Quiz</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901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334000"/>
          </a:xfrm>
        </p:spPr>
        <p:txBody>
          <a:bodyPr>
            <a:normAutofit/>
          </a:bodyPr>
          <a:lstStyle/>
          <a:p>
            <a:pPr marL="0" indent="0">
              <a:buNone/>
            </a:pPr>
            <a:r>
              <a:rPr lang="en-US" sz="1800" b="1" dirty="0">
                <a:latin typeface="Times New Roman" pitchFamily="18" charset="0"/>
                <a:cs typeface="Times New Roman" pitchFamily="18" charset="0"/>
              </a:rPr>
              <a:t>Q.1 : </a:t>
            </a:r>
            <a:r>
              <a:rPr lang="en-US" sz="1800" dirty="0">
                <a:latin typeface="Times New Roman" pitchFamily="18" charset="0"/>
                <a:cs typeface="Times New Roman" pitchFamily="18" charset="0"/>
              </a:rPr>
              <a:t>If Karan travels at a speed of 60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and covers a distance in 9 hrs., then how much time will he take to travel the same distance at a speed of 90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a:t>
            </a:r>
          </a:p>
          <a:p>
            <a:pPr>
              <a:buAutoNum type="alphaLcParenBoth"/>
            </a:pPr>
            <a:r>
              <a:rPr lang="en-US" sz="1800" dirty="0">
                <a:latin typeface="Times New Roman" pitchFamily="18" charset="0"/>
                <a:cs typeface="Times New Roman" pitchFamily="18" charset="0"/>
              </a:rPr>
              <a:t>8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(b) 6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12 hrs (d) 9 hrs</a:t>
            </a:r>
          </a:p>
          <a:p>
            <a:pPr marL="0" indent="0">
              <a:buNone/>
            </a:pPr>
            <a:r>
              <a:rPr lang="de-DE" sz="1800" b="1" dirty="0" smtClean="0">
                <a:latin typeface="Times New Roman" pitchFamily="18" charset="0"/>
                <a:cs typeface="Times New Roman" pitchFamily="18" charset="0"/>
              </a:rPr>
              <a:t>Q.2: </a:t>
            </a:r>
            <a:r>
              <a:rPr lang="en-US" sz="1800" dirty="0">
                <a:latin typeface="Times New Roman" pitchFamily="18" charset="0"/>
                <a:cs typeface="Times New Roman" pitchFamily="18" charset="0"/>
              </a:rPr>
              <a:t>A car covers 650 km in 12 hours and other 850 </a:t>
            </a:r>
            <a:r>
              <a:rPr lang="en-US" sz="1800" dirty="0" err="1">
                <a:latin typeface="Times New Roman" pitchFamily="18" charset="0"/>
                <a:cs typeface="Times New Roman" pitchFamily="18" charset="0"/>
              </a:rPr>
              <a:t>kmin</a:t>
            </a:r>
            <a:r>
              <a:rPr lang="en-US" sz="1800" dirty="0">
                <a:latin typeface="Times New Roman" pitchFamily="18" charset="0"/>
                <a:cs typeface="Times New Roman" pitchFamily="18" charset="0"/>
              </a:rPr>
              <a:t> 18 hours. Find the average speed of the car ?</a:t>
            </a:r>
          </a:p>
          <a:p>
            <a:pPr>
              <a:buAutoNum type="alphaLcParenBoth"/>
            </a:pPr>
            <a:r>
              <a:rPr lang="en-US" sz="1800" dirty="0">
                <a:latin typeface="Times New Roman" pitchFamily="18" charset="0"/>
                <a:cs typeface="Times New Roman" pitchFamily="18" charset="0"/>
              </a:rPr>
              <a:t>47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(b) 50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48 kmph (d) 52 kmph</a:t>
            </a:r>
          </a:p>
          <a:p>
            <a:pPr marL="0" indent="0">
              <a:buNone/>
            </a:pPr>
            <a:r>
              <a:rPr lang="en-US"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A car travels the first one third of a certain distance with a speed of 10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the next one third distance with a speed of 20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the last one third distance with a speed of 60 km/hr. The average speed of the car for the whole journey is</a:t>
            </a:r>
          </a:p>
          <a:p>
            <a:pPr>
              <a:buAutoNum type="alphaLcParenBoth"/>
            </a:pPr>
            <a:r>
              <a:rPr lang="pt-BR" sz="1800" dirty="0">
                <a:latin typeface="Times New Roman" pitchFamily="18" charset="0"/>
                <a:cs typeface="Times New Roman" pitchFamily="18" charset="0"/>
              </a:rPr>
              <a:t>18 km/hr (b) 24 km/hr  </a:t>
            </a:r>
            <a:r>
              <a:rPr lang="de-DE" sz="1800" dirty="0">
                <a:latin typeface="Times New Roman" pitchFamily="18" charset="0"/>
                <a:cs typeface="Times New Roman" pitchFamily="18" charset="0"/>
              </a:rPr>
              <a:t>(c) 30 km/hr (d) 36 km/hr</a:t>
            </a:r>
          </a:p>
          <a:p>
            <a:pPr marL="0" indent="0">
              <a:buNone/>
            </a:pPr>
            <a:r>
              <a:rPr lang="de-DE" sz="1800" b="1" dirty="0">
                <a:latin typeface="Times New Roman" pitchFamily="18" charset="0"/>
                <a:cs typeface="Times New Roman" pitchFamily="18" charset="0"/>
              </a:rPr>
              <a:t>Q.4:</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 thief is noticed by a policeman from a distance of 200 m. The thief starts running and the policeman chases him. The thief and the policeman chases him. The thief and the policeman run at the speed of 10km/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11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respectively. What is the distance between them after 6 minutes?</a:t>
            </a:r>
          </a:p>
          <a:p>
            <a:pPr marL="0" indent="0">
              <a:buNone/>
            </a:pPr>
            <a:r>
              <a:rPr lang="en-US" sz="1800" dirty="0">
                <a:latin typeface="Times New Roman" pitchFamily="18" charset="0"/>
                <a:cs typeface="Times New Roman" pitchFamily="18" charset="0"/>
              </a:rPr>
              <a:t>    (a) 100m (b) 120m   (c) 150m    (d) 160m</a:t>
            </a:r>
            <a:endParaRPr lang="de-DE"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CE5A325-C991-4776-B114-7B9F3106BA30}" type="datetime1">
              <a:rPr lang="en-US" smtClean="0"/>
              <a:t>12/17/2021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itchFamily="18" charset="0"/>
                <a:cs typeface="Times New Roman" pitchFamily="18" charset="0"/>
              </a:rPr>
              <a:t>Assignment - </a:t>
            </a:r>
            <a:r>
              <a:rPr lang="en-US" sz="2400" b="1" noProof="0" dirty="0" smtClean="0">
                <a:latin typeface="Times New Roman" pitchFamily="18" charset="0"/>
                <a:cs typeface="Times New Roman" pitchFamily="18" charset="0"/>
              </a:rPr>
              <a:t>3</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410200"/>
          </a:xfrm>
        </p:spPr>
        <p:txBody>
          <a:bodyPr>
            <a:normAutofit/>
          </a:bodyPr>
          <a:lstStyle/>
          <a:p>
            <a:pPr marL="0" indent="0">
              <a:buNone/>
            </a:pPr>
            <a:r>
              <a:rPr lang="en-US" sz="1900" b="1" dirty="0" smtClean="0">
                <a:latin typeface="Times New Roman" pitchFamily="18" charset="0"/>
                <a:cs typeface="Times New Roman" pitchFamily="18" charset="0"/>
              </a:rPr>
              <a:t>Q.5:</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Ramesh is walking at a speed of 10 </a:t>
            </a:r>
            <a:r>
              <a:rPr lang="en-US" sz="1900" dirty="0" err="1">
                <a:latin typeface="Times New Roman" pitchFamily="18" charset="0"/>
                <a:cs typeface="Times New Roman" pitchFamily="18" charset="0"/>
              </a:rPr>
              <a:t>kilometres</a:t>
            </a:r>
            <a:r>
              <a:rPr lang="en-US" sz="1900" dirty="0">
                <a:latin typeface="Times New Roman" pitchFamily="18" charset="0"/>
                <a:cs typeface="Times New Roman" pitchFamily="18" charset="0"/>
              </a:rPr>
              <a:t> per hour. After every kilometer he takes rest for 5 minutes. The time taken to cover a distance of 5 </a:t>
            </a:r>
            <a:r>
              <a:rPr lang="en-US" sz="1900" dirty="0" err="1">
                <a:latin typeface="Times New Roman" pitchFamily="18" charset="0"/>
                <a:cs typeface="Times New Roman" pitchFamily="18" charset="0"/>
              </a:rPr>
              <a:t>kilometres</a:t>
            </a:r>
            <a:r>
              <a:rPr lang="en-US" sz="1900" dirty="0">
                <a:latin typeface="Times New Roman" pitchFamily="18" charset="0"/>
                <a:cs typeface="Times New Roman" pitchFamily="18" charset="0"/>
              </a:rPr>
              <a:t> by Ramesh is</a:t>
            </a:r>
          </a:p>
          <a:p>
            <a:pPr>
              <a:buAutoNum type="alphaLcParenBoth"/>
            </a:pPr>
            <a:r>
              <a:rPr lang="en-US" sz="1900" dirty="0">
                <a:latin typeface="Times New Roman" pitchFamily="18" charset="0"/>
                <a:cs typeface="Times New Roman" pitchFamily="18" charset="0"/>
              </a:rPr>
              <a:t>30 minutes (b) 35 minutes   (c) 50 minutes (d) 55 minutes</a:t>
            </a:r>
          </a:p>
          <a:p>
            <a:pPr marL="0" indent="0">
              <a:buNone/>
            </a:pP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Q.6: </a:t>
            </a:r>
            <a:r>
              <a:rPr lang="en-US" sz="1900" dirty="0">
                <a:latin typeface="Times New Roman" pitchFamily="18" charset="0"/>
                <a:cs typeface="Times New Roman" pitchFamily="18" charset="0"/>
              </a:rPr>
              <a:t>Train A passes a lamp post in 9 seconds and 700 meter long platform in 30 seconds. How much time will the same train take to cross a platform which is 800 meters long? (in seconds)</a:t>
            </a:r>
          </a:p>
          <a:p>
            <a:pPr>
              <a:buAutoNum type="alphaLcParenBoth"/>
            </a:pPr>
            <a:r>
              <a:rPr lang="en-US" sz="1900" dirty="0">
                <a:latin typeface="Times New Roman" pitchFamily="18" charset="0"/>
                <a:cs typeface="Times New Roman" pitchFamily="18" charset="0"/>
              </a:rPr>
              <a:t>32      (b) 31     (c) 33     (d) 30</a:t>
            </a:r>
          </a:p>
          <a:p>
            <a:pPr marL="0" indent="0">
              <a:buNone/>
            </a:pP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Q.7: </a:t>
            </a:r>
            <a:r>
              <a:rPr lang="en-US" sz="1900" dirty="0">
                <a:latin typeface="Times New Roman" pitchFamily="18" charset="0"/>
                <a:cs typeface="Times New Roman" pitchFamily="18" charset="0"/>
              </a:rPr>
              <a:t>A train passes two bridges of lengths 500 m and 250 m in 100 seconds and 60 seconds respectively. The length of the train is</a:t>
            </a:r>
          </a:p>
          <a:p>
            <a:pPr>
              <a:buAutoNum type="alphaLcParenBoth"/>
            </a:pPr>
            <a:r>
              <a:rPr lang="pt-BR" sz="1900" dirty="0">
                <a:latin typeface="Times New Roman" pitchFamily="18" charset="0"/>
                <a:cs typeface="Times New Roman" pitchFamily="18" charset="0"/>
              </a:rPr>
              <a:t>152 m (b) 125 m   </a:t>
            </a:r>
            <a:r>
              <a:rPr lang="en-US" sz="1900" dirty="0">
                <a:latin typeface="Times New Roman" pitchFamily="18" charset="0"/>
                <a:cs typeface="Times New Roman" pitchFamily="18" charset="0"/>
              </a:rPr>
              <a:t>(c) 250 m (d) 120 m</a:t>
            </a:r>
          </a:p>
          <a:p>
            <a:pPr marL="0" indent="0">
              <a:buNone/>
            </a:pPr>
            <a:endParaRPr lang="en-US" sz="19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621CAC4-AD42-4DD8-B3A9-77BE84BA8B08}" type="datetime1">
              <a:rPr lang="en-US" smtClean="0"/>
              <a:t>12/17/2021</a:t>
            </a:fld>
            <a:endParaRPr lang="en-US"/>
          </a:p>
        </p:txBody>
      </p:sp>
      <p:sp>
        <p:nvSpPr>
          <p:cNvPr id="5" name="Footer Placeholder 4"/>
          <p:cNvSpPr>
            <a:spLocks noGrp="1"/>
          </p:cNvSpPr>
          <p:nvPr>
            <p:ph type="ftr" sz="quarter" idx="11"/>
          </p:nvPr>
        </p:nvSpPr>
        <p:spPr>
          <a:xfrm>
            <a:off x="2133600" y="6356350"/>
            <a:ext cx="6019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9"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Profit &amp; Loss(Contd.) </a:t>
            </a:r>
          </a:p>
        </p:txBody>
      </p:sp>
      <p:sp>
        <p:nvSpPr>
          <p:cNvPr id="8"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itchFamily="18" charset="0"/>
                <a:cs typeface="Times New Roman" pitchFamily="18" charset="0"/>
              </a:rPr>
              <a:t>Assignment – </a:t>
            </a:r>
            <a:r>
              <a:rPr lang="en-US" sz="2400" b="1" noProof="0" dirty="0" smtClean="0">
                <a:latin typeface="Times New Roman" pitchFamily="18" charset="0"/>
                <a:cs typeface="Times New Roman" pitchFamily="18" charset="0"/>
              </a:rPr>
              <a:t>3 </a:t>
            </a:r>
            <a:r>
              <a:rPr lang="en-US" sz="2400" b="1" noProof="0"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1C4F1C-5A88-4312-A57F-9035DF4D1A71}"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159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Syllabus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873642"/>
            <a:ext cx="7239000" cy="278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602" y="3505200"/>
            <a:ext cx="723279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290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normAutofit/>
          </a:bodyPr>
          <a:lstStyle/>
          <a:p>
            <a:pPr marL="0" indent="0">
              <a:buNone/>
            </a:pPr>
            <a:r>
              <a:rPr lang="en-US" sz="1900" b="1" dirty="0">
                <a:latin typeface="Times New Roman" pitchFamily="18" charset="0"/>
                <a:cs typeface="Times New Roman" pitchFamily="18" charset="0"/>
              </a:rPr>
              <a:t>Q.8: </a:t>
            </a:r>
            <a:r>
              <a:rPr lang="en-US" sz="1900" dirty="0">
                <a:latin typeface="Times New Roman" pitchFamily="18" charset="0"/>
                <a:cs typeface="Times New Roman" pitchFamily="18" charset="0"/>
              </a:rPr>
              <a:t>Two trains start at the same time form A and B and proceed toward each other at the speed of 75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and 50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respectively. when both meet at a point in between, one train was found to have travelled 175 km more than the other. Find the distance between A and B.</a:t>
            </a:r>
          </a:p>
          <a:p>
            <a:pPr>
              <a:buAutoNum type="alphaLcParenBoth"/>
            </a:pPr>
            <a:r>
              <a:rPr lang="en-US" sz="1900" dirty="0">
                <a:latin typeface="Times New Roman" pitchFamily="18" charset="0"/>
                <a:cs typeface="Times New Roman" pitchFamily="18" charset="0"/>
              </a:rPr>
              <a:t>875 km   (b) 785 km   </a:t>
            </a:r>
            <a:r>
              <a:rPr lang="nn-NO" sz="1900" dirty="0">
                <a:latin typeface="Times New Roman" pitchFamily="18" charset="0"/>
                <a:cs typeface="Times New Roman" pitchFamily="18" charset="0"/>
              </a:rPr>
              <a:t>(c) 758 km    (d) 857 </a:t>
            </a:r>
            <a:r>
              <a:rPr lang="nn-NO" sz="1900" dirty="0" smtClean="0">
                <a:latin typeface="Times New Roman" pitchFamily="18" charset="0"/>
                <a:cs typeface="Times New Roman" pitchFamily="18" charset="0"/>
              </a:rPr>
              <a:t>km</a:t>
            </a:r>
          </a:p>
          <a:p>
            <a:pPr marL="0" indent="0">
              <a:buNone/>
            </a:pPr>
            <a:endParaRPr lang="nn-NO" sz="1900" dirty="0">
              <a:latin typeface="Times New Roman" pitchFamily="18" charset="0"/>
              <a:cs typeface="Times New Roman" pitchFamily="18" charset="0"/>
            </a:endParaRPr>
          </a:p>
          <a:p>
            <a:pPr marL="0" indent="0">
              <a:buNone/>
            </a:pPr>
            <a:r>
              <a:rPr lang="nn-NO" sz="1900" b="1" dirty="0">
                <a:latin typeface="Times New Roman" pitchFamily="18" charset="0"/>
                <a:cs typeface="Times New Roman" pitchFamily="18" charset="0"/>
              </a:rPr>
              <a:t>Q.9: </a:t>
            </a:r>
            <a:r>
              <a:rPr lang="en-US" sz="1900" dirty="0">
                <a:latin typeface="Times New Roman" pitchFamily="18" charset="0"/>
                <a:cs typeface="Times New Roman" pitchFamily="18" charset="0"/>
              </a:rPr>
              <a:t>Two identical trains A and B running in opposite directions at same speed take 2 minutes to cross each other completely. The number of bogies of A are increased from 12 to 16. How much more time would they now require to cross each other?</a:t>
            </a:r>
          </a:p>
          <a:p>
            <a:pPr marL="0" indent="0">
              <a:buNone/>
            </a:pPr>
            <a:r>
              <a:rPr lang="en-US" sz="1900" dirty="0">
                <a:latin typeface="Times New Roman" pitchFamily="18" charset="0"/>
                <a:cs typeface="Times New Roman" pitchFamily="18" charset="0"/>
              </a:rPr>
              <a:t>    (a) 20 sec       (b) 40 sec     </a:t>
            </a:r>
            <a:r>
              <a:rPr lang="fr-FR" sz="1900" dirty="0">
                <a:latin typeface="Times New Roman" pitchFamily="18" charset="0"/>
                <a:cs typeface="Times New Roman" pitchFamily="18" charset="0"/>
              </a:rPr>
              <a:t>(c) 50 sec    (d) 60 </a:t>
            </a:r>
            <a:r>
              <a:rPr lang="fr-FR" sz="1900" dirty="0" smtClean="0">
                <a:latin typeface="Times New Roman" pitchFamily="18" charset="0"/>
                <a:cs typeface="Times New Roman" pitchFamily="18" charset="0"/>
              </a:rPr>
              <a:t>sec</a:t>
            </a:r>
          </a:p>
          <a:p>
            <a:pPr marL="0" indent="0">
              <a:buNone/>
            </a:pPr>
            <a:endParaRPr lang="fr-FR" sz="1900" dirty="0">
              <a:latin typeface="Times New Roman" pitchFamily="18" charset="0"/>
              <a:cs typeface="Times New Roman" pitchFamily="18" charset="0"/>
            </a:endParaRPr>
          </a:p>
          <a:p>
            <a:pPr marL="0" indent="0">
              <a:buNone/>
            </a:pPr>
            <a:r>
              <a:rPr lang="fr-FR" sz="1900" b="1" dirty="0">
                <a:latin typeface="Times New Roman" pitchFamily="18" charset="0"/>
                <a:cs typeface="Times New Roman" pitchFamily="18" charset="0"/>
              </a:rPr>
              <a:t>Q.10: </a:t>
            </a:r>
            <a:r>
              <a:rPr lang="en-US" sz="1900" dirty="0">
                <a:latin typeface="Times New Roman" pitchFamily="18" charset="0"/>
                <a:cs typeface="Times New Roman" pitchFamily="18" charset="0"/>
              </a:rPr>
              <a:t>Two trains, one from Howrah to Patna and the other from Patna to Howrah, start simultaneously. After they meet, the trains reach their destinations after 9 hours and 16 hours respectively. The ratio of their speeds is :</a:t>
            </a:r>
          </a:p>
          <a:p>
            <a:pPr marL="0" indent="0">
              <a:buNone/>
            </a:pPr>
            <a:r>
              <a:rPr lang="pt-BR" sz="1900" dirty="0">
                <a:latin typeface="Times New Roman" pitchFamily="18" charset="0"/>
                <a:cs typeface="Times New Roman" pitchFamily="18" charset="0"/>
              </a:rPr>
              <a:t>(a) 2 : 3 (b) 4 : 3    </a:t>
            </a:r>
            <a:r>
              <a:rPr lang="en-US" sz="1900" dirty="0">
                <a:latin typeface="Times New Roman" pitchFamily="18" charset="0"/>
                <a:cs typeface="Times New Roman" pitchFamily="18" charset="0"/>
              </a:rPr>
              <a:t>(c) 6 : 7     (d) 9 : 16</a:t>
            </a:r>
          </a:p>
        </p:txBody>
      </p:sp>
      <p:sp>
        <p:nvSpPr>
          <p:cNvPr id="4" name="Date Placeholder 3"/>
          <p:cNvSpPr>
            <a:spLocks noGrp="1"/>
          </p:cNvSpPr>
          <p:nvPr>
            <p:ph type="dt" sz="half" idx="10"/>
          </p:nvPr>
        </p:nvSpPr>
        <p:spPr/>
        <p:txBody>
          <a:bodyPr/>
          <a:lstStyle/>
          <a:p>
            <a:fld id="{EDFD55A4-D625-4047-B3BB-B018399A432E}" type="datetime1">
              <a:rPr lang="en-US" smtClean="0"/>
              <a:t>12/17/2021</a:t>
            </a:fld>
            <a:endParaRPr lang="en-US"/>
          </a:p>
        </p:txBody>
      </p:sp>
      <p:sp>
        <p:nvSpPr>
          <p:cNvPr id="5" name="Footer Placeholder 4"/>
          <p:cNvSpPr>
            <a:spLocks noGrp="1"/>
          </p:cNvSpPr>
          <p:nvPr>
            <p:ph type="ftr" sz="quarter" idx="11"/>
          </p:nvPr>
        </p:nvSpPr>
        <p:spPr>
          <a:xfrm>
            <a:off x="2133600" y="6356350"/>
            <a:ext cx="6172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Profit &amp; Loss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295400" y="76200"/>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itchFamily="18" charset="0"/>
                <a:cs typeface="Times New Roman" pitchFamily="18" charset="0"/>
              </a:rPr>
              <a:t>Assignment – </a:t>
            </a:r>
            <a:r>
              <a:rPr lang="en-US" sz="2400" b="1" dirty="0" smtClean="0">
                <a:latin typeface="Times New Roman" pitchFamily="18" charset="0"/>
                <a:cs typeface="Times New Roman" pitchFamily="18" charset="0"/>
              </a:rPr>
              <a:t>3 </a:t>
            </a:r>
            <a:r>
              <a:rPr lang="en-US" sz="2400" b="1" noProof="0" dirty="0" smtClean="0">
                <a:latin typeface="Times New Roman" pitchFamily="18" charset="0"/>
                <a:cs typeface="Times New Roman" pitchFamily="18" charset="0"/>
              </a:rPr>
              <a:t>(Contd</a:t>
            </a:r>
            <a:r>
              <a:rPr lang="en-US" sz="2400" b="1" noProof="0" dirty="0">
                <a:latin typeface="Times New Roman" pitchFamily="18" charset="0"/>
                <a:cs typeface="Times New Roman" pitchFamily="18" charset="0"/>
              </a:rPr>
              <a: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14400"/>
                <a:ext cx="8763000" cy="5257800"/>
              </a:xfrm>
            </p:spPr>
            <p:txBody>
              <a:bodyPr>
                <a:noAutofit/>
              </a:bodyPr>
              <a:lstStyle/>
              <a:p>
                <a:pPr marL="0" indent="0" algn="ctr">
                  <a:buNone/>
                </a:pPr>
                <a:r>
                  <a:rPr lang="en-US" sz="1800" b="1" dirty="0" smtClean="0"/>
                  <a:t>IMPORTANT FACTS AND FORMULAE</a:t>
                </a:r>
                <a:endParaRPr lang="en-US" sz="1800" b="1" dirty="0" smtClean="0">
                  <a:latin typeface="Times New Roman" pitchFamily="18" charset="0"/>
                  <a:cs typeface="Times New Roman" pitchFamily="18" charset="0"/>
                </a:endParaRPr>
              </a:p>
              <a:p>
                <a:r>
                  <a:rPr lang="en-US" sz="1900" dirty="0">
                    <a:latin typeface="Times New Roman" pitchFamily="18" charset="0"/>
                    <a:cs typeface="Times New Roman" pitchFamily="18" charset="0"/>
                  </a:rPr>
                  <a:t>In water, the direction along the stream is called downstream. And, the direction against the stream is called upstream.</a:t>
                </a:r>
              </a:p>
              <a:p>
                <a:r>
                  <a:rPr lang="en-US" sz="1900" dirty="0">
                    <a:latin typeface="Times New Roman" pitchFamily="18" charset="0"/>
                    <a:cs typeface="Times New Roman" pitchFamily="18" charset="0"/>
                  </a:rPr>
                  <a:t>If the speed of a boat in still water is u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and the speed of the stream is v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then :</a:t>
                </a:r>
              </a:p>
              <a:p>
                <a:pPr marL="0" indent="0">
                  <a:buNone/>
                </a:pPr>
                <a:r>
                  <a:rPr lang="en-US" sz="1900" b="1" dirty="0">
                    <a:latin typeface="Times New Roman" pitchFamily="18" charset="0"/>
                    <a:cs typeface="Times New Roman" pitchFamily="18" charset="0"/>
                  </a:rPr>
                  <a:t>        Speed downstream </a:t>
                </a:r>
                <a:r>
                  <a:rPr lang="en-US" sz="1900" dirty="0">
                    <a:latin typeface="Times New Roman" pitchFamily="18" charset="0"/>
                    <a:cs typeface="Times New Roman" pitchFamily="18" charset="0"/>
                  </a:rPr>
                  <a:t>= (u + v) km/</a:t>
                </a:r>
                <a:r>
                  <a:rPr lang="en-US" sz="1900" dirty="0" err="1">
                    <a:latin typeface="Times New Roman" pitchFamily="18" charset="0"/>
                    <a:cs typeface="Times New Roman" pitchFamily="18" charset="0"/>
                  </a:rPr>
                  <a:t>hr</a:t>
                </a: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        Speed upstream </a:t>
                </a:r>
                <a:r>
                  <a:rPr lang="en-US" sz="1900" dirty="0">
                    <a:latin typeface="Times New Roman" pitchFamily="18" charset="0"/>
                    <a:cs typeface="Times New Roman" pitchFamily="18" charset="0"/>
                  </a:rPr>
                  <a:t>= (u – v) </a:t>
                </a:r>
                <a:r>
                  <a:rPr lang="en-US" sz="1900" dirty="0" smtClean="0">
                    <a:latin typeface="Times New Roman" pitchFamily="18" charset="0"/>
                    <a:cs typeface="Times New Roman" pitchFamily="18" charset="0"/>
                  </a:rPr>
                  <a:t>km/</a:t>
                </a:r>
                <a:r>
                  <a:rPr lang="en-US" sz="1900" dirty="0" err="1" smtClean="0">
                    <a:latin typeface="Times New Roman" pitchFamily="18" charset="0"/>
                    <a:cs typeface="Times New Roman" pitchFamily="18" charset="0"/>
                  </a:rPr>
                  <a:t>hr</a:t>
                </a:r>
                <a:endParaRPr lang="en-US" sz="1900" dirty="0" smtClean="0">
                  <a:latin typeface="Times New Roman" pitchFamily="18" charset="0"/>
                  <a:cs typeface="Times New Roman" pitchFamily="18" charset="0"/>
                </a:endParaRPr>
              </a:p>
              <a:p>
                <a:pPr marL="0" indent="0">
                  <a:buNone/>
                </a:pPr>
                <a:endParaRPr lang="en-US" sz="1900" dirty="0" smtClean="0">
                  <a:latin typeface="Times New Roman" pitchFamily="18" charset="0"/>
                  <a:cs typeface="Times New Roman" pitchFamily="18" charset="0"/>
                </a:endParaRPr>
              </a:p>
              <a:p>
                <a:r>
                  <a:rPr lang="en-US" sz="1900" dirty="0">
                    <a:latin typeface="Times New Roman" pitchFamily="18" charset="0"/>
                    <a:cs typeface="Times New Roman" pitchFamily="18" charset="0"/>
                  </a:rPr>
                  <a:t>If the speed downstream is a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and the speed upstream is b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then :</a:t>
                </a:r>
              </a:p>
              <a:p>
                <a:r>
                  <a:rPr lang="en-US" sz="1900" b="1" dirty="0">
                    <a:latin typeface="Times New Roman" pitchFamily="18" charset="0"/>
                    <a:cs typeface="Times New Roman" pitchFamily="18" charset="0"/>
                  </a:rPr>
                  <a:t>Speed in still water </a:t>
                </a:r>
                <a:r>
                  <a:rPr lang="en-US" sz="1900" dirty="0">
                    <a:latin typeface="Times New Roman" pitchFamily="18" charset="0"/>
                    <a:cs typeface="Times New Roman" pitchFamily="18" charset="0"/>
                  </a:rPr>
                  <a:t>= </a:t>
                </a:r>
                <a14:m>
                  <m:oMath xmlns:m="http://schemas.openxmlformats.org/officeDocument/2006/math">
                    <m:f>
                      <m:fPr>
                        <m:ctrlPr>
                          <a:rPr lang="en-US" sz="1900" i="1" dirty="0">
                            <a:latin typeface="Cambria Math" panose="02040503050406030204" pitchFamily="18" charset="0"/>
                            <a:cs typeface="Times New Roman" pitchFamily="18" charset="0"/>
                          </a:rPr>
                        </m:ctrlPr>
                      </m:fPr>
                      <m:num>
                        <m:r>
                          <a:rPr lang="en-US" sz="1900" dirty="0">
                            <a:latin typeface="Cambria Math"/>
                            <a:cs typeface="Times New Roman" pitchFamily="18" charset="0"/>
                          </a:rPr>
                          <m:t>1</m:t>
                        </m:r>
                      </m:num>
                      <m:den>
                        <m:r>
                          <a:rPr lang="en-US" sz="1900" dirty="0">
                            <a:latin typeface="Cambria Math"/>
                            <a:cs typeface="Times New Roman" pitchFamily="18" charset="0"/>
                          </a:rPr>
                          <m:t>2</m:t>
                        </m:r>
                      </m:den>
                    </m:f>
                    <m:r>
                      <a:rPr lang="en-US" sz="1900" dirty="0">
                        <a:latin typeface="Cambria Math"/>
                        <a:cs typeface="Times New Roman" pitchFamily="18" charset="0"/>
                      </a:rPr>
                      <m:t> </m:t>
                    </m:r>
                  </m:oMath>
                </a14:m>
                <a:r>
                  <a:rPr lang="en-US" sz="1900" dirty="0">
                    <a:latin typeface="Times New Roman" pitchFamily="18" charset="0"/>
                    <a:cs typeface="Times New Roman" pitchFamily="18" charset="0"/>
                  </a:rPr>
                  <a:t>(a+b ) km/</a:t>
                </a:r>
                <a:r>
                  <a:rPr lang="en-US" sz="1900" dirty="0" err="1">
                    <a:latin typeface="Times New Roman" pitchFamily="18" charset="0"/>
                    <a:cs typeface="Times New Roman" pitchFamily="18" charset="0"/>
                  </a:rPr>
                  <a:t>hr</a:t>
                </a:r>
                <a:endParaRPr lang="en-US" sz="1900" dirty="0">
                  <a:latin typeface="Times New Roman" pitchFamily="18" charset="0"/>
                  <a:cs typeface="Times New Roman" pitchFamily="18" charset="0"/>
                </a:endParaRPr>
              </a:p>
              <a:p>
                <a:r>
                  <a:rPr lang="en-US" sz="1900" b="1" dirty="0">
                    <a:latin typeface="Times New Roman" pitchFamily="18" charset="0"/>
                    <a:cs typeface="Times New Roman" pitchFamily="18" charset="0"/>
                  </a:rPr>
                  <a:t>Rate of stream </a:t>
                </a:r>
                <a:r>
                  <a:rPr lang="en-US" sz="1900" dirty="0">
                    <a:latin typeface="Times New Roman" pitchFamily="18" charset="0"/>
                    <a:cs typeface="Times New Roman" pitchFamily="18" charset="0"/>
                  </a:rPr>
                  <a:t>= </a:t>
                </a:r>
                <a14:m>
                  <m:oMath xmlns:m="http://schemas.openxmlformats.org/officeDocument/2006/math">
                    <m:f>
                      <m:fPr>
                        <m:ctrlPr>
                          <a:rPr lang="en-US" sz="1900" i="1" dirty="0">
                            <a:latin typeface="Cambria Math" panose="02040503050406030204" pitchFamily="18" charset="0"/>
                            <a:cs typeface="Times New Roman" pitchFamily="18" charset="0"/>
                          </a:rPr>
                        </m:ctrlPr>
                      </m:fPr>
                      <m:num>
                        <m:r>
                          <a:rPr lang="en-US" sz="1900" dirty="0">
                            <a:latin typeface="Cambria Math"/>
                            <a:cs typeface="Times New Roman" pitchFamily="18" charset="0"/>
                          </a:rPr>
                          <m:t>1</m:t>
                        </m:r>
                      </m:num>
                      <m:den>
                        <m:r>
                          <a:rPr lang="en-US" sz="1900" dirty="0">
                            <a:latin typeface="Cambria Math"/>
                            <a:cs typeface="Times New Roman" pitchFamily="18" charset="0"/>
                          </a:rPr>
                          <m:t>2</m:t>
                        </m:r>
                      </m:den>
                    </m:f>
                    <m:r>
                      <a:rPr lang="en-US" sz="1900" dirty="0">
                        <a:latin typeface="Cambria Math"/>
                        <a:cs typeface="Times New Roman" pitchFamily="18" charset="0"/>
                      </a:rPr>
                      <m:t> </m:t>
                    </m:r>
                  </m:oMath>
                </a14:m>
                <a:r>
                  <a:rPr lang="en-US" sz="1900" dirty="0">
                    <a:latin typeface="Times New Roman" pitchFamily="18" charset="0"/>
                    <a:cs typeface="Times New Roman" pitchFamily="18" charset="0"/>
                  </a:rPr>
                  <a:t>(a-b ) km/</a:t>
                </a:r>
                <a:r>
                  <a:rPr lang="en-US" sz="1900" dirty="0" err="1">
                    <a:latin typeface="Times New Roman" pitchFamily="18" charset="0"/>
                    <a:cs typeface="Times New Roman" pitchFamily="18" charset="0"/>
                  </a:rPr>
                  <a:t>hr</a:t>
                </a:r>
                <a:endParaRPr lang="en-US" sz="1900" dirty="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14400"/>
                <a:ext cx="8763000" cy="5257800"/>
              </a:xfrm>
              <a:blipFill rotWithShape="1">
                <a:blip r:embed="rId2"/>
                <a:stretch>
                  <a:fillRect l="-487" t="-5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E47879A-EF46-4052-BB87-3B39A8EB55FE}" type="datetime1">
              <a:rPr lang="en-US" smtClean="0"/>
              <a:t>12/17/2021</a:t>
            </a:fld>
            <a:endParaRPr lang="en-US" dirty="0"/>
          </a:p>
        </p:txBody>
      </p:sp>
      <p:sp>
        <p:nvSpPr>
          <p:cNvPr id="5" name="Footer Placeholder 4"/>
          <p:cNvSpPr>
            <a:spLocks noGrp="1"/>
          </p:cNvSpPr>
          <p:nvPr>
            <p:ph type="ftr" sz="quarter" idx="11"/>
          </p:nvPr>
        </p:nvSpPr>
        <p:spPr>
          <a:xfrm>
            <a:off x="2057400" y="6356350"/>
            <a:ext cx="5943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noGrp="1"/>
          </p:cNvSpPr>
          <p:nvPr>
            <p:ph type="title"/>
          </p:nvPr>
        </p:nvSpPr>
        <p:spPr>
          <a:xfrm>
            <a:off x="1447800" y="7620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smtClean="0">
                <a:latin typeface="Times New Roman" pitchFamily="18" charset="0"/>
                <a:cs typeface="Times New Roman" pitchFamily="18" charset="0"/>
              </a:rPr>
              <a:t>Boat and Stream</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5181600"/>
              </a:xfrm>
            </p:spPr>
            <p:txBody>
              <a:bodyPr>
                <a:normAutofit/>
              </a:bodyPr>
              <a:lstStyle/>
              <a:p>
                <a:pPr algn="just"/>
                <a:r>
                  <a:rPr lang="en-US" sz="1900" dirty="0">
                    <a:latin typeface="Times New Roman" pitchFamily="18" charset="0"/>
                    <a:cs typeface="Times New Roman" pitchFamily="18" charset="0"/>
                  </a:rPr>
                  <a:t>Suppose a man can swim in still water at the rate of u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the speed of current/stream is v km/</a:t>
                </a:r>
                <a:r>
                  <a:rPr lang="en-US" sz="1900" dirty="0" err="1">
                    <a:latin typeface="Times New Roman" pitchFamily="18" charset="0"/>
                    <a:cs typeface="Times New Roman" pitchFamily="18" charset="0"/>
                  </a:rPr>
                  <a:t>hr</a:t>
                </a:r>
                <a:r>
                  <a:rPr lang="en-US" sz="1900" dirty="0">
                    <a:latin typeface="Times New Roman" pitchFamily="18" charset="0"/>
                    <a:cs typeface="Times New Roman" pitchFamily="18" charset="0"/>
                  </a:rPr>
                  <a:t> and the man wishes to cross the stream (of width x </a:t>
                </a:r>
                <a:r>
                  <a:rPr lang="en-US" sz="1900" dirty="0" err="1">
                    <a:latin typeface="Times New Roman" pitchFamily="18" charset="0"/>
                    <a:cs typeface="Times New Roman" pitchFamily="18" charset="0"/>
                  </a:rPr>
                  <a:t>metres</a:t>
                </a:r>
                <a:r>
                  <a:rPr lang="en-US" sz="1900" dirty="0">
                    <a:latin typeface="Times New Roman" pitchFamily="18" charset="0"/>
                    <a:cs typeface="Times New Roman" pitchFamily="18" charset="0"/>
                  </a:rPr>
                  <a:t>) straight along its width, then time taken to cross the river is the same as time taken to swim x </a:t>
                </a:r>
                <a:r>
                  <a:rPr lang="en-US" sz="1900" dirty="0" err="1">
                    <a:latin typeface="Times New Roman" pitchFamily="18" charset="0"/>
                    <a:cs typeface="Times New Roman" pitchFamily="18" charset="0"/>
                  </a:rPr>
                  <a:t>metres</a:t>
                </a:r>
                <a:r>
                  <a:rPr lang="en-US" sz="1900" dirty="0">
                    <a:latin typeface="Times New Roman" pitchFamily="18" charset="0"/>
                    <a:cs typeface="Times New Roman" pitchFamily="18" charset="0"/>
                  </a:rPr>
                  <a:t> at u km/hr</a:t>
                </a:r>
                <a:r>
                  <a:rPr lang="en-US" sz="1900" dirty="0" smtClean="0">
                    <a:latin typeface="Times New Roman" pitchFamily="18" charset="0"/>
                    <a:cs typeface="Times New Roman" pitchFamily="18" charset="0"/>
                  </a:rPr>
                  <a:t>.</a:t>
                </a:r>
              </a:p>
              <a:p>
                <a:pPr marL="0" indent="0" algn="just">
                  <a:buNone/>
                </a:pP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A man can swim directly across a stream of width x km in t hours when there is no current and in t ′ hours when there is a current.   </a:t>
                </a:r>
              </a:p>
              <a:p>
                <a:pPr marL="0" indent="0">
                  <a:buNone/>
                </a:pPr>
                <a:r>
                  <a:rPr lang="en-US" sz="1900" dirty="0">
                    <a:latin typeface="Times New Roman" pitchFamily="18" charset="0"/>
                    <a:cs typeface="Times New Roman" pitchFamily="18" charset="0"/>
                  </a:rPr>
                  <a:t>        Then, the rate of the current is    </a:t>
                </a:r>
                <a14:m>
                  <m:oMath xmlns:m="http://schemas.openxmlformats.org/officeDocument/2006/math">
                    <m:d>
                      <m:dPr>
                        <m:begChr m:val="{"/>
                        <m:endChr m:val="}"/>
                        <m:ctrlPr>
                          <a:rPr lang="en-US" sz="1900" i="1">
                            <a:latin typeface="Cambria Math" panose="02040503050406030204" pitchFamily="18" charset="0"/>
                            <a:cs typeface="Times New Roman" pitchFamily="18" charset="0"/>
                          </a:rPr>
                        </m:ctrlPr>
                      </m:dPr>
                      <m:e>
                        <m:r>
                          <a:rPr lang="en-US" sz="1900">
                            <a:latin typeface="Cambria Math"/>
                            <a:cs typeface="Times New Roman" pitchFamily="18" charset="0"/>
                          </a:rPr>
                          <m:t>𝒙</m:t>
                        </m:r>
                        <m:rad>
                          <m:radPr>
                            <m:degHide m:val="on"/>
                            <m:ctrlPr>
                              <a:rPr lang="en-US" sz="1900" i="1">
                                <a:latin typeface="Cambria Math" panose="02040503050406030204" pitchFamily="18" charset="0"/>
                                <a:cs typeface="Times New Roman" pitchFamily="18" charset="0"/>
                              </a:rPr>
                            </m:ctrlPr>
                          </m:radPr>
                          <m:deg/>
                          <m:e>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𝟏</m:t>
                                </m:r>
                              </m:num>
                              <m:den>
                                <m:sSup>
                                  <m:sSupPr>
                                    <m:ctrlPr>
                                      <a:rPr lang="en-US" sz="1900" i="1">
                                        <a:latin typeface="Cambria Math" panose="02040503050406030204" pitchFamily="18" charset="0"/>
                                        <a:cs typeface="Times New Roman" pitchFamily="18" charset="0"/>
                                      </a:rPr>
                                    </m:ctrlPr>
                                  </m:sSupPr>
                                  <m:e>
                                    <m:r>
                                      <a:rPr lang="en-US" sz="1900">
                                        <a:latin typeface="Cambria Math"/>
                                        <a:cs typeface="Times New Roman" pitchFamily="18" charset="0"/>
                                      </a:rPr>
                                      <m:t>𝒕</m:t>
                                    </m:r>
                                  </m:e>
                                  <m:sup>
                                    <m:r>
                                      <a:rPr lang="en-US" sz="1900">
                                        <a:latin typeface="Cambria Math"/>
                                        <a:cs typeface="Times New Roman" pitchFamily="18" charset="0"/>
                                      </a:rPr>
                                      <m:t>𝟐</m:t>
                                    </m:r>
                                  </m:sup>
                                </m:sSup>
                              </m:den>
                            </m:f>
                            <m:r>
                              <a:rPr lang="en-US" sz="1900">
                                <a:latin typeface="Cambria Math"/>
                                <a:cs typeface="Times New Roman" pitchFamily="18" charset="0"/>
                              </a:rPr>
                              <m:t>−</m:t>
                            </m:r>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𝟏</m:t>
                                </m:r>
                              </m:num>
                              <m:den>
                                <m:sSup>
                                  <m:sSupPr>
                                    <m:ctrlPr>
                                      <a:rPr lang="en-US" sz="1900" i="1">
                                        <a:latin typeface="Cambria Math" panose="02040503050406030204" pitchFamily="18" charset="0"/>
                                        <a:cs typeface="Times New Roman" pitchFamily="18" charset="0"/>
                                      </a:rPr>
                                    </m:ctrlPr>
                                  </m:sSupPr>
                                  <m:e>
                                    <m:r>
                                      <a:rPr lang="en-US" sz="1900">
                                        <a:latin typeface="Cambria Math"/>
                                        <a:cs typeface="Times New Roman" pitchFamily="18" charset="0"/>
                                      </a:rPr>
                                      <m:t>𝒕</m:t>
                                    </m:r>
                                  </m:e>
                                  <m:sup>
                                    <m:r>
                                      <a:rPr lang="en-US" sz="1900">
                                        <a:latin typeface="Cambria Math"/>
                                        <a:cs typeface="Times New Roman" pitchFamily="18" charset="0"/>
                                      </a:rPr>
                                      <m:t>′</m:t>
                                    </m:r>
                                    <m:r>
                                      <a:rPr lang="en-US" sz="1900">
                                        <a:latin typeface="Cambria Math"/>
                                        <a:cs typeface="Times New Roman" pitchFamily="18" charset="0"/>
                                      </a:rPr>
                                      <m:t>𝟐</m:t>
                                    </m:r>
                                  </m:sup>
                                </m:sSup>
                              </m:den>
                            </m:f>
                          </m:e>
                        </m:rad>
                      </m:e>
                    </m:d>
                  </m:oMath>
                </a14:m>
                <a:r>
                  <a:rPr lang="en-US" sz="1900" dirty="0">
                    <a:latin typeface="Times New Roman" pitchFamily="18" charset="0"/>
                    <a:cs typeface="Times New Roman" pitchFamily="18" charset="0"/>
                  </a:rPr>
                  <a:t>km/hr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5181600"/>
              </a:xfrm>
              <a:blipFill rotWithShape="1">
                <a:blip r:embed="rId4"/>
                <a:stretch>
                  <a:fillRect l="-557" t="-588" r="-62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03E2187-054C-465F-B7DE-700D53A6DB46}" type="datetime1">
              <a:rPr lang="en-US" smtClean="0"/>
              <a:t>12/17/2021</a:t>
            </a:fld>
            <a:endParaRPr lang="en-US"/>
          </a:p>
        </p:txBody>
      </p:sp>
      <p:sp>
        <p:nvSpPr>
          <p:cNvPr id="5" name="Footer Placeholder 4"/>
          <p:cNvSpPr>
            <a:spLocks noGrp="1"/>
          </p:cNvSpPr>
          <p:nvPr>
            <p:ph type="ftr" sz="quarter" idx="11"/>
          </p:nvPr>
        </p:nvSpPr>
        <p:spPr>
          <a:xfrm>
            <a:off x="1524000" y="6356350"/>
            <a:ext cx="6477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Discount(Contd.)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0" name="Title 1"/>
          <p:cNvSpPr txBox="1">
            <a:spLocks/>
          </p:cNvSpPr>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Boat and </a:t>
            </a:r>
            <a:r>
              <a:rPr lang="en-US" sz="2400" b="1" dirty="0" smtClean="0">
                <a:latin typeface="Times New Roman" pitchFamily="18" charset="0"/>
                <a:cs typeface="Times New Roman" pitchFamily="18" charset="0"/>
              </a:rPr>
              <a:t>Stream </a:t>
            </a:r>
            <a:r>
              <a:rPr lang="en-US" sz="2400" b="1"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1800" b="1" dirty="0">
                    <a:latin typeface="Times New Roman" pitchFamily="18" charset="0"/>
                    <a:cs typeface="Times New Roman" pitchFamily="18" charset="0"/>
                  </a:rPr>
                  <a:t>Example 1: </a:t>
                </a:r>
                <a:r>
                  <a:rPr lang="en-US" sz="1800" dirty="0">
                    <a:latin typeface="Times New Roman" pitchFamily="18" charset="0"/>
                    <a:cs typeface="Times New Roman" pitchFamily="18" charset="0"/>
                  </a:rPr>
                  <a:t>The speed of a boat when travelling downstream is 32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whereas when travelling upstream it is 28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what is the speed of the boat in still water and the speed of the stream?</a:t>
                </a:r>
              </a:p>
              <a:p>
                <a:pPr marL="0" indent="0">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Speed of boat in still water =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1</m:t>
                        </m:r>
                      </m:num>
                      <m:den>
                        <m:r>
                          <a:rPr lang="en-US" sz="1800">
                            <a:latin typeface="Cambria Math"/>
                            <a:cs typeface="Times New Roman" pitchFamily="18" charset="0"/>
                          </a:rPr>
                          <m:t>2</m:t>
                        </m:r>
                      </m:den>
                    </m:f>
                    <m:d>
                      <m:dPr>
                        <m:ctrlPr>
                          <a:rPr lang="en-US" sz="1800" i="1">
                            <a:latin typeface="Cambria Math" panose="02040503050406030204" pitchFamily="18" charset="0"/>
                            <a:cs typeface="Times New Roman" pitchFamily="18" charset="0"/>
                          </a:rPr>
                        </m:ctrlPr>
                      </m:dPr>
                      <m:e>
                        <m:r>
                          <a:rPr lang="en-US" sz="1800">
                            <a:latin typeface="Cambria Math"/>
                            <a:cs typeface="Times New Roman" pitchFamily="18" charset="0"/>
                          </a:rPr>
                          <m:t>32+28</m:t>
                        </m:r>
                      </m:e>
                    </m:d>
                  </m:oMath>
                </a14:m>
                <a:r>
                  <a:rPr lang="en-US" sz="1800" dirty="0">
                    <a:latin typeface="Times New Roman" pitchFamily="18" charset="0"/>
                    <a:cs typeface="Times New Roman" pitchFamily="18" charset="0"/>
                  </a:rPr>
                  <a:t>km/hr</a:t>
                </a:r>
              </a:p>
              <a:p>
                <a:pPr marL="0" indent="0">
                  <a:buNone/>
                </a:pPr>
                <a:r>
                  <a:rPr lang="en-US" sz="1800" dirty="0">
                    <a:latin typeface="Times New Roman" pitchFamily="18" charset="0"/>
                    <a:cs typeface="Times New Roman" pitchFamily="18" charset="0"/>
                  </a:rPr>
                  <a:t>                                                              = 30 km/</a:t>
                </a:r>
                <a:r>
                  <a:rPr lang="en-US" sz="1800" dirty="0" err="1">
                    <a:latin typeface="Times New Roman" pitchFamily="18" charset="0"/>
                    <a:cs typeface="Times New Roman" pitchFamily="18" charset="0"/>
                  </a:rPr>
                  <a:t>hr</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Speed of stream =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1</m:t>
                        </m:r>
                      </m:num>
                      <m:den>
                        <m:r>
                          <a:rPr lang="en-US" sz="1800">
                            <a:latin typeface="Cambria Math"/>
                            <a:cs typeface="Times New Roman" pitchFamily="18" charset="0"/>
                          </a:rPr>
                          <m:t>2</m:t>
                        </m:r>
                      </m:den>
                    </m:f>
                    <m:d>
                      <m:dPr>
                        <m:ctrlPr>
                          <a:rPr lang="en-US" sz="1800" i="1">
                            <a:latin typeface="Cambria Math" panose="02040503050406030204" pitchFamily="18" charset="0"/>
                            <a:cs typeface="Times New Roman" pitchFamily="18" charset="0"/>
                          </a:rPr>
                        </m:ctrlPr>
                      </m:dPr>
                      <m:e>
                        <m:r>
                          <a:rPr lang="en-US" sz="1800">
                            <a:latin typeface="Cambria Math"/>
                            <a:cs typeface="Times New Roman" pitchFamily="18" charset="0"/>
                          </a:rPr>
                          <m:t>32−28</m:t>
                        </m:r>
                      </m:e>
                    </m:d>
                  </m:oMath>
                </a14:m>
                <a:r>
                  <a:rPr lang="en-US" sz="1800" dirty="0">
                    <a:latin typeface="Times New Roman" pitchFamily="18" charset="0"/>
                    <a:cs typeface="Times New Roman" pitchFamily="18" charset="0"/>
                  </a:rPr>
                  <a:t>km/hr</a:t>
                </a:r>
              </a:p>
              <a:p>
                <a:pPr marL="0" indent="0">
                  <a:buNone/>
                </a:pPr>
                <a:r>
                  <a:rPr lang="en-US" sz="1800" dirty="0">
                    <a:latin typeface="Times New Roman" pitchFamily="18" charset="0"/>
                    <a:cs typeface="Times New Roman" pitchFamily="18" charset="0"/>
                  </a:rPr>
                  <a:t>                             = 2 </a:t>
                </a:r>
                <a:r>
                  <a:rPr lang="en-US" sz="1800" dirty="0" smtClean="0">
                    <a:latin typeface="Times New Roman" pitchFamily="18" charset="0"/>
                    <a:cs typeface="Times New Roman" pitchFamily="18" charset="0"/>
                  </a:rPr>
                  <a:t>km/</a:t>
                </a:r>
                <a:r>
                  <a:rPr lang="en-US" sz="1800" dirty="0" err="1" smtClean="0">
                    <a:latin typeface="Times New Roman" pitchFamily="18" charset="0"/>
                    <a:cs typeface="Times New Roman" pitchFamily="18" charset="0"/>
                  </a:rPr>
                  <a:t>hr</a:t>
                </a: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Example 2: </a:t>
                </a:r>
                <a:r>
                  <a:rPr lang="en-US" sz="1800" dirty="0">
                    <a:latin typeface="Times New Roman" pitchFamily="18" charset="0"/>
                    <a:cs typeface="Times New Roman" pitchFamily="18" charset="0"/>
                  </a:rPr>
                  <a:t>The speed of a motor boat is that of the current of water as 36 : 5. The boat goes along with the current in 5 hours 10 minutes. How much time will it take to come back?</a:t>
                </a:r>
              </a:p>
              <a:p>
                <a:pPr marL="0" indent="0">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Let the speed of the motor boat and that of the current be 36x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5x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respectively.</a:t>
                </a:r>
              </a:p>
              <a:p>
                <a:pPr marL="0" indent="0">
                  <a:buNone/>
                </a:pPr>
                <a:r>
                  <a:rPr lang="en-US" sz="1800" dirty="0">
                    <a:latin typeface="Times New Roman" pitchFamily="18" charset="0"/>
                    <a:cs typeface="Times New Roman" pitchFamily="18" charset="0"/>
                  </a:rPr>
                  <a:t>Then, speed downstream = (36x + 5x)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 41x km/hr.</a:t>
                </a:r>
              </a:p>
              <a:p>
                <a:pPr marL="0" indent="0">
                  <a:buNone/>
                </a:pPr>
                <a:r>
                  <a:rPr lang="en-US" sz="1800" dirty="0">
                    <a:latin typeface="Times New Roman" pitchFamily="18" charset="0"/>
                    <a:cs typeface="Times New Roman" pitchFamily="18" charset="0"/>
                  </a:rPr>
                  <a:t>Speed upstream = (36x – 5x)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 31x km/hr.</a:t>
                </a:r>
              </a:p>
              <a:p>
                <a:pPr marL="0" indent="0">
                  <a:buNone/>
                </a:pPr>
                <a:endParaRPr lang="en-US" sz="1800" dirty="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8"/>
                <a:stretch>
                  <a:fillRect l="-593" t="-602" r="-88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B58BE63-1B5D-4351-8696-CF6D6C051638}" type="datetime1">
              <a:rPr lang="en-US" smtClean="0"/>
              <a:t>12/17/2021</a:t>
            </a:fld>
            <a:endParaRPr lang="en-US"/>
          </a:p>
        </p:txBody>
      </p:sp>
      <p:sp>
        <p:nvSpPr>
          <p:cNvPr id="5" name="Footer Placeholder 4"/>
          <p:cNvSpPr>
            <a:spLocks noGrp="1"/>
          </p:cNvSpPr>
          <p:nvPr>
            <p:ph type="ftr" sz="quarter" idx="11"/>
          </p:nvPr>
        </p:nvSpPr>
        <p:spPr>
          <a:xfrm>
            <a:off x="1828800" y="6356350"/>
            <a:ext cx="6019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Times New Roman" pitchFamily="18" charset="0"/>
                <a:cs typeface="Times New Roman" pitchFamily="18" charset="0"/>
              </a:rPr>
              <a:t>Discount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Boat and Stream</a:t>
            </a:r>
            <a:endParaRPr kumimoji="0" lang="en-US" sz="24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
        <p:nvSpPr>
          <p:cNvPr id="532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endParaRPr lang="en-US"/>
          </a:p>
        </p:txBody>
      </p:sp>
      <p:pic>
        <p:nvPicPr>
          <p:cNvPr id="1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458200" cy="5059363"/>
              </a:xfrm>
            </p:spPr>
            <p:txBody>
              <a:bodyPr>
                <a:normAutofit/>
              </a:bodyPr>
              <a:lstStyle/>
              <a:p>
                <a:pPr marL="0" indent="0">
                  <a:buNone/>
                </a:pPr>
                <a:r>
                  <a:rPr lang="en-US" sz="1800" dirty="0" smtClean="0">
                    <a:latin typeface="Times New Roman" pitchFamily="18" charset="0"/>
                    <a:cs typeface="Times New Roman" pitchFamily="18" charset="0"/>
                  </a:rPr>
                  <a:t>Let the distance be </a:t>
                </a:r>
                <a:r>
                  <a:rPr lang="en-US" sz="1800" dirty="0">
                    <a:latin typeface="Times New Roman" pitchFamily="18" charset="0"/>
                    <a:cs typeface="Times New Roman" pitchFamily="18" charset="0"/>
                  </a:rPr>
                  <a:t>d km.</a:t>
                </a:r>
              </a:p>
              <a:p>
                <a:pPr marL="0" indent="0">
                  <a:buNone/>
                </a:pPr>
                <a:r>
                  <a:rPr lang="en-US" sz="1800" dirty="0" smtClean="0">
                    <a:latin typeface="Times New Roman" pitchFamily="18" charset="0"/>
                    <a:cs typeface="Times New Roman" pitchFamily="18" charset="0"/>
                  </a:rPr>
                  <a:t>Then,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𝑑</m:t>
                        </m:r>
                      </m:num>
                      <m:den>
                        <m:r>
                          <a:rPr lang="en-US" sz="1800" b="0" i="1" smtClean="0">
                            <a:latin typeface="Cambria Math"/>
                            <a:cs typeface="Times New Roman" pitchFamily="18" charset="0"/>
                          </a:rPr>
                          <m:t>41</m:t>
                        </m:r>
                        <m:r>
                          <a:rPr lang="en-US" sz="1800" b="0" i="1" smtClean="0">
                            <a:latin typeface="Cambria Math"/>
                            <a:cs typeface="Times New Roman" pitchFamily="18" charset="0"/>
                          </a:rPr>
                          <m:t>𝑥</m:t>
                        </m:r>
                      </m:den>
                    </m:f>
                    <m:r>
                      <a:rPr lang="en-US" sz="1800" b="0" i="1" smtClean="0">
                        <a:latin typeface="Cambria Math"/>
                        <a:cs typeface="Times New Roman" pitchFamily="18" charset="0"/>
                      </a:rPr>
                      <m:t>=5</m:t>
                    </m:r>
                    <m:f>
                      <m:fPr>
                        <m:ctrlPr>
                          <a:rPr lang="en-US" sz="1800" b="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10</m:t>
                        </m:r>
                      </m:num>
                      <m:den>
                        <m:r>
                          <a:rPr lang="en-US" sz="1800" b="0" i="1" smtClean="0">
                            <a:latin typeface="Cambria Math"/>
                            <a:cs typeface="Times New Roman" pitchFamily="18" charset="0"/>
                          </a:rPr>
                          <m:t>60</m:t>
                        </m:r>
                      </m:den>
                    </m:f>
                    <m:r>
                      <a:rPr lang="en-US" sz="1800" b="0" i="1" smtClean="0">
                        <a:latin typeface="Cambria Math"/>
                        <a:cs typeface="Times New Roman" pitchFamily="18" charset="0"/>
                      </a:rPr>
                      <m:t>=</m:t>
                    </m:r>
                    <m:f>
                      <m:fPr>
                        <m:ctrlPr>
                          <a:rPr lang="en-US" sz="1800" b="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31</m:t>
                        </m:r>
                      </m:num>
                      <m:den>
                        <m:r>
                          <a:rPr lang="en-US" sz="1800" b="0" i="1" smtClean="0">
                            <a:latin typeface="Cambria Math"/>
                            <a:cs typeface="Times New Roman" pitchFamily="18" charset="0"/>
                          </a:rPr>
                          <m:t>6</m:t>
                        </m:r>
                      </m:den>
                    </m:f>
                  </m:oMath>
                </a14:m>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14:m>
                  <m:oMath xmlns:m="http://schemas.openxmlformats.org/officeDocument/2006/math">
                    <m:r>
                      <a:rPr lang="en-US" sz="1800" i="1" smtClean="0">
                        <a:latin typeface="Cambria Math"/>
                        <a:ea typeface="Cambria Math"/>
                        <a:cs typeface="Times New Roman" pitchFamily="18" charset="0"/>
                      </a:rPr>
                      <m:t>⟹</m:t>
                    </m:r>
                    <m:r>
                      <a:rPr lang="en-US" sz="1800" b="0" i="1" smtClean="0">
                        <a:latin typeface="Cambria Math"/>
                        <a:ea typeface="Cambria Math"/>
                        <a:cs typeface="Times New Roman" pitchFamily="18" charset="0"/>
                      </a:rPr>
                      <m:t>𝑑</m:t>
                    </m:r>
                    <m:r>
                      <a:rPr lang="en-US" sz="1800" b="0" i="1" smtClean="0">
                        <a:latin typeface="Cambria Math"/>
                        <a:ea typeface="Cambria Math"/>
                        <a:cs typeface="Times New Roman" pitchFamily="18" charset="0"/>
                      </a:rPr>
                      <m:t>=</m:t>
                    </m:r>
                    <m:d>
                      <m:dPr>
                        <m:ctrlPr>
                          <a:rPr lang="en-US" sz="1800" b="0" i="1" smtClean="0">
                            <a:latin typeface="Cambria Math" panose="02040503050406030204" pitchFamily="18" charset="0"/>
                            <a:ea typeface="Cambria Math"/>
                            <a:cs typeface="Times New Roman" pitchFamily="18" charset="0"/>
                          </a:rPr>
                        </m:ctrlPr>
                      </m:dPr>
                      <m:e>
                        <m:f>
                          <m:fPr>
                            <m:ctrlPr>
                              <a:rPr lang="en-US" sz="1800" b="0" i="1" smtClean="0">
                                <a:latin typeface="Cambria Math" panose="02040503050406030204" pitchFamily="18" charset="0"/>
                                <a:ea typeface="Cambria Math"/>
                                <a:cs typeface="Times New Roman" pitchFamily="18" charset="0"/>
                              </a:rPr>
                            </m:ctrlPr>
                          </m:fPr>
                          <m:num>
                            <m:r>
                              <a:rPr lang="en-US" sz="1800" b="0" i="1" smtClean="0">
                                <a:latin typeface="Cambria Math"/>
                                <a:ea typeface="Cambria Math"/>
                                <a:cs typeface="Times New Roman" pitchFamily="18" charset="0"/>
                              </a:rPr>
                              <m:t>31×41</m:t>
                            </m:r>
                          </m:num>
                          <m:den>
                            <m:r>
                              <a:rPr lang="en-US" sz="1800" b="0" i="1" smtClean="0">
                                <a:latin typeface="Cambria Math"/>
                                <a:ea typeface="Cambria Math"/>
                                <a:cs typeface="Times New Roman" pitchFamily="18" charset="0"/>
                              </a:rPr>
                              <m:t>6</m:t>
                            </m:r>
                          </m:den>
                        </m:f>
                      </m:e>
                    </m:d>
                    <m:r>
                      <a:rPr lang="en-US" sz="1800" b="0" i="1" smtClean="0">
                        <a:latin typeface="Cambria Math"/>
                        <a:ea typeface="Cambria Math"/>
                        <a:cs typeface="Times New Roman" pitchFamily="18" charset="0"/>
                      </a:rPr>
                      <m:t>𝑥</m:t>
                    </m:r>
                    <m:r>
                      <a:rPr lang="en-US" sz="1800" b="0" i="1" smtClean="0">
                        <a:latin typeface="Cambria Math"/>
                        <a:ea typeface="Cambria Math"/>
                        <a:cs typeface="Times New Roman" pitchFamily="18" charset="0"/>
                      </a:rPr>
                      <m:t>=</m:t>
                    </m:r>
                    <m:f>
                      <m:fPr>
                        <m:ctrlPr>
                          <a:rPr lang="en-US" sz="1800" b="0" i="1" smtClean="0">
                            <a:latin typeface="Cambria Math" panose="02040503050406030204" pitchFamily="18" charset="0"/>
                            <a:ea typeface="Cambria Math"/>
                            <a:cs typeface="Times New Roman" pitchFamily="18" charset="0"/>
                          </a:rPr>
                        </m:ctrlPr>
                      </m:fPr>
                      <m:num>
                        <m:r>
                          <a:rPr lang="en-US" sz="1800" b="0" i="1" smtClean="0">
                            <a:latin typeface="Cambria Math"/>
                            <a:ea typeface="Cambria Math"/>
                            <a:cs typeface="Times New Roman" pitchFamily="18" charset="0"/>
                          </a:rPr>
                          <m:t>1271</m:t>
                        </m:r>
                        <m:r>
                          <a:rPr lang="en-US" sz="1800" b="0" i="1" smtClean="0">
                            <a:latin typeface="Cambria Math"/>
                            <a:ea typeface="Cambria Math"/>
                            <a:cs typeface="Times New Roman" pitchFamily="18" charset="0"/>
                          </a:rPr>
                          <m:t>𝑥</m:t>
                        </m:r>
                      </m:num>
                      <m:den>
                        <m:r>
                          <a:rPr lang="en-US" sz="1800" b="0" i="1" smtClean="0">
                            <a:latin typeface="Cambria Math"/>
                            <a:ea typeface="Cambria Math"/>
                            <a:cs typeface="Times New Roman" pitchFamily="18" charset="0"/>
                          </a:rPr>
                          <m:t>6</m:t>
                        </m:r>
                      </m:den>
                    </m:f>
                  </m:oMath>
                </a14:m>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Time Taken while coming back =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i="1">
                            <a:latin typeface="Cambria Math"/>
                            <a:cs typeface="Times New Roman" pitchFamily="18" charset="0"/>
                          </a:rPr>
                          <m:t>𝑑</m:t>
                        </m:r>
                      </m:num>
                      <m:den>
                        <m:r>
                          <a:rPr lang="en-US" sz="1800" b="0" i="1" smtClean="0">
                            <a:latin typeface="Cambria Math"/>
                            <a:cs typeface="Times New Roman" pitchFamily="18" charset="0"/>
                          </a:rPr>
                          <m:t>31</m:t>
                        </m:r>
                        <m:r>
                          <a:rPr lang="en-US" sz="1800" i="1">
                            <a:latin typeface="Cambria Math"/>
                            <a:cs typeface="Times New Roman" pitchFamily="18" charset="0"/>
                          </a:rPr>
                          <m:t>𝑥</m:t>
                        </m:r>
                      </m:den>
                    </m:f>
                  </m:oMath>
                </a14:m>
                <a:r>
                  <a:rPr lang="en-US" sz="1800" dirty="0" smtClean="0">
                    <a:latin typeface="Times New Roman" pitchFamily="18" charset="0"/>
                    <a:cs typeface="Times New Roman" pitchFamily="18" charset="0"/>
                  </a:rPr>
                  <a:t> = </a:t>
                </a:r>
                <a14:m>
                  <m:oMath xmlns:m="http://schemas.openxmlformats.org/officeDocument/2006/math">
                    <m:d>
                      <m:dPr>
                        <m:ctrlPr>
                          <a:rPr lang="en-US" sz="1800" i="1" smtClean="0">
                            <a:latin typeface="Cambria Math" panose="02040503050406030204" pitchFamily="18" charset="0"/>
                            <a:cs typeface="Times New Roman" pitchFamily="18" charset="0"/>
                          </a:rPr>
                        </m:ctrlPr>
                      </m:dPr>
                      <m:e>
                        <m:f>
                          <m:fPr>
                            <m:ctrlPr>
                              <a:rPr lang="en-US" sz="1800" i="1">
                                <a:latin typeface="Cambria Math" panose="02040503050406030204" pitchFamily="18" charset="0"/>
                                <a:ea typeface="Cambria Math"/>
                                <a:cs typeface="Times New Roman" pitchFamily="18" charset="0"/>
                              </a:rPr>
                            </m:ctrlPr>
                          </m:fPr>
                          <m:num>
                            <m:r>
                              <a:rPr lang="en-US" sz="1800" i="1">
                                <a:latin typeface="Cambria Math"/>
                                <a:ea typeface="Cambria Math"/>
                                <a:cs typeface="Times New Roman" pitchFamily="18" charset="0"/>
                              </a:rPr>
                              <m:t>1271</m:t>
                            </m:r>
                            <m:r>
                              <a:rPr lang="en-US" sz="1800" i="1">
                                <a:latin typeface="Cambria Math"/>
                                <a:ea typeface="Cambria Math"/>
                                <a:cs typeface="Times New Roman" pitchFamily="18" charset="0"/>
                              </a:rPr>
                              <m:t>𝑥</m:t>
                            </m:r>
                          </m:num>
                          <m:den>
                            <m:r>
                              <a:rPr lang="en-US" sz="1800" i="1">
                                <a:latin typeface="Cambria Math"/>
                                <a:ea typeface="Cambria Math"/>
                                <a:cs typeface="Times New Roman" pitchFamily="18" charset="0"/>
                              </a:rPr>
                              <m:t>6</m:t>
                            </m:r>
                          </m:den>
                        </m:f>
                        <m:r>
                          <a:rPr lang="en-US" sz="1800" i="1" smtClean="0">
                            <a:latin typeface="Cambria Math"/>
                            <a:ea typeface="Cambria Math"/>
                            <a:cs typeface="Times New Roman" pitchFamily="18" charset="0"/>
                          </a:rPr>
                          <m:t>×</m:t>
                        </m:r>
                        <m:f>
                          <m:fPr>
                            <m:ctrlPr>
                              <a:rPr lang="en-US" sz="1800" i="1" smtClean="0">
                                <a:latin typeface="Cambria Math" panose="02040503050406030204" pitchFamily="18" charset="0"/>
                                <a:ea typeface="Cambria Math"/>
                                <a:cs typeface="Times New Roman" pitchFamily="18" charset="0"/>
                              </a:rPr>
                            </m:ctrlPr>
                          </m:fPr>
                          <m:num>
                            <m:r>
                              <a:rPr lang="en-US" sz="1800" b="0" i="1" smtClean="0">
                                <a:latin typeface="Cambria Math"/>
                                <a:ea typeface="Cambria Math"/>
                                <a:cs typeface="Times New Roman" pitchFamily="18" charset="0"/>
                              </a:rPr>
                              <m:t>1</m:t>
                            </m:r>
                          </m:num>
                          <m:den>
                            <m:r>
                              <a:rPr lang="en-US" sz="1800" b="0" i="1" smtClean="0">
                                <a:latin typeface="Cambria Math"/>
                                <a:ea typeface="Cambria Math"/>
                                <a:cs typeface="Times New Roman" pitchFamily="18" charset="0"/>
                              </a:rPr>
                              <m:t>31</m:t>
                            </m:r>
                            <m:r>
                              <a:rPr lang="en-US" sz="1800" b="0" i="1" smtClean="0">
                                <a:latin typeface="Cambria Math"/>
                                <a:ea typeface="Cambria Math"/>
                                <a:cs typeface="Times New Roman" pitchFamily="18" charset="0"/>
                              </a:rPr>
                              <m:t>𝑥</m:t>
                            </m:r>
                          </m:den>
                        </m:f>
                      </m:e>
                    </m:d>
                  </m:oMath>
                </a14:m>
                <a:r>
                  <a:rPr lang="en-US" sz="1800" dirty="0" smtClean="0">
                    <a:latin typeface="Times New Roman" pitchFamily="18" charset="0"/>
                    <a:cs typeface="Times New Roman" pitchFamily="18" charset="0"/>
                  </a:rPr>
                  <a:t>hrs =6hrs 50min</a:t>
                </a:r>
              </a:p>
              <a:p>
                <a:pPr marL="0" indent="0">
                  <a:buNone/>
                </a:pPr>
                <a:r>
                  <a:rPr lang="en-US" sz="1800" b="1" dirty="0">
                    <a:latin typeface="Times New Roman" pitchFamily="18" charset="0"/>
                    <a:cs typeface="Times New Roman" pitchFamily="18" charset="0"/>
                  </a:rPr>
                  <a:t>Example 3: </a:t>
                </a:r>
                <a:r>
                  <a:rPr lang="en-US" sz="1800" dirty="0">
                    <a:latin typeface="Times New Roman" pitchFamily="18" charset="0"/>
                    <a:cs typeface="Times New Roman" pitchFamily="18" charset="0"/>
                  </a:rPr>
                  <a:t>A boat goes 8 km upstream and then returns. Total time taken is 4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16 minutes. If the velocity of current is 1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find the actual velocity of the boat.</a:t>
                </a:r>
              </a:p>
              <a:p>
                <a:pPr marL="0" indent="0">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Let the actual velocity of the boat be x km/hr. </a:t>
                </a:r>
              </a:p>
              <a:p>
                <a:pPr marL="0" indent="0">
                  <a:buNone/>
                </a:pPr>
                <a:r>
                  <a:rPr lang="en-US" sz="1800" dirty="0">
                    <a:latin typeface="Times New Roman" pitchFamily="18" charset="0"/>
                    <a:cs typeface="Times New Roman" pitchFamily="18" charset="0"/>
                  </a:rPr>
                  <a:t>Then, Speed downstream </a:t>
                </a:r>
                <a14:m>
                  <m:oMath xmlns:m="http://schemas.openxmlformats.org/officeDocument/2006/math">
                    <m:r>
                      <a:rPr lang="en-US" sz="1800" dirty="0">
                        <a:latin typeface="Cambria Math"/>
                        <a:cs typeface="Times New Roman" pitchFamily="18" charset="0"/>
                      </a:rPr>
                      <m:t>=(</m:t>
                    </m:r>
                    <m:r>
                      <a:rPr lang="en-US" sz="1800" dirty="0">
                        <a:latin typeface="Cambria Math"/>
                        <a:cs typeface="Times New Roman" pitchFamily="18" charset="0"/>
                      </a:rPr>
                      <m:t>𝑥</m:t>
                    </m:r>
                    <m:r>
                      <a:rPr lang="en-US" sz="1800" dirty="0">
                        <a:latin typeface="Cambria Math"/>
                        <a:cs typeface="Times New Roman" pitchFamily="18" charset="0"/>
                      </a:rPr>
                      <m:t> + 1) </m:t>
                    </m:r>
                    <m:r>
                      <m:rPr>
                        <m:sty m:val="p"/>
                      </m:rPr>
                      <a:rPr lang="en-US" sz="1800" i="0" dirty="0">
                        <a:latin typeface="Cambria Math"/>
                        <a:cs typeface="Times New Roman" pitchFamily="18" charset="0"/>
                      </a:rPr>
                      <m:t>km</m:t>
                    </m:r>
                    <m:r>
                      <a:rPr lang="en-US" sz="1800" i="0" dirty="0">
                        <a:latin typeface="Cambria Math"/>
                        <a:cs typeface="Times New Roman" pitchFamily="18" charset="0"/>
                      </a:rPr>
                      <m:t>/</m:t>
                    </m:r>
                    <m:r>
                      <m:rPr>
                        <m:sty m:val="p"/>
                      </m:rPr>
                      <a:rPr lang="en-US" sz="1800" i="0" dirty="0" err="1">
                        <a:latin typeface="Cambria Math"/>
                        <a:cs typeface="Times New Roman" pitchFamily="18" charset="0"/>
                      </a:rPr>
                      <m:t>hr</m:t>
                    </m:r>
                  </m:oMath>
                </a14:m>
                <a:r>
                  <a:rPr lang="en-US" sz="1800" dirty="0">
                    <a:latin typeface="Times New Roman" pitchFamily="18" charset="0"/>
                    <a:cs typeface="Times New Roman" pitchFamily="18" charset="0"/>
                  </a:rPr>
                  <a:t>; Speed upstream = </a:t>
                </a:r>
                <a14:m>
                  <m:oMath xmlns:m="http://schemas.openxmlformats.org/officeDocument/2006/math">
                    <m:r>
                      <a:rPr lang="en-US" sz="1800" dirty="0">
                        <a:latin typeface="Cambria Math"/>
                        <a:cs typeface="Times New Roman" pitchFamily="18" charset="0"/>
                      </a:rPr>
                      <m:t>(</m:t>
                    </m:r>
                    <m:r>
                      <a:rPr lang="en-US" sz="1800" dirty="0">
                        <a:latin typeface="Cambria Math"/>
                        <a:cs typeface="Times New Roman" pitchFamily="18" charset="0"/>
                      </a:rPr>
                      <m:t>𝑥</m:t>
                    </m:r>
                    <m:r>
                      <a:rPr lang="en-US" sz="1800" dirty="0">
                        <a:latin typeface="Cambria Math"/>
                        <a:cs typeface="Times New Roman" pitchFamily="18" charset="0"/>
                      </a:rPr>
                      <m:t> – 1) </m:t>
                    </m:r>
                    <m:r>
                      <m:rPr>
                        <m:sty m:val="p"/>
                      </m:rPr>
                      <a:rPr lang="en-US" sz="1800" i="0" dirty="0">
                        <a:latin typeface="Cambria Math"/>
                        <a:cs typeface="Times New Roman" pitchFamily="18" charset="0"/>
                      </a:rPr>
                      <m:t>km</m:t>
                    </m:r>
                    <m:r>
                      <a:rPr lang="en-US" sz="1800" i="0" dirty="0">
                        <a:latin typeface="Cambria Math"/>
                        <a:cs typeface="Times New Roman" pitchFamily="18" charset="0"/>
                      </a:rPr>
                      <m:t>/</m:t>
                    </m:r>
                    <m:r>
                      <m:rPr>
                        <m:sty m:val="p"/>
                      </m:rPr>
                      <a:rPr lang="en-US" sz="1800" i="0" dirty="0">
                        <a:latin typeface="Cambria Math"/>
                        <a:cs typeface="Times New Roman" pitchFamily="18" charset="0"/>
                      </a:rPr>
                      <m:t>hr</m:t>
                    </m:r>
                  </m:oMath>
                </a14:m>
                <a:r>
                  <a:rPr lang="en-US" sz="1800" dirty="0">
                    <a:latin typeface="Times New Roman" pitchFamily="18" charset="0"/>
                    <a:cs typeface="Times New Roman" pitchFamily="18" charset="0"/>
                  </a:rPr>
                  <a:t>.</a:t>
                </a:r>
              </a:p>
              <a:p>
                <a:pPr marL="0" indent="0">
                  <a:buNone/>
                </a:pPr>
                <a14:m>
                  <m:oMathPara xmlns:m="http://schemas.openxmlformats.org/officeDocument/2006/math">
                    <m:oMathParaPr>
                      <m:jc m:val="left"/>
                    </m:oMathParaPr>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8</m:t>
                          </m:r>
                        </m:num>
                        <m:den>
                          <m:r>
                            <a:rPr lang="en-US" sz="1800">
                              <a:latin typeface="Cambria Math"/>
                              <a:cs typeface="Times New Roman" pitchFamily="18" charset="0"/>
                            </a:rPr>
                            <m:t>𝑥</m:t>
                          </m:r>
                          <m:r>
                            <a:rPr lang="en-US" sz="1800">
                              <a:latin typeface="Cambria Math"/>
                              <a:cs typeface="Times New Roman" pitchFamily="18" charset="0"/>
                            </a:rPr>
                            <m:t>+1</m:t>
                          </m:r>
                        </m:den>
                      </m:f>
                      <m:r>
                        <a:rPr lang="en-US" sz="1800">
                          <a:latin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8</m:t>
                          </m:r>
                        </m:num>
                        <m:den>
                          <m:r>
                            <a:rPr lang="en-US" sz="1800">
                              <a:latin typeface="Cambria Math"/>
                              <a:cs typeface="Times New Roman" pitchFamily="18" charset="0"/>
                            </a:rPr>
                            <m:t>𝑥</m:t>
                          </m:r>
                          <m:r>
                            <a:rPr lang="en-US" sz="1800">
                              <a:latin typeface="Cambria Math"/>
                              <a:cs typeface="Times New Roman" pitchFamily="18" charset="0"/>
                            </a:rPr>
                            <m:t>−1</m:t>
                          </m:r>
                        </m:den>
                      </m:f>
                      <m:r>
                        <a:rPr lang="en-US" sz="1800">
                          <a:latin typeface="Cambria Math"/>
                          <a:cs typeface="Times New Roman" pitchFamily="18" charset="0"/>
                        </a:rPr>
                        <m:t>=4</m:t>
                      </m:r>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16</m:t>
                          </m:r>
                        </m:num>
                        <m:den>
                          <m:r>
                            <a:rPr lang="en-US" sz="1800">
                              <a:latin typeface="Cambria Math"/>
                              <a:cs typeface="Times New Roman" pitchFamily="18" charset="0"/>
                            </a:rPr>
                            <m:t>60</m:t>
                          </m:r>
                        </m:den>
                      </m:f>
                      <m:r>
                        <a:rPr lang="en-US" sz="1800">
                          <a:latin typeface="Cambria Math"/>
                          <a:cs typeface="Times New Roman" pitchFamily="18" charset="0"/>
                        </a:rPr>
                        <m:t>=</m:t>
                      </m:r>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64</m:t>
                          </m:r>
                        </m:num>
                        <m:den>
                          <m:r>
                            <a:rPr lang="en-US" sz="1800">
                              <a:latin typeface="Cambria Math"/>
                              <a:cs typeface="Times New Roman" pitchFamily="18" charset="0"/>
                            </a:rPr>
                            <m:t>15</m:t>
                          </m:r>
                        </m:den>
                      </m:f>
                    </m:oMath>
                  </m:oMathPara>
                </a14:m>
                <a:endParaRPr lang="en-US" sz="1800" dirty="0" smtClean="0">
                  <a:latin typeface="Times New Roman" pitchFamily="18" charset="0"/>
                  <a:cs typeface="Times New Roman"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a:cs typeface="Times New Roman" pitchFamily="18" charset="0"/>
                        </a:rPr>
                        <m:t>4</m:t>
                      </m:r>
                      <m:sSup>
                        <m:sSupPr>
                          <m:ctrlPr>
                            <a:rPr lang="en-US" sz="1800" b="0" i="1" smtClean="0">
                              <a:latin typeface="Cambria Math" panose="02040503050406030204" pitchFamily="18" charset="0"/>
                              <a:cs typeface="Times New Roman" pitchFamily="18" charset="0"/>
                            </a:rPr>
                          </m:ctrlPr>
                        </m:sSupPr>
                        <m:e>
                          <m:r>
                            <a:rPr lang="en-US" sz="1800" b="0" i="1" smtClean="0">
                              <a:latin typeface="Cambria Math"/>
                              <a:cs typeface="Times New Roman" pitchFamily="18" charset="0"/>
                            </a:rPr>
                            <m:t>𝑥</m:t>
                          </m:r>
                        </m:e>
                        <m:sup>
                          <m:r>
                            <a:rPr lang="en-US" sz="1800" b="0" i="1" smtClean="0">
                              <a:latin typeface="Cambria Math"/>
                              <a:cs typeface="Times New Roman" pitchFamily="18" charset="0"/>
                            </a:rPr>
                            <m:t>2</m:t>
                          </m:r>
                        </m:sup>
                      </m:sSup>
                      <m:r>
                        <a:rPr lang="en-US" sz="1800" b="0" i="1" smtClean="0">
                          <a:latin typeface="Cambria Math"/>
                          <a:cs typeface="Times New Roman" pitchFamily="18" charset="0"/>
                        </a:rPr>
                        <m:t>−15</m:t>
                      </m:r>
                      <m:r>
                        <a:rPr lang="en-US" sz="1800" b="0" i="1" smtClean="0">
                          <a:latin typeface="Cambria Math"/>
                          <a:cs typeface="Times New Roman" pitchFamily="18" charset="0"/>
                        </a:rPr>
                        <m:t>𝑥</m:t>
                      </m:r>
                      <m:r>
                        <a:rPr lang="en-US" sz="1800" b="0" i="1" smtClean="0">
                          <a:latin typeface="Cambria Math"/>
                          <a:cs typeface="Times New Roman" pitchFamily="18" charset="0"/>
                        </a:rPr>
                        <m:t>−4=0</m:t>
                      </m:r>
                    </m:oMath>
                  </m:oMathPara>
                </a14:m>
                <a:endParaRPr lang="en-US" sz="1800" b="0" dirty="0" smtClean="0">
                  <a:latin typeface="Times New Roman" pitchFamily="18" charset="0"/>
                  <a:cs typeface="Times New Roman" pitchFamily="18" charset="0"/>
                </a:endParaRPr>
              </a:p>
              <a:p>
                <a:pPr marL="0" indent="0">
                  <a:buNone/>
                </a:pPr>
                <a14:m>
                  <m:oMathPara xmlns:m="http://schemas.openxmlformats.org/officeDocument/2006/math">
                    <m:oMathParaPr>
                      <m:jc m:val="left"/>
                    </m:oMathParaPr>
                    <m:oMath xmlns:m="http://schemas.openxmlformats.org/officeDocument/2006/math">
                      <m:r>
                        <a:rPr lang="en-US" sz="1800" i="1" dirty="0" smtClean="0">
                          <a:latin typeface="Cambria Math"/>
                          <a:cs typeface="Times New Roman" pitchFamily="18" charset="0"/>
                        </a:rPr>
                        <m:t>(</m:t>
                      </m:r>
                      <m:r>
                        <a:rPr lang="en-US" sz="1800" i="1" dirty="0" smtClean="0">
                          <a:latin typeface="Cambria Math"/>
                          <a:cs typeface="Times New Roman" pitchFamily="18" charset="0"/>
                        </a:rPr>
                        <m:t>𝑥</m:t>
                      </m:r>
                      <m:r>
                        <a:rPr lang="en-US" sz="1800" i="1" dirty="0" smtClean="0">
                          <a:latin typeface="Cambria Math"/>
                          <a:cs typeface="Times New Roman" pitchFamily="18" charset="0"/>
                        </a:rPr>
                        <m:t>−4)(4</m:t>
                      </m:r>
                      <m:r>
                        <a:rPr lang="en-US" sz="1800" i="1" dirty="0" smtClean="0">
                          <a:latin typeface="Cambria Math"/>
                          <a:cs typeface="Times New Roman" pitchFamily="18" charset="0"/>
                        </a:rPr>
                        <m:t>𝑥</m:t>
                      </m:r>
                      <m:r>
                        <a:rPr lang="en-US" sz="1800" i="1" dirty="0" smtClean="0">
                          <a:latin typeface="Cambria Math"/>
                          <a:cs typeface="Times New Roman" pitchFamily="18" charset="0"/>
                        </a:rPr>
                        <m:t>+1)=0</m:t>
                      </m:r>
                    </m:oMath>
                  </m:oMathPara>
                </a14:m>
                <a:endParaRPr lang="en-US" sz="1800" dirty="0" smtClean="0">
                  <a:latin typeface="Times New Roman" pitchFamily="18" charset="0"/>
                  <a:cs typeface="Times New Roman" pitchFamily="18" charset="0"/>
                </a:endParaRPr>
              </a:p>
              <a:p>
                <a:pPr marL="0" indent="0">
                  <a:buNone/>
                </a:pPr>
                <a14:m>
                  <m:oMathPara xmlns:m="http://schemas.openxmlformats.org/officeDocument/2006/math">
                    <m:oMathParaPr>
                      <m:jc m:val="left"/>
                    </m:oMathParaPr>
                    <m:oMath xmlns:m="http://schemas.openxmlformats.org/officeDocument/2006/math">
                      <m:r>
                        <a:rPr lang="en-US" sz="1800" i="1" dirty="0" smtClean="0">
                          <a:latin typeface="Cambria Math"/>
                          <a:cs typeface="Times New Roman" pitchFamily="18" charset="0"/>
                        </a:rPr>
                        <m:t>𝑥</m:t>
                      </m:r>
                      <m:r>
                        <a:rPr lang="en-US" sz="1800" i="1" dirty="0" smtClean="0">
                          <a:latin typeface="Cambria Math"/>
                          <a:cs typeface="Times New Roman" pitchFamily="18" charset="0"/>
                        </a:rPr>
                        <m:t>=4</m:t>
                      </m:r>
                    </m:oMath>
                  </m:oMathPara>
                </a14:m>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Hence, actual velocity of the boat =</a:t>
                </a:r>
                <a14:m>
                  <m:oMath xmlns:m="http://schemas.openxmlformats.org/officeDocument/2006/math">
                    <m:r>
                      <a:rPr lang="en-US" sz="1800" i="1" dirty="0" smtClean="0">
                        <a:latin typeface="Cambria Math"/>
                        <a:cs typeface="Times New Roman" pitchFamily="18" charset="0"/>
                      </a:rPr>
                      <m:t>74 </m:t>
                    </m:r>
                    <m:r>
                      <m:rPr>
                        <m:sty m:val="p"/>
                      </m:rPr>
                      <a:rPr lang="en-US" sz="1800" i="0" dirty="0" smtClean="0">
                        <a:latin typeface="Cambria Math"/>
                        <a:cs typeface="Times New Roman" pitchFamily="18" charset="0"/>
                      </a:rPr>
                      <m:t>km</m:t>
                    </m:r>
                    <m:r>
                      <a:rPr lang="en-US" sz="1800" i="0" dirty="0" smtClean="0">
                        <a:latin typeface="Cambria Math"/>
                        <a:cs typeface="Times New Roman" pitchFamily="18" charset="0"/>
                      </a:rPr>
                      <m:t>/</m:t>
                    </m:r>
                    <m:r>
                      <m:rPr>
                        <m:sty m:val="p"/>
                      </m:rPr>
                      <a:rPr lang="en-US" sz="1800" i="0" dirty="0" err="1" smtClean="0">
                        <a:latin typeface="Cambria Math"/>
                        <a:cs typeface="Times New Roman" pitchFamily="18" charset="0"/>
                      </a:rPr>
                      <m:t>hr</m:t>
                    </m:r>
                  </m:oMath>
                </a14:m>
                <a:endParaRPr lang="en-US" sz="18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458200" cy="5059363"/>
              </a:xfrm>
              <a:blipFill rotWithShape="1">
                <a:blip r:embed="rId6"/>
                <a:stretch>
                  <a:fillRect l="-576" t="-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B63ECF5-5ABB-4DC4-9D1A-F813A42D8480}" type="datetime1">
              <a:rPr lang="en-US" smtClean="0"/>
              <a:t>12/17/2021</a:t>
            </a:fld>
            <a:endParaRPr lang="en-US"/>
          </a:p>
        </p:txBody>
      </p:sp>
      <p:sp>
        <p:nvSpPr>
          <p:cNvPr id="5" name="Footer Placeholder 4"/>
          <p:cNvSpPr>
            <a:spLocks noGrp="1"/>
          </p:cNvSpPr>
          <p:nvPr>
            <p:ph type="ftr" sz="quarter" idx="11"/>
          </p:nvPr>
        </p:nvSpPr>
        <p:spPr>
          <a:xfrm>
            <a:off x="1447800" y="6356350"/>
            <a:ext cx="6781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8" name="Title 1"/>
          <p:cNvSpPr txBox="1">
            <a:spLocks noGrp="1"/>
          </p:cNvSpPr>
          <p:nvPr>
            <p:ph type="title"/>
          </p:nvPr>
        </p:nvSpPr>
        <p:spPr>
          <a:xfrm>
            <a:off x="1295400" y="76200"/>
            <a:ext cx="7543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Boat and </a:t>
            </a:r>
            <a:r>
              <a:rPr lang="en-US" sz="2400" b="1" dirty="0" smtClean="0">
                <a:latin typeface="Times New Roman" pitchFamily="18" charset="0"/>
                <a:cs typeface="Times New Roman" pitchFamily="18" charset="0"/>
              </a:rPr>
              <a:t>Stream </a:t>
            </a:r>
            <a:r>
              <a:rPr lang="en-US" sz="2400" b="1" dirty="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43516"/>
                <a:ext cx="8229600" cy="5334000"/>
              </a:xfrm>
            </p:spPr>
            <p:txBody>
              <a:bodyPr>
                <a:normAutofit/>
              </a:bodyPr>
              <a:lstStyle/>
              <a:p>
                <a:pPr marL="0" indent="0">
                  <a:buNone/>
                </a:pPr>
                <a:r>
                  <a:rPr lang="en-US" sz="1800" b="1" dirty="0">
                    <a:latin typeface="Times New Roman" pitchFamily="18" charset="0"/>
                    <a:cs typeface="Times New Roman" pitchFamily="18" charset="0"/>
                  </a:rPr>
                  <a:t>Example 4: </a:t>
                </a:r>
                <a:r>
                  <a:rPr lang="en-US" sz="1800" dirty="0">
                    <a:latin typeface="Times New Roman" pitchFamily="18" charset="0"/>
                    <a:cs typeface="Times New Roman" pitchFamily="18" charset="0"/>
                  </a:rPr>
                  <a:t>A man can row 40 km upstream and 55 km downstream in 13 hours. Also, he can row 30 km upstream and 44 km downstream in 10 hours. Find the speed of the man in still water and the speed of the current</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Let rate upstream = x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rate downstream = y km/hr.</a:t>
                </a:r>
              </a:p>
              <a:p>
                <a:pPr marL="0" indent="0">
                  <a:buNone/>
                </a:pPr>
                <a:r>
                  <a:rPr lang="en-US" sz="1800" dirty="0">
                    <a:latin typeface="Times New Roman" pitchFamily="18" charset="0"/>
                    <a:cs typeface="Times New Roman" pitchFamily="18" charset="0"/>
                  </a:rPr>
                  <a:t>Then,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𝟒𝟎</m:t>
                        </m:r>
                      </m:num>
                      <m:den>
                        <m:r>
                          <a:rPr lang="en-US" sz="1800">
                            <a:latin typeface="Cambria Math"/>
                            <a:cs typeface="Times New Roman" pitchFamily="18" charset="0"/>
                          </a:rPr>
                          <m:t>𝒙</m:t>
                        </m:r>
                      </m:den>
                    </m:f>
                  </m:oMath>
                </a14:m>
                <a:r>
                  <a:rPr lang="en-US" sz="1800" dirty="0">
                    <a:latin typeface="Times New Roman" pitchFamily="18" charset="0"/>
                    <a:cs typeface="Times New Roman" pitchFamily="18" charset="0"/>
                  </a:rPr>
                  <a:t>+</a:t>
                </a:r>
                <a14:m>
                  <m:oMath xmlns:m="http://schemas.openxmlformats.org/officeDocument/2006/math">
                    <m:f>
                      <m:fPr>
                        <m:ctrlPr>
                          <a:rPr lang="en-US" sz="1800" i="1" dirty="0">
                            <a:latin typeface="Cambria Math" panose="02040503050406030204" pitchFamily="18" charset="0"/>
                            <a:cs typeface="Times New Roman" pitchFamily="18" charset="0"/>
                          </a:rPr>
                        </m:ctrlPr>
                      </m:fPr>
                      <m:num>
                        <m:r>
                          <a:rPr lang="en-US" sz="1800" dirty="0">
                            <a:latin typeface="Cambria Math"/>
                            <a:cs typeface="Times New Roman" pitchFamily="18" charset="0"/>
                          </a:rPr>
                          <m:t>𝟓𝟓</m:t>
                        </m:r>
                      </m:num>
                      <m:den>
                        <m:r>
                          <a:rPr lang="en-US" sz="1800" dirty="0">
                            <a:latin typeface="Cambria Math"/>
                            <a:cs typeface="Times New Roman" pitchFamily="18" charset="0"/>
                          </a:rPr>
                          <m:t>𝒚</m:t>
                        </m:r>
                      </m:den>
                    </m:f>
                  </m:oMath>
                </a14:m>
                <a:r>
                  <a:rPr lang="en-US" sz="1800" dirty="0">
                    <a:latin typeface="Times New Roman" pitchFamily="18" charset="0"/>
                    <a:cs typeface="Times New Roman" pitchFamily="18" charset="0"/>
                  </a:rPr>
                  <a:t>= 13       …………..(i)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𝟑𝟎</m:t>
                        </m:r>
                      </m:num>
                      <m:den>
                        <m:r>
                          <a:rPr lang="en-US" sz="1800">
                            <a:latin typeface="Cambria Math"/>
                            <a:cs typeface="Times New Roman" pitchFamily="18" charset="0"/>
                          </a:rPr>
                          <m:t>𝒙</m:t>
                        </m:r>
                      </m:den>
                    </m:f>
                  </m:oMath>
                </a14:m>
                <a:r>
                  <a:rPr lang="en-US" sz="1800" dirty="0">
                    <a:latin typeface="Times New Roman" pitchFamily="18" charset="0"/>
                    <a:cs typeface="Times New Roman" pitchFamily="18" charset="0"/>
                  </a:rPr>
                  <a:t>+</a:t>
                </a:r>
                <a14:m>
                  <m:oMath xmlns:m="http://schemas.openxmlformats.org/officeDocument/2006/math">
                    <m:f>
                      <m:fPr>
                        <m:ctrlPr>
                          <a:rPr lang="en-US" sz="1800" i="1" dirty="0">
                            <a:latin typeface="Cambria Math" panose="02040503050406030204" pitchFamily="18" charset="0"/>
                            <a:cs typeface="Times New Roman" pitchFamily="18" charset="0"/>
                          </a:rPr>
                        </m:ctrlPr>
                      </m:fPr>
                      <m:num>
                        <m:r>
                          <a:rPr lang="en-US" sz="1800" dirty="0">
                            <a:latin typeface="Cambria Math"/>
                            <a:cs typeface="Times New Roman" pitchFamily="18" charset="0"/>
                          </a:rPr>
                          <m:t>𝟒𝟒</m:t>
                        </m:r>
                      </m:num>
                      <m:den>
                        <m:r>
                          <a:rPr lang="en-US" sz="1800" dirty="0">
                            <a:latin typeface="Cambria Math"/>
                            <a:cs typeface="Times New Roman" pitchFamily="18" charset="0"/>
                          </a:rPr>
                          <m:t>𝒚</m:t>
                        </m:r>
                      </m:den>
                    </m:f>
                  </m:oMath>
                </a14:m>
                <a:r>
                  <a:rPr lang="en-US" sz="1800" dirty="0">
                    <a:latin typeface="Times New Roman" pitchFamily="18" charset="0"/>
                    <a:cs typeface="Times New Roman" pitchFamily="18" charset="0"/>
                  </a:rPr>
                  <a:t>= 10  ……….. </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ii)</a:t>
                </a:r>
              </a:p>
              <a:p>
                <a:pPr marL="0" indent="0">
                  <a:buNone/>
                </a:pPr>
                <a:r>
                  <a:rPr lang="en-US" sz="1800" dirty="0">
                    <a:latin typeface="Times New Roman" pitchFamily="18" charset="0"/>
                    <a:cs typeface="Times New Roman" pitchFamily="18" charset="0"/>
                  </a:rPr>
                  <a:t>Solving eq. (i) and (ii) , we get </a:t>
                </a:r>
              </a:p>
              <a:p>
                <a:pPr marL="0" indent="0">
                  <a:buNone/>
                </a:pPr>
                <a:r>
                  <a:rPr lang="en-US" sz="1800" dirty="0">
                    <a:latin typeface="Times New Roman" pitchFamily="18" charset="0"/>
                    <a:cs typeface="Times New Roman" pitchFamily="18" charset="0"/>
                  </a:rPr>
                  <a:t>      x=5 and y=11</a:t>
                </a:r>
              </a:p>
              <a:p>
                <a:pPr marL="0" indent="0">
                  <a:buNone/>
                </a:pPr>
                <a:r>
                  <a:rPr lang="en-US" sz="1800" dirty="0">
                    <a:latin typeface="Times New Roman" pitchFamily="18" charset="0"/>
                    <a:cs typeface="Times New Roman" pitchFamily="18" charset="0"/>
                  </a:rPr>
                  <a:t>Rate in still water= </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𝟏</m:t>
                        </m:r>
                      </m:num>
                      <m:den>
                        <m:r>
                          <a:rPr lang="en-US" sz="1800">
                            <a:latin typeface="Cambria Math"/>
                            <a:cs typeface="Times New Roman" pitchFamily="18" charset="0"/>
                          </a:rPr>
                          <m:t>𝟐</m:t>
                        </m:r>
                      </m:den>
                    </m:f>
                  </m:oMath>
                </a14:m>
                <a:r>
                  <a:rPr lang="en-US" sz="1800" dirty="0">
                    <a:latin typeface="Times New Roman" pitchFamily="18" charset="0"/>
                    <a:cs typeface="Times New Roman" pitchFamily="18" charset="0"/>
                  </a:rPr>
                  <a:t>(11+5) = 8 km/</a:t>
                </a:r>
                <a:r>
                  <a:rPr lang="en-US" sz="1800" dirty="0" err="1">
                    <a:latin typeface="Times New Roman" pitchFamily="18" charset="0"/>
                    <a:cs typeface="Times New Roman" pitchFamily="18" charset="0"/>
                  </a:rPr>
                  <a:t>hr</a:t>
                </a:r>
                <a:endParaRPr lang="en-US" sz="1800" dirty="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3600450" lvl="7" indent="-514350">
                  <a:buNone/>
                </a:pPr>
                <a:r>
                  <a:rPr lang="en-US" sz="2600" b="1" dirty="0" smtClean="0">
                    <a:latin typeface="Times New Roman" pitchFamily="18" charset="0"/>
                    <a:cs typeface="Times New Roman" pitchFamily="18" charset="0"/>
                  </a:rPr>
                  <a:t> </a:t>
                </a:r>
                <a:endParaRPr lang="en-US" sz="2600" b="1" dirty="0">
                  <a:latin typeface="Times New Roman" pitchFamily="18" charset="0"/>
                  <a:cs typeface="Times New Roman" pitchFamily="18" charset="0"/>
                </a:endParaRPr>
              </a:p>
              <a:p>
                <a:pPr marL="3600450" lvl="7" indent="-514350">
                  <a:buNone/>
                </a:pPr>
                <a:endParaRPr lang="en-US" sz="2600" b="1" dirty="0">
                  <a:latin typeface="Times New Roman" pitchFamily="18" charset="0"/>
                  <a:cs typeface="Times New Roman" pitchFamily="18" charset="0"/>
                </a:endParaRPr>
              </a:p>
              <a:p>
                <a:pPr marL="3600450" lvl="7" indent="-514350">
                  <a:buNone/>
                </a:pPr>
                <a:endParaRPr lang="en-US" sz="2600" b="1" dirty="0">
                  <a:latin typeface="Times New Roman" pitchFamily="18" charset="0"/>
                  <a:cs typeface="Times New Roman" pitchFamily="18" charset="0"/>
                </a:endParaRPr>
              </a:p>
              <a:p>
                <a:pPr marL="3600450" lvl="7" indent="-514350">
                  <a:buNone/>
                </a:pPr>
                <a:endParaRPr lang="en-US" sz="2600" b="1" dirty="0">
                  <a:latin typeface="Times New Roman" pitchFamily="18" charset="0"/>
                  <a:cs typeface="Times New Roman" pitchFamily="18" charset="0"/>
                </a:endParaRPr>
              </a:p>
              <a:p>
                <a:pPr marL="3600450" lvl="7" indent="-514350">
                  <a:buNone/>
                </a:pPr>
                <a:endParaRPr lang="en-US" sz="2600" b="1" dirty="0">
                  <a:latin typeface="Times New Roman" pitchFamily="18" charset="0"/>
                  <a:cs typeface="Times New Roman" pitchFamily="18" charset="0"/>
                </a:endParaRPr>
              </a:p>
              <a:p>
                <a:pPr marL="514350" indent="-51435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43516"/>
                <a:ext cx="8229600" cy="5334000"/>
              </a:xfrm>
              <a:blipFill rotWithShape="1">
                <a:blip r:embed="rId2"/>
                <a:stretch>
                  <a:fillRect l="-593" t="-571" r="-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B960AB9-4778-4A84-83ED-D4E24CD79924}" type="datetime1">
              <a:rPr lang="en-US" smtClean="0"/>
              <a:t>12/17/2021</a:t>
            </a:fld>
            <a:endParaRPr lang="en-US" dirty="0"/>
          </a:p>
        </p:txBody>
      </p:sp>
      <p:sp>
        <p:nvSpPr>
          <p:cNvPr id="5" name="Footer Placeholder 4"/>
          <p:cNvSpPr>
            <a:spLocks noGrp="1"/>
          </p:cNvSpPr>
          <p:nvPr>
            <p:ph type="ftr" sz="quarter" idx="11"/>
          </p:nvPr>
        </p:nvSpPr>
        <p:spPr>
          <a:xfrm>
            <a:off x="1981200" y="6356350"/>
            <a:ext cx="6324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Boat and </a:t>
            </a:r>
            <a:r>
              <a:rPr lang="en-US" sz="2400" b="1" dirty="0" smtClean="0">
                <a:latin typeface="Times New Roman" pitchFamily="18" charset="0"/>
                <a:cs typeface="Times New Roman" pitchFamily="18" charset="0"/>
              </a:rPr>
              <a:t>Stream</a:t>
            </a:r>
            <a:r>
              <a:rPr lang="en-US" sz="2400" b="1" dirty="0">
                <a:latin typeface="Times New Roman" pitchFamily="18" charset="0"/>
                <a:cs typeface="Times New Roman" pitchFamily="18" charset="0"/>
              </a:rPr>
              <a:t>(Contd.)</a:t>
            </a:r>
          </a:p>
        </p:txBody>
      </p:sp>
      <p:sp>
        <p:nvSpPr>
          <p:cNvPr id="51204" name="Rectangle 4"/>
          <p:cNvSpPr>
            <a:spLocks noChangeArrowheads="1"/>
          </p:cNvSpPr>
          <p:nvPr/>
        </p:nvSpPr>
        <p:spPr bwMode="auto">
          <a:xfrm>
            <a:off x="0" y="790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dirty="0">
                <a:ln>
                  <a:noFill/>
                </a:ln>
                <a:solidFill>
                  <a:schemeClr val="tx1"/>
                </a:solidFill>
                <a:effectLst/>
                <a:latin typeface="Calibri" pitchFamily="34" charset="0"/>
                <a:ea typeface="Times New Roman" pitchFamily="18" charset="0"/>
                <a:cs typeface="Times New Roman" pitchFamily="18" charset="0"/>
              </a:rPr>
              <a:t>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09" name="Rectangle 9"/>
          <p:cNvSpPr>
            <a:spLocks noChangeArrowheads="1"/>
          </p:cNvSpPr>
          <p:nvPr/>
        </p:nvSpPr>
        <p:spPr bwMode="auto">
          <a:xfrm>
            <a:off x="0" y="790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dirty="0">
                <a:ln>
                  <a:noFill/>
                </a:ln>
                <a:solidFill>
                  <a:schemeClr val="tx1"/>
                </a:solidFill>
                <a:effectLst/>
                <a:latin typeface="Calibri" pitchFamily="34" charset="0"/>
                <a:ea typeface="Times New Roman" pitchFamily="18" charset="0"/>
                <a:cs typeface="Times New Roman" pitchFamily="18" charset="0"/>
              </a:rPr>
              <a:t>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05400"/>
          </a:xfrm>
        </p:spPr>
        <p:txBody>
          <a:bodyPr>
            <a:normAutofit/>
          </a:bodyPr>
          <a:lstStyle/>
          <a:p>
            <a:pPr marL="0" indent="0">
              <a:buNone/>
            </a:pPr>
            <a:r>
              <a:rPr lang="en-US" sz="1800" b="1" dirty="0">
                <a:latin typeface="Times New Roman" pitchFamily="18" charset="0"/>
                <a:cs typeface="Times New Roman" pitchFamily="18" charset="0"/>
              </a:rPr>
              <a:t>Q.1: </a:t>
            </a:r>
            <a:r>
              <a:rPr lang="en-US" sz="1800" dirty="0">
                <a:latin typeface="Times New Roman" pitchFamily="18" charset="0"/>
                <a:cs typeface="Times New Roman" pitchFamily="18" charset="0"/>
              </a:rPr>
              <a:t>A boat goes 8 km in one hour along the stream and 2 km in one hour against the stream. The speed in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of the stream is</a:t>
            </a:r>
          </a:p>
          <a:p>
            <a:pPr marL="0" indent="0">
              <a:buNone/>
            </a:pPr>
            <a:r>
              <a:rPr lang="en-US" sz="1800" dirty="0">
                <a:latin typeface="Times New Roman" pitchFamily="18" charset="0"/>
                <a:cs typeface="Times New Roman" pitchFamily="18" charset="0"/>
              </a:rPr>
              <a:t>        (a) 2                  (b) 3               (c) 4                (d) 5</a:t>
            </a:r>
          </a:p>
          <a:p>
            <a:pPr marL="0" indent="0">
              <a:buNone/>
            </a:pPr>
            <a:r>
              <a:rPr lang="en-US" sz="1800" b="1" dirty="0">
                <a:latin typeface="Times New Roman" pitchFamily="18" charset="0"/>
                <a:cs typeface="Times New Roman" pitchFamily="18" charset="0"/>
              </a:rPr>
              <a:t>Q.2: </a:t>
            </a:r>
            <a:r>
              <a:rPr lang="en-US" sz="1800" dirty="0">
                <a:latin typeface="Times New Roman" pitchFamily="18" charset="0"/>
                <a:cs typeface="Times New Roman" pitchFamily="18" charset="0"/>
              </a:rPr>
              <a:t>In one hour, a boat goes 11 km along the stream and 5 km against the stream. The speed of the boat  in still water (in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is</a:t>
            </a:r>
          </a:p>
          <a:p>
            <a:pPr marL="0" indent="0">
              <a:buNone/>
            </a:pPr>
            <a:r>
              <a:rPr lang="en-US" sz="1800" dirty="0">
                <a:latin typeface="Times New Roman" pitchFamily="18" charset="0"/>
                <a:cs typeface="Times New Roman" pitchFamily="18" charset="0"/>
              </a:rPr>
              <a:t>       (a) 3                   (b) 5       (c) 8                 (d) 9</a:t>
            </a:r>
          </a:p>
          <a:p>
            <a:pPr marL="0" indent="0">
              <a:buNone/>
            </a:pPr>
            <a:r>
              <a:rPr lang="en-US"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man rows downstream 32 km and 14 km upstream. If he takes 6 hours to cover each distance, then the velocity (in km/h) of the current is</a:t>
            </a:r>
          </a:p>
          <a:p>
            <a:pPr marL="0" indent="0">
              <a:buNone/>
            </a:pPr>
            <a:r>
              <a:rPr lang="en-US" sz="1800" dirty="0">
                <a:latin typeface="Times New Roman" pitchFamily="18" charset="0"/>
                <a:cs typeface="Times New Roman" pitchFamily="18" charset="0"/>
              </a:rPr>
              <a:t>     (a)1/2   (b) 1 (c) 3/2   (d) 2</a:t>
            </a:r>
          </a:p>
          <a:p>
            <a:pPr marL="0" indent="0">
              <a:buNone/>
            </a:pPr>
            <a:r>
              <a:rPr lang="en-US"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A boatman rows 1 km in 5 minutes, along the stream and 6 km in 1 hour against the stream. The speed of the stream is</a:t>
            </a:r>
          </a:p>
          <a:p>
            <a:pPr marL="0" indent="0">
              <a:buNone/>
            </a:pPr>
            <a:r>
              <a:rPr lang="en-US" sz="1800" dirty="0">
                <a:latin typeface="Times New Roman" pitchFamily="18" charset="0"/>
                <a:cs typeface="Times New Roman" pitchFamily="18" charset="0"/>
              </a:rPr>
              <a:t>     (a) 3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(b) 6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10 kmph                  (d) 12 kmph</a:t>
            </a:r>
          </a:p>
          <a:p>
            <a:pPr marL="0" indent="0">
              <a:buNone/>
            </a:pPr>
            <a:r>
              <a:rPr lang="de-DE" sz="1800" b="1" dirty="0">
                <a:latin typeface="Times New Roman" pitchFamily="18" charset="0"/>
                <a:cs typeface="Times New Roman" pitchFamily="18" charset="0"/>
              </a:rPr>
              <a:t>Q.5: </a:t>
            </a:r>
            <a:r>
              <a:rPr lang="en-US" sz="1800" dirty="0">
                <a:latin typeface="Times New Roman" pitchFamily="18" charset="0"/>
                <a:cs typeface="Times New Roman" pitchFamily="18" charset="0"/>
              </a:rPr>
              <a:t>A boat takes half time in moving a certain distance downstream than upstream. What is the ratio between the rate in still water and the rate of  current?</a:t>
            </a:r>
          </a:p>
          <a:p>
            <a:pPr marL="0" indent="0">
              <a:buNone/>
            </a:pPr>
            <a:r>
              <a:rPr lang="en-US" sz="1800" dirty="0">
                <a:latin typeface="Times New Roman" pitchFamily="18" charset="0"/>
                <a:cs typeface="Times New Roman" pitchFamily="18" charset="0"/>
              </a:rPr>
              <a:t>    </a:t>
            </a:r>
            <a:r>
              <a:rPr lang="pt-BR" sz="1800" dirty="0">
                <a:latin typeface="Times New Roman" pitchFamily="18" charset="0"/>
                <a:cs typeface="Times New Roman" pitchFamily="18" charset="0"/>
              </a:rPr>
              <a:t>(a) 1 : 2        (b) 2 : 1      </a:t>
            </a:r>
            <a:r>
              <a:rPr lang="en-US" sz="1800" dirty="0">
                <a:latin typeface="Times New Roman" pitchFamily="18" charset="0"/>
                <a:cs typeface="Times New Roman" pitchFamily="18" charset="0"/>
              </a:rPr>
              <a:t>(c) 1 : 3         (d) 3 : 1</a:t>
            </a:r>
          </a:p>
          <a:p>
            <a:pPr marL="0" indent="0">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80E3E23-0636-4682-B6AA-B5F0A6433806}" type="datetime1">
              <a:rPr lang="en-US" smtClean="0"/>
              <a:t>12/17/2021</a:t>
            </a:fld>
            <a:endParaRPr lang="en-US"/>
          </a:p>
        </p:txBody>
      </p:sp>
      <p:sp>
        <p:nvSpPr>
          <p:cNvPr id="5" name="Footer Placeholder 4"/>
          <p:cNvSpPr>
            <a:spLocks noGrp="1"/>
          </p:cNvSpPr>
          <p:nvPr>
            <p:ph type="ftr" sz="quarter" idx="11"/>
          </p:nvPr>
        </p:nvSpPr>
        <p:spPr>
          <a:xfrm>
            <a:off x="1371600" y="6356350"/>
            <a:ext cx="6629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noGrp="1"/>
          </p:cNvSpPr>
          <p:nvPr>
            <p:ph type="title"/>
          </p:nvPr>
        </p:nvSpPr>
        <p:spPr>
          <a:xfrm>
            <a:off x="1371600" y="76200"/>
            <a:ext cx="7620000" cy="95881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Multiple Choice Questions </a:t>
            </a:r>
          </a:p>
        </p:txBody>
      </p:sp>
      <p:sp>
        <p:nvSpPr>
          <p:cNvPr id="50179" name="Rectangle 3"/>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182" name="Rectangle 6"/>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185" name="Rectangle 9"/>
          <p:cNvSpPr>
            <a:spLocks noChangeArrowheads="1"/>
          </p:cNvSpPr>
          <p:nvPr/>
        </p:nvSpPr>
        <p:spPr bwMode="auto">
          <a:xfrm>
            <a:off x="0" y="90199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86400"/>
          </a:xfrm>
        </p:spPr>
        <p:txBody>
          <a:bodyPr>
            <a:noAutofit/>
          </a:bodyPr>
          <a:lstStyle/>
          <a:p>
            <a:pPr marL="0" indent="0">
              <a:buNone/>
            </a:pPr>
            <a:r>
              <a:rPr lang="en-US"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If a man goes 18 km downstream in 4 hours and returns against the stream in 12 hours, then the speed of the stream in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is</a:t>
            </a:r>
          </a:p>
          <a:p>
            <a:pPr marL="0" indent="0">
              <a:buNone/>
            </a:pPr>
            <a:r>
              <a:rPr lang="en-US" sz="1800" dirty="0">
                <a:latin typeface="Times New Roman" pitchFamily="18" charset="0"/>
                <a:cs typeface="Times New Roman" pitchFamily="18" charset="0"/>
              </a:rPr>
              <a:t>      (a) 1      (b) 1.5      (c) 1.75       (d) 3</a:t>
            </a:r>
          </a:p>
          <a:p>
            <a:pPr marL="0" indent="0">
              <a:buNone/>
            </a:pPr>
            <a:r>
              <a:rPr lang="en-US"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A boatman goes 2 km against the current of the stream in 1 hour and goes 1 km along the current in 10 minutes. How long will it take to go 5 km in stationary water?</a:t>
            </a:r>
          </a:p>
          <a:p>
            <a:pPr marL="0" indent="0">
              <a:buNone/>
            </a:pPr>
            <a:r>
              <a:rPr lang="en-US" sz="1800" dirty="0">
                <a:latin typeface="Times New Roman" pitchFamily="18" charset="0"/>
                <a:cs typeface="Times New Roman" pitchFamily="18" charset="0"/>
              </a:rPr>
              <a:t>    (a) 40 minutes      (b) 1 hour   </a:t>
            </a:r>
            <a:r>
              <a:rPr lang="sv-SE" sz="1800" dirty="0">
                <a:latin typeface="Times New Roman" pitchFamily="18" charset="0"/>
                <a:cs typeface="Times New Roman" pitchFamily="18" charset="0"/>
              </a:rPr>
              <a:t>(c) 1 hr 15 min     (d) 1 hr 30 min</a:t>
            </a:r>
          </a:p>
          <a:p>
            <a:pPr marL="0" indent="0">
              <a:buNone/>
            </a:pPr>
            <a:r>
              <a:rPr lang="sv-SE" sz="1800" b="1" dirty="0">
                <a:latin typeface="Times New Roman" pitchFamily="18" charset="0"/>
                <a:cs typeface="Times New Roman" pitchFamily="18" charset="0"/>
              </a:rPr>
              <a:t>Q.8: </a:t>
            </a:r>
            <a:r>
              <a:rPr lang="en-US" sz="1800" dirty="0">
                <a:latin typeface="Times New Roman" pitchFamily="18" charset="0"/>
                <a:cs typeface="Times New Roman" pitchFamily="18" charset="0"/>
              </a:rPr>
              <a:t>A boat, while going downstream in a river covered a distance of 50 miles at an average speed of 60 miles per hour. While returning, because of the water resistance, it took 1 hour 15 minutes to cover the same distance. What was the average speed during the whole journey?</a:t>
            </a:r>
          </a:p>
          <a:p>
            <a:pPr marL="0" indent="0">
              <a:buNone/>
            </a:pPr>
            <a:r>
              <a:rPr lang="en-US" sz="1800" dirty="0">
                <a:latin typeface="Times New Roman" pitchFamily="18" charset="0"/>
                <a:cs typeface="Times New Roman" pitchFamily="18" charset="0"/>
              </a:rPr>
              <a:t>     (a) 40 mph      (b) 48 mph      (c) 50 mph      (d) 55 mph</a:t>
            </a:r>
          </a:p>
          <a:p>
            <a:pPr marL="0" indent="0">
              <a:buNone/>
            </a:pPr>
            <a:r>
              <a:rPr lang="en-US" sz="1800" b="1" dirty="0">
                <a:latin typeface="Times New Roman" pitchFamily="18" charset="0"/>
                <a:cs typeface="Times New Roman" pitchFamily="18" charset="0"/>
              </a:rPr>
              <a:t>Q.9: </a:t>
            </a:r>
            <a:r>
              <a:rPr lang="en-US" sz="1800" dirty="0">
                <a:latin typeface="Times New Roman" pitchFamily="18" charset="0"/>
                <a:cs typeface="Times New Roman" pitchFamily="18" charset="0"/>
              </a:rPr>
              <a:t>If a boat goes 7 km upstream in 42 minutes and the speed of the stream is 3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then the speed of  the boat in still water is</a:t>
            </a:r>
          </a:p>
          <a:p>
            <a:pPr marL="0" indent="0">
              <a:buNone/>
            </a:pPr>
            <a:r>
              <a:rPr lang="en-US" sz="1800" dirty="0">
                <a:latin typeface="Times New Roman" pitchFamily="18" charset="0"/>
                <a:cs typeface="Times New Roman" pitchFamily="18" charset="0"/>
              </a:rPr>
              <a:t>    </a:t>
            </a:r>
            <a:r>
              <a:rPr lang="pt-BR" sz="1800" dirty="0">
                <a:latin typeface="Times New Roman" pitchFamily="18" charset="0"/>
                <a:cs typeface="Times New Roman" pitchFamily="18" charset="0"/>
              </a:rPr>
              <a:t>(a) 4.2 km/hr         (b) 9 km/hr        </a:t>
            </a:r>
            <a:r>
              <a:rPr lang="de-DE" sz="1800" dirty="0">
                <a:latin typeface="Times New Roman" pitchFamily="18" charset="0"/>
                <a:cs typeface="Times New Roman" pitchFamily="18" charset="0"/>
              </a:rPr>
              <a:t>(c) 13 km/hr      (d) 21 km/hr</a:t>
            </a:r>
          </a:p>
          <a:p>
            <a:pPr marL="0" indent="0">
              <a:buNone/>
            </a:pPr>
            <a:r>
              <a:rPr lang="de-DE" sz="1800" b="1" dirty="0">
                <a:latin typeface="Times New Roman" pitchFamily="18" charset="0"/>
                <a:cs typeface="Times New Roman" pitchFamily="18" charset="0"/>
              </a:rPr>
              <a:t>Q.10: </a:t>
            </a:r>
            <a:r>
              <a:rPr lang="en-US" sz="1800" dirty="0">
                <a:latin typeface="Times New Roman" pitchFamily="18" charset="0"/>
                <a:cs typeface="Times New Roman" pitchFamily="18" charset="0"/>
              </a:rPr>
              <a:t>A man’s speed with the current is 15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the speed of the current is 2.5 km / hr. The man’s speed against the current is</a:t>
            </a:r>
          </a:p>
          <a:p>
            <a:pPr marL="0" indent="0">
              <a:buNone/>
            </a:pPr>
            <a:r>
              <a:rPr lang="pt-BR" sz="1800" dirty="0">
                <a:latin typeface="Times New Roman" pitchFamily="18" charset="0"/>
                <a:cs typeface="Times New Roman" pitchFamily="18" charset="0"/>
              </a:rPr>
              <a:t>     (a) 8.5 km/hr          (b) 9 km/hr        </a:t>
            </a:r>
            <a:r>
              <a:rPr lang="de-DE" sz="1800" dirty="0">
                <a:latin typeface="Times New Roman" pitchFamily="18" charset="0"/>
                <a:cs typeface="Times New Roman" pitchFamily="18" charset="0"/>
              </a:rPr>
              <a:t>(c) 10 km/hr      (d) 12.5 km/hr</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algn="just">
              <a:buNone/>
            </a:pPr>
            <a:r>
              <a:rPr lang="pt-BR"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77FD752-562E-47D6-A485-1E4C195AAC2E}" type="datetime1">
              <a:rPr lang="en-US" smtClean="0"/>
              <a:t>12/17/2021</a:t>
            </a:fld>
            <a:endParaRPr lang="en-US" dirty="0"/>
          </a:p>
        </p:txBody>
      </p:sp>
      <p:sp>
        <p:nvSpPr>
          <p:cNvPr id="5" name="Footer Placeholder 4"/>
          <p:cNvSpPr>
            <a:spLocks noGrp="1"/>
          </p:cNvSpPr>
          <p:nvPr>
            <p:ph type="ftr" sz="quarter" idx="11"/>
          </p:nvPr>
        </p:nvSpPr>
        <p:spPr>
          <a:xfrm>
            <a:off x="1752600" y="6356350"/>
            <a:ext cx="6477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Multiple Choice Questions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57800"/>
          </a:xfrm>
        </p:spPr>
        <p:txBody>
          <a:bodyPr>
            <a:normAutofit/>
          </a:bodyPr>
          <a:lstStyle/>
          <a:p>
            <a:pPr>
              <a:buNone/>
            </a:pPr>
            <a:endParaRPr lang="en-US" sz="1800" b="1"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is a road beside a river. Two friends started from a place A, moved to a temple situated at another place B and then returned to A again. One of them moves on a cycle at a speed of 12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while the other sails on a boat at a speed of 10 km / hr. If the river flows at the speed of 4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which of the two friends will return to place A first</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speed of the boat in still water is 5 times that of the current, it takes 1.1 hours to row to point B form point A downstream. The distance between point A and point B is 13.2km. How much distance (in km) will it cover in 312 minutes upstream?</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man takes 2.2 times as long to row a distance upstream as to row the same distance downstream. If he can row 55 km downstream in 2 hours 30 minutes, what is the speed of the boat in still water?</a:t>
            </a:r>
          </a:p>
          <a:p>
            <a:pPr algn="just">
              <a:buNone/>
            </a:pPr>
            <a:endParaRPr lang="en-US" dirty="0"/>
          </a:p>
        </p:txBody>
      </p:sp>
      <p:sp>
        <p:nvSpPr>
          <p:cNvPr id="4" name="Date Placeholder 3"/>
          <p:cNvSpPr>
            <a:spLocks noGrp="1"/>
          </p:cNvSpPr>
          <p:nvPr>
            <p:ph type="dt" sz="half" idx="10"/>
          </p:nvPr>
        </p:nvSpPr>
        <p:spPr/>
        <p:txBody>
          <a:bodyPr/>
          <a:lstStyle/>
          <a:p>
            <a:fld id="{238ABE75-627D-47B4-A97D-4115FE6C0072}" type="datetime1">
              <a:rPr lang="en-US" smtClean="0"/>
              <a:t>12/17/2021</a:t>
            </a:fld>
            <a:endParaRPr lang="en-US" dirty="0"/>
          </a:p>
        </p:txBody>
      </p:sp>
      <p:sp>
        <p:nvSpPr>
          <p:cNvPr id="5" name="Footer Placeholder 4"/>
          <p:cNvSpPr>
            <a:spLocks noGrp="1"/>
          </p:cNvSpPr>
          <p:nvPr>
            <p:ph type="ftr" sz="quarter" idx="11"/>
          </p:nvPr>
        </p:nvSpPr>
        <p:spPr>
          <a:xfrm>
            <a:off x="1600200" y="6356350"/>
            <a:ext cx="6553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57800"/>
          </a:xfrm>
        </p:spPr>
        <p:txBody>
          <a:bodyPr/>
          <a:lstStyle/>
          <a:p>
            <a:pPr>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Q.1: </a:t>
            </a:r>
            <a:r>
              <a:rPr lang="en-US" sz="1800" dirty="0">
                <a:latin typeface="Times New Roman" pitchFamily="18" charset="0"/>
                <a:cs typeface="Times New Roman" pitchFamily="18" charset="0"/>
              </a:rPr>
              <a:t>A motor boat can travel at 10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in still water. It travelled 91 km downstream in a river a then returned taking altogether 20 hours. Find the rate of flow of the river.</a:t>
            </a:r>
          </a:p>
          <a:p>
            <a:pPr marL="0" indent="0">
              <a:buNone/>
            </a:pPr>
            <a:r>
              <a:rPr lang="pt-BR" sz="1800" dirty="0">
                <a:latin typeface="Times New Roman" pitchFamily="18" charset="0"/>
                <a:cs typeface="Times New Roman" pitchFamily="18" charset="0"/>
              </a:rPr>
              <a:t>               (a) 3 km/hr                  (b) 5 km/hr            </a:t>
            </a:r>
            <a:r>
              <a:rPr lang="de-DE" sz="1800" dirty="0">
                <a:latin typeface="Times New Roman" pitchFamily="18" charset="0"/>
                <a:cs typeface="Times New Roman" pitchFamily="18" charset="0"/>
              </a:rPr>
              <a:t>(c) 6 km/hr     (d) 8 </a:t>
            </a:r>
            <a:r>
              <a:rPr lang="de-DE" sz="1800" dirty="0" smtClean="0">
                <a:latin typeface="Times New Roman" pitchFamily="18" charset="0"/>
                <a:cs typeface="Times New Roman" pitchFamily="18" charset="0"/>
              </a:rPr>
              <a:t>km/hr</a:t>
            </a:r>
          </a:p>
          <a:p>
            <a:pPr marL="0" indent="0">
              <a:buNone/>
            </a:pPr>
            <a:endParaRPr lang="de-DE" sz="1800" dirty="0">
              <a:latin typeface="Times New Roman" pitchFamily="18" charset="0"/>
              <a:cs typeface="Times New Roman" pitchFamily="18" charset="0"/>
            </a:endParaRPr>
          </a:p>
          <a:p>
            <a:pPr marL="0" indent="0">
              <a:buNone/>
            </a:pPr>
            <a:r>
              <a:rPr lang="de-DE" sz="1800" b="1" dirty="0">
                <a:latin typeface="Times New Roman" pitchFamily="18" charset="0"/>
                <a:cs typeface="Times New Roman" pitchFamily="18" charset="0"/>
              </a:rPr>
              <a:t>Q.2: </a:t>
            </a:r>
            <a:r>
              <a:rPr lang="en-US" sz="1800" dirty="0">
                <a:latin typeface="Times New Roman" pitchFamily="18" charset="0"/>
                <a:cs typeface="Times New Roman" pitchFamily="18" charset="0"/>
              </a:rPr>
              <a:t>The speed of a boat in still water is 10 km / hr. If it can travel 26 km downstream and  14 km upstream in the same time, the speed of the stream is</a:t>
            </a:r>
          </a:p>
          <a:p>
            <a:pPr marL="0" indent="0">
              <a:buNone/>
            </a:pPr>
            <a:r>
              <a:rPr lang="pt-BR" sz="1800" dirty="0">
                <a:latin typeface="Times New Roman" pitchFamily="18" charset="0"/>
                <a:cs typeface="Times New Roman" pitchFamily="18" charset="0"/>
              </a:rPr>
              <a:t>     (a) 2 km/hr     (b) 2.5 km/hr     </a:t>
            </a:r>
            <a:r>
              <a:rPr lang="de-DE" sz="1800" dirty="0">
                <a:latin typeface="Times New Roman" pitchFamily="18" charset="0"/>
                <a:cs typeface="Times New Roman" pitchFamily="18" charset="0"/>
              </a:rPr>
              <a:t>(c) 3 km/hr      (d) 4 </a:t>
            </a:r>
            <a:r>
              <a:rPr lang="de-DE" sz="1800" dirty="0" smtClean="0">
                <a:latin typeface="Times New Roman" pitchFamily="18" charset="0"/>
                <a:cs typeface="Times New Roman" pitchFamily="18" charset="0"/>
              </a:rPr>
              <a:t>km/hr</a:t>
            </a:r>
          </a:p>
          <a:p>
            <a:pPr marL="0" indent="0">
              <a:buNone/>
            </a:pPr>
            <a:endParaRPr lang="de-DE" sz="1800" dirty="0">
              <a:latin typeface="Times New Roman" pitchFamily="18" charset="0"/>
              <a:cs typeface="Times New Roman" pitchFamily="18" charset="0"/>
            </a:endParaRPr>
          </a:p>
          <a:p>
            <a:pPr marL="0" indent="0">
              <a:buNone/>
            </a:pPr>
            <a:r>
              <a:rPr lang="de-DE" sz="1800" b="1" dirty="0">
                <a:latin typeface="Times New Roman" pitchFamily="18" charset="0"/>
                <a:cs typeface="Times New Roman" pitchFamily="18" charset="0"/>
              </a:rPr>
              <a:t>Q.3: </a:t>
            </a:r>
            <a:r>
              <a:rPr lang="en-US" sz="1800" dirty="0">
                <a:latin typeface="Times New Roman" pitchFamily="18" charset="0"/>
                <a:cs typeface="Times New Roman" pitchFamily="18" charset="0"/>
              </a:rPr>
              <a:t>A boat takes 90 minutes less to travel 36 miles downstream than to travel the same distance upstream. If the speed of the boat in still water is 10 mph, the speed of the stream is</a:t>
            </a:r>
          </a:p>
          <a:p>
            <a:pPr marL="0" indent="0">
              <a:buNone/>
            </a:pPr>
            <a:r>
              <a:rPr lang="en-US" sz="1800" dirty="0">
                <a:latin typeface="Times New Roman" pitchFamily="18" charset="0"/>
                <a:cs typeface="Times New Roman" pitchFamily="18" charset="0"/>
              </a:rPr>
              <a:t>   (a) 2 mph     (b) 2.5 mph  (c) 3 mph     (d) 4 </a:t>
            </a:r>
            <a:r>
              <a:rPr lang="en-US" sz="1800" dirty="0" smtClean="0">
                <a:latin typeface="Times New Roman" pitchFamily="18" charset="0"/>
                <a:cs typeface="Times New Roman" pitchFamily="18" charset="0"/>
              </a:rPr>
              <a:t>mph</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A boat goes 30 km upstream and 44 km downstream in 10 hours. In 13 hours, it can go 40 km upstream and 55 km downstream. The speed of the boat in still water is</a:t>
            </a:r>
          </a:p>
          <a:p>
            <a:pPr marL="0" indent="0">
              <a:buNone/>
            </a:pPr>
            <a:r>
              <a:rPr lang="pt-BR" sz="1800" dirty="0">
                <a:latin typeface="Times New Roman" pitchFamily="18" charset="0"/>
                <a:cs typeface="Times New Roman" pitchFamily="18" charset="0"/>
              </a:rPr>
              <a:t>  (a) 3 km/hr       (b) 4 km/hr   </a:t>
            </a:r>
            <a:r>
              <a:rPr lang="en-US" sz="1800" dirty="0">
                <a:latin typeface="Times New Roman" pitchFamily="18" charset="0"/>
                <a:cs typeface="Times New Roman" pitchFamily="18" charset="0"/>
              </a:rPr>
              <a:t>(c) 8 km/</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(d) None of these</a:t>
            </a:r>
          </a:p>
        </p:txBody>
      </p:sp>
      <p:sp>
        <p:nvSpPr>
          <p:cNvPr id="4" name="Date Placeholder 3"/>
          <p:cNvSpPr>
            <a:spLocks noGrp="1"/>
          </p:cNvSpPr>
          <p:nvPr>
            <p:ph type="dt" sz="half" idx="10"/>
          </p:nvPr>
        </p:nvSpPr>
        <p:spPr/>
        <p:txBody>
          <a:bodyPr/>
          <a:lstStyle/>
          <a:p>
            <a:fld id="{34BEB35E-6B5D-4BDD-8B56-591D8DCFE505}" type="datetime1">
              <a:rPr lang="en-US" smtClean="0"/>
              <a:t>12/17/2021</a:t>
            </a:fld>
            <a:endParaRPr lang="en-US"/>
          </a:p>
        </p:txBody>
      </p:sp>
      <p:sp>
        <p:nvSpPr>
          <p:cNvPr id="5" name="Footer Placeholder 4"/>
          <p:cNvSpPr>
            <a:spLocks noGrp="1"/>
          </p:cNvSpPr>
          <p:nvPr>
            <p:ph type="ftr" sz="quarter" idx="11"/>
          </p:nvPr>
        </p:nvSpPr>
        <p:spPr>
          <a:xfrm>
            <a:off x="1676400" y="6356350"/>
            <a:ext cx="6629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noGrp="1"/>
          </p:cNvSpPr>
          <p:nvPr>
            <p:ph type="title"/>
          </p:nvPr>
        </p:nvSpPr>
        <p:spPr>
          <a:xfrm>
            <a:off x="1295400" y="0"/>
            <a:ext cx="7848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Assignment – </a:t>
            </a:r>
            <a:r>
              <a:rPr lang="en-US" sz="2400" b="1" dirty="0" smtClean="0">
                <a:latin typeface="Times New Roman" pitchFamily="18" charset="0"/>
                <a:cs typeface="Times New Roman" pitchFamily="18" charset="0"/>
              </a:rPr>
              <a:t>4</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02FCC2-28D3-417D-BC80-80C6CD0E9BDE}"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0"/>
            <a:ext cx="7772400" cy="7017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Noida Institute of Engineering and Technology, Greater Noida</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1028343"/>
            <a:ext cx="7772400" cy="3447098"/>
          </a:xfrm>
          <a:prstGeom prst="rect">
            <a:avLst/>
          </a:prstGeom>
        </p:spPr>
        <p:txBody>
          <a:bodyPr wrap="square">
            <a:spAutoFit/>
          </a:bodyPr>
          <a:lstStyle/>
          <a:p>
            <a:pPr algn="ctr"/>
            <a:r>
              <a:rPr lang="en-US" sz="2000" b="1" u="sng" dirty="0" smtClean="0">
                <a:latin typeface="Times New Roman" pitchFamily="18" charset="0"/>
                <a:cs typeface="Times New Roman" pitchFamily="18" charset="0"/>
              </a:rPr>
              <a:t>Text Book</a:t>
            </a:r>
          </a:p>
          <a:p>
            <a:endParaRPr lang="en-US" dirty="0"/>
          </a:p>
          <a:p>
            <a:pPr marL="285750" indent="-285750">
              <a:buFont typeface="Arial" pitchFamily="34" charset="0"/>
              <a:buChar char="•"/>
            </a:pPr>
            <a:r>
              <a:rPr lang="en-US" dirty="0" smtClean="0">
                <a:latin typeface="Times New Roman" pitchFamily="18" charset="0"/>
                <a:cs typeface="Times New Roman" pitchFamily="18" charset="0"/>
              </a:rPr>
              <a:t>B</a:t>
            </a:r>
            <a:r>
              <a:rPr lang="en-US" dirty="0">
                <a:latin typeface="Times New Roman" pitchFamily="18" charset="0"/>
                <a:cs typeface="Times New Roman" pitchFamily="18" charset="0"/>
              </a:rPr>
              <a:t>. V. </a:t>
            </a:r>
            <a:r>
              <a:rPr lang="en-US" dirty="0" err="1">
                <a:latin typeface="Times New Roman" pitchFamily="18" charset="0"/>
                <a:cs typeface="Times New Roman" pitchFamily="18" charset="0"/>
              </a:rPr>
              <a:t>Ramana</a:t>
            </a:r>
            <a:r>
              <a:rPr lang="en-US" dirty="0">
                <a:latin typeface="Times New Roman" pitchFamily="18" charset="0"/>
                <a:cs typeface="Times New Roman" pitchFamily="18" charset="0"/>
              </a:rPr>
              <a:t>, Higher Engineering Mathematics, Tata McGraw-Hill Publishing Company Ltd., 2008</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B</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Grewal</a:t>
            </a:r>
            <a:r>
              <a:rPr lang="en-US" dirty="0">
                <a:latin typeface="Times New Roman" pitchFamily="18" charset="0"/>
                <a:cs typeface="Times New Roman" pitchFamily="18" charset="0"/>
              </a:rPr>
              <a:t>, Higher Engineering Mathematics, </a:t>
            </a:r>
            <a:r>
              <a:rPr lang="en-US" dirty="0" err="1">
                <a:latin typeface="Times New Roman" pitchFamily="18" charset="0"/>
                <a:cs typeface="Times New Roman" pitchFamily="18" charset="0"/>
              </a:rPr>
              <a:t>Khanna</a:t>
            </a:r>
            <a:r>
              <a:rPr lang="en-US" dirty="0">
                <a:latin typeface="Times New Roman" pitchFamily="18" charset="0"/>
                <a:cs typeface="Times New Roman" pitchFamily="18" charset="0"/>
              </a:rPr>
              <a:t> Publisher, 2005</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R </a:t>
            </a:r>
            <a:r>
              <a:rPr lang="en-US" dirty="0">
                <a:latin typeface="Times New Roman" pitchFamily="18" charset="0"/>
                <a:cs typeface="Times New Roman" pitchFamily="18" charset="0"/>
              </a:rPr>
              <a:t>K. Jain &amp; S R K. </a:t>
            </a:r>
            <a:r>
              <a:rPr lang="en-US" dirty="0" err="1">
                <a:latin typeface="Times New Roman" pitchFamily="18" charset="0"/>
                <a:cs typeface="Times New Roman" pitchFamily="18" charset="0"/>
              </a:rPr>
              <a:t>Iyenger</a:t>
            </a:r>
            <a:r>
              <a:rPr lang="en-US" dirty="0">
                <a:latin typeface="Times New Roman" pitchFamily="18" charset="0"/>
                <a:cs typeface="Times New Roman" pitchFamily="18" charset="0"/>
              </a:rPr>
              <a:t> , Advance Engineering Mathematics, </a:t>
            </a:r>
            <a:r>
              <a:rPr lang="en-US" dirty="0" err="1">
                <a:latin typeface="Times New Roman" pitchFamily="18" charset="0"/>
                <a:cs typeface="Times New Roman" pitchFamily="18" charset="0"/>
              </a:rPr>
              <a:t>Narosa</a:t>
            </a:r>
            <a:r>
              <a:rPr lang="en-US" dirty="0">
                <a:latin typeface="Times New Roman" pitchFamily="18" charset="0"/>
                <a:cs typeface="Times New Roman" pitchFamily="18" charset="0"/>
              </a:rPr>
              <a:t> Publishing House 2002</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 </a:t>
            </a:r>
            <a:r>
              <a:rPr lang="en-US" dirty="0" err="1">
                <a:latin typeface="Times New Roman" pitchFamily="18" charset="0"/>
                <a:cs typeface="Times New Roman" pitchFamily="18" charset="0"/>
              </a:rPr>
              <a:t>Kreyszig</a:t>
            </a:r>
            <a:r>
              <a:rPr lang="en-US" dirty="0">
                <a:latin typeface="Times New Roman" pitchFamily="18" charset="0"/>
                <a:cs typeface="Times New Roman" pitchFamily="18" charset="0"/>
              </a:rPr>
              <a:t>, Advance Engineering Mathematics, John Wiley &amp; Sons, 2005</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1321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81600"/>
          </a:xfrm>
        </p:spPr>
        <p:txBody>
          <a:bodyPr>
            <a:normAutofit/>
          </a:bodyPr>
          <a:lstStyle/>
          <a:p>
            <a:pPr>
              <a:buNone/>
            </a:pPr>
            <a:endParaRPr lang="en-US" sz="1800" b="1"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Q.5: </a:t>
            </a:r>
            <a:r>
              <a:rPr lang="en-US" sz="1800" dirty="0">
                <a:latin typeface="Times New Roman" pitchFamily="18" charset="0"/>
                <a:cs typeface="Times New Roman" pitchFamily="18" charset="0"/>
              </a:rPr>
              <a:t>A man wishes to cross a river perpendicularly. In still water he takes 4 minutes to cross the river, but in flowing river he takes 5 minutes. If the river is 100 </a:t>
            </a:r>
            <a:r>
              <a:rPr lang="en-US" sz="1800" dirty="0" err="1">
                <a:latin typeface="Times New Roman" pitchFamily="18" charset="0"/>
                <a:cs typeface="Times New Roman" pitchFamily="18" charset="0"/>
              </a:rPr>
              <a:t>metres</a:t>
            </a:r>
            <a:r>
              <a:rPr lang="en-US" sz="1800" dirty="0">
                <a:latin typeface="Times New Roman" pitchFamily="18" charset="0"/>
                <a:cs typeface="Times New Roman" pitchFamily="18" charset="0"/>
              </a:rPr>
              <a:t> wide, the velocity of the flowing water of the river is</a:t>
            </a:r>
          </a:p>
          <a:p>
            <a:pPr marL="0" indent="0">
              <a:buNone/>
            </a:pPr>
            <a:r>
              <a:rPr lang="en-US" sz="1800" dirty="0">
                <a:latin typeface="Times New Roman" pitchFamily="18" charset="0"/>
                <a:cs typeface="Times New Roman" pitchFamily="18" charset="0"/>
              </a:rPr>
              <a:t>    (a) 10 m/min (b) 15 m/min </a:t>
            </a:r>
            <a:r>
              <a:rPr lang="sv-SE" sz="1800" dirty="0">
                <a:latin typeface="Times New Roman" pitchFamily="18" charset="0"/>
                <a:cs typeface="Times New Roman" pitchFamily="18" charset="0"/>
              </a:rPr>
              <a:t>(c) 20 m/min (d) 30 m/min</a:t>
            </a:r>
          </a:p>
          <a:p>
            <a:pPr marL="0" indent="0">
              <a:buNone/>
            </a:pPr>
            <a:endParaRPr lang="sv-SE" sz="1800" dirty="0">
              <a:latin typeface="Times New Roman" pitchFamily="18" charset="0"/>
              <a:cs typeface="Times New Roman" pitchFamily="18" charset="0"/>
            </a:endParaRPr>
          </a:p>
          <a:p>
            <a:pPr marL="0" indent="0">
              <a:buNone/>
            </a:pPr>
            <a:r>
              <a:rPr lang="sv-SE" sz="1800" b="1" dirty="0">
                <a:latin typeface="Times New Roman" pitchFamily="18" charset="0"/>
                <a:cs typeface="Times New Roman" pitchFamily="18" charset="0"/>
              </a:rPr>
              <a:t>Q.6:  </a:t>
            </a:r>
            <a:r>
              <a:rPr lang="en-US" sz="1800" dirty="0">
                <a:latin typeface="Times New Roman" pitchFamily="18" charset="0"/>
                <a:cs typeface="Times New Roman" pitchFamily="18" charset="0"/>
              </a:rPr>
              <a:t>A man takes 2.2 times as long to row a distance upstream as to row the same distance downstream. If he can row 55 km downstream in 2 hours 30 minutes, what is the speed of the boat in still water?</a:t>
            </a:r>
          </a:p>
          <a:p>
            <a:pPr marL="0" indent="0">
              <a:buNone/>
            </a:pPr>
            <a:r>
              <a:rPr lang="pt-BR" sz="1800" dirty="0">
                <a:latin typeface="Times New Roman" pitchFamily="18" charset="0"/>
                <a:cs typeface="Times New Roman" pitchFamily="18" charset="0"/>
              </a:rPr>
              <a:t>      (a) 40 km/h (b) 8 km/h   (c) 16 km/h (d) 24 km/h</a:t>
            </a:r>
          </a:p>
          <a:p>
            <a:pPr marL="0" indent="0">
              <a:buNone/>
            </a:pPr>
            <a:endParaRPr lang="pt-BR" sz="1800" dirty="0">
              <a:latin typeface="Times New Roman" pitchFamily="18" charset="0"/>
              <a:cs typeface="Times New Roman" pitchFamily="18" charset="0"/>
            </a:endParaRPr>
          </a:p>
          <a:p>
            <a:pPr marL="0" indent="0">
              <a:buNone/>
            </a:pPr>
            <a:r>
              <a:rPr lang="pt-BR" sz="1800" b="1" dirty="0">
                <a:latin typeface="Times New Roman" pitchFamily="18" charset="0"/>
                <a:cs typeface="Times New Roman" pitchFamily="18" charset="0"/>
              </a:rPr>
              <a:t>Q.7: </a:t>
            </a:r>
            <a:r>
              <a:rPr lang="en-US" sz="1800" dirty="0">
                <a:latin typeface="Times New Roman" pitchFamily="18" charset="0"/>
                <a:cs typeface="Times New Roman" pitchFamily="18" charset="0"/>
              </a:rPr>
              <a:t>The speed of the boat in still water is 5 times that of the current, it takes 1.1 hours to row to point B form point A downstream. The distance between point A and point B is 13.2km. How much distance (in km) will it cover in 312 minutes upstream?</a:t>
            </a:r>
          </a:p>
          <a:p>
            <a:pPr marL="0" indent="0">
              <a:buNone/>
            </a:pPr>
            <a:r>
              <a:rPr lang="en-US" sz="1800" dirty="0">
                <a:latin typeface="Times New Roman" pitchFamily="18" charset="0"/>
                <a:cs typeface="Times New Roman" pitchFamily="18" charset="0"/>
              </a:rPr>
              <a:t>    (a) 43.2      (b) 48     (c) 41.6     (d) 44.8</a:t>
            </a:r>
          </a:p>
          <a:p>
            <a:pPr marL="514350" indent="-514350">
              <a:buNone/>
            </a:pPr>
            <a:endParaRPr lang="en-US" sz="1800" dirty="0">
              <a:latin typeface="Times New Roman" pitchFamily="18" charset="0"/>
              <a:cs typeface="Times New Roman" pitchFamily="18" charset="0"/>
            </a:endParaRPr>
          </a:p>
          <a:p>
            <a:pPr marL="514350" indent="-514350">
              <a:buNone/>
            </a:pPr>
            <a:endParaRPr lang="en-US" sz="26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D6EDB926-7B73-4AFD-A956-910856775280}" type="datetime1">
              <a:rPr lang="en-US" smtClean="0"/>
              <a:t>12/17/2021</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Assignment – </a:t>
            </a:r>
            <a:r>
              <a:rPr lang="en-US" sz="2400" b="1" dirty="0" smtClean="0">
                <a:latin typeface="Times New Roman" pitchFamily="18" charset="0"/>
                <a:cs typeface="Times New Roman" pitchFamily="18" charset="0"/>
              </a:rPr>
              <a:t>4(Contd.)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Q.8: </a:t>
            </a:r>
            <a:r>
              <a:rPr lang="en-US" sz="1800" dirty="0">
                <a:latin typeface="Times New Roman" pitchFamily="18" charset="0"/>
                <a:cs typeface="Times New Roman" pitchFamily="18" charset="0"/>
              </a:rPr>
              <a:t>P, Q and R are three towns on a river which flows uniformly. Q is equidistant from P and R. I row from P to Q and back in 10 hours and I can row from P to R in 4 hours. Compare the speed of my boat in still water with that of the river.</a:t>
            </a:r>
          </a:p>
          <a:p>
            <a:pPr marL="0" indent="0">
              <a:buNone/>
            </a:pPr>
            <a:r>
              <a:rPr lang="pt-BR" sz="1800" dirty="0">
                <a:latin typeface="Times New Roman" pitchFamily="18" charset="0"/>
                <a:cs typeface="Times New Roman" pitchFamily="18" charset="0"/>
              </a:rPr>
              <a:t>      (a) 4 : 3        (b) 5 : 3   </a:t>
            </a:r>
            <a:r>
              <a:rPr lang="en-US" sz="1800" dirty="0">
                <a:latin typeface="Times New Roman" pitchFamily="18" charset="0"/>
                <a:cs typeface="Times New Roman" pitchFamily="18" charset="0"/>
              </a:rPr>
              <a:t>(c) 6 : 5       (d) 7 : 3</a:t>
            </a:r>
          </a:p>
          <a:p>
            <a:pPr marL="0" indent="0">
              <a:buNone/>
            </a:pP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Q.9: </a:t>
            </a:r>
            <a:r>
              <a:rPr lang="en-US" sz="1800" dirty="0">
                <a:latin typeface="Times New Roman" pitchFamily="18" charset="0"/>
                <a:cs typeface="Times New Roman" pitchFamily="18" charset="0"/>
              </a:rPr>
              <a:t>A man can row upstream at 10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and downstream at 18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Find the man’s rate in still water?</a:t>
            </a:r>
          </a:p>
          <a:p>
            <a:pPr marL="0" indent="0">
              <a:buNone/>
            </a:pPr>
            <a:r>
              <a:rPr lang="en-US" sz="1800" dirty="0">
                <a:latin typeface="Times New Roman" pitchFamily="18" charset="0"/>
                <a:cs typeface="Times New Roman" pitchFamily="18" charset="0"/>
              </a:rPr>
              <a:t>    (a) 14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(b) 4 </a:t>
            </a:r>
            <a:r>
              <a:rPr lang="en-US" sz="1800" dirty="0" err="1">
                <a:latin typeface="Times New Roman" pitchFamily="18" charset="0"/>
                <a:cs typeface="Times New Roman" pitchFamily="18" charset="0"/>
              </a:rPr>
              <a:t>kmph</a:t>
            </a:r>
            <a:r>
              <a:rPr lang="en-US" sz="1800" dirty="0">
                <a:latin typeface="Times New Roman" pitchFamily="18" charset="0"/>
                <a:cs typeface="Times New Roman" pitchFamily="18" charset="0"/>
              </a:rPr>
              <a:t>         </a:t>
            </a:r>
            <a:r>
              <a:rPr lang="de-DE" sz="1800" dirty="0">
                <a:latin typeface="Times New Roman" pitchFamily="18" charset="0"/>
                <a:cs typeface="Times New Roman" pitchFamily="18" charset="0"/>
              </a:rPr>
              <a:t>(c) 12 kmph      (d) 10 kmph</a:t>
            </a:r>
          </a:p>
          <a:p>
            <a:pPr marL="0" indent="0">
              <a:buNone/>
            </a:pPr>
            <a:endParaRPr lang="de-DE" sz="1800" dirty="0">
              <a:latin typeface="Times New Roman" pitchFamily="18" charset="0"/>
              <a:cs typeface="Times New Roman" pitchFamily="18" charset="0"/>
            </a:endParaRPr>
          </a:p>
          <a:p>
            <a:pPr marL="0" indent="0">
              <a:buNone/>
            </a:pPr>
            <a:r>
              <a:rPr lang="de-DE" sz="1800" b="1" dirty="0">
                <a:latin typeface="Times New Roman" pitchFamily="18" charset="0"/>
                <a:cs typeface="Times New Roman" pitchFamily="18" charset="0"/>
              </a:rPr>
              <a:t>Q.10: </a:t>
            </a:r>
            <a:r>
              <a:rPr lang="en-US" sz="1800" dirty="0">
                <a:latin typeface="Times New Roman" pitchFamily="18" charset="0"/>
                <a:cs typeface="Times New Roman" pitchFamily="18" charset="0"/>
              </a:rPr>
              <a:t>The speed of a boat in still water is 15 km / </a:t>
            </a:r>
            <a:r>
              <a:rPr lang="en-US" sz="1800" dirty="0" err="1">
                <a:latin typeface="Times New Roman" pitchFamily="18" charset="0"/>
                <a:cs typeface="Times New Roman" pitchFamily="18" charset="0"/>
              </a:rPr>
              <a:t>hr</a:t>
            </a:r>
            <a:r>
              <a:rPr lang="en-US" sz="1800" dirty="0">
                <a:latin typeface="Times New Roman" pitchFamily="18" charset="0"/>
                <a:cs typeface="Times New Roman" pitchFamily="18" charset="0"/>
              </a:rPr>
              <a:t> and the rate of current is 3 km / hr. The distance travelled downstream in 12 minutes is</a:t>
            </a:r>
          </a:p>
          <a:p>
            <a:pPr marL="0" indent="0">
              <a:buNone/>
            </a:pPr>
            <a:r>
              <a:rPr lang="en-US" sz="1800" dirty="0">
                <a:latin typeface="Times New Roman" pitchFamily="18" charset="0"/>
                <a:cs typeface="Times New Roman" pitchFamily="18" charset="0"/>
              </a:rPr>
              <a:t>      (a) 1.2 km      (b) 1.8 km       </a:t>
            </a:r>
            <a:r>
              <a:rPr lang="nn-NO" sz="1800" dirty="0">
                <a:latin typeface="Times New Roman" pitchFamily="18" charset="0"/>
                <a:cs typeface="Times New Roman" pitchFamily="18" charset="0"/>
              </a:rPr>
              <a:t>(c) 2.4 km    (d) 3.6 km</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79A90F8-9C78-4A1B-9A9B-1F6FF52B1134}"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noGrp="1"/>
          </p:cNvSpPr>
          <p:nvPr>
            <p:ph type="title"/>
          </p:nvPr>
        </p:nvSpPr>
        <p:spPr>
          <a:xfrm>
            <a:off x="1295400" y="7620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Assignment – 4(Contd</a:t>
            </a:r>
            <a:r>
              <a:rPr lang="en-US" sz="2400" b="1" dirty="0" smtClean="0">
                <a:latin typeface="Times New Roman" pitchFamily="18" charset="0"/>
                <a:cs typeface="Times New Roman" pitchFamily="18" charset="0"/>
              </a:rPr>
              <a: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5609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ctr">
              <a:buNone/>
            </a:pPr>
            <a:r>
              <a:rPr lang="en-US" sz="2000" b="1" dirty="0" smtClean="0">
                <a:latin typeface="Times New Roman" pitchFamily="18" charset="0"/>
                <a:cs typeface="Times New Roman" pitchFamily="18" charset="0"/>
              </a:rPr>
              <a:t> Key Concepts</a:t>
            </a:r>
          </a:p>
          <a:p>
            <a:pPr marL="0" indent="0">
              <a:buNone/>
            </a:pPr>
            <a:r>
              <a:rPr lang="en-US" sz="2000" dirty="0">
                <a:latin typeface="Times New Roman" pitchFamily="18" charset="0"/>
                <a:cs typeface="Times New Roman" pitchFamily="18" charset="0"/>
              </a:rPr>
              <a:t>Seating arrangement question usually involves an arrangement and you need to arrange the pattern in a way that it fulfills the conditions that the question demands. You are given 4 to 5 questions related to the arrangement. You are given both direct and indirect information which will help you in understanding how to go about the arrangement in an orderly manner.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These questions can be divided into different categories with the kind of seating arrangement that they provide you with. It can be divided into three categories or arrangements, these are:</a:t>
            </a:r>
          </a:p>
        </p:txBody>
      </p:sp>
      <p:sp>
        <p:nvSpPr>
          <p:cNvPr id="4" name="Date Placeholder 3"/>
          <p:cNvSpPr>
            <a:spLocks noGrp="1"/>
          </p:cNvSpPr>
          <p:nvPr>
            <p:ph type="dt" sz="half" idx="10"/>
          </p:nvPr>
        </p:nvSpPr>
        <p:spPr/>
        <p:txBody>
          <a:bodyPr/>
          <a:lstStyle/>
          <a:p>
            <a:fld id="{558B0B2A-77D0-4212-8273-75F3D0C54E84}"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Sitting Arrangement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8149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b="1" dirty="0">
                <a:latin typeface="Times New Roman" pitchFamily="18" charset="0"/>
                <a:cs typeface="Times New Roman" pitchFamily="18" charset="0"/>
              </a:rPr>
              <a:t>Rectangular Arrangement: </a:t>
            </a:r>
            <a:r>
              <a:rPr lang="en-US" sz="2000" dirty="0">
                <a:latin typeface="Times New Roman" pitchFamily="18" charset="0"/>
                <a:cs typeface="Times New Roman" pitchFamily="18" charset="0"/>
              </a:rPr>
              <a:t>Here, you have to arrange people at a rectangular table. You need to keep in mind the directions so that you do not get confused.</a:t>
            </a:r>
          </a:p>
          <a:p>
            <a:pPr marL="0" indent="0">
              <a:buNone/>
            </a:pPr>
            <a:r>
              <a:rPr lang="en-US" sz="2000" b="1" dirty="0">
                <a:latin typeface="Times New Roman" pitchFamily="18" charset="0"/>
                <a:cs typeface="Times New Roman" pitchFamily="18" charset="0"/>
              </a:rPr>
              <a:t>Linear Arrangement: </a:t>
            </a:r>
            <a:r>
              <a:rPr lang="en-US" sz="2000" dirty="0">
                <a:latin typeface="Times New Roman" pitchFamily="18" charset="0"/>
                <a:cs typeface="Times New Roman" pitchFamily="18" charset="0"/>
              </a:rPr>
              <a:t>Here, you have to arrange people in a linear form, these type of questions are usually the simplest.</a:t>
            </a:r>
          </a:p>
          <a:p>
            <a:pPr marL="0" indent="0">
              <a:buNone/>
            </a:pPr>
            <a:r>
              <a:rPr lang="en-US" sz="2000" b="1" dirty="0">
                <a:latin typeface="Times New Roman" pitchFamily="18" charset="0"/>
                <a:cs typeface="Times New Roman" pitchFamily="18" charset="0"/>
              </a:rPr>
              <a:t>Circular Arrangement: </a:t>
            </a:r>
            <a:r>
              <a:rPr lang="en-US" sz="2000" dirty="0">
                <a:latin typeface="Times New Roman" pitchFamily="18" charset="0"/>
                <a:cs typeface="Times New Roman" pitchFamily="18" charset="0"/>
              </a:rPr>
              <a:t>This type of seating arrangement question is somewhat similar to a rectangular arrangement, except here, people need to arrange it in a circular form.</a:t>
            </a:r>
          </a:p>
          <a:p>
            <a:pPr marL="0" indent="0">
              <a:buNone/>
            </a:pPr>
            <a:r>
              <a:rPr lang="en-US" sz="2000" b="1" dirty="0">
                <a:latin typeface="Times New Roman" pitchFamily="18" charset="0"/>
                <a:cs typeface="Times New Roman" pitchFamily="18" charset="0"/>
              </a:rPr>
              <a:t>Double Row Arrangement: </a:t>
            </a:r>
            <a:r>
              <a:rPr lang="en-US" sz="2000" dirty="0">
                <a:latin typeface="Times New Roman" pitchFamily="18" charset="0"/>
                <a:cs typeface="Times New Roman" pitchFamily="18" charset="0"/>
              </a:rPr>
              <a:t>In these seating arrangement questions, people are to be arranged in two rows, usually facing each other. </a:t>
            </a:r>
          </a:p>
          <a:p>
            <a:pPr marL="0" indent="0">
              <a:buNone/>
            </a:pPr>
            <a:r>
              <a:rPr lang="en-US" sz="2000" b="1" dirty="0">
                <a:latin typeface="Times New Roman" pitchFamily="18" charset="0"/>
                <a:cs typeface="Times New Roman" pitchFamily="18" charset="0"/>
              </a:rPr>
              <a:t>Complex Row Arrangement: </a:t>
            </a:r>
            <a:r>
              <a:rPr lang="en-US" sz="2000" dirty="0">
                <a:latin typeface="Times New Roman" pitchFamily="18" charset="0"/>
                <a:cs typeface="Times New Roman" pitchFamily="18" charset="0"/>
              </a:rPr>
              <a:t>They are similar to linear arrangement questions in terms of arrangement and properties. Whereas linear arrangement has only one property – complex seating arrangement questions have multiple properties like positioning, objects etc. </a:t>
            </a:r>
          </a:p>
        </p:txBody>
      </p:sp>
      <p:sp>
        <p:nvSpPr>
          <p:cNvPr id="4" name="Date Placeholder 3"/>
          <p:cNvSpPr>
            <a:spLocks noGrp="1"/>
          </p:cNvSpPr>
          <p:nvPr>
            <p:ph type="dt" sz="half" idx="10"/>
          </p:nvPr>
        </p:nvSpPr>
        <p:spPr/>
        <p:txBody>
          <a:bodyPr/>
          <a:lstStyle/>
          <a:p>
            <a:fld id="{CBE3879C-2ACB-44B9-9D8B-103AA59976C0}"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Sitting </a:t>
            </a:r>
            <a:r>
              <a:rPr lang="en-US" sz="2400" b="1" dirty="0" smtClean="0">
                <a:latin typeface="Times New Roman" pitchFamily="18" charset="0"/>
                <a:cs typeface="Times New Roman" pitchFamily="18" charset="0"/>
              </a:rPr>
              <a:t>Arrangement (Contd.)</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3372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Example 1:  </a:t>
            </a:r>
            <a:r>
              <a:rPr lang="en-US" sz="1800" dirty="0">
                <a:latin typeface="Times New Roman" pitchFamily="18" charset="0"/>
                <a:cs typeface="Times New Roman" pitchFamily="18" charset="0"/>
              </a:rPr>
              <a:t>6 Boys are sitting in a circle and facing towards the </a:t>
            </a:r>
            <a:r>
              <a:rPr lang="en-US" sz="1800" dirty="0" smtClean="0">
                <a:latin typeface="Times New Roman" pitchFamily="18" charset="0"/>
                <a:cs typeface="Times New Roman" pitchFamily="18" charset="0"/>
              </a:rPr>
              <a:t>Centre </a:t>
            </a:r>
            <a:r>
              <a:rPr lang="en-US" sz="1800" dirty="0">
                <a:latin typeface="Times New Roman" pitchFamily="18" charset="0"/>
                <a:cs typeface="Times New Roman" pitchFamily="18" charset="0"/>
              </a:rPr>
              <a:t>of the </a:t>
            </a:r>
            <a:r>
              <a:rPr lang="en-US" sz="1800" dirty="0" smtClean="0">
                <a:latin typeface="Times New Roman" pitchFamily="18" charset="0"/>
                <a:cs typeface="Times New Roman" pitchFamily="18" charset="0"/>
              </a:rPr>
              <a:t>circle. Rajeev </a:t>
            </a:r>
            <a:r>
              <a:rPr lang="en-US" sz="1800" dirty="0">
                <a:latin typeface="Times New Roman" pitchFamily="18" charset="0"/>
                <a:cs typeface="Times New Roman" pitchFamily="18" charset="0"/>
              </a:rPr>
              <a:t>is sitting to the right of </a:t>
            </a:r>
            <a:r>
              <a:rPr lang="en-US" sz="1800" dirty="0" smtClean="0">
                <a:latin typeface="Times New Roman" pitchFamily="18" charset="0"/>
                <a:cs typeface="Times New Roman" pitchFamily="18" charset="0"/>
              </a:rPr>
              <a:t>Mohan </a:t>
            </a:r>
            <a:r>
              <a:rPr lang="en-US" sz="1800" dirty="0">
                <a:latin typeface="Times New Roman" pitchFamily="18" charset="0"/>
                <a:cs typeface="Times New Roman" pitchFamily="18" charset="0"/>
              </a:rPr>
              <a:t>but he is not just at the left of </a:t>
            </a:r>
            <a:r>
              <a:rPr lang="en-US" sz="1800" dirty="0" smtClean="0">
                <a:latin typeface="Times New Roman" pitchFamily="18" charset="0"/>
                <a:cs typeface="Times New Roman" pitchFamily="18" charset="0"/>
              </a:rPr>
              <a:t>Vijay. Suresh </a:t>
            </a:r>
            <a:r>
              <a:rPr lang="en-US" sz="1800" dirty="0">
                <a:latin typeface="Times New Roman" pitchFamily="18" charset="0"/>
                <a:cs typeface="Times New Roman" pitchFamily="18" charset="0"/>
              </a:rPr>
              <a:t>is between </a:t>
            </a:r>
            <a:r>
              <a:rPr lang="en-US" sz="1800" dirty="0" err="1">
                <a:latin typeface="Times New Roman" pitchFamily="18" charset="0"/>
                <a:cs typeface="Times New Roman" pitchFamily="18" charset="0"/>
              </a:rPr>
              <a:t>Babu</a:t>
            </a:r>
            <a:r>
              <a:rPr lang="en-US" sz="1800" dirty="0">
                <a:latin typeface="Times New Roman" pitchFamily="18" charset="0"/>
                <a:cs typeface="Times New Roman" pitchFamily="18" charset="0"/>
              </a:rPr>
              <a:t> and </a:t>
            </a:r>
            <a:r>
              <a:rPr lang="en-US" sz="1800" dirty="0" smtClean="0">
                <a:latin typeface="Times New Roman" pitchFamily="18" charset="0"/>
                <a:cs typeface="Times New Roman" pitchFamily="18" charset="0"/>
              </a:rPr>
              <a:t>Vijay. Ajay </a:t>
            </a:r>
            <a:r>
              <a:rPr lang="en-US" sz="1800" dirty="0">
                <a:latin typeface="Times New Roman" pitchFamily="18" charset="0"/>
                <a:cs typeface="Times New Roman" pitchFamily="18" charset="0"/>
              </a:rPr>
              <a:t>is sitting to the left of </a:t>
            </a:r>
            <a:r>
              <a:rPr lang="en-US" sz="1800" dirty="0" smtClean="0">
                <a:latin typeface="Times New Roman" pitchFamily="18" charset="0"/>
                <a:cs typeface="Times New Roman" pitchFamily="18" charset="0"/>
              </a:rPr>
              <a:t>Vijay. Who </a:t>
            </a:r>
            <a:r>
              <a:rPr lang="en-US" sz="1800" dirty="0">
                <a:latin typeface="Times New Roman" pitchFamily="18" charset="0"/>
                <a:cs typeface="Times New Roman" pitchFamily="18" charset="0"/>
              </a:rPr>
              <a:t>is sitting to the left of Mohan ?</a:t>
            </a:r>
          </a:p>
          <a:p>
            <a:pPr marL="0" indent="0">
              <a:buNone/>
            </a:pPr>
            <a:r>
              <a:rPr lang="en-US" sz="1800" dirty="0" smtClean="0">
                <a:latin typeface="Times New Roman" pitchFamily="18" charset="0"/>
                <a:cs typeface="Times New Roman" pitchFamily="18" charset="0"/>
              </a:rPr>
              <a:t>Solution </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Hence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Babu</a:t>
            </a:r>
            <a:r>
              <a:rPr lang="en-US" sz="1800" dirty="0">
                <a:latin typeface="Times New Roman" pitchFamily="18" charset="0"/>
                <a:cs typeface="Times New Roman" pitchFamily="18" charset="0"/>
              </a:rPr>
              <a:t> is sitting to the left of Mohan</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Example 2: </a:t>
            </a:r>
            <a:r>
              <a:rPr lang="en-US" sz="1800" dirty="0">
                <a:latin typeface="Times New Roman" pitchFamily="18" charset="0"/>
                <a:cs typeface="Times New Roman" pitchFamily="18" charset="0"/>
              </a:rPr>
              <a:t>Eleven students A, B, C, D, E, F, G, H, I, J and K are sitting in first line facing to the </a:t>
            </a:r>
            <a:r>
              <a:rPr lang="en-US" sz="1800" dirty="0" smtClean="0">
                <a:latin typeface="Times New Roman" pitchFamily="18" charset="0"/>
                <a:cs typeface="Times New Roman" pitchFamily="18" charset="0"/>
              </a:rPr>
              <a:t>teacher. D </a:t>
            </a:r>
            <a:r>
              <a:rPr lang="en-US" sz="1800" dirty="0">
                <a:latin typeface="Times New Roman" pitchFamily="18" charset="0"/>
                <a:cs typeface="Times New Roman" pitchFamily="18" charset="0"/>
              </a:rPr>
              <a:t>who is just to the left of F, is to the right of C at second place.</a:t>
            </a:r>
          </a:p>
          <a:p>
            <a:pPr marL="0" indent="0">
              <a:buNone/>
            </a:pPr>
            <a:r>
              <a:rPr lang="en-US" sz="1800" dirty="0">
                <a:latin typeface="Times New Roman" pitchFamily="18" charset="0"/>
                <a:cs typeface="Times New Roman" pitchFamily="18" charset="0"/>
              </a:rPr>
              <a:t>A is second to the right of E who is at one </a:t>
            </a:r>
            <a:r>
              <a:rPr lang="en-US" sz="1800" dirty="0" smtClean="0">
                <a:latin typeface="Times New Roman" pitchFamily="18" charset="0"/>
                <a:cs typeface="Times New Roman" pitchFamily="18" charset="0"/>
              </a:rPr>
              <a:t>end. J </a:t>
            </a:r>
            <a:r>
              <a:rPr lang="en-US" sz="1800" dirty="0">
                <a:latin typeface="Times New Roman" pitchFamily="18" charset="0"/>
                <a:cs typeface="Times New Roman" pitchFamily="18" charset="0"/>
              </a:rPr>
              <a:t>is the nearest neighbour of A and B and is to the left of G at third </a:t>
            </a:r>
            <a:r>
              <a:rPr lang="en-US" sz="1800" dirty="0" smtClean="0">
                <a:latin typeface="Times New Roman" pitchFamily="18" charset="0"/>
                <a:cs typeface="Times New Roman" pitchFamily="18" charset="0"/>
              </a:rPr>
              <a:t>place. H </a:t>
            </a:r>
            <a:r>
              <a:rPr lang="en-US" sz="1800" dirty="0">
                <a:latin typeface="Times New Roman" pitchFamily="18" charset="0"/>
                <a:cs typeface="Times New Roman" pitchFamily="18" charset="0"/>
              </a:rPr>
              <a:t>is next to D to the left and is at the third place to the right of I.</a:t>
            </a:r>
          </a:p>
        </p:txBody>
      </p:sp>
      <p:sp>
        <p:nvSpPr>
          <p:cNvPr id="4" name="Date Placeholder 3"/>
          <p:cNvSpPr>
            <a:spLocks noGrp="1"/>
          </p:cNvSpPr>
          <p:nvPr>
            <p:ph type="dt" sz="half" idx="10"/>
          </p:nvPr>
        </p:nvSpPr>
        <p:spPr/>
        <p:txBody>
          <a:bodyPr/>
          <a:lstStyle/>
          <a:p>
            <a:fld id="{CC0CB012-0EA1-4584-8C42-1A2068FE2AE8}"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Sitting </a:t>
            </a:r>
            <a:r>
              <a:rPr lang="en-US" sz="2400" b="1" dirty="0" smtClean="0">
                <a:latin typeface="Times New Roman" pitchFamily="18" charset="0"/>
                <a:cs typeface="Times New Roman" pitchFamily="18" charset="0"/>
              </a:rPr>
              <a:t>Arrangement (Contd.)</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2971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5786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Solution: : : </a:t>
            </a:r>
            <a:r>
              <a:rPr lang="en-US" sz="1800" b="1" dirty="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0" indent="0">
              <a:buNone/>
            </a:pPr>
            <a:endParaRPr lang="en-US" sz="1800" b="1" dirty="0" smtClean="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0" indent="0">
              <a:buNone/>
            </a:pPr>
            <a:endParaRPr lang="en-US" sz="1800" b="1"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Hence</a:t>
            </a:r>
            <a:r>
              <a:rPr lang="en-US" sz="1800" dirty="0">
                <a:latin typeface="Times New Roman" pitchFamily="18" charset="0"/>
                <a:cs typeface="Times New Roman" pitchFamily="18" charset="0"/>
              </a:rPr>
              <a:t>, I is just in the </a:t>
            </a:r>
            <a:r>
              <a:rPr lang="en-US" sz="1800" dirty="0" smtClean="0">
                <a:latin typeface="Times New Roman" pitchFamily="18" charset="0"/>
                <a:cs typeface="Times New Roman" pitchFamily="18" charset="0"/>
              </a:rPr>
              <a:t>middle.</a:t>
            </a:r>
          </a:p>
          <a:p>
            <a:pPr marL="0" indent="0">
              <a:buNone/>
            </a:pP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Example 3: </a:t>
            </a:r>
            <a:r>
              <a:rPr lang="en-US" sz="1800" dirty="0">
                <a:latin typeface="Times New Roman" pitchFamily="18" charset="0"/>
                <a:cs typeface="Times New Roman" pitchFamily="18" charset="0"/>
              </a:rPr>
              <a:t>Siva, </a:t>
            </a:r>
            <a:r>
              <a:rPr lang="en-US" sz="1800" dirty="0" err="1">
                <a:latin typeface="Times New Roman" pitchFamily="18" charset="0"/>
                <a:cs typeface="Times New Roman" pitchFamily="18" charset="0"/>
              </a:rPr>
              <a:t>Sathish</a:t>
            </a:r>
            <a:r>
              <a:rPr lang="en-US" sz="1800" dirty="0">
                <a:latin typeface="Times New Roman" pitchFamily="18" charset="0"/>
                <a:cs typeface="Times New Roman" pitchFamily="18" charset="0"/>
              </a:rPr>
              <a:t>, Amar and Praveen are playing cards. Amar </a:t>
            </a:r>
            <a:r>
              <a:rPr lang="en-US" sz="1800" dirty="0" err="1">
                <a:latin typeface="Times New Roman" pitchFamily="18" charset="0"/>
                <a:cs typeface="Times New Roman" pitchFamily="18" charset="0"/>
              </a:rPr>
              <a:t>isto</a:t>
            </a:r>
            <a:r>
              <a:rPr lang="en-US" sz="1800" dirty="0">
                <a:latin typeface="Times New Roman" pitchFamily="18" charset="0"/>
                <a:cs typeface="Times New Roman" pitchFamily="18" charset="0"/>
              </a:rPr>
              <a:t> the right of </a:t>
            </a:r>
            <a:r>
              <a:rPr lang="en-US" sz="1800" dirty="0" err="1">
                <a:latin typeface="Times New Roman" pitchFamily="18" charset="0"/>
                <a:cs typeface="Times New Roman" pitchFamily="18" charset="0"/>
              </a:rPr>
              <a:t>Sathish</a:t>
            </a:r>
            <a:r>
              <a:rPr lang="en-US" sz="1800" dirty="0">
                <a:latin typeface="Times New Roman" pitchFamily="18" charset="0"/>
                <a:cs typeface="Times New Roman" pitchFamily="18" charset="0"/>
              </a:rPr>
              <a:t>, who is to the right of </a:t>
            </a:r>
            <a:r>
              <a:rPr lang="en-US" sz="1800" dirty="0" smtClean="0">
                <a:latin typeface="Times New Roman" pitchFamily="18" charset="0"/>
                <a:cs typeface="Times New Roman" pitchFamily="18" charset="0"/>
              </a:rPr>
              <a:t>Siva. Who </a:t>
            </a:r>
            <a:r>
              <a:rPr lang="en-US" sz="1800" dirty="0">
                <a:latin typeface="Times New Roman" pitchFamily="18" charset="0"/>
                <a:cs typeface="Times New Roman" pitchFamily="18" charset="0"/>
              </a:rPr>
              <a:t>is to the right of Amar </a:t>
            </a:r>
            <a:r>
              <a:rPr lang="en-US" sz="1800" dirty="0" smtClean="0">
                <a:latin typeface="Times New Roman" pitchFamily="18" charset="0"/>
                <a:cs typeface="Times New Roman" pitchFamily="18" charset="0"/>
              </a:rPr>
              <a:t>?</a:t>
            </a:r>
          </a:p>
          <a:p>
            <a:pPr marL="0" indent="0">
              <a:buNone/>
            </a:pPr>
            <a:r>
              <a:rPr lang="en-US" sz="1800" b="1" dirty="0" smtClean="0">
                <a:latin typeface="Times New Roman" pitchFamily="18" charset="0"/>
                <a:cs typeface="Times New Roman" pitchFamily="18" charset="0"/>
              </a:rPr>
              <a:t>Solution</a:t>
            </a:r>
            <a:r>
              <a:rPr lang="en-US" sz="1800" b="1" dirty="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Hence </a:t>
            </a:r>
            <a:r>
              <a:rPr lang="en-US" sz="1800" dirty="0">
                <a:latin typeface="Times New Roman" pitchFamily="18" charset="0"/>
                <a:cs typeface="Times New Roman" pitchFamily="18" charset="0"/>
              </a:rPr>
              <a:t>Praveen is to the right of Amar.</a:t>
            </a:r>
            <a:endParaRPr lang="en-US" sz="1800" dirty="0" smtClean="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a:p>
            <a:pPr marL="0" indent="0">
              <a:buNone/>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B34929D-1D05-4E46-89EE-72A3AC9F35CE}"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Sitting </a:t>
            </a:r>
            <a:r>
              <a:rPr lang="en-US" sz="2400" b="1" dirty="0" smtClean="0">
                <a:latin typeface="Times New Roman" pitchFamily="18" charset="0"/>
                <a:cs typeface="Times New Roman" pitchFamily="18" charset="0"/>
              </a:rPr>
              <a:t>Arrangement (Contd.)</a:t>
            </a:r>
            <a:endParaRPr lang="en-US" sz="24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90600"/>
            <a:ext cx="5486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470" y="3962400"/>
            <a:ext cx="3352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9876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800" dirty="0" smtClean="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Example </a:t>
            </a:r>
            <a:r>
              <a:rPr lang="en-US" sz="1800" dirty="0">
                <a:latin typeface="Times New Roman" pitchFamily="18" charset="0"/>
                <a:cs typeface="Times New Roman" pitchFamily="18" charset="0"/>
              </a:rPr>
              <a:t>4:A, B and C are three boys while R, S and T are three girls. They are sitting such that the boys are facing the </a:t>
            </a:r>
            <a:r>
              <a:rPr lang="en-US" sz="1800" dirty="0" smtClean="0">
                <a:latin typeface="Times New Roman" pitchFamily="18" charset="0"/>
                <a:cs typeface="Times New Roman" pitchFamily="18" charset="0"/>
              </a:rPr>
              <a:t>girls. A </a:t>
            </a:r>
            <a:r>
              <a:rPr lang="en-US" sz="1800" dirty="0">
                <a:latin typeface="Times New Roman" pitchFamily="18" charset="0"/>
                <a:cs typeface="Times New Roman" pitchFamily="18" charset="0"/>
              </a:rPr>
              <a:t>and R are diagonally opposite to each </a:t>
            </a:r>
            <a:r>
              <a:rPr lang="en-US" sz="1800" dirty="0" smtClean="0">
                <a:latin typeface="Times New Roman" pitchFamily="18" charset="0"/>
                <a:cs typeface="Times New Roman" pitchFamily="18" charset="0"/>
              </a:rPr>
              <a:t>other. C </a:t>
            </a:r>
            <a:r>
              <a:rPr lang="en-US" sz="1800" dirty="0">
                <a:latin typeface="Times New Roman" pitchFamily="18" charset="0"/>
                <a:cs typeface="Times New Roman" pitchFamily="18" charset="0"/>
              </a:rPr>
              <a:t>is not sitting at any of the </a:t>
            </a:r>
            <a:r>
              <a:rPr lang="en-US" sz="1800" dirty="0" smtClean="0">
                <a:latin typeface="Times New Roman" pitchFamily="18" charset="0"/>
                <a:cs typeface="Times New Roman" pitchFamily="18" charset="0"/>
              </a:rPr>
              <a:t>ends. T </a:t>
            </a:r>
            <a:r>
              <a:rPr lang="en-US" sz="1800" dirty="0">
                <a:latin typeface="Times New Roman" pitchFamily="18" charset="0"/>
                <a:cs typeface="Times New Roman" pitchFamily="18" charset="0"/>
              </a:rPr>
              <a:t>is left to R but opposite to </a:t>
            </a:r>
            <a:r>
              <a:rPr lang="en-US" sz="1800" dirty="0" smtClean="0">
                <a:latin typeface="Times New Roman" pitchFamily="18" charset="0"/>
                <a:cs typeface="Times New Roman" pitchFamily="18" charset="0"/>
              </a:rPr>
              <a:t>C.</a:t>
            </a:r>
          </a:p>
          <a:p>
            <a:pPr marL="0" indent="0" algn="just">
              <a:buNone/>
            </a:pPr>
            <a:r>
              <a:rPr lang="en-US" sz="1800" dirty="0">
                <a:latin typeface="Times New Roman" pitchFamily="18" charset="0"/>
                <a:cs typeface="Times New Roman" pitchFamily="18" charset="0"/>
              </a:rPr>
              <a:t>(A</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Who is sitting opposite to B </a:t>
            </a:r>
            <a:r>
              <a:rPr lang="en-US" sz="1800" dirty="0" smtClean="0">
                <a:latin typeface="Times New Roman" pitchFamily="18" charset="0"/>
                <a:cs typeface="Times New Roman" pitchFamily="18" charset="0"/>
              </a:rPr>
              <a:t>? (B) Who </a:t>
            </a:r>
            <a:r>
              <a:rPr lang="en-US" sz="1800" dirty="0">
                <a:latin typeface="Times New Roman" pitchFamily="18" charset="0"/>
                <a:cs typeface="Times New Roman" pitchFamily="18" charset="0"/>
              </a:rPr>
              <a:t>is sitting diagonally opposite to B ?</a:t>
            </a:r>
          </a:p>
          <a:p>
            <a:pPr marL="0" indent="0" algn="just">
              <a:buNone/>
            </a:pPr>
            <a:r>
              <a:rPr lang="en-US" sz="1800" b="1" dirty="0" smtClean="0">
                <a:latin typeface="Times New Roman" pitchFamily="18" charset="0"/>
                <a:cs typeface="Times New Roman" pitchFamily="18" charset="0"/>
              </a:rPr>
              <a:t>Solution: </a:t>
            </a:r>
          </a:p>
          <a:p>
            <a:pPr marL="0" indent="0" algn="just">
              <a:buNone/>
            </a:pPr>
            <a:endParaRPr lang="en-US" sz="1800" b="1" dirty="0" smtClean="0">
              <a:latin typeface="Times New Roman" pitchFamily="18" charset="0"/>
              <a:cs typeface="Times New Roman" pitchFamily="18" charset="0"/>
            </a:endParaRPr>
          </a:p>
          <a:p>
            <a:pPr marL="0" indent="0" algn="just">
              <a:buNone/>
            </a:pPr>
            <a:endParaRPr lang="en-US" sz="1800" b="1" dirty="0">
              <a:latin typeface="Times New Roman" pitchFamily="18" charset="0"/>
              <a:cs typeface="Times New Roman" pitchFamily="18" charset="0"/>
            </a:endParaRPr>
          </a:p>
          <a:p>
            <a:pPr marL="0" indent="0" algn="just">
              <a:buNone/>
            </a:pPr>
            <a:endParaRPr lang="en-US" sz="1800" b="1" dirty="0" smtClean="0">
              <a:latin typeface="Times New Roman" pitchFamily="18" charset="0"/>
              <a:cs typeface="Times New Roman" pitchFamily="18" charset="0"/>
            </a:endParaRPr>
          </a:p>
          <a:p>
            <a:pPr marL="0" indent="0" algn="just">
              <a:buNone/>
            </a:pPr>
            <a:endParaRPr lang="en-US" sz="1800" b="1" dirty="0">
              <a:latin typeface="Times New Roman" pitchFamily="18" charset="0"/>
              <a:cs typeface="Times New Roman" pitchFamily="18" charset="0"/>
            </a:endParaRPr>
          </a:p>
          <a:p>
            <a:pPr marL="0" indent="0" algn="just">
              <a:buNone/>
            </a:pPr>
            <a:endParaRPr lang="en-US" sz="1800" b="1"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A)Hence</a:t>
            </a:r>
            <a:r>
              <a:rPr lang="en-US" sz="1800" dirty="0">
                <a:latin typeface="Times New Roman" pitchFamily="18" charset="0"/>
                <a:cs typeface="Times New Roman" pitchFamily="18" charset="0"/>
              </a:rPr>
              <a:t>, R is sitting opposite to B.</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(B</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Hence, S is sitting diagonally opposite to B.</a:t>
            </a: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995D50-1369-47DE-A473-C9F98DCFD2EC}"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Sitting </a:t>
            </a:r>
            <a:r>
              <a:rPr lang="en-US" sz="2400" b="1" dirty="0" smtClean="0">
                <a:latin typeface="Times New Roman" pitchFamily="18" charset="0"/>
                <a:cs typeface="Times New Roman" pitchFamily="18" charset="0"/>
              </a:rPr>
              <a:t>Arrangement (Contd.)</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86408"/>
            <a:ext cx="2752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911217"/>
            <a:ext cx="29051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7493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Q. 1: </a:t>
            </a:r>
            <a:r>
              <a:rPr lang="en-US" sz="1800" dirty="0" smtClean="0">
                <a:latin typeface="Times New Roman" pitchFamily="18" charset="0"/>
                <a:cs typeface="Times New Roman" pitchFamily="18" charset="0"/>
              </a:rPr>
              <a:t>A</a:t>
            </a:r>
            <a:r>
              <a:rPr lang="en-US" sz="1800" dirty="0">
                <a:latin typeface="Times New Roman" pitchFamily="18" charset="0"/>
                <a:cs typeface="Times New Roman" pitchFamily="18" charset="0"/>
              </a:rPr>
              <a:t>, P, R, X, S and Z are sitting in a row. S and Z are in the </a:t>
            </a:r>
            <a:r>
              <a:rPr lang="en-US" sz="1800" dirty="0" smtClean="0">
                <a:latin typeface="Times New Roman" pitchFamily="18" charset="0"/>
                <a:cs typeface="Times New Roman" pitchFamily="18" charset="0"/>
              </a:rPr>
              <a:t>Centre. </a:t>
            </a:r>
            <a:r>
              <a:rPr lang="en-US" sz="1800" dirty="0">
                <a:latin typeface="Times New Roman" pitchFamily="18" charset="0"/>
                <a:cs typeface="Times New Roman" pitchFamily="18" charset="0"/>
              </a:rPr>
              <a:t>A and P are at the ends. R is sitting to the left of A. Who is to the right of P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A          (b) X      ( c)  S      (d) Z</a:t>
            </a:r>
          </a:p>
          <a:p>
            <a:pPr marL="0" indent="0">
              <a:buNone/>
            </a:pP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Q.2:</a:t>
            </a:r>
            <a:r>
              <a:rPr lang="en-US" sz="1800" dirty="0">
                <a:latin typeface="Times New Roman" pitchFamily="18" charset="0"/>
                <a:cs typeface="Times New Roman" pitchFamily="18" charset="0"/>
              </a:rPr>
              <a:t>There are 8 houses in a line and in each house only one boy lives with the conditions as given below:</a:t>
            </a:r>
          </a:p>
          <a:p>
            <a:pPr marL="0" indent="0" algn="just">
              <a:buNone/>
            </a:pPr>
            <a:r>
              <a:rPr lang="en-US" sz="1800" dirty="0" smtClean="0">
                <a:latin typeface="Times New Roman" pitchFamily="18" charset="0"/>
                <a:cs typeface="Times New Roman" pitchFamily="18" charset="0"/>
              </a:rPr>
              <a:t>Jack </a:t>
            </a:r>
            <a:r>
              <a:rPr lang="en-US" sz="1800" dirty="0">
                <a:latin typeface="Times New Roman" pitchFamily="18" charset="0"/>
                <a:cs typeface="Times New Roman" pitchFamily="18" charset="0"/>
              </a:rPr>
              <a:t>is not the </a:t>
            </a:r>
            <a:r>
              <a:rPr lang="en-US" sz="1800" dirty="0" smtClean="0">
                <a:latin typeface="Times New Roman" pitchFamily="18" charset="0"/>
                <a:cs typeface="Times New Roman" pitchFamily="18" charset="0"/>
              </a:rPr>
              <a:t>neighbor Simon .Harry </a:t>
            </a:r>
            <a:r>
              <a:rPr lang="en-US" sz="1800" dirty="0">
                <a:latin typeface="Times New Roman" pitchFamily="18" charset="0"/>
                <a:cs typeface="Times New Roman" pitchFamily="18" charset="0"/>
              </a:rPr>
              <a:t>is just next to the left of </a:t>
            </a:r>
            <a:r>
              <a:rPr lang="en-US" sz="1800" dirty="0" smtClean="0">
                <a:latin typeface="Times New Roman" pitchFamily="18" charset="0"/>
                <a:cs typeface="Times New Roman" pitchFamily="18" charset="0"/>
              </a:rPr>
              <a:t>Larry. There </a:t>
            </a:r>
            <a:r>
              <a:rPr lang="en-US" sz="1800" dirty="0">
                <a:latin typeface="Times New Roman" pitchFamily="18" charset="0"/>
                <a:cs typeface="Times New Roman" pitchFamily="18" charset="0"/>
              </a:rPr>
              <a:t>is at least one to the left of </a:t>
            </a:r>
            <a:r>
              <a:rPr lang="en-US" sz="1800" dirty="0" smtClean="0">
                <a:latin typeface="Times New Roman" pitchFamily="18" charset="0"/>
                <a:cs typeface="Times New Roman" pitchFamily="18" charset="0"/>
              </a:rPr>
              <a:t>Larry. Paul </a:t>
            </a:r>
            <a:r>
              <a:rPr lang="en-US" sz="1800" dirty="0">
                <a:latin typeface="Times New Roman" pitchFamily="18" charset="0"/>
                <a:cs typeface="Times New Roman" pitchFamily="18" charset="0"/>
              </a:rPr>
              <a:t>lives in one of the two houses in the </a:t>
            </a:r>
            <a:r>
              <a:rPr lang="en-US" sz="1800" dirty="0" smtClean="0">
                <a:latin typeface="Times New Roman" pitchFamily="18" charset="0"/>
                <a:cs typeface="Times New Roman" pitchFamily="18" charset="0"/>
              </a:rPr>
              <a:t>middle. Mike </a:t>
            </a:r>
            <a:r>
              <a:rPr lang="en-US" sz="1800" dirty="0">
                <a:latin typeface="Times New Roman" pitchFamily="18" charset="0"/>
                <a:cs typeface="Times New Roman" pitchFamily="18" charset="0"/>
              </a:rPr>
              <a:t>lives in between Paul and </a:t>
            </a:r>
            <a:r>
              <a:rPr lang="en-US" sz="1800" dirty="0" smtClean="0">
                <a:latin typeface="Times New Roman" pitchFamily="18" charset="0"/>
                <a:cs typeface="Times New Roman" pitchFamily="18" charset="0"/>
              </a:rPr>
              <a:t>Larry. If </a:t>
            </a:r>
            <a:r>
              <a:rPr lang="en-US" sz="1800" dirty="0">
                <a:latin typeface="Times New Roman" pitchFamily="18" charset="0"/>
                <a:cs typeface="Times New Roman" pitchFamily="18" charset="0"/>
              </a:rPr>
              <a:t>at least one lives to the right of Robert and Harry is not between </a:t>
            </a:r>
            <a:r>
              <a:rPr lang="en-US" sz="1800" dirty="0" err="1">
                <a:latin typeface="Times New Roman" pitchFamily="18" charset="0"/>
                <a:cs typeface="Times New Roman" pitchFamily="18" charset="0"/>
              </a:rPr>
              <a:t>Taud</a:t>
            </a:r>
            <a:r>
              <a:rPr lang="en-US" sz="1800" dirty="0">
                <a:latin typeface="Times New Roman" pitchFamily="18" charset="0"/>
                <a:cs typeface="Times New Roman" pitchFamily="18" charset="0"/>
              </a:rPr>
              <a:t> and Larry, then which one of the following statement is not correct </a:t>
            </a:r>
            <a:r>
              <a:rPr lang="en-US" sz="1800" dirty="0" smtClean="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If at least one lives to the right of Robert and Harry is not between </a:t>
            </a:r>
            <a:r>
              <a:rPr lang="en-US" sz="1800" dirty="0" err="1">
                <a:latin typeface="Times New Roman" pitchFamily="18" charset="0"/>
                <a:cs typeface="Times New Roman" pitchFamily="18" charset="0"/>
              </a:rPr>
              <a:t>Taud</a:t>
            </a:r>
            <a:r>
              <a:rPr lang="en-US" sz="1800" dirty="0">
                <a:latin typeface="Times New Roman" pitchFamily="18" charset="0"/>
                <a:cs typeface="Times New Roman" pitchFamily="18" charset="0"/>
              </a:rPr>
              <a:t> and Larry, then which one of the following statement is not correct ?</a:t>
            </a: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(a) Robert </a:t>
            </a:r>
            <a:r>
              <a:rPr lang="en-US" sz="1800" dirty="0">
                <a:latin typeface="Times New Roman" pitchFamily="18" charset="0"/>
                <a:cs typeface="Times New Roman" pitchFamily="18" charset="0"/>
              </a:rPr>
              <a:t>is not at the left </a:t>
            </a:r>
            <a:r>
              <a:rPr lang="en-US" sz="1800" dirty="0" smtClean="0">
                <a:latin typeface="Times New Roman" pitchFamily="18" charset="0"/>
                <a:cs typeface="Times New Roman" pitchFamily="18" charset="0"/>
              </a:rPr>
              <a:t>end             (b) Robert </a:t>
            </a:r>
            <a:r>
              <a:rPr lang="en-US" sz="1800" dirty="0">
                <a:latin typeface="Times New Roman" pitchFamily="18" charset="0"/>
                <a:cs typeface="Times New Roman" pitchFamily="18" charset="0"/>
              </a:rPr>
              <a:t>is in between Simon and </a:t>
            </a:r>
            <a:r>
              <a:rPr lang="en-US" sz="1800" dirty="0" err="1" smtClean="0">
                <a:latin typeface="Times New Roman" pitchFamily="18" charset="0"/>
                <a:cs typeface="Times New Roman" pitchFamily="18" charset="0"/>
              </a:rPr>
              <a:t>Taud</a:t>
            </a: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(c) </a:t>
            </a:r>
            <a:r>
              <a:rPr lang="en-US" sz="1800" dirty="0" err="1" smtClean="0">
                <a:latin typeface="Times New Roman" pitchFamily="18" charset="0"/>
                <a:cs typeface="Times New Roman" pitchFamily="18" charset="0"/>
              </a:rPr>
              <a:t>Taud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in between Paul and Jack</a:t>
            </a:r>
            <a:r>
              <a:rPr lang="en-US" sz="1800" dirty="0" smtClean="0">
                <a:latin typeface="Times New Roman" pitchFamily="18" charset="0"/>
                <a:cs typeface="Times New Roman" pitchFamily="18" charset="0"/>
              </a:rPr>
              <a:t>.   (d) There </a:t>
            </a:r>
            <a:r>
              <a:rPr lang="en-US" sz="1800" dirty="0">
                <a:latin typeface="Times New Roman" pitchFamily="18" charset="0"/>
                <a:cs typeface="Times New Roman" pitchFamily="18" charset="0"/>
              </a:rPr>
              <a:t>are three persons to the right of Paul.</a:t>
            </a:r>
          </a:p>
          <a:p>
            <a:pPr marL="0" indent="0" algn="just">
              <a:buNone/>
            </a:pPr>
            <a:endParaRPr lang="en-US" sz="1800" b="1"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B5A9D0A-E15C-4754-B486-F5518A149493}"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Multiple Choice Questions </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641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Q. </a:t>
            </a:r>
            <a:r>
              <a:rPr lang="en-US" sz="1800" dirty="0">
                <a:latin typeface="Times New Roman" pitchFamily="18" charset="0"/>
                <a:cs typeface="Times New Roman" pitchFamily="18" charset="0"/>
              </a:rPr>
              <a:t>3:A, B, C, D and E are sitting on a bench. A is sitting next to B, C is sitting next to D, D is not sitting with E who is on the left end of the bench. C is on the second position from the right. A is to the right of B and E. A and C are sitting together. In which position A is sitting </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(a) Between </a:t>
            </a:r>
            <a:r>
              <a:rPr lang="en-US" sz="1800" dirty="0">
                <a:latin typeface="Times New Roman" pitchFamily="18" charset="0"/>
                <a:cs typeface="Times New Roman" pitchFamily="18" charset="0"/>
              </a:rPr>
              <a:t>B and </a:t>
            </a:r>
            <a:r>
              <a:rPr lang="en-US" sz="1800" dirty="0" smtClean="0">
                <a:latin typeface="Times New Roman" pitchFamily="18" charset="0"/>
                <a:cs typeface="Times New Roman" pitchFamily="18" charset="0"/>
              </a:rPr>
              <a:t>D                         (b) Between </a:t>
            </a:r>
            <a:r>
              <a:rPr lang="en-US" sz="1800" dirty="0">
                <a:latin typeface="Times New Roman" pitchFamily="18" charset="0"/>
                <a:cs typeface="Times New Roman" pitchFamily="18" charset="0"/>
              </a:rPr>
              <a:t>B and C</a:t>
            </a:r>
          </a:p>
          <a:p>
            <a:pPr marL="0" indent="0">
              <a:buNone/>
            </a:pPr>
            <a:r>
              <a:rPr lang="en-US" sz="1800" dirty="0" smtClean="0">
                <a:latin typeface="Times New Roman" pitchFamily="18" charset="0"/>
                <a:cs typeface="Times New Roman" pitchFamily="18" charset="0"/>
              </a:rPr>
              <a:t>(c) Between </a:t>
            </a:r>
            <a:r>
              <a:rPr lang="en-US" sz="1800" dirty="0">
                <a:latin typeface="Times New Roman" pitchFamily="18" charset="0"/>
                <a:cs typeface="Times New Roman" pitchFamily="18" charset="0"/>
              </a:rPr>
              <a:t>E and </a:t>
            </a:r>
            <a:r>
              <a:rPr lang="en-US" sz="1800" dirty="0" smtClean="0">
                <a:latin typeface="Times New Roman" pitchFamily="18" charset="0"/>
                <a:cs typeface="Times New Roman" pitchFamily="18" charset="0"/>
              </a:rPr>
              <a:t>D                          (d) Between </a:t>
            </a:r>
            <a:r>
              <a:rPr lang="en-US" sz="1800" dirty="0">
                <a:latin typeface="Times New Roman" pitchFamily="18" charset="0"/>
                <a:cs typeface="Times New Roman" pitchFamily="18" charset="0"/>
              </a:rPr>
              <a:t>C and </a:t>
            </a:r>
            <a:r>
              <a:rPr lang="en-US" sz="1800" dirty="0" smtClean="0">
                <a:latin typeface="Times New Roman" pitchFamily="18" charset="0"/>
                <a:cs typeface="Times New Roman" pitchFamily="18" charset="0"/>
              </a:rPr>
              <a:t>E</a:t>
            </a:r>
          </a:p>
          <a:p>
            <a:pPr marL="0" indent="0">
              <a:buNone/>
            </a:pPr>
            <a:endParaRPr lang="en-US" sz="1800" dirty="0" smtClean="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Q.4: </a:t>
            </a:r>
            <a:r>
              <a:rPr lang="en-US" sz="1800" dirty="0">
                <a:latin typeface="Times New Roman" pitchFamily="18" charset="0"/>
                <a:cs typeface="Times New Roman" pitchFamily="18" charset="0"/>
              </a:rPr>
              <a:t>P, Q, R, S, T, U, V and W are sitting round the circle and are facing the </a:t>
            </a:r>
            <a:r>
              <a:rPr lang="en-US" sz="1800" dirty="0" smtClean="0">
                <a:latin typeface="Times New Roman" pitchFamily="18" charset="0"/>
                <a:cs typeface="Times New Roman" pitchFamily="18" charset="0"/>
              </a:rPr>
              <a:t>Centre: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P is second to the right of T who is the </a:t>
            </a:r>
            <a:r>
              <a:rPr lang="en-US" sz="1800" dirty="0" smtClean="0">
                <a:latin typeface="Times New Roman" pitchFamily="18" charset="0"/>
                <a:cs typeface="Times New Roman" pitchFamily="18" charset="0"/>
              </a:rPr>
              <a:t>neighbour </a:t>
            </a:r>
            <a:r>
              <a:rPr lang="en-US" sz="1800" dirty="0">
                <a:latin typeface="Times New Roman" pitchFamily="18" charset="0"/>
                <a:cs typeface="Times New Roman" pitchFamily="18" charset="0"/>
              </a:rPr>
              <a:t>of R and </a:t>
            </a:r>
            <a:r>
              <a:rPr lang="en-US" sz="1800" dirty="0" smtClean="0">
                <a:latin typeface="Times New Roman" pitchFamily="18" charset="0"/>
                <a:cs typeface="Times New Roman" pitchFamily="18" charset="0"/>
              </a:rPr>
              <a:t>V. S </a:t>
            </a:r>
            <a:r>
              <a:rPr lang="en-US" sz="1800" dirty="0">
                <a:latin typeface="Times New Roman" pitchFamily="18" charset="0"/>
                <a:cs typeface="Times New Roman" pitchFamily="18" charset="0"/>
              </a:rPr>
              <a:t>is not the </a:t>
            </a:r>
            <a:r>
              <a:rPr lang="en-US" sz="1800" dirty="0" smtClean="0">
                <a:latin typeface="Times New Roman" pitchFamily="18" charset="0"/>
                <a:cs typeface="Times New Roman" pitchFamily="18" charset="0"/>
              </a:rPr>
              <a:t>neighbour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P.V </a:t>
            </a:r>
            <a:r>
              <a:rPr lang="en-US" sz="1800" dirty="0">
                <a:latin typeface="Times New Roman" pitchFamily="18" charset="0"/>
                <a:cs typeface="Times New Roman" pitchFamily="18" charset="0"/>
              </a:rPr>
              <a:t>is the </a:t>
            </a:r>
            <a:r>
              <a:rPr lang="en-US" sz="1800" dirty="0" smtClean="0">
                <a:latin typeface="Times New Roman" pitchFamily="18" charset="0"/>
                <a:cs typeface="Times New Roman" pitchFamily="18" charset="0"/>
              </a:rPr>
              <a:t>neighbour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U. Q </a:t>
            </a:r>
            <a:r>
              <a:rPr lang="en-US" sz="1800" dirty="0">
                <a:latin typeface="Times New Roman" pitchFamily="18" charset="0"/>
                <a:cs typeface="Times New Roman" pitchFamily="18" charset="0"/>
              </a:rPr>
              <a:t>is not between S and W. W is not between U and S</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Which two of the following are not neighbours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RV         (b) UV    (c)  RP      (d) QW</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Which one is immediate right to the V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 P              (b) U               (c) R                 (d) T</a:t>
            </a:r>
          </a:p>
        </p:txBody>
      </p:sp>
      <p:sp>
        <p:nvSpPr>
          <p:cNvPr id="4" name="Date Placeholder 3"/>
          <p:cNvSpPr>
            <a:spLocks noGrp="1"/>
          </p:cNvSpPr>
          <p:nvPr>
            <p:ph type="dt" sz="half" idx="10"/>
          </p:nvPr>
        </p:nvSpPr>
        <p:spPr/>
        <p:txBody>
          <a:bodyPr/>
          <a:lstStyle/>
          <a:p>
            <a:fld id="{24E93450-42AD-4488-9976-B4B6FF24DA06}"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Multiple Choice Questions </a:t>
            </a:r>
            <a:endParaRPr lang="en-US" sz="2400" b="1" dirty="0">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8500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(iii)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of the following is correct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P </a:t>
            </a:r>
            <a:r>
              <a:rPr lang="en-US" sz="1800" dirty="0">
                <a:latin typeface="Times New Roman" pitchFamily="18" charset="0"/>
                <a:cs typeface="Times New Roman" pitchFamily="18" charset="0"/>
              </a:rPr>
              <a:t>is to the immediate right of </a:t>
            </a:r>
            <a:r>
              <a:rPr lang="en-US" sz="1800" dirty="0" smtClean="0">
                <a:latin typeface="Times New Roman" pitchFamily="18" charset="0"/>
                <a:cs typeface="Times New Roman" pitchFamily="18" charset="0"/>
              </a:rPr>
              <a:t>Q                (b) R </a:t>
            </a:r>
            <a:r>
              <a:rPr lang="en-US" sz="1800" dirty="0">
                <a:latin typeface="Times New Roman" pitchFamily="18" charset="0"/>
                <a:cs typeface="Times New Roman" pitchFamily="18" charset="0"/>
              </a:rPr>
              <a:t>is between U and </a:t>
            </a:r>
            <a:r>
              <a:rPr lang="en-US" sz="1800" dirty="0" smtClean="0">
                <a:latin typeface="Times New Roman" pitchFamily="18" charset="0"/>
                <a:cs typeface="Times New Roman" pitchFamily="18" charset="0"/>
              </a:rPr>
              <a:t>V</a:t>
            </a:r>
          </a:p>
          <a:p>
            <a:pPr marL="0" indent="0">
              <a:buNone/>
            </a:pPr>
            <a:r>
              <a:rPr lang="en-US" sz="1800" dirty="0" smtClean="0">
                <a:latin typeface="Times New Roman" pitchFamily="18" charset="0"/>
                <a:cs typeface="Times New Roman" pitchFamily="18" charset="0"/>
              </a:rPr>
              <a:t> (c) Q </a:t>
            </a:r>
            <a:r>
              <a:rPr lang="en-US" sz="1800" dirty="0">
                <a:latin typeface="Times New Roman" pitchFamily="18" charset="0"/>
                <a:cs typeface="Times New Roman" pitchFamily="18" charset="0"/>
              </a:rPr>
              <a:t>is to the immediate left of </a:t>
            </a:r>
            <a:r>
              <a:rPr lang="en-US" sz="1800" dirty="0" smtClean="0">
                <a:latin typeface="Times New Roman" pitchFamily="18" charset="0"/>
                <a:cs typeface="Times New Roman" pitchFamily="18" charset="0"/>
              </a:rPr>
              <a:t>W                 (d) U </a:t>
            </a:r>
            <a:r>
              <a:rPr lang="en-US" sz="1800" dirty="0">
                <a:latin typeface="Times New Roman" pitchFamily="18" charset="0"/>
                <a:cs typeface="Times New Roman" pitchFamily="18" charset="0"/>
              </a:rPr>
              <a:t>is between W and </a:t>
            </a:r>
            <a:r>
              <a:rPr lang="en-US" sz="1800" dirty="0" smtClean="0">
                <a:latin typeface="Times New Roman" pitchFamily="18" charset="0"/>
                <a:cs typeface="Times New Roman" pitchFamily="18" charset="0"/>
              </a:rPr>
              <a:t>S</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(iv</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What is the position of S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 Between </a:t>
            </a:r>
            <a:r>
              <a:rPr lang="en-US" sz="1800" dirty="0">
                <a:latin typeface="Times New Roman" pitchFamily="18" charset="0"/>
                <a:cs typeface="Times New Roman" pitchFamily="18" charset="0"/>
              </a:rPr>
              <a:t>U and </a:t>
            </a:r>
            <a:r>
              <a:rPr lang="en-US" sz="1800" dirty="0" smtClean="0">
                <a:latin typeface="Times New Roman" pitchFamily="18" charset="0"/>
                <a:cs typeface="Times New Roman" pitchFamily="18" charset="0"/>
              </a:rPr>
              <a:t>V                                       (b)Second </a:t>
            </a:r>
            <a:r>
              <a:rPr lang="en-US" sz="1800" dirty="0">
                <a:latin typeface="Times New Roman" pitchFamily="18" charset="0"/>
                <a:cs typeface="Times New Roman" pitchFamily="18" charset="0"/>
              </a:rPr>
              <a:t>to the right of P</a:t>
            </a:r>
          </a:p>
          <a:p>
            <a:pPr marL="0" indent="0">
              <a:buNone/>
            </a:pPr>
            <a:r>
              <a:rPr lang="en-US" sz="1800" dirty="0" smtClean="0">
                <a:latin typeface="Times New Roman" pitchFamily="18" charset="0"/>
                <a:cs typeface="Times New Roman" pitchFamily="18" charset="0"/>
              </a:rPr>
              <a:t>(c) To </a:t>
            </a:r>
            <a:r>
              <a:rPr lang="en-US" sz="1800" dirty="0">
                <a:latin typeface="Times New Roman" pitchFamily="18" charset="0"/>
                <a:cs typeface="Times New Roman" pitchFamily="18" charset="0"/>
              </a:rPr>
              <a:t>the immediate right of </a:t>
            </a:r>
            <a:r>
              <a:rPr lang="en-US" sz="1800" dirty="0" smtClean="0">
                <a:latin typeface="Times New Roman" pitchFamily="18" charset="0"/>
                <a:cs typeface="Times New Roman" pitchFamily="18" charset="0"/>
              </a:rPr>
              <a:t>W                      (d) Data </a:t>
            </a:r>
            <a:r>
              <a:rPr lang="en-US" sz="1800" dirty="0">
                <a:latin typeface="Times New Roman" pitchFamily="18" charset="0"/>
                <a:cs typeface="Times New Roman" pitchFamily="18" charset="0"/>
              </a:rPr>
              <a:t>inadequate.</a:t>
            </a: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9A962D9-C1F5-428F-9359-40DEFC21B63D}"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Multiple Choice Questions </a:t>
            </a:r>
            <a:endParaRPr lang="en-US" sz="2400" b="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506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AE0C1-BB89-4944-878E-D18C74FC126C}"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p:cNvSpPr txBox="1"/>
          <p:nvPr/>
        </p:nvSpPr>
        <p:spPr>
          <a:xfrm>
            <a:off x="609600" y="1767461"/>
            <a:ext cx="72390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p:sp>
        <p:nvSpPr>
          <p:cNvPr id="9" name="Title 1"/>
          <p:cNvSpPr txBox="1">
            <a:spLocks/>
          </p:cNvSpPr>
          <p:nvPr/>
        </p:nvSpPr>
        <p:spPr>
          <a:xfrm>
            <a:off x="1368056" y="0"/>
            <a:ext cx="7772400" cy="7017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Noida Institute of Engineering and Technology, Greater Noida</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1028343"/>
            <a:ext cx="7772400" cy="2646878"/>
          </a:xfrm>
          <a:prstGeom prst="rect">
            <a:avLst/>
          </a:prstGeom>
        </p:spPr>
        <p:txBody>
          <a:bodyPr wrap="square">
            <a:spAutoFit/>
          </a:bodyPr>
          <a:lstStyle/>
          <a:p>
            <a:endParaRPr lang="en-US" dirty="0"/>
          </a:p>
          <a:p>
            <a:pPr marL="285750" indent="-285750">
              <a:buFont typeface="Arial" pitchFamily="34" charset="0"/>
              <a:buChar char="•"/>
            </a:pPr>
            <a:endParaRPr lang="en-US" dirty="0">
              <a:latin typeface="Times New Roman" pitchFamily="18" charset="0"/>
              <a:cs typeface="Times New Roman" pitchFamily="18" charset="0"/>
            </a:endParaRPr>
          </a:p>
          <a:p>
            <a:pPr algn="ctr"/>
            <a:r>
              <a:rPr lang="en-US" sz="2000" b="1" u="sng" dirty="0">
                <a:latin typeface="Times New Roman" pitchFamily="18" charset="0"/>
                <a:cs typeface="Times New Roman" pitchFamily="18" charset="0"/>
              </a:rPr>
              <a:t>Reference </a:t>
            </a:r>
            <a:r>
              <a:rPr lang="en-US" sz="2000" b="1" u="sng" dirty="0" smtClean="0">
                <a:latin typeface="Times New Roman" pitchFamily="18" charset="0"/>
                <a:cs typeface="Times New Roman" pitchFamily="18" charset="0"/>
              </a:rPr>
              <a:t>Books</a:t>
            </a:r>
          </a:p>
          <a:p>
            <a:pPr algn="ctr"/>
            <a:endParaRPr lang="en-US" sz="2000" b="1" u="sng"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Peter </a:t>
            </a:r>
            <a:r>
              <a:rPr lang="en-US" dirty="0">
                <a:latin typeface="Times New Roman" pitchFamily="18" charset="0"/>
                <a:cs typeface="Times New Roman" pitchFamily="18" charset="0"/>
              </a:rPr>
              <a:t>V. O’Neil, Advance Engineering Mathematics, Thomson (</a:t>
            </a:r>
            <a:r>
              <a:rPr lang="en-US" dirty="0" err="1">
                <a:latin typeface="Times New Roman" pitchFamily="18" charset="0"/>
                <a:cs typeface="Times New Roman" pitchFamily="18" charset="0"/>
              </a:rPr>
              <a:t>Cengage</a:t>
            </a:r>
            <a:r>
              <a:rPr lang="en-US" dirty="0">
                <a:latin typeface="Times New Roman" pitchFamily="18" charset="0"/>
                <a:cs typeface="Times New Roman" pitchFamily="18" charset="0"/>
              </a:rPr>
              <a:t>) Learning, 2007</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Ray </a:t>
            </a:r>
            <a:r>
              <a:rPr lang="en-US" dirty="0">
                <a:latin typeface="Times New Roman" pitchFamily="18" charset="0"/>
                <a:cs typeface="Times New Roman" pitchFamily="18" charset="0"/>
              </a:rPr>
              <a:t>Wylie C and Louis C </a:t>
            </a:r>
            <a:r>
              <a:rPr lang="en-US" dirty="0" err="1">
                <a:latin typeface="Times New Roman" pitchFamily="18" charset="0"/>
                <a:cs typeface="Times New Roman" pitchFamily="18" charset="0"/>
              </a:rPr>
              <a:t>Barret</a:t>
            </a:r>
            <a:r>
              <a:rPr lang="en-US" dirty="0">
                <a:latin typeface="Times New Roman" pitchFamily="18" charset="0"/>
                <a:cs typeface="Times New Roman" pitchFamily="18" charset="0"/>
              </a:rPr>
              <a:t>, Advanced Engineering Mathematics, Tata </a:t>
            </a:r>
            <a:r>
              <a:rPr lang="en-US" dirty="0" err="1">
                <a:latin typeface="Times New Roman" pitchFamily="18" charset="0"/>
                <a:cs typeface="Times New Roman" pitchFamily="18" charset="0"/>
              </a:rPr>
              <a:t>Mc</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Graw</a:t>
            </a:r>
            <a:r>
              <a:rPr lang="en-US" dirty="0">
                <a:latin typeface="Times New Roman" pitchFamily="18" charset="0"/>
                <a:cs typeface="Times New Roman" pitchFamily="18" charset="0"/>
              </a:rPr>
              <a:t>-Hill; Sixth Edition.</a:t>
            </a:r>
          </a:p>
        </p:txBody>
      </p:sp>
    </p:spTree>
    <p:extLst>
      <p:ext uri="{BB962C8B-B14F-4D97-AF65-F5344CB8AC3E}">
        <p14:creationId xmlns:p14="http://schemas.microsoft.com/office/powerpoint/2010/main" val="411990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1800" dirty="0">
                <a:latin typeface="Times New Roman" pitchFamily="18" charset="0"/>
                <a:cs typeface="Times New Roman" pitchFamily="18" charset="0"/>
              </a:rPr>
              <a:t>Five girls are sitting on a bench to be photographed. </a:t>
            </a:r>
            <a:r>
              <a:rPr lang="en-US" sz="1800" dirty="0" err="1">
                <a:latin typeface="Times New Roman" pitchFamily="18" charset="0"/>
                <a:cs typeface="Times New Roman" pitchFamily="18" charset="0"/>
              </a:rPr>
              <a:t>Seema</a:t>
            </a:r>
            <a:r>
              <a:rPr lang="en-US" sz="1800" dirty="0">
                <a:latin typeface="Times New Roman" pitchFamily="18" charset="0"/>
                <a:cs typeface="Times New Roman" pitchFamily="18" charset="0"/>
              </a:rPr>
              <a:t> is to the left of Rani and to the right of </a:t>
            </a:r>
            <a:r>
              <a:rPr lang="en-US" sz="1800" dirty="0" err="1">
                <a:latin typeface="Times New Roman" pitchFamily="18" charset="0"/>
                <a:cs typeface="Times New Roman" pitchFamily="18" charset="0"/>
              </a:rPr>
              <a:t>Bindu</a:t>
            </a:r>
            <a:r>
              <a:rPr lang="en-US" sz="1800" dirty="0">
                <a:latin typeface="Times New Roman" pitchFamily="18" charset="0"/>
                <a:cs typeface="Times New Roman" pitchFamily="18" charset="0"/>
              </a:rPr>
              <a:t>. Mary is to the right of Rani. </a:t>
            </a:r>
            <a:r>
              <a:rPr lang="en-US" sz="1800" dirty="0" err="1">
                <a:latin typeface="Times New Roman" pitchFamily="18" charset="0"/>
                <a:cs typeface="Times New Roman" pitchFamily="18" charset="0"/>
              </a:rPr>
              <a:t>Reeta</a:t>
            </a:r>
            <a:r>
              <a:rPr lang="en-US" sz="1800" dirty="0">
                <a:latin typeface="Times New Roman" pitchFamily="18" charset="0"/>
                <a:cs typeface="Times New Roman" pitchFamily="18" charset="0"/>
              </a:rPr>
              <a:t> is between Rani and Mary</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 </a:t>
            </a:r>
            <a:r>
              <a:rPr lang="en-US" sz="1800" dirty="0" smtClean="0">
                <a:latin typeface="Times New Roman" pitchFamily="18" charset="0"/>
                <a:cs typeface="Times New Roman" pitchFamily="18" charset="0"/>
              </a:rPr>
              <a:t>Who </a:t>
            </a:r>
            <a:r>
              <a:rPr lang="en-US" sz="1800" dirty="0">
                <a:latin typeface="Times New Roman" pitchFamily="18" charset="0"/>
                <a:cs typeface="Times New Roman" pitchFamily="18" charset="0"/>
              </a:rPr>
              <a:t>is sitting immediate right to </a:t>
            </a:r>
            <a:r>
              <a:rPr lang="en-US" sz="1800" dirty="0" err="1">
                <a:latin typeface="Times New Roman" pitchFamily="18" charset="0"/>
                <a:cs typeface="Times New Roman" pitchFamily="18" charset="0"/>
              </a:rPr>
              <a:t>Reeta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(ii) </a:t>
            </a:r>
            <a:r>
              <a:rPr lang="en-US" sz="1800" dirty="0">
                <a:latin typeface="Times New Roman" pitchFamily="18" charset="0"/>
                <a:cs typeface="Times New Roman" pitchFamily="18" charset="0"/>
              </a:rPr>
              <a:t>Who is in the middle of the photograph </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(iii) </a:t>
            </a:r>
            <a:r>
              <a:rPr lang="en-US" sz="1800" dirty="0">
                <a:latin typeface="Times New Roman" pitchFamily="18" charset="0"/>
                <a:cs typeface="Times New Roman" pitchFamily="18" charset="0"/>
              </a:rPr>
              <a:t>Who is second from the right </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(iv) </a:t>
            </a:r>
            <a:r>
              <a:rPr lang="en-US" sz="1800" dirty="0">
                <a:latin typeface="Times New Roman" pitchFamily="18" charset="0"/>
                <a:cs typeface="Times New Roman" pitchFamily="18" charset="0"/>
              </a:rPr>
              <a:t>Who is second from the left in photograph ?</a:t>
            </a: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645A126-6B31-4F12-AFFD-4DB2A532857A}"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Daily Quiz</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6961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800" b="1" dirty="0" smtClean="0">
                <a:latin typeface="Times New Roman" pitchFamily="18" charset="0"/>
                <a:cs typeface="Times New Roman" pitchFamily="18" charset="0"/>
              </a:rPr>
              <a:t>Q.1</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Six friends are sitting in a circle and are facing the </a:t>
            </a:r>
            <a:r>
              <a:rPr lang="en-US" sz="1800" dirty="0" err="1">
                <a:latin typeface="Times New Roman" pitchFamily="18" charset="0"/>
                <a:cs typeface="Times New Roman" pitchFamily="18" charset="0"/>
              </a:rPr>
              <a:t>centre</a:t>
            </a:r>
            <a:r>
              <a:rPr lang="en-US" sz="1800" dirty="0">
                <a:latin typeface="Times New Roman" pitchFamily="18" charset="0"/>
                <a:cs typeface="Times New Roman" pitchFamily="18" charset="0"/>
              </a:rPr>
              <a:t> of the circle. </a:t>
            </a:r>
            <a:r>
              <a:rPr lang="en-US" sz="1800" dirty="0" err="1">
                <a:latin typeface="Times New Roman" pitchFamily="18" charset="0"/>
                <a:cs typeface="Times New Roman" pitchFamily="18" charset="0"/>
              </a:rPr>
              <a:t>Deepa</a:t>
            </a:r>
            <a:r>
              <a:rPr lang="en-US" sz="1800" dirty="0">
                <a:latin typeface="Times New Roman" pitchFamily="18" charset="0"/>
                <a:cs typeface="Times New Roman" pitchFamily="18" charset="0"/>
              </a:rPr>
              <a:t> is between </a:t>
            </a:r>
            <a:r>
              <a:rPr lang="en-US" sz="1800" dirty="0" err="1">
                <a:latin typeface="Times New Roman" pitchFamily="18" charset="0"/>
                <a:cs typeface="Times New Roman" pitchFamily="18" charset="0"/>
              </a:rPr>
              <a:t>Prakash</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Pankaj</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Priti</a:t>
            </a:r>
            <a:r>
              <a:rPr lang="en-US" sz="1800" dirty="0">
                <a:latin typeface="Times New Roman" pitchFamily="18" charset="0"/>
                <a:cs typeface="Times New Roman" pitchFamily="18" charset="0"/>
              </a:rPr>
              <a:t> is between </a:t>
            </a:r>
            <a:r>
              <a:rPr lang="en-US" sz="1800" dirty="0" err="1">
                <a:latin typeface="Times New Roman" pitchFamily="18" charset="0"/>
                <a:cs typeface="Times New Roman" pitchFamily="18" charset="0"/>
              </a:rPr>
              <a:t>Mukesh</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Lalit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Prakash</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Mukesh</a:t>
            </a:r>
            <a:r>
              <a:rPr lang="en-US" sz="1800" dirty="0">
                <a:latin typeface="Times New Roman" pitchFamily="18" charset="0"/>
                <a:cs typeface="Times New Roman" pitchFamily="18" charset="0"/>
              </a:rPr>
              <a:t> are opposite to each other</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Who is sitting right to </a:t>
            </a:r>
            <a:r>
              <a:rPr lang="en-US" sz="1800" dirty="0" err="1">
                <a:latin typeface="Times New Roman" pitchFamily="18" charset="0"/>
                <a:cs typeface="Times New Roman" pitchFamily="18" charset="0"/>
              </a:rPr>
              <a:t>Prakash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err="1" smtClean="0">
                <a:latin typeface="Times New Roman" pitchFamily="18" charset="0"/>
                <a:cs typeface="Times New Roman" pitchFamily="18" charset="0"/>
              </a:rPr>
              <a:t>Mukesh</a:t>
            </a:r>
            <a:r>
              <a:rPr lang="en-US" sz="1800" dirty="0" smtClean="0">
                <a:latin typeface="Times New Roman" pitchFamily="18" charset="0"/>
                <a:cs typeface="Times New Roman" pitchFamily="18" charset="0"/>
              </a:rPr>
              <a:t>        (b) </a:t>
            </a:r>
            <a:r>
              <a:rPr lang="en-US" sz="1800" dirty="0" err="1" smtClean="0">
                <a:latin typeface="Times New Roman" pitchFamily="18" charset="0"/>
                <a:cs typeface="Times New Roman" pitchFamily="18" charset="0"/>
              </a:rPr>
              <a:t>Deepa</a:t>
            </a:r>
            <a:r>
              <a:rPr lang="en-US" sz="1800" dirty="0" smtClean="0">
                <a:latin typeface="Times New Roman" pitchFamily="18" charset="0"/>
                <a:cs typeface="Times New Roman" pitchFamily="18" charset="0"/>
              </a:rPr>
              <a:t>                     (c) </a:t>
            </a:r>
            <a:r>
              <a:rPr lang="en-US" sz="1800" dirty="0" err="1" smtClean="0">
                <a:latin typeface="Times New Roman" pitchFamily="18" charset="0"/>
                <a:cs typeface="Times New Roman" pitchFamily="18" charset="0"/>
              </a:rPr>
              <a:t>Pankaj</a:t>
            </a:r>
            <a:r>
              <a:rPr lang="en-US" sz="1800" dirty="0" smtClean="0">
                <a:latin typeface="Times New Roman" pitchFamily="18" charset="0"/>
                <a:cs typeface="Times New Roman" pitchFamily="18" charset="0"/>
              </a:rPr>
              <a:t>                ( d) </a:t>
            </a:r>
            <a:r>
              <a:rPr lang="en-US" sz="1800" dirty="0" err="1" smtClean="0">
                <a:latin typeface="Times New Roman" pitchFamily="18" charset="0"/>
                <a:cs typeface="Times New Roman" pitchFamily="18" charset="0"/>
              </a:rPr>
              <a:t>Lalit</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Who is just right to </a:t>
            </a:r>
            <a:r>
              <a:rPr lang="en-US" sz="1800" dirty="0" err="1">
                <a:latin typeface="Times New Roman" pitchFamily="18" charset="0"/>
                <a:cs typeface="Times New Roman" pitchFamily="18" charset="0"/>
              </a:rPr>
              <a:t>Pankaj</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err="1" smtClean="0">
                <a:latin typeface="Times New Roman" pitchFamily="18" charset="0"/>
                <a:cs typeface="Times New Roman" pitchFamily="18" charset="0"/>
              </a:rPr>
              <a:t>Deepa</a:t>
            </a:r>
            <a:r>
              <a:rPr lang="en-US" sz="1800" dirty="0" smtClean="0">
                <a:latin typeface="Times New Roman" pitchFamily="18" charset="0"/>
                <a:cs typeface="Times New Roman" pitchFamily="18" charset="0"/>
              </a:rPr>
              <a:t>  (b)</a:t>
            </a:r>
            <a:r>
              <a:rPr lang="en-US" sz="1800" dirty="0" err="1" smtClean="0">
                <a:latin typeface="Times New Roman" pitchFamily="18" charset="0"/>
                <a:cs typeface="Times New Roman" pitchFamily="18" charset="0"/>
              </a:rPr>
              <a:t>Lalit</a:t>
            </a:r>
            <a:r>
              <a:rPr lang="en-US" sz="1800" dirty="0" smtClean="0">
                <a:latin typeface="Times New Roman" pitchFamily="18" charset="0"/>
                <a:cs typeface="Times New Roman" pitchFamily="18" charset="0"/>
              </a:rPr>
              <a:t>    (c ) </a:t>
            </a:r>
            <a:r>
              <a:rPr lang="en-US" sz="1800" dirty="0" err="1" smtClean="0">
                <a:latin typeface="Times New Roman" pitchFamily="18" charset="0"/>
                <a:cs typeface="Times New Roman" pitchFamily="18" charset="0"/>
              </a:rPr>
              <a:t>Prakash</a:t>
            </a:r>
            <a:r>
              <a:rPr lang="en-US" sz="1800" dirty="0" smtClean="0">
                <a:latin typeface="Times New Roman" pitchFamily="18" charset="0"/>
                <a:cs typeface="Times New Roman" pitchFamily="18" charset="0"/>
              </a:rPr>
              <a:t>      (d)</a:t>
            </a:r>
            <a:r>
              <a:rPr lang="en-US" sz="1800" dirty="0" err="1" smtClean="0">
                <a:latin typeface="Times New Roman" pitchFamily="18" charset="0"/>
                <a:cs typeface="Times New Roman" pitchFamily="18" charset="0"/>
              </a:rPr>
              <a:t>Priti</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(iii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Who are the neighbours of </a:t>
            </a:r>
            <a:r>
              <a:rPr lang="en-US" sz="1800" dirty="0" err="1">
                <a:latin typeface="Times New Roman" pitchFamily="18" charset="0"/>
                <a:cs typeface="Times New Roman" pitchFamily="18" charset="0"/>
              </a:rPr>
              <a:t>Mukesh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err="1" smtClean="0">
                <a:latin typeface="Times New Roman" pitchFamily="18" charset="0"/>
                <a:cs typeface="Times New Roman" pitchFamily="18" charset="0"/>
              </a:rPr>
              <a:t>Prakash</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smtClean="0">
                <a:latin typeface="Times New Roman" pitchFamily="18" charset="0"/>
                <a:cs typeface="Times New Roman" pitchFamily="18" charset="0"/>
              </a:rPr>
              <a:t>Deepa</a:t>
            </a:r>
            <a:r>
              <a:rPr lang="en-US" sz="1800" dirty="0" smtClean="0">
                <a:latin typeface="Times New Roman" pitchFamily="18" charset="0"/>
                <a:cs typeface="Times New Roman" pitchFamily="18" charset="0"/>
              </a:rPr>
              <a:t>   (b) </a:t>
            </a:r>
            <a:r>
              <a:rPr lang="en-US" sz="1800" dirty="0" err="1" smtClean="0">
                <a:latin typeface="Times New Roman" pitchFamily="18" charset="0"/>
                <a:cs typeface="Times New Roman" pitchFamily="18" charset="0"/>
              </a:rPr>
              <a:t>Deepa</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smtClean="0">
                <a:latin typeface="Times New Roman" pitchFamily="18" charset="0"/>
                <a:cs typeface="Times New Roman" pitchFamily="18" charset="0"/>
              </a:rPr>
              <a:t>Priti</a:t>
            </a:r>
            <a:r>
              <a:rPr lang="en-US" sz="1800" dirty="0" smtClean="0">
                <a:latin typeface="Times New Roman" pitchFamily="18" charset="0"/>
                <a:cs typeface="Times New Roman" pitchFamily="18" charset="0"/>
              </a:rPr>
              <a:t>  (c ) </a:t>
            </a:r>
            <a:r>
              <a:rPr lang="en-US" sz="1800" dirty="0" err="1" smtClean="0">
                <a:latin typeface="Times New Roman" pitchFamily="18" charset="0"/>
                <a:cs typeface="Times New Roman" pitchFamily="18" charset="0"/>
              </a:rPr>
              <a:t>Priti</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smtClean="0">
                <a:latin typeface="Times New Roman" pitchFamily="18" charset="0"/>
                <a:cs typeface="Times New Roman" pitchFamily="18" charset="0"/>
              </a:rPr>
              <a:t>Pankaj</a:t>
            </a:r>
            <a:r>
              <a:rPr lang="en-US" sz="1800" dirty="0" smtClean="0">
                <a:latin typeface="Times New Roman" pitchFamily="18" charset="0"/>
                <a:cs typeface="Times New Roman" pitchFamily="18" charset="0"/>
              </a:rPr>
              <a:t>   (d) </a:t>
            </a:r>
            <a:r>
              <a:rPr lang="en-US" sz="1800" dirty="0" err="1" smtClean="0">
                <a:latin typeface="Times New Roman" pitchFamily="18" charset="0"/>
                <a:cs typeface="Times New Roman" pitchFamily="18" charset="0"/>
              </a:rPr>
              <a:t>Lalit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and </a:t>
            </a:r>
            <a:r>
              <a:rPr lang="en-US" sz="1800" dirty="0" err="1" smtClean="0">
                <a:latin typeface="Times New Roman" pitchFamily="18" charset="0"/>
                <a:cs typeface="Times New Roman" pitchFamily="18" charset="0"/>
              </a:rPr>
              <a:t>Priti</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(iv</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Who is sitting opposite to </a:t>
            </a:r>
            <a:r>
              <a:rPr lang="en-US" sz="1800" dirty="0" err="1">
                <a:latin typeface="Times New Roman" pitchFamily="18" charset="0"/>
                <a:cs typeface="Times New Roman" pitchFamily="18" charset="0"/>
              </a:rPr>
              <a:t>Priti</a:t>
            </a: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(a) </a:t>
            </a:r>
            <a:r>
              <a:rPr lang="en-US" sz="1800" dirty="0" err="1" smtClean="0">
                <a:latin typeface="Times New Roman" pitchFamily="18" charset="0"/>
                <a:cs typeface="Times New Roman" pitchFamily="18" charset="0"/>
              </a:rPr>
              <a:t>Prakash</a:t>
            </a:r>
            <a:r>
              <a:rPr lang="en-US" sz="1800" dirty="0" smtClean="0">
                <a:latin typeface="Times New Roman" pitchFamily="18" charset="0"/>
                <a:cs typeface="Times New Roman" pitchFamily="18" charset="0"/>
              </a:rPr>
              <a:t>    (b) </a:t>
            </a:r>
            <a:r>
              <a:rPr lang="en-US" sz="1800" dirty="0" err="1" smtClean="0">
                <a:latin typeface="Times New Roman" pitchFamily="18" charset="0"/>
                <a:cs typeface="Times New Roman" pitchFamily="18" charset="0"/>
              </a:rPr>
              <a:t>Deepa</a:t>
            </a:r>
            <a:r>
              <a:rPr lang="en-US" sz="1800" dirty="0" smtClean="0">
                <a:latin typeface="Times New Roman" pitchFamily="18" charset="0"/>
                <a:cs typeface="Times New Roman" pitchFamily="18" charset="0"/>
              </a:rPr>
              <a:t>     (c) </a:t>
            </a:r>
            <a:r>
              <a:rPr lang="en-US" sz="1800" dirty="0" err="1" smtClean="0">
                <a:latin typeface="Times New Roman" pitchFamily="18" charset="0"/>
                <a:cs typeface="Times New Roman" pitchFamily="18" charset="0"/>
              </a:rPr>
              <a:t>Pankaj</a:t>
            </a:r>
            <a:r>
              <a:rPr lang="en-US" sz="1800" dirty="0" smtClean="0">
                <a:latin typeface="Times New Roman" pitchFamily="18" charset="0"/>
                <a:cs typeface="Times New Roman" pitchFamily="18" charset="0"/>
              </a:rPr>
              <a:t>       (d )</a:t>
            </a:r>
            <a:r>
              <a:rPr lang="en-US" sz="1800" dirty="0" err="1" smtClean="0">
                <a:latin typeface="Times New Roman" pitchFamily="18" charset="0"/>
                <a:cs typeface="Times New Roman" pitchFamily="18" charset="0"/>
              </a:rPr>
              <a:t>Lalit</a:t>
            </a:r>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A26E06-A2BA-42ED-BB03-8A63E4A29989}"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Assingment-5</a:t>
            </a:r>
            <a:endParaRPr lang="en-US" sz="2400" b="1" dirty="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6783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sz="1800" b="1" dirty="0" smtClean="0">
                <a:latin typeface="Times New Roman" pitchFamily="18" charset="0"/>
                <a:cs typeface="Times New Roman" pitchFamily="18" charset="0"/>
              </a:rPr>
              <a:t>Q.2: </a:t>
            </a:r>
            <a:r>
              <a:rPr lang="en-US" sz="1800" dirty="0">
                <a:latin typeface="Times New Roman" pitchFamily="18" charset="0"/>
                <a:cs typeface="Times New Roman" pitchFamily="18" charset="0"/>
              </a:rPr>
              <a:t>Six girls are sitting in a circle facing to the </a:t>
            </a:r>
            <a:r>
              <a:rPr lang="en-US" sz="1800" dirty="0" err="1">
                <a:latin typeface="Times New Roman" pitchFamily="18" charset="0"/>
                <a:cs typeface="Times New Roman" pitchFamily="18" charset="0"/>
              </a:rPr>
              <a:t>centre</a:t>
            </a:r>
            <a:r>
              <a:rPr lang="en-US" sz="1800" dirty="0">
                <a:latin typeface="Times New Roman" pitchFamily="18" charset="0"/>
                <a:cs typeface="Times New Roman" pitchFamily="18" charset="0"/>
              </a:rPr>
              <a:t> of the circle. They are P, Q, R, S, T and V. T is not between Q and S but some other one. P is next to the left of V. R is 4th to the right of P. </a:t>
            </a: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Which of the following statement is not true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 S </a:t>
            </a:r>
            <a:r>
              <a:rPr lang="en-US" sz="1800" dirty="0">
                <a:latin typeface="Times New Roman" pitchFamily="18" charset="0"/>
                <a:cs typeface="Times New Roman" pitchFamily="18" charset="0"/>
              </a:rPr>
              <a:t>is just next to the right to </a:t>
            </a:r>
            <a:r>
              <a:rPr lang="en-US" sz="1800" dirty="0" smtClean="0">
                <a:latin typeface="Times New Roman" pitchFamily="18" charset="0"/>
                <a:cs typeface="Times New Roman" pitchFamily="18" charset="0"/>
              </a:rPr>
              <a:t>R            (b) T </a:t>
            </a:r>
            <a:r>
              <a:rPr lang="en-US" sz="1800" dirty="0">
                <a:latin typeface="Times New Roman" pitchFamily="18" charset="0"/>
                <a:cs typeface="Times New Roman" pitchFamily="18" charset="0"/>
              </a:rPr>
              <a:t>is just next to the right of V</a:t>
            </a:r>
          </a:p>
          <a:p>
            <a:pPr marL="0" indent="0">
              <a:buNone/>
            </a:pPr>
            <a:r>
              <a:rPr lang="en-US" sz="1800" dirty="0" smtClean="0">
                <a:latin typeface="Times New Roman" pitchFamily="18" charset="0"/>
                <a:cs typeface="Times New Roman" pitchFamily="18" charset="0"/>
              </a:rPr>
              <a:t>(c) R </a:t>
            </a:r>
            <a:r>
              <a:rPr lang="en-US" sz="1800" dirty="0">
                <a:latin typeface="Times New Roman" pitchFamily="18" charset="0"/>
                <a:cs typeface="Times New Roman" pitchFamily="18" charset="0"/>
              </a:rPr>
              <a:t>is second to the left of </a:t>
            </a:r>
            <a:r>
              <a:rPr lang="en-US" sz="1800" dirty="0" smtClean="0">
                <a:latin typeface="Times New Roman" pitchFamily="18" charset="0"/>
                <a:cs typeface="Times New Roman" pitchFamily="18" charset="0"/>
              </a:rPr>
              <a:t>T                 (d) P </a:t>
            </a:r>
            <a:r>
              <a:rPr lang="en-US" sz="1800" dirty="0">
                <a:latin typeface="Times New Roman" pitchFamily="18" charset="0"/>
                <a:cs typeface="Times New Roman" pitchFamily="18" charset="0"/>
              </a:rPr>
              <a:t>is second to the right of </a:t>
            </a:r>
            <a:r>
              <a:rPr lang="en-US" sz="1800" dirty="0" smtClean="0">
                <a:latin typeface="Times New Roman" pitchFamily="18" charset="0"/>
                <a:cs typeface="Times New Roman" pitchFamily="18" charset="0"/>
              </a:rPr>
              <a:t>R</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(ii) </a:t>
            </a: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P and R interchange their positions then which of the following pair will sit together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RT     (b) PV      (c) VT         (d) QV</a:t>
            </a:r>
          </a:p>
          <a:p>
            <a:pPr marL="0" indent="0">
              <a:buNone/>
            </a:pPr>
            <a:r>
              <a:rPr lang="en-US" sz="1800" b="1" dirty="0" smtClean="0">
                <a:latin typeface="Times New Roman" pitchFamily="18" charset="0"/>
                <a:cs typeface="Times New Roman" pitchFamily="18" charset="0"/>
              </a:rPr>
              <a:t>(iii</a:t>
            </a:r>
            <a:r>
              <a:rPr lang="en-US" sz="1800" dirty="0">
                <a:latin typeface="Times New Roman" pitchFamily="18" charset="0"/>
                <a:cs typeface="Times New Roman" pitchFamily="18" charset="0"/>
              </a:rPr>
              <a:t>) What is the position of 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Just </a:t>
            </a:r>
            <a:r>
              <a:rPr lang="en-US" sz="1800" dirty="0">
                <a:latin typeface="Times New Roman" pitchFamily="18" charset="0"/>
                <a:cs typeface="Times New Roman" pitchFamily="18" charset="0"/>
              </a:rPr>
              <a:t>next to the right of </a:t>
            </a:r>
            <a:r>
              <a:rPr lang="en-US" sz="1800" dirty="0" smtClean="0">
                <a:latin typeface="Times New Roman" pitchFamily="18" charset="0"/>
                <a:cs typeface="Times New Roman" pitchFamily="18" charset="0"/>
              </a:rPr>
              <a:t>Q    (b) Second </a:t>
            </a:r>
            <a:r>
              <a:rPr lang="en-US" sz="1800" dirty="0">
                <a:latin typeface="Times New Roman" pitchFamily="18" charset="0"/>
                <a:cs typeface="Times New Roman" pitchFamily="18" charset="0"/>
              </a:rPr>
              <a:t>to the left of </a:t>
            </a:r>
            <a:r>
              <a:rPr lang="en-US" sz="1800" dirty="0" smtClean="0">
                <a:latin typeface="Times New Roman" pitchFamily="18" charset="0"/>
                <a:cs typeface="Times New Roman" pitchFamily="18" charset="0"/>
              </a:rPr>
              <a:t>P</a:t>
            </a:r>
          </a:p>
          <a:p>
            <a:pPr marL="0" indent="0">
              <a:buNone/>
            </a:pPr>
            <a:r>
              <a:rPr lang="en-US" sz="1800" dirty="0" smtClean="0">
                <a:latin typeface="Times New Roman" pitchFamily="18" charset="0"/>
                <a:cs typeface="Times New Roman" pitchFamily="18" charset="0"/>
              </a:rPr>
              <a:t>(c ) Between </a:t>
            </a:r>
            <a:r>
              <a:rPr lang="en-US" sz="1800" dirty="0">
                <a:latin typeface="Times New Roman" pitchFamily="18" charset="0"/>
                <a:cs typeface="Times New Roman" pitchFamily="18" charset="0"/>
              </a:rPr>
              <a:t>Q and </a:t>
            </a:r>
            <a:r>
              <a:rPr lang="en-US" sz="1800" dirty="0" smtClean="0">
                <a:latin typeface="Times New Roman" pitchFamily="18" charset="0"/>
                <a:cs typeface="Times New Roman" pitchFamily="18" charset="0"/>
              </a:rPr>
              <a:t>R                  (d)To </a:t>
            </a:r>
            <a:r>
              <a:rPr lang="en-US" sz="1800" dirty="0">
                <a:latin typeface="Times New Roman" pitchFamily="18" charset="0"/>
                <a:cs typeface="Times New Roman" pitchFamily="18" charset="0"/>
              </a:rPr>
              <a:t>the immediate right of </a:t>
            </a:r>
            <a:r>
              <a:rPr lang="en-US" sz="1800" dirty="0" smtClean="0">
                <a:latin typeface="Times New Roman" pitchFamily="18" charset="0"/>
                <a:cs typeface="Times New Roman" pitchFamily="18" charset="0"/>
              </a:rPr>
              <a:t>V</a:t>
            </a:r>
          </a:p>
          <a:p>
            <a:pPr marL="0" indent="0">
              <a:buNone/>
            </a:pP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(iv)</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one is sitting just right to the V</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 P   (b) T (c)  R  (d) S/Q</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08800BA-42E9-4B7F-B2A5-3DD2DF2620A6}"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295400" y="114299"/>
            <a:ext cx="7315200" cy="588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Assinment-5(Contd.)</a:t>
            </a:r>
            <a:endParaRPr lang="en-US" sz="2400" b="1" dirty="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0698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marL="0" indent="0" algn="ctr">
              <a:spcBef>
                <a:spcPct val="0"/>
              </a:spcBef>
              <a:buNone/>
              <a:defRPr/>
            </a:pPr>
            <a:r>
              <a:rPr lang="en-US" sz="1900" b="1" dirty="0">
                <a:solidFill>
                  <a:schemeClr val="dk1"/>
                </a:solidFill>
                <a:latin typeface="Times New Roman" pitchFamily="18" charset="0"/>
                <a:cs typeface="Times New Roman" pitchFamily="18" charset="0"/>
              </a:rPr>
              <a:t>IMPORTANT </a:t>
            </a:r>
            <a:r>
              <a:rPr lang="en-US" sz="1900" b="1" dirty="0" smtClean="0">
                <a:solidFill>
                  <a:schemeClr val="dk1"/>
                </a:solidFill>
                <a:latin typeface="Times New Roman" pitchFamily="18" charset="0"/>
                <a:cs typeface="Times New Roman" pitchFamily="18" charset="0"/>
              </a:rPr>
              <a:t>FACTS </a:t>
            </a:r>
          </a:p>
          <a:p>
            <a:pPr marL="0" indent="0" algn="ctr">
              <a:spcBef>
                <a:spcPct val="0"/>
              </a:spcBef>
              <a:buNone/>
              <a:defRPr/>
            </a:pPr>
            <a:endParaRPr lang="en-US" sz="1900" b="1" dirty="0">
              <a:solidFill>
                <a:schemeClr val="dk1"/>
              </a:solidFill>
              <a:latin typeface="Times New Roman" pitchFamily="18" charset="0"/>
              <a:cs typeface="Times New Roman" pitchFamily="18" charset="0"/>
            </a:endParaRPr>
          </a:p>
          <a:p>
            <a:pPr marL="0" indent="0">
              <a:spcBef>
                <a:spcPct val="0"/>
              </a:spcBef>
              <a:buNone/>
              <a:defRPr/>
            </a:pPr>
            <a:r>
              <a:rPr lang="en-US" sz="1800" dirty="0">
                <a:solidFill>
                  <a:schemeClr val="dk1"/>
                </a:solidFill>
                <a:latin typeface="Times New Roman" pitchFamily="18" charset="0"/>
                <a:cs typeface="Times New Roman" pitchFamily="18" charset="0"/>
              </a:rPr>
              <a:t>The face or dial of a watch is a circle whose circumference is divided into 60 equal parts, called </a:t>
            </a:r>
            <a:r>
              <a:rPr lang="en-US" sz="1800" dirty="0" smtClean="0">
                <a:solidFill>
                  <a:schemeClr val="dk1"/>
                </a:solidFill>
                <a:latin typeface="Times New Roman" pitchFamily="18" charset="0"/>
                <a:cs typeface="Times New Roman" pitchFamily="18" charset="0"/>
              </a:rPr>
              <a:t>minute spaces.</a:t>
            </a:r>
          </a:p>
          <a:p>
            <a:pPr marL="0" indent="0">
              <a:spcBef>
                <a:spcPct val="0"/>
              </a:spcBef>
              <a:buNone/>
              <a:defRPr/>
            </a:pPr>
            <a:r>
              <a:rPr lang="en-US" sz="1800" dirty="0">
                <a:solidFill>
                  <a:schemeClr val="dk1"/>
                </a:solidFill>
                <a:latin typeface="Times New Roman" pitchFamily="18" charset="0"/>
                <a:cs typeface="Times New Roman" pitchFamily="18" charset="0"/>
              </a:rPr>
              <a:t>A clock has two hands, the smaller one is called the hour hand or short hand while the larger one is </a:t>
            </a:r>
            <a:r>
              <a:rPr lang="en-US" sz="1800" dirty="0" smtClean="0">
                <a:solidFill>
                  <a:schemeClr val="dk1"/>
                </a:solidFill>
                <a:latin typeface="Times New Roman" pitchFamily="18" charset="0"/>
                <a:cs typeface="Times New Roman" pitchFamily="18" charset="0"/>
              </a:rPr>
              <a:t>called the </a:t>
            </a:r>
            <a:r>
              <a:rPr lang="en-US" sz="1800" dirty="0">
                <a:solidFill>
                  <a:schemeClr val="dk1"/>
                </a:solidFill>
                <a:latin typeface="Times New Roman" pitchFamily="18" charset="0"/>
                <a:cs typeface="Times New Roman" pitchFamily="18" charset="0"/>
              </a:rPr>
              <a:t>minute hand or long hand</a:t>
            </a:r>
            <a:r>
              <a:rPr lang="en-US" sz="1800" dirty="0" smtClean="0">
                <a:solidFill>
                  <a:schemeClr val="dk1"/>
                </a:solidFill>
                <a:latin typeface="Times New Roman" pitchFamily="18" charset="0"/>
                <a:cs typeface="Times New Roman" pitchFamily="18" charset="0"/>
              </a:rPr>
              <a:t>.</a:t>
            </a:r>
          </a:p>
          <a:p>
            <a:pPr marL="0" indent="0">
              <a:spcBef>
                <a:spcPct val="0"/>
              </a:spcBef>
              <a:buNone/>
              <a:defRPr/>
            </a:pPr>
            <a:r>
              <a:rPr lang="en-US" sz="1800" b="1" dirty="0">
                <a:solidFill>
                  <a:schemeClr val="dk1"/>
                </a:solidFill>
                <a:latin typeface="Times New Roman" pitchFamily="18" charset="0"/>
                <a:cs typeface="Times New Roman" pitchFamily="18" charset="0"/>
              </a:rPr>
              <a:t>(i) </a:t>
            </a:r>
            <a:r>
              <a:rPr lang="en-US" sz="1800" dirty="0">
                <a:solidFill>
                  <a:schemeClr val="dk1"/>
                </a:solidFill>
                <a:latin typeface="Times New Roman" pitchFamily="18" charset="0"/>
                <a:cs typeface="Times New Roman" pitchFamily="18" charset="0"/>
              </a:rPr>
              <a:t>In 60 minutes, the minute hand gains 55 minutes on the hour hand.</a:t>
            </a:r>
          </a:p>
          <a:p>
            <a:pPr marL="0" indent="0">
              <a:spcBef>
                <a:spcPct val="0"/>
              </a:spcBef>
              <a:buNone/>
              <a:defRPr/>
            </a:pPr>
            <a:r>
              <a:rPr lang="en-US" sz="1800" b="1" dirty="0">
                <a:solidFill>
                  <a:schemeClr val="dk1"/>
                </a:solidFill>
                <a:latin typeface="Times New Roman" pitchFamily="18" charset="0"/>
                <a:cs typeface="Times New Roman" pitchFamily="18" charset="0"/>
              </a:rPr>
              <a:t>(ii) </a:t>
            </a:r>
            <a:r>
              <a:rPr lang="en-US" sz="1800" dirty="0">
                <a:solidFill>
                  <a:schemeClr val="dk1"/>
                </a:solidFill>
                <a:latin typeface="Times New Roman" pitchFamily="18" charset="0"/>
                <a:cs typeface="Times New Roman" pitchFamily="18" charset="0"/>
              </a:rPr>
              <a:t>In every hour, both the hands coincide once.</a:t>
            </a:r>
          </a:p>
          <a:p>
            <a:pPr marL="0" indent="0">
              <a:spcBef>
                <a:spcPct val="0"/>
              </a:spcBef>
              <a:buNone/>
              <a:defRPr/>
            </a:pPr>
            <a:r>
              <a:rPr lang="en-US" sz="1800" b="1" dirty="0">
                <a:solidFill>
                  <a:schemeClr val="dk1"/>
                </a:solidFill>
                <a:latin typeface="Times New Roman" pitchFamily="18" charset="0"/>
                <a:cs typeface="Times New Roman" pitchFamily="18" charset="0"/>
              </a:rPr>
              <a:t>(iii) </a:t>
            </a:r>
            <a:r>
              <a:rPr lang="en-US" sz="1800" dirty="0">
                <a:solidFill>
                  <a:schemeClr val="dk1"/>
                </a:solidFill>
                <a:latin typeface="Times New Roman" pitchFamily="18" charset="0"/>
                <a:cs typeface="Times New Roman" pitchFamily="18" charset="0"/>
              </a:rPr>
              <a:t>The hands are in the same straight line when they are coincident or opposite to each other.</a:t>
            </a:r>
          </a:p>
          <a:p>
            <a:pPr marL="0" indent="0">
              <a:spcBef>
                <a:spcPct val="0"/>
              </a:spcBef>
              <a:buNone/>
              <a:defRPr/>
            </a:pPr>
            <a:r>
              <a:rPr lang="en-US" sz="1800" b="1" dirty="0">
                <a:solidFill>
                  <a:schemeClr val="dk1"/>
                </a:solidFill>
                <a:latin typeface="Times New Roman" pitchFamily="18" charset="0"/>
                <a:cs typeface="Times New Roman" pitchFamily="18" charset="0"/>
              </a:rPr>
              <a:t>(iv) </a:t>
            </a:r>
            <a:r>
              <a:rPr lang="en-US" sz="1800" dirty="0">
                <a:solidFill>
                  <a:schemeClr val="dk1"/>
                </a:solidFill>
                <a:latin typeface="Times New Roman" pitchFamily="18" charset="0"/>
                <a:cs typeface="Times New Roman" pitchFamily="18" charset="0"/>
              </a:rPr>
              <a:t>When the two hands are at right angles, they are 15 minute spaces apart.</a:t>
            </a:r>
          </a:p>
          <a:p>
            <a:pPr marL="0" indent="0">
              <a:spcBef>
                <a:spcPct val="0"/>
              </a:spcBef>
              <a:buNone/>
              <a:defRPr/>
            </a:pPr>
            <a:r>
              <a:rPr lang="en-US" sz="1800" b="1" dirty="0">
                <a:solidFill>
                  <a:schemeClr val="dk1"/>
                </a:solidFill>
                <a:latin typeface="Times New Roman" pitchFamily="18" charset="0"/>
                <a:cs typeface="Times New Roman" pitchFamily="18" charset="0"/>
              </a:rPr>
              <a:t>(v) </a:t>
            </a:r>
            <a:r>
              <a:rPr lang="en-US" sz="1800" dirty="0">
                <a:solidFill>
                  <a:schemeClr val="dk1"/>
                </a:solidFill>
                <a:latin typeface="Times New Roman" pitchFamily="18" charset="0"/>
                <a:cs typeface="Times New Roman" pitchFamily="18" charset="0"/>
              </a:rPr>
              <a:t>When the hands are in opposite directions, they are 30 minute spaces apart.</a:t>
            </a:r>
          </a:p>
          <a:p>
            <a:pPr marL="0" indent="0">
              <a:spcBef>
                <a:spcPct val="0"/>
              </a:spcBef>
              <a:buNone/>
              <a:defRPr/>
            </a:pPr>
            <a:r>
              <a:rPr lang="en-US" sz="1800" b="1" dirty="0">
                <a:solidFill>
                  <a:schemeClr val="dk1"/>
                </a:solidFill>
                <a:latin typeface="Times New Roman" pitchFamily="18" charset="0"/>
                <a:cs typeface="Times New Roman" pitchFamily="18" charset="0"/>
              </a:rPr>
              <a:t>(vi) </a:t>
            </a:r>
            <a:r>
              <a:rPr lang="en-US" sz="1800" dirty="0">
                <a:solidFill>
                  <a:schemeClr val="dk1"/>
                </a:solidFill>
                <a:latin typeface="Times New Roman" pitchFamily="18" charset="0"/>
                <a:cs typeface="Times New Roman" pitchFamily="18" charset="0"/>
              </a:rPr>
              <a:t>Angle traced by hour hand in 12 </a:t>
            </a:r>
            <a:r>
              <a:rPr lang="en-US" sz="1800" dirty="0" err="1">
                <a:solidFill>
                  <a:schemeClr val="dk1"/>
                </a:solidFill>
                <a:latin typeface="Times New Roman" pitchFamily="18" charset="0"/>
                <a:cs typeface="Times New Roman" pitchFamily="18" charset="0"/>
              </a:rPr>
              <a:t>hrs</a:t>
            </a:r>
            <a:r>
              <a:rPr lang="en-US" sz="1800" dirty="0">
                <a:solidFill>
                  <a:schemeClr val="dk1"/>
                </a:solidFill>
                <a:latin typeface="Times New Roman" pitchFamily="18" charset="0"/>
                <a:cs typeface="Times New Roman" pitchFamily="18" charset="0"/>
              </a:rPr>
              <a:t> = 360°.</a:t>
            </a:r>
          </a:p>
          <a:p>
            <a:pPr marL="0" indent="0">
              <a:spcBef>
                <a:spcPct val="0"/>
              </a:spcBef>
              <a:buNone/>
              <a:defRPr/>
            </a:pPr>
            <a:r>
              <a:rPr lang="en-US" sz="1800" b="1" dirty="0">
                <a:solidFill>
                  <a:schemeClr val="dk1"/>
                </a:solidFill>
                <a:latin typeface="Times New Roman" pitchFamily="18" charset="0"/>
                <a:cs typeface="Times New Roman" pitchFamily="18" charset="0"/>
              </a:rPr>
              <a:t>(vii) </a:t>
            </a:r>
            <a:r>
              <a:rPr lang="en-US" sz="1800" dirty="0">
                <a:solidFill>
                  <a:schemeClr val="dk1"/>
                </a:solidFill>
                <a:latin typeface="Times New Roman" pitchFamily="18" charset="0"/>
                <a:cs typeface="Times New Roman" pitchFamily="18" charset="0"/>
              </a:rPr>
              <a:t>Angle traced by minute hand in 60 min. = 360°.</a:t>
            </a:r>
          </a:p>
        </p:txBody>
      </p:sp>
      <p:sp>
        <p:nvSpPr>
          <p:cNvPr id="4" name="Date Placeholder 3"/>
          <p:cNvSpPr>
            <a:spLocks noGrp="1"/>
          </p:cNvSpPr>
          <p:nvPr>
            <p:ph type="dt" sz="half" idx="10"/>
          </p:nvPr>
        </p:nvSpPr>
        <p:spPr/>
        <p:txBody>
          <a:bodyPr/>
          <a:lstStyle/>
          <a:p>
            <a:fld id="{315FAFB6-11BB-4671-846A-46A411C16AC5}"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noGrp="1"/>
          </p:cNvSpPr>
          <p:nvPr>
            <p:ph type="title"/>
          </p:nvPr>
        </p:nvSpPr>
        <p:spPr>
          <a:xfrm>
            <a:off x="2133600" y="274638"/>
            <a:ext cx="655320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7372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5257800"/>
              </a:xfrm>
            </p:spPr>
            <p:txBody>
              <a:bodyPr>
                <a:noAutofit/>
              </a:bodyPr>
              <a:lstStyle/>
              <a:p>
                <a:pPr algn="just">
                  <a:buNone/>
                </a:pPr>
                <a:r>
                  <a:rPr lang="en-US" sz="1800" b="1" dirty="0" smtClean="0">
                    <a:latin typeface="Times New Roman" pitchFamily="18" charset="0"/>
                    <a:cs typeface="Times New Roman" pitchFamily="18" charset="0"/>
                  </a:rPr>
                  <a:t>Too Fast and Too Slow : </a:t>
                </a:r>
                <a:r>
                  <a:rPr lang="en-US" sz="1800" dirty="0">
                    <a:latin typeface="Times New Roman" pitchFamily="18" charset="0"/>
                    <a:cs typeface="Times New Roman" pitchFamily="18" charset="0"/>
                  </a:rPr>
                  <a:t>If a watch or a clock indicates 8.15, when the correct time is 8, it is said to be </a:t>
                </a:r>
                <a:r>
                  <a:rPr lang="en-US" sz="1800" dirty="0" smtClean="0">
                    <a:latin typeface="Times New Roman" pitchFamily="18" charset="0"/>
                    <a:cs typeface="Times New Roman" pitchFamily="18" charset="0"/>
                  </a:rPr>
                  <a:t>15 minutes </a:t>
                </a:r>
                <a:r>
                  <a:rPr lang="en-US" sz="1800" dirty="0">
                    <a:latin typeface="Times New Roman" pitchFamily="18" charset="0"/>
                    <a:cs typeface="Times New Roman" pitchFamily="18" charset="0"/>
                  </a:rPr>
                  <a:t>too fast.</a:t>
                </a:r>
              </a:p>
              <a:p>
                <a:pPr algn="just">
                  <a:buNone/>
                </a:pPr>
                <a:r>
                  <a:rPr lang="en-US" sz="1800" dirty="0" smtClean="0">
                    <a:latin typeface="Times New Roman" pitchFamily="18" charset="0"/>
                    <a:cs typeface="Times New Roman" pitchFamily="18" charset="0"/>
                  </a:rPr>
                  <a:t>On </a:t>
                </a:r>
                <a:r>
                  <a:rPr lang="en-US" sz="1800" dirty="0">
                    <a:latin typeface="Times New Roman" pitchFamily="18" charset="0"/>
                    <a:cs typeface="Times New Roman" pitchFamily="18" charset="0"/>
                  </a:rPr>
                  <a:t>the other hand, if it indicates 7.45, when the correct time is 8, it is said to be 15 </a:t>
                </a:r>
                <a:r>
                  <a:rPr lang="en-US" sz="1800" dirty="0" smtClean="0">
                    <a:latin typeface="Times New Roman" pitchFamily="18" charset="0"/>
                    <a:cs typeface="Times New Roman" pitchFamily="18" charset="0"/>
                  </a:rPr>
                  <a:t>minutes</a:t>
                </a:r>
              </a:p>
              <a:p>
                <a:pPr algn="just">
                  <a:buNone/>
                </a:pPr>
                <a:r>
                  <a:rPr lang="en-US" sz="1800" dirty="0">
                    <a:latin typeface="Times New Roman" pitchFamily="18" charset="0"/>
                    <a:cs typeface="Times New Roman" pitchFamily="18" charset="0"/>
                  </a:rPr>
                  <a:t>too slow</a:t>
                </a: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Both the hands of a clock are together after every</a:t>
                </a:r>
                <a14:m>
                  <m:oMath xmlns:m="http://schemas.openxmlformats.org/officeDocument/2006/math">
                    <m:r>
                      <a:rPr lang="en-US" sz="1800" b="0" i="0" smtClean="0">
                        <a:latin typeface="Cambria Math"/>
                        <a:cs typeface="Times New Roman" pitchFamily="18" charset="0"/>
                      </a:rPr>
                      <m:t> </m:t>
                    </m:r>
                    <m:r>
                      <a:rPr lang="en-US" sz="1800" b="0" i="1" smtClean="0">
                        <a:latin typeface="Cambria Math"/>
                        <a:cs typeface="Times New Roman" pitchFamily="18" charset="0"/>
                      </a:rPr>
                      <m:t>65</m:t>
                    </m:r>
                    <m:f>
                      <m:fPr>
                        <m:ctrlPr>
                          <a:rPr lang="en-US" sz="1800" b="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5</m:t>
                        </m:r>
                      </m:num>
                      <m:den>
                        <m:r>
                          <a:rPr lang="en-US" sz="1800" b="0" i="1" smtClean="0">
                            <a:latin typeface="Cambria Math"/>
                            <a:cs typeface="Times New Roman" pitchFamily="18" charset="0"/>
                          </a:rPr>
                          <m:t>11</m:t>
                        </m:r>
                      </m:den>
                    </m:f>
                  </m:oMath>
                </a14:m>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min. So, if both the hands </a:t>
                </a:r>
                <a:r>
                  <a:rPr lang="en-US" sz="1800" dirty="0" smtClean="0">
                    <a:latin typeface="Times New Roman" pitchFamily="18" charset="0"/>
                    <a:cs typeface="Times New Roman" pitchFamily="18" charset="0"/>
                  </a:rPr>
                  <a:t>are </a:t>
                </a:r>
              </a:p>
              <a:p>
                <a:pPr algn="just">
                  <a:buNone/>
                </a:pPr>
                <a:r>
                  <a:rPr lang="en-US" sz="1800" dirty="0">
                    <a:latin typeface="Times New Roman" pitchFamily="18" charset="0"/>
                    <a:cs typeface="Times New Roman" pitchFamily="18" charset="0"/>
                  </a:rPr>
                  <a:t>meeting after an interval less than </a:t>
                </a:r>
                <a14:m>
                  <m:oMath xmlns:m="http://schemas.openxmlformats.org/officeDocument/2006/math">
                    <m:r>
                      <a:rPr lang="en-US" sz="1800" i="1">
                        <a:latin typeface="Cambria Math"/>
                        <a:cs typeface="Times New Roman" pitchFamily="18" charset="0"/>
                      </a:rPr>
                      <m:t>65</m:t>
                    </m:r>
                    <m:f>
                      <m:fPr>
                        <m:ctrlPr>
                          <a:rPr lang="en-US" sz="1800" i="1">
                            <a:latin typeface="Cambria Math" panose="02040503050406030204" pitchFamily="18" charset="0"/>
                            <a:cs typeface="Times New Roman" pitchFamily="18" charset="0"/>
                          </a:rPr>
                        </m:ctrlPr>
                      </m:fPr>
                      <m:num>
                        <m:r>
                          <a:rPr lang="en-US" sz="1800" i="1">
                            <a:latin typeface="Cambria Math"/>
                            <a:cs typeface="Times New Roman" pitchFamily="18" charset="0"/>
                          </a:rPr>
                          <m:t>5</m:t>
                        </m:r>
                      </m:num>
                      <m:den>
                        <m:r>
                          <a:rPr lang="en-US" sz="1800" i="1">
                            <a:latin typeface="Cambria Math"/>
                            <a:cs typeface="Times New Roman" pitchFamily="18" charset="0"/>
                          </a:rPr>
                          <m:t>11</m:t>
                        </m:r>
                      </m:den>
                    </m:f>
                  </m:oMath>
                </a14:m>
                <a:r>
                  <a:rPr lang="en-US" sz="1800" dirty="0">
                    <a:latin typeface="Times New Roman" pitchFamily="18" charset="0"/>
                    <a:cs typeface="Times New Roman" pitchFamily="18" charset="0"/>
                  </a:rPr>
                  <a:t> min , the clock is running fast and if they meet </a:t>
                </a:r>
                <a:r>
                  <a:rPr lang="en-US" sz="1800" dirty="0" smtClean="0">
                    <a:latin typeface="Times New Roman" pitchFamily="18" charset="0"/>
                    <a:cs typeface="Times New Roman" pitchFamily="18" charset="0"/>
                  </a:rPr>
                  <a:t>after</a:t>
                </a:r>
              </a:p>
              <a:p>
                <a:pPr algn="just">
                  <a:buNone/>
                </a:pPr>
                <a:r>
                  <a:rPr lang="en-US" sz="1800" dirty="0">
                    <a:latin typeface="Times New Roman" pitchFamily="18" charset="0"/>
                    <a:cs typeface="Times New Roman" pitchFamily="18" charset="0"/>
                  </a:rPr>
                  <a:t>an interval greater </a:t>
                </a:r>
                <a:r>
                  <a:rPr lang="en-US" sz="1800" dirty="0" smtClean="0">
                    <a:latin typeface="Times New Roman" pitchFamily="18" charset="0"/>
                    <a:cs typeface="Times New Roman" pitchFamily="18" charset="0"/>
                  </a:rPr>
                  <a:t>than </a:t>
                </a:r>
                <a14:m>
                  <m:oMath xmlns:m="http://schemas.openxmlformats.org/officeDocument/2006/math">
                    <m:r>
                      <a:rPr lang="en-US" sz="1800" i="1">
                        <a:latin typeface="Cambria Math"/>
                        <a:cs typeface="Times New Roman" pitchFamily="18" charset="0"/>
                      </a:rPr>
                      <m:t>65</m:t>
                    </m:r>
                    <m:f>
                      <m:fPr>
                        <m:ctrlPr>
                          <a:rPr lang="en-US" sz="1800" i="1">
                            <a:latin typeface="Cambria Math" panose="02040503050406030204" pitchFamily="18" charset="0"/>
                            <a:cs typeface="Times New Roman" pitchFamily="18" charset="0"/>
                          </a:rPr>
                        </m:ctrlPr>
                      </m:fPr>
                      <m:num>
                        <m:r>
                          <a:rPr lang="en-US" sz="1800" i="1">
                            <a:latin typeface="Cambria Math"/>
                            <a:cs typeface="Times New Roman" pitchFamily="18" charset="0"/>
                          </a:rPr>
                          <m:t>5</m:t>
                        </m:r>
                      </m:num>
                      <m:den>
                        <m:r>
                          <a:rPr lang="en-US" sz="1800" i="1">
                            <a:latin typeface="Cambria Math"/>
                            <a:cs typeface="Times New Roman" pitchFamily="18" charset="0"/>
                          </a:rPr>
                          <m:t>11</m:t>
                        </m:r>
                      </m:den>
                    </m:f>
                  </m:oMath>
                </a14:m>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min, </a:t>
                </a:r>
                <a:r>
                  <a:rPr lang="en-US" sz="1800" dirty="0">
                    <a:latin typeface="Times New Roman" pitchFamily="18" charset="0"/>
                    <a:cs typeface="Times New Roman" pitchFamily="18" charset="0"/>
                  </a:rPr>
                  <a:t>the clock is running slow</a:t>
                </a:r>
                <a:r>
                  <a:rPr lang="en-US" sz="1800" dirty="0" smtClean="0">
                    <a:latin typeface="Times New Roman" pitchFamily="18" charset="0"/>
                    <a:cs typeface="Times New Roman" pitchFamily="18" charset="0"/>
                  </a:rPr>
                  <a:t>.</a:t>
                </a:r>
              </a:p>
              <a:p>
                <a:pPr algn="just">
                  <a:buNone/>
                </a:pPr>
                <a:r>
                  <a:rPr lang="en-US" sz="1800" b="1" dirty="0">
                    <a:latin typeface="Times New Roman" pitchFamily="18" charset="0"/>
                    <a:cs typeface="Times New Roman" pitchFamily="18" charset="0"/>
                  </a:rPr>
                  <a:t>Interchange of Hands: </a:t>
                </a:r>
                <a:r>
                  <a:rPr lang="en-US" sz="1800" dirty="0">
                    <a:latin typeface="Times New Roman" pitchFamily="18" charset="0"/>
                    <a:cs typeface="Times New Roman" pitchFamily="18" charset="0"/>
                  </a:rPr>
                  <a:t>Whenever the hands of the clock interchange positions (i.e., </a:t>
                </a:r>
                <a:r>
                  <a:rPr lang="en-US" sz="1800" dirty="0" smtClean="0">
                    <a:latin typeface="Times New Roman" pitchFamily="18" charset="0"/>
                    <a:cs typeface="Times New Roman" pitchFamily="18" charset="0"/>
                  </a:rPr>
                  <a:t>the</a:t>
                </a:r>
              </a:p>
              <a:p>
                <a:pPr algn="just">
                  <a:buNone/>
                </a:pPr>
                <a:r>
                  <a:rPr lang="en-US" sz="1800" dirty="0">
                    <a:latin typeface="Times New Roman" pitchFamily="18" charset="0"/>
                    <a:cs typeface="Times New Roman" pitchFamily="18" charset="0"/>
                  </a:rPr>
                  <a:t>minute hand takes the place of hour hand and the hour hand and takes the place of minute </a:t>
                </a:r>
              </a:p>
              <a:p>
                <a:pPr algn="just">
                  <a:buNone/>
                </a:pPr>
                <a:r>
                  <a:rPr lang="en-US" sz="1800" dirty="0" smtClean="0">
                    <a:latin typeface="Times New Roman" pitchFamily="18" charset="0"/>
                    <a:cs typeface="Times New Roman" pitchFamily="18" charset="0"/>
                  </a:rPr>
                  <a:t> hand</a:t>
                </a:r>
                <a:r>
                  <a:rPr lang="en-US" sz="1800" dirty="0">
                    <a:latin typeface="Times New Roman" pitchFamily="18" charset="0"/>
                    <a:cs typeface="Times New Roman" pitchFamily="18" charset="0"/>
                  </a:rPr>
                  <a:t>), the sum of </a:t>
                </a:r>
                <a:r>
                  <a:rPr lang="en-US" sz="1800" dirty="0" smtClean="0">
                    <a:latin typeface="Times New Roman" pitchFamily="18" charset="0"/>
                    <a:cs typeface="Times New Roman" pitchFamily="18" charset="0"/>
                  </a:rPr>
                  <a:t>the angles traced by </a:t>
                </a:r>
                <a:r>
                  <a:rPr lang="en-US" sz="1800" dirty="0">
                    <a:latin typeface="Times New Roman" pitchFamily="18" charset="0"/>
                    <a:cs typeface="Times New Roman" pitchFamily="18" charset="0"/>
                  </a:rPr>
                  <a:t>hour hand and minute hand is 360</a:t>
                </a:r>
                <a:r>
                  <a:rPr lang="en-US" sz="1800" dirty="0" smtClean="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Suppose this happens after x minutes.</a:t>
                </a:r>
              </a:p>
              <a:p>
                <a:pPr algn="just">
                  <a:buNone/>
                </a:pPr>
                <a:r>
                  <a:rPr lang="en-US" sz="1800" dirty="0">
                    <a:latin typeface="Times New Roman" pitchFamily="18" charset="0"/>
                    <a:cs typeface="Times New Roman" pitchFamily="18" charset="0"/>
                  </a:rPr>
                  <a:t>Angle traced by minute hand in x min = (6x</a:t>
                </a:r>
                <a:r>
                  <a:rPr lang="en-US" sz="1800" dirty="0" smtClean="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Angle traced by hour hand in x min = (0.5x)°.</a:t>
                </a:r>
                <a:endParaRPr lang="en-US" sz="18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5257800"/>
              </a:xfrm>
              <a:blipFill rotWithShape="1">
                <a:blip r:embed="rId2"/>
                <a:stretch>
                  <a:fillRect l="-626" t="-580" r="-5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60AEDE1-A545-485A-8963-2FE6FA3E7D9C}" type="datetime1">
              <a:rPr lang="en-US" smtClean="0"/>
              <a:t>12/17/2021</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noGrp="1"/>
          </p:cNvSpPr>
          <p:nvPr>
            <p:ph type="title"/>
          </p:nvPr>
        </p:nvSpPr>
        <p:spPr>
          <a:xfrm>
            <a:off x="1371600" y="0"/>
            <a:ext cx="76962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b="1" dirty="0">
                <a:latin typeface="Times New Roman" pitchFamily="18" charset="0"/>
                <a:cs typeface="Times New Roman" pitchFamily="18" charset="0"/>
              </a:rPr>
              <a:t>Clocks &amp; </a:t>
            </a:r>
            <a:r>
              <a:rPr lang="en-US" sz="2400" b="1" dirty="0" smtClean="0">
                <a:latin typeface="Times New Roman" pitchFamily="18" charset="0"/>
                <a:cs typeface="Times New Roman" pitchFamily="18" charset="0"/>
              </a:rPr>
              <a:t>Calendar(Contd.)</a:t>
            </a:r>
            <a:endParaRPr lang="en-US" sz="2400" b="1"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14:m>
                  <m:oMath xmlns:m="http://schemas.openxmlformats.org/officeDocument/2006/math">
                    <m:r>
                      <a:rPr lang="en-US" sz="1800" i="1" smtClean="0">
                        <a:latin typeface="Cambria Math"/>
                        <a:ea typeface="Cambria Math"/>
                      </a:rPr>
                      <m:t>∴</m:t>
                    </m:r>
                    <m:r>
                      <a:rPr lang="en-US" sz="1800" b="0" i="1" smtClean="0">
                        <a:latin typeface="Cambria Math"/>
                        <a:ea typeface="Cambria Math"/>
                      </a:rPr>
                      <m:t> </m:t>
                    </m:r>
                  </m:oMath>
                </a14:m>
                <a:r>
                  <a:rPr lang="en-US" sz="1800" dirty="0" smtClean="0"/>
                  <a:t> </a:t>
                </a:r>
                <a14:m>
                  <m:oMath xmlns:m="http://schemas.openxmlformats.org/officeDocument/2006/math">
                    <m:r>
                      <a:rPr lang="en-US" sz="1800" i="1" dirty="0" smtClean="0">
                        <a:latin typeface="Cambria Math"/>
                      </a:rPr>
                      <m:t>0.5</m:t>
                    </m:r>
                    <m:r>
                      <a:rPr lang="en-US" sz="1800" i="1" dirty="0" smtClean="0">
                        <a:latin typeface="Cambria Math"/>
                      </a:rPr>
                      <m:t>𝑥</m:t>
                    </m:r>
                    <m:r>
                      <a:rPr lang="en-US" sz="1800" i="1" dirty="0" smtClean="0">
                        <a:latin typeface="Cambria Math"/>
                      </a:rPr>
                      <m:t> + 6</m:t>
                    </m:r>
                    <m:r>
                      <a:rPr lang="en-US" sz="1800" i="1" dirty="0">
                        <a:latin typeface="Cambria Math"/>
                      </a:rPr>
                      <m:t>𝑥</m:t>
                    </m:r>
                    <m:r>
                      <a:rPr lang="en-US" sz="1800" i="1" dirty="0">
                        <a:latin typeface="Cambria Math"/>
                      </a:rPr>
                      <m:t> = 360 ⇔ 6.5</m:t>
                    </m:r>
                    <m:r>
                      <a:rPr lang="en-US" sz="1800" i="1" dirty="0" smtClean="0">
                        <a:latin typeface="Cambria Math"/>
                      </a:rPr>
                      <m:t>𝑥</m:t>
                    </m:r>
                    <m:r>
                      <a:rPr lang="en-US" sz="1800" i="1" dirty="0" smtClean="0">
                        <a:latin typeface="Cambria Math"/>
                      </a:rPr>
                      <m:t> = 360 ⇔ </m:t>
                    </m:r>
                    <m:r>
                      <a:rPr lang="en-US" sz="1800" i="1" dirty="0" smtClean="0">
                        <a:latin typeface="Cambria Math"/>
                      </a:rPr>
                      <m:t>𝑥</m:t>
                    </m:r>
                  </m:oMath>
                </a14:m>
                <a:r>
                  <a:rPr lang="en-US" sz="1800" dirty="0" smtClean="0">
                    <a:latin typeface="Times New Roman" pitchFamily="18" charset="0"/>
                    <a:cs typeface="Times New Roman" pitchFamily="18" charset="0"/>
                  </a:rPr>
                  <a:t> </a:t>
                </a:r>
                <a14:m>
                  <m:oMath xmlns:m="http://schemas.openxmlformats.org/officeDocument/2006/math">
                    <m:r>
                      <a:rPr lang="en-US" sz="1800" b="0" i="1" dirty="0" smtClean="0">
                        <a:latin typeface="Cambria Math"/>
                        <a:cs typeface="Times New Roman" pitchFamily="18" charset="0"/>
                      </a:rPr>
                      <m:t>=</m:t>
                    </m:r>
                    <m:f>
                      <m:fPr>
                        <m:ctrlPr>
                          <a:rPr lang="en-US" sz="1800" b="0" i="1" dirty="0" smtClean="0">
                            <a:latin typeface="Cambria Math" panose="02040503050406030204" pitchFamily="18" charset="0"/>
                            <a:cs typeface="Times New Roman" pitchFamily="18" charset="0"/>
                          </a:rPr>
                        </m:ctrlPr>
                      </m:fPr>
                      <m:num>
                        <m:r>
                          <a:rPr lang="en-US" sz="1800" b="0" i="1" dirty="0" smtClean="0">
                            <a:latin typeface="Cambria Math"/>
                            <a:cs typeface="Times New Roman" pitchFamily="18" charset="0"/>
                          </a:rPr>
                          <m:t>3600</m:t>
                        </m:r>
                      </m:num>
                      <m:den>
                        <m:r>
                          <a:rPr lang="en-US" sz="1800" b="0" i="1" dirty="0" smtClean="0">
                            <a:latin typeface="Cambria Math"/>
                            <a:cs typeface="Times New Roman" pitchFamily="18" charset="0"/>
                          </a:rPr>
                          <m:t>65</m:t>
                        </m:r>
                      </m:den>
                    </m:f>
                  </m:oMath>
                </a14:m>
                <a:r>
                  <a:rPr lang="en-US" sz="1800" dirty="0" smtClean="0">
                    <a:latin typeface="Times New Roman" pitchFamily="18" charset="0"/>
                    <a:cs typeface="Times New Roman" pitchFamily="18" charset="0"/>
                  </a:rPr>
                  <a:t> = </a:t>
                </a:r>
                <a:r>
                  <a:rPr lang="en-US" sz="1800" dirty="0">
                    <a:latin typeface="Cambria Math"/>
                    <a:cs typeface="Times New Roman" pitchFamily="18" charset="0"/>
                  </a:rPr>
                  <a:t>55</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b="0" i="0" smtClean="0">
                            <a:latin typeface="Cambria Math"/>
                            <a:cs typeface="Times New Roman" pitchFamily="18" charset="0"/>
                          </a:rPr>
                          <m:t> </m:t>
                        </m:r>
                        <m:r>
                          <a:rPr lang="en-US" sz="1800" i="0">
                            <a:latin typeface="Cambria Math"/>
                            <a:cs typeface="Times New Roman" pitchFamily="18" charset="0"/>
                          </a:rPr>
                          <m:t>5</m:t>
                        </m:r>
                      </m:num>
                      <m:den>
                        <m:r>
                          <a:rPr lang="en-US" sz="1800" i="0">
                            <a:latin typeface="Cambria Math"/>
                            <a:cs typeface="Times New Roman" pitchFamily="18" charset="0"/>
                          </a:rPr>
                          <m:t>13</m:t>
                        </m:r>
                      </m:den>
                    </m:f>
                  </m:oMath>
                </a14:m>
                <a:endParaRPr lang="en-US" sz="1800" dirty="0" smtClean="0">
                  <a:latin typeface="Cambria Math"/>
                  <a:cs typeface="Times New Roman" pitchFamily="18" charset="0"/>
                </a:endParaRPr>
              </a:p>
              <a:p>
                <a:pPr marL="0" indent="0" algn="just">
                  <a:buNone/>
                </a:pPr>
                <a:r>
                  <a:rPr lang="en-US" sz="1800" dirty="0">
                    <a:latin typeface="Cambria Math"/>
                    <a:cs typeface="Times New Roman" pitchFamily="18" charset="0"/>
                  </a:rPr>
                  <a:t>Thus, the hands of a clock interchange positions after </a:t>
                </a:r>
                <a:r>
                  <a:rPr lang="en-US" sz="1800" dirty="0" smtClean="0">
                    <a:latin typeface="Cambria Math"/>
                    <a:cs typeface="Times New Roman" pitchFamily="18" charset="0"/>
                  </a:rPr>
                  <a:t>every </a:t>
                </a:r>
                <a:r>
                  <a:rPr lang="en-US" sz="1800" dirty="0">
                    <a:latin typeface="Cambria Math"/>
                    <a:cs typeface="Times New Roman" pitchFamily="18" charset="0"/>
                  </a:rPr>
                  <a:t>55</a:t>
                </a:r>
                <a14:m>
                  <m:oMath xmlns:m="http://schemas.openxmlformats.org/officeDocument/2006/math">
                    <m:f>
                      <m:fPr>
                        <m:ctrlPr>
                          <a:rPr lang="en-US" sz="1800" i="1">
                            <a:latin typeface="Cambria Math" panose="02040503050406030204" pitchFamily="18" charset="0"/>
                            <a:cs typeface="Times New Roman" pitchFamily="18" charset="0"/>
                          </a:rPr>
                        </m:ctrlPr>
                      </m:fPr>
                      <m:num>
                        <m:r>
                          <a:rPr lang="en-US" sz="1800">
                            <a:latin typeface="Cambria Math"/>
                            <a:cs typeface="Times New Roman" pitchFamily="18" charset="0"/>
                          </a:rPr>
                          <m:t> 5</m:t>
                        </m:r>
                      </m:num>
                      <m:den>
                        <m:r>
                          <a:rPr lang="en-US" sz="1800">
                            <a:latin typeface="Cambria Math"/>
                            <a:cs typeface="Times New Roman" pitchFamily="18" charset="0"/>
                          </a:rPr>
                          <m:t>13</m:t>
                        </m:r>
                      </m:den>
                    </m:f>
                  </m:oMath>
                </a14:m>
                <a:r>
                  <a:rPr lang="en-US" sz="1800" dirty="0">
                    <a:latin typeface="Cambria Math"/>
                    <a:cs typeface="Times New Roman" pitchFamily="18" charset="0"/>
                  </a:rPr>
                  <a:t> minutes</a:t>
                </a:r>
                <a:r>
                  <a:rPr lang="en-US" sz="1800" dirty="0" smtClean="0">
                    <a:latin typeface="Cambria Math"/>
                    <a:cs typeface="Times New Roman" pitchFamily="18" charset="0"/>
                  </a:rPr>
                  <a:t>.</a:t>
                </a:r>
              </a:p>
              <a:p>
                <a:pPr marL="0" indent="0" algn="just">
                  <a:buNone/>
                </a:pPr>
                <a:endParaRPr lang="en-US" sz="1800" dirty="0" smtClean="0">
                  <a:latin typeface="Cambria Math"/>
                  <a:cs typeface="Times New Roman" pitchFamily="18" charset="0"/>
                </a:endParaRPr>
              </a:p>
              <a:p>
                <a:pPr marL="0" indent="0">
                  <a:buNone/>
                </a:pPr>
                <a:r>
                  <a:rPr lang="en-US" sz="1800" dirty="0" smtClean="0">
                    <a:latin typeface="Times New Roman" pitchFamily="18" charset="0"/>
                    <a:cs typeface="Times New Roman" pitchFamily="18" charset="0"/>
                  </a:rPr>
                  <a:t>We are supposed to find the day of the week on a given date. For this, we use the concept of odd days.</a:t>
                </a:r>
              </a:p>
              <a:p>
                <a:pPr marL="400050" indent="-400050">
                  <a:buAutoNum type="romanUcPeriod"/>
                </a:pPr>
                <a:r>
                  <a:rPr lang="en-US" sz="1800" b="1" dirty="0" smtClean="0">
                    <a:latin typeface="Times New Roman" pitchFamily="18" charset="0"/>
                    <a:cs typeface="Times New Roman" pitchFamily="18" charset="0"/>
                  </a:rPr>
                  <a:t>Odd </a:t>
                </a:r>
                <a:r>
                  <a:rPr lang="en-US" sz="1800" b="1" dirty="0">
                    <a:latin typeface="Times New Roman" pitchFamily="18" charset="0"/>
                    <a:cs typeface="Times New Roman" pitchFamily="18" charset="0"/>
                  </a:rPr>
                  <a:t>Days: </a:t>
                </a:r>
                <a:r>
                  <a:rPr lang="en-US" sz="1800" dirty="0">
                    <a:latin typeface="Times New Roman" pitchFamily="18" charset="0"/>
                    <a:cs typeface="Times New Roman" pitchFamily="18" charset="0"/>
                  </a:rPr>
                  <a:t>In a given period, the number of days more than the complete weeks are called odd days</a:t>
                </a:r>
                <a:r>
                  <a:rPr lang="en-US" sz="1800" dirty="0" smtClean="0">
                    <a:latin typeface="Times New Roman" pitchFamily="18" charset="0"/>
                    <a:cs typeface="Times New Roman" pitchFamily="18" charset="0"/>
                  </a:rPr>
                  <a:t>.</a:t>
                </a:r>
              </a:p>
              <a:p>
                <a:pPr marL="400050" indent="-400050">
                  <a:buAutoNum type="romanUcPeriod" startAt="2"/>
                </a:pPr>
                <a:r>
                  <a:rPr lang="en-US" sz="1800" b="1" dirty="0" smtClean="0">
                    <a:latin typeface="Times New Roman" pitchFamily="18" charset="0"/>
                    <a:cs typeface="Times New Roman" pitchFamily="18" charset="0"/>
                  </a:rPr>
                  <a:t>Leap Year: </a:t>
                </a:r>
              </a:p>
              <a:p>
                <a:pPr marL="0" indent="0">
                  <a:buNone/>
                </a:pPr>
                <a:r>
                  <a:rPr lang="en-US" sz="1800" dirty="0">
                    <a:latin typeface="Times New Roman" pitchFamily="18" charset="0"/>
                    <a:cs typeface="Times New Roman" pitchFamily="18" charset="0"/>
                  </a:rPr>
                  <a:t>       (i) Every year divisible by 4 is a leap year, if it is not a century.</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ii) Every 4th century is a leap year and no other century is a leap year</a:t>
                </a:r>
                <a:r>
                  <a:rPr lang="en-US" sz="1800" b="1"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Note : </a:t>
                </a:r>
                <a:r>
                  <a:rPr lang="en-US" sz="1800" dirty="0">
                    <a:latin typeface="Times New Roman" pitchFamily="18" charset="0"/>
                    <a:cs typeface="Times New Roman" pitchFamily="18" charset="0"/>
                  </a:rPr>
                  <a:t>A leap year has 366 days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          </a:t>
                </a:r>
              </a:p>
              <a:p>
                <a:pPr marL="0" indent="0" algn="just">
                  <a:buNone/>
                </a:pPr>
                <a:endParaRPr lang="en-US" sz="1800" dirty="0">
                  <a:latin typeface="Cambria Math"/>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188E5B9-57AC-44C6-BA97-E9A2F43D5041}"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8" name="Title 1"/>
          <p:cNvSpPr txBox="1">
            <a:spLocks noGrp="1"/>
          </p:cNvSpPr>
          <p:nvPr>
            <p:ph type="title"/>
          </p:nvPr>
        </p:nvSpPr>
        <p:spPr>
          <a:xfrm>
            <a:off x="1676400" y="25001"/>
            <a:ext cx="7467600" cy="792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0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410200"/>
          </a:xfrm>
        </p:spPr>
        <p:txBody>
          <a:bodyPr>
            <a:noAutofit/>
          </a:bodyPr>
          <a:lstStyle/>
          <a:p>
            <a:pPr>
              <a:buNone/>
            </a:pPr>
            <a:endParaRPr lang="en-US" sz="1800" b="1" dirty="0" smtClean="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III. Ordinary Year: </a:t>
            </a:r>
            <a:r>
              <a:rPr lang="en-US" sz="1800" dirty="0">
                <a:latin typeface="Times New Roman" pitchFamily="18" charset="0"/>
                <a:cs typeface="Times New Roman" pitchFamily="18" charset="0"/>
              </a:rPr>
              <a:t>The year which is not a leap year is called an ordinary year. </a:t>
            </a:r>
            <a:r>
              <a:rPr lang="en-US" sz="1800" dirty="0" smtClean="0">
                <a:latin typeface="Times New Roman" pitchFamily="18" charset="0"/>
                <a:cs typeface="Times New Roman" pitchFamily="18" charset="0"/>
              </a:rPr>
              <a:t>An</a:t>
            </a:r>
          </a:p>
          <a:p>
            <a:pPr>
              <a:buNone/>
            </a:pPr>
            <a:r>
              <a:rPr lang="en-US" sz="1800" dirty="0">
                <a:latin typeface="Times New Roman" pitchFamily="18" charset="0"/>
                <a:cs typeface="Times New Roman" pitchFamily="18" charset="0"/>
              </a:rPr>
              <a:t>                                  ordinary year has 365 days</a:t>
            </a:r>
            <a:r>
              <a:rPr lang="en-US" sz="1800" dirty="0" smtClean="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IV. Counting of Odd Days</a:t>
            </a:r>
            <a:r>
              <a:rPr lang="en-US" sz="1800" b="1"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 1 ordinary year = 365 days = (52 weeks + 1day).</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 ordinary year has 1 odd day.</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ii) 1 leap year = 366 days = (52 weeks + 2 days).</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 leap year has 2 odd days.</a:t>
            </a:r>
            <a:endParaRPr lang="en-US" sz="1800" b="1" dirty="0">
              <a:latin typeface="Times New Roman" pitchFamily="18" charset="0"/>
              <a:cs typeface="Times New Roman" pitchFamily="18" charset="0"/>
            </a:endParaRPr>
          </a:p>
          <a:p>
            <a:pPr marL="0" indent="0">
              <a:buNone/>
            </a:pPr>
            <a:r>
              <a:rPr lang="en-US" sz="1800" dirty="0" smtClean="0"/>
              <a:t>                                     (</a:t>
            </a:r>
            <a:r>
              <a:rPr lang="en-US" sz="1800" dirty="0">
                <a:latin typeface="Times New Roman" pitchFamily="18" charset="0"/>
                <a:cs typeface="Times New Roman" pitchFamily="18" charset="0"/>
              </a:rPr>
              <a:t>iii) 100 years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76 ordinary years + 24 leap years</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(76 × 1 + 24 × 2) odd days = 124 odd days</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(17 weeks + 5 days) ≡ 5 odd days.</a:t>
            </a:r>
            <a:endParaRPr lang="pt-BR"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91091DD-DEC6-46E7-A546-E74FC5A6F7D3}" type="datetime1">
              <a:rPr lang="en-US" smtClean="0"/>
              <a:t>12/17/2021</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57800"/>
          </a:xfrm>
        </p:spPr>
        <p:txBody>
          <a:bodyPr>
            <a:noAutofit/>
          </a:bodyPr>
          <a:lstStyle/>
          <a:p>
            <a:pPr>
              <a:buNone/>
            </a:pPr>
            <a:endParaRPr lang="en-US" sz="1800" b="1" dirty="0" smtClean="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    Number of odd days in 100 years = 5</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Number </a:t>
            </a:r>
            <a:r>
              <a:rPr lang="en-US" sz="1800" dirty="0">
                <a:latin typeface="Times New Roman" pitchFamily="18" charset="0"/>
                <a:cs typeface="Times New Roman" pitchFamily="18" charset="0"/>
              </a:rPr>
              <a:t>of odd days in 200 years = (5 × 2) ≡ 3 odd days</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Number of odd days in 300 years = (5 × 3) ≡ 1 odd day.</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Number of odd days in 400 years = (5 × 4 + 1) ≡ 0 odd day.</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Similarly</a:t>
            </a:r>
            <a:r>
              <a:rPr lang="en-US" sz="1800" dirty="0">
                <a:latin typeface="Times New Roman" pitchFamily="18" charset="0"/>
                <a:cs typeface="Times New Roman" pitchFamily="18" charset="0"/>
              </a:rPr>
              <a:t>, each one of 800 years, 1200 years, 1600 years, 2000 years, etc. has 0 odd days</a:t>
            </a:r>
            <a:r>
              <a:rPr lang="en-US" sz="1800" dirty="0" smtClean="0">
                <a:latin typeface="Times New Roman" pitchFamily="18" charset="0"/>
                <a:cs typeface="Times New Roman" pitchFamily="18" charset="0"/>
              </a:rPr>
              <a:t>.</a:t>
            </a:r>
          </a:p>
          <a:p>
            <a:pPr algn="just">
              <a:buNone/>
            </a:pPr>
            <a:r>
              <a:rPr lang="en-US" sz="1800" b="1" dirty="0" smtClean="0">
                <a:latin typeface="Times New Roman" pitchFamily="18" charset="0"/>
                <a:cs typeface="Times New Roman" pitchFamily="18" charset="0"/>
              </a:rPr>
              <a:t>V</a:t>
            </a:r>
            <a:r>
              <a:rPr lang="en-US" sz="1800" b="1" dirty="0">
                <a:latin typeface="Times New Roman" pitchFamily="18" charset="0"/>
                <a:cs typeface="Times New Roman" pitchFamily="18" charset="0"/>
              </a:rPr>
              <a:t>. Day of the Week Related to Odd Days</a:t>
            </a:r>
            <a:r>
              <a:rPr lang="en-US" sz="1800" b="1" dirty="0" smtClean="0">
                <a:latin typeface="Times New Roman" pitchFamily="18" charset="0"/>
                <a:cs typeface="Times New Roman" pitchFamily="18" charset="0"/>
              </a:rPr>
              <a:t>:</a:t>
            </a:r>
          </a:p>
          <a:p>
            <a:pPr algn="just">
              <a:buNone/>
            </a:pPr>
            <a:endParaRPr lang="en-US" sz="1800" b="1" dirty="0" smtClean="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a:p>
            <a:pPr algn="just">
              <a:buNone/>
            </a:pPr>
            <a:endParaRPr lang="en-US" sz="18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88E3122-DA9C-495B-9A7A-BFC72D6774D7}" type="datetime1">
              <a:rPr lang="en-US" smtClean="0"/>
              <a:t>12/17/2021</a:t>
            </a:fld>
            <a:endParaRPr lang="en-US"/>
          </a:p>
        </p:txBody>
      </p:sp>
      <p:sp>
        <p:nvSpPr>
          <p:cNvPr id="5" name="Footer Placeholder 4"/>
          <p:cNvSpPr>
            <a:spLocks noGrp="1"/>
          </p:cNvSpPr>
          <p:nvPr>
            <p:ph type="ftr" sz="quarter" idx="11"/>
          </p:nvPr>
        </p:nvSpPr>
        <p:spPr>
          <a:xfrm>
            <a:off x="1905000" y="6324600"/>
            <a:ext cx="6019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9"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p>
        </p:txBody>
      </p:sp>
      <p:graphicFrame>
        <p:nvGraphicFramePr>
          <p:cNvPr id="7" name="Table 6"/>
          <p:cNvGraphicFramePr>
            <a:graphicFrameLocks noGrp="1"/>
          </p:cNvGraphicFramePr>
          <p:nvPr>
            <p:extLst>
              <p:ext uri="{D42A27DB-BD31-4B8C-83A1-F6EECF244321}">
                <p14:modId xmlns:p14="http://schemas.microsoft.com/office/powerpoint/2010/main" val="1775865055"/>
              </p:ext>
            </p:extLst>
          </p:nvPr>
        </p:nvGraphicFramePr>
        <p:xfrm>
          <a:off x="609600" y="3611880"/>
          <a:ext cx="7467600" cy="731520"/>
        </p:xfrm>
        <a:graphic>
          <a:graphicData uri="http://schemas.openxmlformats.org/drawingml/2006/table">
            <a:tbl>
              <a:tblPr firstRow="1" bandRow="1">
                <a:tableStyleId>{5C22544A-7EE6-4342-B048-85BDC9FD1C3A}</a:tableStyleId>
              </a:tblPr>
              <a:tblGrid>
                <a:gridCol w="1493520"/>
                <a:gridCol w="653415"/>
                <a:gridCol w="840105"/>
                <a:gridCol w="746760"/>
                <a:gridCol w="933450"/>
                <a:gridCol w="933450"/>
                <a:gridCol w="933450"/>
                <a:gridCol w="933450"/>
              </a:tblGrid>
              <a:tr h="0">
                <a:tc>
                  <a:txBody>
                    <a:bodyPr/>
                    <a:lstStyle/>
                    <a:p>
                      <a:r>
                        <a:rPr lang="en-US" sz="1800" dirty="0" smtClean="0"/>
                        <a:t>No. of days </a:t>
                      </a:r>
                      <a:endParaRPr lang="en-US" dirty="0"/>
                    </a:p>
                  </a:txBody>
                  <a:tcPr/>
                </a:tc>
                <a:tc>
                  <a:txBody>
                    <a:bodyPr/>
                    <a:lstStyle/>
                    <a:p>
                      <a:r>
                        <a:rPr lang="en-US" dirty="0" smtClean="0"/>
                        <a:t>   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0">
                <a:tc>
                  <a:txBody>
                    <a:bodyPr/>
                    <a:lstStyle/>
                    <a:p>
                      <a:r>
                        <a:rPr lang="en-US" sz="1800" dirty="0" smtClean="0"/>
                        <a:t>Day </a:t>
                      </a:r>
                      <a:endParaRPr lang="en-US" dirty="0"/>
                    </a:p>
                  </a:txBody>
                  <a:tcPr/>
                </a:tc>
                <a:tc>
                  <a:txBody>
                    <a:bodyPr/>
                    <a:lstStyle/>
                    <a:p>
                      <a:r>
                        <a:rPr lang="en-US" dirty="0" smtClean="0"/>
                        <a:t>Sun.</a:t>
                      </a:r>
                      <a:endParaRPr lang="en-US" dirty="0"/>
                    </a:p>
                  </a:txBody>
                  <a:tcPr/>
                </a:tc>
                <a:tc>
                  <a:txBody>
                    <a:bodyPr/>
                    <a:lstStyle/>
                    <a:p>
                      <a:r>
                        <a:rPr lang="en-US" dirty="0" smtClean="0"/>
                        <a:t>Mon. </a:t>
                      </a:r>
                      <a:endParaRPr lang="en-US" dirty="0"/>
                    </a:p>
                  </a:txBody>
                  <a:tcPr/>
                </a:tc>
                <a:tc>
                  <a:txBody>
                    <a:bodyPr/>
                    <a:lstStyle/>
                    <a:p>
                      <a:r>
                        <a:rPr lang="en-US" dirty="0" smtClean="0"/>
                        <a:t>Tues.</a:t>
                      </a:r>
                      <a:endParaRPr lang="en-US" dirty="0"/>
                    </a:p>
                  </a:txBody>
                  <a:tcPr/>
                </a:tc>
                <a:tc>
                  <a:txBody>
                    <a:bodyPr/>
                    <a:lstStyle/>
                    <a:p>
                      <a:r>
                        <a:rPr lang="en-US" dirty="0" smtClean="0"/>
                        <a:t>Wed.</a:t>
                      </a:r>
                      <a:endParaRPr lang="en-US" dirty="0"/>
                    </a:p>
                  </a:txBody>
                  <a:tcPr/>
                </a:tc>
                <a:tc>
                  <a:txBody>
                    <a:bodyPr/>
                    <a:lstStyle/>
                    <a:p>
                      <a:r>
                        <a:rPr lang="en-US" dirty="0" smtClean="0"/>
                        <a:t>Thurs.</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105400"/>
              </a:xfrm>
            </p:spPr>
            <p:txBody>
              <a:bodyPr>
                <a:normAutofit/>
              </a:bodyPr>
              <a:lstStyle/>
              <a:p>
                <a:pPr marL="0" indent="0">
                  <a:buNone/>
                </a:pPr>
                <a:r>
                  <a:rPr lang="en-US" sz="1900" b="1" dirty="0" smtClean="0">
                    <a:latin typeface="Times New Roman" pitchFamily="18" charset="0"/>
                    <a:cs typeface="Times New Roman" pitchFamily="18" charset="0"/>
                  </a:rPr>
                  <a:t>Example 1</a:t>
                </a:r>
                <a:r>
                  <a:rPr lang="en-US" sz="1900" b="1" dirty="0">
                    <a:latin typeface="Times New Roman" pitchFamily="18" charset="0"/>
                    <a:cs typeface="Times New Roman" pitchFamily="18" charset="0"/>
                  </a:rPr>
                  <a:t>: </a:t>
                </a:r>
                <a:r>
                  <a:rPr lang="en-US" sz="1900" dirty="0">
                    <a:latin typeface="Times New Roman" pitchFamily="18" charset="0"/>
                    <a:cs typeface="Times New Roman" pitchFamily="18" charset="0"/>
                  </a:rPr>
                  <a:t>Find the angle between the hour hand and the minute hand of a clock when the time is 3.25</a:t>
                </a:r>
                <a:r>
                  <a:rPr lang="en-US" sz="1900" dirty="0" smtClean="0">
                    <a:latin typeface="Times New Roman" pitchFamily="18" charset="0"/>
                    <a:cs typeface="Times New Roman" pitchFamily="18" charset="0"/>
                  </a:rPr>
                  <a:t>.</a:t>
                </a:r>
              </a:p>
              <a:p>
                <a:pPr marL="0" indent="0">
                  <a:buNone/>
                </a:pPr>
                <a:r>
                  <a:rPr lang="en-US" sz="1900" b="1" dirty="0">
                    <a:latin typeface="Times New Roman" pitchFamily="18" charset="0"/>
                    <a:cs typeface="Times New Roman" pitchFamily="18" charset="0"/>
                  </a:rPr>
                  <a:t>Solution: </a:t>
                </a:r>
                <a:r>
                  <a:rPr lang="en-US" sz="1900" dirty="0">
                    <a:latin typeface="Times New Roman" pitchFamily="18" charset="0"/>
                    <a:cs typeface="Times New Roman" pitchFamily="18" charset="0"/>
                  </a:rPr>
                  <a:t>Angle traced by the hour hand in 12 hours = 360°.</a:t>
                </a:r>
              </a:p>
              <a:p>
                <a:pPr marL="0" indent="0">
                  <a:buNone/>
                </a:pPr>
                <a:r>
                  <a:rPr lang="en-US" sz="1900" dirty="0" smtClean="0">
                    <a:latin typeface="Times New Roman" pitchFamily="18" charset="0"/>
                    <a:cs typeface="Times New Roman" pitchFamily="18" charset="0"/>
                  </a:rPr>
                  <a:t>                Angle </a:t>
                </a:r>
                <a:r>
                  <a:rPr lang="en-US" sz="1900" dirty="0">
                    <a:latin typeface="Times New Roman" pitchFamily="18" charset="0"/>
                    <a:cs typeface="Times New Roman" pitchFamily="18" charset="0"/>
                  </a:rPr>
                  <a:t>traced by it in 3 </a:t>
                </a:r>
                <a:r>
                  <a:rPr lang="en-US" sz="1900" dirty="0" err="1">
                    <a:latin typeface="Times New Roman" pitchFamily="18" charset="0"/>
                    <a:cs typeface="Times New Roman" pitchFamily="18" charset="0"/>
                  </a:rPr>
                  <a:t>hrs</a:t>
                </a:r>
                <a:r>
                  <a:rPr lang="en-US" sz="1900" dirty="0">
                    <a:latin typeface="Times New Roman" pitchFamily="18" charset="0"/>
                    <a:cs typeface="Times New Roman" pitchFamily="18" charset="0"/>
                  </a:rPr>
                  <a:t> 25 min., i.e</a:t>
                </a:r>
                <a:r>
                  <a:rPr lang="en-US" sz="1900" dirty="0" smtClean="0">
                    <a:latin typeface="Times New Roman" pitchFamily="18" charset="0"/>
                    <a:cs typeface="Times New Roman" pitchFamily="18" charset="0"/>
                  </a:rPr>
                  <a:t>.</a:t>
                </a:r>
              </a:p>
              <a:p>
                <a:pPr marL="0" indent="0">
                  <a:buNone/>
                </a:pP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14:m>
                  <m:oMath xmlns:m="http://schemas.openxmlformats.org/officeDocument/2006/math">
                    <m:f>
                      <m:fPr>
                        <m:ctrlPr>
                          <a:rPr lang="en-US" sz="1900" i="1" smtClean="0">
                            <a:latin typeface="Cambria Math" panose="02040503050406030204" pitchFamily="18" charset="0"/>
                            <a:cs typeface="Times New Roman" pitchFamily="18" charset="0"/>
                          </a:rPr>
                        </m:ctrlPr>
                      </m:fPr>
                      <m:num>
                        <m:r>
                          <a:rPr lang="en-US" sz="1900" b="0" i="1" smtClean="0">
                            <a:latin typeface="Cambria Math"/>
                            <a:cs typeface="Times New Roman" pitchFamily="18" charset="0"/>
                          </a:rPr>
                          <m:t>41</m:t>
                        </m:r>
                      </m:num>
                      <m:den>
                        <m:r>
                          <a:rPr lang="en-US" sz="1900" b="0" i="1" smtClean="0">
                            <a:latin typeface="Cambria Math"/>
                            <a:cs typeface="Times New Roman" pitchFamily="18" charset="0"/>
                          </a:rPr>
                          <m:t>12</m:t>
                        </m:r>
                      </m:den>
                    </m:f>
                  </m:oMath>
                </a14:m>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hrs</a:t>
                </a:r>
                <a:r>
                  <a:rPr lang="en-US" sz="1900" dirty="0" smtClean="0">
                    <a:latin typeface="Times New Roman" pitchFamily="18" charset="0"/>
                    <a:cs typeface="Times New Roman" pitchFamily="18" charset="0"/>
                  </a:rPr>
                  <a:t> </a:t>
                </a:r>
                <a14:m>
                  <m:oMath xmlns:m="http://schemas.openxmlformats.org/officeDocument/2006/math">
                    <m:r>
                      <a:rPr lang="en-US" sz="1900" b="0" i="1" smtClean="0">
                        <a:latin typeface="Cambria Math"/>
                        <a:cs typeface="Times New Roman" pitchFamily="18" charset="0"/>
                      </a:rPr>
                      <m:t>= </m:t>
                    </m:r>
                    <m:sSup>
                      <m:sSupPr>
                        <m:ctrlPr>
                          <a:rPr lang="en-US" sz="1900" b="0" i="1" smtClean="0">
                            <a:latin typeface="Cambria Math" panose="02040503050406030204" pitchFamily="18" charset="0"/>
                            <a:cs typeface="Times New Roman" pitchFamily="18" charset="0"/>
                          </a:rPr>
                        </m:ctrlPr>
                      </m:sSupPr>
                      <m:e>
                        <m:d>
                          <m:dPr>
                            <m:ctrlPr>
                              <a:rPr lang="en-US" sz="1900" b="0" i="1" smtClean="0">
                                <a:latin typeface="Cambria Math" panose="02040503050406030204" pitchFamily="18" charset="0"/>
                                <a:cs typeface="Times New Roman" pitchFamily="18" charset="0"/>
                              </a:rPr>
                            </m:ctrlPr>
                          </m:dPr>
                          <m:e>
                            <m:f>
                              <m:fPr>
                                <m:ctrlPr>
                                  <a:rPr lang="en-US" sz="1900" b="0" i="1" smtClean="0">
                                    <a:latin typeface="Cambria Math" panose="02040503050406030204" pitchFamily="18" charset="0"/>
                                    <a:cs typeface="Times New Roman" pitchFamily="18" charset="0"/>
                                  </a:rPr>
                                </m:ctrlPr>
                              </m:fPr>
                              <m:num>
                                <m:r>
                                  <a:rPr lang="en-US" sz="1900" b="0" i="1" smtClean="0">
                                    <a:latin typeface="Cambria Math"/>
                                    <a:cs typeface="Times New Roman" pitchFamily="18" charset="0"/>
                                  </a:rPr>
                                  <m:t>360</m:t>
                                </m:r>
                              </m:num>
                              <m:den>
                                <m:r>
                                  <a:rPr lang="en-US" sz="1900" b="0" i="1" smtClean="0">
                                    <a:latin typeface="Cambria Math"/>
                                    <a:cs typeface="Times New Roman" pitchFamily="18" charset="0"/>
                                  </a:rPr>
                                  <m:t>12</m:t>
                                </m:r>
                              </m:den>
                            </m:f>
                            <m:r>
                              <a:rPr lang="en-US" sz="1900" b="0" i="1" smtClean="0">
                                <a:latin typeface="Cambria Math"/>
                                <a:ea typeface="Cambria Math"/>
                                <a:cs typeface="Times New Roman" pitchFamily="18" charset="0"/>
                              </a:rPr>
                              <m:t>×</m:t>
                            </m:r>
                            <m:f>
                              <m:fPr>
                                <m:ctrlPr>
                                  <a:rPr lang="en-US" sz="1900" b="0" i="1" smtClean="0">
                                    <a:latin typeface="Cambria Math" panose="02040503050406030204" pitchFamily="18" charset="0"/>
                                    <a:ea typeface="Cambria Math"/>
                                    <a:cs typeface="Times New Roman" pitchFamily="18" charset="0"/>
                                  </a:rPr>
                                </m:ctrlPr>
                              </m:fPr>
                              <m:num>
                                <m:r>
                                  <a:rPr lang="en-US" sz="1900" b="0" i="1" smtClean="0">
                                    <a:latin typeface="Cambria Math"/>
                                    <a:ea typeface="Cambria Math"/>
                                    <a:cs typeface="Times New Roman" pitchFamily="18" charset="0"/>
                                  </a:rPr>
                                  <m:t>41</m:t>
                                </m:r>
                              </m:num>
                              <m:den>
                                <m:r>
                                  <a:rPr lang="en-US" sz="1900" b="0" i="1" smtClean="0">
                                    <a:latin typeface="Cambria Math"/>
                                    <a:ea typeface="Cambria Math"/>
                                    <a:cs typeface="Times New Roman" pitchFamily="18" charset="0"/>
                                  </a:rPr>
                                  <m:t>12</m:t>
                                </m:r>
                              </m:den>
                            </m:f>
                          </m:e>
                        </m:d>
                      </m:e>
                      <m:sup>
                        <m:r>
                          <a:rPr lang="en-US" sz="1900" b="0" i="1" smtClean="0">
                            <a:latin typeface="Cambria Math"/>
                            <a:ea typeface="Cambria Math"/>
                            <a:cs typeface="Times New Roman" pitchFamily="18" charset="0"/>
                          </a:rPr>
                          <m:t>°</m:t>
                        </m:r>
                      </m:sup>
                    </m:sSup>
                    <m:r>
                      <a:rPr lang="en-US" sz="1900" b="0" i="1" smtClean="0">
                        <a:latin typeface="Cambria Math"/>
                        <a:cs typeface="Times New Roman" pitchFamily="18" charset="0"/>
                      </a:rPr>
                      <m:t>=102</m:t>
                    </m:r>
                    <m:sSup>
                      <m:sSupPr>
                        <m:ctrlPr>
                          <a:rPr lang="en-US" sz="1900" b="0" i="1" smtClean="0">
                            <a:latin typeface="Cambria Math" panose="02040503050406030204" pitchFamily="18" charset="0"/>
                            <a:cs typeface="Times New Roman" pitchFamily="18" charset="0"/>
                          </a:rPr>
                        </m:ctrlPr>
                      </m:sSupPr>
                      <m:e>
                        <m:f>
                          <m:fPr>
                            <m:ctrlPr>
                              <a:rPr lang="en-US" sz="1900" b="0" i="1" smtClean="0">
                                <a:latin typeface="Cambria Math" panose="02040503050406030204" pitchFamily="18" charset="0"/>
                                <a:cs typeface="Times New Roman" pitchFamily="18" charset="0"/>
                              </a:rPr>
                            </m:ctrlPr>
                          </m:fPr>
                          <m:num>
                            <m:r>
                              <a:rPr lang="en-US" sz="1900" b="0" i="1" smtClean="0">
                                <a:latin typeface="Cambria Math"/>
                                <a:cs typeface="Times New Roman" pitchFamily="18" charset="0"/>
                              </a:rPr>
                              <m:t>1</m:t>
                            </m:r>
                          </m:num>
                          <m:den>
                            <m:r>
                              <a:rPr lang="en-US" sz="1900" b="0" i="1" smtClean="0">
                                <a:latin typeface="Cambria Math"/>
                                <a:cs typeface="Times New Roman" pitchFamily="18" charset="0"/>
                              </a:rPr>
                              <m:t>2</m:t>
                            </m:r>
                          </m:den>
                        </m:f>
                      </m:e>
                      <m:sup>
                        <m:r>
                          <a:rPr lang="en-US" sz="1900" b="0" i="1" smtClean="0">
                            <a:latin typeface="Cambria Math"/>
                            <a:ea typeface="Cambria Math"/>
                            <a:cs typeface="Times New Roman" pitchFamily="18" charset="0"/>
                          </a:rPr>
                          <m:t>°</m:t>
                        </m:r>
                      </m:sup>
                    </m:sSup>
                  </m:oMath>
                </a14:m>
                <a:r>
                  <a:rPr lang="en-US" sz="1900" dirty="0" smtClean="0">
                    <a:latin typeface="Times New Roman" pitchFamily="18" charset="0"/>
                    <a:cs typeface="Times New Roman" pitchFamily="18" charset="0"/>
                  </a:rPr>
                  <a:t>.</a:t>
                </a:r>
              </a:p>
              <a:p>
                <a:pPr marL="0" indent="0">
                  <a:buNone/>
                </a:pPr>
                <a:r>
                  <a:rPr lang="en-US" sz="1900" dirty="0">
                    <a:latin typeface="Times New Roman" pitchFamily="18" charset="0"/>
                    <a:cs typeface="Times New Roman" pitchFamily="18" charset="0"/>
                  </a:rPr>
                  <a:t>Angle traced by minute hand in 60 min. = 360</a:t>
                </a:r>
                <a:r>
                  <a:rPr lang="en-US" sz="1900" dirty="0" smtClean="0">
                    <a:latin typeface="Times New Roman" pitchFamily="18" charset="0"/>
                    <a:cs typeface="Times New Roman" pitchFamily="18" charset="0"/>
                  </a:rPr>
                  <a:t>°.</a:t>
                </a:r>
              </a:p>
              <a:p>
                <a:pPr marL="0" indent="0">
                  <a:buNone/>
                </a:pPr>
                <a:r>
                  <a:rPr lang="en-US" sz="1900" dirty="0" smtClean="0">
                    <a:latin typeface="Times New Roman" pitchFamily="18" charset="0"/>
                    <a:cs typeface="Times New Roman" pitchFamily="18" charset="0"/>
                  </a:rPr>
                  <a:t>Angle traced by it in 25 min. = </a:t>
                </a:r>
                <a14:m>
                  <m:oMath xmlns:m="http://schemas.openxmlformats.org/officeDocument/2006/math">
                    <m:sSup>
                      <m:sSupPr>
                        <m:ctrlPr>
                          <a:rPr lang="en-US" sz="1900" i="1" smtClean="0">
                            <a:latin typeface="Cambria Math" panose="02040503050406030204" pitchFamily="18" charset="0"/>
                            <a:cs typeface="Times New Roman" pitchFamily="18" charset="0"/>
                          </a:rPr>
                        </m:ctrlPr>
                      </m:sSupPr>
                      <m:e>
                        <m:d>
                          <m:dPr>
                            <m:ctrlPr>
                              <a:rPr lang="en-US" sz="1900" i="1" smtClean="0">
                                <a:latin typeface="Cambria Math" panose="02040503050406030204" pitchFamily="18" charset="0"/>
                                <a:cs typeface="Times New Roman" pitchFamily="18" charset="0"/>
                              </a:rPr>
                            </m:ctrlPr>
                          </m:dPr>
                          <m:e>
                            <m:f>
                              <m:fPr>
                                <m:ctrlPr>
                                  <a:rPr lang="en-US" sz="1900" i="1" smtClean="0">
                                    <a:latin typeface="Cambria Math" panose="02040503050406030204" pitchFamily="18" charset="0"/>
                                    <a:cs typeface="Times New Roman" pitchFamily="18" charset="0"/>
                                  </a:rPr>
                                </m:ctrlPr>
                              </m:fPr>
                              <m:num>
                                <m:r>
                                  <a:rPr lang="en-US" sz="1900" b="0" i="1" smtClean="0">
                                    <a:latin typeface="Cambria Math"/>
                                    <a:cs typeface="Times New Roman" pitchFamily="18" charset="0"/>
                                  </a:rPr>
                                  <m:t>360</m:t>
                                </m:r>
                              </m:num>
                              <m:den>
                                <m:r>
                                  <a:rPr lang="en-US" sz="1900" b="0" i="1" smtClean="0">
                                    <a:latin typeface="Cambria Math"/>
                                    <a:cs typeface="Times New Roman" pitchFamily="18" charset="0"/>
                                  </a:rPr>
                                  <m:t>60</m:t>
                                </m:r>
                              </m:den>
                            </m:f>
                            <m:r>
                              <a:rPr lang="en-US" sz="1900" i="1" smtClean="0">
                                <a:latin typeface="Cambria Math"/>
                                <a:ea typeface="Cambria Math"/>
                                <a:cs typeface="Times New Roman" pitchFamily="18" charset="0"/>
                              </a:rPr>
                              <m:t>×</m:t>
                            </m:r>
                            <m:r>
                              <a:rPr lang="en-US" sz="1900" b="0" i="1" smtClean="0">
                                <a:latin typeface="Cambria Math"/>
                                <a:ea typeface="Cambria Math"/>
                                <a:cs typeface="Times New Roman" pitchFamily="18" charset="0"/>
                              </a:rPr>
                              <m:t>25</m:t>
                            </m:r>
                          </m:e>
                        </m:d>
                      </m:e>
                      <m:sup>
                        <m:r>
                          <a:rPr lang="en-US" sz="1900" i="1" smtClean="0">
                            <a:latin typeface="Cambria Math"/>
                            <a:ea typeface="Cambria Math"/>
                            <a:cs typeface="Times New Roman" pitchFamily="18" charset="0"/>
                          </a:rPr>
                          <m:t>°</m:t>
                        </m:r>
                      </m:sup>
                    </m:sSup>
                  </m:oMath>
                </a14:m>
                <a:r>
                  <a:rPr lang="en-US" sz="1900" dirty="0" smtClean="0">
                    <a:latin typeface="Times New Roman" pitchFamily="18" charset="0"/>
                    <a:cs typeface="Times New Roman" pitchFamily="18" charset="0"/>
                  </a:rPr>
                  <a:t>=</a:t>
                </a:r>
                <a14:m>
                  <m:oMath xmlns:m="http://schemas.openxmlformats.org/officeDocument/2006/math">
                    <m:sSup>
                      <m:sSupPr>
                        <m:ctrlPr>
                          <a:rPr lang="en-US" sz="1900" i="1" dirty="0" smtClean="0">
                            <a:latin typeface="Cambria Math" panose="02040503050406030204" pitchFamily="18" charset="0"/>
                            <a:cs typeface="Times New Roman" pitchFamily="18" charset="0"/>
                          </a:rPr>
                        </m:ctrlPr>
                      </m:sSupPr>
                      <m:e>
                        <m:r>
                          <a:rPr lang="en-US" sz="1900" b="0" i="1" dirty="0" smtClean="0">
                            <a:latin typeface="Cambria Math"/>
                            <a:cs typeface="Times New Roman" pitchFamily="18" charset="0"/>
                          </a:rPr>
                          <m:t>150</m:t>
                        </m:r>
                      </m:e>
                      <m:sup>
                        <m:r>
                          <a:rPr lang="en-US" sz="1900" i="1" dirty="0" smtClean="0">
                            <a:latin typeface="Cambria Math"/>
                            <a:ea typeface="Cambria Math"/>
                            <a:cs typeface="Times New Roman" pitchFamily="18" charset="0"/>
                          </a:rPr>
                          <m:t>°</m:t>
                        </m:r>
                      </m:sup>
                    </m:sSup>
                  </m:oMath>
                </a14:m>
                <a:endParaRPr lang="en-US" sz="1900" dirty="0" smtClean="0">
                  <a:latin typeface="Times New Roman" pitchFamily="18" charset="0"/>
                  <a:cs typeface="Times New Roman" pitchFamily="18" charset="0"/>
                </a:endParaRPr>
              </a:p>
              <a:p>
                <a:pPr marL="0" indent="0">
                  <a:buNone/>
                </a:pPr>
                <a14:m>
                  <m:oMath xmlns:m="http://schemas.openxmlformats.org/officeDocument/2006/math">
                    <m:r>
                      <a:rPr lang="en-US" sz="1900" i="1" smtClean="0">
                        <a:latin typeface="Cambria Math"/>
                        <a:ea typeface="Cambria Math"/>
                        <a:cs typeface="Times New Roman" pitchFamily="18" charset="0"/>
                      </a:rPr>
                      <m:t>∴</m:t>
                    </m:r>
                  </m:oMath>
                </a14:m>
                <a:r>
                  <a:rPr lang="en-US" sz="1900" dirty="0" smtClean="0">
                    <a:latin typeface="Times New Roman" pitchFamily="18" charset="0"/>
                    <a:cs typeface="Times New Roman" pitchFamily="18" charset="0"/>
                  </a:rPr>
                  <a:t> Required angle </a:t>
                </a:r>
                <a14:m>
                  <m:oMath xmlns:m="http://schemas.openxmlformats.org/officeDocument/2006/math">
                    <m:r>
                      <a:rPr lang="en-US" sz="1900" b="0" i="1" smtClean="0">
                        <a:latin typeface="Cambria Math"/>
                        <a:cs typeface="Times New Roman" pitchFamily="18" charset="0"/>
                      </a:rPr>
                      <m:t>=</m:t>
                    </m:r>
                    <m:d>
                      <m:dPr>
                        <m:ctrlPr>
                          <a:rPr lang="en-US" sz="1900" b="0" i="1" smtClean="0">
                            <a:latin typeface="Cambria Math" panose="02040503050406030204" pitchFamily="18" charset="0"/>
                            <a:cs typeface="Times New Roman" pitchFamily="18" charset="0"/>
                          </a:rPr>
                        </m:ctrlPr>
                      </m:dPr>
                      <m:e>
                        <m:sSup>
                          <m:sSupPr>
                            <m:ctrlPr>
                              <a:rPr lang="en-US" sz="1900" b="0" i="1" smtClean="0">
                                <a:latin typeface="Cambria Math" panose="02040503050406030204" pitchFamily="18" charset="0"/>
                                <a:cs typeface="Times New Roman" pitchFamily="18" charset="0"/>
                              </a:rPr>
                            </m:ctrlPr>
                          </m:sSupPr>
                          <m:e>
                            <m:r>
                              <a:rPr lang="en-US" sz="1900" b="0" i="1" smtClean="0">
                                <a:latin typeface="Cambria Math"/>
                                <a:cs typeface="Times New Roman" pitchFamily="18" charset="0"/>
                              </a:rPr>
                              <m:t>150</m:t>
                            </m:r>
                          </m:e>
                          <m:sup>
                            <m:r>
                              <a:rPr lang="en-US" sz="1900" b="0" i="1" smtClean="0">
                                <a:latin typeface="Cambria Math"/>
                                <a:ea typeface="Cambria Math"/>
                                <a:cs typeface="Times New Roman" pitchFamily="18" charset="0"/>
                              </a:rPr>
                              <m:t>°</m:t>
                            </m:r>
                          </m:sup>
                        </m:sSup>
                        <m:r>
                          <a:rPr lang="en-US" sz="1900" b="0" i="1" smtClean="0">
                            <a:latin typeface="Cambria Math"/>
                            <a:cs typeface="Times New Roman" pitchFamily="18" charset="0"/>
                          </a:rPr>
                          <m:t>−</m:t>
                        </m:r>
                        <m:r>
                          <a:rPr lang="en-US" sz="1900" i="1">
                            <a:latin typeface="Cambria Math"/>
                            <a:cs typeface="Times New Roman" pitchFamily="18" charset="0"/>
                          </a:rPr>
                          <m:t>102</m:t>
                        </m:r>
                        <m:sSup>
                          <m:sSupPr>
                            <m:ctrlPr>
                              <a:rPr lang="en-US" sz="1900" i="1">
                                <a:latin typeface="Cambria Math" panose="02040503050406030204" pitchFamily="18" charset="0"/>
                                <a:cs typeface="Times New Roman" pitchFamily="18" charset="0"/>
                              </a:rPr>
                            </m:ctrlPr>
                          </m:sSupPr>
                          <m:e>
                            <m:f>
                              <m:fPr>
                                <m:ctrlPr>
                                  <a:rPr lang="en-US" sz="1900" i="1">
                                    <a:latin typeface="Cambria Math" panose="02040503050406030204" pitchFamily="18" charset="0"/>
                                    <a:cs typeface="Times New Roman" pitchFamily="18" charset="0"/>
                                  </a:rPr>
                                </m:ctrlPr>
                              </m:fPr>
                              <m:num>
                                <m:r>
                                  <a:rPr lang="en-US" sz="1900" i="1">
                                    <a:latin typeface="Cambria Math"/>
                                    <a:cs typeface="Times New Roman" pitchFamily="18" charset="0"/>
                                  </a:rPr>
                                  <m:t>1</m:t>
                                </m:r>
                              </m:num>
                              <m:den>
                                <m:r>
                                  <a:rPr lang="en-US" sz="1900" i="1">
                                    <a:latin typeface="Cambria Math"/>
                                    <a:cs typeface="Times New Roman" pitchFamily="18" charset="0"/>
                                  </a:rPr>
                                  <m:t>2</m:t>
                                </m:r>
                              </m:den>
                            </m:f>
                          </m:e>
                          <m:sup>
                            <m:r>
                              <a:rPr lang="en-US" sz="1900" i="1">
                                <a:latin typeface="Cambria Math"/>
                                <a:ea typeface="Cambria Math"/>
                                <a:cs typeface="Times New Roman" pitchFamily="18" charset="0"/>
                              </a:rPr>
                              <m:t>°</m:t>
                            </m:r>
                          </m:sup>
                        </m:sSup>
                      </m:e>
                    </m:d>
                  </m:oMath>
                </a14:m>
                <a:r>
                  <a:rPr lang="en-US" sz="1900" dirty="0" smtClean="0">
                    <a:latin typeface="Times New Roman" pitchFamily="18" charset="0"/>
                    <a:cs typeface="Times New Roman" pitchFamily="18" charset="0"/>
                  </a:rPr>
                  <a:t>= </a:t>
                </a:r>
                <a14:m>
                  <m:oMath xmlns:m="http://schemas.openxmlformats.org/officeDocument/2006/math">
                    <m:r>
                      <a:rPr lang="en-US" sz="1900" i="1" dirty="0" smtClean="0">
                        <a:latin typeface="Cambria Math"/>
                        <a:cs typeface="Times New Roman" pitchFamily="18" charset="0"/>
                      </a:rPr>
                      <m:t>4</m:t>
                    </m:r>
                    <m:r>
                      <a:rPr lang="en-US" sz="1900" b="0" i="1" dirty="0" smtClean="0">
                        <a:latin typeface="Cambria Math"/>
                        <a:cs typeface="Times New Roman" pitchFamily="18" charset="0"/>
                      </a:rPr>
                      <m:t>7</m:t>
                    </m:r>
                    <m:sSup>
                      <m:sSupPr>
                        <m:ctrlPr>
                          <a:rPr lang="en-US" sz="1900" i="1">
                            <a:latin typeface="Cambria Math" panose="02040503050406030204" pitchFamily="18" charset="0"/>
                            <a:cs typeface="Times New Roman" pitchFamily="18" charset="0"/>
                          </a:rPr>
                        </m:ctrlPr>
                      </m:sSupPr>
                      <m:e>
                        <m:f>
                          <m:fPr>
                            <m:ctrlPr>
                              <a:rPr lang="en-US" sz="1900" i="1">
                                <a:latin typeface="Cambria Math" panose="02040503050406030204" pitchFamily="18" charset="0"/>
                                <a:cs typeface="Times New Roman" pitchFamily="18" charset="0"/>
                              </a:rPr>
                            </m:ctrlPr>
                          </m:fPr>
                          <m:num>
                            <m:r>
                              <a:rPr lang="en-US" sz="1900" i="1">
                                <a:latin typeface="Cambria Math"/>
                                <a:cs typeface="Times New Roman" pitchFamily="18" charset="0"/>
                              </a:rPr>
                              <m:t>1</m:t>
                            </m:r>
                          </m:num>
                          <m:den>
                            <m:r>
                              <a:rPr lang="en-US" sz="1900" i="1">
                                <a:latin typeface="Cambria Math"/>
                                <a:cs typeface="Times New Roman" pitchFamily="18" charset="0"/>
                              </a:rPr>
                              <m:t>2</m:t>
                            </m:r>
                          </m:den>
                        </m:f>
                      </m:e>
                      <m:sup>
                        <m:r>
                          <a:rPr lang="en-US" sz="1900" i="1">
                            <a:latin typeface="Cambria Math"/>
                            <a:ea typeface="Cambria Math"/>
                            <a:cs typeface="Times New Roman" pitchFamily="18" charset="0"/>
                          </a:rPr>
                          <m:t>°</m:t>
                        </m:r>
                      </m:sup>
                    </m:sSup>
                  </m:oMath>
                </a14:m>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105400"/>
              </a:xfrm>
              <a:blipFill rotWithShape="1">
                <a:blip r:embed="rId2"/>
                <a:stretch>
                  <a:fillRect l="-702" t="-597" r="-9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F8465A7-5262-43A3-8505-C0030D2A2CC8}" type="datetime1">
              <a:rPr lang="en-US" smtClean="0"/>
              <a:t>12/17/2021</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52EA85-5AB5-4F66-BDC1-F3F4906D7F24}" type="datetime1">
              <a:rPr lang="en-US" smtClean="0"/>
              <a:t>12/17/2021</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flipH="1">
                <a:off x="228600" y="1066800"/>
                <a:ext cx="8763000" cy="5257800"/>
              </a:xfrm>
            </p:spPr>
            <p:txBody>
              <a:bodyPr>
                <a:normAutofit/>
              </a:bodyPr>
              <a:lstStyle/>
              <a:p>
                <a:pPr>
                  <a:buNone/>
                </a:pPr>
                <a:r>
                  <a:rPr lang="en-US" sz="1800" b="1" dirty="0" smtClean="0">
                    <a:latin typeface="Times New Roman" pitchFamily="18" charset="0"/>
                    <a:cs typeface="Times New Roman" pitchFamily="18" charset="0"/>
                  </a:rPr>
                  <a:t>Example </a:t>
                </a:r>
                <a:r>
                  <a:rPr lang="en-US" sz="1800" b="1" dirty="0">
                    <a:latin typeface="Times New Roman" pitchFamily="18" charset="0"/>
                    <a:cs typeface="Times New Roman" pitchFamily="18" charset="0"/>
                  </a:rPr>
                  <a:t>2:  </a:t>
                </a:r>
                <a:r>
                  <a:rPr lang="en-US" sz="1800" dirty="0">
                    <a:latin typeface="Times New Roman" pitchFamily="18" charset="0"/>
                    <a:cs typeface="Times New Roman" pitchFamily="18" charset="0"/>
                  </a:rPr>
                  <a:t>At what time between 2 and 3 o’clock will the hands of a clock be together </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Solution</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At 2 o’clock, the hour hand is at 2 and the minute hand is at 12, i.e. they are </a:t>
                </a:r>
                <a:endParaRPr lang="en-US" sz="1900" dirty="0" smtClean="0">
                  <a:latin typeface="Times New Roman" pitchFamily="18" charset="0"/>
                  <a:cs typeface="Times New Roman" pitchFamily="18" charset="0"/>
                </a:endParaRPr>
              </a:p>
              <a:p>
                <a:pPr>
                  <a:buNone/>
                </a:pPr>
                <a:r>
                  <a:rPr lang="en-US" sz="1900" dirty="0">
                    <a:latin typeface="Times New Roman" pitchFamily="18" charset="0"/>
                    <a:cs typeface="Times New Roman" pitchFamily="18" charset="0"/>
                  </a:rPr>
                  <a:t>10 min. spaces apart. </a:t>
                </a:r>
              </a:p>
              <a:p>
                <a:pPr>
                  <a:buNone/>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be together, the minute hand must gain 10 minutes over the hour </a:t>
                </a:r>
                <a:r>
                  <a:rPr lang="en-US" sz="1900" dirty="0" smtClean="0">
                    <a:latin typeface="Times New Roman" pitchFamily="18" charset="0"/>
                    <a:cs typeface="Times New Roman" pitchFamily="18" charset="0"/>
                  </a:rPr>
                  <a:t>hand. </a:t>
                </a:r>
              </a:p>
              <a:p>
                <a:pPr>
                  <a:buNone/>
                </a:pPr>
                <a:r>
                  <a:rPr lang="en-US" sz="1900" dirty="0" smtClean="0">
                    <a:latin typeface="Times New Roman" pitchFamily="18" charset="0"/>
                    <a:cs typeface="Times New Roman" pitchFamily="18" charset="0"/>
                  </a:rPr>
                  <a:t>Now</a:t>
                </a:r>
                <a:r>
                  <a:rPr lang="en-US" sz="1900" dirty="0">
                    <a:latin typeface="Times New Roman" pitchFamily="18" charset="0"/>
                    <a:cs typeface="Times New Roman" pitchFamily="18" charset="0"/>
                  </a:rPr>
                  <a:t>, 55 minutes are gained by it in 60 min</a:t>
                </a:r>
                <a:r>
                  <a:rPr lang="en-US" sz="1900" dirty="0" smtClean="0">
                    <a:latin typeface="Times New Roman" pitchFamily="18" charset="0"/>
                    <a:cs typeface="Times New Roman" pitchFamily="18" charset="0"/>
                  </a:rPr>
                  <a:t>.</a:t>
                </a:r>
              </a:p>
              <a:p>
                <a:pPr marL="0" indent="0">
                  <a:buNone/>
                </a:pPr>
                <a:r>
                  <a:rPr lang="en-US" sz="1900" dirty="0">
                    <a:latin typeface="Times New Roman" pitchFamily="18" charset="0"/>
                    <a:cs typeface="Times New Roman" pitchFamily="18" charset="0"/>
                  </a:rPr>
                  <a:t>∴ 10 minutes will be gained in </a:t>
                </a:r>
                <a14:m>
                  <m:oMath xmlns:m="http://schemas.openxmlformats.org/officeDocument/2006/math">
                    <m:d>
                      <m:dPr>
                        <m:ctrlPr>
                          <a:rPr lang="en-US" sz="1900" i="1">
                            <a:latin typeface="Cambria Math" panose="02040503050406030204" pitchFamily="18" charset="0"/>
                            <a:cs typeface="Times New Roman" pitchFamily="18" charset="0"/>
                          </a:rPr>
                        </m:ctrlPr>
                      </m:dPr>
                      <m:e>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60</m:t>
                            </m:r>
                          </m:num>
                          <m:den>
                            <m:r>
                              <a:rPr lang="en-US" sz="1900">
                                <a:latin typeface="Cambria Math"/>
                                <a:cs typeface="Times New Roman" pitchFamily="18" charset="0"/>
                              </a:rPr>
                              <m:t>55</m:t>
                            </m:r>
                          </m:den>
                        </m:f>
                        <m:r>
                          <a:rPr lang="en-US" sz="1900">
                            <a:latin typeface="Cambria Math"/>
                            <a:cs typeface="Times New Roman" pitchFamily="18" charset="0"/>
                          </a:rPr>
                          <m:t>×10</m:t>
                        </m:r>
                      </m:e>
                    </m:d>
                  </m:oMath>
                </a14:m>
                <a:r>
                  <a:rPr lang="en-US" sz="1900" dirty="0">
                    <a:latin typeface="Times New Roman" pitchFamily="18" charset="0"/>
                    <a:cs typeface="Times New Roman" pitchFamily="18" charset="0"/>
                  </a:rPr>
                  <a:t>min. =</a:t>
                </a:r>
                <a14:m>
                  <m:oMath xmlns:m="http://schemas.openxmlformats.org/officeDocument/2006/math">
                    <m:r>
                      <a:rPr lang="en-US" sz="1900">
                        <a:latin typeface="Cambria Math"/>
                        <a:cs typeface="Times New Roman" pitchFamily="18" charset="0"/>
                      </a:rPr>
                      <m:t>10</m:t>
                    </m:r>
                    <m:f>
                      <m:fPr>
                        <m:ctrlPr>
                          <a:rPr lang="en-US" sz="1900" i="1">
                            <a:latin typeface="Cambria Math" panose="02040503050406030204" pitchFamily="18" charset="0"/>
                            <a:cs typeface="Times New Roman" pitchFamily="18" charset="0"/>
                          </a:rPr>
                        </m:ctrlPr>
                      </m:fPr>
                      <m:num>
                        <m:r>
                          <a:rPr lang="en-US" sz="1900">
                            <a:latin typeface="Cambria Math"/>
                            <a:cs typeface="Times New Roman" pitchFamily="18" charset="0"/>
                          </a:rPr>
                          <m:t>10</m:t>
                        </m:r>
                      </m:num>
                      <m:den>
                        <m:r>
                          <a:rPr lang="en-US" sz="1900">
                            <a:latin typeface="Cambria Math"/>
                            <a:cs typeface="Times New Roman" pitchFamily="18" charset="0"/>
                          </a:rPr>
                          <m:t>11</m:t>
                        </m:r>
                      </m:den>
                    </m:f>
                  </m:oMath>
                </a14:m>
                <a:r>
                  <a:rPr lang="en-US" sz="1900" dirty="0">
                    <a:latin typeface="Times New Roman" pitchFamily="18" charset="0"/>
                    <a:cs typeface="Times New Roman" pitchFamily="18" charset="0"/>
                  </a:rPr>
                  <a:t> min.</a:t>
                </a:r>
              </a:p>
              <a:p>
                <a:pPr marL="0" indent="0">
                  <a:buNone/>
                </a:pPr>
                <a:r>
                  <a:rPr lang="en-US" sz="1900" dirty="0">
                    <a:latin typeface="Times New Roman" pitchFamily="18" charset="0"/>
                    <a:cs typeface="Times New Roman" pitchFamily="18" charset="0"/>
                  </a:rPr>
                  <a:t>∴ The hands will coincide </a:t>
                </a:r>
                <a:r>
                  <a:rPr lang="en-US" sz="1900" dirty="0" smtClean="0">
                    <a:latin typeface="Times New Roman" pitchFamily="18" charset="0"/>
                    <a:cs typeface="Times New Roman" pitchFamily="18" charset="0"/>
                  </a:rPr>
                  <a:t>at </a:t>
                </a:r>
                <a14:m>
                  <m:oMath xmlns:m="http://schemas.openxmlformats.org/officeDocument/2006/math">
                    <m:r>
                      <a:rPr lang="en-US" sz="1900" i="1">
                        <a:latin typeface="Cambria Math"/>
                        <a:cs typeface="Times New Roman" pitchFamily="18" charset="0"/>
                      </a:rPr>
                      <m:t>10</m:t>
                    </m:r>
                    <m:f>
                      <m:fPr>
                        <m:ctrlPr>
                          <a:rPr lang="en-US" sz="1900" i="1">
                            <a:latin typeface="Cambria Math" panose="02040503050406030204" pitchFamily="18" charset="0"/>
                            <a:cs typeface="Times New Roman" pitchFamily="18" charset="0"/>
                          </a:rPr>
                        </m:ctrlPr>
                      </m:fPr>
                      <m:num>
                        <m:r>
                          <a:rPr lang="en-US" sz="1900" i="1">
                            <a:latin typeface="Cambria Math"/>
                            <a:cs typeface="Times New Roman" pitchFamily="18" charset="0"/>
                          </a:rPr>
                          <m:t>10</m:t>
                        </m:r>
                      </m:num>
                      <m:den>
                        <m:r>
                          <a:rPr lang="en-US" sz="1900" i="1">
                            <a:latin typeface="Cambria Math"/>
                            <a:cs typeface="Times New Roman" pitchFamily="18" charset="0"/>
                          </a:rPr>
                          <m:t>11</m:t>
                        </m:r>
                      </m:den>
                    </m:f>
                  </m:oMath>
                </a14:m>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min. past 2</a:t>
                </a:r>
              </a:p>
              <a:p>
                <a:pPr marL="0" indent="0">
                  <a:buNone/>
                </a:pPr>
                <a:r>
                  <a:rPr lang="en-US" sz="1900" b="1" dirty="0">
                    <a:latin typeface="Times New Roman" pitchFamily="18" charset="0"/>
                    <a:cs typeface="Times New Roman" pitchFamily="18" charset="0"/>
                  </a:rPr>
                  <a:t>Example 3: </a:t>
                </a:r>
                <a:r>
                  <a:rPr lang="en-US" sz="1900" dirty="0">
                    <a:latin typeface="Times New Roman" pitchFamily="18" charset="0"/>
                    <a:cs typeface="Times New Roman" pitchFamily="18" charset="0"/>
                  </a:rPr>
                  <a:t>At what time between 4 and 5 o’clock will the hands of a clock be at right angle</a:t>
                </a:r>
                <a:r>
                  <a:rPr lang="en-US" sz="1900" dirty="0" smtClean="0">
                    <a:latin typeface="Times New Roman" pitchFamily="18" charset="0"/>
                    <a:cs typeface="Times New Roman" pitchFamily="18" charset="0"/>
                  </a:rPr>
                  <a:t>?</a:t>
                </a:r>
              </a:p>
              <a:p>
                <a:pPr marL="0" indent="0">
                  <a:buNone/>
                </a:pPr>
                <a:r>
                  <a:rPr lang="en-US" sz="1900" b="1" dirty="0" smtClean="0">
                    <a:latin typeface="Times New Roman" pitchFamily="18" charset="0"/>
                    <a:cs typeface="Times New Roman" pitchFamily="18" charset="0"/>
                  </a:rPr>
                  <a:t>Solution: </a:t>
                </a:r>
                <a:r>
                  <a:rPr lang="en-US" sz="1900" dirty="0">
                    <a:latin typeface="Times New Roman" pitchFamily="18" charset="0"/>
                    <a:cs typeface="Times New Roman" pitchFamily="18" charset="0"/>
                  </a:rPr>
                  <a:t>At 4 o’clock, the minute hand will be 20 min. spaces behind the hour </a:t>
                </a:r>
                <a:r>
                  <a:rPr lang="en-US" sz="1900" dirty="0" err="1">
                    <a:latin typeface="Times New Roman" pitchFamily="18" charset="0"/>
                    <a:cs typeface="Times New Roman" pitchFamily="18" charset="0"/>
                  </a:rPr>
                  <a:t>hand.Now</a:t>
                </a:r>
                <a:r>
                  <a:rPr lang="en-US" sz="1900" dirty="0">
                    <a:latin typeface="Times New Roman" pitchFamily="18" charset="0"/>
                    <a:cs typeface="Times New Roman" pitchFamily="18" charset="0"/>
                  </a:rPr>
                  <a:t>, when the two hands are at right angles, they are 15 min. spaces apart.</a:t>
                </a:r>
              </a:p>
              <a:p>
                <a:pPr marL="0" indent="0">
                  <a:buNone/>
                </a:pPr>
                <a:r>
                  <a:rPr lang="en-US" sz="1900" dirty="0">
                    <a:latin typeface="Times New Roman" pitchFamily="18" charset="0"/>
                    <a:cs typeface="Times New Roman" pitchFamily="18" charset="0"/>
                  </a:rPr>
                  <a:t>So, they are at right angles in following two cases.</a:t>
                </a:r>
              </a:p>
              <a:p>
                <a:pPr>
                  <a:buNone/>
                </a:pPr>
                <a:endParaRPr lang="en-US" sz="1900" dirty="0">
                  <a:latin typeface="Times New Roman" pitchFamily="18" charset="0"/>
                  <a:cs typeface="Times New Roman" pitchFamily="18" charset="0"/>
                </a:endParaRPr>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flipH="1">
                <a:off x="228600" y="1066800"/>
                <a:ext cx="8763000" cy="5257800"/>
              </a:xfrm>
              <a:blipFill rotWithShape="1">
                <a:blip r:embed="rId3"/>
                <a:stretch>
                  <a:fillRect l="-696" t="-579"/>
                </a:stretch>
              </a:blipFill>
            </p:spPr>
            <p:txBody>
              <a:bodyPr/>
              <a:lstStyle/>
              <a:p>
                <a:r>
                  <a:rPr lang="en-US">
                    <a:noFill/>
                  </a:rPr>
                  <a:t> </a:t>
                </a:r>
              </a:p>
            </p:txBody>
          </p:sp>
        </mc:Fallback>
      </mc:AlternateContent>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objective of this course is to familiarize the engineers with concept of function of complex variables, complex variables&amp; their applications, Integral Transforms for various mathematical tasks and numerical aptitude. It aims to show case the students with standard concepts and tools from B. Tech to deal with advanced level of mathematics and applications that would be essential for their disciplines. The students will learn: </a:t>
            </a:r>
          </a:p>
          <a:p>
            <a:pPr algn="just"/>
            <a:r>
              <a:rPr lang="en-US" sz="1800" dirty="0">
                <a:latin typeface="Times New Roman" pitchFamily="18" charset="0"/>
                <a:cs typeface="Times New Roman" pitchFamily="18" charset="0"/>
              </a:rPr>
              <a:t>The idea of function of complex variables  and  analytic functions. </a:t>
            </a:r>
          </a:p>
          <a:p>
            <a:pPr algn="just"/>
            <a:r>
              <a:rPr lang="en-US" sz="1800" dirty="0">
                <a:latin typeface="Times New Roman" pitchFamily="18" charset="0"/>
                <a:cs typeface="Times New Roman" pitchFamily="18" charset="0"/>
              </a:rPr>
              <a:t>The idea of concepts of complex functions for evaluation of definite integrals </a:t>
            </a:r>
          </a:p>
          <a:p>
            <a:pPr algn="just"/>
            <a:r>
              <a:rPr lang="en-US" sz="1800" dirty="0">
                <a:latin typeface="Times New Roman" pitchFamily="18" charset="0"/>
                <a:cs typeface="Times New Roman" pitchFamily="18" charset="0"/>
              </a:rPr>
              <a:t>The concepts of concept of partial differential equation to solve partial differential and its applications.</a:t>
            </a:r>
          </a:p>
          <a:p>
            <a:pPr algn="just"/>
            <a:r>
              <a:rPr lang="en-US" sz="1800" dirty="0">
                <a:latin typeface="Times New Roman" panose="02020603050405020304" pitchFamily="18" charset="0"/>
                <a:ea typeface="Times New Roman" panose="02020603050405020304" pitchFamily="18" charset="0"/>
                <a:cs typeface="Times New Roman" pitchFamily="18" charset="0"/>
              </a:rPr>
              <a:t>The</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concept</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of</a:t>
            </a:r>
            <a:r>
              <a:rPr lang="en-US" sz="1800" spc="10" dirty="0">
                <a:latin typeface="Times New Roman" panose="02020603050405020304" pitchFamily="18" charset="0"/>
                <a:ea typeface="Times New Roman" panose="02020603050405020304" pitchFamily="18" charset="0"/>
                <a:cs typeface="Times New Roman" pitchFamily="18" charset="0"/>
              </a:rPr>
              <a:t> F</a:t>
            </a:r>
            <a:r>
              <a:rPr lang="en-US" sz="1800" dirty="0">
                <a:latin typeface="Times New Roman" panose="02020603050405020304" pitchFamily="18" charset="0"/>
                <a:ea typeface="Times New Roman" panose="02020603050405020304" pitchFamily="18" charset="0"/>
                <a:cs typeface="Times New Roman" pitchFamily="18" charset="0"/>
              </a:rPr>
              <a:t>ourier</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transform</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and</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Z-transform</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to</a:t>
            </a:r>
            <a:r>
              <a:rPr lang="en-US" sz="1800" spc="-5"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solve</a:t>
            </a:r>
            <a:r>
              <a:rPr lang="en-US" sz="1800" spc="-10" dirty="0">
                <a:latin typeface="Times New Roman" panose="02020603050405020304" pitchFamily="18" charset="0"/>
                <a:ea typeface="Times New Roman" panose="02020603050405020304" pitchFamily="18" charset="0"/>
                <a:cs typeface="Times New Roman" pitchFamily="18" charset="0"/>
              </a:rPr>
              <a:t> </a:t>
            </a:r>
            <a:r>
              <a:rPr lang="en-US" sz="1800" dirty="0">
                <a:latin typeface="Times New Roman" panose="02020603050405020304" pitchFamily="18" charset="0"/>
                <a:ea typeface="Times New Roman" panose="02020603050405020304" pitchFamily="18" charset="0"/>
                <a:cs typeface="Times New Roman" pitchFamily="18" charset="0"/>
              </a:rPr>
              <a:t>difference equations.</a:t>
            </a:r>
          </a:p>
          <a:p>
            <a:pPr algn="just"/>
            <a:r>
              <a:rPr lang="en-US" sz="1800" dirty="0">
                <a:latin typeface="Times New Roman" pitchFamily="18" charset="0"/>
                <a:cs typeface="Times New Roman" pitchFamily="18" charset="0"/>
              </a:rPr>
              <a:t>The concept of problems based on Time &amp; Work, Pipe &amp; Cistern, Time, Speed &amp; Distance, Boat &amp; Stream, Sitting Arrangement, Clock &amp; Calendar.</a:t>
            </a:r>
          </a:p>
          <a:p>
            <a:pPr marL="0" indent="0" algn="just">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5394A8-E626-45CD-AA84-4043ECC7CAAD}"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4445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Course Objective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14400"/>
                <a:ext cx="8763000" cy="5334000"/>
              </a:xfrm>
            </p:spPr>
            <p:txBody>
              <a:bodyPr>
                <a:normAutofit/>
              </a:bodyPr>
              <a:lstStyle/>
              <a:p>
                <a:pPr marL="514350" indent="-514350">
                  <a:buNone/>
                </a:pPr>
                <a:endParaRPr lang="en-US" sz="1800" b="1" dirty="0" smtClean="0">
                  <a:latin typeface="Times New Roman" pitchFamily="18" charset="0"/>
                  <a:cs typeface="Times New Roman" pitchFamily="18" charset="0"/>
                </a:endParaRPr>
              </a:p>
              <a:p>
                <a:pPr marL="514350" indent="-514350" algn="just">
                  <a:buNone/>
                </a:pPr>
                <a:r>
                  <a:rPr lang="en-US" sz="1800" b="1" dirty="0">
                    <a:latin typeface="Times New Roman" pitchFamily="18" charset="0"/>
                    <a:cs typeface="Times New Roman" pitchFamily="18" charset="0"/>
                  </a:rPr>
                  <a:t>Case I. </a:t>
                </a:r>
                <a:r>
                  <a:rPr lang="en-US" sz="1800" dirty="0">
                    <a:latin typeface="Times New Roman" pitchFamily="18" charset="0"/>
                    <a:cs typeface="Times New Roman" pitchFamily="18" charset="0"/>
                  </a:rPr>
                  <a:t>When minute hand is 15 min. spaces behind the hour hand </a:t>
                </a:r>
                <a:r>
                  <a:rPr lang="en-US" sz="1800" dirty="0" smtClean="0">
                    <a:latin typeface="Times New Roman" pitchFamily="18" charset="0"/>
                    <a:cs typeface="Times New Roman" pitchFamily="18" charset="0"/>
                  </a:rPr>
                  <a:t>:</a:t>
                </a:r>
              </a:p>
              <a:p>
                <a:pPr marL="514350" indent="-514350" algn="just">
                  <a:buNone/>
                </a:pPr>
                <a:r>
                  <a:rPr lang="en-US" sz="1800" dirty="0" smtClean="0">
                    <a:latin typeface="Times New Roman" pitchFamily="18" charset="0"/>
                    <a:cs typeface="Times New Roman" pitchFamily="18" charset="0"/>
                  </a:rPr>
                  <a:t>  In </a:t>
                </a:r>
                <a:r>
                  <a:rPr lang="en-US" sz="1800" dirty="0">
                    <a:latin typeface="Times New Roman" pitchFamily="18" charset="0"/>
                    <a:cs typeface="Times New Roman" pitchFamily="18" charset="0"/>
                  </a:rPr>
                  <a:t>this case min. hand will have to gain (20 – 15) = 5 minute spaces.</a:t>
                </a:r>
              </a:p>
              <a:p>
                <a:pPr marL="514350" indent="-514350" algn="just">
                  <a:buNone/>
                </a:pPr>
                <a:r>
                  <a:rPr lang="en-US" sz="1800" dirty="0" smtClean="0">
                    <a:latin typeface="Times New Roman" pitchFamily="18" charset="0"/>
                    <a:cs typeface="Times New Roman" pitchFamily="18" charset="0"/>
                  </a:rPr>
                  <a:t> 55 </a:t>
                </a:r>
                <a:r>
                  <a:rPr lang="en-US" sz="1800" dirty="0">
                    <a:latin typeface="Times New Roman" pitchFamily="18" charset="0"/>
                    <a:cs typeface="Times New Roman" pitchFamily="18" charset="0"/>
                  </a:rPr>
                  <a:t>min. spaces are gained by it in 60 </a:t>
                </a:r>
                <a:r>
                  <a:rPr lang="en-US" sz="1800" dirty="0" smtClean="0">
                    <a:latin typeface="Times New Roman" pitchFamily="18" charset="0"/>
                    <a:cs typeface="Times New Roman" pitchFamily="18" charset="0"/>
                  </a:rPr>
                  <a:t>min.</a:t>
                </a:r>
              </a:p>
              <a:p>
                <a:pPr marL="514350" indent="-514350" algn="just">
                  <a:buNone/>
                </a:pPr>
                <a:r>
                  <a:rPr lang="en-US" sz="1800" dirty="0" smtClean="0">
                    <a:latin typeface="Times New Roman" pitchFamily="18" charset="0"/>
                    <a:cs typeface="Times New Roman" pitchFamily="18" charset="0"/>
                  </a:rPr>
                  <a:t> 5 </a:t>
                </a:r>
                <a:r>
                  <a:rPr lang="en-US" sz="1800" dirty="0">
                    <a:latin typeface="Times New Roman" pitchFamily="18" charset="0"/>
                    <a:cs typeface="Times New Roman" pitchFamily="18" charset="0"/>
                  </a:rPr>
                  <a:t>min. spaces will be gained by it </a:t>
                </a:r>
                <a:r>
                  <a:rPr lang="en-US" sz="1800" dirty="0" smtClean="0">
                    <a:latin typeface="Times New Roman" pitchFamily="18" charset="0"/>
                    <a:cs typeface="Times New Roman" pitchFamily="18" charset="0"/>
                  </a:rPr>
                  <a:t>in </a:t>
                </a:r>
                <a14:m>
                  <m:oMath xmlns:m="http://schemas.openxmlformats.org/officeDocument/2006/math">
                    <m:d>
                      <m:dPr>
                        <m:ctrlPr>
                          <a:rPr lang="en-US" sz="1800" i="1" smtClean="0">
                            <a:latin typeface="Cambria Math" panose="02040503050406030204" pitchFamily="18" charset="0"/>
                            <a:cs typeface="Times New Roman" pitchFamily="18" charset="0"/>
                          </a:rPr>
                        </m:ctrlPr>
                      </m:dPr>
                      <m:e>
                        <m:f>
                          <m:fPr>
                            <m:ctrlPr>
                              <a:rPr lang="en-US" sz="180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60</m:t>
                            </m:r>
                          </m:num>
                          <m:den>
                            <m:r>
                              <a:rPr lang="en-US" sz="1800" b="0" i="1" smtClean="0">
                                <a:latin typeface="Cambria Math"/>
                                <a:cs typeface="Times New Roman" pitchFamily="18" charset="0"/>
                              </a:rPr>
                              <m:t>55</m:t>
                            </m:r>
                          </m:den>
                        </m:f>
                        <m:r>
                          <a:rPr lang="en-US" sz="1800" i="1" smtClean="0">
                            <a:latin typeface="Cambria Math"/>
                            <a:ea typeface="Cambria Math"/>
                            <a:cs typeface="Times New Roman" pitchFamily="18" charset="0"/>
                          </a:rPr>
                          <m:t>×</m:t>
                        </m:r>
                        <m:r>
                          <a:rPr lang="en-US" sz="1800" b="0" i="1" smtClean="0">
                            <a:latin typeface="Cambria Math"/>
                            <a:ea typeface="Cambria Math"/>
                            <a:cs typeface="Times New Roman" pitchFamily="18" charset="0"/>
                          </a:rPr>
                          <m:t>5</m:t>
                        </m:r>
                      </m:e>
                    </m:d>
                    <m:r>
                      <a:rPr lang="en-US" sz="1800" b="0" i="1" smtClean="0">
                        <a:latin typeface="Cambria Math"/>
                        <a:cs typeface="Times New Roman" pitchFamily="18" charset="0"/>
                      </a:rPr>
                      <m:t> </m:t>
                    </m:r>
                    <m:r>
                      <a:rPr lang="en-US" sz="1800" b="0" i="1" smtClean="0">
                        <a:latin typeface="Cambria Math"/>
                        <a:cs typeface="Times New Roman" pitchFamily="18" charset="0"/>
                      </a:rPr>
                      <m:t>𝑚𝑖𝑛</m:t>
                    </m:r>
                    <m:r>
                      <a:rPr lang="en-US" sz="1800" b="0" i="1" smtClean="0">
                        <a:latin typeface="Cambria Math"/>
                        <a:cs typeface="Times New Roman" pitchFamily="18" charset="0"/>
                      </a:rPr>
                      <m:t>.=5</m:t>
                    </m:r>
                    <m:f>
                      <m:fPr>
                        <m:ctrlPr>
                          <a:rPr lang="en-US" sz="1800" b="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5</m:t>
                        </m:r>
                      </m:num>
                      <m:den>
                        <m:r>
                          <a:rPr lang="en-US" sz="1800" b="0" i="1" smtClean="0">
                            <a:latin typeface="Cambria Math"/>
                            <a:cs typeface="Times New Roman" pitchFamily="18" charset="0"/>
                          </a:rPr>
                          <m:t>11</m:t>
                        </m:r>
                      </m:den>
                    </m:f>
                  </m:oMath>
                </a14:m>
                <a:r>
                  <a:rPr lang="en-US" sz="1800" dirty="0" smtClean="0">
                    <a:latin typeface="Times New Roman" pitchFamily="18" charset="0"/>
                    <a:cs typeface="Times New Roman" pitchFamily="18" charset="0"/>
                  </a:rPr>
                  <a:t> min.</a:t>
                </a:r>
              </a:p>
              <a:p>
                <a:pPr marL="514350" indent="-51435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They are at right angles </a:t>
                </a:r>
                <a:r>
                  <a:rPr lang="en-US" sz="1800" dirty="0" smtClean="0">
                    <a:latin typeface="Times New Roman" pitchFamily="18" charset="0"/>
                    <a:cs typeface="Times New Roman" pitchFamily="18" charset="0"/>
                  </a:rPr>
                  <a:t>at </a:t>
                </a:r>
                <a14:m>
                  <m:oMath xmlns:m="http://schemas.openxmlformats.org/officeDocument/2006/math">
                    <m:r>
                      <a:rPr lang="en-US" sz="1800" i="1">
                        <a:latin typeface="Cambria Math"/>
                        <a:cs typeface="Times New Roman" pitchFamily="18" charset="0"/>
                      </a:rPr>
                      <m:t>5</m:t>
                    </m:r>
                    <m:f>
                      <m:fPr>
                        <m:ctrlPr>
                          <a:rPr lang="en-US" sz="1800" i="1">
                            <a:latin typeface="Cambria Math" panose="02040503050406030204" pitchFamily="18" charset="0"/>
                            <a:cs typeface="Times New Roman" pitchFamily="18" charset="0"/>
                          </a:rPr>
                        </m:ctrlPr>
                      </m:fPr>
                      <m:num>
                        <m:r>
                          <a:rPr lang="en-US" sz="1800" i="1">
                            <a:latin typeface="Cambria Math"/>
                            <a:cs typeface="Times New Roman" pitchFamily="18" charset="0"/>
                          </a:rPr>
                          <m:t>5</m:t>
                        </m:r>
                      </m:num>
                      <m:den>
                        <m:r>
                          <a:rPr lang="en-US" sz="1800" i="1">
                            <a:latin typeface="Cambria Math"/>
                            <a:cs typeface="Times New Roman" pitchFamily="18" charset="0"/>
                          </a:rPr>
                          <m:t>11</m:t>
                        </m:r>
                      </m:den>
                    </m:f>
                  </m:oMath>
                </a14:m>
                <a:r>
                  <a:rPr lang="en-US" sz="1800" dirty="0" smtClean="0">
                    <a:latin typeface="Times New Roman" pitchFamily="18" charset="0"/>
                    <a:cs typeface="Times New Roman" pitchFamily="18" charset="0"/>
                  </a:rPr>
                  <a:t> min. past 4. </a:t>
                </a:r>
              </a:p>
              <a:p>
                <a:pPr marL="514350" indent="-514350" algn="just">
                  <a:buNone/>
                </a:pPr>
                <a:r>
                  <a:rPr lang="en-US" sz="1800" b="1" dirty="0">
                    <a:latin typeface="Times New Roman" pitchFamily="18" charset="0"/>
                    <a:cs typeface="Times New Roman" pitchFamily="18" charset="0"/>
                  </a:rPr>
                  <a:t>Case II. </a:t>
                </a:r>
                <a:r>
                  <a:rPr lang="en-US" sz="1800" dirty="0">
                    <a:latin typeface="Times New Roman" pitchFamily="18" charset="0"/>
                    <a:cs typeface="Times New Roman" pitchFamily="18" charset="0"/>
                  </a:rPr>
                  <a:t>When the minute hand is 15 min. spaces ahead of the hour hand :</a:t>
                </a:r>
              </a:p>
              <a:p>
                <a:pPr marL="514350" indent="-514350" algn="just">
                  <a:buNone/>
                </a:pPr>
                <a:r>
                  <a:rPr lang="en-US" sz="1800" dirty="0">
                    <a:latin typeface="Times New Roman" pitchFamily="18" charset="0"/>
                    <a:cs typeface="Times New Roman" pitchFamily="18" charset="0"/>
                  </a:rPr>
                  <a:t>To be in this position, the minute hand will have to gain (20 + 15) = 35 minute spaces.</a:t>
                </a:r>
              </a:p>
              <a:p>
                <a:pPr marL="514350" indent="-514350" algn="just">
                  <a:buNone/>
                </a:pPr>
                <a:r>
                  <a:rPr lang="en-US" sz="1800" dirty="0">
                    <a:latin typeface="Times New Roman" pitchFamily="18" charset="0"/>
                    <a:cs typeface="Times New Roman" pitchFamily="18" charset="0"/>
                  </a:rPr>
                  <a:t>55 min. spaces are gained in 60 min.</a:t>
                </a:r>
              </a:p>
              <a:p>
                <a:pPr marL="514350" indent="-514350" algn="just">
                  <a:buNone/>
                </a:pPr>
                <a:r>
                  <a:rPr lang="en-US" sz="1800" dirty="0" smtClean="0">
                    <a:latin typeface="Times New Roman" pitchFamily="18" charset="0"/>
                    <a:cs typeface="Times New Roman" pitchFamily="18" charset="0"/>
                  </a:rPr>
                  <a:t>35 min. spaces are gained in </a:t>
                </a:r>
                <a14:m>
                  <m:oMath xmlns:m="http://schemas.openxmlformats.org/officeDocument/2006/math">
                    <m:d>
                      <m:dPr>
                        <m:ctrlPr>
                          <a:rPr lang="en-US" sz="1800" i="1">
                            <a:latin typeface="Cambria Math" panose="02040503050406030204" pitchFamily="18" charset="0"/>
                            <a:cs typeface="Times New Roman" pitchFamily="18" charset="0"/>
                          </a:rPr>
                        </m:ctrlPr>
                      </m:dPr>
                      <m:e>
                        <m:f>
                          <m:fPr>
                            <m:ctrlPr>
                              <a:rPr lang="en-US" sz="1800" i="1">
                                <a:latin typeface="Cambria Math" panose="02040503050406030204" pitchFamily="18" charset="0"/>
                                <a:cs typeface="Times New Roman" pitchFamily="18" charset="0"/>
                              </a:rPr>
                            </m:ctrlPr>
                          </m:fPr>
                          <m:num>
                            <m:r>
                              <a:rPr lang="en-US" sz="1800" i="1">
                                <a:latin typeface="Cambria Math"/>
                                <a:cs typeface="Times New Roman" pitchFamily="18" charset="0"/>
                              </a:rPr>
                              <m:t>60</m:t>
                            </m:r>
                          </m:num>
                          <m:den>
                            <m:r>
                              <a:rPr lang="en-US" sz="1800" i="1">
                                <a:latin typeface="Cambria Math"/>
                                <a:cs typeface="Times New Roman" pitchFamily="18" charset="0"/>
                              </a:rPr>
                              <m:t>55</m:t>
                            </m:r>
                          </m:den>
                        </m:f>
                        <m:r>
                          <a:rPr lang="en-US" sz="1800" i="1">
                            <a:latin typeface="Cambria Math"/>
                            <a:ea typeface="Cambria Math"/>
                            <a:cs typeface="Times New Roman" pitchFamily="18" charset="0"/>
                          </a:rPr>
                          <m:t>×5</m:t>
                        </m:r>
                      </m:e>
                    </m:d>
                  </m:oMath>
                </a14:m>
                <a:r>
                  <a:rPr lang="en-US" sz="1800" dirty="0" smtClean="0">
                    <a:latin typeface="Times New Roman" pitchFamily="18" charset="0"/>
                    <a:cs typeface="Times New Roman" pitchFamily="18" charset="0"/>
                  </a:rPr>
                  <a:t> min. =</a:t>
                </a:r>
                <a:r>
                  <a:rPr lang="en-US" sz="1800" dirty="0">
                    <a:cs typeface="Times New Roman" pitchFamily="18" charset="0"/>
                  </a:rPr>
                  <a:t> </a:t>
                </a:r>
                <a14:m>
                  <m:oMath xmlns:m="http://schemas.openxmlformats.org/officeDocument/2006/math">
                    <m:r>
                      <a:rPr lang="en-US" sz="1800" i="1" dirty="0" smtClean="0">
                        <a:latin typeface="Cambria Math"/>
                        <a:cs typeface="Times New Roman" pitchFamily="18" charset="0"/>
                      </a:rPr>
                      <m:t>3</m:t>
                    </m:r>
                    <m:r>
                      <a:rPr lang="en-US" sz="1800" b="0" i="1" dirty="0" smtClean="0">
                        <a:latin typeface="Cambria Math"/>
                        <a:cs typeface="Times New Roman" pitchFamily="18" charset="0"/>
                      </a:rPr>
                      <m:t>8</m:t>
                    </m:r>
                    <m:f>
                      <m:fPr>
                        <m:ctrlPr>
                          <a:rPr lang="en-US" sz="1800" i="1">
                            <a:latin typeface="Cambria Math" panose="02040503050406030204" pitchFamily="18" charset="0"/>
                            <a:cs typeface="Times New Roman" pitchFamily="18" charset="0"/>
                          </a:rPr>
                        </m:ctrlPr>
                      </m:fPr>
                      <m:num>
                        <m:r>
                          <a:rPr lang="en-US" sz="1800" b="0" i="1" smtClean="0">
                            <a:latin typeface="Cambria Math"/>
                            <a:cs typeface="Times New Roman" pitchFamily="18" charset="0"/>
                          </a:rPr>
                          <m:t>2</m:t>
                        </m:r>
                      </m:num>
                      <m:den>
                        <m:r>
                          <a:rPr lang="en-US" sz="1800" i="1">
                            <a:latin typeface="Cambria Math"/>
                            <a:cs typeface="Times New Roman" pitchFamily="18" charset="0"/>
                          </a:rPr>
                          <m:t>11</m:t>
                        </m:r>
                      </m:den>
                    </m:f>
                  </m:oMath>
                </a14:m>
                <a:r>
                  <a:rPr lang="en-US" sz="1800" dirty="0" smtClean="0">
                    <a:latin typeface="Times New Roman" pitchFamily="18" charset="0"/>
                    <a:cs typeface="Times New Roman" pitchFamily="18" charset="0"/>
                  </a:rPr>
                  <a:t> min .</a:t>
                </a:r>
              </a:p>
              <a:p>
                <a:pPr marL="514350" indent="-514350" algn="just">
                  <a:buNone/>
                </a:pPr>
                <a:r>
                  <a:rPr lang="en-US" sz="1800" dirty="0">
                    <a:latin typeface="Times New Roman" pitchFamily="18" charset="0"/>
                    <a:cs typeface="Times New Roman" pitchFamily="18" charset="0"/>
                  </a:rPr>
                  <a:t>∴ They are at right angles </a:t>
                </a:r>
                <a:r>
                  <a:rPr lang="en-US" sz="1800" dirty="0" smtClean="0">
                    <a:latin typeface="Times New Roman" pitchFamily="18" charset="0"/>
                    <a:cs typeface="Times New Roman" pitchFamily="18" charset="0"/>
                  </a:rPr>
                  <a:t>at </a:t>
                </a:r>
                <a14:m>
                  <m:oMath xmlns:m="http://schemas.openxmlformats.org/officeDocument/2006/math">
                    <m:r>
                      <a:rPr lang="en-US" sz="1800" b="0" i="1" smtClean="0">
                        <a:latin typeface="Cambria Math"/>
                        <a:cs typeface="Times New Roman" pitchFamily="18" charset="0"/>
                      </a:rPr>
                      <m:t>38</m:t>
                    </m:r>
                    <m:f>
                      <m:fPr>
                        <m:ctrlPr>
                          <a:rPr lang="en-US" sz="1800" b="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2</m:t>
                        </m:r>
                      </m:num>
                      <m:den>
                        <m:r>
                          <a:rPr lang="en-US" sz="1800" b="0" i="1" smtClean="0">
                            <a:latin typeface="Cambria Math"/>
                            <a:cs typeface="Times New Roman" pitchFamily="18" charset="0"/>
                          </a:rPr>
                          <m:t>11</m:t>
                        </m:r>
                      </m:den>
                    </m:f>
                  </m:oMath>
                </a14:m>
                <a:r>
                  <a:rPr lang="en-US" sz="1800" dirty="0" smtClean="0">
                    <a:latin typeface="Times New Roman" pitchFamily="18" charset="0"/>
                    <a:cs typeface="Times New Roman" pitchFamily="18" charset="0"/>
                  </a:rPr>
                  <a:t>min. past 4.</a:t>
                </a:r>
              </a:p>
              <a:p>
                <a:pPr marL="514350" indent="-514350" algn="just">
                  <a:buNone/>
                </a:pPr>
                <a:endParaRPr lang="en-US" sz="2900" dirty="0" smtClean="0">
                  <a:latin typeface="Times New Roman" pitchFamily="18" charset="0"/>
                  <a:cs typeface="Times New Roman" pitchFamily="18" charset="0"/>
                </a:endParaRPr>
              </a:p>
              <a:p>
                <a:pPr marL="514350" indent="-514350">
                  <a:buNone/>
                </a:pPr>
                <a:endParaRPr lang="en-US" sz="2900" dirty="0">
                  <a:latin typeface="Times New Roman" pitchFamily="18" charset="0"/>
                  <a:cs typeface="Times New Roman" pitchFamily="18" charset="0"/>
                </a:endParaRPr>
              </a:p>
              <a:p>
                <a:pPr marL="514350" indent="-514350">
                  <a:buNone/>
                </a:pPr>
                <a:endParaRPr lang="en-US" sz="2900" dirty="0">
                  <a:latin typeface="Times New Roman" pitchFamily="18" charset="0"/>
                  <a:cs typeface="Times New Roman" pitchFamily="18" charset="0"/>
                </a:endParaRPr>
              </a:p>
              <a:p>
                <a:pPr marL="514350" indent="-514350">
                  <a:buNone/>
                </a:pPr>
                <a:endParaRPr lang="en-US" sz="2600" b="1" dirty="0">
                  <a:latin typeface="Times New Roman" pitchFamily="18" charset="0"/>
                  <a:cs typeface="Times New Roman" pitchFamily="18" charset="0"/>
                </a:endParaRPr>
              </a:p>
              <a:p>
                <a:pPr marL="514350" indent="-514350">
                  <a:buNone/>
                </a:pPr>
                <a:endParaRPr lang="en-US" sz="2600" b="1" dirty="0">
                  <a:latin typeface="Times New Roman" pitchFamily="18" charset="0"/>
                  <a:cs typeface="Times New Roman" pitchFamily="18" charset="0"/>
                </a:endParaRPr>
              </a:p>
              <a:p>
                <a:pPr marL="514350" indent="-514350">
                  <a:buNone/>
                </a:pPr>
                <a:endParaRPr lang="en-US" sz="2600" b="1" dirty="0">
                  <a:latin typeface="Times New Roman" pitchFamily="18" charset="0"/>
                  <a:cs typeface="Times New Roman" pitchFamily="18" charset="0"/>
                </a:endParaRPr>
              </a:p>
              <a:p>
                <a:pPr marL="514350" indent="-514350">
                  <a:buNone/>
                </a:pPr>
                <a:endParaRPr lang="en-US" sz="2600" b="1"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14400"/>
                <a:ext cx="8763000" cy="5334000"/>
              </a:xfrm>
              <a:blipFill rotWithShape="1">
                <a:blip r:embed="rId2"/>
                <a:stretch>
                  <a:fillRect l="-5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167EB77-C916-49C3-BBE1-645141D2E3E0}" type="datetime1">
              <a:rPr lang="en-US" smtClean="0"/>
              <a:t>12/17/2021</a:t>
            </a:fld>
            <a:endParaRPr lang="en-US" dirty="0"/>
          </a:p>
        </p:txBody>
      </p:sp>
      <p:sp>
        <p:nvSpPr>
          <p:cNvPr id="5" name="Footer Placeholder 4"/>
          <p:cNvSpPr>
            <a:spLocks noGrp="1"/>
          </p:cNvSpPr>
          <p:nvPr>
            <p:ph type="ftr" sz="quarter" idx="11"/>
          </p:nvPr>
        </p:nvSpPr>
        <p:spPr>
          <a:xfrm>
            <a:off x="1981200" y="6356350"/>
            <a:ext cx="6019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8" name="Title 1"/>
          <p:cNvSpPr txBox="1">
            <a:spLocks noGrp="1"/>
          </p:cNvSpPr>
          <p:nvPr>
            <p:ph type="title"/>
          </p:nvPr>
        </p:nvSpPr>
        <p:spPr>
          <a:xfrm>
            <a:off x="16002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534400" cy="5181600"/>
              </a:xfrm>
            </p:spPr>
            <p:txBody>
              <a:bodyPr>
                <a:normAutofit lnSpcReduction="10000"/>
              </a:bodyPr>
              <a:lstStyle/>
              <a:p>
                <a:pPr>
                  <a:buNone/>
                </a:pPr>
                <a:r>
                  <a:rPr lang="en-US" sz="1800" b="1" dirty="0" smtClean="0">
                    <a:latin typeface="Times New Roman" pitchFamily="18" charset="0"/>
                    <a:cs typeface="Times New Roman" pitchFamily="18" charset="0"/>
                  </a:rPr>
                  <a:t>Example </a:t>
                </a:r>
                <a:r>
                  <a:rPr lang="en-US" sz="1800" b="1" dirty="0">
                    <a:latin typeface="Times New Roman" pitchFamily="18" charset="0"/>
                    <a:cs typeface="Times New Roman" pitchFamily="18" charset="0"/>
                  </a:rPr>
                  <a:t>4: </a:t>
                </a:r>
                <a:r>
                  <a:rPr lang="en-US" sz="1800" dirty="0">
                    <a:latin typeface="Times New Roman" pitchFamily="18" charset="0"/>
                    <a:cs typeface="Times New Roman" pitchFamily="18" charset="0"/>
                  </a:rPr>
                  <a:t>A clock is set right at 5 a.m. The clock loses 16 minutes in 24 hours. </a:t>
                </a:r>
                <a:r>
                  <a:rPr lang="en-US" sz="1800" dirty="0" smtClean="0">
                    <a:latin typeface="Times New Roman" pitchFamily="18" charset="0"/>
                    <a:cs typeface="Times New Roman" pitchFamily="18" charset="0"/>
                  </a:rPr>
                  <a:t>What</a:t>
                </a:r>
              </a:p>
              <a:p>
                <a:pPr>
                  <a:buNone/>
                </a:pPr>
                <a:r>
                  <a:rPr lang="en-US" sz="1800" dirty="0">
                    <a:latin typeface="Times New Roman" pitchFamily="18" charset="0"/>
                    <a:cs typeface="Times New Roman" pitchFamily="18" charset="0"/>
                  </a:rPr>
                  <a:t>will be the true time when the clock indicates 10 p.m. on 4th day?</a:t>
                </a:r>
                <a:endParaRPr lang="en-US" sz="1800" dirty="0" smtClean="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Time from 5 a.m. on a day to 10 p.m. on 4th day = 89 hours.</a:t>
                </a:r>
              </a:p>
              <a:p>
                <a:pPr>
                  <a:buNone/>
                </a:pPr>
                <a:r>
                  <a:rPr lang="en-US" sz="1800" dirty="0">
                    <a:latin typeface="Times New Roman" pitchFamily="18" charset="0"/>
                    <a:cs typeface="Times New Roman" pitchFamily="18" charset="0"/>
                  </a:rPr>
                  <a:t>Now 23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44 min. of this clock = 24 hours of correct clock</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356 </m:t>
                        </m:r>
                      </m:num>
                      <m:den>
                        <m:r>
                          <a:rPr lang="en-US" sz="1800" b="0" i="1" smtClean="0">
                            <a:latin typeface="Cambria Math"/>
                            <a:cs typeface="Times New Roman" pitchFamily="18" charset="0"/>
                          </a:rPr>
                          <m:t>15</m:t>
                        </m:r>
                      </m:den>
                    </m:f>
                  </m:oMath>
                </a14:m>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hrs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of this clock = 24 hours of correct clock</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89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of this clock</a:t>
                </a:r>
                <a14:m>
                  <m:oMath xmlns:m="http://schemas.openxmlformats.org/officeDocument/2006/math">
                    <m:r>
                      <a:rPr lang="en-US" sz="1800" b="0" i="1" smtClean="0">
                        <a:latin typeface="Cambria Math"/>
                        <a:cs typeface="Times New Roman" pitchFamily="18" charset="0"/>
                      </a:rPr>
                      <m:t>=</m:t>
                    </m:r>
                    <m:d>
                      <m:dPr>
                        <m:ctrlPr>
                          <a:rPr lang="en-US" sz="1800" i="1" smtClean="0">
                            <a:latin typeface="Cambria Math" panose="02040503050406030204" pitchFamily="18" charset="0"/>
                            <a:cs typeface="Times New Roman" pitchFamily="18" charset="0"/>
                          </a:rPr>
                        </m:ctrlPr>
                      </m:dPr>
                      <m:e>
                        <m:r>
                          <a:rPr lang="en-US" sz="1800" b="0" i="1" smtClean="0">
                            <a:latin typeface="Cambria Math"/>
                            <a:cs typeface="Times New Roman" pitchFamily="18" charset="0"/>
                          </a:rPr>
                          <m:t>24</m:t>
                        </m:r>
                        <m:r>
                          <a:rPr lang="en-US" sz="1800" b="0" i="1" smtClean="0">
                            <a:latin typeface="Cambria Math"/>
                            <a:ea typeface="Cambria Math"/>
                            <a:cs typeface="Times New Roman" pitchFamily="18" charset="0"/>
                          </a:rPr>
                          <m:t>×</m:t>
                        </m:r>
                        <m:f>
                          <m:fPr>
                            <m:ctrlPr>
                              <a:rPr lang="en-US" sz="1800" i="1" smtClean="0">
                                <a:latin typeface="Cambria Math" panose="02040503050406030204" pitchFamily="18" charset="0"/>
                                <a:ea typeface="Cambria Math"/>
                                <a:cs typeface="Times New Roman" pitchFamily="18" charset="0"/>
                              </a:rPr>
                            </m:ctrlPr>
                          </m:fPr>
                          <m:num>
                            <m:r>
                              <a:rPr lang="en-US" sz="1800" b="0" i="1" smtClean="0">
                                <a:latin typeface="Cambria Math"/>
                                <a:ea typeface="Cambria Math"/>
                                <a:cs typeface="Times New Roman" pitchFamily="18" charset="0"/>
                              </a:rPr>
                              <m:t>15</m:t>
                            </m:r>
                          </m:num>
                          <m:den>
                            <m:r>
                              <a:rPr lang="en-US" sz="1800" b="0" i="1" smtClean="0">
                                <a:latin typeface="Cambria Math"/>
                                <a:ea typeface="Cambria Math"/>
                                <a:cs typeface="Times New Roman" pitchFamily="18" charset="0"/>
                              </a:rPr>
                              <m:t>356</m:t>
                            </m:r>
                          </m:den>
                        </m:f>
                        <m:r>
                          <a:rPr lang="en-US" sz="1800" b="0" i="1" smtClean="0">
                            <a:latin typeface="Cambria Math"/>
                            <a:ea typeface="Cambria Math"/>
                            <a:cs typeface="Times New Roman" pitchFamily="18" charset="0"/>
                          </a:rPr>
                          <m:t>×89</m:t>
                        </m:r>
                      </m:e>
                    </m:d>
                  </m:oMath>
                </a14:m>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of correct clock = 90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of correct clock.</a:t>
                </a:r>
              </a:p>
              <a:p>
                <a:pPr>
                  <a:buNone/>
                </a:pPr>
                <a:r>
                  <a:rPr lang="en-US" sz="1800" dirty="0">
                    <a:latin typeface="Times New Roman" pitchFamily="18" charset="0"/>
                    <a:cs typeface="Times New Roman" pitchFamily="18" charset="0"/>
                  </a:rPr>
                  <a:t>So, the correct time is 11 p.m.</a:t>
                </a:r>
                <a:r>
                  <a:rPr lang="en-US" sz="1800" b="1" dirty="0" smtClean="0">
                    <a:latin typeface="Times New Roman" pitchFamily="18" charset="0"/>
                    <a:cs typeface="Times New Roman" pitchFamily="18" charset="0"/>
                  </a:rPr>
                  <a:t>	</a:t>
                </a:r>
              </a:p>
              <a:p>
                <a:pPr>
                  <a:buNone/>
                </a:pPr>
                <a:r>
                  <a:rPr lang="en-US" sz="1800" b="1" dirty="0">
                    <a:latin typeface="Times New Roman" pitchFamily="18" charset="0"/>
                    <a:cs typeface="Times New Roman" pitchFamily="18" charset="0"/>
                  </a:rPr>
                  <a:t>Example 5: </a:t>
                </a:r>
                <a:r>
                  <a:rPr lang="en-US" sz="1800" dirty="0">
                    <a:latin typeface="Times New Roman" pitchFamily="18" charset="0"/>
                    <a:cs typeface="Times New Roman" pitchFamily="18" charset="0"/>
                  </a:rPr>
                  <a:t>A clock is set right at 8 a.m. The clock gains 10 minutes in 24 hours. </a:t>
                </a:r>
                <a:r>
                  <a:rPr lang="en-US" sz="1800" dirty="0" smtClean="0">
                    <a:latin typeface="Times New Roman" pitchFamily="18" charset="0"/>
                    <a:cs typeface="Times New Roman" pitchFamily="18" charset="0"/>
                  </a:rPr>
                  <a:t>What</a:t>
                </a:r>
              </a:p>
              <a:p>
                <a:pPr>
                  <a:buNone/>
                </a:pPr>
                <a:r>
                  <a:rPr lang="en-US" sz="1800" dirty="0">
                    <a:latin typeface="Times New Roman" pitchFamily="18" charset="0"/>
                    <a:cs typeface="Times New Roman" pitchFamily="18" charset="0"/>
                  </a:rPr>
                  <a:t>will be the true time when the clock indicates 1 p.m. on the following day</a:t>
                </a:r>
                <a:r>
                  <a:rPr lang="en-US" sz="1800" dirty="0" smtClean="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Time from 8 a.m. on a day to 1 p.m. on the following day = 29 hours.</a:t>
                </a:r>
              </a:p>
              <a:p>
                <a:pPr>
                  <a:buNone/>
                </a:pPr>
                <a:r>
                  <a:rPr lang="en-US" sz="1800" dirty="0">
                    <a:latin typeface="Times New Roman" pitchFamily="18" charset="0"/>
                    <a:cs typeface="Times New Roman" pitchFamily="18" charset="0"/>
                  </a:rPr>
                  <a:t>24 hours 10 min. of this clock = 24 hours of the correct clock</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14:m>
                  <m:oMath xmlns:m="http://schemas.openxmlformats.org/officeDocument/2006/math">
                    <m:f>
                      <m:fPr>
                        <m:ctrlPr>
                          <a:rPr lang="en-US" sz="1800" i="1" smtClean="0">
                            <a:latin typeface="Cambria Math" panose="02040503050406030204" pitchFamily="18" charset="0"/>
                            <a:cs typeface="Times New Roman" pitchFamily="18" charset="0"/>
                          </a:rPr>
                        </m:ctrlPr>
                      </m:fPr>
                      <m:num>
                        <m:r>
                          <a:rPr lang="en-US" sz="1800" b="0" i="1" smtClean="0">
                            <a:latin typeface="Cambria Math"/>
                            <a:cs typeface="Times New Roman" pitchFamily="18" charset="0"/>
                          </a:rPr>
                          <m:t>145</m:t>
                        </m:r>
                      </m:num>
                      <m:den>
                        <m:r>
                          <a:rPr lang="en-US" sz="1800" b="0" i="1" smtClean="0">
                            <a:latin typeface="Cambria Math"/>
                            <a:cs typeface="Times New Roman" pitchFamily="18" charset="0"/>
                          </a:rPr>
                          <m:t>6</m:t>
                        </m:r>
                      </m:den>
                    </m:f>
                  </m:oMath>
                </a14:m>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hrs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of this clock = 24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of the correct clock</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29 </a:t>
                </a:r>
                <a:r>
                  <a:rPr lang="en-US" sz="1800" dirty="0" err="1">
                    <a:latin typeface="Times New Roman" pitchFamily="18" charset="0"/>
                    <a:cs typeface="Times New Roman" pitchFamily="18" charset="0"/>
                  </a:rPr>
                  <a:t>hrs</a:t>
                </a:r>
                <a:r>
                  <a:rPr lang="en-US" sz="1800" dirty="0">
                    <a:latin typeface="Times New Roman" pitchFamily="18" charset="0"/>
                    <a:cs typeface="Times New Roman" pitchFamily="18" charset="0"/>
                  </a:rPr>
                  <a:t> of this </a:t>
                </a:r>
                <a:r>
                  <a:rPr lang="en-US" sz="1800" dirty="0" smtClean="0">
                    <a:latin typeface="Times New Roman" pitchFamily="18" charset="0"/>
                    <a:cs typeface="Times New Roman" pitchFamily="18" charset="0"/>
                  </a:rPr>
                  <a:t>clock  = </a:t>
                </a:r>
                <a14:m>
                  <m:oMath xmlns:m="http://schemas.openxmlformats.org/officeDocument/2006/math">
                    <m:d>
                      <m:dPr>
                        <m:ctrlPr>
                          <a:rPr lang="en-US" sz="1800" i="1" smtClean="0">
                            <a:latin typeface="Cambria Math" panose="02040503050406030204" pitchFamily="18" charset="0"/>
                            <a:cs typeface="Times New Roman" pitchFamily="18" charset="0"/>
                          </a:rPr>
                        </m:ctrlPr>
                      </m:dPr>
                      <m:e>
                        <m:r>
                          <a:rPr lang="en-US" sz="1800" b="0" i="1" smtClean="0">
                            <a:latin typeface="Cambria Math"/>
                            <a:cs typeface="Times New Roman" pitchFamily="18" charset="0"/>
                          </a:rPr>
                          <m:t>24</m:t>
                        </m:r>
                        <m:r>
                          <a:rPr lang="en-US" sz="1800" b="0" i="1" smtClean="0">
                            <a:latin typeface="Cambria Math"/>
                            <a:ea typeface="Cambria Math"/>
                            <a:cs typeface="Times New Roman" pitchFamily="18" charset="0"/>
                          </a:rPr>
                          <m:t>×</m:t>
                        </m:r>
                        <m:f>
                          <m:fPr>
                            <m:ctrlPr>
                              <a:rPr lang="en-US" sz="1800" b="0" i="1" smtClean="0">
                                <a:latin typeface="Cambria Math" panose="02040503050406030204" pitchFamily="18" charset="0"/>
                                <a:ea typeface="Cambria Math"/>
                                <a:cs typeface="Times New Roman" pitchFamily="18" charset="0"/>
                              </a:rPr>
                            </m:ctrlPr>
                          </m:fPr>
                          <m:num>
                            <m:r>
                              <a:rPr lang="en-US" sz="1800" b="0" i="1" smtClean="0">
                                <a:latin typeface="Cambria Math"/>
                                <a:ea typeface="Cambria Math"/>
                                <a:cs typeface="Times New Roman" pitchFamily="18" charset="0"/>
                              </a:rPr>
                              <m:t>6</m:t>
                            </m:r>
                          </m:num>
                          <m:den>
                            <m:r>
                              <a:rPr lang="en-US" sz="1800" b="0" i="1" smtClean="0">
                                <a:latin typeface="Cambria Math"/>
                                <a:ea typeface="Cambria Math"/>
                                <a:cs typeface="Times New Roman" pitchFamily="18" charset="0"/>
                              </a:rPr>
                              <m:t>15</m:t>
                            </m:r>
                          </m:den>
                        </m:f>
                        <m:r>
                          <a:rPr lang="en-US" sz="1800" b="0" i="1" smtClean="0">
                            <a:latin typeface="Cambria Math"/>
                            <a:ea typeface="Cambria Math"/>
                            <a:cs typeface="Times New Roman" pitchFamily="18" charset="0"/>
                          </a:rPr>
                          <m:t>×29</m:t>
                        </m:r>
                      </m:e>
                    </m:d>
                  </m:oMath>
                </a14:m>
                <a:r>
                  <a:rPr lang="en-US" sz="1800" dirty="0">
                    <a:latin typeface="Times New Roman" pitchFamily="18" charset="0"/>
                    <a:cs typeface="Times New Roman" pitchFamily="18" charset="0"/>
                  </a:rPr>
                  <a:t>hrs of the correct </a:t>
                </a:r>
                <a:r>
                  <a:rPr lang="en-US" sz="1800" dirty="0" smtClean="0">
                    <a:latin typeface="Times New Roman" pitchFamily="18" charset="0"/>
                    <a:cs typeface="Times New Roman" pitchFamily="18" charset="0"/>
                  </a:rPr>
                  <a:t>clock = </a:t>
                </a:r>
                <a:r>
                  <a:rPr lang="en-US" sz="1800" dirty="0">
                    <a:latin typeface="Times New Roman" pitchFamily="18" charset="0"/>
                    <a:cs typeface="Times New Roman" pitchFamily="18" charset="0"/>
                  </a:rPr>
                  <a:t>28 hrs 48 min. </a:t>
                </a:r>
                <a:r>
                  <a:rPr lang="en-US" sz="1800" dirty="0" smtClean="0">
                    <a:latin typeface="Times New Roman" pitchFamily="18" charset="0"/>
                    <a:cs typeface="Times New Roman" pitchFamily="18" charset="0"/>
                  </a:rPr>
                  <a:t>of  correct </a:t>
                </a:r>
                <a:r>
                  <a:rPr lang="en-US" sz="1800" dirty="0">
                    <a:latin typeface="Times New Roman" pitchFamily="18" charset="0"/>
                    <a:cs typeface="Times New Roman" pitchFamily="18" charset="0"/>
                  </a:rPr>
                  <a:t>clock.</a:t>
                </a:r>
              </a:p>
              <a:p>
                <a:pPr>
                  <a:buNone/>
                </a:pPr>
                <a:r>
                  <a:rPr lang="en-US" sz="1800" dirty="0">
                    <a:latin typeface="Times New Roman" pitchFamily="18" charset="0"/>
                    <a:cs typeface="Times New Roman" pitchFamily="18" charset="0"/>
                  </a:rPr>
                  <a:t>∴ The correct time is 28 hrs 48 min. after 8 a.m. This is 48 min. past 12.</a:t>
                </a:r>
              </a:p>
              <a:p>
                <a:pPr>
                  <a:buNone/>
                </a:pPr>
                <a:endParaRPr lang="en-US" sz="1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534400" cy="5181600"/>
              </a:xfrm>
              <a:blipFill rotWithShape="1">
                <a:blip r:embed="rId2"/>
                <a:stretch>
                  <a:fillRect l="-571" t="-10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5CCFE79-0ECD-4313-98B2-600D4BE46BF0}" type="datetime1">
              <a:rPr lang="en-US" smtClean="0"/>
              <a:t>12/17/2021</a:t>
            </a:fld>
            <a:endParaRPr lang="en-US" dirty="0"/>
          </a:p>
        </p:txBody>
      </p:sp>
      <p:sp>
        <p:nvSpPr>
          <p:cNvPr id="5" name="Footer Placeholder 4"/>
          <p:cNvSpPr>
            <a:spLocks noGrp="1"/>
          </p:cNvSpPr>
          <p:nvPr>
            <p:ph type="ftr" sz="quarter" idx="11"/>
          </p:nvPr>
        </p:nvSpPr>
        <p:spPr>
          <a:xfrm>
            <a:off x="20574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11"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800" b="1" dirty="0">
                <a:latin typeface="Times New Roman" pitchFamily="18" charset="0"/>
                <a:cs typeface="Times New Roman" pitchFamily="18" charset="0"/>
              </a:rPr>
              <a:t>Example </a:t>
            </a:r>
            <a:r>
              <a:rPr lang="en-US" sz="1800" b="1" dirty="0" smtClean="0">
                <a:latin typeface="Times New Roman" pitchFamily="18" charset="0"/>
                <a:cs typeface="Times New Roman" pitchFamily="18" charset="0"/>
              </a:rPr>
              <a:t>6 : </a:t>
            </a:r>
            <a:r>
              <a:rPr lang="en-US" sz="1800" dirty="0">
                <a:latin typeface="Times New Roman" pitchFamily="18" charset="0"/>
                <a:cs typeface="Times New Roman" pitchFamily="18" charset="0"/>
              </a:rPr>
              <a:t>What was the day of the week on 16th July, 1776</a:t>
            </a:r>
            <a:r>
              <a:rPr lang="en-US" sz="1800" dirty="0" smtClean="0">
                <a:latin typeface="Times New Roman" pitchFamily="18" charset="0"/>
                <a:cs typeface="Times New Roman" pitchFamily="18" charset="0"/>
              </a:rPr>
              <a:t>?</a:t>
            </a:r>
          </a:p>
          <a:p>
            <a:pPr marL="0" indent="0">
              <a:buNone/>
            </a:pPr>
            <a:r>
              <a:rPr lang="en-US" sz="1800" b="1" dirty="0" smtClean="0">
                <a:latin typeface="Times New Roman" pitchFamily="18" charset="0"/>
                <a:cs typeface="Times New Roman" pitchFamily="18" charset="0"/>
              </a:rPr>
              <a:t>Solution</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16th July, 1776 = (1775 years + Period from 1.1.1776 to 16.7.1776</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Counting of odd days:</a:t>
            </a:r>
          </a:p>
          <a:p>
            <a:pPr marL="0" indent="0">
              <a:buNone/>
            </a:pPr>
            <a:r>
              <a:rPr lang="en-US" sz="1800" dirty="0">
                <a:latin typeface="Times New Roman" pitchFamily="18" charset="0"/>
                <a:cs typeface="Times New Roman" pitchFamily="18" charset="0"/>
              </a:rPr>
              <a:t>Number of odd days in 1600 years = 0</a:t>
            </a:r>
          </a:p>
          <a:p>
            <a:pPr marL="0" indent="0">
              <a:buNone/>
            </a:pPr>
            <a:r>
              <a:rPr lang="en-US" sz="1800" dirty="0">
                <a:latin typeface="Times New Roman" pitchFamily="18" charset="0"/>
                <a:cs typeface="Times New Roman" pitchFamily="18" charset="0"/>
              </a:rPr>
              <a:t>Number of odd days in 100 years = 5</a:t>
            </a:r>
          </a:p>
          <a:p>
            <a:pPr marL="0" indent="0">
              <a:buNone/>
            </a:pPr>
            <a:r>
              <a:rPr lang="en-US" sz="1800" dirty="0">
                <a:latin typeface="Times New Roman" pitchFamily="18" charset="0"/>
                <a:cs typeface="Times New Roman" pitchFamily="18" charset="0"/>
              </a:rPr>
              <a:t>75 years = 18 leap years + 57 ordinary years</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(18 × 2 + 57 × 1) odd days = 93 odd days</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(13 weeks + 2 days) ≡ 2 odd days</a:t>
            </a:r>
          </a:p>
          <a:p>
            <a:pPr marL="0" indent="0">
              <a:buNone/>
            </a:pPr>
            <a:r>
              <a:rPr lang="en-US" sz="1800" dirty="0">
                <a:latin typeface="Times New Roman" pitchFamily="18" charset="0"/>
                <a:cs typeface="Times New Roman" pitchFamily="18" charset="0"/>
              </a:rPr>
              <a:t>∴ 1775 years </a:t>
            </a:r>
            <a:r>
              <a:rPr lang="en-US" sz="1800" dirty="0" smtClean="0">
                <a:latin typeface="Times New Roman" pitchFamily="18" charset="0"/>
                <a:cs typeface="Times New Roman" pitchFamily="18" charset="0"/>
              </a:rPr>
              <a:t>have</a:t>
            </a:r>
          </a:p>
          <a:p>
            <a:pPr marL="0" indent="0">
              <a:buNone/>
            </a:pPr>
            <a:r>
              <a:rPr lang="en-US" sz="1800" dirty="0">
                <a:latin typeface="Times New Roman" pitchFamily="18" charset="0"/>
                <a:cs typeface="Times New Roman" pitchFamily="18" charset="0"/>
              </a:rPr>
              <a:t>= (0 + 5 + 2) odd days = 7 odd days ≡ 0 odd day.</a:t>
            </a:r>
          </a:p>
          <a:p>
            <a:pPr marL="0" indent="0">
              <a:buNone/>
            </a:pPr>
            <a:r>
              <a:rPr lang="en-US" sz="1800" dirty="0">
                <a:latin typeface="Times New Roman" pitchFamily="18" charset="0"/>
                <a:cs typeface="Times New Roman" pitchFamily="18" charset="0"/>
              </a:rPr>
              <a:t>Jan. Feb. March April May June July (31 + 29 + 31 + 30 + 31 + 30 + 16) = 198 days</a:t>
            </a:r>
          </a:p>
          <a:p>
            <a:pPr marL="0" indent="0">
              <a:buNone/>
            </a:pPr>
            <a:r>
              <a:rPr lang="en-US" sz="1800" dirty="0">
                <a:latin typeface="Times New Roman" pitchFamily="18" charset="0"/>
                <a:cs typeface="Times New Roman" pitchFamily="18" charset="0"/>
              </a:rPr>
              <a:t>198 days = (28 weeks + 2 days) ≡ 2 odd days.</a:t>
            </a:r>
          </a:p>
          <a:p>
            <a:pPr marL="0" indent="0">
              <a:buNone/>
            </a:pPr>
            <a:r>
              <a:rPr lang="en-US" sz="1800" dirty="0">
                <a:latin typeface="Times New Roman" pitchFamily="18" charset="0"/>
                <a:cs typeface="Times New Roman" pitchFamily="18" charset="0"/>
              </a:rPr>
              <a:t>∴ Total number of odd days = (0 + 2) = 2.</a:t>
            </a:r>
          </a:p>
          <a:p>
            <a:pPr marL="0" indent="0">
              <a:buNone/>
            </a:pPr>
            <a:r>
              <a:rPr lang="en-US" sz="1800" dirty="0">
                <a:latin typeface="Times New Roman" pitchFamily="18" charset="0"/>
                <a:cs typeface="Times New Roman" pitchFamily="18" charset="0"/>
              </a:rPr>
              <a:t>Hence, the required day is Tuesday.</a:t>
            </a:r>
          </a:p>
        </p:txBody>
      </p:sp>
      <p:sp>
        <p:nvSpPr>
          <p:cNvPr id="4" name="Date Placeholder 3"/>
          <p:cNvSpPr>
            <a:spLocks noGrp="1"/>
          </p:cNvSpPr>
          <p:nvPr>
            <p:ph type="dt" sz="half" idx="10"/>
          </p:nvPr>
        </p:nvSpPr>
        <p:spPr/>
        <p:txBody>
          <a:bodyPr/>
          <a:lstStyle/>
          <a:p>
            <a:fld id="{348D96D4-2297-43FD-836F-5DE3E4889412}" type="datetime1">
              <a:rPr lang="en-US" smtClean="0"/>
              <a:t>12/17/2021</a:t>
            </a:fld>
            <a:endParaRPr lang="en-US" dirty="0"/>
          </a:p>
        </p:txBody>
      </p:sp>
      <p:sp>
        <p:nvSpPr>
          <p:cNvPr id="5" name="Footer Placeholder 4"/>
          <p:cNvSpPr>
            <a:spLocks noGrp="1"/>
          </p:cNvSpPr>
          <p:nvPr>
            <p:ph type="ftr" sz="quarter" idx="11"/>
          </p:nvPr>
        </p:nvSpPr>
        <p:spPr>
          <a:xfrm>
            <a:off x="1981200" y="6356350"/>
            <a:ext cx="6248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a:bodyPr>
          <a:lstStyle/>
          <a:p>
            <a:pPr>
              <a:buNone/>
            </a:pPr>
            <a:r>
              <a:rPr lang="en-US" sz="1800" b="1" dirty="0">
                <a:latin typeface="Times New Roman" pitchFamily="18" charset="0"/>
                <a:cs typeface="Times New Roman" pitchFamily="18" charset="0"/>
              </a:rPr>
              <a:t>Example 7:</a:t>
            </a:r>
            <a:r>
              <a:rPr lang="en-US" sz="1800" dirty="0">
                <a:latin typeface="Times New Roman" pitchFamily="18" charset="0"/>
                <a:cs typeface="Times New Roman" pitchFamily="18" charset="0"/>
              </a:rPr>
              <a:t>On what dates of March 2005 did Friday fall</a:t>
            </a:r>
            <a:r>
              <a:rPr lang="en-US" sz="1800" dirty="0" smtClean="0">
                <a:latin typeface="Times New Roman" pitchFamily="18" charset="0"/>
                <a:cs typeface="Times New Roman" pitchFamily="18" charset="0"/>
              </a:rPr>
              <a:t>?</a:t>
            </a:r>
          </a:p>
          <a:p>
            <a:pPr>
              <a:buNone/>
            </a:pPr>
            <a:r>
              <a:rPr lang="en-US" sz="1800" b="1" dirty="0" err="1">
                <a:latin typeface="Times New Roman" pitchFamily="18" charset="0"/>
                <a:cs typeface="Times New Roman" pitchFamily="18" charset="0"/>
              </a:rPr>
              <a:t>Sulution</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First we find the day on </a:t>
            </a:r>
            <a:r>
              <a:rPr lang="en-US" sz="1800" dirty="0" smtClean="0">
                <a:latin typeface="Times New Roman" pitchFamily="18" charset="0"/>
                <a:cs typeface="Times New Roman" pitchFamily="18" charset="0"/>
              </a:rPr>
              <a:t>1.3.2005</a:t>
            </a:r>
          </a:p>
          <a:p>
            <a:pPr>
              <a:buNone/>
            </a:pPr>
            <a:r>
              <a:rPr lang="en-US" sz="1800" dirty="0" smtClean="0">
                <a:latin typeface="Times New Roman" pitchFamily="18" charset="0"/>
                <a:cs typeface="Times New Roman" pitchFamily="18" charset="0"/>
              </a:rPr>
              <a:t> 1.3.2005 </a:t>
            </a:r>
            <a:r>
              <a:rPr lang="en-US" sz="1800" dirty="0">
                <a:latin typeface="Times New Roman" pitchFamily="18" charset="0"/>
                <a:cs typeface="Times New Roman" pitchFamily="18" charset="0"/>
              </a:rPr>
              <a:t>= (2004 years + Period from 1.1.2005 to 1.3.2005)</a:t>
            </a:r>
          </a:p>
          <a:p>
            <a:pPr>
              <a:buNone/>
            </a:pPr>
            <a:r>
              <a:rPr lang="en-US" sz="1800" dirty="0">
                <a:latin typeface="Times New Roman" pitchFamily="18" charset="0"/>
                <a:cs typeface="Times New Roman" pitchFamily="18" charset="0"/>
              </a:rPr>
              <a:t>Odd days in 1600 years = 0 Odd days in 400 years = 0</a:t>
            </a:r>
          </a:p>
          <a:p>
            <a:pPr>
              <a:buNone/>
            </a:pPr>
            <a:r>
              <a:rPr lang="en-US" sz="1800" dirty="0">
                <a:latin typeface="Times New Roman" pitchFamily="18" charset="0"/>
                <a:cs typeface="Times New Roman" pitchFamily="18" charset="0"/>
              </a:rPr>
              <a:t>4 years = (1 leap year + 3 ordinary years)</a:t>
            </a:r>
          </a:p>
          <a:p>
            <a:pPr>
              <a:buNone/>
            </a:pPr>
            <a:r>
              <a:rPr lang="en-US" sz="1800" dirty="0">
                <a:latin typeface="Times New Roman" pitchFamily="18" charset="0"/>
                <a:cs typeface="Times New Roman" pitchFamily="18" charset="0"/>
              </a:rPr>
              <a:t>= (1 × 2 + 3 × 1) odd days = 5 odd days</a:t>
            </a:r>
          </a:p>
          <a:p>
            <a:pPr>
              <a:buNone/>
            </a:pPr>
            <a:r>
              <a:rPr lang="en-US" sz="1800" dirty="0">
                <a:latin typeface="Times New Roman" pitchFamily="18" charset="0"/>
                <a:cs typeface="Times New Roman" pitchFamily="18" charset="0"/>
              </a:rPr>
              <a:t>Jan. Feb. March</a:t>
            </a:r>
          </a:p>
          <a:p>
            <a:pPr>
              <a:buNone/>
            </a:pPr>
            <a:r>
              <a:rPr lang="en-US" sz="1800" dirty="0">
                <a:latin typeface="Times New Roman" pitchFamily="18" charset="0"/>
                <a:cs typeface="Times New Roman" pitchFamily="18" charset="0"/>
              </a:rPr>
              <a:t>(31 + 28 + 11)</a:t>
            </a:r>
          </a:p>
          <a:p>
            <a:pPr>
              <a:buNone/>
            </a:pPr>
            <a:r>
              <a:rPr lang="en-US" sz="1800" dirty="0">
                <a:latin typeface="Times New Roman" pitchFamily="18" charset="0"/>
                <a:cs typeface="Times New Roman" pitchFamily="18" charset="0"/>
              </a:rPr>
              <a:t>= 60 days = (8 weeks + 4 days) ≡ 4 odd days.</a:t>
            </a:r>
          </a:p>
          <a:p>
            <a:pPr>
              <a:buNone/>
            </a:pPr>
            <a:r>
              <a:rPr lang="en-US" sz="1800" dirty="0">
                <a:latin typeface="Times New Roman" pitchFamily="18" charset="0"/>
                <a:cs typeface="Times New Roman" pitchFamily="18" charset="0"/>
              </a:rPr>
              <a:t>Total number of odd days = (0 + 0 + 5 + 4) = 9 ≡ 2 odd days</a:t>
            </a:r>
          </a:p>
          <a:p>
            <a:pPr>
              <a:buNone/>
            </a:pPr>
            <a:r>
              <a:rPr lang="en-US" sz="1800" dirty="0">
                <a:latin typeface="Times New Roman" pitchFamily="18" charset="0"/>
                <a:cs typeface="Times New Roman" pitchFamily="18" charset="0"/>
              </a:rPr>
              <a:t>∴ 1.3.2005 was Tuesday. So, Friday lies on 4.3.2005</a:t>
            </a:r>
          </a:p>
          <a:p>
            <a:pPr>
              <a:buNone/>
            </a:pPr>
            <a:r>
              <a:rPr lang="en-US" sz="1800" dirty="0">
                <a:latin typeface="Times New Roman" pitchFamily="18" charset="0"/>
                <a:cs typeface="Times New Roman" pitchFamily="18" charset="0"/>
              </a:rPr>
              <a:t>Hence, Friday lies on 4th, 11th, 18th and 25th of March, 2005.</a:t>
            </a:r>
          </a:p>
          <a:p>
            <a:pPr>
              <a:buNone/>
            </a:pPr>
            <a:endParaRPr lang="en-US" sz="2800" b="1" dirty="0">
              <a:latin typeface="Times New Roman" pitchFamily="18" charset="0"/>
              <a:cs typeface="Times New Roman" pitchFamily="18" charset="0"/>
            </a:endParaRPr>
          </a:p>
          <a:p>
            <a:pPr>
              <a:buNone/>
            </a:pPr>
            <a:endParaRPr lang="en-US" sz="2800" b="1" dirty="0">
              <a:latin typeface="Times New Roman" pitchFamily="18" charset="0"/>
              <a:cs typeface="Times New Roman" pitchFamily="18" charset="0"/>
            </a:endParaRPr>
          </a:p>
          <a:p>
            <a:pPr>
              <a:buNone/>
            </a:pP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75D2D24-B8D1-4E2B-A154-90680EE84885}" type="datetime1">
              <a:rPr lang="en-US" smtClean="0"/>
              <a:t>12/17/2021</a:t>
            </a:fld>
            <a:endParaRPr lang="en-US" dirty="0"/>
          </a:p>
        </p:txBody>
      </p:sp>
      <p:sp>
        <p:nvSpPr>
          <p:cNvPr id="5" name="Footer Placeholder 4"/>
          <p:cNvSpPr>
            <a:spLocks noGrp="1"/>
          </p:cNvSpPr>
          <p:nvPr>
            <p:ph type="ftr" sz="quarter" idx="11"/>
          </p:nvPr>
        </p:nvSpPr>
        <p:spPr>
          <a:xfrm>
            <a:off x="2057400" y="6356350"/>
            <a:ext cx="54864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534400" cy="4885926"/>
          </a:xfrm>
        </p:spPr>
        <p:txBody>
          <a:bodyPr>
            <a:noAutofit/>
          </a:bodyPr>
          <a:lstStyle/>
          <a:p>
            <a:pPr>
              <a:buNone/>
            </a:pPr>
            <a:r>
              <a:rPr lang="en-US" sz="1800" b="1" dirty="0" smtClean="0">
                <a:latin typeface="Times New Roman" pitchFamily="18" charset="0"/>
                <a:cs typeface="Times New Roman" pitchFamily="18" charset="0"/>
              </a:rPr>
              <a:t>Example 8: </a:t>
            </a:r>
            <a:r>
              <a:rPr lang="en-US" sz="1800" dirty="0" smtClean="0">
                <a:latin typeface="Times New Roman" pitchFamily="18" charset="0"/>
                <a:cs typeface="Times New Roman" pitchFamily="18" charset="0"/>
              </a:rPr>
              <a:t>Prove </a:t>
            </a:r>
            <a:r>
              <a:rPr lang="en-US" sz="1800" dirty="0">
                <a:latin typeface="Times New Roman" pitchFamily="18" charset="0"/>
                <a:cs typeface="Times New Roman" pitchFamily="18" charset="0"/>
              </a:rPr>
              <a:t>that the calendar for the year 2003 will serve for the year 2014</a:t>
            </a:r>
            <a:r>
              <a:rPr lang="en-US" sz="1800" dirty="0" smtClean="0">
                <a:latin typeface="Times New Roman" pitchFamily="18" charset="0"/>
                <a:cs typeface="Times New Roman" pitchFamily="18" charset="0"/>
              </a:rPr>
              <a:t>.</a:t>
            </a:r>
          </a:p>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Solution</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We must have same day on 1.1.2003 and 1.1.2014.</a:t>
            </a:r>
          </a:p>
          <a:p>
            <a:pPr>
              <a:buNone/>
            </a:pPr>
            <a:r>
              <a:rPr lang="en-US" sz="1800" dirty="0">
                <a:latin typeface="Times New Roman" pitchFamily="18" charset="0"/>
                <a:cs typeface="Times New Roman" pitchFamily="18" charset="0"/>
              </a:rPr>
              <a:t>So, number of odd days between 31.12.2002 and 31.12.2013 must be 0.</a:t>
            </a:r>
          </a:p>
          <a:p>
            <a:pPr>
              <a:buNone/>
            </a:pPr>
            <a:r>
              <a:rPr lang="en-US" sz="1800" dirty="0">
                <a:latin typeface="Times New Roman" pitchFamily="18" charset="0"/>
                <a:cs typeface="Times New Roman" pitchFamily="18" charset="0"/>
              </a:rPr>
              <a:t>This period has 3 leap years and 8 ordinary years.</a:t>
            </a:r>
          </a:p>
          <a:p>
            <a:pPr>
              <a:buNone/>
            </a:pPr>
            <a:r>
              <a:rPr lang="en-US" sz="1800" dirty="0">
                <a:latin typeface="Times New Roman" pitchFamily="18" charset="0"/>
                <a:cs typeface="Times New Roman" pitchFamily="18" charset="0"/>
              </a:rPr>
              <a:t>Number of odd days = (3 × 2 + 8 × 1) = 14 ≡ 0 odd day</a:t>
            </a:r>
          </a:p>
          <a:p>
            <a:pPr>
              <a:buNone/>
            </a:pPr>
            <a:r>
              <a:rPr lang="en-US" sz="1800" dirty="0">
                <a:latin typeface="Times New Roman" pitchFamily="18" charset="0"/>
                <a:cs typeface="Times New Roman" pitchFamily="18" charset="0"/>
              </a:rPr>
              <a:t>∴ Calendar for the year 2003 will serve for the year 2014.</a:t>
            </a:r>
          </a:p>
        </p:txBody>
      </p:sp>
      <p:sp>
        <p:nvSpPr>
          <p:cNvPr id="4" name="Date Placeholder 3"/>
          <p:cNvSpPr>
            <a:spLocks noGrp="1"/>
          </p:cNvSpPr>
          <p:nvPr>
            <p:ph type="dt" sz="half" idx="10"/>
          </p:nvPr>
        </p:nvSpPr>
        <p:spPr/>
        <p:txBody>
          <a:bodyPr/>
          <a:lstStyle/>
          <a:p>
            <a:fld id="{93ABB6DC-EDAD-4C41-97D9-582F32AEEB07}" type="datetime1">
              <a:rPr lang="en-US" smtClean="0"/>
              <a:t>12/17/2021</a:t>
            </a:fld>
            <a:endParaRPr lang="en-US" dirty="0"/>
          </a:p>
        </p:txBody>
      </p:sp>
      <p:sp>
        <p:nvSpPr>
          <p:cNvPr id="5" name="Footer Placeholder 4"/>
          <p:cNvSpPr>
            <a:spLocks noGrp="1"/>
          </p:cNvSpPr>
          <p:nvPr>
            <p:ph type="ftr" sz="quarter" idx="11"/>
          </p:nvPr>
        </p:nvSpPr>
        <p:spPr>
          <a:xfrm>
            <a:off x="1905000" y="6356350"/>
            <a:ext cx="60960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Clocks &amp; Calendar(Contd.)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normAutofit/>
          </a:bodyPr>
          <a:lstStyle/>
          <a:p>
            <a:pPr algn="just">
              <a:buNone/>
            </a:pPr>
            <a:r>
              <a:rPr lang="en-US" sz="1900" b="1" dirty="0" smtClean="0">
                <a:latin typeface="Times New Roman" pitchFamily="18" charset="0"/>
                <a:cs typeface="Times New Roman" pitchFamily="18" charset="0"/>
              </a:rPr>
              <a:t>Q. </a:t>
            </a:r>
            <a:r>
              <a:rPr lang="en-US" sz="1900" b="1" dirty="0">
                <a:latin typeface="Times New Roman" pitchFamily="18" charset="0"/>
                <a:cs typeface="Times New Roman" pitchFamily="18" charset="0"/>
              </a:rPr>
              <a:t>1: </a:t>
            </a:r>
            <a:r>
              <a:rPr lang="en-US" sz="1900" dirty="0">
                <a:latin typeface="Times New Roman" pitchFamily="18" charset="0"/>
                <a:cs typeface="Times New Roman" pitchFamily="18" charset="0"/>
              </a:rPr>
              <a:t>January 1, 2007 was Monday. What day of the </a:t>
            </a:r>
            <a:r>
              <a:rPr lang="en-US" sz="1900" dirty="0" smtClean="0">
                <a:latin typeface="Times New Roman" pitchFamily="18" charset="0"/>
                <a:cs typeface="Times New Roman" pitchFamily="18" charset="0"/>
              </a:rPr>
              <a:t>week </a:t>
            </a:r>
            <a:r>
              <a:rPr lang="en-US" sz="1900" dirty="0">
                <a:latin typeface="Times New Roman" pitchFamily="18" charset="0"/>
                <a:cs typeface="Times New Roman" pitchFamily="18" charset="0"/>
              </a:rPr>
              <a:t>lies on Jan. 1, 2008</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buNone/>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 Monday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b) </a:t>
            </a:r>
            <a:r>
              <a:rPr lang="en-US" sz="1900" dirty="0" smtClean="0">
                <a:latin typeface="Times New Roman" pitchFamily="18" charset="0"/>
                <a:cs typeface="Times New Roman" pitchFamily="18" charset="0"/>
              </a:rPr>
              <a:t>Tuesday      (c</a:t>
            </a:r>
            <a:r>
              <a:rPr lang="en-US" sz="1900" dirty="0">
                <a:latin typeface="Times New Roman" pitchFamily="18" charset="0"/>
                <a:cs typeface="Times New Roman" pitchFamily="18" charset="0"/>
              </a:rPr>
              <a:t>) Wednesday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d) </a:t>
            </a:r>
            <a:r>
              <a:rPr lang="en-US" sz="1900" dirty="0" smtClean="0">
                <a:latin typeface="Times New Roman" pitchFamily="18" charset="0"/>
                <a:cs typeface="Times New Roman" pitchFamily="18" charset="0"/>
              </a:rPr>
              <a:t>Sunday</a:t>
            </a:r>
          </a:p>
          <a:p>
            <a:pPr algn="just">
              <a:buNone/>
            </a:pPr>
            <a:r>
              <a:rPr lang="en-US" sz="1900" b="1" dirty="0">
                <a:latin typeface="Times New Roman" pitchFamily="18" charset="0"/>
                <a:cs typeface="Times New Roman" pitchFamily="18" charset="0"/>
              </a:rPr>
              <a:t>Q. 2: </a:t>
            </a:r>
            <a:r>
              <a:rPr lang="en-US" sz="1900" dirty="0">
                <a:latin typeface="Times New Roman" pitchFamily="18" charset="0"/>
                <a:cs typeface="Times New Roman" pitchFamily="18" charset="0"/>
              </a:rPr>
              <a:t>The calendar for the year 2007 will be the same </a:t>
            </a:r>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the year</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buNone/>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 2014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b) </a:t>
            </a:r>
            <a:r>
              <a:rPr lang="en-US" sz="1900" dirty="0" smtClean="0">
                <a:latin typeface="Times New Roman" pitchFamily="18" charset="0"/>
                <a:cs typeface="Times New Roman" pitchFamily="18" charset="0"/>
              </a:rPr>
              <a:t>2016      (c</a:t>
            </a:r>
            <a:r>
              <a:rPr lang="en-US" sz="1900" dirty="0">
                <a:latin typeface="Times New Roman" pitchFamily="18" charset="0"/>
                <a:cs typeface="Times New Roman" pitchFamily="18" charset="0"/>
              </a:rPr>
              <a:t>) 2017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d) </a:t>
            </a:r>
            <a:r>
              <a:rPr lang="en-US" sz="1900" dirty="0" smtClean="0">
                <a:latin typeface="Times New Roman" pitchFamily="18" charset="0"/>
                <a:cs typeface="Times New Roman" pitchFamily="18" charset="0"/>
              </a:rPr>
              <a:t>2018    </a:t>
            </a:r>
          </a:p>
          <a:p>
            <a:pPr algn="just">
              <a:buNone/>
            </a:pPr>
            <a:r>
              <a:rPr lang="en-US" sz="1900" b="1" dirty="0">
                <a:latin typeface="Times New Roman" pitchFamily="18" charset="0"/>
                <a:cs typeface="Times New Roman" pitchFamily="18" charset="0"/>
              </a:rPr>
              <a:t>Q.3: </a:t>
            </a:r>
            <a:r>
              <a:rPr lang="en-US" sz="1900" dirty="0">
                <a:latin typeface="Times New Roman" pitchFamily="18" charset="0"/>
                <a:cs typeface="Times New Roman" pitchFamily="18" charset="0"/>
              </a:rPr>
              <a:t>On what dates of April, 2001 did </a:t>
            </a:r>
            <a:r>
              <a:rPr lang="en-US" sz="1900" dirty="0" smtClean="0">
                <a:latin typeface="Times New Roman" pitchFamily="18" charset="0"/>
                <a:cs typeface="Times New Roman" pitchFamily="18" charset="0"/>
              </a:rPr>
              <a:t>Wednesday </a:t>
            </a:r>
            <a:r>
              <a:rPr lang="en-US" sz="1900" dirty="0">
                <a:latin typeface="Times New Roman" pitchFamily="18" charset="0"/>
                <a:cs typeface="Times New Roman" pitchFamily="18" charset="0"/>
              </a:rPr>
              <a:t>fall</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buNone/>
            </a:pPr>
            <a:r>
              <a:rPr lang="en-US" sz="1900" dirty="0" smtClean="0">
                <a:latin typeface="Times New Roman" pitchFamily="18" charset="0"/>
                <a:cs typeface="Times New Roman" pitchFamily="18" charset="0"/>
              </a:rPr>
              <a:t>(</a:t>
            </a:r>
            <a:r>
              <a:rPr lang="en-US" sz="1900" dirty="0">
                <a:latin typeface="Times New Roman" pitchFamily="18" charset="0"/>
                <a:cs typeface="Times New Roman" pitchFamily="18" charset="0"/>
              </a:rPr>
              <a:t>a) 1st, 8th, 15th, 22nd, </a:t>
            </a:r>
            <a:r>
              <a:rPr lang="en-US" sz="1900" dirty="0" smtClean="0">
                <a:latin typeface="Times New Roman" pitchFamily="18" charset="0"/>
                <a:cs typeface="Times New Roman" pitchFamily="18" charset="0"/>
              </a:rPr>
              <a:t>29th       (b</a:t>
            </a:r>
            <a:r>
              <a:rPr lang="en-US" sz="1900" dirty="0">
                <a:latin typeface="Times New Roman" pitchFamily="18" charset="0"/>
                <a:cs typeface="Times New Roman" pitchFamily="18" charset="0"/>
              </a:rPr>
              <a:t>) 2nd, 9th, 16th, 23rd, 30th</a:t>
            </a:r>
          </a:p>
          <a:p>
            <a:pPr algn="just">
              <a:buNone/>
            </a:pPr>
            <a:r>
              <a:rPr lang="en-US" sz="1900" dirty="0">
                <a:latin typeface="Times New Roman" pitchFamily="18" charset="0"/>
                <a:cs typeface="Times New Roman" pitchFamily="18" charset="0"/>
              </a:rPr>
              <a:t>(c) 3rd, 10th, 17th, </a:t>
            </a:r>
            <a:r>
              <a:rPr lang="en-US" sz="1900" dirty="0" smtClean="0">
                <a:latin typeface="Times New Roman" pitchFamily="18" charset="0"/>
                <a:cs typeface="Times New Roman" pitchFamily="18" charset="0"/>
              </a:rPr>
              <a:t>24th              (d) 4th, 11th, 18th, 25</a:t>
            </a:r>
            <a:r>
              <a:rPr lang="en-US" sz="1900" baseline="30000" dirty="0" smtClean="0">
                <a:latin typeface="Times New Roman" pitchFamily="18" charset="0"/>
                <a:cs typeface="Times New Roman" pitchFamily="18" charset="0"/>
              </a:rPr>
              <a:t>th</a:t>
            </a:r>
            <a:endParaRPr lang="en-US" sz="1900" dirty="0" smtClean="0">
              <a:latin typeface="Times New Roman" pitchFamily="18" charset="0"/>
              <a:cs typeface="Times New Roman" pitchFamily="18" charset="0"/>
            </a:endParaRPr>
          </a:p>
          <a:p>
            <a:pPr algn="just">
              <a:buNone/>
            </a:pPr>
            <a:r>
              <a:rPr lang="en-US" sz="1900" b="1" dirty="0">
                <a:latin typeface="Times New Roman" pitchFamily="18" charset="0"/>
                <a:cs typeface="Times New Roman" pitchFamily="18" charset="0"/>
              </a:rPr>
              <a:t>Q. 4: </a:t>
            </a:r>
            <a:r>
              <a:rPr lang="en-US" sz="1900" dirty="0">
                <a:latin typeface="Times New Roman" pitchFamily="18" charset="0"/>
                <a:cs typeface="Times New Roman" pitchFamily="18" charset="0"/>
              </a:rPr>
              <a:t>What was the day of the week on 17th June</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1998</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marL="457200" indent="-457200" algn="just">
              <a:buAutoNum type="alphaLcParenBoth"/>
            </a:pPr>
            <a:r>
              <a:rPr lang="en-US" sz="1900" dirty="0" smtClean="0">
                <a:latin typeface="Times New Roman" pitchFamily="18" charset="0"/>
                <a:cs typeface="Times New Roman" pitchFamily="18" charset="0"/>
              </a:rPr>
              <a:t>Monday             (</a:t>
            </a:r>
            <a:r>
              <a:rPr lang="en-US" sz="1900" dirty="0">
                <a:latin typeface="Times New Roman" pitchFamily="18" charset="0"/>
                <a:cs typeface="Times New Roman" pitchFamily="18" charset="0"/>
              </a:rPr>
              <a:t>b) </a:t>
            </a:r>
            <a:r>
              <a:rPr lang="en-US" sz="1900" dirty="0" smtClean="0">
                <a:latin typeface="Times New Roman" pitchFamily="18" charset="0"/>
                <a:cs typeface="Times New Roman" pitchFamily="18" charset="0"/>
              </a:rPr>
              <a:t>Tuesday        (c</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Wednesday    </a:t>
            </a:r>
            <a:r>
              <a:rPr lang="en-US" sz="1900" dirty="0">
                <a:latin typeface="Times New Roman" pitchFamily="18" charset="0"/>
                <a:cs typeface="Times New Roman" pitchFamily="18" charset="0"/>
              </a:rPr>
              <a:t>(d) </a:t>
            </a:r>
            <a:r>
              <a:rPr lang="en-US" sz="1900" dirty="0" smtClean="0">
                <a:latin typeface="Times New Roman" pitchFamily="18" charset="0"/>
                <a:cs typeface="Times New Roman" pitchFamily="18" charset="0"/>
              </a:rPr>
              <a:t>Thursday</a:t>
            </a:r>
          </a:p>
          <a:p>
            <a:pPr marL="0" indent="0" algn="just">
              <a:buFont typeface="Arial" pitchFamily="34" charset="0"/>
              <a:buNone/>
            </a:pPr>
            <a:r>
              <a:rPr lang="en-US" sz="1900" b="1" dirty="0">
                <a:latin typeface="Times New Roman" pitchFamily="18" charset="0"/>
                <a:cs typeface="Times New Roman" pitchFamily="18" charset="0"/>
              </a:rPr>
              <a:t>Q.5: </a:t>
            </a:r>
            <a:r>
              <a:rPr lang="en-US" sz="1900" dirty="0">
                <a:latin typeface="Times New Roman" pitchFamily="18" charset="0"/>
                <a:cs typeface="Times New Roman" pitchFamily="18" charset="0"/>
              </a:rPr>
              <a:t>What was the day of the week on 28th May, 2006?</a:t>
            </a:r>
          </a:p>
          <a:p>
            <a:pPr marL="0" indent="0" algn="just">
              <a:buFont typeface="Arial" pitchFamily="34" charset="0"/>
              <a:buNone/>
            </a:pPr>
            <a:r>
              <a:rPr lang="en-US" sz="1900" dirty="0">
                <a:latin typeface="Times New Roman" pitchFamily="18" charset="0"/>
                <a:cs typeface="Times New Roman" pitchFamily="18" charset="0"/>
              </a:rPr>
              <a:t>(a) Thursday                  (b) Friday              (c) Saturday    (d) Sunday</a:t>
            </a:r>
          </a:p>
        </p:txBody>
      </p:sp>
      <p:sp>
        <p:nvSpPr>
          <p:cNvPr id="4" name="Date Placeholder 3"/>
          <p:cNvSpPr>
            <a:spLocks noGrp="1"/>
          </p:cNvSpPr>
          <p:nvPr>
            <p:ph type="dt" sz="half" idx="10"/>
          </p:nvPr>
        </p:nvSpPr>
        <p:spPr/>
        <p:txBody>
          <a:bodyPr/>
          <a:lstStyle/>
          <a:p>
            <a:fld id="{77E1417F-9D95-4C83-89C0-FBF34EB4F977}" type="datetime1">
              <a:rPr lang="en-US" smtClean="0"/>
              <a:t>12/17/2021</a:t>
            </a:fld>
            <a:endParaRPr lang="en-US" dirty="0"/>
          </a:p>
        </p:txBody>
      </p:sp>
      <p:sp>
        <p:nvSpPr>
          <p:cNvPr id="5" name="Footer Placeholder 4"/>
          <p:cNvSpPr>
            <a:spLocks noGrp="1"/>
          </p:cNvSpPr>
          <p:nvPr>
            <p:ph type="ftr" sz="quarter" idx="11"/>
          </p:nvPr>
        </p:nvSpPr>
        <p:spPr>
          <a:xfrm>
            <a:off x="1828800" y="6356350"/>
            <a:ext cx="6324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Multiple Choice questions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57800"/>
          </a:xfrm>
        </p:spPr>
        <p:txBody>
          <a:bodyPr>
            <a:normAutofit/>
          </a:bodyPr>
          <a:lstStyle/>
          <a:p>
            <a:pPr>
              <a:buNone/>
            </a:pPr>
            <a:r>
              <a:rPr lang="en-US" sz="1800" b="1" dirty="0" smtClean="0">
                <a:latin typeface="Times New Roman" pitchFamily="18" charset="0"/>
                <a:cs typeface="Times New Roman" pitchFamily="18" charset="0"/>
              </a:rPr>
              <a:t>Q.6:  </a:t>
            </a:r>
            <a:r>
              <a:rPr lang="en-US" sz="1800" dirty="0">
                <a:latin typeface="Times New Roman" pitchFamily="18" charset="0"/>
                <a:cs typeface="Times New Roman" pitchFamily="18" charset="0"/>
              </a:rPr>
              <a:t>London time is five and a half hours behind </a:t>
            </a:r>
            <a:r>
              <a:rPr lang="en-US" sz="1800" dirty="0" smtClean="0">
                <a:latin typeface="Times New Roman" pitchFamily="18" charset="0"/>
                <a:cs typeface="Times New Roman" pitchFamily="18" charset="0"/>
              </a:rPr>
              <a:t>Delhi time</a:t>
            </a:r>
            <a:r>
              <a:rPr lang="en-US" sz="1800" dirty="0">
                <a:latin typeface="Times New Roman" pitchFamily="18" charset="0"/>
                <a:cs typeface="Times New Roman" pitchFamily="18" charset="0"/>
              </a:rPr>
              <a:t>. What time is it in London if it is 0.2.35 </a:t>
            </a:r>
            <a:r>
              <a:rPr lang="en-US" sz="1800" dirty="0" smtClean="0">
                <a:latin typeface="Times New Roman" pitchFamily="18" charset="0"/>
                <a:cs typeface="Times New Roman" pitchFamily="18" charset="0"/>
              </a:rPr>
              <a:t>in Delhi?</a:t>
            </a:r>
          </a:p>
          <a:p>
            <a:pPr>
              <a:buNone/>
            </a:pP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a) 07.05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08.05                 (c</a:t>
            </a:r>
            <a:r>
              <a:rPr lang="pt-BR" sz="1800" dirty="0">
                <a:latin typeface="Times New Roman" pitchFamily="18" charset="0"/>
                <a:cs typeface="Times New Roman" pitchFamily="18" charset="0"/>
              </a:rPr>
              <a:t>) 21.05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a:t>
            </a:r>
            <a:r>
              <a:rPr lang="pt-BR" sz="1800" dirty="0" smtClean="0">
                <a:latin typeface="Times New Roman" pitchFamily="18" charset="0"/>
                <a:cs typeface="Times New Roman" pitchFamily="18" charset="0"/>
              </a:rPr>
              <a:t>21.35</a:t>
            </a:r>
          </a:p>
          <a:p>
            <a:pPr>
              <a:buNone/>
            </a:pPr>
            <a:r>
              <a:rPr lang="pt-BR" sz="1800" b="1" dirty="0" smtClean="0">
                <a:latin typeface="Times New Roman" pitchFamily="18" charset="0"/>
                <a:cs typeface="Times New Roman" pitchFamily="18" charset="0"/>
              </a:rPr>
              <a:t>Q.7: </a:t>
            </a:r>
            <a:r>
              <a:rPr lang="en-US" sz="1800" dirty="0">
                <a:latin typeface="Times New Roman" pitchFamily="18" charset="0"/>
                <a:cs typeface="Times New Roman" pitchFamily="18" charset="0"/>
              </a:rPr>
              <a:t>How many rotations will the hour hand of a </a:t>
            </a:r>
            <a:r>
              <a:rPr lang="en-US" sz="1800" dirty="0" smtClean="0">
                <a:latin typeface="Times New Roman" pitchFamily="18" charset="0"/>
                <a:cs typeface="Times New Roman" pitchFamily="18" charset="0"/>
              </a:rPr>
              <a:t>clock complete </a:t>
            </a:r>
            <a:r>
              <a:rPr lang="en-US" sz="1800" dirty="0">
                <a:latin typeface="Times New Roman" pitchFamily="18" charset="0"/>
                <a:cs typeface="Times New Roman" pitchFamily="18" charset="0"/>
              </a:rPr>
              <a:t>in 72 hours</a:t>
            </a:r>
            <a:r>
              <a:rPr lang="en-US" sz="1800" dirty="0" smtClean="0">
                <a:latin typeface="Times New Roman" pitchFamily="18" charset="0"/>
                <a:cs typeface="Times New Roman" pitchFamily="18" charset="0"/>
              </a:rPr>
              <a:t>?</a:t>
            </a:r>
          </a:p>
          <a:p>
            <a:pPr marL="0" indent="0">
              <a:buNone/>
            </a:pPr>
            <a:r>
              <a:rPr lang="pt-BR" sz="1800" dirty="0" smtClean="0">
                <a:latin typeface="Times New Roman" pitchFamily="18" charset="0"/>
                <a:cs typeface="Times New Roman" pitchFamily="18" charset="0"/>
              </a:rPr>
              <a:t>     (a)3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6                      (c</a:t>
            </a:r>
            <a:r>
              <a:rPr lang="pt-BR" sz="1800" dirty="0">
                <a:latin typeface="Times New Roman" pitchFamily="18" charset="0"/>
                <a:cs typeface="Times New Roman" pitchFamily="18" charset="0"/>
              </a:rPr>
              <a:t>) 9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a:t>
            </a:r>
            <a:r>
              <a:rPr lang="pt-BR" sz="1800" dirty="0" smtClean="0">
                <a:latin typeface="Times New Roman" pitchFamily="18" charset="0"/>
                <a:cs typeface="Times New Roman" pitchFamily="18" charset="0"/>
              </a:rPr>
              <a:t>12</a:t>
            </a:r>
          </a:p>
          <a:p>
            <a:pPr marL="0" indent="0">
              <a:buNone/>
            </a:pPr>
            <a:r>
              <a:rPr lang="pt-BR" sz="1800" b="1" dirty="0" smtClean="0">
                <a:latin typeface="Times New Roman" pitchFamily="18" charset="0"/>
                <a:cs typeface="Times New Roman" pitchFamily="18" charset="0"/>
              </a:rPr>
              <a:t>Q.8: </a:t>
            </a:r>
            <a:r>
              <a:rPr lang="en-US" sz="1800" dirty="0">
                <a:latin typeface="Times New Roman" pitchFamily="18" charset="0"/>
                <a:cs typeface="Times New Roman" pitchFamily="18" charset="0"/>
              </a:rPr>
              <a:t>Through what angle does the minute hand of </a:t>
            </a:r>
            <a:r>
              <a:rPr lang="en-US" sz="1800" dirty="0" smtClean="0">
                <a:latin typeface="Times New Roman" pitchFamily="18" charset="0"/>
                <a:cs typeface="Times New Roman" pitchFamily="18" charset="0"/>
              </a:rPr>
              <a:t>a clock </a:t>
            </a:r>
            <a:r>
              <a:rPr lang="en-US" sz="1800" dirty="0">
                <a:latin typeface="Times New Roman" pitchFamily="18" charset="0"/>
                <a:cs typeface="Times New Roman" pitchFamily="18" charset="0"/>
              </a:rPr>
              <a:t>turn in 5 minutes</a:t>
            </a:r>
            <a:r>
              <a:rPr lang="en-US" sz="1800" dirty="0" smtClean="0">
                <a:latin typeface="Times New Roman" pitchFamily="18" charset="0"/>
                <a:cs typeface="Times New Roman" pitchFamily="18" charset="0"/>
              </a:rPr>
              <a:t>?</a:t>
            </a:r>
          </a:p>
          <a:p>
            <a:pPr marL="0" indent="0">
              <a:buNone/>
            </a:pP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a) 30</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(b) 32</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c) 35</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36</a:t>
            </a:r>
            <a:r>
              <a:rPr lang="pt-BR" sz="1800" dirty="0" smtClean="0">
                <a:latin typeface="Times New Roman" pitchFamily="18" charset="0"/>
                <a:cs typeface="Times New Roman" pitchFamily="18" charset="0"/>
              </a:rPr>
              <a:t>°</a:t>
            </a:r>
          </a:p>
          <a:p>
            <a:pPr marL="0" indent="0">
              <a:buNone/>
            </a:pPr>
            <a:r>
              <a:rPr lang="pt-BR" sz="1800" b="1" dirty="0" smtClean="0">
                <a:latin typeface="Times New Roman" pitchFamily="18" charset="0"/>
                <a:cs typeface="Times New Roman" pitchFamily="18" charset="0"/>
              </a:rPr>
              <a:t>Q. 9: </a:t>
            </a:r>
            <a:r>
              <a:rPr lang="en-US" sz="1800" dirty="0">
                <a:latin typeface="Times New Roman" pitchFamily="18" charset="0"/>
                <a:cs typeface="Times New Roman" pitchFamily="18" charset="0"/>
              </a:rPr>
              <a:t>The angle between the minute hand and the </a:t>
            </a:r>
            <a:r>
              <a:rPr lang="en-US" sz="1800" dirty="0" smtClean="0">
                <a:latin typeface="Times New Roman" pitchFamily="18" charset="0"/>
                <a:cs typeface="Times New Roman" pitchFamily="18" charset="0"/>
              </a:rPr>
              <a:t>hour hand </a:t>
            </a:r>
            <a:r>
              <a:rPr lang="en-US" sz="1800" dirty="0">
                <a:latin typeface="Times New Roman" pitchFamily="18" charset="0"/>
                <a:cs typeface="Times New Roman" pitchFamily="18" charset="0"/>
              </a:rPr>
              <a:t>of a clock when the time is 8.30, </a:t>
            </a:r>
            <a:r>
              <a:rPr lang="en-US" sz="1800" dirty="0" smtClean="0">
                <a:latin typeface="Times New Roman" pitchFamily="18" charset="0"/>
                <a:cs typeface="Times New Roman" pitchFamily="18" charset="0"/>
              </a:rPr>
              <a:t>is</a:t>
            </a:r>
          </a:p>
          <a:p>
            <a:pPr marL="0" indent="0">
              <a:buNone/>
            </a:pP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a) 80</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(b) 75</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c) 60</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105</a:t>
            </a:r>
            <a:r>
              <a:rPr lang="pt-BR" sz="1800" dirty="0" smtClean="0">
                <a:latin typeface="Times New Roman" pitchFamily="18" charset="0"/>
                <a:cs typeface="Times New Roman" pitchFamily="18" charset="0"/>
              </a:rPr>
              <a:t>°</a:t>
            </a:r>
          </a:p>
          <a:p>
            <a:pPr marL="0" indent="0">
              <a:buNone/>
            </a:pPr>
            <a:r>
              <a:rPr lang="pt-BR" sz="1800" b="1" dirty="0" smtClean="0">
                <a:latin typeface="Times New Roman" pitchFamily="18" charset="0"/>
                <a:cs typeface="Times New Roman" pitchFamily="18" charset="0"/>
              </a:rPr>
              <a:t>Q.10: </a:t>
            </a:r>
            <a:r>
              <a:rPr lang="en-US" sz="1800" dirty="0">
                <a:latin typeface="Times New Roman" pitchFamily="18" charset="0"/>
                <a:cs typeface="Times New Roman" pitchFamily="18" charset="0"/>
              </a:rPr>
              <a:t>An accurate clock shows the time as 3.00. After </a:t>
            </a:r>
            <a:r>
              <a:rPr lang="en-US" sz="1800" dirty="0" smtClean="0">
                <a:latin typeface="Times New Roman" pitchFamily="18" charset="0"/>
                <a:cs typeface="Times New Roman" pitchFamily="18" charset="0"/>
              </a:rPr>
              <a:t>the hour </a:t>
            </a:r>
            <a:r>
              <a:rPr lang="en-US" sz="1800" dirty="0">
                <a:latin typeface="Times New Roman" pitchFamily="18" charset="0"/>
                <a:cs typeface="Times New Roman" pitchFamily="18" charset="0"/>
              </a:rPr>
              <a:t>hand has moved 135°, the time would be</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6.30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7.30                    (c</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8.00                    </a:t>
            </a:r>
            <a:r>
              <a:rPr lang="en-US" sz="1800" dirty="0">
                <a:latin typeface="Times New Roman" pitchFamily="18" charset="0"/>
                <a:cs typeface="Times New Roman" pitchFamily="18" charset="0"/>
              </a:rPr>
              <a:t>(d) </a:t>
            </a:r>
            <a:r>
              <a:rPr lang="en-US" sz="1800" dirty="0" smtClean="0">
                <a:latin typeface="Times New Roman" pitchFamily="18" charset="0"/>
                <a:cs typeface="Times New Roman" pitchFamily="18" charset="0"/>
              </a:rPr>
              <a:t>9.30</a:t>
            </a:r>
          </a:p>
        </p:txBody>
      </p:sp>
      <p:sp>
        <p:nvSpPr>
          <p:cNvPr id="4" name="Date Placeholder 3"/>
          <p:cNvSpPr>
            <a:spLocks noGrp="1"/>
          </p:cNvSpPr>
          <p:nvPr>
            <p:ph type="dt" sz="half" idx="10"/>
          </p:nvPr>
        </p:nvSpPr>
        <p:spPr/>
        <p:txBody>
          <a:bodyPr/>
          <a:lstStyle/>
          <a:p>
            <a:fld id="{3478308F-89D8-46F1-B63F-01DC650DC36D}" type="datetime1">
              <a:rPr lang="en-US" smtClean="0"/>
              <a:t>12/17/2021</a:t>
            </a:fld>
            <a:endParaRPr lang="en-US" dirty="0"/>
          </a:p>
        </p:txBody>
      </p:sp>
      <p:sp>
        <p:nvSpPr>
          <p:cNvPr id="5" name="Footer Placeholder 4"/>
          <p:cNvSpPr>
            <a:spLocks noGrp="1"/>
          </p:cNvSpPr>
          <p:nvPr>
            <p:ph type="ftr" sz="quarter" idx="11"/>
          </p:nvPr>
        </p:nvSpPr>
        <p:spPr>
          <a:xfrm>
            <a:off x="19812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Multiple Choice questions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which time number of minutes elapsed </a:t>
            </a:r>
            <a:r>
              <a:rPr lang="en-US" sz="1800" dirty="0" smtClean="0">
                <a:latin typeface="Times New Roman" pitchFamily="18" charset="0"/>
                <a:cs typeface="Times New Roman" pitchFamily="18" charset="0"/>
              </a:rPr>
              <a:t>since midnight </a:t>
            </a:r>
            <a:r>
              <a:rPr lang="en-US" sz="1800" dirty="0">
                <a:latin typeface="Times New Roman" pitchFamily="18" charset="0"/>
                <a:cs typeface="Times New Roman" pitchFamily="18" charset="0"/>
              </a:rPr>
              <a:t>is nine times the number </a:t>
            </a:r>
            <a:r>
              <a:rPr lang="en-US" sz="1800" dirty="0" smtClean="0">
                <a:latin typeface="Times New Roman" pitchFamily="18" charset="0"/>
                <a:cs typeface="Times New Roman" pitchFamily="18" charset="0"/>
              </a:rPr>
              <a:t>of minutes before noon?</a:t>
            </a:r>
          </a:p>
          <a:p>
            <a:pPr marL="0" indent="0">
              <a:buNone/>
            </a:pP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How many times do the hands of a clock </a:t>
            </a:r>
            <a:r>
              <a:rPr lang="en-US" sz="1800" dirty="0" smtClean="0">
                <a:latin typeface="Times New Roman" pitchFamily="18" charset="0"/>
                <a:cs typeface="Times New Roman" pitchFamily="18" charset="0"/>
              </a:rPr>
              <a:t>coincide in </a:t>
            </a:r>
            <a:r>
              <a:rPr lang="en-US" sz="1800" dirty="0">
                <a:latin typeface="Times New Roman" pitchFamily="18" charset="0"/>
                <a:cs typeface="Times New Roman" pitchFamily="18" charset="0"/>
              </a:rPr>
              <a:t>a day</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What will be the day of the week on 15th </a:t>
            </a:r>
            <a:r>
              <a:rPr lang="en-US" sz="1800" dirty="0" smtClean="0">
                <a:latin typeface="Times New Roman" pitchFamily="18" charset="0"/>
                <a:cs typeface="Times New Roman" pitchFamily="18" charset="0"/>
              </a:rPr>
              <a:t>August, 2010?</a:t>
            </a:r>
          </a:p>
          <a:p>
            <a:pPr marL="0" indent="0">
              <a:buNone/>
            </a:pP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How many days are there in x weeks x days?</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79A1D65-9AEF-4E5B-AC80-3BB1D85B50CA}" type="datetime1">
              <a:rPr lang="en-US" smtClean="0"/>
              <a:t>12/17/2021</a:t>
            </a:fld>
            <a:endParaRPr lang="en-US" dirty="0"/>
          </a:p>
        </p:txBody>
      </p:sp>
      <p:sp>
        <p:nvSpPr>
          <p:cNvPr id="5" name="Footer Placeholder 4"/>
          <p:cNvSpPr>
            <a:spLocks noGrp="1"/>
          </p:cNvSpPr>
          <p:nvPr>
            <p:ph type="ftr" sz="quarter" idx="11"/>
          </p:nvPr>
        </p:nvSpPr>
        <p:spPr>
          <a:xfrm>
            <a:off x="1752600" y="6356350"/>
            <a:ext cx="6324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smtClean="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059363"/>
          </a:xfrm>
        </p:spPr>
        <p:txBody>
          <a:bodyPr>
            <a:normAutofit/>
          </a:bodyPr>
          <a:lstStyle/>
          <a:p>
            <a:pPr>
              <a:buNone/>
            </a:pPr>
            <a:r>
              <a:rPr lang="en-US" sz="1800" dirty="0">
                <a:latin typeface="Times New Roman" pitchFamily="18" charset="0"/>
                <a:cs typeface="Times New Roman" pitchFamily="18" charset="0"/>
              </a:rPr>
              <a:t>Q.1: It was Sunday on Jan 1, 2006. What was the day </a:t>
            </a:r>
            <a:r>
              <a:rPr lang="en-US" sz="1800" dirty="0" smtClean="0">
                <a:latin typeface="Times New Roman" pitchFamily="18" charset="0"/>
                <a:cs typeface="Times New Roman" pitchFamily="18" charset="0"/>
              </a:rPr>
              <a:t>of the </a:t>
            </a:r>
            <a:r>
              <a:rPr lang="en-US" sz="1800" dirty="0">
                <a:latin typeface="Times New Roman" pitchFamily="18" charset="0"/>
                <a:cs typeface="Times New Roman" pitchFamily="18" charset="0"/>
              </a:rPr>
              <a:t>week on Jan 1, 2010?</a:t>
            </a:r>
          </a:p>
          <a:p>
            <a:pPr>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a:t>
            </a:r>
            <a:r>
              <a:rPr lang="en-US" sz="1800" dirty="0" smtClean="0">
                <a:latin typeface="Times New Roman" pitchFamily="18" charset="0"/>
                <a:cs typeface="Times New Roman" pitchFamily="18" charset="0"/>
              </a:rPr>
              <a:t>Sunday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Saturday           (c</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Friday                 </a:t>
            </a:r>
            <a:r>
              <a:rPr lang="en-US" sz="1800" dirty="0">
                <a:latin typeface="Times New Roman" pitchFamily="18" charset="0"/>
                <a:cs typeface="Times New Roman" pitchFamily="18" charset="0"/>
              </a:rPr>
              <a:t>(d) </a:t>
            </a:r>
            <a:r>
              <a:rPr lang="en-US" sz="1800" dirty="0" smtClean="0">
                <a:latin typeface="Times New Roman" pitchFamily="18" charset="0"/>
                <a:cs typeface="Times New Roman" pitchFamily="18" charset="0"/>
              </a:rPr>
              <a:t>Wednesday</a:t>
            </a:r>
          </a:p>
          <a:p>
            <a:pPr>
              <a:buNone/>
            </a:pPr>
            <a:r>
              <a:rPr lang="en-US" sz="1800" dirty="0">
                <a:latin typeface="Times New Roman" pitchFamily="18" charset="0"/>
                <a:cs typeface="Times New Roman" pitchFamily="18" charset="0"/>
              </a:rPr>
              <a:t>Q.2: On 8th Feb, 2005 it was Tuesday. What was the </a:t>
            </a:r>
            <a:r>
              <a:rPr lang="en-US" sz="1800" dirty="0" smtClean="0">
                <a:latin typeface="Times New Roman" pitchFamily="18" charset="0"/>
                <a:cs typeface="Times New Roman" pitchFamily="18" charset="0"/>
              </a:rPr>
              <a:t>day of </a:t>
            </a:r>
            <a:r>
              <a:rPr lang="en-US" sz="1800" dirty="0">
                <a:latin typeface="Times New Roman" pitchFamily="18" charset="0"/>
                <a:cs typeface="Times New Roman" pitchFamily="18" charset="0"/>
              </a:rPr>
              <a:t>the week on 8th Feb, 2004?</a:t>
            </a:r>
          </a:p>
          <a:p>
            <a:pPr>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Tuesday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Monday            (c</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Sunday                 </a:t>
            </a:r>
            <a:r>
              <a:rPr lang="en-US" sz="1800" dirty="0">
                <a:latin typeface="Times New Roman" pitchFamily="18" charset="0"/>
                <a:cs typeface="Times New Roman" pitchFamily="18" charset="0"/>
              </a:rPr>
              <a:t>(d) </a:t>
            </a:r>
            <a:r>
              <a:rPr lang="en-US" sz="1800" dirty="0" smtClean="0">
                <a:latin typeface="Times New Roman" pitchFamily="18" charset="0"/>
                <a:cs typeface="Times New Roman" pitchFamily="18" charset="0"/>
              </a:rPr>
              <a:t>Wednesday</a:t>
            </a:r>
          </a:p>
          <a:p>
            <a:pPr>
              <a:buNone/>
            </a:pPr>
            <a:r>
              <a:rPr lang="en-US" sz="1800" dirty="0">
                <a:latin typeface="Times New Roman" pitchFamily="18" charset="0"/>
                <a:cs typeface="Times New Roman" pitchFamily="18" charset="0"/>
              </a:rPr>
              <a:t>Q.3: For a certain month, the dates of three of the </a:t>
            </a:r>
            <a:r>
              <a:rPr lang="en-US" sz="1800" dirty="0" smtClean="0">
                <a:latin typeface="Times New Roman" pitchFamily="18" charset="0"/>
                <a:cs typeface="Times New Roman" pitchFamily="18" charset="0"/>
              </a:rPr>
              <a:t>Sundays are </a:t>
            </a:r>
            <a:r>
              <a:rPr lang="en-US" sz="1800" dirty="0">
                <a:latin typeface="Times New Roman" pitchFamily="18" charset="0"/>
                <a:cs typeface="Times New Roman" pitchFamily="18" charset="0"/>
              </a:rPr>
              <a:t>even numbers. Then, the 15th of the </a:t>
            </a:r>
            <a:r>
              <a:rPr lang="en-US" sz="1800" dirty="0" smtClean="0">
                <a:latin typeface="Times New Roman" pitchFamily="18" charset="0"/>
                <a:cs typeface="Times New Roman" pitchFamily="18" charset="0"/>
              </a:rPr>
              <a:t>that month </a:t>
            </a:r>
            <a:r>
              <a:rPr lang="en-US" sz="1800" dirty="0">
                <a:latin typeface="Times New Roman" pitchFamily="18" charset="0"/>
                <a:cs typeface="Times New Roman" pitchFamily="18" charset="0"/>
              </a:rPr>
              <a:t>falls on </a:t>
            </a:r>
            <a:r>
              <a:rPr lang="en-US" sz="1800" dirty="0" smtClean="0">
                <a:latin typeface="Times New Roman" pitchFamily="18" charset="0"/>
                <a:cs typeface="Times New Roman" pitchFamily="18" charset="0"/>
              </a:rPr>
              <a:t>a</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Thursday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Friday                 (c</a:t>
            </a:r>
            <a:r>
              <a:rPr lang="en-US" sz="1800" dirty="0">
                <a:latin typeface="Times New Roman" pitchFamily="18" charset="0"/>
                <a:cs typeface="Times New Roman" pitchFamily="18" charset="0"/>
              </a:rPr>
              <a:t>) Saturday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a:t>
            </a:r>
            <a:r>
              <a:rPr lang="en-US" sz="1800" dirty="0" smtClean="0">
                <a:latin typeface="Times New Roman" pitchFamily="18" charset="0"/>
                <a:cs typeface="Times New Roman" pitchFamily="18" charset="0"/>
              </a:rPr>
              <a:t>Sunday</a:t>
            </a:r>
          </a:p>
          <a:p>
            <a:pPr marL="0" indent="0">
              <a:buNone/>
            </a:pPr>
            <a:r>
              <a:rPr lang="en-US" sz="1800" dirty="0">
                <a:latin typeface="Times New Roman" pitchFamily="18" charset="0"/>
                <a:cs typeface="Times New Roman" pitchFamily="18" charset="0"/>
              </a:rPr>
              <a:t>Q.4: What was the day of the week on 15 August, 1947</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Saturday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Friday                  (c</a:t>
            </a:r>
            <a:r>
              <a:rPr lang="en-US" sz="1800" dirty="0">
                <a:latin typeface="Times New Roman" pitchFamily="18" charset="0"/>
                <a:cs typeface="Times New Roman" pitchFamily="18" charset="0"/>
              </a:rPr>
              <a:t>) Thursday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a:t>
            </a:r>
            <a:r>
              <a:rPr lang="en-US" sz="1800" dirty="0" smtClean="0">
                <a:latin typeface="Times New Roman" pitchFamily="18" charset="0"/>
                <a:cs typeface="Times New Roman" pitchFamily="18" charset="0"/>
              </a:rPr>
              <a:t>Wednesday</a:t>
            </a:r>
          </a:p>
          <a:p>
            <a:pPr marL="0" indent="0">
              <a:buNone/>
            </a:pPr>
            <a:r>
              <a:rPr lang="en-US" sz="1800" dirty="0">
                <a:latin typeface="Times New Roman" pitchFamily="18" charset="0"/>
                <a:cs typeface="Times New Roman" pitchFamily="18" charset="0"/>
              </a:rPr>
              <a:t>Q.5:The calendar for the year 2009 will be the same </a:t>
            </a:r>
            <a:r>
              <a:rPr lang="en-US" sz="1800" dirty="0" smtClean="0">
                <a:latin typeface="Times New Roman" pitchFamily="18" charset="0"/>
                <a:cs typeface="Times New Roman" pitchFamily="18" charset="0"/>
              </a:rPr>
              <a:t>as that </a:t>
            </a:r>
            <a:r>
              <a:rPr lang="en-US" sz="1800" dirty="0">
                <a:latin typeface="Times New Roman" pitchFamily="18" charset="0"/>
                <a:cs typeface="Times New Roman" pitchFamily="18" charset="0"/>
              </a:rPr>
              <a:t>of the </a:t>
            </a:r>
            <a:r>
              <a:rPr lang="en-US" sz="1800" dirty="0" smtClean="0">
                <a:latin typeface="Times New Roman" pitchFamily="18" charset="0"/>
                <a:cs typeface="Times New Roman" pitchFamily="18" charset="0"/>
              </a:rPr>
              <a:t>year</a:t>
            </a:r>
          </a:p>
          <a:p>
            <a:pPr marL="0" indent="0">
              <a:buNone/>
            </a:pP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a) </a:t>
            </a:r>
            <a:r>
              <a:rPr lang="pt-BR" sz="1800" dirty="0" smtClean="0">
                <a:latin typeface="Times New Roman" pitchFamily="18" charset="0"/>
                <a:cs typeface="Times New Roman" pitchFamily="18" charset="0"/>
              </a:rPr>
              <a:t>2013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2012                     (c</a:t>
            </a:r>
            <a:r>
              <a:rPr lang="pt-BR" sz="1800" dirty="0">
                <a:latin typeface="Times New Roman" pitchFamily="18" charset="0"/>
                <a:cs typeface="Times New Roman" pitchFamily="18" charset="0"/>
              </a:rPr>
              <a:t>) 2015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2014</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D8EF8B-F5DE-4329-AC23-9F5F79925B70}" type="datetime1">
              <a:rPr lang="en-US" smtClean="0"/>
              <a:t>12/17/2021</a:t>
            </a:fld>
            <a:endParaRPr lang="en-US"/>
          </a:p>
        </p:txBody>
      </p:sp>
      <p:sp>
        <p:nvSpPr>
          <p:cNvPr id="5" name="Footer Placeholder 4"/>
          <p:cNvSpPr>
            <a:spLocks noGrp="1"/>
          </p:cNvSpPr>
          <p:nvPr>
            <p:ph type="ftr" sz="quarter" idx="11"/>
          </p:nvPr>
        </p:nvSpPr>
        <p:spPr>
          <a:xfrm>
            <a:off x="1905000" y="6356350"/>
            <a:ext cx="64008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noProof="0" dirty="0" smtClean="0">
                <a:latin typeface="Times New Roman" pitchFamily="18" charset="0"/>
                <a:cs typeface="Times New Roman" pitchFamily="18" charset="0"/>
              </a:rPr>
              <a:t>Assignment-6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86800" cy="5135563"/>
              </a:xfrm>
            </p:spPr>
            <p:txBody>
              <a:bodyPr>
                <a:normAutofit/>
              </a:bodyPr>
              <a:lstStyle/>
              <a:p>
                <a:pPr>
                  <a:buNone/>
                </a:pPr>
                <a:r>
                  <a:rPr lang="en-US" sz="1800" b="1" dirty="0" smtClean="0">
                    <a:latin typeface="Times New Roman" pitchFamily="18" charset="0"/>
                    <a:cs typeface="Times New Roman" pitchFamily="18" charset="0"/>
                  </a:rPr>
                  <a:t>Q.6: </a:t>
                </a:r>
                <a:r>
                  <a:rPr lang="en-US" sz="1800" dirty="0" smtClean="0">
                    <a:latin typeface="Times New Roman" pitchFamily="18" charset="0"/>
                    <a:cs typeface="Times New Roman" pitchFamily="18" charset="0"/>
                  </a:rPr>
                  <a:t>At 8:30, the hour hand and the minute hand of clock form </a:t>
                </a:r>
                <a:r>
                  <a:rPr lang="en-US" sz="1800" dirty="0">
                    <a:latin typeface="Times New Roman" pitchFamily="18" charset="0"/>
                    <a:cs typeface="Times New Roman" pitchFamily="18" charset="0"/>
                  </a:rPr>
                  <a:t>an angle </a:t>
                </a:r>
                <a:r>
                  <a:rPr lang="en-US" sz="1800" dirty="0" smtClean="0">
                    <a:latin typeface="Times New Roman" pitchFamily="18" charset="0"/>
                    <a:cs typeface="Times New Roman" pitchFamily="18" charset="0"/>
                  </a:rPr>
                  <a:t>of</a:t>
                </a:r>
              </a:p>
              <a:p>
                <a:pPr>
                  <a:buAutoNum type="alphaLcParenBoth"/>
                </a:pPr>
                <a:r>
                  <a:rPr lang="pt-BR" sz="1800" dirty="0" smtClean="0">
                    <a:latin typeface="Times New Roman" pitchFamily="18" charset="0"/>
                    <a:cs typeface="Times New Roman" pitchFamily="18" charset="0"/>
                  </a:rPr>
                  <a:t>80º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75º                             (c</a:t>
                </a:r>
                <a:r>
                  <a:rPr lang="pt-BR" sz="1800" dirty="0">
                    <a:latin typeface="Times New Roman" pitchFamily="18" charset="0"/>
                    <a:cs typeface="Times New Roman" pitchFamily="18" charset="0"/>
                  </a:rPr>
                  <a:t>) 70º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a:t>
                </a:r>
                <a:r>
                  <a:rPr lang="pt-BR" sz="1800" dirty="0" smtClean="0">
                    <a:latin typeface="Times New Roman" pitchFamily="18" charset="0"/>
                    <a:cs typeface="Times New Roman" pitchFamily="18" charset="0"/>
                  </a:rPr>
                  <a:t>60º</a:t>
                </a:r>
              </a:p>
              <a:p>
                <a:pPr marL="0" indent="0">
                  <a:buNone/>
                </a:pPr>
                <a:r>
                  <a:rPr lang="pt-BR" sz="1800" b="1" dirty="0" smtClean="0">
                    <a:latin typeface="Times New Roman" pitchFamily="18" charset="0"/>
                    <a:cs typeface="Times New Roman" pitchFamily="18" charset="0"/>
                  </a:rPr>
                  <a:t>Q.7: </a:t>
                </a:r>
                <a:r>
                  <a:rPr lang="en-US" sz="1800" dirty="0">
                    <a:latin typeface="Times New Roman" pitchFamily="18" charset="0"/>
                    <a:cs typeface="Times New Roman" pitchFamily="18" charset="0"/>
                  </a:rPr>
                  <a:t>How much does a watch </a:t>
                </a:r>
                <a:r>
                  <a:rPr lang="en-US" sz="1800" dirty="0" err="1" smtClean="0">
                    <a:latin typeface="Times New Roman" pitchFamily="18" charset="0"/>
                    <a:cs typeface="Times New Roman" pitchFamily="18" charset="0"/>
                  </a:rPr>
                  <a:t>losse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per day if its </a:t>
                </a:r>
                <a:r>
                  <a:rPr lang="en-US" sz="1800" dirty="0" smtClean="0">
                    <a:latin typeface="Times New Roman" pitchFamily="18" charset="0"/>
                    <a:cs typeface="Times New Roman" pitchFamily="18" charset="0"/>
                  </a:rPr>
                  <a:t>hands coincide </a:t>
                </a:r>
                <a:r>
                  <a:rPr lang="en-US" sz="1800" dirty="0">
                    <a:latin typeface="Times New Roman" pitchFamily="18" charset="0"/>
                    <a:cs typeface="Times New Roman" pitchFamily="18" charset="0"/>
                  </a:rPr>
                  <a:t>every 64 minutes</a:t>
                </a:r>
                <a:r>
                  <a:rPr lang="en-US" sz="1800" dirty="0" smtClean="0">
                    <a:latin typeface="Times New Roman" pitchFamily="18" charset="0"/>
                    <a:cs typeface="Times New Roman" pitchFamily="18" charset="0"/>
                  </a:rPr>
                  <a:t>?</a:t>
                </a:r>
              </a:p>
              <a:p>
                <a:pPr>
                  <a:buAutoNum type="alphaLcParenBoth"/>
                </a:pPr>
                <a:r>
                  <a:rPr lang="en-US" sz="1800" dirty="0" smtClean="0">
                    <a:latin typeface="Times New Roman" pitchFamily="18" charset="0"/>
                    <a:cs typeface="Times New Roman" pitchFamily="18" charset="0"/>
                  </a:rPr>
                  <a:t>37 </a:t>
                </a:r>
                <a:r>
                  <a:rPr lang="en-US" sz="1800" dirty="0">
                    <a:latin typeface="Times New Roman" pitchFamily="18" charset="0"/>
                    <a:cs typeface="Times New Roman" pitchFamily="18" charset="0"/>
                  </a:rPr>
                  <a:t>minutes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a:t>
                </a:r>
                <a14:m>
                  <m:oMath xmlns:m="http://schemas.openxmlformats.org/officeDocument/2006/math">
                    <m:r>
                      <a:rPr lang="en-US" sz="1800" i="1" dirty="0" smtClean="0">
                        <a:latin typeface="Cambria Math"/>
                        <a:cs typeface="Times New Roman" pitchFamily="18" charset="0"/>
                      </a:rPr>
                      <m:t>32</m:t>
                    </m:r>
                    <m:f>
                      <m:fPr>
                        <m:ctrlPr>
                          <a:rPr lang="en-US" sz="1800" i="1" dirty="0" smtClean="0">
                            <a:latin typeface="Cambria Math" panose="02040503050406030204" pitchFamily="18" charset="0"/>
                            <a:cs typeface="Times New Roman" pitchFamily="18" charset="0"/>
                          </a:rPr>
                        </m:ctrlPr>
                      </m:fPr>
                      <m:num>
                        <m:r>
                          <a:rPr lang="en-US" sz="1800" b="0" i="1" dirty="0" smtClean="0">
                            <a:latin typeface="Cambria Math"/>
                            <a:cs typeface="Times New Roman" pitchFamily="18" charset="0"/>
                          </a:rPr>
                          <m:t>8</m:t>
                        </m:r>
                      </m:num>
                      <m:den>
                        <m:r>
                          <a:rPr lang="en-US" sz="1800" b="0" i="1" dirty="0" smtClean="0">
                            <a:latin typeface="Cambria Math"/>
                            <a:cs typeface="Times New Roman" pitchFamily="18" charset="0"/>
                          </a:rPr>
                          <m:t>11</m:t>
                        </m:r>
                      </m:den>
                    </m:f>
                    <m:r>
                      <a:rPr lang="en-US" sz="1800" i="1" dirty="0" smtClean="0">
                        <a:latin typeface="Cambria Math"/>
                        <a:cs typeface="Times New Roman" pitchFamily="18" charset="0"/>
                      </a:rPr>
                      <m:t> </m:t>
                    </m:r>
                    <m:r>
                      <m:rPr>
                        <m:nor/>
                      </m:rPr>
                      <a:rPr lang="en-US" sz="1800" dirty="0">
                        <a:latin typeface="Times New Roman" pitchFamily="18" charset="0"/>
                        <a:cs typeface="Times New Roman" pitchFamily="18" charset="0"/>
                      </a:rPr>
                      <m:t>minutes</m:t>
                    </m:r>
                  </m:oMath>
                </a14:m>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 31 minutes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None of </a:t>
                </a:r>
                <a:r>
                  <a:rPr lang="en-US" sz="1800" dirty="0" smtClean="0">
                    <a:latin typeface="Times New Roman" pitchFamily="18" charset="0"/>
                    <a:cs typeface="Times New Roman" pitchFamily="18" charset="0"/>
                  </a:rPr>
                  <a:t>these  </a:t>
                </a:r>
              </a:p>
              <a:p>
                <a:pPr marL="0" indent="0">
                  <a:buNone/>
                </a:pPr>
                <a:r>
                  <a:rPr lang="en-US" sz="1800" b="1" dirty="0">
                    <a:latin typeface="Times New Roman" pitchFamily="18" charset="0"/>
                    <a:cs typeface="Times New Roman" pitchFamily="18" charset="0"/>
                  </a:rPr>
                  <a:t>Q.8:    </a:t>
                </a:r>
                <a:r>
                  <a:rPr lang="en-US" sz="1800" dirty="0">
                    <a:latin typeface="Times New Roman" pitchFamily="18" charset="0"/>
                    <a:cs typeface="Times New Roman" pitchFamily="18" charset="0"/>
                  </a:rPr>
                  <a:t>It is between 3 P.M. and 4 P.M. and the </a:t>
                </a:r>
                <a:r>
                  <a:rPr lang="en-US" sz="1800" dirty="0" smtClean="0">
                    <a:latin typeface="Times New Roman" pitchFamily="18" charset="0"/>
                    <a:cs typeface="Times New Roman" pitchFamily="18" charset="0"/>
                  </a:rPr>
                  <a:t>distance between </a:t>
                </a:r>
                <a:r>
                  <a:rPr lang="en-US" sz="1800" dirty="0">
                    <a:latin typeface="Times New Roman" pitchFamily="18" charset="0"/>
                    <a:cs typeface="Times New Roman" pitchFamily="18" charset="0"/>
                  </a:rPr>
                  <a:t>the hour and the minute hand of clock </a:t>
                </a:r>
                <a:r>
                  <a:rPr lang="en-US" sz="1800" dirty="0" smtClean="0">
                    <a:latin typeface="Times New Roman" pitchFamily="18" charset="0"/>
                    <a:cs typeface="Times New Roman" pitchFamily="18" charset="0"/>
                  </a:rPr>
                  <a:t>is 18 </a:t>
                </a:r>
                <a:r>
                  <a:rPr lang="en-US" sz="1800" dirty="0">
                    <a:latin typeface="Times New Roman" pitchFamily="18" charset="0"/>
                    <a:cs typeface="Times New Roman" pitchFamily="18" charset="0"/>
                  </a:rPr>
                  <a:t>minute spaces. What time does the clock show</a:t>
                </a:r>
                <a:r>
                  <a:rPr lang="en-US" sz="1800" dirty="0" smtClean="0">
                    <a:latin typeface="Times New Roman" pitchFamily="18" charset="0"/>
                    <a:cs typeface="Times New Roman" pitchFamily="18" charset="0"/>
                  </a:rPr>
                  <a:t>?</a:t>
                </a:r>
              </a:p>
              <a:p>
                <a:pPr>
                  <a:buAutoNum type="alphaLcParenBoth"/>
                </a:pPr>
                <a:r>
                  <a:rPr lang="en-US" sz="1800" dirty="0" smtClean="0">
                    <a:latin typeface="Times New Roman" pitchFamily="18" charset="0"/>
                    <a:cs typeface="Times New Roman" pitchFamily="18" charset="0"/>
                  </a:rPr>
                  <a:t>3.12 </a:t>
                </a:r>
                <a:r>
                  <a:rPr lang="en-US" sz="1800" dirty="0">
                    <a:latin typeface="Times New Roman" pitchFamily="18" charset="0"/>
                    <a:cs typeface="Times New Roman" pitchFamily="18" charset="0"/>
                  </a:rPr>
                  <a:t>P.M.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3.27 P.M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 3.31 P.M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3.36 P.M</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Q.9: </a:t>
                </a:r>
                <a:r>
                  <a:rPr lang="en-US" sz="1800" dirty="0">
                    <a:latin typeface="Times New Roman" pitchFamily="18" charset="0"/>
                    <a:cs typeface="Times New Roman" pitchFamily="18" charset="0"/>
                  </a:rPr>
                  <a:t>How many times are the hands of a clock at </a:t>
                </a:r>
                <a:r>
                  <a:rPr lang="en-US" sz="1800" dirty="0" smtClean="0">
                    <a:latin typeface="Times New Roman" pitchFamily="18" charset="0"/>
                    <a:cs typeface="Times New Roman" pitchFamily="18" charset="0"/>
                  </a:rPr>
                  <a:t>right angle </a:t>
                </a:r>
                <a:r>
                  <a:rPr lang="en-US" sz="1800" dirty="0">
                    <a:latin typeface="Times New Roman" pitchFamily="18" charset="0"/>
                    <a:cs typeface="Times New Roman" pitchFamily="18" charset="0"/>
                  </a:rPr>
                  <a:t>in a day</a:t>
                </a:r>
                <a:r>
                  <a:rPr lang="en-US" sz="1800" dirty="0" smtClean="0">
                    <a:latin typeface="Times New Roman" pitchFamily="18" charset="0"/>
                    <a:cs typeface="Times New Roman" pitchFamily="18" charset="0"/>
                  </a:rPr>
                  <a:t>?</a:t>
                </a:r>
              </a:p>
              <a:p>
                <a:pPr>
                  <a:buAutoNum type="alphaLcParenBoth"/>
                </a:pPr>
                <a:r>
                  <a:rPr lang="pt-BR" sz="1800" dirty="0" smtClean="0">
                    <a:latin typeface="Times New Roman" pitchFamily="18" charset="0"/>
                    <a:cs typeface="Times New Roman" pitchFamily="18" charset="0"/>
                  </a:rPr>
                  <a:t>22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24                               (c</a:t>
                </a:r>
                <a:r>
                  <a:rPr lang="pt-BR" sz="1800" dirty="0">
                    <a:latin typeface="Times New Roman" pitchFamily="18" charset="0"/>
                    <a:cs typeface="Times New Roman" pitchFamily="18" charset="0"/>
                  </a:rPr>
                  <a:t>) 44 </a:t>
                </a:r>
                <a:r>
                  <a:rPr lang="pt-BR" sz="1800" dirty="0" smtClean="0">
                    <a:latin typeface="Times New Roman" pitchFamily="18" charset="0"/>
                    <a:cs typeface="Times New Roman" pitchFamily="18" charset="0"/>
                  </a:rPr>
                  <a:t>                   (</a:t>
                </a:r>
                <a:r>
                  <a:rPr lang="pt-BR" sz="1800" dirty="0">
                    <a:latin typeface="Times New Roman" pitchFamily="18" charset="0"/>
                    <a:cs typeface="Times New Roman" pitchFamily="18" charset="0"/>
                  </a:rPr>
                  <a:t>d) </a:t>
                </a:r>
                <a:r>
                  <a:rPr lang="pt-BR" sz="1800" dirty="0" smtClean="0">
                    <a:latin typeface="Times New Roman" pitchFamily="18" charset="0"/>
                    <a:cs typeface="Times New Roman" pitchFamily="18" charset="0"/>
                  </a:rPr>
                  <a:t>48</a:t>
                </a:r>
              </a:p>
              <a:p>
                <a:pPr marL="0" indent="0">
                  <a:buNone/>
                </a:pPr>
                <a:r>
                  <a:rPr lang="pt-BR" sz="1800" b="1" dirty="0" smtClean="0">
                    <a:latin typeface="Times New Roman" pitchFamily="18" charset="0"/>
                    <a:cs typeface="Times New Roman" pitchFamily="18" charset="0"/>
                  </a:rPr>
                  <a:t>Q.10: </a:t>
                </a:r>
                <a:r>
                  <a:rPr lang="en-US" sz="1800" dirty="0">
                    <a:latin typeface="Times New Roman" pitchFamily="18" charset="0"/>
                    <a:cs typeface="Times New Roman" pitchFamily="18" charset="0"/>
                  </a:rPr>
                  <a:t>If a clock strikes six times in 5 seconds, the </a:t>
                </a:r>
                <a:r>
                  <a:rPr lang="en-US" sz="1800" dirty="0" smtClean="0">
                    <a:latin typeface="Times New Roman" pitchFamily="18" charset="0"/>
                    <a:cs typeface="Times New Roman" pitchFamily="18" charset="0"/>
                  </a:rPr>
                  <a:t>number of </a:t>
                </a:r>
                <a:r>
                  <a:rPr lang="en-US" sz="1800" dirty="0">
                    <a:latin typeface="Times New Roman" pitchFamily="18" charset="0"/>
                    <a:cs typeface="Times New Roman" pitchFamily="18" charset="0"/>
                  </a:rPr>
                  <a:t>strikes in 10 seconds </a:t>
                </a:r>
                <a:r>
                  <a:rPr lang="en-US" sz="1800" dirty="0" smtClean="0">
                    <a:latin typeface="Times New Roman" pitchFamily="18" charset="0"/>
                    <a:cs typeface="Times New Roman" pitchFamily="18" charset="0"/>
                  </a:rPr>
                  <a:t>is</a:t>
                </a:r>
              </a:p>
              <a:p>
                <a:pPr marL="0" indent="0">
                  <a:buNone/>
                </a:pPr>
                <a:r>
                  <a:rPr lang="pt-BR" sz="1800" dirty="0">
                    <a:latin typeface="Times New Roman" pitchFamily="18" charset="0"/>
                    <a:cs typeface="Times New Roman" pitchFamily="18" charset="0"/>
                  </a:rPr>
                  <a:t>(a) </a:t>
                </a:r>
                <a:r>
                  <a:rPr lang="pt-BR" sz="1800" dirty="0" smtClean="0">
                    <a:latin typeface="Times New Roman" pitchFamily="18" charset="0"/>
                    <a:cs typeface="Times New Roman" pitchFamily="18" charset="0"/>
                  </a:rPr>
                  <a:t>8                            </a:t>
                </a:r>
                <a:r>
                  <a:rPr lang="pt-BR" sz="1800" dirty="0">
                    <a:latin typeface="Times New Roman" pitchFamily="18" charset="0"/>
                    <a:cs typeface="Times New Roman" pitchFamily="18" charset="0"/>
                  </a:rPr>
                  <a:t>(b) </a:t>
                </a:r>
                <a:r>
                  <a:rPr lang="pt-BR" sz="1800" dirty="0" smtClean="0">
                    <a:latin typeface="Times New Roman" pitchFamily="18" charset="0"/>
                    <a:cs typeface="Times New Roman" pitchFamily="18" charset="0"/>
                  </a:rPr>
                  <a:t>9                                   (c</a:t>
                </a:r>
                <a:r>
                  <a:rPr lang="pt-BR" sz="1800" dirty="0">
                    <a:latin typeface="Times New Roman" pitchFamily="18" charset="0"/>
                    <a:cs typeface="Times New Roman" pitchFamily="18" charset="0"/>
                  </a:rPr>
                  <a:t>) </a:t>
                </a:r>
                <a:r>
                  <a:rPr lang="pt-BR" sz="1800" dirty="0" smtClean="0">
                    <a:latin typeface="Times New Roman" pitchFamily="18" charset="0"/>
                    <a:cs typeface="Times New Roman" pitchFamily="18" charset="0"/>
                  </a:rPr>
                  <a:t>10                     </a:t>
                </a:r>
                <a:r>
                  <a:rPr lang="pt-BR" sz="1800" dirty="0">
                    <a:latin typeface="Times New Roman" pitchFamily="18" charset="0"/>
                    <a:cs typeface="Times New Roman" pitchFamily="18" charset="0"/>
                  </a:rPr>
                  <a:t>(d) 11</a:t>
                </a:r>
                <a:endParaRPr lang="en-US" sz="1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135563"/>
              </a:xfrm>
              <a:blipFill rotWithShape="1">
                <a:blip r:embed="rId2"/>
                <a:stretch>
                  <a:fillRect l="-632" t="-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D6184AA-141B-4533-967E-E3E421CC8298}" type="datetime1">
              <a:rPr lang="en-US" smtClean="0"/>
              <a:t>12/17/2021</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b="1" dirty="0">
                <a:latin typeface="Times New Roman" pitchFamily="18" charset="0"/>
                <a:cs typeface="Times New Roman" pitchFamily="18" charset="0"/>
              </a:rPr>
              <a:t>Assignment-6 </a:t>
            </a:r>
            <a:r>
              <a:rPr lang="en-US" sz="2400" b="1" dirty="0" smtClean="0">
                <a:latin typeface="Times New Roman" pitchFamily="18" charset="0"/>
                <a:cs typeface="Times New Roman" pitchFamily="18" charset="0"/>
              </a:rPr>
              <a:t>(Contd.)</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E4D796-6D83-4895-9C22-E250220A3470}" type="datetime1">
              <a:rPr lang="en-US" smtClean="0"/>
              <a:t>12/17/2021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Faculty Dr. Anil Agarwal(AAS 0303)    Unit Number-v</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12" name="Title 1"/>
          <p:cNvSpPr txBox="1">
            <a:spLocks/>
          </p:cNvSpPr>
          <p:nvPr/>
        </p:nvSpPr>
        <p:spPr>
          <a:xfrm>
            <a:off x="1371600" y="131364"/>
            <a:ext cx="7315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2800" b="1" i="0" u="none" strike="noStrike" kern="1200" cap="none" spc="0" normalizeH="0" noProof="0" dirty="0">
                <a:ln>
                  <a:noFill/>
                </a:ln>
                <a:solidFill>
                  <a:schemeClr val="dk1"/>
                </a:solidFill>
                <a:effectLst/>
                <a:uLnTx/>
                <a:uFillTx/>
                <a:latin typeface="Times New Roman" pitchFamily="18" charset="0"/>
                <a:cs typeface="Times New Roman" pitchFamily="18" charset="0"/>
              </a:rPr>
              <a:t> Outcome</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Rectangle 1"/>
          <p:cNvSpPr/>
          <p:nvPr/>
        </p:nvSpPr>
        <p:spPr>
          <a:xfrm>
            <a:off x="457200" y="2133600"/>
            <a:ext cx="8382000" cy="3693319"/>
          </a:xfrm>
          <a:prstGeom prst="rect">
            <a:avLst/>
          </a:prstGeom>
        </p:spPr>
        <p:txBody>
          <a:bodyPr wrap="square">
            <a:spAutoFit/>
          </a:bodyPr>
          <a:lstStyle/>
          <a:p>
            <a:pPr algn="just"/>
            <a:r>
              <a:rPr lang="en-US" b="1" dirty="0">
                <a:latin typeface="Times New Roman" pitchFamily="18" charset="0"/>
                <a:cs typeface="Times New Roman" pitchFamily="18" charset="0"/>
              </a:rPr>
              <a:t>CO1: </a:t>
            </a:r>
            <a:r>
              <a:rPr lang="en-US" dirty="0">
                <a:latin typeface="Times New Roman" pitchFamily="18" charset="0"/>
                <a:cs typeface="Times New Roman" pitchFamily="18" charset="0"/>
              </a:rPr>
              <a:t>Apply the working methods of complex functions for finding analytic functions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CO2: </a:t>
            </a:r>
            <a:r>
              <a:rPr lang="en-US" dirty="0">
                <a:latin typeface="Times New Roman" pitchFamily="18" charset="0"/>
                <a:cs typeface="Times New Roman" pitchFamily="18" charset="0"/>
              </a:rPr>
              <a:t>Apply the concepts of complex functions for finding Taylor’s series, Laurent’s series and evaluation of definite integrals.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CO3: </a:t>
            </a:r>
            <a:r>
              <a:rPr lang="en-US" dirty="0">
                <a:latin typeface="Times New Roman" pitchFamily="18" charset="0"/>
                <a:cs typeface="Times New Roman" pitchFamily="18" charset="0"/>
              </a:rPr>
              <a:t>Apply the concept of partial differential equation to solve complex </a:t>
            </a:r>
            <a:r>
              <a:rPr lang="en-US" dirty="0" err="1">
                <a:latin typeface="Times New Roman" pitchFamily="18" charset="0"/>
                <a:cs typeface="Times New Roman" pitchFamily="18" charset="0"/>
              </a:rPr>
              <a:t>variablesand</a:t>
            </a:r>
            <a:r>
              <a:rPr lang="en-US" dirty="0">
                <a:latin typeface="Times New Roman" pitchFamily="18" charset="0"/>
                <a:cs typeface="Times New Roman" pitchFamily="18" charset="0"/>
              </a:rPr>
              <a:t> problems concerned with partial differential </a:t>
            </a:r>
            <a:r>
              <a:rPr lang="en-US" dirty="0" smtClean="0">
                <a:latin typeface="Times New Roman" pitchFamily="18" charset="0"/>
                <a:cs typeface="Times New Roman" pitchFamily="18" charset="0"/>
              </a:rPr>
              <a:t>equations</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CO4: </a:t>
            </a:r>
            <a:r>
              <a:rPr lang="en-US" dirty="0">
                <a:latin typeface="Times New Roman" panose="02020603050405020304" pitchFamily="18" charset="0"/>
                <a:ea typeface="Times New Roman" panose="02020603050405020304" pitchFamily="18" charset="0"/>
                <a:cs typeface="Times New Roman" pitchFamily="18" charset="0"/>
              </a:rPr>
              <a:t>Apply</a:t>
            </a:r>
            <a:r>
              <a:rPr lang="en-US" spc="-30"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the</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concept</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of</a:t>
            </a:r>
            <a:r>
              <a:rPr lang="en-US" spc="10" dirty="0">
                <a:latin typeface="Times New Roman" panose="02020603050405020304" pitchFamily="18" charset="0"/>
                <a:ea typeface="Times New Roman" panose="02020603050405020304" pitchFamily="18" charset="0"/>
                <a:cs typeface="Times New Roman" pitchFamily="18" charset="0"/>
              </a:rPr>
              <a:t> F</a:t>
            </a:r>
            <a:r>
              <a:rPr lang="en-US" dirty="0">
                <a:latin typeface="Times New Roman" panose="02020603050405020304" pitchFamily="18" charset="0"/>
                <a:ea typeface="Times New Roman" panose="02020603050405020304" pitchFamily="18" charset="0"/>
                <a:cs typeface="Times New Roman" pitchFamily="18" charset="0"/>
              </a:rPr>
              <a:t>ourier</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transform</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and</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Z-transform</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to</a:t>
            </a:r>
            <a:r>
              <a:rPr lang="en-US" spc="-5"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solve</a:t>
            </a:r>
            <a:r>
              <a:rPr lang="en-US" spc="-10" dirty="0">
                <a:latin typeface="Times New Roman" panose="02020603050405020304" pitchFamily="18" charset="0"/>
                <a:ea typeface="Times New Roman" panose="02020603050405020304" pitchFamily="18" charset="0"/>
                <a:cs typeface="Times New Roman" pitchFamily="18" charset="0"/>
              </a:rPr>
              <a:t> </a:t>
            </a:r>
            <a:r>
              <a:rPr lang="en-US" dirty="0">
                <a:latin typeface="Times New Roman" panose="02020603050405020304" pitchFamily="18" charset="0"/>
                <a:ea typeface="Times New Roman" panose="02020603050405020304" pitchFamily="18" charset="0"/>
                <a:cs typeface="Times New Roman" pitchFamily="18" charset="0"/>
              </a:rPr>
              <a:t>difference </a:t>
            </a:r>
            <a:r>
              <a:rPr lang="en-US" dirty="0" smtClean="0">
                <a:latin typeface="Times New Roman" panose="02020603050405020304" pitchFamily="18" charset="0"/>
                <a:ea typeface="Times New Roman" panose="02020603050405020304" pitchFamily="18" charset="0"/>
                <a:cs typeface="Times New Roman" pitchFamily="18" charset="0"/>
              </a:rPr>
              <a:t>equations.</a:t>
            </a:r>
          </a:p>
          <a:p>
            <a:pPr algn="just"/>
            <a:endParaRPr lang="en-US" dirty="0">
              <a:latin typeface="Times New Roman" panose="02020603050405020304" pitchFamily="18" charset="0"/>
              <a:ea typeface="Times New Roman" panose="02020603050405020304" pitchFamily="18" charset="0"/>
              <a:cs typeface="Times New Roman" pitchFamily="18" charset="0"/>
            </a:endParaRPr>
          </a:p>
          <a:p>
            <a:pPr algn="just"/>
            <a:r>
              <a:rPr lang="en-US" b="1" dirty="0">
                <a:latin typeface="Times New Roman" pitchFamily="18" charset="0"/>
                <a:cs typeface="Times New Roman" pitchFamily="18" charset="0"/>
              </a:rPr>
              <a:t>CO5: Solve the problems of Time &amp; Work, Pipe &amp; Cistern, Time, Speed &amp; Distance, Boat &amp; Stream,  Sitting Arrangement , Clock &amp; Calendar.</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67CA77-472E-45C6-8403-44FEFF9747EB}" type="datetime1">
              <a:rPr lang="en-US" smtClean="0"/>
              <a:t>12/17/2021</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Summary</a:t>
            </a:r>
          </a:p>
        </p:txBody>
      </p:sp>
      <p:sp>
        <p:nvSpPr>
          <p:cNvPr id="9" name="Rectangle 8"/>
          <p:cNvSpPr/>
          <p:nvPr/>
        </p:nvSpPr>
        <p:spPr>
          <a:xfrm>
            <a:off x="304800" y="990600"/>
            <a:ext cx="8458200" cy="5216813"/>
          </a:xfrm>
          <a:prstGeom prst="rect">
            <a:avLst/>
          </a:prstGeom>
        </p:spPr>
        <p:txBody>
          <a:bodyPr wrap="square">
            <a:spAutoFit/>
          </a:bodyPr>
          <a:lstStyle/>
          <a:p>
            <a:pPr lvl="0" algn="just">
              <a:lnSpc>
                <a:spcPct val="150000"/>
              </a:lnSpc>
              <a:buFont typeface="Arial" pitchFamily="34" charset="0"/>
              <a:buChar char="•"/>
            </a:pPr>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Course Objective</a:t>
            </a:r>
          </a:p>
          <a:p>
            <a:pPr lvl="0" algn="just">
              <a:lnSpc>
                <a:spcPct val="150000"/>
              </a:lnSpc>
              <a:buFont typeface="Arial" pitchFamily="34" charset="0"/>
              <a:buChar char="•"/>
            </a:pPr>
            <a:r>
              <a:rPr lang="en-US" sz="2000" dirty="0">
                <a:latin typeface="Times New Roman" pitchFamily="18" charset="0"/>
                <a:cs typeface="Times New Roman" pitchFamily="18" charset="0"/>
              </a:rPr>
              <a:t> COs and POs of subject</a:t>
            </a:r>
          </a:p>
          <a:p>
            <a:pPr lvl="0" algn="just">
              <a:lnSpc>
                <a:spcPct val="150000"/>
              </a:lnSpc>
              <a:buFont typeface="Arial" pitchFamily="34" charset="0"/>
              <a:buChar char="•"/>
            </a:pPr>
            <a:r>
              <a:rPr lang="en-US" sz="2000" dirty="0">
                <a:latin typeface="Times New Roman" pitchFamily="18" charset="0"/>
                <a:cs typeface="Times New Roman" pitchFamily="18" charset="0"/>
              </a:rPr>
              <a:t> Mapping of COs and Pos</a:t>
            </a:r>
          </a:p>
          <a:p>
            <a:pPr lvl="0" algn="just" fontAlgn="base">
              <a:lnSpc>
                <a:spcPct val="150000"/>
              </a:lnSpc>
              <a:spcBef>
                <a:spcPct val="0"/>
              </a:spcBef>
              <a:spcAft>
                <a:spcPct val="0"/>
              </a:spcAft>
              <a:buFontTx/>
              <a:buChar char="•"/>
            </a:pPr>
            <a:r>
              <a:rPr lang="en-US" sz="2000" dirty="0">
                <a:latin typeface="Times New Roman" pitchFamily="18" charset="0"/>
                <a:ea typeface="Times New Roman" pitchFamily="18" charset="0"/>
                <a:cs typeface="Times New Roman" pitchFamily="18" charset="0"/>
              </a:rPr>
              <a:t> </a:t>
            </a:r>
            <a:r>
              <a:rPr lang="en-US" sz="2000" dirty="0">
                <a:solidFill>
                  <a:schemeClr val="dk1"/>
                </a:solidFill>
                <a:latin typeface="Times New Roman" pitchFamily="18" charset="0"/>
                <a:cs typeface="Times New Roman" pitchFamily="18" charset="0"/>
              </a:rPr>
              <a:t>Prerequisite and Recap</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 Time &amp; Work</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Pipe &amp; Cistern</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Time, Speed &amp; Distance</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Boat &amp; Stream</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Sitting Arrangement</a:t>
            </a:r>
          </a:p>
          <a:p>
            <a:pPr lvl="0" algn="just" fontAlgn="base">
              <a:lnSpc>
                <a:spcPct val="150000"/>
              </a:lnSpc>
              <a:spcBef>
                <a:spcPct val="0"/>
              </a:spcBef>
              <a:spcAft>
                <a:spcPct val="0"/>
              </a:spcAft>
              <a:buFontTx/>
              <a:buChar char="•"/>
            </a:pPr>
            <a:r>
              <a:rPr lang="en-US" sz="2000" dirty="0">
                <a:latin typeface="Times New Roman" pitchFamily="18" charset="0"/>
                <a:cs typeface="Times New Roman" pitchFamily="18" charset="0"/>
              </a:rPr>
              <a:t>Clocks &amp; Calendar</a:t>
            </a:r>
          </a:p>
          <a:p>
            <a:pPr lvl="0" algn="just" fontAlgn="base">
              <a:lnSpc>
                <a:spcPct val="150000"/>
              </a:lnSpc>
              <a:spcBef>
                <a:spcPct val="0"/>
              </a:spcBef>
              <a:spcAft>
                <a:spcPct val="0"/>
              </a:spcAft>
            </a:pPr>
            <a:endParaRPr lang="en-US" sz="20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dirty="0">
                <a:latin typeface="Times New Roman" pitchFamily="18" charset="0"/>
                <a:cs typeface="Times New Roman" pitchFamily="18" charset="0"/>
              </a:rPr>
              <a:t>Suggested Links</a:t>
            </a:r>
            <a:r>
              <a:rPr lang="en-US" sz="1800" b="1"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Time &amp; </a:t>
            </a:r>
            <a:r>
              <a:rPr lang="en-US" sz="1800" dirty="0" smtClean="0">
                <a:latin typeface="Times New Roman" pitchFamily="18" charset="0"/>
                <a:cs typeface="Times New Roman" pitchFamily="18" charset="0"/>
              </a:rPr>
              <a:t>Work</a:t>
            </a:r>
          </a:p>
          <a:p>
            <a:r>
              <a:rPr lang="en-US" sz="1800" dirty="0">
                <a:solidFill>
                  <a:schemeClr val="tx2">
                    <a:lumMod val="60000"/>
                    <a:lumOff val="40000"/>
                  </a:schemeClr>
                </a:solidFill>
                <a:latin typeface="Times New Roman" pitchFamily="18" charset="0"/>
                <a:cs typeface="Times New Roman" pitchFamily="18" charset="0"/>
              </a:rPr>
              <a:t>https://youtu.be/KE7tQf9spPg</a:t>
            </a:r>
          </a:p>
          <a:p>
            <a:r>
              <a:rPr lang="en-US" sz="1800" dirty="0">
                <a:latin typeface="Times New Roman" pitchFamily="18" charset="0"/>
                <a:cs typeface="Times New Roman" pitchFamily="18" charset="0"/>
              </a:rPr>
              <a:t>Pipe &amp; </a:t>
            </a:r>
            <a:r>
              <a:rPr lang="en-US" sz="1800" dirty="0" smtClean="0">
                <a:latin typeface="Times New Roman" pitchFamily="18" charset="0"/>
                <a:cs typeface="Times New Roman" pitchFamily="18" charset="0"/>
              </a:rPr>
              <a:t>Cistern</a:t>
            </a:r>
          </a:p>
          <a:p>
            <a:r>
              <a:rPr lang="en-US" sz="1800" dirty="0">
                <a:solidFill>
                  <a:schemeClr val="tx2">
                    <a:lumMod val="60000"/>
                    <a:lumOff val="40000"/>
                  </a:schemeClr>
                </a:solidFill>
                <a:latin typeface="Times New Roman" pitchFamily="18" charset="0"/>
                <a:cs typeface="Times New Roman" pitchFamily="18" charset="0"/>
              </a:rPr>
              <a:t>https://youtu.be/mBtBD1N7ywQ</a:t>
            </a:r>
          </a:p>
          <a:p>
            <a:r>
              <a:rPr lang="en-US" sz="1800" dirty="0">
                <a:latin typeface="Times New Roman" pitchFamily="18" charset="0"/>
                <a:cs typeface="Times New Roman" pitchFamily="18" charset="0"/>
              </a:rPr>
              <a:t>Time, Speed &amp; </a:t>
            </a:r>
            <a:r>
              <a:rPr lang="en-US" sz="1800" dirty="0" smtClean="0">
                <a:latin typeface="Times New Roman" pitchFamily="18" charset="0"/>
                <a:cs typeface="Times New Roman" pitchFamily="18" charset="0"/>
              </a:rPr>
              <a:t>Distance</a:t>
            </a:r>
          </a:p>
          <a:p>
            <a:r>
              <a:rPr lang="en-US" sz="1800" dirty="0">
                <a:solidFill>
                  <a:schemeClr val="tx2">
                    <a:lumMod val="60000"/>
                    <a:lumOff val="40000"/>
                  </a:schemeClr>
                </a:solidFill>
                <a:latin typeface="Times New Roman" pitchFamily="18" charset="0"/>
                <a:cs typeface="Times New Roman" pitchFamily="18" charset="0"/>
              </a:rPr>
              <a:t>https://youtu.be/jzNxXm5twx4</a:t>
            </a:r>
          </a:p>
          <a:p>
            <a:r>
              <a:rPr lang="en-US" sz="1800" dirty="0">
                <a:latin typeface="Times New Roman" pitchFamily="18" charset="0"/>
                <a:cs typeface="Times New Roman" pitchFamily="18" charset="0"/>
              </a:rPr>
              <a:t>Boat &amp; </a:t>
            </a:r>
            <a:r>
              <a:rPr lang="en-US" sz="1800" dirty="0" smtClean="0">
                <a:latin typeface="Times New Roman" pitchFamily="18" charset="0"/>
                <a:cs typeface="Times New Roman" pitchFamily="18" charset="0"/>
              </a:rPr>
              <a:t>Stream</a:t>
            </a:r>
          </a:p>
          <a:p>
            <a:r>
              <a:rPr lang="en-US" sz="1800" dirty="0">
                <a:solidFill>
                  <a:schemeClr val="tx2">
                    <a:lumMod val="60000"/>
                    <a:lumOff val="40000"/>
                  </a:schemeClr>
                </a:solidFill>
                <a:latin typeface="Times New Roman" pitchFamily="18" charset="0"/>
                <a:cs typeface="Times New Roman" pitchFamily="18" charset="0"/>
              </a:rPr>
              <a:t>https://youtu.be/-EdJ4kAW-j4</a:t>
            </a:r>
          </a:p>
          <a:p>
            <a:r>
              <a:rPr lang="en-US" sz="1800" dirty="0">
                <a:latin typeface="Times New Roman" pitchFamily="18" charset="0"/>
                <a:cs typeface="Times New Roman" pitchFamily="18" charset="0"/>
              </a:rPr>
              <a:t>Sitting </a:t>
            </a:r>
            <a:r>
              <a:rPr lang="en-US" sz="1800" dirty="0" smtClean="0">
                <a:latin typeface="Times New Roman" pitchFamily="18" charset="0"/>
                <a:cs typeface="Times New Roman" pitchFamily="18" charset="0"/>
              </a:rPr>
              <a:t>Arrangement</a:t>
            </a:r>
          </a:p>
          <a:p>
            <a:r>
              <a:rPr lang="en-US" sz="1800" dirty="0">
                <a:solidFill>
                  <a:schemeClr val="tx2">
                    <a:lumMod val="60000"/>
                    <a:lumOff val="40000"/>
                  </a:schemeClr>
                </a:solidFill>
                <a:latin typeface="Times New Roman" pitchFamily="18" charset="0"/>
                <a:cs typeface="Times New Roman" pitchFamily="18" charset="0"/>
              </a:rPr>
              <a:t>https://youtu.be/mwY4yXB9Ymg</a:t>
            </a:r>
          </a:p>
          <a:p>
            <a:r>
              <a:rPr lang="en-US" sz="1800" dirty="0">
                <a:latin typeface="Times New Roman" pitchFamily="18" charset="0"/>
                <a:cs typeface="Times New Roman" pitchFamily="18" charset="0"/>
              </a:rPr>
              <a:t>Clocks &amp; </a:t>
            </a:r>
            <a:r>
              <a:rPr lang="en-US" sz="1800" dirty="0" smtClean="0">
                <a:latin typeface="Times New Roman" pitchFamily="18" charset="0"/>
                <a:cs typeface="Times New Roman" pitchFamily="18" charset="0"/>
              </a:rPr>
              <a:t>Calendar</a:t>
            </a:r>
          </a:p>
          <a:p>
            <a:r>
              <a:rPr lang="en-US" sz="1800" dirty="0">
                <a:solidFill>
                  <a:schemeClr val="tx2">
                    <a:lumMod val="60000"/>
                    <a:lumOff val="40000"/>
                  </a:schemeClr>
                </a:solidFill>
                <a:latin typeface="Times New Roman" pitchFamily="18" charset="0"/>
                <a:cs typeface="Times New Roman" pitchFamily="18" charset="0"/>
              </a:rPr>
              <a:t>https://youtu.be/edEvlh0tqzk</a:t>
            </a:r>
          </a:p>
          <a:p>
            <a:pPr marL="0" indent="0">
              <a:buNone/>
            </a:pPr>
            <a:endParaRPr lang="en-US" sz="2200" dirty="0"/>
          </a:p>
          <a:p>
            <a:pPr marL="0" indent="0">
              <a:buNone/>
            </a:pPr>
            <a:endParaRPr lang="en-US" sz="1800" b="1" dirty="0">
              <a:solidFill>
                <a:schemeClr val="tx2">
                  <a:lumMod val="60000"/>
                  <a:lumOff val="40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608615D-12F1-4414-AB5E-43D7CB6B2C1F}" type="datetime1">
              <a:rPr lang="en-US" smtClean="0"/>
              <a:t>12/17/2021</a:t>
            </a:fld>
            <a:endParaRPr lang="en-US"/>
          </a:p>
        </p:txBody>
      </p:sp>
      <p:sp>
        <p:nvSpPr>
          <p:cNvPr id="5" name="Footer Placeholder 4"/>
          <p:cNvSpPr>
            <a:spLocks noGrp="1"/>
          </p:cNvSpPr>
          <p:nvPr>
            <p:ph type="ftr" sz="quarter" idx="11"/>
          </p:nvPr>
        </p:nvSpPr>
        <p:spPr/>
        <p:txBody>
          <a:bodyPr/>
          <a:lstStyle/>
          <a:p>
            <a:r>
              <a:rPr lang="en-US" smtClean="0"/>
              <a:t>Faculty Dr. J. P. Singh  Engineering Mathematics (AAS 0301A)    Unit Number-v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noGrp="1"/>
          </p:cNvSpPr>
          <p:nvPr>
            <p:ph type="title"/>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Faculty Video Links, </a:t>
            </a:r>
            <a:r>
              <a:rPr lang="en-US" sz="2400" dirty="0" err="1">
                <a:solidFill>
                  <a:schemeClr val="tx1"/>
                </a:solidFill>
                <a:latin typeface="Times New Roman" pitchFamily="18" charset="0"/>
                <a:cs typeface="Times New Roman" pitchFamily="18" charset="0"/>
              </a:rPr>
              <a:t>Youtube</a:t>
            </a:r>
            <a:r>
              <a:rPr lang="en-US" sz="2400" dirty="0">
                <a:solidFill>
                  <a:schemeClr val="tx1"/>
                </a:solidFill>
                <a:latin typeface="Times New Roman" pitchFamily="18" charset="0"/>
                <a:cs typeface="Times New Roman" pitchFamily="18" charset="0"/>
              </a:rPr>
              <a:t> Links and Online Courses Details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8582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1800" dirty="0">
                <a:latin typeface="Times New Roman" pitchFamily="18" charset="0"/>
                <a:cs typeface="Times New Roman" pitchFamily="18" charset="0"/>
              </a:rPr>
              <a:t>Website - </a:t>
            </a:r>
            <a:r>
              <a:rPr lang="en-US" sz="1800" dirty="0">
                <a:latin typeface="Times New Roman" pitchFamily="18" charset="0"/>
                <a:cs typeface="Times New Roman" pitchFamily="18" charset="0"/>
                <a:hlinkClick r:id="rId2"/>
              </a:rPr>
              <a:t>https://www.GovernmentAdda.com</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Books references – R.S. </a:t>
            </a:r>
            <a:r>
              <a:rPr lang="en-US" sz="1800" dirty="0" err="1">
                <a:latin typeface="Times New Roman" pitchFamily="18" charset="0"/>
                <a:cs typeface="Times New Roman" pitchFamily="18" charset="0"/>
              </a:rPr>
              <a:t>Agrawal</a:t>
            </a:r>
            <a:endParaRPr lang="en-US" sz="1800" dirty="0">
              <a:latin typeface="Times New Roman" pitchFamily="18" charset="0"/>
              <a:cs typeface="Times New Roman" pitchFamily="18" charset="0"/>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buNone/>
            </a:pPr>
            <a:r>
              <a:rPr lang="en-US" sz="66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E4EA97C-B511-4A3D-AD50-9DD9F447EFA4}" type="datetime1">
              <a:rPr lang="en-US" smtClean="0"/>
              <a:t>12/17/2021</a:t>
            </a:fld>
            <a:endParaRPr lang="en-US"/>
          </a:p>
        </p:txBody>
      </p:sp>
      <p:sp>
        <p:nvSpPr>
          <p:cNvPr id="5" name="Footer Placeholder 4"/>
          <p:cNvSpPr>
            <a:spLocks noGrp="1"/>
          </p:cNvSpPr>
          <p:nvPr>
            <p:ph type="ftr" sz="quarter" idx="11"/>
          </p:nvPr>
        </p:nvSpPr>
        <p:spPr>
          <a:xfrm>
            <a:off x="1905000" y="6356350"/>
            <a:ext cx="6172200" cy="365125"/>
          </a:xfrm>
        </p:spPr>
        <p:txBody>
          <a:bodyPr/>
          <a:lstStyle/>
          <a:p>
            <a:r>
              <a:rPr lang="en-US" smtClean="0"/>
              <a:t>Faculty Dr. J. P. Singh  Engineering Mathematics (AAS 0301A)    Unit Number-v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noGrp="1"/>
          </p:cNvSpPr>
          <p:nvPr>
            <p:ph type="title"/>
          </p:nvPr>
        </p:nvSpPr>
        <p:spPr>
          <a:xfrm>
            <a:off x="1600200" y="0"/>
            <a:ext cx="70866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Reference</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 y="0"/>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6450</TotalTime>
  <Words>13136</Words>
  <Application>Microsoft Office PowerPoint</Application>
  <PresentationFormat>On-screen Show (4:3)</PresentationFormat>
  <Paragraphs>1325</Paragraphs>
  <Slides>92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Cambria Math</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&amp; Work (Contd.) </vt:lpstr>
      <vt:lpstr>Time &amp; Work (Contd.)</vt:lpstr>
      <vt:lpstr>Time &amp; Work (Contd.)</vt:lpstr>
      <vt:lpstr>Time &amp; Work (Contd.)</vt:lpstr>
      <vt:lpstr>Time &amp; Work (Contd.)</vt:lpstr>
      <vt:lpstr>Multiple Choice Questions</vt:lpstr>
      <vt:lpstr>Multiple Choice Questions</vt:lpstr>
      <vt:lpstr>Daily Quiz</vt:lpstr>
      <vt:lpstr>PowerPoint Presentation</vt:lpstr>
      <vt:lpstr>PowerPoint Presentation</vt:lpstr>
      <vt:lpstr>PowerPoint Presentation</vt:lpstr>
      <vt:lpstr>PowerPoint Presentation</vt:lpstr>
      <vt:lpstr>PowerPoint Presentation</vt:lpstr>
      <vt:lpstr>Pipe &amp;Cistern ( Contd. ) </vt:lpstr>
      <vt:lpstr>PowerPoint Presentation</vt:lpstr>
      <vt:lpstr>Multiple Choice Questions</vt:lpstr>
      <vt:lpstr>Multiple Choice Questions</vt:lpstr>
      <vt:lpstr>Daily Quiz</vt:lpstr>
      <vt:lpstr>Assignment-2</vt:lpstr>
      <vt:lpstr>Assignment-2 (Contd.)</vt:lpstr>
      <vt:lpstr>Time Speed  and Distance</vt:lpstr>
      <vt:lpstr>ALIIGATION &amp; MIXTURE</vt:lpstr>
      <vt:lpstr>Time Speed  and Distance(Contd.)</vt:lpstr>
      <vt:lpstr>Assignment - 1  </vt:lpstr>
      <vt:lpstr>Assignment - 1  </vt:lpstr>
      <vt:lpstr>Multiple Choice Questions  </vt:lpstr>
      <vt:lpstr>Profit &amp; Loss</vt:lpstr>
      <vt:lpstr>Daily Quiz</vt:lpstr>
      <vt:lpstr>PowerPoint Presentation</vt:lpstr>
      <vt:lpstr>Profit &amp; Loss(Contd.) </vt:lpstr>
      <vt:lpstr>Profit &amp; Loss (Contd.)</vt:lpstr>
      <vt:lpstr>Boat and Stream</vt:lpstr>
      <vt:lpstr>Discount(Contd.)</vt:lpstr>
      <vt:lpstr>Discount (Contd.)</vt:lpstr>
      <vt:lpstr>Boat and Stream (Contd.)</vt:lpstr>
      <vt:lpstr>Multiple Choice Questions</vt:lpstr>
      <vt:lpstr>Multiple Choice Questions </vt:lpstr>
      <vt:lpstr>Multiple Choice Questions </vt:lpstr>
      <vt:lpstr>Daily Quiz</vt:lpstr>
      <vt:lpstr>Assignment – 4</vt:lpstr>
      <vt:lpstr>Assignment – 4(Contd.)</vt:lpstr>
      <vt:lpstr>Assignment – 4(Contd.)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Clocks &amp; Calendar</vt:lpstr>
      <vt:lpstr>Clocks &amp; Calendar(Contd.)</vt:lpstr>
      <vt:lpstr>Clocks &amp; Calendar(Contd.)</vt:lpstr>
      <vt:lpstr>Clocks &amp; Calendar(Contd.)</vt:lpstr>
      <vt:lpstr>Clocks &amp; Calendar(Contd.)</vt:lpstr>
      <vt:lpstr>Clocks &amp; Calendar(Contd.)</vt:lpstr>
      <vt:lpstr>Clocks &amp; Calendar(Contd.)</vt:lpstr>
      <vt:lpstr>Clocks &amp; Calendar(Contd.)</vt:lpstr>
      <vt:lpstr>Clocks &amp; Calendar(Contd.)</vt:lpstr>
      <vt:lpstr>Clocks &amp; Calendar(Contd.)</vt:lpstr>
      <vt:lpstr>Clocks &amp; Calendar(Contd.)</vt:lpstr>
      <vt:lpstr>Clocks &amp; Calendar(Contd.)</vt:lpstr>
      <vt:lpstr>Multiple Choice questions</vt:lpstr>
      <vt:lpstr>Multiple Choice questions</vt:lpstr>
      <vt:lpstr>Daily Quiz</vt:lpstr>
      <vt:lpstr>Assignment-6 </vt:lpstr>
      <vt:lpstr>Assignment-6 (Contd.)</vt:lpstr>
      <vt:lpstr>PowerPoint Presentation</vt:lpstr>
      <vt:lpstr>Faculty Video Links, Youtube Links and Online Courses Details  </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610</cp:revision>
  <dcterms:created xsi:type="dcterms:W3CDTF">2006-08-16T00:00:00Z</dcterms:created>
  <dcterms:modified xsi:type="dcterms:W3CDTF">2021-12-17T06:33:42Z</dcterms:modified>
</cp:coreProperties>
</file>