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1"/>
  </p:notesMasterIdLst>
  <p:handoutMasterIdLst>
    <p:handoutMasterId r:id="rId122"/>
  </p:handoutMasterIdLst>
  <p:sldIdLst>
    <p:sldId id="350" r:id="rId2"/>
    <p:sldId id="402" r:id="rId3"/>
    <p:sldId id="362" r:id="rId4"/>
    <p:sldId id="403" r:id="rId5"/>
    <p:sldId id="404" r:id="rId6"/>
    <p:sldId id="405" r:id="rId7"/>
    <p:sldId id="406" r:id="rId8"/>
    <p:sldId id="407" r:id="rId9"/>
    <p:sldId id="352" r:id="rId10"/>
    <p:sldId id="353" r:id="rId11"/>
    <p:sldId id="354" r:id="rId12"/>
    <p:sldId id="355" r:id="rId13"/>
    <p:sldId id="356" r:id="rId14"/>
    <p:sldId id="357" r:id="rId15"/>
    <p:sldId id="358" r:id="rId16"/>
    <p:sldId id="359" r:id="rId17"/>
    <p:sldId id="360" r:id="rId18"/>
    <p:sldId id="361" r:id="rId19"/>
    <p:sldId id="342" r:id="rId20"/>
    <p:sldId id="343" r:id="rId21"/>
    <p:sldId id="289" r:id="rId22"/>
    <p:sldId id="268" r:id="rId23"/>
    <p:sldId id="324" r:id="rId24"/>
    <p:sldId id="325" r:id="rId25"/>
    <p:sldId id="326" r:id="rId26"/>
    <p:sldId id="327" r:id="rId27"/>
    <p:sldId id="329" r:id="rId28"/>
    <p:sldId id="330" r:id="rId29"/>
    <p:sldId id="269" r:id="rId30"/>
    <p:sldId id="341" r:id="rId31"/>
    <p:sldId id="363" r:id="rId32"/>
    <p:sldId id="364" r:id="rId33"/>
    <p:sldId id="293" r:id="rId34"/>
    <p:sldId id="290" r:id="rId35"/>
    <p:sldId id="294" r:id="rId36"/>
    <p:sldId id="295" r:id="rId37"/>
    <p:sldId id="291" r:id="rId38"/>
    <p:sldId id="365" r:id="rId39"/>
    <p:sldId id="366" r:id="rId40"/>
    <p:sldId id="367" r:id="rId41"/>
    <p:sldId id="373" r:id="rId42"/>
    <p:sldId id="368" r:id="rId43"/>
    <p:sldId id="370" r:id="rId44"/>
    <p:sldId id="371" r:id="rId45"/>
    <p:sldId id="372" r:id="rId46"/>
    <p:sldId id="374" r:id="rId47"/>
    <p:sldId id="375" r:id="rId48"/>
    <p:sldId id="376" r:id="rId49"/>
    <p:sldId id="377" r:id="rId50"/>
    <p:sldId id="378" r:id="rId51"/>
    <p:sldId id="379" r:id="rId52"/>
    <p:sldId id="380" r:id="rId53"/>
    <p:sldId id="381" r:id="rId54"/>
    <p:sldId id="382" r:id="rId55"/>
    <p:sldId id="383" r:id="rId56"/>
    <p:sldId id="384" r:id="rId57"/>
    <p:sldId id="385" r:id="rId58"/>
    <p:sldId id="386" r:id="rId59"/>
    <p:sldId id="387" r:id="rId60"/>
    <p:sldId id="388" r:id="rId61"/>
    <p:sldId id="389" r:id="rId62"/>
    <p:sldId id="390" r:id="rId63"/>
    <p:sldId id="391" r:id="rId64"/>
    <p:sldId id="392" r:id="rId65"/>
    <p:sldId id="393" r:id="rId66"/>
    <p:sldId id="394" r:id="rId67"/>
    <p:sldId id="395" r:id="rId68"/>
    <p:sldId id="292" r:id="rId69"/>
    <p:sldId id="296" r:id="rId70"/>
    <p:sldId id="396" r:id="rId71"/>
    <p:sldId id="397" r:id="rId72"/>
    <p:sldId id="398" r:id="rId73"/>
    <p:sldId id="399" r:id="rId74"/>
    <p:sldId id="400" r:id="rId75"/>
    <p:sldId id="401" r:id="rId76"/>
    <p:sldId id="331" r:id="rId77"/>
    <p:sldId id="335" r:id="rId78"/>
    <p:sldId id="332" r:id="rId79"/>
    <p:sldId id="336" r:id="rId80"/>
    <p:sldId id="302" r:id="rId81"/>
    <p:sldId id="303" r:id="rId82"/>
    <p:sldId id="308" r:id="rId83"/>
    <p:sldId id="309" r:id="rId84"/>
    <p:sldId id="311" r:id="rId85"/>
    <p:sldId id="310" r:id="rId86"/>
    <p:sldId id="313" r:id="rId87"/>
    <p:sldId id="312" r:id="rId88"/>
    <p:sldId id="347" r:id="rId89"/>
    <p:sldId id="348" r:id="rId90"/>
    <p:sldId id="349" r:id="rId91"/>
    <p:sldId id="333" r:id="rId92"/>
    <p:sldId id="334" r:id="rId93"/>
    <p:sldId id="299" r:id="rId94"/>
    <p:sldId id="300" r:id="rId95"/>
    <p:sldId id="301" r:id="rId96"/>
    <p:sldId id="297" r:id="rId97"/>
    <p:sldId id="314" r:id="rId98"/>
    <p:sldId id="315" r:id="rId99"/>
    <p:sldId id="316" r:id="rId100"/>
    <p:sldId id="275" r:id="rId101"/>
    <p:sldId id="270" r:id="rId102"/>
    <p:sldId id="319" r:id="rId103"/>
    <p:sldId id="337" r:id="rId104"/>
    <p:sldId id="317" r:id="rId105"/>
    <p:sldId id="344" r:id="rId106"/>
    <p:sldId id="273" r:id="rId107"/>
    <p:sldId id="339" r:id="rId108"/>
    <p:sldId id="345" r:id="rId109"/>
    <p:sldId id="346" r:id="rId110"/>
    <p:sldId id="264" r:id="rId111"/>
    <p:sldId id="338" r:id="rId112"/>
    <p:sldId id="320" r:id="rId113"/>
    <p:sldId id="321" r:id="rId114"/>
    <p:sldId id="274" r:id="rId115"/>
    <p:sldId id="267" r:id="rId116"/>
    <p:sldId id="322" r:id="rId117"/>
    <p:sldId id="265" r:id="rId118"/>
    <p:sldId id="283" r:id="rId119"/>
    <p:sldId id="323" r:id="rId1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24" autoAdjust="0"/>
  </p:normalViewPr>
  <p:slideViewPr>
    <p:cSldViewPr>
      <p:cViewPr varScale="1">
        <p:scale>
          <a:sx n="69" d="100"/>
          <a:sy n="69" d="100"/>
        </p:scale>
        <p:origin x="141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1/31/2022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95855" units="1/cm"/>
        </inkml:channelProperties>
      </inkml:inkSource>
      <inkml:timestamp xml:id="ts0" timeString="2021-05-24T08:42:46.52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17,'17'0,"1"0,-18-17</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95855" units="1/cm"/>
        </inkml:channelProperties>
      </inkml:inkSource>
      <inkml:timestamp xml:id="ts0" timeString="2021-05-24T08:47:22.47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0,'0'17,"0"1,0 0,0-1,0 1</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95855" units="1/cm"/>
        </inkml:channelProperties>
      </inkml:inkSource>
      <inkml:timestamp xml:id="ts0" timeString="2021-05-24T08:42:54.45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95855" units="1/cm"/>
        </inkml:channelProperties>
      </inkml:inkSource>
      <inkml:timestamp xml:id="ts0" timeString="2021-05-24T08:47:2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53 0,'-18'0,"1"0,-1 0</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95855" units="1/cm"/>
        </inkml:channelProperties>
      </inkml:inkSource>
      <inkml:timestamp xml:id="ts0" timeString="2021-05-24T08:51:39.91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95855" units="1/cm"/>
        </inkml:channelProperties>
      </inkml:inkSource>
      <inkml:timestamp xml:id="ts0" timeString="2021-05-24T08:51:52.12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1,'0'19</inkml:trace>
  <inkml:trace contextRef="#ctx0" brushRef="#br0" timeOffset="46702">1164 427,'0'19</inkml:trace>
  <inkml:trace contextRef="#ctx0" brushRef="#br0" timeOffset="47601">3181 310,'20'0,"-20"-19,19 19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1/31/2022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44</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45</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D6E278-9D3A-480E-A377-B45F468A9C90}" type="slidenum">
              <a:rPr lang="en-US"/>
              <a:pPr/>
              <a:t>46</a:t>
            </a:fld>
            <a:endParaRPr 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84B391-0F7C-4F48-9697-A4C8A05DB13C}" type="slidenum">
              <a:rPr lang="en-US"/>
              <a:pPr/>
              <a:t>47</a:t>
            </a:fld>
            <a:endParaRPr 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AA2632-C92E-4761-AF43-EDC5120C63F2}" type="slidenum">
              <a:rPr lang="en-US"/>
              <a:pPr/>
              <a:t>48</a:t>
            </a:fld>
            <a:endParaRPr lang="en-US"/>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D5322B-EA60-4552-B8C3-109B58E1945A}" type="slidenum">
              <a:rPr lang="en-US"/>
              <a:pPr/>
              <a:t>49</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C11A41-0B02-42E1-A033-403C89C83234}" type="slidenum">
              <a:rPr lang="en-US"/>
              <a:pPr/>
              <a:t>50</a:t>
            </a:fld>
            <a:endParaRPr lang="en-US"/>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25342D-64CD-44A2-A824-F211D91567C7}" type="slidenum">
              <a:rPr lang="en-US"/>
              <a:pPr/>
              <a:t>51</a:t>
            </a:fld>
            <a:endParaRPr 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D1DB42-41B9-43B9-A2E8-E198371E4EBB}" type="slidenum">
              <a:rPr lang="en-US"/>
              <a:pPr/>
              <a:t>52</a:t>
            </a:fld>
            <a:endParaRPr lang="en-US"/>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D8163E-EFC0-4B35-B2B3-AA3A21DD4B1B}" type="slidenum">
              <a:rPr lang="en-US"/>
              <a:pPr/>
              <a:t>53</a:t>
            </a:fld>
            <a:endParaRPr lang="en-US"/>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F15827-760C-4B6C-AD31-EED227845E04}" type="slidenum">
              <a:rPr lang="en-US"/>
              <a:pPr/>
              <a:t>54</a:t>
            </a:fld>
            <a:endParaRPr 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2D9AEA-992C-4B2B-BD93-0ADA66DFA64D}" type="slidenum">
              <a:rPr lang="en-US"/>
              <a:pPr/>
              <a:t>55</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39F7AB-D53C-47D8-8A58-AF56163D93BE}" type="slidenum">
              <a:rPr lang="en-US"/>
              <a:pPr/>
              <a:t>56</a:t>
            </a:fld>
            <a:endParaRPr lang="en-US"/>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1C7FC3-29F3-4191-AE88-56A31972C818}" type="slidenum">
              <a:rPr lang="en-US"/>
              <a:pPr/>
              <a:t>57</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A016F4-97E3-4333-8D50-0320AB5E14BF}" type="slidenum">
              <a:rPr lang="en-US"/>
              <a:pPr/>
              <a:t>58</a:t>
            </a:fld>
            <a:endParaRPr 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A26DBA-433D-4153-B3BB-56B5B5121887}" type="slidenum">
              <a:rPr lang="en-US"/>
              <a:pPr/>
              <a:t>59</a:t>
            </a:fld>
            <a:endParaRPr 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A26DBA-433D-4153-B3BB-56B5B5121887}" type="slidenum">
              <a:rPr lang="en-US"/>
              <a:pPr/>
              <a:t>60</a:t>
            </a:fld>
            <a:endParaRPr 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A26DBA-433D-4153-B3BB-56B5B5121887}" type="slidenum">
              <a:rPr lang="en-US"/>
              <a:pPr/>
              <a:t>61</a:t>
            </a:fld>
            <a:endParaRPr 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A26DBA-433D-4153-B3BB-56B5B5121887}" type="slidenum">
              <a:rPr lang="en-US"/>
              <a:pPr/>
              <a:t>62</a:t>
            </a:fld>
            <a:endParaRPr 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A26DBA-433D-4153-B3BB-56B5B5121887}" type="slidenum">
              <a:rPr lang="en-US"/>
              <a:pPr/>
              <a:t>63</a:t>
            </a:fld>
            <a:endParaRPr 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A26DBA-433D-4153-B3BB-56B5B5121887}" type="slidenum">
              <a:rPr lang="en-US"/>
              <a:pPr/>
              <a:t>64</a:t>
            </a:fld>
            <a:endParaRPr 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A26DBA-433D-4153-B3BB-56B5B5121887}" type="slidenum">
              <a:rPr lang="en-US"/>
              <a:pPr/>
              <a:t>65</a:t>
            </a:fld>
            <a:endParaRPr 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698F699-753E-472C-95D5-389EF950B22A}" type="datetime1">
              <a:rPr lang="en-US" smtClean="0"/>
              <a:pPr/>
              <a:t>1/31/2022</a:t>
            </a:fld>
            <a:endParaRPr lang="en-US"/>
          </a:p>
        </p:txBody>
      </p:sp>
      <p:sp>
        <p:nvSpPr>
          <p:cNvPr id="5" name="Footer Placeholder 4"/>
          <p:cNvSpPr>
            <a:spLocks noGrp="1"/>
          </p:cNvSpPr>
          <p:nvPr>
            <p:ph type="ftr" sz="quarter" idx="11"/>
          </p:nvPr>
        </p:nvSpPr>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F73BD3-CBA1-494A-A632-F640696AF2A7}" type="datetime1">
              <a:rPr lang="en-US" smtClean="0"/>
              <a:pPr/>
              <a:t>1/31/2022</a:t>
            </a:fld>
            <a:endParaRPr lang="en-US"/>
          </a:p>
        </p:txBody>
      </p:sp>
      <p:sp>
        <p:nvSpPr>
          <p:cNvPr id="5" name="Footer Placeholder 4"/>
          <p:cNvSpPr>
            <a:spLocks noGrp="1"/>
          </p:cNvSpPr>
          <p:nvPr>
            <p:ph type="ftr" sz="quarter" idx="11"/>
          </p:nvPr>
        </p:nvSpPr>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D17AE1-2CC3-4EBA-AEEA-2F559C14E145}" type="datetime1">
              <a:rPr lang="en-US" smtClean="0"/>
              <a:pPr/>
              <a:t>1/31/2022</a:t>
            </a:fld>
            <a:endParaRPr lang="en-US"/>
          </a:p>
        </p:txBody>
      </p:sp>
      <p:sp>
        <p:nvSpPr>
          <p:cNvPr id="5" name="Footer Placeholder 4"/>
          <p:cNvSpPr>
            <a:spLocks noGrp="1"/>
          </p:cNvSpPr>
          <p:nvPr>
            <p:ph type="ftr" sz="quarter" idx="11"/>
          </p:nvPr>
        </p:nvSpPr>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00DEBA-676B-41D7-A8E4-15D4DCFFDA4A}" type="datetime1">
              <a:rPr lang="en-US" smtClean="0"/>
              <a:pPr/>
              <a:t>1/31/2022</a:t>
            </a:fld>
            <a:endParaRPr lang="en-US"/>
          </a:p>
        </p:txBody>
      </p:sp>
      <p:sp>
        <p:nvSpPr>
          <p:cNvPr id="5" name="Footer Placeholder 4"/>
          <p:cNvSpPr>
            <a:spLocks noGrp="1"/>
          </p:cNvSpPr>
          <p:nvPr>
            <p:ph type="ftr" sz="quarter" idx="11"/>
          </p:nvPr>
        </p:nvSpPr>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7F7878-93BF-457F-ADAC-8610A6D0212A}" type="datetime1">
              <a:rPr lang="en-US" smtClean="0"/>
              <a:pPr/>
              <a:t>1/31/2022</a:t>
            </a:fld>
            <a:endParaRPr lang="en-US"/>
          </a:p>
        </p:txBody>
      </p:sp>
      <p:sp>
        <p:nvSpPr>
          <p:cNvPr id="5" name="Footer Placeholder 4"/>
          <p:cNvSpPr>
            <a:spLocks noGrp="1"/>
          </p:cNvSpPr>
          <p:nvPr>
            <p:ph type="ftr" sz="quarter" idx="11"/>
          </p:nvPr>
        </p:nvSpPr>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599DFC8-D83F-4A52-B1B8-F9DD98D3378D}" type="datetime1">
              <a:rPr lang="en-US" smtClean="0"/>
              <a:pPr/>
              <a:t>1/31/2022</a:t>
            </a:fld>
            <a:endParaRPr lang="en-US"/>
          </a:p>
        </p:txBody>
      </p:sp>
      <p:sp>
        <p:nvSpPr>
          <p:cNvPr id="6" name="Footer Placeholder 5"/>
          <p:cNvSpPr>
            <a:spLocks noGrp="1"/>
          </p:cNvSpPr>
          <p:nvPr>
            <p:ph type="ftr" sz="quarter" idx="11"/>
          </p:nvPr>
        </p:nvSpPr>
        <p:spPr/>
        <p:txBody>
          <a:bodyPr/>
          <a:lstStyle/>
          <a:p>
            <a:r>
              <a:rPr lang="fi-FI" dirty="0" smtClean="0"/>
              <a:t>Dileep Kumar Kushwaha             ACSE0404 (TOAFL)                  Unit II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A6E097E-99B8-4CD4-94ED-541D18A67A07}" type="datetime1">
              <a:rPr lang="en-US" smtClean="0"/>
              <a:pPr/>
              <a:t>1/31/2022</a:t>
            </a:fld>
            <a:endParaRPr lang="en-US"/>
          </a:p>
        </p:txBody>
      </p:sp>
      <p:sp>
        <p:nvSpPr>
          <p:cNvPr id="8" name="Footer Placeholder 7"/>
          <p:cNvSpPr>
            <a:spLocks noGrp="1"/>
          </p:cNvSpPr>
          <p:nvPr>
            <p:ph type="ftr" sz="quarter" idx="11"/>
          </p:nvPr>
        </p:nvSpPr>
        <p:spPr/>
        <p:txBody>
          <a:bodyPr/>
          <a:lstStyle/>
          <a:p>
            <a:r>
              <a:rPr lang="fi-FI" dirty="0" smtClean="0"/>
              <a:t>Dileep Kumar Kushwaha             ACSE0404 (TOAFL)                  Unit II</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0824F8-EDE1-4684-BB1C-6813714EA933}" type="datetime1">
              <a:rPr lang="en-US" smtClean="0"/>
              <a:pPr/>
              <a:t>1/31/2022</a:t>
            </a:fld>
            <a:endParaRPr lang="en-US"/>
          </a:p>
        </p:txBody>
      </p:sp>
      <p:sp>
        <p:nvSpPr>
          <p:cNvPr id="4" name="Footer Placeholder 3"/>
          <p:cNvSpPr>
            <a:spLocks noGrp="1"/>
          </p:cNvSpPr>
          <p:nvPr>
            <p:ph type="ftr" sz="quarter" idx="11"/>
          </p:nvPr>
        </p:nvSpPr>
        <p:spPr/>
        <p:txBody>
          <a:bodyPr/>
          <a:lstStyle/>
          <a:p>
            <a:r>
              <a:rPr lang="fi-FI" dirty="0" smtClean="0"/>
              <a:t>Dileep Kumar Kushwaha             ACSE0404 (TOAFL)                  Unit II</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E844DE-7EA3-4704-A59E-67C99E569C9D}" type="datetime1">
              <a:rPr lang="en-US" smtClean="0"/>
              <a:pPr/>
              <a:t>1/31/2022</a:t>
            </a:fld>
            <a:endParaRPr lang="en-US"/>
          </a:p>
        </p:txBody>
      </p:sp>
      <p:sp>
        <p:nvSpPr>
          <p:cNvPr id="3" name="Footer Placeholder 2"/>
          <p:cNvSpPr>
            <a:spLocks noGrp="1"/>
          </p:cNvSpPr>
          <p:nvPr>
            <p:ph type="ftr" sz="quarter" idx="11"/>
          </p:nvPr>
        </p:nvSpPr>
        <p:spPr/>
        <p:txBody>
          <a:bodyPr/>
          <a:lstStyle/>
          <a:p>
            <a:r>
              <a:rPr lang="fi-FI" dirty="0" smtClean="0"/>
              <a:t>Dileep Kumar Kushwaha             ACSE0404 (TOAFL)                  Unit II</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D8610C-E2E1-41F2-98CA-04BD81CDB28B}" type="datetime1">
              <a:rPr lang="en-US" smtClean="0"/>
              <a:pPr/>
              <a:t>1/31/2022</a:t>
            </a:fld>
            <a:endParaRPr lang="en-US"/>
          </a:p>
        </p:txBody>
      </p:sp>
      <p:sp>
        <p:nvSpPr>
          <p:cNvPr id="6" name="Footer Placeholder 5"/>
          <p:cNvSpPr>
            <a:spLocks noGrp="1"/>
          </p:cNvSpPr>
          <p:nvPr>
            <p:ph type="ftr" sz="quarter" idx="11"/>
          </p:nvPr>
        </p:nvSpPr>
        <p:spPr/>
        <p:txBody>
          <a:bodyPr/>
          <a:lstStyle/>
          <a:p>
            <a:r>
              <a:rPr lang="fi-FI" dirty="0" smtClean="0"/>
              <a:t>Dileep Kumar Kushwaha             ACSE0404 (TOAFL)                  Unit II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504308-049A-4A1C-81AB-20B679E0A23F}" type="datetime1">
              <a:rPr lang="en-US" smtClean="0"/>
              <a:pPr/>
              <a:t>1/31/2022</a:t>
            </a:fld>
            <a:endParaRPr lang="en-US"/>
          </a:p>
        </p:txBody>
      </p:sp>
      <p:sp>
        <p:nvSpPr>
          <p:cNvPr id="6" name="Footer Placeholder 5"/>
          <p:cNvSpPr>
            <a:spLocks noGrp="1"/>
          </p:cNvSpPr>
          <p:nvPr>
            <p:ph type="ftr" sz="quarter" idx="11"/>
          </p:nvPr>
        </p:nvSpPr>
        <p:spPr/>
        <p:txBody>
          <a:bodyPr/>
          <a:lstStyle/>
          <a:p>
            <a:r>
              <a:rPr lang="fi-FI" dirty="0" smtClean="0"/>
              <a:t>Dileep Kumar Kushwaha             ACSE0404 (TOAFL)                  Unit II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9F3274-8B5A-4C87-A9C7-1F08EF189273}" type="datetime1">
              <a:rPr lang="en-US" smtClean="0"/>
              <a:pPr/>
              <a:t>1/31/2022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dirty="0" smtClean="0"/>
              <a:t>Dileep Kumar Kushwaha             ACSE0404 (TOAFL)                  Unit II</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hyperlink" Target="https://youtu.be/XxuH_K-wzpg" TargetMode="External"/><Relationship Id="rId2" Type="http://schemas.openxmlformats.org/officeDocument/2006/relationships/hyperlink" Target="https://youtu.be/vQeROGcwQs4"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youtu.be/C7LqbEunJ1Y" TargetMode="External"/></Relationships>
</file>

<file path=ppt/slides/_rels/slide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rive.google.com/drive/folders/10fjJwkU7_FW39oBResWiUJEHXddNQIPk?usp=sharing" TargetMode="Externa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youtube.com/results?search_query="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customXml" Target="../ink/ink2.xml"/><Relationship Id="rId10" Type="http://schemas.openxmlformats.org/officeDocument/2006/relationships/image" Target="../media/image12.emf"/><Relationship Id="rId4" Type="http://schemas.openxmlformats.org/officeDocument/2006/relationships/image" Target="../media/image9.emf"/><Relationship Id="rId9" Type="http://schemas.openxmlformats.org/officeDocument/2006/relationships/customXml" Target="../ink/ink4.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26.emf"/><Relationship Id="rId5" Type="http://schemas.openxmlformats.org/officeDocument/2006/relationships/customXml" Target="../ink/ink6.xml"/><Relationship Id="rId4" Type="http://schemas.openxmlformats.org/officeDocument/2006/relationships/image" Target="../media/image25.emf"/></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1.wmf"/><Relationship Id="rId4" Type="http://schemas.openxmlformats.org/officeDocument/2006/relationships/oleObject" Target="../embeddings/oleObject1.bin"/></Relationships>
</file>

<file path=ppt/slides/_rels/slide8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1.png"/><Relationship Id="rId7"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34.wmf"/><Relationship Id="rId4" Type="http://schemas.openxmlformats.org/officeDocument/2006/relationships/oleObject" Target="../embeddings/oleObject3.bin"/><Relationship Id="rId9" Type="http://schemas.openxmlformats.org/officeDocument/2006/relationships/image" Target="../media/image36.wmf"/></Relationships>
</file>

<file path=ppt/slides/_rels/slide8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600" dirty="0" err="1"/>
              <a:t>Noida</a:t>
            </a:r>
            <a:r>
              <a:rPr lang="en-US" sz="2600" dirty="0"/>
              <a:t> Institute of Engineering and Technology, Gr. </a:t>
            </a:r>
            <a:r>
              <a:rPr lang="en-US" sz="2600" dirty="0" err="1"/>
              <a:t>Noida</a:t>
            </a:r>
            <a:endParaRPr lang="en-US" sz="2600" dirty="0"/>
          </a:p>
        </p:txBody>
      </p:sp>
      <p:sp>
        <p:nvSpPr>
          <p:cNvPr id="3" name="Subtitle 2"/>
          <p:cNvSpPr>
            <a:spLocks noGrp="1"/>
          </p:cNvSpPr>
          <p:nvPr>
            <p:ph type="subTitle" idx="1"/>
          </p:nvPr>
        </p:nvSpPr>
        <p:spPr>
          <a:xfrm>
            <a:off x="1447800" y="914400"/>
            <a:ext cx="6400800" cy="914400"/>
          </a:xfrm>
        </p:spPr>
        <p:style>
          <a:lnRef idx="2">
            <a:schemeClr val="accent5"/>
          </a:lnRef>
          <a:fillRef idx="1">
            <a:schemeClr val="lt1"/>
          </a:fillRef>
          <a:effectRef idx="0">
            <a:schemeClr val="accent5"/>
          </a:effectRef>
          <a:fontRef idx="minor">
            <a:schemeClr val="dk1"/>
          </a:fontRef>
        </p:style>
        <p:txBody>
          <a:bodyPr>
            <a:normAutofit fontScale="92500" lnSpcReduction="10000"/>
          </a:bodyPr>
          <a:lstStyle/>
          <a:p>
            <a:pPr lvl="0"/>
            <a:r>
              <a:rPr lang="en-US" sz="2800" dirty="0">
                <a:solidFill>
                  <a:schemeClr val="tx1"/>
                </a:solidFill>
              </a:rPr>
              <a:t>Theory of Automata and Formal Languages</a:t>
            </a:r>
          </a:p>
          <a:p>
            <a:pPr lvl="0"/>
            <a:r>
              <a:rPr lang="en-US" sz="2800" dirty="0">
                <a:solidFill>
                  <a:schemeClr val="tx1"/>
                </a:solidFill>
              </a:rPr>
              <a:t>(ACSE0404)</a:t>
            </a:r>
          </a:p>
          <a:p>
            <a:endParaRPr lang="en-US" sz="2500" b="1" dirty="0">
              <a:solidFill>
                <a:schemeClr val="tx1"/>
              </a:solidFill>
            </a:endParaRPr>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6" name="Subtitle 2"/>
          <p:cNvSpPr txBox="1">
            <a:spLocks/>
          </p:cNvSpPr>
          <p:nvPr/>
        </p:nvSpPr>
        <p:spPr>
          <a:xfrm>
            <a:off x="4495800" y="4572000"/>
            <a:ext cx="4419600" cy="1295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smtClean="0">
                <a:solidFill>
                  <a:schemeClr val="tx1"/>
                </a:solidFill>
              </a:rPr>
              <a:t>DILEEP KUMAR KUSHWAHA</a:t>
            </a:r>
            <a:endParaRPr lang="en-US" sz="2400" dirty="0">
              <a:solidFill>
                <a:schemeClr val="tx1"/>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Department of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Information Technology</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a:t>
            </a:r>
            <a:r>
              <a:rPr lang="en-US" sz="2500" dirty="0" smtClean="0">
                <a:solidFill>
                  <a:schemeClr val="tx1"/>
                </a:solidFill>
              </a:rPr>
              <a:t>II</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Subtitle 2"/>
          <p:cNvSpPr txBox="1">
            <a:spLocks/>
          </p:cNvSpPr>
          <p:nvPr/>
        </p:nvSpPr>
        <p:spPr>
          <a:xfrm>
            <a:off x="152400" y="3689350"/>
            <a:ext cx="3886200" cy="609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70000" lnSpcReduction="20000"/>
          </a:bodyPr>
          <a:lstStyle/>
          <a:p>
            <a:pPr>
              <a:spcBef>
                <a:spcPct val="20000"/>
              </a:spcBef>
              <a:defRPr/>
            </a:pPr>
            <a:r>
              <a:rPr lang="en-US" sz="2800" dirty="0" smtClean="0">
                <a:solidFill>
                  <a:schemeClr val="tx1"/>
                </a:solidFill>
              </a:rPr>
              <a:t>Regular Expressions and Languages</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n-US" sz="2500" dirty="0">
              <a:solidFill>
                <a:schemeClr val="tx1"/>
              </a:solidFill>
            </a:endParaRPr>
          </a:p>
        </p:txBody>
      </p:sp>
      <p:sp>
        <p:nvSpPr>
          <p:cNvPr id="15" name="Subtitle 2"/>
          <p:cNvSpPr txBox="1">
            <a:spLocks/>
          </p:cNvSpPr>
          <p:nvPr/>
        </p:nvSpPr>
        <p:spPr>
          <a:xfrm>
            <a:off x="152400" y="4572000"/>
            <a:ext cx="3886200" cy="1295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noProof="0" dirty="0">
                <a:ln>
                  <a:noFill/>
                </a:ln>
                <a:solidFill>
                  <a:schemeClr val="tx1"/>
                </a:solidFill>
                <a:effectLst/>
                <a:uLnTx/>
                <a:uFillTx/>
                <a:latin typeface="+mn-lt"/>
                <a:ea typeface="+mn-ea"/>
                <a:cs typeface="+mn-cs"/>
              </a:rPr>
              <a:t>B. Tech </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noProof="0" dirty="0" smtClean="0">
                <a:ln>
                  <a:noFill/>
                </a:ln>
                <a:solidFill>
                  <a:schemeClr val="tx1"/>
                </a:solidFill>
                <a:effectLst/>
                <a:uLnTx/>
                <a:uFillTx/>
                <a:latin typeface="+mn-lt"/>
                <a:ea typeface="+mn-ea"/>
                <a:cs typeface="+mn-cs"/>
              </a:rPr>
              <a:t>(Information Technology)</a:t>
            </a:r>
            <a:endParaRPr kumimoji="0" lang="en-US" sz="2000" b="0" i="0" u="none" strike="noStrike" kern="1200" cap="none" spc="0" normalizeH="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noProof="0" dirty="0">
                <a:ln>
                  <a:noFill/>
                </a:ln>
                <a:solidFill>
                  <a:schemeClr val="tx1"/>
                </a:solidFill>
                <a:effectLst/>
                <a:uLnTx/>
                <a:uFillTx/>
                <a:latin typeface="+mn-lt"/>
                <a:ea typeface="+mn-ea"/>
                <a:cs typeface="+mn-cs"/>
              </a:rPr>
              <a:t>4</a:t>
            </a:r>
            <a:r>
              <a:rPr kumimoji="0" lang="en-US" sz="2000" b="0" i="0" u="none" strike="noStrike" kern="1200" cap="none" spc="0" normalizeH="0" baseline="30000" noProof="0" dirty="0">
                <a:ln>
                  <a:noFill/>
                </a:ln>
                <a:solidFill>
                  <a:schemeClr val="tx1"/>
                </a:solidFill>
                <a:effectLst/>
                <a:uLnTx/>
                <a:uFillTx/>
                <a:latin typeface="+mn-lt"/>
                <a:ea typeface="+mn-ea"/>
                <a:cs typeface="+mn-cs"/>
              </a:rPr>
              <a:t>th</a:t>
            </a:r>
            <a:r>
              <a:rPr kumimoji="0" lang="en-US" sz="2000" b="0" i="0" u="none" strike="noStrike" kern="1200" cap="none" spc="0" normalizeH="0" noProof="0" dirty="0">
                <a:ln>
                  <a:noFill/>
                </a:ln>
                <a:solidFill>
                  <a:schemeClr val="tx1"/>
                </a:solidFill>
                <a:effectLst/>
                <a:uLnTx/>
                <a:uFillTx/>
                <a:latin typeface="+mn-lt"/>
                <a:ea typeface="+mn-ea"/>
                <a:cs typeface="+mn-cs"/>
              </a:rPr>
              <a:t> Semester</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22" name="Date Placeholder 5"/>
          <p:cNvSpPr>
            <a:spLocks noGrp="1"/>
          </p:cNvSpPr>
          <p:nvPr>
            <p:ph type="dt" sz="half" idx="10"/>
          </p:nvPr>
        </p:nvSpPr>
        <p:spPr>
          <a:xfrm>
            <a:off x="457200" y="6356350"/>
            <a:ext cx="2133600" cy="365125"/>
          </a:xfrm>
        </p:spPr>
        <p:txBody>
          <a:bodyPr/>
          <a:lstStyle/>
          <a:p>
            <a:fld id="{C4B5C7C6-ADBC-4AE2-A2CB-354A6B9E4046}" type="datetime1">
              <a:rPr lang="en-US" smtClean="0"/>
              <a:pPr/>
              <a:t>1/31/2022</a:t>
            </a:fld>
            <a:endParaRPr lang="en-US" dirty="0"/>
          </a:p>
        </p:txBody>
      </p:sp>
      <p:sp>
        <p:nvSpPr>
          <p:cNvPr id="23" name="Slide Number Placeholder 6"/>
          <p:cNvSpPr>
            <a:spLocks noGrp="1"/>
          </p:cNvSpPr>
          <p:nvPr>
            <p:ph type="sldNum" sz="quarter" idx="12"/>
          </p:nvPr>
        </p:nvSpPr>
        <p:spPr>
          <a:xfrm>
            <a:off x="6553200" y="6356350"/>
            <a:ext cx="2133600" cy="365125"/>
          </a:xfrm>
        </p:spPr>
        <p:txBody>
          <a:bodyPr/>
          <a:lstStyle/>
          <a:p>
            <a:fld id="{B6F15528-21DE-4FAA-801E-634DDDAF4B2B}" type="slidenum">
              <a:rPr lang="en-US" smtClean="0"/>
              <a:pPr/>
              <a:t>1</a:t>
            </a:fld>
            <a:endParaRPr lang="en-US" dirty="0"/>
          </a:p>
        </p:txBody>
      </p:sp>
      <p:sp>
        <p:nvSpPr>
          <p:cNvPr id="24" name="Footer Placeholder 9"/>
          <p:cNvSpPr>
            <a:spLocks noGrp="1"/>
          </p:cNvSpPr>
          <p:nvPr>
            <p:ph type="ftr" sz="quarter" idx="11"/>
          </p:nvPr>
        </p:nvSpPr>
        <p:spPr>
          <a:xfrm>
            <a:off x="2514600" y="6356350"/>
            <a:ext cx="5029200" cy="365125"/>
          </a:xfrm>
        </p:spPr>
        <p:txBody>
          <a:bodyPr/>
          <a:lstStyle/>
          <a:p>
            <a:r>
              <a:rPr lang="en-US" dirty="0" smtClean="0"/>
              <a:t>DILEEP KUMAR KUSHWAHA             </a:t>
            </a:r>
            <a:r>
              <a:rPr lang="en-US" dirty="0"/>
              <a:t>ACSE-0404 (TAFL)                  Unit </a:t>
            </a:r>
            <a:r>
              <a:rPr lang="en-US" dirty="0" smtClean="0"/>
              <a:t>II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9543E0C-DCDF-42B6-A60C-B71B1B5DDFF8}" type="datetime1">
              <a:rPr lang="en-US" smtClean="0"/>
              <a:pPr/>
              <a:t>1/31/2022</a:t>
            </a:fld>
            <a:endParaRPr lang="en-US"/>
          </a:p>
        </p:txBody>
      </p:sp>
      <p:sp>
        <p:nvSpPr>
          <p:cNvPr id="6" name="Footer Placeholder 5"/>
          <p:cNvSpPr>
            <a:spLocks noGrp="1"/>
          </p:cNvSpPr>
          <p:nvPr>
            <p:ph type="ftr" sz="quarter" idx="11"/>
          </p:nvPr>
        </p:nvSpPr>
        <p:spPr>
          <a:xfrm>
            <a:off x="2209800" y="6324600"/>
            <a:ext cx="5867400" cy="396875"/>
          </a:xfrm>
        </p:spPr>
        <p:txBody>
          <a:bodyPr/>
          <a:lstStyle/>
          <a:p>
            <a:r>
              <a:rPr lang="en-US" dirty="0" smtClean="0"/>
              <a:t>DILEEP KUMAR KUSHWAHA             </a:t>
            </a:r>
            <a:r>
              <a:rPr lang="en-US" dirty="0"/>
              <a:t>ACSE-0404 (TAFL)                  </a:t>
            </a:r>
            <a:r>
              <a:rPr lang="en-US" dirty="0" smtClean="0"/>
              <a:t>Unit II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10</a:t>
            </a:fld>
            <a:endParaRPr lang="en-US"/>
          </a:p>
        </p:txBody>
      </p:sp>
      <p:pic>
        <p:nvPicPr>
          <p:cNvPr id="8" name="Picture 7" descr="Logo, company name&#10;&#10;Description automatically generated">
            <a:extLst>
              <a:ext uri="{FF2B5EF4-FFF2-40B4-BE49-F238E27FC236}">
                <a16:creationId xmlns:a16="http://schemas.microsoft.com/office/drawing/2014/main" id="{4D530794-9E1B-47E3-BA12-31755C3A47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371600" cy="801666"/>
          </a:xfrm>
          <a:prstGeom prst="rect">
            <a:avLst/>
          </a:prstGeom>
        </p:spPr>
      </p:pic>
      <p:sp>
        <p:nvSpPr>
          <p:cNvPr id="10" name="Title 1">
            <a:extLst>
              <a:ext uri="{FF2B5EF4-FFF2-40B4-BE49-F238E27FC236}">
                <a16:creationId xmlns:a16="http://schemas.microsoft.com/office/drawing/2014/main" id="{F3CC3EBE-5D36-4581-AD22-E6DFC241C48D}"/>
              </a:ext>
            </a:extLst>
          </p:cNvPr>
          <p:cNvSpPr txBox="1">
            <a:spLocks/>
          </p:cNvSpPr>
          <p:nvPr/>
        </p:nvSpPr>
        <p:spPr>
          <a:xfrm>
            <a:off x="1523999" y="-11515"/>
            <a:ext cx="7586471"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latin typeface="+mj-lt"/>
            </a:endParaRPr>
          </a:p>
          <a:p>
            <a:pPr algn="ctr">
              <a:spcBef>
                <a:spcPct val="0"/>
              </a:spcBef>
              <a:defRPr/>
            </a:pPr>
            <a:r>
              <a:rPr lang="en-US" sz="3200" dirty="0">
                <a:latin typeface="+mj-lt"/>
              </a:rPr>
              <a:t>Subject Syllabus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mj-lt"/>
              </a:rPr>
              <a:t> </a:t>
            </a:r>
          </a:p>
        </p:txBody>
      </p:sp>
      <p:pic>
        <p:nvPicPr>
          <p:cNvPr id="12" name="Picture 11">
            <a:extLst>
              <a:ext uri="{FF2B5EF4-FFF2-40B4-BE49-F238E27FC236}">
                <a16:creationId xmlns:a16="http://schemas.microsoft.com/office/drawing/2014/main" id="{92978707-9161-416C-9EAC-2CB1FFA2E1BE}"/>
              </a:ext>
            </a:extLst>
          </p:cNvPr>
          <p:cNvPicPr>
            <a:picLocks noChangeAspect="1"/>
          </p:cNvPicPr>
          <p:nvPr/>
        </p:nvPicPr>
        <p:blipFill>
          <a:blip r:embed="rId3"/>
          <a:stretch>
            <a:fillRect/>
          </a:stretch>
        </p:blipFill>
        <p:spPr>
          <a:xfrm>
            <a:off x="914401" y="768069"/>
            <a:ext cx="7772399" cy="5494496"/>
          </a:xfrm>
          <a:prstGeom prst="rect">
            <a:avLst/>
          </a:prstGeom>
        </p:spPr>
      </p:pic>
    </p:spTree>
    <p:extLst>
      <p:ext uri="{BB962C8B-B14F-4D97-AF65-F5344CB8AC3E}">
        <p14:creationId xmlns:p14="http://schemas.microsoft.com/office/powerpoint/2010/main" val="9539741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905000"/>
            <a:ext cx="8229600" cy="4525963"/>
          </a:xfrm>
        </p:spPr>
        <p:txBody>
          <a:bodyPr/>
          <a:lstStyle/>
          <a:p>
            <a:endParaRPr lang="en-US" sz="2000" dirty="0"/>
          </a:p>
          <a:p>
            <a:r>
              <a:rPr lang="en-US" sz="2000" dirty="0" smtClean="0"/>
              <a:t>NPTEL  </a:t>
            </a:r>
            <a:r>
              <a:rPr lang="en-US" sz="2000" dirty="0"/>
              <a:t>Video </a:t>
            </a:r>
            <a:r>
              <a:rPr lang="en-US" sz="2000" dirty="0" smtClean="0"/>
              <a:t>Links</a:t>
            </a:r>
          </a:p>
          <a:p>
            <a:pPr lvl="1">
              <a:buNone/>
            </a:pPr>
            <a:r>
              <a:rPr lang="en-US" sz="2200" dirty="0" smtClean="0">
                <a:hlinkClick r:id="rId2"/>
              </a:rPr>
              <a:t>https://youtu.be/vQeROGcwQs4</a:t>
            </a:r>
            <a:endParaRPr lang="en-US" sz="2200" dirty="0" smtClean="0"/>
          </a:p>
          <a:p>
            <a:pPr lvl="1">
              <a:buNone/>
            </a:pPr>
            <a:r>
              <a:rPr lang="en-US" sz="2200" dirty="0" smtClean="0">
                <a:hlinkClick r:id="rId3"/>
              </a:rPr>
              <a:t>https://youtu.be/XxuH_K-wzpg</a:t>
            </a:r>
            <a:endParaRPr lang="en-US" sz="2200" dirty="0" smtClean="0"/>
          </a:p>
          <a:p>
            <a:pPr lvl="1">
              <a:buNone/>
            </a:pPr>
            <a:r>
              <a:rPr lang="en-US" sz="2200" dirty="0" smtClean="0">
                <a:hlinkClick r:id="rId4"/>
              </a:rPr>
              <a:t>https://youtu.be/C7LqbEunJ1Y</a:t>
            </a:r>
            <a:endParaRPr lang="en-US" sz="2200" dirty="0"/>
          </a:p>
        </p:txBody>
      </p:sp>
      <p:sp>
        <p:nvSpPr>
          <p:cNvPr id="4" name="Date Placeholder 3"/>
          <p:cNvSpPr>
            <a:spLocks noGrp="1"/>
          </p:cNvSpPr>
          <p:nvPr>
            <p:ph type="dt" sz="half" idx="10"/>
          </p:nvPr>
        </p:nvSpPr>
        <p:spPr/>
        <p:txBody>
          <a:bodyPr/>
          <a:lstStyle/>
          <a:p>
            <a:fld id="{08D8436F-D7E5-4CA2-A6FC-A89BA90FF3A2}" type="datetime1">
              <a:rPr lang="en-US" smtClean="0"/>
              <a:pPr/>
              <a:t>1/31/2022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noProof="0" dirty="0" smtClean="0">
                <a:ln>
                  <a:noFill/>
                </a:ln>
                <a:solidFill>
                  <a:schemeClr val="dk1"/>
                </a:solidFill>
                <a:effectLst/>
                <a:uLnTx/>
                <a:uFillTx/>
                <a:latin typeface="+mn-lt"/>
                <a:ea typeface="+mn-ea"/>
                <a:cs typeface="+mn-cs"/>
              </a:rPr>
              <a:t>Video Links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5"/>
          <a:srcRect/>
          <a:stretch>
            <a:fillRect/>
          </a:stretch>
        </p:blipFill>
        <p:spPr bwMode="auto">
          <a:xfrm>
            <a:off x="0" y="0"/>
            <a:ext cx="1447800" cy="817163"/>
          </a:xfrm>
          <a:prstGeom prst="rect">
            <a:avLst/>
          </a:prstGeom>
          <a:noFill/>
        </p:spPr>
      </p:pic>
      <p:sp>
        <p:nvSpPr>
          <p:cNvPr id="9" name="Rectangle 8"/>
          <p:cNvSpPr/>
          <p:nvPr/>
        </p:nvSpPr>
        <p:spPr>
          <a:xfrm>
            <a:off x="685800" y="1447800"/>
            <a:ext cx="8077200" cy="369332"/>
          </a:xfrm>
          <a:prstGeom prst="rect">
            <a:avLst/>
          </a:prstGeom>
        </p:spPr>
        <p:txBody>
          <a:bodyPr wrap="square">
            <a:spAutoFit/>
          </a:bodyPr>
          <a:lstStyle/>
          <a:p>
            <a:r>
              <a:rPr lang="en-US" dirty="0" smtClean="0"/>
              <a:t>https://www.youtube.com/playlist?list=PLKhyqvN-JcP5AF4UzRz9wxFVBm63igm7y</a:t>
            </a:r>
            <a:endParaRPr lang="en-US" dirty="0"/>
          </a:p>
        </p:txBody>
      </p:sp>
      <p:sp>
        <p:nvSpPr>
          <p:cNvPr id="10" name="TextBox 9"/>
          <p:cNvSpPr txBox="1"/>
          <p:nvPr/>
        </p:nvSpPr>
        <p:spPr>
          <a:xfrm>
            <a:off x="762000" y="1066800"/>
            <a:ext cx="4572000" cy="381000"/>
          </a:xfrm>
          <a:prstGeom prst="rect">
            <a:avLst/>
          </a:prstGeom>
          <a:noFill/>
        </p:spPr>
        <p:txBody>
          <a:bodyPr wrap="square" rtlCol="0">
            <a:spAutoFit/>
          </a:bodyPr>
          <a:lstStyle/>
          <a:p>
            <a:r>
              <a:rPr lang="en-US" dirty="0" smtClean="0"/>
              <a:t>My Video Channel: </a:t>
            </a:r>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70000" lnSpcReduction="20000"/>
          </a:bodyPr>
          <a:lstStyle/>
          <a:p>
            <a:pPr lvl="0">
              <a:buNone/>
            </a:pPr>
            <a:r>
              <a:rPr lang="en-US" dirty="0" smtClean="0"/>
              <a:t>1. If L1 and L2 are regular languages is/are also regular language(s).</a:t>
            </a:r>
          </a:p>
          <a:p>
            <a:pPr marL="514350" lvl="0" indent="-514350">
              <a:buFont typeface="+mj-lt"/>
              <a:buAutoNum type="alphaLcParenR"/>
            </a:pPr>
            <a:r>
              <a:rPr lang="en-US" dirty="0" smtClean="0"/>
              <a:t>L1 + L2</a:t>
            </a:r>
          </a:p>
          <a:p>
            <a:pPr marL="514350" lvl="0" indent="-514350">
              <a:buFont typeface="+mj-lt"/>
              <a:buAutoNum type="alphaLcParenR"/>
            </a:pPr>
            <a:r>
              <a:rPr lang="en-US" dirty="0" smtClean="0"/>
              <a:t>L1L2</a:t>
            </a:r>
          </a:p>
          <a:p>
            <a:pPr marL="514350" lvl="0" indent="-514350">
              <a:buFont typeface="+mj-lt"/>
              <a:buAutoNum type="alphaLcParenR"/>
            </a:pPr>
            <a:r>
              <a:rPr lang="en-US" dirty="0" smtClean="0"/>
              <a:t>L1’</a:t>
            </a:r>
          </a:p>
          <a:p>
            <a:pPr marL="514350" indent="-514350">
              <a:buFont typeface="+mj-lt"/>
              <a:buAutoNum type="alphaLcParenR"/>
            </a:pPr>
            <a:r>
              <a:rPr lang="en-US" dirty="0" smtClean="0"/>
              <a:t>All of above</a:t>
            </a:r>
          </a:p>
          <a:p>
            <a:pPr>
              <a:buNone/>
            </a:pPr>
            <a:endParaRPr lang="en-US" dirty="0" smtClean="0"/>
          </a:p>
          <a:p>
            <a:pPr lvl="0">
              <a:buNone/>
            </a:pPr>
            <a:r>
              <a:rPr lang="en-US" dirty="0" smtClean="0"/>
              <a:t>2. Every regular expression can be expressed as CFG but every CFG cannot be expressed as a regular expression. this statement is :</a:t>
            </a:r>
          </a:p>
          <a:p>
            <a:pPr marL="514350" lvl="0" indent="-514350">
              <a:buFont typeface="+mj-lt"/>
              <a:buAutoNum type="alphaLcParenR"/>
            </a:pPr>
            <a:r>
              <a:rPr lang="en-US" dirty="0" smtClean="0"/>
              <a:t>True</a:t>
            </a:r>
          </a:p>
          <a:p>
            <a:pPr marL="514350" lvl="0" indent="-514350">
              <a:buFont typeface="+mj-lt"/>
              <a:buAutoNum type="alphaLcParenR"/>
            </a:pPr>
            <a:r>
              <a:rPr lang="en-US" dirty="0" smtClean="0"/>
              <a:t> False</a:t>
            </a:r>
          </a:p>
          <a:p>
            <a:pPr marL="514350" lvl="0" indent="-514350">
              <a:buFont typeface="+mj-lt"/>
              <a:buAutoNum type="alphaLcParenR"/>
            </a:pPr>
            <a:r>
              <a:rPr lang="en-US" dirty="0" smtClean="0"/>
              <a:t>depends on language</a:t>
            </a:r>
          </a:p>
          <a:p>
            <a:pPr marL="514350" lvl="0" indent="-514350">
              <a:buFont typeface="+mj-lt"/>
              <a:buAutoNum type="alphaLcParenR"/>
            </a:pPr>
            <a:r>
              <a:rPr lang="en-US" dirty="0" smtClean="0"/>
              <a:t>None of the option</a:t>
            </a:r>
          </a:p>
          <a:p>
            <a:pPr>
              <a:buNone/>
            </a:pPr>
            <a:endParaRPr lang="en-US" dirty="0"/>
          </a:p>
        </p:txBody>
      </p:sp>
      <p:sp>
        <p:nvSpPr>
          <p:cNvPr id="4" name="Date Placeholder 3"/>
          <p:cNvSpPr>
            <a:spLocks noGrp="1"/>
          </p:cNvSpPr>
          <p:nvPr>
            <p:ph type="dt" sz="half" idx="10"/>
          </p:nvPr>
        </p:nvSpPr>
        <p:spPr/>
        <p:txBody>
          <a:bodyPr/>
          <a:lstStyle/>
          <a:p>
            <a:fld id="{F3704F83-4F9B-499F-831C-7017A686D203}" type="datetime1">
              <a:rPr lang="en-US" smtClean="0"/>
              <a:pPr/>
              <a:t>1/31/2022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Daily Quiz</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70000" lnSpcReduction="20000"/>
          </a:bodyPr>
          <a:lstStyle/>
          <a:p>
            <a:pPr lvl="0">
              <a:buNone/>
            </a:pPr>
            <a:r>
              <a:rPr lang="en-US" dirty="0" smtClean="0"/>
              <a:t>3. In pumping Lemma, If we select a string w such that </a:t>
            </a:r>
            <a:r>
              <a:rPr lang="en-US" dirty="0" err="1" smtClean="0"/>
              <a:t>w∈L</a:t>
            </a:r>
            <a:r>
              <a:rPr lang="en-US" dirty="0" smtClean="0"/>
              <a:t>, and w=xyz. Which of the following portions cannot be an empty string?</a:t>
            </a:r>
          </a:p>
          <a:p>
            <a:pPr marL="514350" lvl="0" indent="-514350">
              <a:buFont typeface="+mj-lt"/>
              <a:buAutoNum type="alphaUcPeriod"/>
            </a:pPr>
            <a:r>
              <a:rPr lang="en-US" dirty="0" smtClean="0"/>
              <a:t>x</a:t>
            </a:r>
          </a:p>
          <a:p>
            <a:pPr marL="514350" lvl="0" indent="-514350">
              <a:buFont typeface="+mj-lt"/>
              <a:buAutoNum type="alphaUcPeriod"/>
            </a:pPr>
            <a:r>
              <a:rPr lang="en-US" dirty="0" smtClean="0"/>
              <a:t>y</a:t>
            </a:r>
          </a:p>
          <a:p>
            <a:pPr marL="514350" lvl="0" indent="-514350">
              <a:buFont typeface="+mj-lt"/>
              <a:buAutoNum type="alphaUcPeriod"/>
            </a:pPr>
            <a:r>
              <a:rPr lang="en-US" dirty="0" smtClean="0"/>
              <a:t>z</a:t>
            </a:r>
          </a:p>
          <a:p>
            <a:pPr marL="514350" lvl="0" indent="-514350">
              <a:buFont typeface="+mj-lt"/>
              <a:buAutoNum type="alphaUcPeriod"/>
            </a:pPr>
            <a:r>
              <a:rPr lang="en-US" dirty="0" smtClean="0"/>
              <a:t>all of the mentioned</a:t>
            </a:r>
          </a:p>
          <a:p>
            <a:pPr lvl="0">
              <a:buNone/>
            </a:pPr>
            <a:endParaRPr lang="en-US" dirty="0" smtClean="0"/>
          </a:p>
          <a:p>
            <a:pPr lvl="0">
              <a:buNone/>
            </a:pPr>
            <a:r>
              <a:rPr lang="en-US" dirty="0" smtClean="0"/>
              <a:t>4.The total number of states required to automate the given regular expression(00)*(11)*</a:t>
            </a:r>
          </a:p>
          <a:p>
            <a:pPr marL="514350" lvl="0" indent="-514350">
              <a:buFont typeface="+mj-lt"/>
              <a:buAutoNum type="alphaUcPeriod"/>
            </a:pPr>
            <a:r>
              <a:rPr lang="en-US" dirty="0" smtClean="0"/>
              <a:t>3</a:t>
            </a:r>
          </a:p>
          <a:p>
            <a:pPr marL="514350" lvl="0" indent="-514350">
              <a:buFont typeface="+mj-lt"/>
              <a:buAutoNum type="alphaUcPeriod"/>
            </a:pPr>
            <a:r>
              <a:rPr lang="en-US" dirty="0" smtClean="0"/>
              <a:t>5</a:t>
            </a:r>
          </a:p>
          <a:p>
            <a:pPr marL="514350" lvl="0" indent="-514350">
              <a:buFont typeface="+mj-lt"/>
              <a:buAutoNum type="alphaUcPeriod"/>
            </a:pPr>
            <a:r>
              <a:rPr lang="en-US" dirty="0" smtClean="0"/>
              <a:t>6</a:t>
            </a:r>
          </a:p>
          <a:p>
            <a:pPr marL="514350" lvl="0" indent="-514350">
              <a:buFont typeface="+mj-lt"/>
              <a:buAutoNum type="alphaUcPeriod"/>
            </a:pPr>
            <a:r>
              <a:rPr lang="en-US" dirty="0" smtClean="0"/>
              <a:t>2</a:t>
            </a:r>
          </a:p>
          <a:p>
            <a:pPr>
              <a:buNone/>
            </a:pPr>
            <a:endParaRPr lang="en-US" dirty="0"/>
          </a:p>
        </p:txBody>
      </p:sp>
      <p:sp>
        <p:nvSpPr>
          <p:cNvPr id="4" name="Date Placeholder 3"/>
          <p:cNvSpPr>
            <a:spLocks noGrp="1"/>
          </p:cNvSpPr>
          <p:nvPr>
            <p:ph type="dt" sz="half" idx="10"/>
          </p:nvPr>
        </p:nvSpPr>
        <p:spPr/>
        <p:txBody>
          <a:bodyPr/>
          <a:lstStyle/>
          <a:p>
            <a:fld id="{30C4E330-BE87-4569-9588-877124B43EFD}" type="datetime1">
              <a:rPr lang="en-US" smtClean="0"/>
              <a:pPr/>
              <a:t>1/31/2022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Daily Quiz</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70000" lnSpcReduction="20000"/>
          </a:bodyPr>
          <a:lstStyle/>
          <a:p>
            <a:pPr lvl="0">
              <a:buNone/>
            </a:pPr>
            <a:r>
              <a:rPr lang="en-US" dirty="0" smtClean="0"/>
              <a:t>5. Moore machine produce the output string of length ---------- corresponding to n length input string</a:t>
            </a:r>
          </a:p>
          <a:p>
            <a:pPr marL="514350" lvl="0" indent="-514350">
              <a:buFont typeface="+mj-lt"/>
              <a:buAutoNum type="alphaUcPeriod"/>
            </a:pPr>
            <a:r>
              <a:rPr lang="en-US" dirty="0" smtClean="0"/>
              <a:t>n</a:t>
            </a:r>
          </a:p>
          <a:p>
            <a:pPr marL="514350" lvl="0" indent="-514350">
              <a:buFont typeface="+mj-lt"/>
              <a:buAutoNum type="alphaUcPeriod"/>
            </a:pPr>
            <a:r>
              <a:rPr lang="en-US" dirty="0" smtClean="0"/>
              <a:t>n+1</a:t>
            </a:r>
          </a:p>
          <a:p>
            <a:pPr marL="514350" lvl="0" indent="-514350">
              <a:buFont typeface="+mj-lt"/>
              <a:buAutoNum type="alphaUcPeriod"/>
            </a:pPr>
            <a:r>
              <a:rPr lang="en-US" dirty="0" smtClean="0"/>
              <a:t> n-1</a:t>
            </a:r>
          </a:p>
          <a:p>
            <a:pPr marL="514350" lvl="0" indent="-514350">
              <a:buFont typeface="+mj-lt"/>
              <a:buAutoNum type="alphaUcPeriod"/>
            </a:pPr>
            <a:r>
              <a:rPr lang="en-US" dirty="0" smtClean="0"/>
              <a:t>2n</a:t>
            </a:r>
          </a:p>
          <a:p>
            <a:pPr lvl="0">
              <a:buNone/>
            </a:pPr>
            <a:endParaRPr lang="en-US" dirty="0" smtClean="0"/>
          </a:p>
          <a:p>
            <a:pPr lvl="0">
              <a:buNone/>
            </a:pPr>
            <a:r>
              <a:rPr lang="en-US" dirty="0" smtClean="0"/>
              <a:t>6. Which of the following does not represents the given language over {</a:t>
            </a:r>
            <a:r>
              <a:rPr lang="en-US" dirty="0" err="1" smtClean="0"/>
              <a:t>a,b</a:t>
            </a:r>
            <a:r>
              <a:rPr lang="en-US" dirty="0" smtClean="0"/>
              <a:t>} ?</a:t>
            </a:r>
          </a:p>
          <a:p>
            <a:pPr marL="514350" lvl="0" indent="-514350">
              <a:buFont typeface="+mj-lt"/>
              <a:buAutoNum type="alphaUcPeriod"/>
            </a:pPr>
            <a:r>
              <a:rPr lang="en-US" dirty="0" err="1" smtClean="0"/>
              <a:t>a+ab</a:t>
            </a:r>
            <a:endParaRPr lang="en-US" dirty="0" smtClean="0"/>
          </a:p>
          <a:p>
            <a:pPr marL="514350" lvl="0" indent="-514350">
              <a:buFont typeface="+mj-lt"/>
              <a:buAutoNum type="alphaUcPeriod"/>
            </a:pPr>
            <a:r>
              <a:rPr lang="en-US" dirty="0" smtClean="0"/>
              <a:t>{a} U {</a:t>
            </a:r>
            <a:r>
              <a:rPr lang="en-US" dirty="0" err="1" smtClean="0"/>
              <a:t>ab</a:t>
            </a:r>
            <a:r>
              <a:rPr lang="en-US" dirty="0" smtClean="0"/>
              <a:t>}</a:t>
            </a:r>
          </a:p>
          <a:p>
            <a:pPr marL="514350" lvl="0" indent="-514350">
              <a:buFont typeface="+mj-lt"/>
              <a:buAutoNum type="alphaUcPeriod"/>
            </a:pPr>
            <a:r>
              <a:rPr lang="en-US" dirty="0" smtClean="0"/>
              <a:t>{a} U {a}{b}</a:t>
            </a:r>
          </a:p>
          <a:p>
            <a:pPr marL="514350" lvl="0" indent="-514350">
              <a:buFont typeface="+mj-lt"/>
              <a:buAutoNum type="alphaUcPeriod"/>
            </a:pPr>
            <a:r>
              <a:rPr lang="en-US" dirty="0" smtClean="0"/>
              <a:t>{a} ^ {</a:t>
            </a:r>
            <a:r>
              <a:rPr lang="en-US" dirty="0" err="1" smtClean="0"/>
              <a:t>ab</a:t>
            </a:r>
            <a:r>
              <a:rPr lang="en-US" dirty="0" smtClean="0"/>
              <a:t>}</a:t>
            </a:r>
          </a:p>
          <a:p>
            <a:pPr>
              <a:buNone/>
            </a:pPr>
            <a:endParaRPr lang="en-US" dirty="0"/>
          </a:p>
        </p:txBody>
      </p:sp>
      <p:sp>
        <p:nvSpPr>
          <p:cNvPr id="4" name="Date Placeholder 3"/>
          <p:cNvSpPr>
            <a:spLocks noGrp="1"/>
          </p:cNvSpPr>
          <p:nvPr>
            <p:ph type="dt" sz="half" idx="10"/>
          </p:nvPr>
        </p:nvSpPr>
        <p:spPr/>
        <p:txBody>
          <a:bodyPr/>
          <a:lstStyle/>
          <a:p>
            <a:fld id="{8CA33658-6506-479A-B02A-A96810A71020}" type="datetime1">
              <a:rPr lang="en-US" smtClean="0"/>
              <a:pPr/>
              <a:t>1/31/2022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Daily Quiz</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3436620" y="1836420"/>
            <a:ext cx="4564380" cy="2125980"/>
          </a:xfrm>
          <a:prstGeom prst="rect">
            <a:avLst/>
          </a:prstGeom>
          <a:noFill/>
          <a:ln>
            <a:noFill/>
          </a:ln>
        </p:spPr>
      </p:pic>
      <p:sp>
        <p:nvSpPr>
          <p:cNvPr id="3" name="Content Placeholder 2"/>
          <p:cNvSpPr>
            <a:spLocks noGrp="1"/>
          </p:cNvSpPr>
          <p:nvPr>
            <p:ph idx="1"/>
          </p:nvPr>
        </p:nvSpPr>
        <p:spPr>
          <a:xfrm>
            <a:off x="533400" y="1143000"/>
            <a:ext cx="8229600" cy="4525963"/>
          </a:xfrm>
        </p:spPr>
        <p:txBody>
          <a:bodyPr>
            <a:normAutofit/>
          </a:bodyPr>
          <a:lstStyle/>
          <a:p>
            <a:pPr>
              <a:buNone/>
            </a:pPr>
            <a:r>
              <a:rPr lang="en-US" sz="2200" dirty="0" smtClean="0"/>
              <a:t>7. The given NFA corresponds to which of the following Regular expressions?</a:t>
            </a:r>
          </a:p>
          <a:p>
            <a:pPr>
              <a:buNone/>
            </a:pPr>
            <a:endParaRPr lang="en-US" sz="2200" dirty="0" smtClean="0"/>
          </a:p>
          <a:p>
            <a:pPr>
              <a:buNone/>
            </a:pPr>
            <a:endParaRPr lang="en-US" sz="2200" dirty="0" smtClean="0"/>
          </a:p>
          <a:p>
            <a:pPr>
              <a:buNone/>
            </a:pPr>
            <a:endParaRPr lang="en-US" sz="2200" dirty="0" smtClean="0"/>
          </a:p>
          <a:p>
            <a:pPr>
              <a:buNone/>
            </a:pPr>
            <a:endParaRPr lang="en-US" sz="2200" dirty="0" smtClean="0"/>
          </a:p>
          <a:p>
            <a:pPr marL="514350" lvl="0" indent="-514350">
              <a:buFont typeface="+mj-lt"/>
              <a:buAutoNum type="alphaUcPeriod"/>
            </a:pPr>
            <a:r>
              <a:rPr lang="en-US" sz="2200" dirty="0" smtClean="0"/>
              <a:t>(0+1) *(00+11) (0+1)</a:t>
            </a:r>
            <a:r>
              <a:rPr lang="en-US" sz="2200" baseline="30000" dirty="0" smtClean="0"/>
              <a:t> +</a:t>
            </a:r>
          </a:p>
          <a:p>
            <a:pPr marL="514350" lvl="0" indent="-514350">
              <a:buFont typeface="+mj-lt"/>
              <a:buAutoNum type="alphaUcPeriod"/>
            </a:pPr>
            <a:r>
              <a:rPr lang="en-US" sz="2200" dirty="0" smtClean="0"/>
              <a:t>(0+1) *(00+11) *(0+1) *</a:t>
            </a:r>
          </a:p>
          <a:p>
            <a:pPr marL="514350" lvl="0" indent="-514350">
              <a:buFont typeface="+mj-lt"/>
              <a:buAutoNum type="alphaUcPeriod"/>
            </a:pPr>
            <a:r>
              <a:rPr lang="en-US" sz="2200" dirty="0" smtClean="0"/>
              <a:t>(0+1) *(00+11) (0+1)</a:t>
            </a:r>
          </a:p>
          <a:p>
            <a:pPr marL="514350" lvl="0" indent="-514350">
              <a:buFont typeface="+mj-lt"/>
              <a:buAutoNum type="alphaUcPeriod"/>
            </a:pPr>
            <a:r>
              <a:rPr lang="en-US" sz="2200" dirty="0" smtClean="0"/>
              <a:t>(0+1) (00+11) (0+1) *</a:t>
            </a:r>
          </a:p>
          <a:p>
            <a:pPr>
              <a:buNone/>
            </a:pPr>
            <a:endParaRPr lang="en-US" sz="2200" dirty="0" smtClean="0"/>
          </a:p>
          <a:p>
            <a:pPr>
              <a:buNone/>
            </a:pPr>
            <a:endParaRPr lang="en-US" sz="2200" dirty="0"/>
          </a:p>
        </p:txBody>
      </p:sp>
      <p:sp>
        <p:nvSpPr>
          <p:cNvPr id="4" name="Date Placeholder 3"/>
          <p:cNvSpPr>
            <a:spLocks noGrp="1"/>
          </p:cNvSpPr>
          <p:nvPr>
            <p:ph type="dt" sz="half" idx="10"/>
          </p:nvPr>
        </p:nvSpPr>
        <p:spPr/>
        <p:txBody>
          <a:bodyPr/>
          <a:lstStyle/>
          <a:p>
            <a:fld id="{038CCEA9-2339-4ABB-893F-02A4162926A9}" type="datetime1">
              <a:rPr lang="en-US" smtClean="0"/>
              <a:pPr/>
              <a:t>1/31/2022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458200" cy="5410200"/>
          </a:xfrm>
        </p:spPr>
        <p:txBody>
          <a:bodyPr>
            <a:normAutofit lnSpcReduction="10000"/>
          </a:bodyPr>
          <a:lstStyle/>
          <a:p>
            <a:pPr>
              <a:buNone/>
            </a:pPr>
            <a:r>
              <a:rPr lang="en-US" sz="2400" dirty="0" smtClean="0"/>
              <a:t>8. Regular grammar is</a:t>
            </a:r>
            <a:br>
              <a:rPr lang="en-US" sz="2400" dirty="0" smtClean="0"/>
            </a:br>
            <a:r>
              <a:rPr lang="en-US" sz="2400" dirty="0" smtClean="0"/>
              <a:t>a) context free grammar</a:t>
            </a:r>
            <a:br>
              <a:rPr lang="en-US" sz="2400" dirty="0" smtClean="0"/>
            </a:br>
            <a:r>
              <a:rPr lang="en-US" sz="2400" dirty="0" smtClean="0"/>
              <a:t>b) non context free grammar</a:t>
            </a:r>
            <a:br>
              <a:rPr lang="en-US" sz="2400" dirty="0" smtClean="0"/>
            </a:br>
            <a:r>
              <a:rPr lang="en-US" sz="2400" dirty="0" smtClean="0"/>
              <a:t>c) English grammar</a:t>
            </a:r>
            <a:br>
              <a:rPr lang="en-US" sz="2400" dirty="0" smtClean="0"/>
            </a:br>
            <a:r>
              <a:rPr lang="en-US" sz="2400" dirty="0" smtClean="0"/>
              <a:t>d) none of the mentioned</a:t>
            </a:r>
            <a:endParaRPr lang="en-US" sz="2200" dirty="0" smtClean="0"/>
          </a:p>
          <a:p>
            <a:pPr>
              <a:buNone/>
            </a:pPr>
            <a:r>
              <a:rPr lang="en-US" sz="2400" dirty="0" smtClean="0"/>
              <a:t>9. Which of the following is true?</a:t>
            </a:r>
            <a:br>
              <a:rPr lang="en-US" sz="2400" dirty="0" smtClean="0"/>
            </a:br>
            <a:r>
              <a:rPr lang="en-US" sz="2400" dirty="0" smtClean="0"/>
              <a:t>a) Every subset of a regular set is regular</a:t>
            </a:r>
            <a:br>
              <a:rPr lang="en-US" sz="2400" dirty="0" smtClean="0"/>
            </a:br>
            <a:r>
              <a:rPr lang="en-US" sz="2400" dirty="0" smtClean="0"/>
              <a:t>b) Every finite subset of non-regular set is regular</a:t>
            </a:r>
            <a:br>
              <a:rPr lang="en-US" sz="2400" dirty="0" smtClean="0"/>
            </a:br>
            <a:r>
              <a:rPr lang="en-US" sz="2400" dirty="0" smtClean="0"/>
              <a:t>c) The union of two non regular set is not regular</a:t>
            </a:r>
            <a:br>
              <a:rPr lang="en-US" sz="2400" dirty="0" smtClean="0"/>
            </a:br>
            <a:r>
              <a:rPr lang="en-US" sz="2400" dirty="0" smtClean="0"/>
              <a:t>d) Infinite union of finite set is regular</a:t>
            </a:r>
          </a:p>
          <a:p>
            <a:pPr>
              <a:buNone/>
            </a:pPr>
            <a:r>
              <a:rPr lang="en-US" sz="2400" dirty="0" smtClean="0"/>
              <a:t>10. Regular expressions are closed under</a:t>
            </a:r>
            <a:br>
              <a:rPr lang="en-US" sz="2400" dirty="0" smtClean="0"/>
            </a:br>
            <a:r>
              <a:rPr lang="en-US" sz="2400" dirty="0" smtClean="0"/>
              <a:t>a) Union</a:t>
            </a:r>
            <a:br>
              <a:rPr lang="en-US" sz="2400" dirty="0" smtClean="0"/>
            </a:br>
            <a:r>
              <a:rPr lang="en-US" sz="2400" dirty="0" smtClean="0"/>
              <a:t>b) Intersection</a:t>
            </a:r>
            <a:br>
              <a:rPr lang="en-US" sz="2400" dirty="0" smtClean="0"/>
            </a:br>
            <a:r>
              <a:rPr lang="en-US" sz="2400" dirty="0" smtClean="0"/>
              <a:t>c) </a:t>
            </a:r>
            <a:r>
              <a:rPr lang="en-US" sz="2400" dirty="0" err="1" smtClean="0"/>
              <a:t>Kleen</a:t>
            </a:r>
            <a:r>
              <a:rPr lang="en-US" sz="2400" dirty="0" smtClean="0"/>
              <a:t> star</a:t>
            </a:r>
            <a:br>
              <a:rPr lang="en-US" sz="2400" dirty="0" smtClean="0"/>
            </a:br>
            <a:r>
              <a:rPr lang="en-US" sz="2400" dirty="0" smtClean="0"/>
              <a:t>d) All of the mentioned</a:t>
            </a:r>
          </a:p>
          <a:p>
            <a:pPr>
              <a:buNone/>
            </a:pPr>
            <a:endParaRPr lang="en-US" sz="2200" dirty="0"/>
          </a:p>
        </p:txBody>
      </p:sp>
      <p:sp>
        <p:nvSpPr>
          <p:cNvPr id="4" name="Date Placeholder 3"/>
          <p:cNvSpPr>
            <a:spLocks noGrp="1"/>
          </p:cNvSpPr>
          <p:nvPr>
            <p:ph type="dt" sz="half" idx="10"/>
          </p:nvPr>
        </p:nvSpPr>
        <p:spPr/>
        <p:txBody>
          <a:bodyPr/>
          <a:lstStyle/>
          <a:p>
            <a:fld id="{038CCEA9-2339-4ABB-893F-02A4162926A9}" type="datetime1">
              <a:rPr lang="en-US" smtClean="0"/>
              <a:pPr/>
              <a:t>1/31/2022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3C6E68B-0551-492F-B05E-11388D5F7816}" type="datetime1">
              <a:rPr lang="en-US" smtClean="0"/>
              <a:pPr/>
              <a:t>1/31/2022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Weekly</a:t>
            </a:r>
            <a:r>
              <a:rPr kumimoji="0" lang="en-US" sz="3200" b="0" i="0" u="none" strike="noStrike" kern="1200" cap="none" spc="0" normalizeH="0" noProof="0" dirty="0">
                <a:ln>
                  <a:noFill/>
                </a:ln>
                <a:solidFill>
                  <a:schemeClr val="dk1"/>
                </a:solidFill>
                <a:effectLst/>
                <a:uLnTx/>
                <a:uFillTx/>
                <a:latin typeface="+mn-lt"/>
                <a:ea typeface="+mn-ea"/>
                <a:cs typeface="+mn-cs"/>
              </a:rPr>
              <a:t> </a:t>
            </a:r>
            <a:r>
              <a:rPr kumimoji="0" lang="en-US" sz="3200" b="0" i="0" u="none" strike="noStrike" kern="1200" cap="none" spc="0" normalizeH="0" noProof="0" dirty="0" smtClean="0">
                <a:ln>
                  <a:noFill/>
                </a:ln>
                <a:solidFill>
                  <a:schemeClr val="dk1"/>
                </a:solidFill>
                <a:effectLst/>
                <a:uLnTx/>
                <a:uFillTx/>
                <a:latin typeface="+mn-lt"/>
                <a:ea typeface="+mn-ea"/>
                <a:cs typeface="+mn-cs"/>
              </a:rPr>
              <a:t>Assignment</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457200" y="990600"/>
            <a:ext cx="8229600" cy="4800600"/>
          </a:xfrm>
        </p:spPr>
        <p:txBody>
          <a:bodyPr>
            <a:noAutofit/>
          </a:bodyPr>
          <a:lstStyle/>
          <a:p>
            <a:pPr lvl="0">
              <a:buNone/>
            </a:pPr>
            <a:r>
              <a:rPr lang="en-US" sz="2200" dirty="0" smtClean="0"/>
              <a:t>1. Find a regular expression corresponding to each of the following subsets of {a. b}.			</a:t>
            </a:r>
            <a:r>
              <a:rPr lang="en-US" sz="2200" b="1" dirty="0" smtClean="0"/>
              <a:t>[CO2]</a:t>
            </a:r>
            <a:endParaRPr lang="en-US" sz="2200" dirty="0" smtClean="0"/>
          </a:p>
          <a:p>
            <a:pPr lvl="0"/>
            <a:r>
              <a:rPr lang="en-US" sz="2200" dirty="0" smtClean="0"/>
              <a:t>The set of all strings containing exactly 2a’s. </a:t>
            </a:r>
          </a:p>
          <a:p>
            <a:pPr lvl="0"/>
            <a:r>
              <a:rPr lang="en-US" sz="2200" dirty="0" smtClean="0"/>
              <a:t>The set of all strings containing at least 2a’s.</a:t>
            </a:r>
          </a:p>
          <a:p>
            <a:pPr lvl="0"/>
            <a:r>
              <a:rPr lang="en-US" sz="2200" dirty="0" smtClean="0"/>
              <a:t>The set of all strings containing at most 2a's. </a:t>
            </a:r>
          </a:p>
          <a:p>
            <a:pPr lvl="0"/>
            <a:r>
              <a:rPr lang="en-US" sz="2200" dirty="0" smtClean="0"/>
              <a:t>The set of a]] strings containing the substring </a:t>
            </a:r>
            <a:r>
              <a:rPr lang="en-US" sz="2200" dirty="0" err="1" smtClean="0"/>
              <a:t>aa</a:t>
            </a:r>
            <a:r>
              <a:rPr lang="en-US" sz="2200" dirty="0" smtClean="0"/>
              <a:t>.</a:t>
            </a:r>
          </a:p>
          <a:p>
            <a:pPr>
              <a:buNone/>
            </a:pPr>
            <a:r>
              <a:rPr lang="en-US" sz="2200" dirty="0" smtClean="0"/>
              <a:t>2.	Find the sets represented by the following regular expressions. </a:t>
            </a:r>
            <a:r>
              <a:rPr lang="en-US" sz="2200" b="1" dirty="0" smtClean="0"/>
              <a:t>[CO2]</a:t>
            </a:r>
            <a:endParaRPr lang="en-US" sz="2200" dirty="0" smtClean="0"/>
          </a:p>
          <a:p>
            <a:pPr lvl="0"/>
            <a:r>
              <a:rPr lang="en-US" sz="2200" dirty="0" smtClean="0"/>
              <a:t>(a + b)*(</a:t>
            </a:r>
            <a:r>
              <a:rPr lang="en-US" sz="2200" dirty="0" err="1" smtClean="0"/>
              <a:t>aa</a:t>
            </a:r>
            <a:r>
              <a:rPr lang="en-US" sz="2200" dirty="0" smtClean="0"/>
              <a:t> + bb + </a:t>
            </a:r>
            <a:r>
              <a:rPr lang="en-US" sz="2200" dirty="0" err="1" smtClean="0"/>
              <a:t>ab</a:t>
            </a:r>
            <a:r>
              <a:rPr lang="en-US" sz="2200" dirty="0" smtClean="0"/>
              <a:t> + </a:t>
            </a:r>
            <a:r>
              <a:rPr lang="en-US" sz="2200" dirty="0" err="1" smtClean="0"/>
              <a:t>ba</a:t>
            </a:r>
            <a:r>
              <a:rPr lang="en-US" sz="2200" dirty="0" smtClean="0"/>
              <a:t>)* </a:t>
            </a:r>
          </a:p>
          <a:p>
            <a:pPr lvl="0"/>
            <a:r>
              <a:rPr lang="en-US" sz="2200" dirty="0" smtClean="0"/>
              <a:t>(</a:t>
            </a:r>
            <a:r>
              <a:rPr lang="en-US" sz="2200" dirty="0" err="1" smtClean="0"/>
              <a:t>aa</a:t>
            </a:r>
            <a:r>
              <a:rPr lang="en-US" sz="2200" dirty="0" smtClean="0"/>
              <a:t>)* + (</a:t>
            </a:r>
            <a:r>
              <a:rPr lang="en-US" sz="2200" dirty="0" err="1" smtClean="0"/>
              <a:t>aaa</a:t>
            </a:r>
            <a:r>
              <a:rPr lang="en-US" sz="2200" dirty="0" smtClean="0"/>
              <a:t>)* </a:t>
            </a:r>
          </a:p>
          <a:p>
            <a:pPr lvl="0"/>
            <a:r>
              <a:rPr lang="en-US" sz="2200" dirty="0" smtClean="0"/>
              <a:t>(1 + 01 + 001)*(∊+ 0 + 00)</a:t>
            </a:r>
          </a:p>
          <a:p>
            <a:pPr lvl="0"/>
            <a:r>
              <a:rPr lang="en-US" sz="2200" dirty="0" smtClean="0"/>
              <a:t>a + b(a + b)*</a:t>
            </a:r>
          </a:p>
          <a:p>
            <a:endParaRPr lang="en-US" sz="2200"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073790-8724-43F2-876C-3343F8C931F4}" type="datetime1">
              <a:rPr lang="en-US" smtClean="0"/>
              <a:pPr/>
              <a:t>1/31/2022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Weekly</a:t>
            </a:r>
            <a:r>
              <a:rPr kumimoji="0" lang="en-US" sz="3200" b="0" i="0" u="none" strike="noStrike" kern="1200" cap="none" spc="0" normalizeH="0" noProof="0" dirty="0">
                <a:ln>
                  <a:noFill/>
                </a:ln>
                <a:solidFill>
                  <a:schemeClr val="dk1"/>
                </a:solidFill>
                <a:effectLst/>
                <a:uLnTx/>
                <a:uFillTx/>
                <a:latin typeface="+mn-lt"/>
                <a:ea typeface="+mn-ea"/>
                <a:cs typeface="+mn-cs"/>
              </a:rPr>
              <a:t> </a:t>
            </a:r>
            <a:r>
              <a:rPr kumimoji="0" lang="en-US" sz="3200" b="0" i="0" u="none" strike="noStrike" kern="1200" cap="none" spc="0" normalizeH="0" noProof="0" dirty="0" smtClean="0">
                <a:ln>
                  <a:noFill/>
                </a:ln>
                <a:solidFill>
                  <a:schemeClr val="dk1"/>
                </a:solidFill>
                <a:effectLst/>
                <a:uLnTx/>
                <a:uFillTx/>
                <a:latin typeface="+mn-lt"/>
                <a:ea typeface="+mn-ea"/>
                <a:cs typeface="+mn-cs"/>
              </a:rPr>
              <a:t>Assignment</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457200" y="990600"/>
            <a:ext cx="8229600" cy="4800600"/>
          </a:xfrm>
        </p:spPr>
        <p:txBody>
          <a:bodyPr>
            <a:noAutofit/>
          </a:bodyPr>
          <a:lstStyle/>
          <a:p>
            <a:pPr marL="457200" lvl="0" indent="-457200">
              <a:buFont typeface="+mj-lt"/>
              <a:buAutoNum type="arabicPeriod" startAt="3"/>
            </a:pPr>
            <a:r>
              <a:rPr lang="en-US" sz="2400" dirty="0" smtClean="0"/>
              <a:t>Prove the identity: (a*</a:t>
            </a:r>
            <a:r>
              <a:rPr lang="en-US" sz="2400" dirty="0" err="1" smtClean="0"/>
              <a:t>ab</a:t>
            </a:r>
            <a:r>
              <a:rPr lang="en-US" sz="2400" dirty="0" smtClean="0"/>
              <a:t> + </a:t>
            </a:r>
            <a:r>
              <a:rPr lang="en-US" sz="2400" dirty="0" err="1" smtClean="0"/>
              <a:t>ba</a:t>
            </a:r>
            <a:r>
              <a:rPr lang="en-US" sz="2400" dirty="0" smtClean="0"/>
              <a:t>)*a* = (a + </a:t>
            </a:r>
            <a:r>
              <a:rPr lang="en-US" sz="2400" dirty="0" err="1" smtClean="0"/>
              <a:t>ab</a:t>
            </a:r>
            <a:r>
              <a:rPr lang="en-US" sz="2400" dirty="0" smtClean="0"/>
              <a:t> + </a:t>
            </a:r>
            <a:r>
              <a:rPr lang="en-US" sz="2400" dirty="0" err="1" smtClean="0"/>
              <a:t>ba</a:t>
            </a:r>
            <a:r>
              <a:rPr lang="en-US" sz="2400" dirty="0" smtClean="0"/>
              <a:t>)*							</a:t>
            </a:r>
            <a:r>
              <a:rPr lang="en-US" sz="2400" b="1" dirty="0" smtClean="0"/>
              <a:t>[CO2]</a:t>
            </a:r>
            <a:endParaRPr lang="en-US" sz="2400" dirty="0" smtClean="0"/>
          </a:p>
          <a:p>
            <a:pPr marL="457200" lvl="0" indent="-457200">
              <a:buFont typeface="+mj-lt"/>
              <a:buAutoNum type="arabicPeriod" startAt="3"/>
            </a:pPr>
            <a:r>
              <a:rPr lang="en-US" sz="2400" dirty="0" smtClean="0"/>
              <a:t>State Pumping Lemma for Non-Regular languages. Prove that the language L= (</a:t>
            </a:r>
            <a:r>
              <a:rPr lang="en-US" sz="2400" dirty="0" err="1" smtClean="0"/>
              <a:t>a</a:t>
            </a:r>
            <a:r>
              <a:rPr lang="en-US" sz="2400" baseline="30000" dirty="0" err="1" smtClean="0"/>
              <a:t>q</a:t>
            </a:r>
            <a:r>
              <a:rPr lang="en-US" sz="2400" dirty="0" smtClean="0"/>
              <a:t> where q is a prime number} is a Non regular language. 				</a:t>
            </a:r>
            <a:r>
              <a:rPr lang="en-US" sz="2400" b="1" dirty="0" smtClean="0"/>
              <a:t>[CO2]</a:t>
            </a:r>
            <a:endParaRPr lang="en-US" sz="2400" dirty="0" smtClean="0"/>
          </a:p>
          <a:p>
            <a:pPr marL="457200" lvl="0" indent="-457200">
              <a:buFont typeface="+mj-lt"/>
              <a:buAutoNum type="arabicPeriod" startAt="3"/>
            </a:pPr>
            <a:r>
              <a:rPr lang="en-US" sz="2400" dirty="0" smtClean="0"/>
              <a:t>Show that L = {</a:t>
            </a:r>
            <a:r>
              <a:rPr lang="en-US" sz="2400" dirty="0" err="1" smtClean="0"/>
              <a:t>aib</a:t>
            </a:r>
            <a:r>
              <a:rPr lang="en-US" sz="2400" baseline="30000" dirty="0" err="1" smtClean="0"/>
              <a:t>j</a:t>
            </a:r>
            <a:r>
              <a:rPr lang="en-US" sz="2400" dirty="0" err="1" smtClean="0"/>
              <a:t>c</a:t>
            </a:r>
            <a:r>
              <a:rPr lang="en-US" sz="2400" baseline="30000" dirty="0" err="1" smtClean="0"/>
              <a:t>k</a:t>
            </a:r>
            <a:r>
              <a:rPr lang="en-US" sz="2400" dirty="0" smtClean="0"/>
              <a:t>| k&gt;</a:t>
            </a:r>
            <a:r>
              <a:rPr lang="en-US" sz="2400" dirty="0" err="1" smtClean="0"/>
              <a:t>i+j</a:t>
            </a:r>
            <a:r>
              <a:rPr lang="en-US" sz="2400" dirty="0" smtClean="0"/>
              <a:t>} is not regular.								</a:t>
            </a:r>
            <a:r>
              <a:rPr lang="en-US" sz="2400" b="1" dirty="0" smtClean="0"/>
              <a:t>[CO2]</a:t>
            </a:r>
            <a:endParaRPr lang="en-US" sz="2400" dirty="0" smtClean="0"/>
          </a:p>
          <a:p>
            <a:pPr marL="457200" indent="-457200">
              <a:buFont typeface="+mj-lt"/>
              <a:buAutoNum type="arabicPeriod" startAt="3"/>
            </a:pPr>
            <a:r>
              <a:rPr lang="en-US" sz="2400" dirty="0" smtClean="0"/>
              <a:t>Find the regular expression corresponding to the automaton given in Fig.</a:t>
            </a:r>
          </a:p>
          <a:p>
            <a:pPr lvl="0">
              <a:buNone/>
            </a:pPr>
            <a:endParaRPr lang="en-US" sz="2200" dirty="0"/>
          </a:p>
        </p:txBody>
      </p:sp>
      <p:pic>
        <p:nvPicPr>
          <p:cNvPr id="10" name="Image2"/>
          <p:cNvPicPr/>
          <p:nvPr/>
        </p:nvPicPr>
        <p:blipFill>
          <a:blip r:embed="rId3"/>
          <a:stretch>
            <a:fillRect/>
          </a:stretch>
        </p:blipFill>
        <p:spPr bwMode="auto">
          <a:xfrm>
            <a:off x="3295650" y="4495800"/>
            <a:ext cx="2552700" cy="1790700"/>
          </a:xfrm>
          <a:prstGeom prst="rect">
            <a:avLst/>
          </a:prstGeom>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073790-8724-43F2-876C-3343F8C931F4}" type="datetime1">
              <a:rPr lang="en-US" smtClean="0"/>
              <a:pPr/>
              <a:t>1/31/2022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Weekly</a:t>
            </a:r>
            <a:r>
              <a:rPr kumimoji="0" lang="en-US" sz="3200" b="0" i="0" u="none" strike="noStrike" kern="1200" cap="none" spc="0" normalizeH="0" noProof="0" dirty="0">
                <a:ln>
                  <a:noFill/>
                </a:ln>
                <a:solidFill>
                  <a:schemeClr val="dk1"/>
                </a:solidFill>
                <a:effectLst/>
                <a:uLnTx/>
                <a:uFillTx/>
                <a:latin typeface="+mn-lt"/>
                <a:ea typeface="+mn-ea"/>
                <a:cs typeface="+mn-cs"/>
              </a:rPr>
              <a:t> </a:t>
            </a:r>
            <a:r>
              <a:rPr kumimoji="0" lang="en-US" sz="3200" b="0" i="0" u="none" strike="noStrike" kern="1200" cap="none" spc="0" normalizeH="0" noProof="0" dirty="0" smtClean="0">
                <a:ln>
                  <a:noFill/>
                </a:ln>
                <a:solidFill>
                  <a:schemeClr val="dk1"/>
                </a:solidFill>
                <a:effectLst/>
                <a:uLnTx/>
                <a:uFillTx/>
                <a:latin typeface="+mn-lt"/>
                <a:ea typeface="+mn-ea"/>
                <a:cs typeface="+mn-cs"/>
              </a:rPr>
              <a:t>Assignment</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457200" y="990600"/>
            <a:ext cx="8229600" cy="4800600"/>
          </a:xfrm>
        </p:spPr>
        <p:txBody>
          <a:bodyPr>
            <a:noAutofit/>
          </a:bodyPr>
          <a:lstStyle/>
          <a:p>
            <a:pPr lvl="0">
              <a:buNone/>
            </a:pPr>
            <a:r>
              <a:rPr lang="en-US" sz="2400" dirty="0" smtClean="0"/>
              <a:t>7.	State and prove Arden’s theorem. Give a regular expression for the Finite Automaton M=[{A ,B, C, D}, {a, b}, δ, A, {A}] where δ is given below:			</a:t>
            </a:r>
            <a:r>
              <a:rPr lang="en-US" sz="2400" b="1" dirty="0" smtClean="0"/>
              <a:t>[CO2]</a:t>
            </a:r>
            <a:endParaRPr lang="en-US" sz="2400" dirty="0" smtClean="0"/>
          </a:p>
          <a:p>
            <a:pPr lvl="1"/>
            <a:r>
              <a:rPr lang="en-US" sz="1800" dirty="0" smtClean="0"/>
              <a:t>δ (A, a) = B		            δ (A, b) = C</a:t>
            </a:r>
          </a:p>
          <a:p>
            <a:pPr lvl="1"/>
            <a:r>
              <a:rPr lang="en-US" sz="1800" dirty="0" smtClean="0"/>
              <a:t>δ (B, a) = D			δ (B, b) = A</a:t>
            </a:r>
          </a:p>
          <a:p>
            <a:pPr lvl="1"/>
            <a:r>
              <a:rPr lang="en-US" sz="1800" dirty="0" smtClean="0"/>
              <a:t>δ (C, a} = A			δ (C, b) = D</a:t>
            </a:r>
          </a:p>
          <a:p>
            <a:pPr lvl="1"/>
            <a:r>
              <a:rPr lang="en-US" sz="1800" dirty="0" smtClean="0"/>
              <a:t>δ (D, a) = D 			δ (D, b) = D</a:t>
            </a:r>
          </a:p>
          <a:p>
            <a:pPr>
              <a:buNone/>
            </a:pPr>
            <a:r>
              <a:rPr lang="en-US" sz="2400" dirty="0" smtClean="0"/>
              <a:t> </a:t>
            </a:r>
          </a:p>
          <a:p>
            <a:pPr lvl="0">
              <a:buNone/>
            </a:pPr>
            <a:r>
              <a:rPr lang="en-US" sz="2400" dirty="0" smtClean="0"/>
              <a:t>8.	Explain the Chomsky hierarchy of formal languages. Define the relationship between languages and corresponding machine.						</a:t>
            </a:r>
            <a:r>
              <a:rPr lang="en-US" sz="2400" b="1" dirty="0" smtClean="0"/>
              <a:t>[CO2]</a:t>
            </a:r>
            <a:endParaRPr lang="en-US" sz="2400" dirty="0" smtClean="0"/>
          </a:p>
          <a:p>
            <a:pPr lvl="0"/>
            <a:endParaRPr lang="en-US" sz="2400" dirty="0" smtClean="0"/>
          </a:p>
          <a:p>
            <a:pPr lvl="0">
              <a:buNone/>
            </a:pPr>
            <a:endParaRPr lang="en-US" sz="2200"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073790-8724-43F2-876C-3343F8C931F4}" type="datetime1">
              <a:rPr lang="en-US" smtClean="0"/>
              <a:pPr/>
              <a:t>1/31/2022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Weekly</a:t>
            </a:r>
            <a:r>
              <a:rPr kumimoji="0" lang="en-US" sz="3200" b="0" i="0" u="none" strike="noStrike" kern="1200" cap="none" spc="0" normalizeH="0" noProof="0" dirty="0">
                <a:ln>
                  <a:noFill/>
                </a:ln>
                <a:solidFill>
                  <a:schemeClr val="dk1"/>
                </a:solidFill>
                <a:effectLst/>
                <a:uLnTx/>
                <a:uFillTx/>
                <a:latin typeface="+mn-lt"/>
                <a:ea typeface="+mn-ea"/>
                <a:cs typeface="+mn-cs"/>
              </a:rPr>
              <a:t> </a:t>
            </a:r>
            <a:r>
              <a:rPr kumimoji="0" lang="en-US" sz="3200" b="0" i="0" u="none" strike="noStrike" kern="1200" cap="none" spc="0" normalizeH="0" noProof="0" dirty="0" smtClean="0">
                <a:ln>
                  <a:noFill/>
                </a:ln>
                <a:solidFill>
                  <a:schemeClr val="dk1"/>
                </a:solidFill>
                <a:effectLst/>
                <a:uLnTx/>
                <a:uFillTx/>
                <a:latin typeface="+mn-lt"/>
                <a:ea typeface="+mn-ea"/>
                <a:cs typeface="+mn-cs"/>
              </a:rPr>
              <a:t>Assignment</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457200" y="990600"/>
            <a:ext cx="8229600" cy="4800600"/>
          </a:xfrm>
        </p:spPr>
        <p:txBody>
          <a:bodyPr>
            <a:noAutofit/>
          </a:bodyPr>
          <a:lstStyle/>
          <a:p>
            <a:pPr lvl="0">
              <a:buNone/>
            </a:pPr>
            <a:r>
              <a:rPr lang="en-US" sz="2400" dirty="0" smtClean="0"/>
              <a:t>9.	Design a Mealy Machine which reads input from {0, 1} and outputs are EVEN or ODD according to total number of 1’s are even or odd. Also convert that Mealy Machine into Corresponding Moore Machine.							</a:t>
            </a:r>
            <a:r>
              <a:rPr lang="en-US" sz="2400" b="1" dirty="0" smtClean="0"/>
              <a:t>[CO2]</a:t>
            </a:r>
            <a:endParaRPr lang="en-US" sz="2400" dirty="0" smtClean="0"/>
          </a:p>
          <a:p>
            <a:pPr lvl="0">
              <a:buNone/>
            </a:pPr>
            <a:r>
              <a:rPr lang="en-US" sz="2400" dirty="0" smtClean="0"/>
              <a:t>10.Construct a finite automaton recognizing L(G), where G is the grammar S </a:t>
            </a:r>
            <a:r>
              <a:rPr lang="en-US" sz="2400" dirty="0" smtClean="0">
                <a:sym typeface="Wingdings"/>
              </a:rPr>
              <a:t></a:t>
            </a:r>
            <a:r>
              <a:rPr lang="en-US" sz="2400" dirty="0" smtClean="0"/>
              <a:t>a S | </a:t>
            </a:r>
            <a:r>
              <a:rPr lang="en-US" sz="2400" dirty="0" err="1" smtClean="0"/>
              <a:t>bA</a:t>
            </a:r>
            <a:r>
              <a:rPr lang="en-US" sz="2400" dirty="0" smtClean="0"/>
              <a:t>| b and A </a:t>
            </a:r>
            <a:r>
              <a:rPr lang="en-US" sz="2400" dirty="0" smtClean="0">
                <a:sym typeface="Wingdings"/>
              </a:rPr>
              <a:t></a:t>
            </a:r>
            <a:r>
              <a:rPr lang="en-US" sz="2400" dirty="0" err="1" smtClean="0"/>
              <a:t>aA</a:t>
            </a:r>
            <a:r>
              <a:rPr lang="en-US" sz="2400" dirty="0" smtClean="0"/>
              <a:t>| </a:t>
            </a:r>
            <a:r>
              <a:rPr lang="en-US" sz="2400" dirty="0" err="1" smtClean="0"/>
              <a:t>bS</a:t>
            </a:r>
            <a:r>
              <a:rPr lang="en-US" sz="2400" dirty="0" smtClean="0"/>
              <a:t>| a.									</a:t>
            </a:r>
            <a:r>
              <a:rPr lang="en-US" sz="2400" b="1" dirty="0" smtClean="0"/>
              <a:t>[CO2]</a:t>
            </a:r>
            <a:endParaRPr lang="en-US" sz="2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3FE166A-7487-45FA-A52D-50CCF705F502}" type="datetime1">
              <a:rPr lang="en-US" smtClean="0"/>
              <a:pPr/>
              <a:t>1/31/2022</a:t>
            </a:fld>
            <a:endParaRPr lang="en-US"/>
          </a:p>
        </p:txBody>
      </p:sp>
      <p:sp>
        <p:nvSpPr>
          <p:cNvPr id="5" name="Footer Placeholder 4"/>
          <p:cNvSpPr>
            <a:spLocks noGrp="1"/>
          </p:cNvSpPr>
          <p:nvPr>
            <p:ph type="ftr" sz="quarter" idx="11"/>
          </p:nvPr>
        </p:nvSpPr>
        <p:spPr/>
        <p:txBody>
          <a:bodyPr/>
          <a:lstStyle/>
          <a:p>
            <a:r>
              <a:rPr lang="en-US" dirty="0" smtClean="0"/>
              <a:t>DILEEP KUMAR KUSHWAHA             </a:t>
            </a:r>
            <a:r>
              <a:rPr lang="en-US" dirty="0"/>
              <a:t>ACSE-0404 (TAFL)                  </a:t>
            </a:r>
            <a:r>
              <a:rPr lang="en-US" dirty="0" smtClean="0"/>
              <a:t>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pic>
        <p:nvPicPr>
          <p:cNvPr id="7" name="Picture 6" descr="Logo, company name&#10;&#10;Description automatically generated">
            <a:extLst>
              <a:ext uri="{FF2B5EF4-FFF2-40B4-BE49-F238E27FC236}">
                <a16:creationId xmlns:a16="http://schemas.microsoft.com/office/drawing/2014/main" id="{755C6AED-E5AE-44C3-8722-88AF8388C4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371600" cy="801666"/>
          </a:xfrm>
          <a:prstGeom prst="rect">
            <a:avLst/>
          </a:prstGeom>
        </p:spPr>
      </p:pic>
      <p:sp>
        <p:nvSpPr>
          <p:cNvPr id="9" name="Title 1">
            <a:extLst>
              <a:ext uri="{FF2B5EF4-FFF2-40B4-BE49-F238E27FC236}">
                <a16:creationId xmlns:a16="http://schemas.microsoft.com/office/drawing/2014/main" id="{18DAB13F-8E3E-4C7E-8317-A835E8677700}"/>
              </a:ext>
            </a:extLst>
          </p:cNvPr>
          <p:cNvSpPr txBox="1">
            <a:spLocks/>
          </p:cNvSpPr>
          <p:nvPr/>
        </p:nvSpPr>
        <p:spPr>
          <a:xfrm>
            <a:off x="1523999" y="-11515"/>
            <a:ext cx="7586471"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latin typeface="+mj-lt"/>
            </a:endParaRPr>
          </a:p>
          <a:p>
            <a:pPr algn="ctr">
              <a:spcBef>
                <a:spcPct val="0"/>
              </a:spcBef>
              <a:defRPr/>
            </a:pPr>
            <a:r>
              <a:rPr lang="en-US" sz="3200" dirty="0">
                <a:latin typeface="+mj-lt"/>
              </a:rPr>
              <a:t>Subject Syllabus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mj-lt"/>
              </a:rPr>
              <a:t> </a:t>
            </a:r>
          </a:p>
        </p:txBody>
      </p:sp>
      <p:pic>
        <p:nvPicPr>
          <p:cNvPr id="11" name="Picture 10">
            <a:extLst>
              <a:ext uri="{FF2B5EF4-FFF2-40B4-BE49-F238E27FC236}">
                <a16:creationId xmlns:a16="http://schemas.microsoft.com/office/drawing/2014/main" id="{CFA9399D-C80D-4C31-9EF2-502FB668F4D0}"/>
              </a:ext>
            </a:extLst>
          </p:cNvPr>
          <p:cNvPicPr>
            <a:picLocks noChangeAspect="1"/>
          </p:cNvPicPr>
          <p:nvPr/>
        </p:nvPicPr>
        <p:blipFill>
          <a:blip r:embed="rId3"/>
          <a:stretch>
            <a:fillRect/>
          </a:stretch>
        </p:blipFill>
        <p:spPr>
          <a:xfrm>
            <a:off x="685801" y="1000131"/>
            <a:ext cx="8119870" cy="5048659"/>
          </a:xfrm>
          <a:prstGeom prst="rect">
            <a:avLst/>
          </a:prstGeom>
        </p:spPr>
      </p:pic>
    </p:spTree>
    <p:extLst>
      <p:ext uri="{BB962C8B-B14F-4D97-AF65-F5344CB8AC3E}">
        <p14:creationId xmlns:p14="http://schemas.microsoft.com/office/powerpoint/2010/main" val="1260300424"/>
      </p:ext>
    </p:extLst>
  </p:cSld>
  <p:clrMapOvr>
    <a:masterClrMapping/>
  </p:clrMapOvr>
  <p:transition spd="slow">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lvl="0">
              <a:buNone/>
            </a:pPr>
            <a:r>
              <a:rPr lang="en-US" sz="2200" dirty="0" smtClean="0"/>
              <a:t>Which of the following are decision properties?</a:t>
            </a:r>
          </a:p>
          <a:p>
            <a:pPr marL="514350" lvl="0" indent="-514350">
              <a:buFont typeface="+mj-lt"/>
              <a:buAutoNum type="alphaUcPeriod"/>
            </a:pPr>
            <a:r>
              <a:rPr lang="en-US" sz="2200" dirty="0" smtClean="0"/>
              <a:t>Emptiness</a:t>
            </a:r>
          </a:p>
          <a:p>
            <a:pPr marL="514350" lvl="0" indent="-514350">
              <a:buFont typeface="+mj-lt"/>
              <a:buAutoNum type="alphaUcPeriod"/>
            </a:pPr>
            <a:r>
              <a:rPr lang="en-US" sz="2200" dirty="0" smtClean="0"/>
              <a:t> Infiniteness</a:t>
            </a:r>
          </a:p>
          <a:p>
            <a:pPr marL="514350" lvl="0" indent="-514350">
              <a:buFont typeface="+mj-lt"/>
              <a:buAutoNum type="alphaUcPeriod"/>
            </a:pPr>
            <a:r>
              <a:rPr lang="en-US" sz="2200" dirty="0" smtClean="0"/>
              <a:t>Membership</a:t>
            </a:r>
          </a:p>
          <a:p>
            <a:pPr marL="514350" indent="-514350">
              <a:buFont typeface="+mj-lt"/>
              <a:buAutoNum type="alphaUcPeriod"/>
            </a:pPr>
            <a:r>
              <a:rPr lang="en-US" sz="2200" b="1" dirty="0" smtClean="0"/>
              <a:t>All of the mentioned</a:t>
            </a:r>
          </a:p>
          <a:p>
            <a:pPr marL="514350" indent="-514350">
              <a:buFont typeface="+mj-lt"/>
              <a:buAutoNum type="alphaUcPeriod"/>
            </a:pPr>
            <a:endParaRPr lang="en-US" sz="2200" dirty="0" smtClean="0"/>
          </a:p>
          <a:p>
            <a:pPr fontAlgn="base">
              <a:buNone/>
            </a:pPr>
            <a:r>
              <a:rPr lang="en-US" sz="2200" dirty="0" smtClean="0"/>
              <a:t>In pumping lemma theorem (x </a:t>
            </a:r>
            <a:r>
              <a:rPr lang="en-US" sz="2200" dirty="0" err="1" smtClean="0"/>
              <a:t>y^n</a:t>
            </a:r>
            <a:r>
              <a:rPr lang="en-US" sz="2200" dirty="0" smtClean="0"/>
              <a:t> z) the range of n is</a:t>
            </a:r>
          </a:p>
          <a:p>
            <a:pPr marL="514350" indent="-514350" fontAlgn="base">
              <a:buFont typeface="+mj-lt"/>
              <a:buAutoNum type="alphaUcPeriod"/>
            </a:pPr>
            <a:r>
              <a:rPr lang="en-US" sz="2200" b="1" dirty="0" smtClean="0"/>
              <a:t>n=1, 2, 3, 4……….</a:t>
            </a:r>
          </a:p>
          <a:p>
            <a:pPr marL="514350" indent="-514350" fontAlgn="base">
              <a:buFont typeface="+mj-lt"/>
              <a:buAutoNum type="alphaUcPeriod"/>
            </a:pPr>
            <a:r>
              <a:rPr lang="en-US" sz="2200" dirty="0" smtClean="0"/>
              <a:t>n=0, 1, 2, 3, 4……….</a:t>
            </a:r>
          </a:p>
          <a:p>
            <a:pPr marL="514350" indent="-514350" fontAlgn="base">
              <a:buFont typeface="+mj-lt"/>
              <a:buAutoNum type="alphaUcPeriod"/>
            </a:pPr>
            <a:r>
              <a:rPr lang="en-US" sz="2200" dirty="0" smtClean="0"/>
              <a:t>n=…….-3,-2,-1, 0, 1, 2, 3, 4……</a:t>
            </a:r>
          </a:p>
          <a:p>
            <a:pPr marL="514350" indent="-514350" fontAlgn="base">
              <a:buFont typeface="+mj-lt"/>
              <a:buAutoNum type="alphaUcPeriod"/>
            </a:pPr>
            <a:r>
              <a:rPr lang="en-US" sz="2200" dirty="0" smtClean="0"/>
              <a:t>n=…….-3,-2,-1, 1, 2, 3, 4……</a:t>
            </a:r>
          </a:p>
          <a:p>
            <a:pPr marL="514350" indent="-514350">
              <a:buNone/>
            </a:pPr>
            <a:endParaRPr lang="en-US" sz="2200" dirty="0" smtClean="0"/>
          </a:p>
          <a:p>
            <a:pPr lvl="0"/>
            <a:endParaRPr lang="en-US" sz="2200" dirty="0" smtClean="0"/>
          </a:p>
          <a:p>
            <a:pPr>
              <a:buNone/>
            </a:pPr>
            <a:endParaRPr lang="en-US" sz="2200" dirty="0"/>
          </a:p>
        </p:txBody>
      </p:sp>
      <p:sp>
        <p:nvSpPr>
          <p:cNvPr id="4" name="Date Placeholder 3"/>
          <p:cNvSpPr>
            <a:spLocks noGrp="1"/>
          </p:cNvSpPr>
          <p:nvPr>
            <p:ph type="dt" sz="half" idx="10"/>
          </p:nvPr>
        </p:nvSpPr>
        <p:spPr/>
        <p:txBody>
          <a:bodyPr/>
          <a:lstStyle/>
          <a:p>
            <a:fld id="{4ACE00B1-ACC9-44D9-9A76-A78A5A4253E7}" type="datetime1">
              <a:rPr lang="en-US" smtClean="0"/>
              <a:pPr/>
              <a:t>1/31/2022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MCQ</a:t>
            </a:r>
            <a:r>
              <a:rPr kumimoji="0" lang="en-US" sz="3200" b="0" i="0" u="none" strike="noStrike" kern="1200" cap="none" spc="0" normalizeH="0" noProof="0" dirty="0">
                <a:ln>
                  <a:noFill/>
                </a:ln>
                <a:solidFill>
                  <a:schemeClr val="dk1"/>
                </a:solidFill>
                <a:effectLst/>
                <a:uLnTx/>
                <a:uFillTx/>
                <a:latin typeface="+mn-lt"/>
                <a:ea typeface="+mn-ea"/>
                <a:cs typeface="+mn-cs"/>
              </a:rPr>
              <a:t> 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85000" lnSpcReduction="20000"/>
          </a:bodyPr>
          <a:lstStyle/>
          <a:p>
            <a:pPr lvl="0">
              <a:buNone/>
            </a:pPr>
            <a:r>
              <a:rPr lang="en-US" sz="2600" dirty="0" smtClean="0"/>
              <a:t>Let S and T be language over ={</a:t>
            </a:r>
            <a:r>
              <a:rPr lang="en-US" sz="2600" dirty="0" err="1" smtClean="0"/>
              <a:t>a,b</a:t>
            </a:r>
            <a:r>
              <a:rPr lang="en-US" sz="2600" dirty="0" smtClean="0"/>
              <a:t>} represented by the regular expressions (</a:t>
            </a:r>
            <a:r>
              <a:rPr lang="en-US" sz="2600" dirty="0" err="1" smtClean="0"/>
              <a:t>a+b</a:t>
            </a:r>
            <a:r>
              <a:rPr lang="en-US" sz="2600" dirty="0" smtClean="0"/>
              <a:t>*)* and (</a:t>
            </a:r>
            <a:r>
              <a:rPr lang="en-US" sz="2600" dirty="0" err="1" smtClean="0"/>
              <a:t>a+b</a:t>
            </a:r>
            <a:r>
              <a:rPr lang="en-US" sz="2600" dirty="0" smtClean="0"/>
              <a:t>)*, respectively. Which of the following is true?</a:t>
            </a:r>
          </a:p>
          <a:p>
            <a:pPr marL="514350" lvl="0" indent="-514350">
              <a:buFont typeface="+mj-lt"/>
              <a:buAutoNum type="alphaUcPeriod"/>
            </a:pPr>
            <a:r>
              <a:rPr lang="en-US" sz="2600" dirty="0" smtClean="0"/>
              <a:t>S is a subset of T</a:t>
            </a:r>
          </a:p>
          <a:p>
            <a:pPr marL="514350" lvl="0" indent="-514350">
              <a:buFont typeface="+mj-lt"/>
              <a:buAutoNum type="alphaUcPeriod"/>
            </a:pPr>
            <a:r>
              <a:rPr lang="en-US" sz="2600" dirty="0" smtClean="0"/>
              <a:t>T is a subset of S</a:t>
            </a:r>
          </a:p>
          <a:p>
            <a:pPr marL="514350" lvl="0" indent="-514350">
              <a:buFont typeface="+mj-lt"/>
              <a:buAutoNum type="alphaUcPeriod"/>
            </a:pPr>
            <a:r>
              <a:rPr lang="en-US" sz="2600" b="1" dirty="0" smtClean="0"/>
              <a:t>S=T</a:t>
            </a:r>
          </a:p>
          <a:p>
            <a:pPr marL="514350" lvl="0" indent="-514350">
              <a:buFont typeface="+mj-lt"/>
              <a:buAutoNum type="alphaUcPeriod"/>
            </a:pPr>
            <a:r>
              <a:rPr lang="en-US" sz="2600" dirty="0" smtClean="0"/>
              <a:t>S intersection T=Ø</a:t>
            </a:r>
          </a:p>
          <a:p>
            <a:pPr marL="514350" lvl="0" indent="-514350">
              <a:buNone/>
            </a:pPr>
            <a:endParaRPr lang="en-US" sz="2600" dirty="0" smtClean="0"/>
          </a:p>
          <a:p>
            <a:pPr lvl="0">
              <a:buNone/>
            </a:pPr>
            <a:r>
              <a:rPr lang="en-US" sz="2600" dirty="0" smtClean="0"/>
              <a:t>The logic of pumping lemma is good example of </a:t>
            </a:r>
          </a:p>
          <a:p>
            <a:pPr marL="514350" lvl="0" indent="-514350">
              <a:buFont typeface="+mj-lt"/>
              <a:buAutoNum type="alphaUcPeriod"/>
            </a:pPr>
            <a:r>
              <a:rPr lang="en-US" sz="2600" b="1" dirty="0" smtClean="0"/>
              <a:t>the pigeon hole principle</a:t>
            </a:r>
          </a:p>
          <a:p>
            <a:pPr marL="514350" lvl="0" indent="-514350">
              <a:buFont typeface="+mj-lt"/>
              <a:buAutoNum type="alphaUcPeriod"/>
            </a:pPr>
            <a:r>
              <a:rPr lang="en-US" sz="2600" dirty="0" smtClean="0"/>
              <a:t> divide and conquer</a:t>
            </a:r>
          </a:p>
          <a:p>
            <a:pPr marL="514350" lvl="0" indent="-514350">
              <a:buFont typeface="+mj-lt"/>
              <a:buAutoNum type="alphaUcPeriod"/>
            </a:pPr>
            <a:r>
              <a:rPr lang="en-US" sz="2600" dirty="0" smtClean="0"/>
              <a:t>recursion</a:t>
            </a:r>
          </a:p>
          <a:p>
            <a:pPr marL="514350" lvl="0" indent="-514350">
              <a:buFont typeface="+mj-lt"/>
              <a:buAutoNum type="alphaUcPeriod"/>
            </a:pPr>
            <a:r>
              <a:rPr lang="en-US" sz="2600" dirty="0" smtClean="0"/>
              <a:t>iteration</a:t>
            </a:r>
          </a:p>
          <a:p>
            <a:pPr lvl="0"/>
            <a:endParaRPr lang="en-US" dirty="0" smtClean="0"/>
          </a:p>
          <a:p>
            <a:pPr>
              <a:buNone/>
            </a:pPr>
            <a:endParaRPr lang="en-US" dirty="0"/>
          </a:p>
        </p:txBody>
      </p:sp>
      <p:sp>
        <p:nvSpPr>
          <p:cNvPr id="4" name="Date Placeholder 3"/>
          <p:cNvSpPr>
            <a:spLocks noGrp="1"/>
          </p:cNvSpPr>
          <p:nvPr>
            <p:ph type="dt" sz="half" idx="10"/>
          </p:nvPr>
        </p:nvSpPr>
        <p:spPr/>
        <p:txBody>
          <a:bodyPr/>
          <a:lstStyle/>
          <a:p>
            <a:fld id="{CF990868-3DD6-4183-BCD5-203C4B84FEF1}" type="datetime1">
              <a:rPr lang="en-US" smtClean="0"/>
              <a:pPr/>
              <a:t>1/31/2022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MCQ</a:t>
            </a:r>
            <a:r>
              <a:rPr kumimoji="0" lang="en-US" sz="3200" b="0" i="0" u="none" strike="noStrike" kern="1200" cap="none" spc="0" normalizeH="0" noProof="0" dirty="0">
                <a:ln>
                  <a:noFill/>
                </a:ln>
                <a:solidFill>
                  <a:schemeClr val="dk1"/>
                </a:solidFill>
                <a:effectLst/>
                <a:uLnTx/>
                <a:uFillTx/>
                <a:latin typeface="+mn-lt"/>
                <a:ea typeface="+mn-ea"/>
                <a:cs typeface="+mn-cs"/>
              </a:rPr>
              <a:t> 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pPr lvl="0">
              <a:buNone/>
            </a:pPr>
            <a:r>
              <a:rPr lang="en-US" sz="2200" dirty="0" smtClean="0"/>
              <a:t>Let a Grammar G is defined by the production </a:t>
            </a:r>
            <a:r>
              <a:rPr lang="en-US" sz="2200" dirty="0" err="1" smtClean="0"/>
              <a:t>S</a:t>
            </a:r>
            <a:r>
              <a:rPr lang="en-US" sz="2200" dirty="0" err="1" smtClean="0">
                <a:sym typeface="Wingdings"/>
              </a:rPr>
              <a:t></a:t>
            </a:r>
            <a:r>
              <a:rPr lang="en-US" sz="2200" dirty="0" err="1" smtClean="0"/>
              <a:t>aS</a:t>
            </a:r>
            <a:r>
              <a:rPr lang="en-US" sz="2200" dirty="0" smtClean="0"/>
              <a:t> | </a:t>
            </a:r>
            <a:r>
              <a:rPr lang="en-US" sz="2200" dirty="0" err="1" smtClean="0"/>
              <a:t>bS</a:t>
            </a:r>
            <a:r>
              <a:rPr lang="en-US" sz="2200" dirty="0" smtClean="0"/>
              <a:t> , then language generated by Grammar is defined as</a:t>
            </a:r>
          </a:p>
          <a:p>
            <a:pPr marL="457200" lvl="0" indent="-457200">
              <a:buFont typeface="+mj-lt"/>
              <a:buAutoNum type="alphaUcPeriod"/>
            </a:pPr>
            <a:r>
              <a:rPr lang="en-US" sz="2200" b="1" dirty="0" smtClean="0"/>
              <a:t>Φ</a:t>
            </a:r>
          </a:p>
          <a:p>
            <a:pPr marL="457200" lvl="0" indent="-457200">
              <a:buFont typeface="+mj-lt"/>
              <a:buAutoNum type="alphaUcPeriod"/>
            </a:pPr>
            <a:r>
              <a:rPr lang="en-US" sz="2200" dirty="0" smtClean="0"/>
              <a:t>∊</a:t>
            </a:r>
          </a:p>
          <a:p>
            <a:pPr marL="457200" lvl="0" indent="-457200">
              <a:buFont typeface="+mj-lt"/>
              <a:buAutoNum type="alphaUcPeriod"/>
            </a:pPr>
            <a:r>
              <a:rPr lang="en-US" sz="2200" dirty="0" smtClean="0"/>
              <a:t>{</a:t>
            </a:r>
            <a:r>
              <a:rPr lang="en-US" sz="2200" dirty="0" err="1" smtClean="0"/>
              <a:t>a,b</a:t>
            </a:r>
            <a:r>
              <a:rPr lang="en-US" sz="2200" dirty="0" smtClean="0"/>
              <a:t>}*</a:t>
            </a:r>
          </a:p>
          <a:p>
            <a:pPr marL="457200" lvl="0" indent="-457200">
              <a:buFont typeface="+mj-lt"/>
              <a:buAutoNum type="alphaUcPeriod"/>
            </a:pPr>
            <a:r>
              <a:rPr lang="en-US" sz="2200" dirty="0" smtClean="0"/>
              <a:t> {</a:t>
            </a:r>
            <a:r>
              <a:rPr lang="en-US" sz="2200" dirty="0" err="1" smtClean="0"/>
              <a:t>a,b</a:t>
            </a:r>
            <a:r>
              <a:rPr lang="en-US" sz="2200" dirty="0" smtClean="0"/>
              <a:t>}+</a:t>
            </a:r>
          </a:p>
          <a:p>
            <a:pPr lvl="0">
              <a:buNone/>
            </a:pPr>
            <a:endParaRPr lang="en-US" sz="2200" dirty="0" smtClean="0"/>
          </a:p>
          <a:p>
            <a:pPr lvl="0">
              <a:buNone/>
            </a:pPr>
            <a:r>
              <a:rPr lang="en-US" sz="2200" dirty="0" smtClean="0"/>
              <a:t>Which of the following is true?</a:t>
            </a:r>
          </a:p>
          <a:p>
            <a:pPr marL="457200" lvl="0" indent="-457200">
              <a:buFont typeface="+mj-lt"/>
              <a:buAutoNum type="alphaUcPeriod"/>
            </a:pPr>
            <a:r>
              <a:rPr lang="en-US" sz="2200" dirty="0" smtClean="0"/>
              <a:t>(01)*0 = 00(10)*</a:t>
            </a:r>
          </a:p>
          <a:p>
            <a:pPr marL="457200" lvl="0" indent="-457200">
              <a:buFont typeface="+mj-lt"/>
              <a:buAutoNum type="alphaUcPeriod"/>
            </a:pPr>
            <a:r>
              <a:rPr lang="en-US" sz="2200" b="1" dirty="0" smtClean="0"/>
              <a:t>(0+1)*0(0+1)*1(0+1) = (0+1)*01(0+1)*</a:t>
            </a:r>
          </a:p>
          <a:p>
            <a:pPr marL="457200" lvl="0" indent="-457200">
              <a:buFont typeface="+mj-lt"/>
              <a:buAutoNum type="alphaUcPeriod"/>
            </a:pPr>
            <a:r>
              <a:rPr lang="en-US" sz="2200" dirty="0" smtClean="0"/>
              <a:t>(0+1)*01(00+1)*+1*0* = (0+1)*</a:t>
            </a:r>
          </a:p>
          <a:p>
            <a:pPr marL="457200" lvl="0" indent="-457200">
              <a:buFont typeface="+mj-lt"/>
              <a:buAutoNum type="alphaUcPeriod"/>
            </a:pPr>
            <a:r>
              <a:rPr lang="en-US" sz="2200" dirty="0" smtClean="0"/>
              <a:t>All of the mentioned</a:t>
            </a:r>
          </a:p>
          <a:p>
            <a:pPr lvl="0">
              <a:buNone/>
            </a:pPr>
            <a:endParaRPr lang="en-US" dirty="0" smtClean="0"/>
          </a:p>
          <a:p>
            <a:pPr>
              <a:buNone/>
            </a:pPr>
            <a:endParaRPr lang="en-US" dirty="0"/>
          </a:p>
        </p:txBody>
      </p:sp>
      <p:sp>
        <p:nvSpPr>
          <p:cNvPr id="4" name="Date Placeholder 3"/>
          <p:cNvSpPr>
            <a:spLocks noGrp="1"/>
          </p:cNvSpPr>
          <p:nvPr>
            <p:ph type="dt" sz="half" idx="10"/>
          </p:nvPr>
        </p:nvSpPr>
        <p:spPr/>
        <p:txBody>
          <a:bodyPr/>
          <a:lstStyle/>
          <a:p>
            <a:fld id="{E1BBAC3F-B38A-41D3-886D-DB2A4E16F63C}" type="datetime1">
              <a:rPr lang="en-US" smtClean="0"/>
              <a:pPr/>
              <a:t>1/31/2022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MCQ</a:t>
            </a:r>
            <a:r>
              <a:rPr kumimoji="0" lang="en-US" sz="3200" b="0" i="0" u="none" strike="noStrike" kern="1200" cap="none" spc="0" normalizeH="0" noProof="0" dirty="0">
                <a:ln>
                  <a:noFill/>
                </a:ln>
                <a:solidFill>
                  <a:schemeClr val="dk1"/>
                </a:solidFill>
                <a:effectLst/>
                <a:uLnTx/>
                <a:uFillTx/>
                <a:latin typeface="+mn-lt"/>
                <a:ea typeface="+mn-ea"/>
                <a:cs typeface="+mn-cs"/>
              </a:rPr>
              <a:t> 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85000" lnSpcReduction="20000"/>
          </a:bodyPr>
          <a:lstStyle/>
          <a:p>
            <a:pPr lvl="0">
              <a:buNone/>
            </a:pPr>
            <a:r>
              <a:rPr lang="en-US" sz="2600" dirty="0" smtClean="0"/>
              <a:t>Which among the following looks similar to the given expression? 	((0+1). (0+1))*</a:t>
            </a:r>
          </a:p>
          <a:p>
            <a:pPr marL="514350" indent="-514350">
              <a:buFont typeface="+mj-lt"/>
              <a:buAutoNum type="alphaUcPeriod"/>
            </a:pPr>
            <a:r>
              <a:rPr lang="en-US" sz="2600" b="1" dirty="0" smtClean="0"/>
              <a:t>{xϵ {0,1} *|x is all binary number with even length}</a:t>
            </a:r>
          </a:p>
          <a:p>
            <a:pPr marL="514350" indent="-514350">
              <a:buFont typeface="+mj-lt"/>
              <a:buAutoNum type="alphaUcPeriod"/>
            </a:pPr>
            <a:r>
              <a:rPr lang="en-US" sz="2600" dirty="0" smtClean="0"/>
              <a:t>{xϵ {0,1} |x is all binary number with even length}</a:t>
            </a:r>
          </a:p>
          <a:p>
            <a:pPr marL="514350" indent="-514350">
              <a:buFont typeface="+mj-lt"/>
              <a:buAutoNum type="alphaUcPeriod"/>
            </a:pPr>
            <a:r>
              <a:rPr lang="en-US" sz="2600" dirty="0" smtClean="0"/>
              <a:t>{xϵ {0,1} *|x is all binary number with odd length}</a:t>
            </a:r>
          </a:p>
          <a:p>
            <a:pPr marL="514350" indent="-514350">
              <a:buFont typeface="+mj-lt"/>
              <a:buAutoNum type="alphaUcPeriod"/>
            </a:pPr>
            <a:r>
              <a:rPr lang="en-US" sz="2600" dirty="0" smtClean="0"/>
              <a:t>{xϵ {0,1} |x is all binary number with odd length}</a:t>
            </a:r>
          </a:p>
          <a:p>
            <a:pPr marL="514350" indent="-514350">
              <a:buFont typeface="+mj-lt"/>
              <a:buAutoNum type="alphaUcPeriod"/>
            </a:pPr>
            <a:endParaRPr lang="en-US" sz="2600" dirty="0" smtClean="0"/>
          </a:p>
          <a:p>
            <a:pPr lvl="0">
              <a:buNone/>
            </a:pPr>
            <a:r>
              <a:rPr lang="en-US" sz="2600" dirty="0" smtClean="0"/>
              <a:t>Which of the following represents a language which has no pair of consecutive 1’s if ∑= {0,1}?</a:t>
            </a:r>
          </a:p>
          <a:p>
            <a:pPr marL="514350" indent="-514350">
              <a:buAutoNum type="alphaUcPeriod"/>
            </a:pPr>
            <a:r>
              <a:rPr lang="en-US" sz="2600" b="1" dirty="0" smtClean="0"/>
              <a:t>(0+10)*(1+ε)</a:t>
            </a:r>
          </a:p>
          <a:p>
            <a:pPr marL="514350" indent="-514350">
              <a:buAutoNum type="alphaUcPeriod"/>
            </a:pPr>
            <a:r>
              <a:rPr lang="en-US" sz="2600" dirty="0" smtClean="0"/>
              <a:t>(0+10)*(1+ε)*</a:t>
            </a:r>
          </a:p>
          <a:p>
            <a:pPr marL="514350" indent="-514350">
              <a:buAutoNum type="alphaUcPeriod"/>
            </a:pPr>
            <a:r>
              <a:rPr lang="en-US" sz="2600" dirty="0" smtClean="0"/>
              <a:t>(0+101)*(0+ε)</a:t>
            </a:r>
          </a:p>
          <a:p>
            <a:pPr marL="514350" indent="-514350">
              <a:buAutoNum type="alphaUcPeriod"/>
            </a:pPr>
            <a:r>
              <a:rPr lang="en-US" sz="2600" dirty="0" smtClean="0"/>
              <a:t>(1+010)*(1+ε)</a:t>
            </a:r>
          </a:p>
          <a:p>
            <a:pPr>
              <a:buNone/>
            </a:pPr>
            <a:endParaRPr lang="en-US" dirty="0" smtClean="0"/>
          </a:p>
          <a:p>
            <a:pPr lvl="0">
              <a:buNone/>
            </a:pPr>
            <a:endParaRPr lang="en-US" dirty="0" smtClean="0"/>
          </a:p>
          <a:p>
            <a:pPr>
              <a:buNone/>
            </a:pPr>
            <a:endParaRPr lang="en-US" dirty="0"/>
          </a:p>
        </p:txBody>
      </p:sp>
      <p:sp>
        <p:nvSpPr>
          <p:cNvPr id="4" name="Date Placeholder 3"/>
          <p:cNvSpPr>
            <a:spLocks noGrp="1"/>
          </p:cNvSpPr>
          <p:nvPr>
            <p:ph type="dt" sz="half" idx="10"/>
          </p:nvPr>
        </p:nvSpPr>
        <p:spPr/>
        <p:txBody>
          <a:bodyPr/>
          <a:lstStyle/>
          <a:p>
            <a:fld id="{2F4F895C-1630-4F90-A3C0-8ACA7B17A427}" type="datetime1">
              <a:rPr lang="en-US" smtClean="0"/>
              <a:pPr/>
              <a:t>1/31/2022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MCQ</a:t>
            </a:r>
            <a:r>
              <a:rPr kumimoji="0" lang="en-US" sz="3200" b="0" i="0" u="none" strike="noStrike" kern="1200" cap="none" spc="0" normalizeH="0" noProof="0" dirty="0">
                <a:ln>
                  <a:noFill/>
                </a:ln>
                <a:solidFill>
                  <a:schemeClr val="dk1"/>
                </a:solidFill>
                <a:effectLst/>
                <a:uLnTx/>
                <a:uFillTx/>
                <a:latin typeface="+mn-lt"/>
                <a:ea typeface="+mn-ea"/>
                <a:cs typeface="+mn-cs"/>
              </a:rPr>
              <a:t> 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103437"/>
            <a:ext cx="8229600" cy="4525963"/>
          </a:xfrm>
        </p:spPr>
        <p:txBody>
          <a:bodyPr>
            <a:normAutofit/>
          </a:bodyPr>
          <a:lstStyle/>
          <a:p>
            <a:r>
              <a:rPr lang="en-US" sz="2800" u="sng" dirty="0" smtClean="0">
                <a:solidFill>
                  <a:srgbClr val="00B0F0"/>
                </a:solidFill>
                <a:hlinkClick r:id="rId2"/>
              </a:rPr>
              <a:t>https://drive.google.com/drive/folders/19Eia3VHCl3627foiH6V_j-p4X9ZkyyC7?usp=sharing</a:t>
            </a:r>
            <a:endParaRPr lang="en-US" sz="2800" u="sng" dirty="0" smtClean="0">
              <a:solidFill>
                <a:srgbClr val="00B0F0"/>
              </a:solidFill>
            </a:endParaRPr>
          </a:p>
          <a:p>
            <a:endParaRPr lang="en-US" sz="2800" dirty="0"/>
          </a:p>
        </p:txBody>
      </p:sp>
      <p:sp>
        <p:nvSpPr>
          <p:cNvPr id="4" name="Date Placeholder 3"/>
          <p:cNvSpPr>
            <a:spLocks noGrp="1"/>
          </p:cNvSpPr>
          <p:nvPr>
            <p:ph type="dt" sz="half" idx="10"/>
          </p:nvPr>
        </p:nvSpPr>
        <p:spPr/>
        <p:txBody>
          <a:bodyPr/>
          <a:lstStyle/>
          <a:p>
            <a:fld id="{446E7A78-979E-49E7-825E-B172CEA9DD03}" type="datetime1">
              <a:rPr lang="en-US" smtClean="0"/>
              <a:pPr/>
              <a:t>1/31/2022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Old</a:t>
            </a:r>
            <a:r>
              <a:rPr kumimoji="0" lang="en-US" sz="3200" b="0" i="0" u="none" strike="noStrike" kern="1200" cap="none" spc="0" normalizeH="0" noProof="0" dirty="0">
                <a:ln>
                  <a:noFill/>
                </a:ln>
                <a:solidFill>
                  <a:schemeClr val="dk1"/>
                </a:solidFill>
                <a:effectLst/>
                <a:uLnTx/>
                <a:uFillTx/>
                <a:latin typeface="+mn-lt"/>
                <a:ea typeface="+mn-ea"/>
                <a:cs typeface="+mn-cs"/>
              </a:rPr>
              <a:t> </a:t>
            </a:r>
            <a:r>
              <a:rPr kumimoji="0" lang="en-US" sz="3200" b="0" i="0" u="none" strike="noStrike" kern="1200" cap="none" spc="0" normalizeH="0" noProof="0" dirty="0" smtClean="0">
                <a:ln>
                  <a:noFill/>
                </a:ln>
                <a:solidFill>
                  <a:schemeClr val="dk1"/>
                </a:solidFill>
                <a:effectLst/>
                <a:uLnTx/>
                <a:uFillTx/>
                <a:latin typeface="+mn-lt"/>
                <a:ea typeface="+mn-ea"/>
                <a:cs typeface="+mn-cs"/>
              </a:rPr>
              <a:t>Question </a:t>
            </a:r>
            <a:r>
              <a:rPr kumimoji="0" lang="en-US" sz="3200" b="0" i="0" u="none" strike="noStrike" kern="1200" cap="none" spc="0" normalizeH="0" noProof="0" dirty="0">
                <a:ln>
                  <a:noFill/>
                </a:ln>
                <a:solidFill>
                  <a:schemeClr val="dk1"/>
                </a:solidFill>
                <a:effectLst/>
                <a:uLnTx/>
                <a:uFillTx/>
                <a:latin typeface="+mn-lt"/>
                <a:ea typeface="+mn-ea"/>
                <a:cs typeface="+mn-cs"/>
              </a:rPr>
              <a:t>Papers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229600" cy="5486400"/>
          </a:xfrm>
        </p:spPr>
        <p:txBody>
          <a:bodyPr>
            <a:normAutofit fontScale="25000" lnSpcReduction="20000"/>
          </a:bodyPr>
          <a:lstStyle/>
          <a:p>
            <a:endParaRPr lang="en-US" dirty="0" smtClean="0"/>
          </a:p>
          <a:p>
            <a:pPr marL="236538" indent="-236538">
              <a:lnSpc>
                <a:spcPct val="120000"/>
              </a:lnSpc>
              <a:buFont typeface="+mj-lt"/>
              <a:buAutoNum type="arabicPeriod"/>
            </a:pPr>
            <a:r>
              <a:rPr lang="en-US" sz="8800" dirty="0" smtClean="0"/>
              <a:t>Find regular expression over ∑={</a:t>
            </a:r>
            <a:r>
              <a:rPr lang="en-US" sz="8800" dirty="0" err="1" smtClean="0"/>
              <a:t>a,b</a:t>
            </a:r>
            <a:r>
              <a:rPr lang="en-US" sz="8800" dirty="0" smtClean="0"/>
              <a:t>} for all strings containing either the sub string ‘</a:t>
            </a:r>
            <a:r>
              <a:rPr lang="en-US" sz="8800" dirty="0" err="1" smtClean="0"/>
              <a:t>aaa</a:t>
            </a:r>
            <a:r>
              <a:rPr lang="en-US" sz="8800" dirty="0" smtClean="0"/>
              <a:t>’ or ‘</a:t>
            </a:r>
            <a:r>
              <a:rPr lang="en-US" sz="8800" dirty="0" err="1" smtClean="0"/>
              <a:t>bbb</a:t>
            </a:r>
            <a:r>
              <a:rPr lang="en-US" sz="8800" dirty="0" smtClean="0"/>
              <a:t>’.</a:t>
            </a:r>
          </a:p>
          <a:p>
            <a:pPr marL="236538" indent="-236538">
              <a:lnSpc>
                <a:spcPct val="120000"/>
              </a:lnSpc>
              <a:buFont typeface="+mj-lt"/>
              <a:buAutoNum type="arabicPeriod"/>
            </a:pPr>
            <a:r>
              <a:rPr lang="en-US" sz="8800" dirty="0" smtClean="0"/>
              <a:t>Write regular expression for set of all strings such that number of </a:t>
            </a:r>
            <a:r>
              <a:rPr lang="en-US" sz="8800" dirty="0" err="1" smtClean="0"/>
              <a:t>a’s</a:t>
            </a:r>
            <a:r>
              <a:rPr lang="en-US" sz="8800" dirty="0" smtClean="0"/>
              <a:t> divisible by 3 over Σ = {</a:t>
            </a:r>
            <a:r>
              <a:rPr lang="en-US" sz="8800" dirty="0" err="1" smtClean="0"/>
              <a:t>a,b</a:t>
            </a:r>
            <a:r>
              <a:rPr lang="en-US" sz="8800" dirty="0" smtClean="0"/>
              <a:t>}.</a:t>
            </a:r>
          </a:p>
          <a:p>
            <a:pPr marL="236538" indent="-236538">
              <a:lnSpc>
                <a:spcPct val="120000"/>
              </a:lnSpc>
              <a:buFont typeface="+mj-lt"/>
              <a:buAutoNum type="arabicPeriod"/>
            </a:pPr>
            <a:r>
              <a:rPr lang="en-US" sz="8800" dirty="0" smtClean="0"/>
              <a:t>State the pumping lemma theorem for regular languages.</a:t>
            </a:r>
          </a:p>
          <a:p>
            <a:pPr marL="236538" indent="-236538">
              <a:lnSpc>
                <a:spcPct val="120000"/>
              </a:lnSpc>
              <a:buFont typeface="+mj-lt"/>
              <a:buAutoNum type="arabicPeriod"/>
            </a:pPr>
            <a:r>
              <a:rPr lang="en-US" sz="8800" dirty="0" smtClean="0"/>
              <a:t>Convert the FA given below to left linear grammar.</a:t>
            </a:r>
          </a:p>
          <a:p>
            <a:pPr marL="236538" indent="-236538">
              <a:lnSpc>
                <a:spcPct val="120000"/>
              </a:lnSpc>
              <a:buFont typeface="+mj-lt"/>
              <a:buAutoNum type="arabicPeriod"/>
            </a:pPr>
            <a:endParaRPr lang="en-US" sz="8800" dirty="0" smtClean="0"/>
          </a:p>
          <a:p>
            <a:pPr marL="236538" indent="-236538">
              <a:lnSpc>
                <a:spcPct val="120000"/>
              </a:lnSpc>
              <a:buFont typeface="+mj-lt"/>
              <a:buAutoNum type="arabicPeriod"/>
            </a:pPr>
            <a:endParaRPr lang="en-US" sz="8800" dirty="0" smtClean="0"/>
          </a:p>
          <a:p>
            <a:pPr marL="236538" indent="-236538">
              <a:lnSpc>
                <a:spcPct val="120000"/>
              </a:lnSpc>
              <a:buFont typeface="+mj-lt"/>
              <a:buAutoNum type="arabicPeriod"/>
            </a:pPr>
            <a:endParaRPr lang="en-US" sz="8800" dirty="0" smtClean="0"/>
          </a:p>
          <a:p>
            <a:pPr marL="236538" indent="-236538">
              <a:lnSpc>
                <a:spcPct val="120000"/>
              </a:lnSpc>
              <a:buFont typeface="+mj-lt"/>
              <a:buAutoNum type="arabicPeriod"/>
            </a:pPr>
            <a:endParaRPr lang="en-US" sz="8800" dirty="0" smtClean="0"/>
          </a:p>
          <a:p>
            <a:pPr marL="236538" indent="-236538">
              <a:lnSpc>
                <a:spcPct val="120000"/>
              </a:lnSpc>
              <a:buFont typeface="+mj-lt"/>
              <a:buAutoNum type="arabicPeriod"/>
            </a:pPr>
            <a:endParaRPr lang="en-US" sz="8800" dirty="0" smtClean="0"/>
          </a:p>
          <a:p>
            <a:pPr marL="236538" indent="-236538">
              <a:lnSpc>
                <a:spcPct val="120000"/>
              </a:lnSpc>
              <a:buFont typeface="+mj-lt"/>
              <a:buAutoNum type="arabicPeriod"/>
            </a:pPr>
            <a:r>
              <a:rPr lang="en-US" sz="8800" dirty="0" smtClean="0"/>
              <a:t>Show that L = {</a:t>
            </a:r>
            <a:r>
              <a:rPr lang="en-US" sz="8800" dirty="0" err="1" smtClean="0"/>
              <a:t>a</a:t>
            </a:r>
            <a:r>
              <a:rPr lang="en-US" sz="8800" baseline="30000" dirty="0" err="1" smtClean="0"/>
              <a:t>i</a:t>
            </a:r>
            <a:r>
              <a:rPr lang="en-US" sz="8800" dirty="0" smtClean="0"/>
              <a:t> </a:t>
            </a:r>
            <a:r>
              <a:rPr lang="en-US" sz="8800" dirty="0" err="1" smtClean="0"/>
              <a:t>b</a:t>
            </a:r>
            <a:r>
              <a:rPr lang="en-US" sz="8800" baseline="30000" dirty="0" err="1" smtClean="0"/>
              <a:t>j</a:t>
            </a:r>
            <a:r>
              <a:rPr lang="en-US" sz="8800" dirty="0" smtClean="0"/>
              <a:t> c</a:t>
            </a:r>
            <a:r>
              <a:rPr lang="en-US" sz="8800" baseline="30000" dirty="0" smtClean="0"/>
              <a:t>k</a:t>
            </a:r>
            <a:r>
              <a:rPr lang="en-US" sz="8800" dirty="0" smtClean="0"/>
              <a:t> | k &gt; </a:t>
            </a:r>
            <a:r>
              <a:rPr lang="en-US" sz="8800" dirty="0" err="1" smtClean="0"/>
              <a:t>i</a:t>
            </a:r>
            <a:r>
              <a:rPr lang="en-US" sz="8800" dirty="0" smtClean="0"/>
              <a:t> + j} is not regular.</a:t>
            </a:r>
          </a:p>
          <a:p>
            <a:pPr marL="236538" indent="-236538">
              <a:buFont typeface="+mj-lt"/>
              <a:buAutoNum type="arabicPeriod"/>
            </a:pPr>
            <a:endParaRPr lang="en-US" sz="7600" dirty="0" smtClean="0"/>
          </a:p>
          <a:p>
            <a:pPr>
              <a:buNone/>
            </a:pPr>
            <a:endParaRPr lang="en-US" dirty="0" smtClean="0"/>
          </a:p>
          <a:p>
            <a:pPr>
              <a:buNone/>
            </a:pPr>
            <a:r>
              <a:rPr lang="en-US" dirty="0" smtClean="0"/>
              <a:t>	</a:t>
            </a:r>
            <a:endParaRPr lang="en-US" dirty="0"/>
          </a:p>
        </p:txBody>
      </p:sp>
      <p:sp>
        <p:nvSpPr>
          <p:cNvPr id="4" name="Date Placeholder 3"/>
          <p:cNvSpPr>
            <a:spLocks noGrp="1"/>
          </p:cNvSpPr>
          <p:nvPr>
            <p:ph type="dt" sz="half" idx="10"/>
          </p:nvPr>
        </p:nvSpPr>
        <p:spPr/>
        <p:txBody>
          <a:bodyPr/>
          <a:lstStyle/>
          <a:p>
            <a:fld id="{00D1C64C-3556-4AFD-B6AD-6177DE7B03FB}" type="datetime1">
              <a:rPr lang="en-US" smtClean="0"/>
              <a:pPr/>
              <a:t>1/31/2022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Expected </a:t>
            </a:r>
            <a:r>
              <a:rPr lang="en-US" sz="3200" dirty="0" smtClean="0"/>
              <a:t>Questions </a:t>
            </a:r>
            <a:r>
              <a:rPr lang="en-US" sz="3200" dirty="0"/>
              <a:t>for </a:t>
            </a:r>
            <a:r>
              <a:rPr lang="en-US" sz="3200" dirty="0" smtClean="0"/>
              <a:t>University </a:t>
            </a:r>
            <a:r>
              <a:rPr lang="en-US" sz="3200" dirty="0"/>
              <a:t>Exam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p:cNvPicPr/>
          <p:nvPr/>
        </p:nvPicPr>
        <p:blipFill>
          <a:blip r:embed="rId3"/>
          <a:srcRect/>
          <a:stretch>
            <a:fillRect/>
          </a:stretch>
        </p:blipFill>
        <p:spPr bwMode="auto">
          <a:xfrm>
            <a:off x="3124200" y="3667125"/>
            <a:ext cx="2009775" cy="1133475"/>
          </a:xfrm>
          <a:prstGeom prst="rect">
            <a:avLst/>
          </a:prstGeom>
          <a:noFill/>
        </p:spPr>
      </p:pic>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229600" cy="5486400"/>
          </a:xfrm>
        </p:spPr>
        <p:txBody>
          <a:bodyPr>
            <a:normAutofit/>
          </a:bodyPr>
          <a:lstStyle/>
          <a:p>
            <a:endParaRPr lang="en-US" dirty="0" smtClean="0"/>
          </a:p>
          <a:p>
            <a:pPr marL="914400" indent="-914400">
              <a:buFont typeface="+mj-lt"/>
              <a:buAutoNum type="arabicPeriod" startAt="6"/>
              <a:tabLst>
                <a:tab pos="339725" algn="l"/>
              </a:tabLst>
            </a:pPr>
            <a:r>
              <a:rPr lang="en-US" sz="2200" dirty="0" smtClean="0"/>
              <a:t>Find the regular expression for the given FA.</a:t>
            </a:r>
          </a:p>
          <a:p>
            <a:pPr marL="914400" indent="-914400">
              <a:buFont typeface="+mj-lt"/>
              <a:buAutoNum type="arabicPeriod" startAt="6"/>
              <a:tabLst>
                <a:tab pos="339725" algn="l"/>
              </a:tabLst>
            </a:pPr>
            <a:endParaRPr lang="en-US" sz="2200" dirty="0" smtClean="0"/>
          </a:p>
          <a:p>
            <a:pPr marL="914400" indent="-914400">
              <a:buFont typeface="+mj-lt"/>
              <a:buAutoNum type="arabicPeriod" startAt="6"/>
              <a:tabLst>
                <a:tab pos="339725" algn="l"/>
              </a:tabLst>
            </a:pPr>
            <a:endParaRPr lang="en-US" sz="2200" dirty="0" smtClean="0"/>
          </a:p>
          <a:p>
            <a:pPr marL="914400" indent="-914400">
              <a:buFont typeface="+mj-lt"/>
              <a:buAutoNum type="arabicPeriod" startAt="6"/>
              <a:tabLst>
                <a:tab pos="339725" algn="l"/>
              </a:tabLst>
            </a:pPr>
            <a:endParaRPr lang="en-US" sz="2200" dirty="0" smtClean="0"/>
          </a:p>
          <a:p>
            <a:pPr marL="914400" indent="-914400">
              <a:buFont typeface="+mj-lt"/>
              <a:buAutoNum type="arabicPeriod" startAt="6"/>
              <a:tabLst>
                <a:tab pos="339725" algn="l"/>
              </a:tabLst>
            </a:pPr>
            <a:endParaRPr lang="en-US" sz="2200" dirty="0" smtClean="0"/>
          </a:p>
          <a:p>
            <a:pPr marL="1371600" indent="-1371600">
              <a:buFont typeface="+mj-lt"/>
              <a:buAutoNum type="arabicPeriod" startAt="6"/>
              <a:tabLst>
                <a:tab pos="339725" algn="l"/>
              </a:tabLst>
            </a:pPr>
            <a:r>
              <a:rPr lang="en-US" sz="2200" dirty="0" smtClean="0"/>
              <a:t>For the two regular expressions :</a:t>
            </a:r>
          </a:p>
          <a:p>
            <a:pPr marL="236538" indent="-236538">
              <a:buNone/>
              <a:tabLst>
                <a:tab pos="339725" algn="l"/>
              </a:tabLst>
            </a:pPr>
            <a:r>
              <a:rPr lang="en-US" sz="2200" dirty="0" smtClean="0"/>
              <a:t>		r1 = a* + b*	r2 = </a:t>
            </a:r>
            <a:r>
              <a:rPr lang="en-US" sz="2200" dirty="0" err="1" smtClean="0"/>
              <a:t>ab</a:t>
            </a:r>
            <a:r>
              <a:rPr lang="en-US" sz="2200" dirty="0" smtClean="0"/>
              <a:t>* + </a:t>
            </a:r>
            <a:r>
              <a:rPr lang="en-US" sz="2200" dirty="0" err="1" smtClean="0"/>
              <a:t>ba</a:t>
            </a:r>
            <a:r>
              <a:rPr lang="en-US" sz="2200" dirty="0" smtClean="0"/>
              <a:t>* + b*a + (a*b)*</a:t>
            </a:r>
          </a:p>
          <a:p>
            <a:pPr marL="236538" lvl="0" indent="-236538">
              <a:buNone/>
              <a:tabLst>
                <a:tab pos="339725" algn="l"/>
              </a:tabLst>
            </a:pPr>
            <a:r>
              <a:rPr lang="en-US" sz="2200" dirty="0" smtClean="0"/>
              <a:t>		a. Find a string corresponding to r2 but not to r1 and</a:t>
            </a:r>
          </a:p>
          <a:p>
            <a:pPr marL="236538" indent="-236538">
              <a:buNone/>
              <a:tabLst>
                <a:tab pos="339725" algn="l"/>
              </a:tabLst>
            </a:pPr>
            <a:r>
              <a:rPr lang="en-US" sz="2200" dirty="0" smtClean="0"/>
              <a:t>		b. Find a string corresponds to both r1 and r2.</a:t>
            </a:r>
          </a:p>
          <a:p>
            <a:pPr>
              <a:buNone/>
            </a:pPr>
            <a:endParaRPr lang="en-US" dirty="0" smtClean="0"/>
          </a:p>
          <a:p>
            <a:pPr>
              <a:buNone/>
            </a:pPr>
            <a:r>
              <a:rPr lang="en-US" dirty="0" smtClean="0"/>
              <a:t>	</a:t>
            </a:r>
            <a:endParaRPr lang="en-US" dirty="0"/>
          </a:p>
        </p:txBody>
      </p:sp>
      <p:sp>
        <p:nvSpPr>
          <p:cNvPr id="4" name="Date Placeholder 3"/>
          <p:cNvSpPr>
            <a:spLocks noGrp="1"/>
          </p:cNvSpPr>
          <p:nvPr>
            <p:ph type="dt" sz="half" idx="10"/>
          </p:nvPr>
        </p:nvSpPr>
        <p:spPr/>
        <p:txBody>
          <a:bodyPr/>
          <a:lstStyle/>
          <a:p>
            <a:fld id="{B6C6C02F-A635-428B-AFB2-4D55E50EFC2A}" type="datetime1">
              <a:rPr lang="en-US" smtClean="0"/>
              <a:pPr/>
              <a:t>1/31/2022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Expected </a:t>
            </a:r>
            <a:r>
              <a:rPr lang="en-US" sz="3200" dirty="0" smtClean="0"/>
              <a:t>Questions </a:t>
            </a:r>
            <a:r>
              <a:rPr lang="en-US" sz="3200" dirty="0"/>
              <a:t>for </a:t>
            </a:r>
            <a:r>
              <a:rPr lang="en-US" sz="3200" dirty="0" smtClean="0"/>
              <a:t>University </a:t>
            </a:r>
            <a:r>
              <a:rPr lang="en-US" sz="3200" dirty="0"/>
              <a:t>Exam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9" descr="fig2.png"/>
          <p:cNvPicPr/>
          <p:nvPr/>
        </p:nvPicPr>
        <p:blipFill>
          <a:blip r:embed="rId3"/>
          <a:stretch>
            <a:fillRect/>
          </a:stretch>
        </p:blipFill>
        <p:spPr>
          <a:xfrm>
            <a:off x="2671673" y="1981200"/>
            <a:ext cx="3195727" cy="1115364"/>
          </a:xfrm>
          <a:prstGeom prst="rect">
            <a:avLst/>
          </a:prstGeom>
        </p:spPr>
      </p:pic>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normAutofit/>
          </a:bodyPr>
          <a:lstStyle/>
          <a:p>
            <a:r>
              <a:rPr lang="en-US" sz="2200" dirty="0" smtClean="0"/>
              <a:t>Regular expressions are used for regular languages.</a:t>
            </a:r>
          </a:p>
          <a:p>
            <a:r>
              <a:rPr lang="en-US" sz="2200" dirty="0" smtClean="0"/>
              <a:t>Using Arden’s theorem a FA is converted into regular expression.</a:t>
            </a:r>
          </a:p>
          <a:p>
            <a:r>
              <a:rPr lang="en-US" sz="2200" dirty="0" smtClean="0"/>
              <a:t>Regular expression is converted into Ɛ-NFA.</a:t>
            </a:r>
          </a:p>
          <a:p>
            <a:r>
              <a:rPr lang="en-US" sz="2200" dirty="0" smtClean="0"/>
              <a:t>Pumping lemma is used to prove that a language is not regular.</a:t>
            </a:r>
          </a:p>
          <a:p>
            <a:r>
              <a:rPr lang="en-US" sz="2200" dirty="0" smtClean="0"/>
              <a:t>Regular languages are closed under union, intersection, complement, reverse, concatenation and  </a:t>
            </a:r>
            <a:r>
              <a:rPr lang="en-US" sz="2200" dirty="0" err="1" smtClean="0"/>
              <a:t>kleene</a:t>
            </a:r>
            <a:r>
              <a:rPr lang="en-US" sz="2200" dirty="0" smtClean="0"/>
              <a:t> closure.</a:t>
            </a:r>
          </a:p>
          <a:p>
            <a:endParaRPr lang="en-US" sz="2200" dirty="0"/>
          </a:p>
        </p:txBody>
      </p:sp>
      <p:sp>
        <p:nvSpPr>
          <p:cNvPr id="4" name="Date Placeholder 3"/>
          <p:cNvSpPr>
            <a:spLocks noGrp="1"/>
          </p:cNvSpPr>
          <p:nvPr>
            <p:ph type="dt" sz="half" idx="10"/>
          </p:nvPr>
        </p:nvSpPr>
        <p:spPr/>
        <p:txBody>
          <a:bodyPr/>
          <a:lstStyle/>
          <a:p>
            <a:fld id="{AC056FD8-37E7-4255-9FDE-68C99A4223E6}" type="datetime1">
              <a:rPr lang="en-US" smtClean="0"/>
              <a:pPr/>
              <a:t>1/31/2022</a:t>
            </a:fld>
            <a:endParaRPr lang="en-US"/>
          </a:p>
        </p:txBody>
      </p:sp>
      <p:sp>
        <p:nvSpPr>
          <p:cNvPr id="5" name="Footer Placeholder 4"/>
          <p:cNvSpPr>
            <a:spLocks noGrp="1"/>
          </p:cNvSpPr>
          <p:nvPr>
            <p:ph type="ftr" sz="quarter" idx="11"/>
          </p:nvPr>
        </p:nvSpPr>
        <p:spPr>
          <a:xfrm>
            <a:off x="3124200" y="6356350"/>
            <a:ext cx="41148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Summary</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669404-CA20-42FB-9CF3-72E839758C3D}" type="datetime1">
              <a:rPr lang="en-US" smtClean="0"/>
              <a:pPr/>
              <a:t>1/31/2022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References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Content Placeholder 9"/>
          <p:cNvSpPr>
            <a:spLocks noGrp="1"/>
          </p:cNvSpPr>
          <p:nvPr>
            <p:ph idx="1"/>
          </p:nvPr>
        </p:nvSpPr>
        <p:spPr/>
        <p:txBody>
          <a:bodyPr>
            <a:normAutofit/>
          </a:bodyPr>
          <a:lstStyle/>
          <a:p>
            <a:pPr algn="just"/>
            <a:r>
              <a:rPr lang="en-US" sz="2000" dirty="0" err="1" smtClean="0"/>
              <a:t>Hopcroft</a:t>
            </a:r>
            <a:r>
              <a:rPr lang="en-US" sz="2000" dirty="0" smtClean="0"/>
              <a:t>, J. E., </a:t>
            </a:r>
            <a:r>
              <a:rPr lang="en-US" sz="2000" dirty="0" err="1" smtClean="0"/>
              <a:t>Motwani</a:t>
            </a:r>
            <a:r>
              <a:rPr lang="en-US" sz="2000" dirty="0" smtClean="0"/>
              <a:t>, R., &amp; </a:t>
            </a:r>
            <a:r>
              <a:rPr lang="en-US" sz="2000" dirty="0" err="1" smtClean="0"/>
              <a:t>Ullman</a:t>
            </a:r>
            <a:r>
              <a:rPr lang="en-US" sz="2000" dirty="0" smtClean="0"/>
              <a:t>, J. D. (2001). Introduction to automata theory, languages, and computation. </a:t>
            </a:r>
            <a:r>
              <a:rPr lang="en-US" sz="2000" i="1" dirty="0" err="1" smtClean="0"/>
              <a:t>Acm</a:t>
            </a:r>
            <a:r>
              <a:rPr lang="en-US" sz="2000" i="1" dirty="0" smtClean="0"/>
              <a:t> </a:t>
            </a:r>
            <a:r>
              <a:rPr lang="en-US" sz="2000" i="1" dirty="0" err="1" smtClean="0"/>
              <a:t>Sigact</a:t>
            </a:r>
            <a:r>
              <a:rPr lang="en-US" sz="2000" i="1" dirty="0" smtClean="0"/>
              <a:t> News</a:t>
            </a:r>
            <a:r>
              <a:rPr lang="en-US" sz="2000" dirty="0" smtClean="0"/>
              <a:t>, </a:t>
            </a:r>
            <a:r>
              <a:rPr lang="en-US" sz="2000" i="1" dirty="0" smtClean="0"/>
              <a:t>32</a:t>
            </a:r>
            <a:r>
              <a:rPr lang="en-US" sz="2000" dirty="0" smtClean="0"/>
              <a:t>(1), 60-65.</a:t>
            </a:r>
          </a:p>
          <a:p>
            <a:pPr algn="just"/>
            <a:r>
              <a:rPr lang="en-US" sz="2000" dirty="0" smtClean="0"/>
              <a:t>Linz, P. (2006). </a:t>
            </a:r>
            <a:r>
              <a:rPr lang="en-US" sz="2000" i="1" dirty="0" smtClean="0"/>
              <a:t>An introduction to formal languages and automata</a:t>
            </a:r>
            <a:r>
              <a:rPr lang="en-US" sz="2000" dirty="0" smtClean="0"/>
              <a:t>. Jones &amp; Bartlett Learning.</a:t>
            </a:r>
          </a:p>
          <a:p>
            <a:pPr algn="just"/>
            <a:r>
              <a:rPr lang="en-US" sz="2000" dirty="0" err="1" smtClean="0"/>
              <a:t>Mishra</a:t>
            </a:r>
            <a:r>
              <a:rPr lang="en-US" sz="2000" dirty="0" smtClean="0"/>
              <a:t>, K. L. P., &amp; </a:t>
            </a:r>
            <a:r>
              <a:rPr lang="en-US" sz="2000" dirty="0" err="1" smtClean="0"/>
              <a:t>Chandrasekaran</a:t>
            </a:r>
            <a:r>
              <a:rPr lang="en-US" sz="2000" dirty="0" smtClean="0"/>
              <a:t>, N. (2006). </a:t>
            </a:r>
            <a:r>
              <a:rPr lang="en-US" sz="2000" i="1" dirty="0" smtClean="0"/>
              <a:t>Theory of Computer Science: Automata, Languages and Computation</a:t>
            </a:r>
            <a:r>
              <a:rPr lang="en-US" sz="2000" dirty="0" smtClean="0"/>
              <a:t>. PHI Learning Pvt. Ltd..</a:t>
            </a:r>
          </a:p>
          <a:p>
            <a:endParaRPr lang="en-US" dirty="0"/>
          </a:p>
        </p:txBody>
      </p:sp>
    </p:spTree>
    <p:extLst>
      <p:ext uri="{BB962C8B-B14F-4D97-AF65-F5344CB8AC3E}">
        <p14:creationId xmlns:p14="http://schemas.microsoft.com/office/powerpoint/2010/main" val="255522020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468997-6C8A-470D-BF11-BF6C858ED0D3}" type="datetime1">
              <a:rPr lang="en-US" smtClean="0"/>
              <a:pPr/>
              <a:t>1/31/2022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fi-FI" dirty="0" smtClean="0"/>
              <a:t>Dileep Kumar Kushwaha             ACSE0404 (TAFL)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533400" y="1143000"/>
            <a:ext cx="8229600" cy="4525963"/>
          </a:xfrm>
          <a:prstGeom prst="rect">
            <a:avLst/>
          </a:prstGeom>
          <a:noFill/>
        </p:spPr>
        <p:txBody>
          <a:bodyPr wrap="none" lIns="91440" tIns="45720" rIns="91440" bIns="45720">
            <a:spAutoFit/>
          </a:bodyPr>
          <a:lstStyle/>
          <a:p>
            <a:pPr algn="ctr">
              <a:buNone/>
            </a:pPr>
            <a:r>
              <a:rPr lang="en-US" sz="6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a:t>
            </a: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You</a:t>
            </a:r>
          </a:p>
        </p:txBody>
      </p:sp>
    </p:spTree>
    <p:extLst>
      <p:ext uri="{BB962C8B-B14F-4D97-AF65-F5344CB8AC3E}">
        <p14:creationId xmlns:p14="http://schemas.microsoft.com/office/powerpoint/2010/main" val="2555220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685800" y="1132590"/>
          <a:ext cx="6834830" cy="3596640"/>
        </p:xfrm>
        <a:graphic>
          <a:graphicData uri="http://schemas.openxmlformats.org/drawingml/2006/table">
            <a:tbl>
              <a:tblPr firstRow="1" bandRow="1">
                <a:tableStyleId>{2D5ABB26-0587-4C30-8999-92F81FD0307C}</a:tableStyleId>
              </a:tblPr>
              <a:tblGrid>
                <a:gridCol w="6834830">
                  <a:extLst>
                    <a:ext uri="{9D8B030D-6E8A-4147-A177-3AD203B41FA5}">
                      <a16:colId xmlns:a16="http://schemas.microsoft.com/office/drawing/2014/main" val="20001"/>
                    </a:ext>
                  </a:extLst>
                </a:gridCol>
              </a:tblGrid>
              <a:tr h="0">
                <a:tc>
                  <a:txBody>
                    <a:bodyPr/>
                    <a:lstStyle/>
                    <a:p>
                      <a:endParaRPr dirty="0"/>
                    </a:p>
                  </a:txBody>
                  <a:tcPr marL="0" marR="0" marT="0" marB="0"/>
                </a:tc>
                <a:extLst>
                  <a:ext uri="{0D108BD9-81ED-4DB2-BD59-A6C34878D82A}">
                    <a16:rowId xmlns:a16="http://schemas.microsoft.com/office/drawing/2014/main" val="10003"/>
                  </a:ext>
                </a:extLst>
              </a:tr>
              <a:tr h="723848">
                <a:tc>
                  <a:txBody>
                    <a:bodyPr/>
                    <a:lstStyle/>
                    <a:p>
                      <a:pPr algn="l"/>
                      <a:endParaRPr lang="fr-FR" sz="1400" b="1" i="0" u="none" strike="noStrike" baseline="0" dirty="0">
                        <a:solidFill>
                          <a:srgbClr val="000000"/>
                        </a:solidFill>
                        <a:latin typeface="Times-Bold"/>
                      </a:endParaRPr>
                    </a:p>
                    <a:p>
                      <a:pPr algn="l"/>
                      <a:endParaRPr lang="fr-FR" sz="1400" b="1" i="0" u="none" strike="noStrike" baseline="0" dirty="0">
                        <a:solidFill>
                          <a:srgbClr val="000000"/>
                        </a:solidFill>
                        <a:latin typeface="Times-Bold"/>
                      </a:endParaRPr>
                    </a:p>
                    <a:p>
                      <a:pPr algn="l"/>
                      <a:r>
                        <a:rPr lang="fr-FR" sz="1400" b="1" i="0" u="none" strike="noStrike" baseline="0" dirty="0">
                          <a:solidFill>
                            <a:srgbClr val="000000"/>
                          </a:solidFill>
                          <a:latin typeface="Times-Bold"/>
                        </a:rPr>
                        <a:t>Unit I </a:t>
                      </a:r>
                      <a:r>
                        <a:rPr lang="fr-FR" sz="1200" b="0" i="0" u="none" strike="noStrike" baseline="0" dirty="0">
                          <a:solidFill>
                            <a:srgbClr val="0000FF"/>
                          </a:solidFill>
                          <a:latin typeface="Times-Roman"/>
                        </a:rPr>
                        <a:t>https://nptel.ac.in/courses/106/104/106104028/Lecture 1 -10, Lecture 16, 17 18, 19</a:t>
                      </a:r>
                    </a:p>
                    <a:p>
                      <a:pPr algn="l"/>
                      <a:r>
                        <a:rPr lang="en-IN" sz="1200" b="0" i="0" u="none" strike="noStrike" baseline="0" dirty="0">
                          <a:solidFill>
                            <a:srgbClr val="0000FF"/>
                          </a:solidFill>
                          <a:latin typeface="Times-Roman"/>
                        </a:rPr>
                        <a:t>https://nptel.ac.in/courses/113/11111/1003016/</a:t>
                      </a:r>
                    </a:p>
                    <a:p>
                      <a:pPr algn="l"/>
                      <a:r>
                        <a:rPr lang="en-IN" sz="1200" b="0" i="0" u="none" strike="noStrike" baseline="0" dirty="0">
                          <a:solidFill>
                            <a:srgbClr val="0000FF"/>
                          </a:solidFill>
                          <a:latin typeface="Times-Roman"/>
                        </a:rPr>
                        <a:t>https://www.youtube.com/results?search_query=%23AutomataTheory</a:t>
                      </a:r>
                    </a:p>
                    <a:p>
                      <a:pPr algn="l"/>
                      <a:r>
                        <a:rPr lang="fi-FI" sz="1400" b="1" i="0" u="none" strike="noStrike" baseline="0" dirty="0">
                          <a:solidFill>
                            <a:srgbClr val="000000"/>
                          </a:solidFill>
                          <a:latin typeface="Times-Bold"/>
                        </a:rPr>
                        <a:t>Unit II </a:t>
                      </a:r>
                      <a:r>
                        <a:rPr lang="fi-FI" sz="1200" b="0" i="0" u="none" strike="noStrike" baseline="0" dirty="0">
                          <a:solidFill>
                            <a:srgbClr val="0000FF"/>
                          </a:solidFill>
                          <a:latin typeface="Times-Roman"/>
                        </a:rPr>
                        <a:t>https://nptel.ac.in/courses/106/104/106104028/Lecture 11 -15</a:t>
                      </a:r>
                    </a:p>
                    <a:p>
                      <a:pPr algn="l"/>
                      <a:r>
                        <a:rPr lang="en-IN" sz="1200" b="0" i="0" u="none" strike="noStrike" baseline="0" dirty="0">
                          <a:solidFill>
                            <a:srgbClr val="0000FF"/>
                          </a:solidFill>
                          <a:latin typeface="Times-Roman"/>
                        </a:rPr>
                        <a:t>https://nptel.ac.in/courses/113/11111/1003016/</a:t>
                      </a:r>
                    </a:p>
                    <a:p>
                      <a:pPr algn="l"/>
                      <a:r>
                        <a:rPr lang="en-IN" sz="1200" b="0" i="0" u="none" strike="noStrike" baseline="0" dirty="0">
                          <a:solidFill>
                            <a:srgbClr val="0000FF"/>
                          </a:solidFill>
                          <a:latin typeface="Times-Roman"/>
                        </a:rPr>
                        <a:t>https://www.youtube.com/results?search_query=%23AutomataTheory</a:t>
                      </a:r>
                    </a:p>
                    <a:p>
                      <a:pPr algn="l"/>
                      <a:r>
                        <a:rPr lang="fi-FI" sz="1400" b="1" i="0" u="none" strike="noStrike" baseline="0" dirty="0">
                          <a:solidFill>
                            <a:srgbClr val="000000"/>
                          </a:solidFill>
                          <a:latin typeface="Times-Bold"/>
                        </a:rPr>
                        <a:t>Unit III </a:t>
                      </a:r>
                      <a:r>
                        <a:rPr lang="fi-FI" sz="1200" b="0" i="0" u="none" strike="noStrike" baseline="0" dirty="0">
                          <a:solidFill>
                            <a:srgbClr val="0000FF"/>
                          </a:solidFill>
                          <a:latin typeface="Times-Roman"/>
                        </a:rPr>
                        <a:t>https://nptel.ac.in/courses/106/104/106104028/Lecture 20 -30</a:t>
                      </a:r>
                    </a:p>
                    <a:p>
                      <a:pPr algn="l"/>
                      <a:r>
                        <a:rPr lang="en-IN" sz="1200" b="0" i="0" u="none" strike="noStrike" baseline="0" dirty="0">
                          <a:solidFill>
                            <a:srgbClr val="0000FF"/>
                          </a:solidFill>
                          <a:latin typeface="Times-Roman"/>
                        </a:rPr>
                        <a:t>https://nptel.ac.in/courses/106/106/106106049/</a:t>
                      </a:r>
                    </a:p>
                    <a:p>
                      <a:pPr algn="l"/>
                      <a:r>
                        <a:rPr lang="en-IN" sz="1200" b="0" i="0" u="none" strike="noStrike" baseline="0" dirty="0">
                          <a:solidFill>
                            <a:srgbClr val="0000FF"/>
                          </a:solidFill>
                          <a:latin typeface="Times-Roman"/>
                        </a:rPr>
                        <a:t>https://www.youtube.com/results?search_query=%23AutomataTheory</a:t>
                      </a:r>
                    </a:p>
                    <a:p>
                      <a:pPr algn="l"/>
                      <a:r>
                        <a:rPr lang="fi-FI" sz="1400" b="1" i="0" u="none" strike="noStrike" baseline="0" dirty="0" smtClean="0">
                          <a:solidFill>
                            <a:srgbClr val="000000"/>
                          </a:solidFill>
                          <a:latin typeface="Times-Bold"/>
                        </a:rPr>
                        <a:t>Unit II </a:t>
                      </a:r>
                      <a:r>
                        <a:rPr lang="fi-FI" sz="1200" b="0" i="0" u="none" strike="noStrike" baseline="0" dirty="0">
                          <a:solidFill>
                            <a:srgbClr val="0000FF"/>
                          </a:solidFill>
                          <a:latin typeface="Times-Roman"/>
                        </a:rPr>
                        <a:t>https://nptel.ac.in/courses/106/104/106104028/Lecture 31 -33</a:t>
                      </a:r>
                    </a:p>
                    <a:p>
                      <a:pPr algn="l"/>
                      <a:r>
                        <a:rPr lang="en-IN" sz="1200" b="0" i="0" u="none" strike="noStrike" baseline="0" dirty="0">
                          <a:solidFill>
                            <a:srgbClr val="0000FF"/>
                          </a:solidFill>
                          <a:latin typeface="Times-Roman"/>
                        </a:rPr>
                        <a:t>https://nptel.ac.in/courses/113/11111/1003016/</a:t>
                      </a:r>
                    </a:p>
                    <a:p>
                      <a:pPr algn="l"/>
                      <a:r>
                        <a:rPr lang="en-IN" sz="1200" b="0" i="0" u="none" strike="noStrike" baseline="0" dirty="0">
                          <a:solidFill>
                            <a:srgbClr val="0000FF"/>
                          </a:solidFill>
                          <a:latin typeface="Times-Roman"/>
                        </a:rPr>
                        <a:t>https://www.youtube.com/results?search_query=%23AutomataTheory</a:t>
                      </a:r>
                    </a:p>
                    <a:p>
                      <a:pPr algn="l"/>
                      <a:r>
                        <a:rPr lang="fi-FI" sz="1400" b="1" i="0" u="none" strike="noStrike" baseline="0" dirty="0">
                          <a:solidFill>
                            <a:srgbClr val="000000"/>
                          </a:solidFill>
                          <a:latin typeface="Times-Bold"/>
                        </a:rPr>
                        <a:t>Unit V </a:t>
                      </a:r>
                      <a:r>
                        <a:rPr lang="fi-FI" sz="1200" b="0" i="0" u="none" strike="noStrike" baseline="0" dirty="0">
                          <a:solidFill>
                            <a:srgbClr val="0000FF"/>
                          </a:solidFill>
                          <a:latin typeface="Times-Roman"/>
                        </a:rPr>
                        <a:t>https://nptel.ac.in/courses/106/104/106104028/Lecture 34-42</a:t>
                      </a:r>
                    </a:p>
                    <a:p>
                      <a:pPr algn="l"/>
                      <a:r>
                        <a:rPr lang="en-IN" sz="1200" b="0" i="0" u="none" strike="noStrike" baseline="0" dirty="0">
                          <a:solidFill>
                            <a:srgbClr val="0000FF"/>
                          </a:solidFill>
                          <a:latin typeface="Times-Roman"/>
                        </a:rPr>
                        <a:t>https://nptel.ac.in/courses/113/11111/1003016/</a:t>
                      </a:r>
                    </a:p>
                    <a:p>
                      <a:pPr algn="l"/>
                      <a:r>
                        <a:rPr lang="en-IN" sz="1200" b="0" i="0" u="none" strike="noStrike" baseline="0" dirty="0">
                          <a:solidFill>
                            <a:srgbClr val="0000FF"/>
                          </a:solidFill>
                          <a:latin typeface="Times-Roman"/>
                          <a:hlinkClick r:id="rId2"/>
                        </a:rPr>
                        <a:t>https://www.youtube.com/results?search_query=%23AutomataTheory</a:t>
                      </a: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extLst>
                  <a:ext uri="{0D108BD9-81ED-4DB2-BD59-A6C34878D82A}">
                    <a16:rowId xmlns:a16="http://schemas.microsoft.com/office/drawing/2014/main" val="10004"/>
                  </a:ext>
                </a:extLst>
              </a:tr>
            </a:tbl>
          </a:graphicData>
        </a:graphic>
      </p:graphicFrame>
      <p:sp>
        <p:nvSpPr>
          <p:cNvPr id="3" name="Date Placeholder 2"/>
          <p:cNvSpPr>
            <a:spLocks noGrp="1"/>
          </p:cNvSpPr>
          <p:nvPr>
            <p:ph type="dt" sz="half" idx="10"/>
          </p:nvPr>
        </p:nvSpPr>
        <p:spPr/>
        <p:txBody>
          <a:bodyPr/>
          <a:lstStyle/>
          <a:p>
            <a:fld id="{2A99A842-2C54-4DF7-B3D6-1C2C3B61EA92}" type="datetime1">
              <a:rPr lang="en-US" smtClean="0"/>
              <a:pPr/>
              <a:t>1/31/2022</a:t>
            </a:fld>
            <a:endParaRPr lang="en-US"/>
          </a:p>
        </p:txBody>
      </p:sp>
      <p:sp>
        <p:nvSpPr>
          <p:cNvPr id="4" name="Footer Placeholder 3"/>
          <p:cNvSpPr>
            <a:spLocks noGrp="1"/>
          </p:cNvSpPr>
          <p:nvPr>
            <p:ph type="ftr" sz="quarter" idx="11"/>
          </p:nvPr>
        </p:nvSpPr>
        <p:spPr/>
        <p:txBody>
          <a:bodyPr/>
          <a:lstStyle/>
          <a:p>
            <a:r>
              <a:rPr lang="en-US" dirty="0" smtClean="0"/>
              <a:t>DILEEP KUMAR KUSHWAHA             </a:t>
            </a:r>
            <a:r>
              <a:rPr lang="en-US" dirty="0"/>
              <a:t>ACSE-0404 (TAFL)                  </a:t>
            </a:r>
            <a:r>
              <a:rPr lang="en-US" dirty="0" smtClean="0"/>
              <a:t>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pic>
        <p:nvPicPr>
          <p:cNvPr id="7" name="Picture 6" descr="Logo, company name&#10;&#10;Description automatically generated">
            <a:extLst>
              <a:ext uri="{FF2B5EF4-FFF2-40B4-BE49-F238E27FC236}">
                <a16:creationId xmlns:a16="http://schemas.microsoft.com/office/drawing/2014/main" id="{636277F2-8806-4BE0-B455-E7926F776A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371600" cy="801666"/>
          </a:xfrm>
          <a:prstGeom prst="rect">
            <a:avLst/>
          </a:prstGeom>
        </p:spPr>
      </p:pic>
      <p:graphicFrame>
        <p:nvGraphicFramePr>
          <p:cNvPr id="5" name="Table 4">
            <a:extLst>
              <a:ext uri="{FF2B5EF4-FFF2-40B4-BE49-F238E27FC236}">
                <a16:creationId xmlns:a16="http://schemas.microsoft.com/office/drawing/2014/main" id="{E6F4598C-A1D4-40D9-B2CA-12517E000F3E}"/>
              </a:ext>
            </a:extLst>
          </p:cNvPr>
          <p:cNvGraphicFramePr>
            <a:graphicFrameLocks noGrp="1"/>
          </p:cNvGraphicFramePr>
          <p:nvPr/>
        </p:nvGraphicFramePr>
        <p:xfrm>
          <a:off x="680395" y="1133475"/>
          <a:ext cx="6834830" cy="365760"/>
        </p:xfrm>
        <a:graphic>
          <a:graphicData uri="http://schemas.openxmlformats.org/drawingml/2006/table">
            <a:tbl>
              <a:tblPr/>
              <a:tblGrid>
                <a:gridCol w="6834830">
                  <a:extLst>
                    <a:ext uri="{9D8B030D-6E8A-4147-A177-3AD203B41FA5}">
                      <a16:colId xmlns:a16="http://schemas.microsoft.com/office/drawing/2014/main" val="3964308265"/>
                    </a:ext>
                  </a:extLst>
                </a:gridCol>
              </a:tblGrid>
              <a:tr h="238125">
                <a:tc>
                  <a:txBody>
                    <a:bodyPr/>
                    <a:lstStyle/>
                    <a:p>
                      <a:r>
                        <a:rPr lang="en-IN" dirty="0"/>
                        <a:t>LINKS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96623998"/>
                  </a:ext>
                </a:extLst>
              </a:tr>
            </a:tbl>
          </a:graphicData>
        </a:graphic>
      </p:graphicFrame>
      <p:sp>
        <p:nvSpPr>
          <p:cNvPr id="8" name="Title 1">
            <a:extLst>
              <a:ext uri="{FF2B5EF4-FFF2-40B4-BE49-F238E27FC236}">
                <a16:creationId xmlns:a16="http://schemas.microsoft.com/office/drawing/2014/main" id="{B9A45D85-6E3C-4BF9-AFD8-8EB6D9CBF037}"/>
              </a:ext>
            </a:extLst>
          </p:cNvPr>
          <p:cNvSpPr txBox="1">
            <a:spLocks/>
          </p:cNvSpPr>
          <p:nvPr/>
        </p:nvSpPr>
        <p:spPr>
          <a:xfrm>
            <a:off x="1557529" y="0"/>
            <a:ext cx="7586471"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latin typeface="+mj-lt"/>
            </a:endParaRPr>
          </a:p>
          <a:p>
            <a:r>
              <a:rPr lang="en-IN" sz="3200" dirty="0">
                <a:latin typeface="+mj-lt"/>
              </a:rPr>
              <a:t>Links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mj-lt"/>
              </a:rPr>
              <a:t> </a:t>
            </a:r>
          </a:p>
        </p:txBody>
      </p:sp>
    </p:spTree>
    <p:extLst>
      <p:ext uri="{BB962C8B-B14F-4D97-AF65-F5344CB8AC3E}">
        <p14:creationId xmlns:p14="http://schemas.microsoft.com/office/powerpoint/2010/main" val="2349656077"/>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65237"/>
            <a:ext cx="8229600" cy="4525963"/>
          </a:xfrm>
        </p:spPr>
        <p:txBody>
          <a:bodyPr>
            <a:noAutofit/>
          </a:bodyPr>
          <a:lstStyle/>
          <a:p>
            <a:pPr algn="just">
              <a:lnSpc>
                <a:spcPct val="150000"/>
              </a:lnSpc>
            </a:pPr>
            <a:r>
              <a:rPr lang="en-US" sz="2000" dirty="0">
                <a:cs typeface="Times New Roman" panose="02020603050405020304" pitchFamily="18" charset="0"/>
              </a:rPr>
              <a:t>It </a:t>
            </a:r>
            <a:r>
              <a:rPr lang="en-US" sz="2000" b="1" dirty="0">
                <a:cs typeface="Times New Roman" panose="02020603050405020304" pitchFamily="18" charset="0"/>
              </a:rPr>
              <a:t>can compute man-made problems as well as natural phenomena</a:t>
            </a:r>
            <a:r>
              <a:rPr lang="en-US" sz="2000" dirty="0">
                <a:cs typeface="Times New Roman" panose="02020603050405020304" pitchFamily="18" charset="0"/>
              </a:rPr>
              <a:t>. </a:t>
            </a:r>
          </a:p>
          <a:p>
            <a:pPr algn="just">
              <a:lnSpc>
                <a:spcPct val="150000"/>
              </a:lnSpc>
            </a:pPr>
            <a:endParaRPr lang="en-US" sz="2000" dirty="0">
              <a:cs typeface="Times New Roman" panose="02020603050405020304" pitchFamily="18" charset="0"/>
            </a:endParaRPr>
          </a:p>
          <a:p>
            <a:pPr algn="just">
              <a:lnSpc>
                <a:spcPct val="150000"/>
              </a:lnSpc>
            </a:pPr>
            <a:r>
              <a:rPr lang="en-US" sz="2000" dirty="0">
                <a:cs typeface="Times New Roman" panose="02020603050405020304" pitchFamily="18" charset="0"/>
              </a:rPr>
              <a:t>Automata theory has a lot of applications in real life as well, such that: Lambda calculus, Combinatory logic, Markov algorithm, and Register, Natural Language Processing ,Compiler Design and Lexical analysis and Semantic analysis. Also, the concept of Formal languages and automata theory can overlap with other subjects as well.</a:t>
            </a:r>
          </a:p>
          <a:p>
            <a:pPr algn="just">
              <a:lnSpc>
                <a:spcPct val="150000"/>
              </a:lnSpc>
            </a:pPr>
            <a:endParaRPr lang="en-US" sz="2000" dirty="0">
              <a:latin typeface="+mj-lt"/>
            </a:endParaRPr>
          </a:p>
        </p:txBody>
      </p:sp>
      <p:sp>
        <p:nvSpPr>
          <p:cNvPr id="4" name="Date Placeholder 3"/>
          <p:cNvSpPr>
            <a:spLocks noGrp="1"/>
          </p:cNvSpPr>
          <p:nvPr>
            <p:ph type="dt" sz="half" idx="10"/>
          </p:nvPr>
        </p:nvSpPr>
        <p:spPr/>
        <p:txBody>
          <a:bodyPr/>
          <a:lstStyle/>
          <a:p>
            <a:fld id="{CBB8BDBC-16C2-48F5-B018-9072C5BFAC65}" type="datetime1">
              <a:rPr lang="en-US" smtClean="0"/>
              <a:pPr/>
              <a:t>1/31/2022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DILEEP KUMAR KUSHWAHA             </a:t>
            </a:r>
            <a:r>
              <a:rPr lang="en-US" dirty="0"/>
              <a:t>ACSE-0404 (TAFL)                  </a:t>
            </a:r>
            <a:r>
              <a:rPr lang="en-US" dirty="0" smtClean="0"/>
              <a:t>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1524000" y="0"/>
            <a:ext cx="7620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latin typeface="+mj-lt"/>
            </a:endParaRPr>
          </a:p>
          <a:p>
            <a:pPr algn="ctr">
              <a:spcBef>
                <a:spcPct val="0"/>
              </a:spcBef>
              <a:defRPr/>
            </a:pPr>
            <a:r>
              <a:rPr kumimoji="0" lang="en-US" sz="3200" i="0" u="none" strike="noStrike" kern="1200" cap="none" spc="0" normalizeH="0" baseline="0" noProof="0" dirty="0">
                <a:ln>
                  <a:noFill/>
                </a:ln>
                <a:solidFill>
                  <a:schemeClr val="dk1"/>
                </a:solidFill>
                <a:effectLst/>
                <a:uLnTx/>
                <a:uFillTx/>
                <a:latin typeface="+mj-lt"/>
                <a:ea typeface="+mn-ea"/>
                <a:cs typeface="+mn-cs"/>
              </a:rPr>
              <a:t> </a:t>
            </a:r>
            <a:r>
              <a:rPr lang="en-US" sz="3200" dirty="0">
                <a:latin typeface="+mj-lt"/>
              </a:rPr>
              <a:t>Branch Wise Applications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i="0" u="none" strike="noStrike" kern="1200" cap="none" spc="0" normalizeH="0" baseline="0" noProof="0" dirty="0">
              <a:ln>
                <a:noFill/>
              </a:ln>
              <a:solidFill>
                <a:schemeClr val="dk1"/>
              </a:solidFill>
              <a:effectLst/>
              <a:uLnTx/>
              <a:uFillTx/>
              <a:latin typeface="+mj-lt"/>
              <a:ea typeface="+mn-ea"/>
              <a:cs typeface="+mn-cs"/>
            </a:endParaRPr>
          </a:p>
        </p:txBody>
      </p:sp>
      <p:pic>
        <p:nvPicPr>
          <p:cNvPr id="9" name="Picture 8" descr="Logo11.png"/>
          <p:cNvPicPr>
            <a:picLocks noChangeAspect="1"/>
          </p:cNvPicPr>
          <p:nvPr/>
        </p:nvPicPr>
        <p:blipFill>
          <a:blip r:embed="rId2"/>
          <a:stretch>
            <a:fillRect/>
          </a:stretch>
        </p:blipFill>
        <p:spPr>
          <a:xfrm>
            <a:off x="0" y="36838"/>
            <a:ext cx="1352550" cy="72516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29600" cy="4525963"/>
          </a:xfrm>
        </p:spPr>
        <p:txBody>
          <a:bodyPr>
            <a:normAutofit/>
          </a:bodyPr>
          <a:lstStyle/>
          <a:p>
            <a:pPr algn="just"/>
            <a:r>
              <a:rPr lang="en-US" sz="2200" dirty="0">
                <a:cs typeface="Times New Roman" pitchFamily="18" charset="0"/>
              </a:rPr>
              <a:t>Introduce concepts in automata theory and theory of computation</a:t>
            </a:r>
          </a:p>
          <a:p>
            <a:pPr algn="just"/>
            <a:endParaRPr lang="en-US" sz="2200" dirty="0">
              <a:cs typeface="Times New Roman" pitchFamily="18" charset="0"/>
            </a:endParaRPr>
          </a:p>
          <a:p>
            <a:pPr algn="just"/>
            <a:r>
              <a:rPr lang="en-US" sz="2200" dirty="0">
                <a:cs typeface="Times New Roman" pitchFamily="18" charset="0"/>
              </a:rPr>
              <a:t>Identify different formal language classes and their relationships and PDAs.</a:t>
            </a:r>
          </a:p>
          <a:p>
            <a:pPr algn="just"/>
            <a:endParaRPr lang="en-US" sz="2200" dirty="0">
              <a:cs typeface="Times New Roman" pitchFamily="18" charset="0"/>
            </a:endParaRPr>
          </a:p>
          <a:p>
            <a:pPr algn="just"/>
            <a:r>
              <a:rPr lang="en-US" sz="2200" dirty="0">
                <a:cs typeface="Times New Roman" pitchFamily="18" charset="0"/>
              </a:rPr>
              <a:t>Applying the Concept of Turing Machine and LBAs.</a:t>
            </a:r>
          </a:p>
          <a:p>
            <a:pPr marL="0" indent="0" algn="just">
              <a:buNone/>
            </a:pPr>
            <a:endParaRPr lang="en-US" sz="2200" dirty="0">
              <a:cs typeface="Times New Roman" pitchFamily="18" charset="0"/>
            </a:endParaRPr>
          </a:p>
          <a:p>
            <a:pPr algn="just"/>
            <a:r>
              <a:rPr lang="en-US" sz="2200" dirty="0">
                <a:cs typeface="Times New Roman" pitchFamily="18" charset="0"/>
              </a:rPr>
              <a:t>Prove or disprove theorems in automata theory using its properties </a:t>
            </a:r>
          </a:p>
          <a:p>
            <a:pPr algn="just"/>
            <a:endParaRPr lang="en-US" sz="2200" dirty="0">
              <a:cs typeface="Times New Roman" pitchFamily="18" charset="0"/>
            </a:endParaRPr>
          </a:p>
          <a:p>
            <a:pPr algn="just"/>
            <a:r>
              <a:rPr lang="en-US" sz="2200" dirty="0">
                <a:cs typeface="Times New Roman" pitchFamily="18" charset="0"/>
              </a:rPr>
              <a:t>Determine the decidability and intractability of computational problems and complexity theory.</a:t>
            </a:r>
          </a:p>
          <a:p>
            <a:pPr marL="0" indent="0" algn="just">
              <a:buNone/>
            </a:pPr>
            <a:endParaRPr lang="en-US" sz="2200" dirty="0"/>
          </a:p>
        </p:txBody>
      </p:sp>
      <p:sp>
        <p:nvSpPr>
          <p:cNvPr id="6" name="Date Placeholder 5"/>
          <p:cNvSpPr>
            <a:spLocks noGrp="1"/>
          </p:cNvSpPr>
          <p:nvPr>
            <p:ph type="dt" sz="half" idx="10"/>
          </p:nvPr>
        </p:nvSpPr>
        <p:spPr/>
        <p:txBody>
          <a:bodyPr/>
          <a:lstStyle/>
          <a:p>
            <a:fld id="{F392C5D4-B07D-4511-B55F-32D6F2E2661C}" type="datetime1">
              <a:rPr lang="en-US" smtClean="0"/>
              <a:pPr/>
              <a:t>1/31/2022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14</a:t>
            </a:fld>
            <a:endParaRPr lang="en-US" dirty="0"/>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mj-lt"/>
              </a:rPr>
              <a:t>Course Objective </a:t>
            </a:r>
          </a:p>
        </p:txBody>
      </p:sp>
      <p:sp>
        <p:nvSpPr>
          <p:cNvPr id="11" name="Footer Placeholder 12"/>
          <p:cNvSpPr txBox="1">
            <a:spLocks/>
          </p:cNvSpPr>
          <p:nvPr/>
        </p:nvSpPr>
        <p:spPr>
          <a:xfrm>
            <a:off x="2286000" y="624840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 name="Footer Placeholder 9"/>
          <p:cNvSpPr>
            <a:spLocks noGrp="1"/>
          </p:cNvSpPr>
          <p:nvPr>
            <p:ph type="ftr" sz="quarter" idx="11"/>
          </p:nvPr>
        </p:nvSpPr>
        <p:spPr/>
        <p:txBody>
          <a:bodyPr/>
          <a:lstStyle/>
          <a:p>
            <a:r>
              <a:rPr lang="en-US" dirty="0" smtClean="0"/>
              <a:t>DILEEP KUMAR KUSHWAHA             </a:t>
            </a:r>
            <a:r>
              <a:rPr lang="en-US" dirty="0"/>
              <a:t>ACSE-0404 (TAFL)                  </a:t>
            </a:r>
            <a:r>
              <a:rPr lang="en-US" dirty="0" smtClean="0"/>
              <a:t>Unit II</a:t>
            </a:r>
            <a:endParaRPr lang="en-US" dirty="0"/>
          </a:p>
        </p:txBody>
      </p:sp>
      <p:pic>
        <p:nvPicPr>
          <p:cNvPr id="12" name="Picture 11" descr="Logo, company name&#10;&#10;Description automatically generated">
            <a:extLst>
              <a:ext uri="{FF2B5EF4-FFF2-40B4-BE49-F238E27FC236}">
                <a16:creationId xmlns:a16="http://schemas.microsoft.com/office/drawing/2014/main" id="{D6323D2C-6E83-42A8-9147-8B16418369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371600" cy="801666"/>
          </a:xfrm>
          <a:prstGeom prst="rect">
            <a:avLst/>
          </a:prstGeom>
        </p:spPr>
      </p:pic>
    </p:spTree>
    <p:extLst>
      <p:ext uri="{BB962C8B-B14F-4D97-AF65-F5344CB8AC3E}">
        <p14:creationId xmlns:p14="http://schemas.microsoft.com/office/powerpoint/2010/main" val="38842614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6DACFF-2DFE-4FE4-BD9E-44C3CF40D44C}" type="datetime1">
              <a:rPr lang="en-US" smtClean="0"/>
              <a:pPr/>
              <a:t>1/31/2022</a:t>
            </a:fld>
            <a:endParaRPr lang="en-US"/>
          </a:p>
        </p:txBody>
      </p:sp>
      <p:sp>
        <p:nvSpPr>
          <p:cNvPr id="10" name="Footer Placeholder 12"/>
          <p:cNvSpPr>
            <a:spLocks noGrp="1"/>
          </p:cNvSpPr>
          <p:nvPr>
            <p:ph type="ftr" sz="quarter" idx="11"/>
          </p:nvPr>
        </p:nvSpPr>
        <p:spPr>
          <a:xfrm>
            <a:off x="2286000" y="6248400"/>
            <a:ext cx="5029200" cy="365125"/>
          </a:xfrm>
        </p:spPr>
        <p:txBody>
          <a:bodyPr/>
          <a:lstStyle/>
          <a:p>
            <a:r>
              <a:rPr lang="en-US" dirty="0" smtClean="0"/>
              <a:t>DILEEP KUMAR KUSHWAHA             </a:t>
            </a:r>
            <a:r>
              <a:rPr lang="en-US" dirty="0"/>
              <a:t>ACSE-0404 (TAFL)                  </a:t>
            </a:r>
            <a:r>
              <a:rPr lang="en-US" dirty="0" smtClean="0"/>
              <a:t>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mj-lt"/>
              </a:rPr>
              <a:t>Course Outcome</a:t>
            </a:r>
          </a:p>
        </p:txBody>
      </p:sp>
      <p:pic>
        <p:nvPicPr>
          <p:cNvPr id="9" name="Picture 8" descr="Logo, company name&#10;&#10;Description automatically generated">
            <a:extLst>
              <a:ext uri="{FF2B5EF4-FFF2-40B4-BE49-F238E27FC236}">
                <a16:creationId xmlns:a16="http://schemas.microsoft.com/office/drawing/2014/main" id="{4EED42D2-6FC5-4175-A6FD-CC09537ED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371600" cy="801666"/>
          </a:xfrm>
          <a:prstGeom prst="rect">
            <a:avLst/>
          </a:prstGeom>
        </p:spPr>
      </p:pic>
      <p:pic>
        <p:nvPicPr>
          <p:cNvPr id="11" name="Picture 10">
            <a:extLst>
              <a:ext uri="{FF2B5EF4-FFF2-40B4-BE49-F238E27FC236}">
                <a16:creationId xmlns:a16="http://schemas.microsoft.com/office/drawing/2014/main" id="{890F34BB-E594-434D-984F-DFBCFC949451}"/>
              </a:ext>
            </a:extLst>
          </p:cNvPr>
          <p:cNvPicPr>
            <a:picLocks noChangeAspect="1"/>
          </p:cNvPicPr>
          <p:nvPr/>
        </p:nvPicPr>
        <p:blipFill rotWithShape="1">
          <a:blip r:embed="rId3"/>
          <a:srcRect t="1952"/>
          <a:stretch/>
        </p:blipFill>
        <p:spPr>
          <a:xfrm>
            <a:off x="685799" y="1371600"/>
            <a:ext cx="8005017" cy="4191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81000" y="1066800"/>
            <a:ext cx="4137608" cy="400110"/>
          </a:xfrm>
          <a:prstGeom prst="rect">
            <a:avLst/>
          </a:prstGeom>
          <a:noFill/>
        </p:spPr>
        <p:txBody>
          <a:bodyPr wrap="none" rtlCol="0">
            <a:spAutoFit/>
          </a:bodyPr>
          <a:lstStyle/>
          <a:p>
            <a:r>
              <a:rPr lang="en-US" sz="2000" dirty="0"/>
              <a:t>Engineering Graduates will be able to:</a:t>
            </a:r>
          </a:p>
        </p:txBody>
      </p:sp>
      <p:graphicFrame>
        <p:nvGraphicFramePr>
          <p:cNvPr id="14" name="Content Placeholder 13"/>
          <p:cNvGraphicFramePr>
            <a:graphicFrameLocks noGrp="1"/>
          </p:cNvGraphicFramePr>
          <p:nvPr>
            <p:ph idx="1"/>
          </p:nvPr>
        </p:nvGraphicFramePr>
        <p:xfrm>
          <a:off x="457200" y="1600199"/>
          <a:ext cx="8305800" cy="4236721"/>
        </p:xfrm>
        <a:graphic>
          <a:graphicData uri="http://schemas.openxmlformats.org/drawingml/2006/table">
            <a:tbl>
              <a:tblPr bandRow="1">
                <a:tableStyleId>{5C22544A-7EE6-4342-B048-85BDC9FD1C3A}</a:tableStyleId>
              </a:tblPr>
              <a:tblGrid>
                <a:gridCol w="8305800">
                  <a:extLst>
                    <a:ext uri="{9D8B030D-6E8A-4147-A177-3AD203B41FA5}">
                      <a16:colId xmlns:a16="http://schemas.microsoft.com/office/drawing/2014/main" val="20000"/>
                    </a:ext>
                  </a:extLst>
                </a:gridCol>
              </a:tblGrid>
              <a:tr h="985284">
                <a:tc>
                  <a:txBody>
                    <a:bodyPr/>
                    <a:lstStyle/>
                    <a:p>
                      <a:r>
                        <a:rPr lang="en-US" sz="1900" b="1" dirty="0"/>
                        <a:t>1. Engineering knowledge: </a:t>
                      </a:r>
                      <a:r>
                        <a:rPr lang="en-US" sz="1900" dirty="0"/>
                        <a:t>Apply the knowledge of mathematics, science, engineering fundamentals, and an engineering specialization to the solution of complex engineering problems. </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985284">
                <a:tc>
                  <a:txBody>
                    <a:bodyPr/>
                    <a:lstStyle/>
                    <a:p>
                      <a:r>
                        <a:rPr lang="en-US" sz="1900" b="1" dirty="0"/>
                        <a:t>2. Problem analysis:</a:t>
                      </a:r>
                      <a:r>
                        <a:rPr lang="en-US" sz="1900" dirty="0"/>
                        <a:t> Identify, formulate, review research literature, and analyze complex engineering problems reaching substantiated conclusions using first principles of mathematics, natural sciences, and engineering sciences.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1280869">
                <a:tc>
                  <a:txBody>
                    <a:bodyPr/>
                    <a:lstStyle/>
                    <a:p>
                      <a:r>
                        <a:rPr lang="en-US" sz="1900" b="1" dirty="0"/>
                        <a:t>3</a:t>
                      </a:r>
                      <a:r>
                        <a:rPr lang="en-US" sz="1900" b="1"/>
                        <a:t>. Design/development of solutions:</a:t>
                      </a:r>
                      <a:r>
                        <a:rPr lang="en-US" sz="1900"/>
                        <a:t> Design solutions </a:t>
                      </a:r>
                      <a:r>
                        <a:rPr lang="en-US" sz="1900" dirty="0"/>
                        <a:t>for </a:t>
                      </a:r>
                      <a:r>
                        <a:rPr lang="en-US" sz="1900"/>
                        <a:t>complex engineering problems and design system components </a:t>
                      </a:r>
                      <a:r>
                        <a:rPr lang="en-US" sz="1900" dirty="0"/>
                        <a:t>or processes that meet the </a:t>
                      </a:r>
                      <a:r>
                        <a:rPr lang="en-US" sz="1900"/>
                        <a:t>specified needs </a:t>
                      </a:r>
                      <a:r>
                        <a:rPr lang="en-US" sz="1900" dirty="0"/>
                        <a:t>with </a:t>
                      </a:r>
                      <a:r>
                        <a:rPr lang="en-US" sz="1900"/>
                        <a:t>appropriate consideration </a:t>
                      </a:r>
                      <a:r>
                        <a:rPr lang="en-US" sz="1900" dirty="0"/>
                        <a:t>for the public </a:t>
                      </a:r>
                      <a:r>
                        <a:rPr lang="en-US" sz="1900"/>
                        <a:t>health and </a:t>
                      </a:r>
                      <a:r>
                        <a:rPr lang="en-US" sz="1900" dirty="0"/>
                        <a:t>safety</a:t>
                      </a:r>
                      <a:r>
                        <a:rPr lang="en-US" sz="1900"/>
                        <a:t>, and </a:t>
                      </a:r>
                      <a:r>
                        <a:rPr lang="en-US" sz="1900" dirty="0"/>
                        <a:t>the cultural, societal</a:t>
                      </a:r>
                      <a:r>
                        <a:rPr lang="en-US" sz="1900"/>
                        <a:t>, and environmental considerations</a:t>
                      </a:r>
                      <a:r>
                        <a:rPr lang="en-US" sz="1900" dirty="0"/>
                        <a:t>.</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985284">
                <a:tc>
                  <a:txBody>
                    <a:bodyPr/>
                    <a:lstStyle/>
                    <a:p>
                      <a:r>
                        <a:rPr lang="en-US" sz="1900" b="1" dirty="0"/>
                        <a:t>4. Conduct investigations of complex problems: </a:t>
                      </a:r>
                      <a:r>
                        <a:rPr lang="en-US" sz="1900" dirty="0"/>
                        <a:t>Use research-based knowledge and research methods including design of experiments, analysis and interpretation of data, and synthesis of the information to provide valid conclusions.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bl>
          </a:graphicData>
        </a:graphic>
      </p:graphicFrame>
      <p:sp>
        <p:nvSpPr>
          <p:cNvPr id="11"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Program Outcomes (POs)</a:t>
            </a:r>
          </a:p>
        </p:txBody>
      </p:sp>
      <p:sp>
        <p:nvSpPr>
          <p:cNvPr id="13" name="Date Placeholder 3"/>
          <p:cNvSpPr>
            <a:spLocks noGrp="1"/>
          </p:cNvSpPr>
          <p:nvPr>
            <p:ph type="dt" sz="half" idx="10"/>
          </p:nvPr>
        </p:nvSpPr>
        <p:spPr>
          <a:xfrm>
            <a:off x="457200" y="6356350"/>
            <a:ext cx="2133600" cy="365125"/>
          </a:xfrm>
        </p:spPr>
        <p:txBody>
          <a:bodyPr/>
          <a:lstStyle/>
          <a:p>
            <a:fld id="{6449A4CA-40EA-4DCF-A0CA-05249856A014}" type="datetime1">
              <a:rPr lang="en-US" smtClean="0"/>
              <a:pPr/>
              <a:t>1/31/2022</a:t>
            </a:fld>
            <a:endParaRPr lang="en-US" dirty="0"/>
          </a:p>
        </p:txBody>
      </p:sp>
      <p:sp>
        <p:nvSpPr>
          <p:cNvPr id="15" name="Footer Placeholder 4"/>
          <p:cNvSpPr>
            <a:spLocks noGrp="1"/>
          </p:cNvSpPr>
          <p:nvPr>
            <p:ph type="ftr" sz="quarter" idx="11"/>
          </p:nvPr>
        </p:nvSpPr>
        <p:spPr>
          <a:xfrm>
            <a:off x="2514600" y="6356350"/>
            <a:ext cx="5029200" cy="365125"/>
          </a:xfrm>
        </p:spPr>
        <p:txBody>
          <a:bodyPr/>
          <a:lstStyle/>
          <a:p>
            <a:r>
              <a:rPr lang="fi-FI" dirty="0"/>
              <a:t>Harsh Vardhan Mishra        </a:t>
            </a:r>
            <a:r>
              <a:rPr lang="fi-FI" dirty="0" smtClean="0"/>
              <a:t>Data Structures                Unit II</a:t>
            </a:r>
            <a:endParaRPr lang="en-US" dirty="0"/>
          </a:p>
        </p:txBody>
      </p:sp>
      <p:sp>
        <p:nvSpPr>
          <p:cNvPr id="1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16</a:t>
            </a:fld>
            <a:endParaRPr lang="en-US" dirty="0"/>
          </a:p>
        </p:txBody>
      </p:sp>
      <p:pic>
        <p:nvPicPr>
          <p:cNvPr id="17" name="Picture 16" descr="Logo11.png"/>
          <p:cNvPicPr>
            <a:picLocks noChangeAspect="1"/>
          </p:cNvPicPr>
          <p:nvPr/>
        </p:nvPicPr>
        <p:blipFill>
          <a:blip r:embed="rId3"/>
          <a:stretch>
            <a:fillRect/>
          </a:stretch>
        </p:blipFill>
        <p:spPr>
          <a:xfrm>
            <a:off x="0" y="36838"/>
            <a:ext cx="1352550" cy="72516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p:cNvGraphicFramePr>
            <a:graphicFrameLocks noGrp="1"/>
          </p:cNvGraphicFramePr>
          <p:nvPr>
            <p:ph idx="1"/>
          </p:nvPr>
        </p:nvGraphicFramePr>
        <p:xfrm>
          <a:off x="533400" y="1752600"/>
          <a:ext cx="8001000" cy="4328160"/>
        </p:xfrm>
        <a:graphic>
          <a:graphicData uri="http://schemas.openxmlformats.org/drawingml/2006/table">
            <a:tbl>
              <a:tblPr bandRow="1">
                <a:tableStyleId>{5C22544A-7EE6-4342-B048-85BDC9FD1C3A}</a:tableStyleId>
              </a:tblPr>
              <a:tblGrid>
                <a:gridCol w="8001000">
                  <a:extLst>
                    <a:ext uri="{9D8B030D-6E8A-4147-A177-3AD203B41FA5}">
                      <a16:colId xmlns:a16="http://schemas.microsoft.com/office/drawing/2014/main" val="20000"/>
                    </a:ext>
                  </a:extLst>
                </a:gridCol>
              </a:tblGrid>
              <a:tr h="370840">
                <a:tc>
                  <a:txBody>
                    <a:bodyPr/>
                    <a:lstStyle/>
                    <a:p>
                      <a:r>
                        <a:rPr lang="en-US" sz="2000" b="1" dirty="0"/>
                        <a:t>5. Modern tool usage: </a:t>
                      </a:r>
                      <a:r>
                        <a:rPr lang="en-US" sz="2000" dirty="0"/>
                        <a:t>Create, select, and apply appropriate techniques, resources, and modern engineering and IT tools including prediction and modeling to complex engineering activities with an understanding of the limitations.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370840">
                <a:tc>
                  <a:txBody>
                    <a:bodyPr/>
                    <a:lstStyle/>
                    <a:p>
                      <a:r>
                        <a:rPr lang="en-US" sz="2000" b="1" dirty="0"/>
                        <a:t>6. The engineer and society:</a:t>
                      </a:r>
                      <a:r>
                        <a:rPr lang="en-US" sz="2000" dirty="0"/>
                        <a:t> Apply reasoning informed by the contextual knowledge to assess societal, health, safety, legal and cultural issues and the consequent responsibilities relevant to the professional engineering practice.</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370840">
                <a:tc>
                  <a:txBody>
                    <a:bodyPr/>
                    <a:lstStyle/>
                    <a:p>
                      <a:r>
                        <a:rPr lang="en-US" sz="2000" b="1" dirty="0"/>
                        <a:t>7</a:t>
                      </a:r>
                      <a:r>
                        <a:rPr lang="en-US" sz="2000" b="1"/>
                        <a:t>. Environment and sustainability: </a:t>
                      </a:r>
                      <a:r>
                        <a:rPr lang="en-US" sz="2000"/>
                        <a:t>Understand </a:t>
                      </a:r>
                      <a:r>
                        <a:rPr lang="en-US" sz="2000" dirty="0"/>
                        <a:t>the impact of </a:t>
                      </a:r>
                      <a:r>
                        <a:rPr lang="en-US" sz="2000"/>
                        <a:t>the professional engineering solutions in societal and environmental contexts, and demonstrate the knowledge </a:t>
                      </a:r>
                      <a:r>
                        <a:rPr lang="en-US" sz="2000" dirty="0"/>
                        <a:t>of</a:t>
                      </a:r>
                      <a:r>
                        <a:rPr lang="en-US" sz="2000"/>
                        <a:t>, and need for sustainable development</a:t>
                      </a:r>
                      <a:r>
                        <a:rPr lang="en-US" sz="2000" dirty="0"/>
                        <a:t>.</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370840">
                <a:tc>
                  <a:txBody>
                    <a:bodyPr/>
                    <a:lstStyle/>
                    <a:p>
                      <a:r>
                        <a:rPr lang="en-US" sz="2000" b="1" dirty="0"/>
                        <a:t>8. Ethics:</a:t>
                      </a:r>
                      <a:r>
                        <a:rPr lang="en-US" sz="2000" dirty="0"/>
                        <a:t> Apply ethical principles and commit to professional ethics and responsibilities and norms of the engineering practice.</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bl>
          </a:graphicData>
        </a:graphic>
      </p:graphicFrame>
      <p:sp>
        <p:nvSpPr>
          <p:cNvPr id="11" name="TextBox 10"/>
          <p:cNvSpPr txBox="1"/>
          <p:nvPr/>
        </p:nvSpPr>
        <p:spPr>
          <a:xfrm>
            <a:off x="381000" y="1143000"/>
            <a:ext cx="934423" cy="400110"/>
          </a:xfrm>
          <a:prstGeom prst="rect">
            <a:avLst/>
          </a:prstGeom>
          <a:noFill/>
        </p:spPr>
        <p:txBody>
          <a:bodyPr wrap="none" rtlCol="0">
            <a:spAutoFit/>
          </a:bodyPr>
          <a:lstStyle/>
          <a:p>
            <a:r>
              <a:rPr lang="en-US" sz="2000" dirty="0"/>
              <a:t>Contd..</a:t>
            </a:r>
          </a:p>
        </p:txBody>
      </p:sp>
      <p:sp>
        <p:nvSpPr>
          <p:cNvPr id="12"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Program Outcomes (POs)</a:t>
            </a:r>
          </a:p>
        </p:txBody>
      </p:sp>
      <p:sp>
        <p:nvSpPr>
          <p:cNvPr id="13" name="Date Placeholder 3"/>
          <p:cNvSpPr>
            <a:spLocks noGrp="1"/>
          </p:cNvSpPr>
          <p:nvPr>
            <p:ph type="dt" sz="half" idx="10"/>
          </p:nvPr>
        </p:nvSpPr>
        <p:spPr>
          <a:xfrm>
            <a:off x="457200" y="6356350"/>
            <a:ext cx="2133600" cy="365125"/>
          </a:xfrm>
        </p:spPr>
        <p:txBody>
          <a:bodyPr/>
          <a:lstStyle/>
          <a:p>
            <a:fld id="{6449A4CA-40EA-4DCF-A0CA-05249856A014}" type="datetime1">
              <a:rPr lang="en-US" smtClean="0"/>
              <a:pPr/>
              <a:t>1/31/2022</a:t>
            </a:fld>
            <a:endParaRPr lang="en-US" dirty="0"/>
          </a:p>
        </p:txBody>
      </p:sp>
      <p:sp>
        <p:nvSpPr>
          <p:cNvPr id="15" name="Footer Placeholder 4"/>
          <p:cNvSpPr>
            <a:spLocks noGrp="1"/>
          </p:cNvSpPr>
          <p:nvPr>
            <p:ph type="ftr" sz="quarter" idx="11"/>
          </p:nvPr>
        </p:nvSpPr>
        <p:spPr>
          <a:xfrm>
            <a:off x="2514600" y="6356350"/>
            <a:ext cx="5029200" cy="365125"/>
          </a:xfrm>
        </p:spPr>
        <p:txBody>
          <a:bodyPr/>
          <a:lstStyle/>
          <a:p>
            <a:r>
              <a:rPr lang="fi-FI" dirty="0"/>
              <a:t>Harsh Vardhan Mishra        Data Structures                </a:t>
            </a:r>
            <a:r>
              <a:rPr lang="fi-FI" dirty="0" smtClean="0"/>
              <a:t>Unit II</a:t>
            </a:r>
            <a:endParaRPr lang="en-US" dirty="0"/>
          </a:p>
        </p:txBody>
      </p:sp>
      <p:sp>
        <p:nvSpPr>
          <p:cNvPr id="1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17</a:t>
            </a:fld>
            <a:endParaRPr lang="en-US"/>
          </a:p>
        </p:txBody>
      </p:sp>
      <p:pic>
        <p:nvPicPr>
          <p:cNvPr id="17" name="Picture 16" descr="Logo11.png"/>
          <p:cNvPicPr>
            <a:picLocks noChangeAspect="1"/>
          </p:cNvPicPr>
          <p:nvPr/>
        </p:nvPicPr>
        <p:blipFill>
          <a:blip r:embed="rId3"/>
          <a:stretch>
            <a:fillRect/>
          </a:stretch>
        </p:blipFill>
        <p:spPr>
          <a:xfrm>
            <a:off x="0" y="36838"/>
            <a:ext cx="1352550" cy="72516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p:cNvGraphicFramePr>
            <a:graphicFrameLocks noGrp="1"/>
          </p:cNvGraphicFramePr>
          <p:nvPr>
            <p:ph idx="1"/>
          </p:nvPr>
        </p:nvGraphicFramePr>
        <p:xfrm>
          <a:off x="533400" y="1905000"/>
          <a:ext cx="8077200" cy="4130040"/>
        </p:xfrm>
        <a:graphic>
          <a:graphicData uri="http://schemas.openxmlformats.org/drawingml/2006/table">
            <a:tbl>
              <a:tblPr bandRow="1">
                <a:tableStyleId>{5C22544A-7EE6-4342-B048-85BDC9FD1C3A}</a:tableStyleId>
              </a:tblPr>
              <a:tblGrid>
                <a:gridCol w="8077200">
                  <a:extLst>
                    <a:ext uri="{9D8B030D-6E8A-4147-A177-3AD203B41FA5}">
                      <a16:colId xmlns:a16="http://schemas.microsoft.com/office/drawing/2014/main" val="20000"/>
                    </a:ext>
                  </a:extLst>
                </a:gridCol>
              </a:tblGrid>
              <a:tr h="370840">
                <a:tc>
                  <a:txBody>
                    <a:bodyPr/>
                    <a:lstStyle/>
                    <a:p>
                      <a:r>
                        <a:rPr lang="en-US" sz="1900" b="1" dirty="0"/>
                        <a:t>9. Individual and team work: </a:t>
                      </a:r>
                      <a:r>
                        <a:rPr lang="en-US" sz="1900" dirty="0"/>
                        <a:t>Function effectively as an individual, and as a member or leader in diverse teams, and in multidisciplinary settings. </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370840">
                <a:tc>
                  <a:txBody>
                    <a:bodyPr/>
                    <a:lstStyle/>
                    <a:p>
                      <a:r>
                        <a:rPr lang="en-US" sz="1900" b="1" dirty="0"/>
                        <a:t>10. Communication: </a:t>
                      </a:r>
                      <a:r>
                        <a:rPr lang="en-US" sz="1900" dirty="0"/>
                        <a:t>Communicate effectively on complex engineering activities with the engineering community and with society at large, such as, being able to comprehend and write effective reports and design documentation, make effective presentations, and give and receive clear instructions.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370840">
                <a:tc>
                  <a:txBody>
                    <a:bodyPr/>
                    <a:lstStyle/>
                    <a:p>
                      <a:r>
                        <a:rPr lang="en-US" sz="1900" b="1" dirty="0"/>
                        <a:t>11. Project management and finance:</a:t>
                      </a:r>
                      <a:r>
                        <a:rPr lang="en-US" sz="1900" dirty="0"/>
                        <a:t> Demonstrate knowledge and understanding of the engineering and management principles and apply these to one’s own work, as a member and leader in a team, to manage projects and in multidisciplinary environments.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370840">
                <a:tc>
                  <a:txBody>
                    <a:bodyPr/>
                    <a:lstStyle/>
                    <a:p>
                      <a:r>
                        <a:rPr lang="en-US" sz="1900" b="1" dirty="0"/>
                        <a:t>12. Life-long learning: </a:t>
                      </a:r>
                      <a:r>
                        <a:rPr lang="en-US" sz="1900" dirty="0"/>
                        <a:t>Recognize the need for, and have the preparation and ability to engage in independent and life-long learning in the broadest context of technological change.</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bl>
          </a:graphicData>
        </a:graphic>
      </p:graphicFrame>
      <p:sp>
        <p:nvSpPr>
          <p:cNvPr id="15" name="TextBox 14"/>
          <p:cNvSpPr txBox="1"/>
          <p:nvPr/>
        </p:nvSpPr>
        <p:spPr>
          <a:xfrm>
            <a:off x="381000" y="1219200"/>
            <a:ext cx="934423" cy="400110"/>
          </a:xfrm>
          <a:prstGeom prst="rect">
            <a:avLst/>
          </a:prstGeom>
          <a:noFill/>
        </p:spPr>
        <p:txBody>
          <a:bodyPr wrap="none" rtlCol="0">
            <a:spAutoFit/>
          </a:bodyPr>
          <a:lstStyle/>
          <a:p>
            <a:r>
              <a:rPr lang="en-US" sz="2000" dirty="0"/>
              <a:t>Contd..</a:t>
            </a:r>
          </a:p>
        </p:txBody>
      </p:sp>
      <p:sp>
        <p:nvSpPr>
          <p:cNvPr id="11"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Program Outcomes (POs)</a:t>
            </a:r>
          </a:p>
        </p:txBody>
      </p:sp>
      <p:sp>
        <p:nvSpPr>
          <p:cNvPr id="12" name="Date Placeholder 3"/>
          <p:cNvSpPr>
            <a:spLocks noGrp="1"/>
          </p:cNvSpPr>
          <p:nvPr>
            <p:ph type="dt" sz="half" idx="10"/>
          </p:nvPr>
        </p:nvSpPr>
        <p:spPr>
          <a:xfrm>
            <a:off x="457200" y="6356350"/>
            <a:ext cx="2133600" cy="365125"/>
          </a:xfrm>
        </p:spPr>
        <p:txBody>
          <a:bodyPr/>
          <a:lstStyle/>
          <a:p>
            <a:fld id="{6449A4CA-40EA-4DCF-A0CA-05249856A014}" type="datetime1">
              <a:rPr lang="en-US" smtClean="0"/>
              <a:pPr/>
              <a:t>1/31/2022</a:t>
            </a:fld>
            <a:endParaRPr lang="en-US" dirty="0"/>
          </a:p>
        </p:txBody>
      </p:sp>
      <p:sp>
        <p:nvSpPr>
          <p:cNvPr id="13" name="Footer Placeholder 4"/>
          <p:cNvSpPr>
            <a:spLocks noGrp="1"/>
          </p:cNvSpPr>
          <p:nvPr>
            <p:ph type="ftr" sz="quarter" idx="11"/>
          </p:nvPr>
        </p:nvSpPr>
        <p:spPr>
          <a:xfrm>
            <a:off x="2514600" y="6356350"/>
            <a:ext cx="5029200" cy="365125"/>
          </a:xfrm>
        </p:spPr>
        <p:txBody>
          <a:bodyPr/>
          <a:lstStyle/>
          <a:p>
            <a:r>
              <a:rPr lang="fi-FI" dirty="0"/>
              <a:t>Harsh Vardhan Mishra        Data Structures                </a:t>
            </a:r>
            <a:r>
              <a:rPr lang="fi-FI" dirty="0" smtClean="0"/>
              <a:t>Unit II</a:t>
            </a:r>
            <a:endParaRPr lang="en-US" dirty="0"/>
          </a:p>
        </p:txBody>
      </p:sp>
      <p:sp>
        <p:nvSpPr>
          <p:cNvPr id="1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18</a:t>
            </a:fld>
            <a:endParaRPr lang="en-US"/>
          </a:p>
        </p:txBody>
      </p:sp>
      <p:pic>
        <p:nvPicPr>
          <p:cNvPr id="17" name="Picture 16" descr="Logo11.png"/>
          <p:cNvPicPr>
            <a:picLocks noChangeAspect="1"/>
          </p:cNvPicPr>
          <p:nvPr/>
        </p:nvPicPr>
        <p:blipFill>
          <a:blip r:embed="rId3"/>
          <a:stretch>
            <a:fillRect/>
          </a:stretch>
        </p:blipFill>
        <p:spPr>
          <a:xfrm>
            <a:off x="0" y="36838"/>
            <a:ext cx="1352550" cy="72516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27B326D6-DD9A-49AA-9822-AF2D756D9E3E}" type="datetime1">
              <a:rPr lang="en-US" smtClean="0"/>
              <a:pPr/>
              <a:t>1/31/2022</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19</a:t>
            </a:fld>
            <a:endParaRPr lang="en-US"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smtClean="0"/>
              <a:t>Dileep Kumar Kushwaha               ACSE0404 (TOAFL)                  Unit II</a:t>
            </a:r>
            <a:endParaRPr lang="en-US" dirty="0"/>
          </a:p>
        </p:txBody>
      </p:sp>
      <p:sp>
        <p:nvSpPr>
          <p:cNvPr id="11" name="Title 1"/>
          <p:cNvSpPr txBox="1"/>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CO-PO correlation matrix</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graphicFrame>
        <p:nvGraphicFramePr>
          <p:cNvPr id="12" name="Content Placeholder 11"/>
          <p:cNvGraphicFramePr>
            <a:graphicFrameLocks noGrp="1"/>
          </p:cNvGraphicFramePr>
          <p:nvPr>
            <p:ph idx="1"/>
          </p:nvPr>
        </p:nvGraphicFramePr>
        <p:xfrm>
          <a:off x="457199" y="2209800"/>
          <a:ext cx="8382003" cy="2667000"/>
        </p:xfrm>
        <a:graphic>
          <a:graphicData uri="http://schemas.openxmlformats.org/drawingml/2006/table">
            <a:tbl>
              <a:tblPr/>
              <a:tblGrid>
                <a:gridCol w="990601">
                  <a:extLst>
                    <a:ext uri="{9D8B030D-6E8A-4147-A177-3AD203B41FA5}">
                      <a16:colId xmlns:a16="http://schemas.microsoft.com/office/drawing/2014/main" val="20000"/>
                    </a:ext>
                  </a:extLst>
                </a:gridCol>
                <a:gridCol w="721694">
                  <a:extLst>
                    <a:ext uri="{9D8B030D-6E8A-4147-A177-3AD203B41FA5}">
                      <a16:colId xmlns:a16="http://schemas.microsoft.com/office/drawing/2014/main" val="20001"/>
                    </a:ext>
                  </a:extLst>
                </a:gridCol>
                <a:gridCol w="577233">
                  <a:extLst>
                    <a:ext uri="{9D8B030D-6E8A-4147-A177-3AD203B41FA5}">
                      <a16:colId xmlns:a16="http://schemas.microsoft.com/office/drawing/2014/main" val="20002"/>
                    </a:ext>
                  </a:extLst>
                </a:gridCol>
                <a:gridCol w="577233">
                  <a:extLst>
                    <a:ext uri="{9D8B030D-6E8A-4147-A177-3AD203B41FA5}">
                      <a16:colId xmlns:a16="http://schemas.microsoft.com/office/drawing/2014/main" val="20003"/>
                    </a:ext>
                  </a:extLst>
                </a:gridCol>
                <a:gridCol w="577233">
                  <a:extLst>
                    <a:ext uri="{9D8B030D-6E8A-4147-A177-3AD203B41FA5}">
                      <a16:colId xmlns:a16="http://schemas.microsoft.com/office/drawing/2014/main" val="20004"/>
                    </a:ext>
                  </a:extLst>
                </a:gridCol>
                <a:gridCol w="577233">
                  <a:extLst>
                    <a:ext uri="{9D8B030D-6E8A-4147-A177-3AD203B41FA5}">
                      <a16:colId xmlns:a16="http://schemas.microsoft.com/office/drawing/2014/main" val="20005"/>
                    </a:ext>
                  </a:extLst>
                </a:gridCol>
                <a:gridCol w="577233">
                  <a:extLst>
                    <a:ext uri="{9D8B030D-6E8A-4147-A177-3AD203B41FA5}">
                      <a16:colId xmlns:a16="http://schemas.microsoft.com/office/drawing/2014/main" val="20006"/>
                    </a:ext>
                  </a:extLst>
                </a:gridCol>
                <a:gridCol w="577233">
                  <a:extLst>
                    <a:ext uri="{9D8B030D-6E8A-4147-A177-3AD203B41FA5}">
                      <a16:colId xmlns:a16="http://schemas.microsoft.com/office/drawing/2014/main" val="20007"/>
                    </a:ext>
                  </a:extLst>
                </a:gridCol>
                <a:gridCol w="577233">
                  <a:extLst>
                    <a:ext uri="{9D8B030D-6E8A-4147-A177-3AD203B41FA5}">
                      <a16:colId xmlns:a16="http://schemas.microsoft.com/office/drawing/2014/main" val="20008"/>
                    </a:ext>
                  </a:extLst>
                </a:gridCol>
                <a:gridCol w="577233">
                  <a:extLst>
                    <a:ext uri="{9D8B030D-6E8A-4147-A177-3AD203B41FA5}">
                      <a16:colId xmlns:a16="http://schemas.microsoft.com/office/drawing/2014/main" val="20009"/>
                    </a:ext>
                  </a:extLst>
                </a:gridCol>
                <a:gridCol w="683948">
                  <a:extLst>
                    <a:ext uri="{9D8B030D-6E8A-4147-A177-3AD203B41FA5}">
                      <a16:colId xmlns:a16="http://schemas.microsoft.com/office/drawing/2014/main" val="20010"/>
                    </a:ext>
                  </a:extLst>
                </a:gridCol>
                <a:gridCol w="683948">
                  <a:extLst>
                    <a:ext uri="{9D8B030D-6E8A-4147-A177-3AD203B41FA5}">
                      <a16:colId xmlns:a16="http://schemas.microsoft.com/office/drawing/2014/main" val="20011"/>
                    </a:ext>
                  </a:extLst>
                </a:gridCol>
                <a:gridCol w="683948">
                  <a:extLst>
                    <a:ext uri="{9D8B030D-6E8A-4147-A177-3AD203B41FA5}">
                      <a16:colId xmlns:a16="http://schemas.microsoft.com/office/drawing/2014/main" val="20012"/>
                    </a:ext>
                  </a:extLst>
                </a:gridCol>
              </a:tblGrid>
              <a:tr h="381000">
                <a:tc>
                  <a:txBody>
                    <a:bodyPr/>
                    <a:lstStyle/>
                    <a:p>
                      <a:pPr marL="0" marR="0" algn="just">
                        <a:lnSpc>
                          <a:spcPct val="115000"/>
                        </a:lnSpc>
                        <a:spcBef>
                          <a:spcPts val="0"/>
                        </a:spcBef>
                        <a:spcAft>
                          <a:spcPts val="0"/>
                        </a:spcAft>
                      </a:pPr>
                      <a:endParaRPr lang="en-US" sz="18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dirty="0">
                          <a:latin typeface="Times New Roman" panose="02020603050405020304"/>
                          <a:ea typeface="Calibri" panose="020F0502020204030204"/>
                          <a:cs typeface="Times New Roman" panose="02020603050405020304"/>
                        </a:rPr>
                        <a:t>PO1</a:t>
                      </a:r>
                      <a:endParaRPr lang="en-US" sz="18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PO2</a:t>
                      </a:r>
                      <a:endParaRPr lang="en-US" sz="180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PO3</a:t>
                      </a:r>
                      <a:endParaRPr lang="en-US" sz="180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PO4</a:t>
                      </a:r>
                      <a:endParaRPr lang="en-US" sz="180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PO5</a:t>
                      </a:r>
                      <a:endParaRPr lang="en-US" sz="180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PO6</a:t>
                      </a:r>
                      <a:endParaRPr lang="en-US" sz="180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PO7</a:t>
                      </a:r>
                      <a:endParaRPr lang="en-US" sz="180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PO8</a:t>
                      </a:r>
                      <a:endParaRPr lang="en-US" sz="180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PO9</a:t>
                      </a:r>
                      <a:endParaRPr lang="en-US" sz="180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PO10</a:t>
                      </a:r>
                      <a:endParaRPr lang="en-US" sz="180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PO11</a:t>
                      </a:r>
                      <a:endParaRPr lang="en-US" sz="180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PO12</a:t>
                      </a:r>
                      <a:endParaRPr lang="en-US" sz="1800">
                        <a:latin typeface="Calibri" panose="020F0502020204030204"/>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381000">
                <a:tc>
                  <a:txBody>
                    <a:bodyPr/>
                    <a:lstStyle/>
                    <a:p>
                      <a:pPr marL="0" marR="0">
                        <a:lnSpc>
                          <a:spcPct val="115000"/>
                        </a:lnSpc>
                        <a:spcBef>
                          <a:spcPts val="0"/>
                        </a:spcBef>
                        <a:spcAft>
                          <a:spcPts val="0"/>
                        </a:spcAft>
                      </a:pPr>
                      <a:r>
                        <a:rPr lang="en-US" sz="1800" b="1" kern="1200" dirty="0" smtClean="0">
                          <a:latin typeface="Calibri" panose="020F0502020204030204"/>
                          <a:ea typeface="Calibri" panose="020F0502020204030204"/>
                          <a:cs typeface="Times New Roman" panose="02020603050405020304"/>
                        </a:rPr>
                        <a:t>CO1</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381000">
                <a:tc>
                  <a:txBody>
                    <a:bodyPr/>
                    <a:lstStyle/>
                    <a:p>
                      <a:pPr marL="0" marR="0">
                        <a:lnSpc>
                          <a:spcPct val="115000"/>
                        </a:lnSpc>
                        <a:spcBef>
                          <a:spcPts val="0"/>
                        </a:spcBef>
                        <a:spcAft>
                          <a:spcPts val="0"/>
                        </a:spcAft>
                      </a:pPr>
                      <a:r>
                        <a:rPr lang="en-US" sz="1800" b="1" kern="1200" dirty="0" smtClean="0">
                          <a:latin typeface="+mn-lt"/>
                          <a:ea typeface="Calibri" panose="020F0502020204030204"/>
                          <a:cs typeface="Times New Roman" panose="02020603050405020304"/>
                        </a:rPr>
                        <a:t>CO2</a:t>
                      </a:r>
                      <a:endParaRPr lang="en-US" sz="1800" b="1"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4">
                        <a:lumMod val="50000"/>
                        <a:alpha val="25000"/>
                      </a:schemeClr>
                    </a:solidFill>
                  </a:tcPr>
                </a:tc>
                <a:tc>
                  <a:txBody>
                    <a:bodyPr/>
                    <a:lstStyle/>
                    <a:p>
                      <a:pPr marL="0" marR="0">
                        <a:lnSpc>
                          <a:spcPct val="115000"/>
                        </a:lnSpc>
                        <a:spcBef>
                          <a:spcPts val="0"/>
                        </a:spcBef>
                        <a:spcAft>
                          <a:spcPts val="1000"/>
                        </a:spcAft>
                      </a:pPr>
                      <a:r>
                        <a:rPr lang="en-US" sz="1800" b="1" dirty="0">
                          <a:solidFill>
                            <a:srgbClr val="000000"/>
                          </a:solidFill>
                          <a:latin typeface="Times New Roman" panose="02020603050405020304"/>
                          <a:ea typeface="Calibri" panose="020F0502020204030204"/>
                          <a:cs typeface="Times New Roman" panose="02020603050405020304"/>
                        </a:rPr>
                        <a:t>1</a:t>
                      </a:r>
                      <a:endParaRPr lang="en-US" sz="1800" b="1" dirty="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4">
                        <a:lumMod val="50000"/>
                        <a:alpha val="25000"/>
                      </a:schemeClr>
                    </a:solidFill>
                  </a:tcPr>
                </a:tc>
                <a:tc>
                  <a:txBody>
                    <a:bodyPr/>
                    <a:lstStyle/>
                    <a:p>
                      <a:pPr marL="0" marR="0">
                        <a:lnSpc>
                          <a:spcPct val="115000"/>
                        </a:lnSpc>
                        <a:spcBef>
                          <a:spcPts val="0"/>
                        </a:spcBef>
                        <a:spcAft>
                          <a:spcPts val="1000"/>
                        </a:spcAft>
                      </a:pPr>
                      <a:r>
                        <a:rPr lang="en-US" sz="1800" b="1" dirty="0">
                          <a:solidFill>
                            <a:srgbClr val="000000"/>
                          </a:solidFill>
                          <a:latin typeface="Times New Roman" panose="02020603050405020304"/>
                          <a:ea typeface="Calibri" panose="020F0502020204030204"/>
                          <a:cs typeface="Times New Roman" panose="02020603050405020304"/>
                        </a:rPr>
                        <a:t>3</a:t>
                      </a:r>
                      <a:endParaRPr lang="en-US" sz="1800" b="1" dirty="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4">
                        <a:lumMod val="50000"/>
                        <a:alpha val="25000"/>
                      </a:schemeClr>
                    </a:solidFill>
                  </a:tcPr>
                </a:tc>
                <a:tc>
                  <a:txBody>
                    <a:bodyPr/>
                    <a:lstStyle/>
                    <a:p>
                      <a:pPr marL="0" marR="0">
                        <a:lnSpc>
                          <a:spcPct val="115000"/>
                        </a:lnSpc>
                        <a:spcBef>
                          <a:spcPts val="0"/>
                        </a:spcBef>
                        <a:spcAft>
                          <a:spcPts val="1000"/>
                        </a:spcAft>
                      </a:pPr>
                      <a:r>
                        <a:rPr lang="en-US" sz="1800" b="1" dirty="0">
                          <a:solidFill>
                            <a:srgbClr val="000000"/>
                          </a:solidFill>
                          <a:latin typeface="Times New Roman" panose="02020603050405020304"/>
                          <a:ea typeface="Calibri" panose="020F0502020204030204"/>
                          <a:cs typeface="Times New Roman" panose="02020603050405020304"/>
                        </a:rPr>
                        <a:t>2</a:t>
                      </a:r>
                      <a:endParaRPr lang="en-US" sz="1800" b="1" dirty="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4">
                        <a:lumMod val="50000"/>
                        <a:alpha val="25000"/>
                      </a:schemeClr>
                    </a:solidFill>
                  </a:tcPr>
                </a:tc>
                <a:tc>
                  <a:txBody>
                    <a:bodyPr/>
                    <a:lstStyle/>
                    <a:p>
                      <a:pPr marL="0" marR="0">
                        <a:lnSpc>
                          <a:spcPct val="115000"/>
                        </a:lnSpc>
                        <a:spcBef>
                          <a:spcPts val="0"/>
                        </a:spcBef>
                        <a:spcAft>
                          <a:spcPts val="1000"/>
                        </a:spcAft>
                      </a:pPr>
                      <a:r>
                        <a:rPr lang="en-US" sz="1800" b="1" dirty="0">
                          <a:solidFill>
                            <a:srgbClr val="000000"/>
                          </a:solidFill>
                          <a:latin typeface="Times New Roman" panose="02020603050405020304"/>
                          <a:ea typeface="Calibri" panose="020F0502020204030204"/>
                          <a:cs typeface="Times New Roman" panose="02020603050405020304"/>
                        </a:rPr>
                        <a:t>3</a:t>
                      </a:r>
                      <a:endParaRPr lang="en-US" sz="1800" b="1" dirty="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4">
                        <a:lumMod val="50000"/>
                        <a:alpha val="25000"/>
                      </a:schemeClr>
                    </a:solidFill>
                  </a:tcPr>
                </a:tc>
                <a:tc>
                  <a:txBody>
                    <a:bodyPr/>
                    <a:lstStyle/>
                    <a:p>
                      <a:pPr marL="0" marR="0">
                        <a:lnSpc>
                          <a:spcPct val="115000"/>
                        </a:lnSpc>
                        <a:spcBef>
                          <a:spcPts val="0"/>
                        </a:spcBef>
                        <a:spcAft>
                          <a:spcPts val="1000"/>
                        </a:spcAft>
                      </a:pPr>
                      <a:r>
                        <a:rPr lang="en-US" sz="1800" b="1" dirty="0">
                          <a:solidFill>
                            <a:srgbClr val="000000"/>
                          </a:solidFill>
                          <a:latin typeface="Times New Roman" panose="02020603050405020304"/>
                          <a:ea typeface="Calibri" panose="020F0502020204030204"/>
                          <a:cs typeface="Times New Roman" panose="02020603050405020304"/>
                        </a:rPr>
                        <a:t>2</a:t>
                      </a:r>
                      <a:endParaRPr lang="en-US" sz="1800" b="1" dirty="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4">
                        <a:lumMod val="50000"/>
                        <a:alpha val="25000"/>
                      </a:schemeClr>
                    </a:solidFill>
                  </a:tcPr>
                </a:tc>
                <a:tc>
                  <a:txBody>
                    <a:bodyPr/>
                    <a:lstStyle/>
                    <a:p>
                      <a:pPr marL="0" marR="0">
                        <a:lnSpc>
                          <a:spcPct val="115000"/>
                        </a:lnSpc>
                        <a:spcBef>
                          <a:spcPts val="0"/>
                        </a:spcBef>
                        <a:spcAft>
                          <a:spcPts val="1000"/>
                        </a:spcAft>
                      </a:pPr>
                      <a:r>
                        <a:rPr lang="en-US" sz="1800" b="1" dirty="0">
                          <a:solidFill>
                            <a:srgbClr val="000000"/>
                          </a:solidFill>
                          <a:latin typeface="Times New Roman" panose="02020603050405020304"/>
                          <a:ea typeface="Calibri" panose="020F0502020204030204"/>
                          <a:cs typeface="Times New Roman" panose="02020603050405020304"/>
                        </a:rPr>
                        <a:t>2</a:t>
                      </a:r>
                      <a:endParaRPr lang="en-US" sz="1800" b="1" dirty="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4">
                        <a:lumMod val="50000"/>
                        <a:alpha val="25000"/>
                      </a:schemeClr>
                    </a:solidFill>
                  </a:tcPr>
                </a:tc>
                <a:tc>
                  <a:txBody>
                    <a:bodyPr/>
                    <a:lstStyle/>
                    <a:p>
                      <a:pPr marL="0" marR="0">
                        <a:lnSpc>
                          <a:spcPct val="115000"/>
                        </a:lnSpc>
                        <a:spcBef>
                          <a:spcPts val="0"/>
                        </a:spcBef>
                        <a:spcAft>
                          <a:spcPts val="1000"/>
                        </a:spcAft>
                      </a:pPr>
                      <a:r>
                        <a:rPr lang="en-US" sz="1800" b="1" dirty="0">
                          <a:solidFill>
                            <a:srgbClr val="000000"/>
                          </a:solidFill>
                          <a:latin typeface="Times New Roman" panose="02020603050405020304"/>
                          <a:ea typeface="Calibri" panose="020F0502020204030204"/>
                          <a:cs typeface="Times New Roman" panose="02020603050405020304"/>
                        </a:rPr>
                        <a:t>-</a:t>
                      </a:r>
                      <a:endParaRPr lang="en-US" sz="1800" b="1" dirty="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4">
                        <a:lumMod val="50000"/>
                        <a:alpha val="25000"/>
                      </a:schemeClr>
                    </a:solidFill>
                  </a:tcPr>
                </a:tc>
                <a:tc>
                  <a:txBody>
                    <a:bodyPr/>
                    <a:lstStyle/>
                    <a:p>
                      <a:pPr marL="0" marR="0">
                        <a:lnSpc>
                          <a:spcPct val="115000"/>
                        </a:lnSpc>
                        <a:spcBef>
                          <a:spcPts val="0"/>
                        </a:spcBef>
                        <a:spcAft>
                          <a:spcPts val="1000"/>
                        </a:spcAft>
                      </a:pPr>
                      <a:r>
                        <a:rPr lang="en-US" sz="1800" b="1" dirty="0">
                          <a:solidFill>
                            <a:srgbClr val="000000"/>
                          </a:solidFill>
                          <a:latin typeface="Times New Roman" panose="02020603050405020304"/>
                          <a:ea typeface="Calibri" panose="020F0502020204030204"/>
                          <a:cs typeface="Times New Roman" panose="02020603050405020304"/>
                        </a:rPr>
                        <a:t>1</a:t>
                      </a:r>
                      <a:endParaRPr lang="en-US" sz="1800" b="1" dirty="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4">
                        <a:lumMod val="50000"/>
                        <a:alpha val="25000"/>
                      </a:schemeClr>
                    </a:solidFill>
                  </a:tcPr>
                </a:tc>
                <a:tc>
                  <a:txBody>
                    <a:bodyPr/>
                    <a:lstStyle/>
                    <a:p>
                      <a:pPr marL="0" marR="0">
                        <a:lnSpc>
                          <a:spcPct val="115000"/>
                        </a:lnSpc>
                        <a:spcBef>
                          <a:spcPts val="0"/>
                        </a:spcBef>
                        <a:spcAft>
                          <a:spcPts val="1000"/>
                        </a:spcAft>
                      </a:pPr>
                      <a:r>
                        <a:rPr lang="en-US" sz="1800" b="1" dirty="0">
                          <a:solidFill>
                            <a:srgbClr val="000000"/>
                          </a:solidFill>
                          <a:latin typeface="Times New Roman" panose="02020603050405020304"/>
                          <a:ea typeface="Calibri" panose="020F0502020204030204"/>
                          <a:cs typeface="Times New Roman" panose="02020603050405020304"/>
                        </a:rPr>
                        <a:t>1</a:t>
                      </a:r>
                      <a:endParaRPr lang="en-US" sz="1800" b="1" dirty="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4">
                        <a:lumMod val="50000"/>
                        <a:alpha val="25000"/>
                      </a:schemeClr>
                    </a:solidFill>
                  </a:tcPr>
                </a:tc>
                <a:tc>
                  <a:txBody>
                    <a:bodyPr/>
                    <a:lstStyle/>
                    <a:p>
                      <a:pPr marL="0" marR="0">
                        <a:lnSpc>
                          <a:spcPct val="115000"/>
                        </a:lnSpc>
                        <a:spcBef>
                          <a:spcPts val="0"/>
                        </a:spcBef>
                        <a:spcAft>
                          <a:spcPts val="1000"/>
                        </a:spcAft>
                      </a:pPr>
                      <a:r>
                        <a:rPr lang="en-US" sz="1800" b="1">
                          <a:solidFill>
                            <a:srgbClr val="000000"/>
                          </a:solidFill>
                          <a:latin typeface="Times New Roman" panose="02020603050405020304"/>
                          <a:ea typeface="Calibri" panose="020F0502020204030204"/>
                          <a:cs typeface="Times New Roman" panose="02020603050405020304"/>
                        </a:rPr>
                        <a:t>1</a:t>
                      </a:r>
                      <a:endParaRPr lang="en-US" sz="1800" b="1">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4">
                        <a:lumMod val="50000"/>
                        <a:alpha val="25000"/>
                      </a:schemeClr>
                    </a:solidFill>
                  </a:tcPr>
                </a:tc>
                <a:tc>
                  <a:txBody>
                    <a:bodyPr/>
                    <a:lstStyle/>
                    <a:p>
                      <a:pPr marL="0" marR="0">
                        <a:lnSpc>
                          <a:spcPct val="115000"/>
                        </a:lnSpc>
                        <a:spcBef>
                          <a:spcPts val="0"/>
                        </a:spcBef>
                        <a:spcAft>
                          <a:spcPts val="1000"/>
                        </a:spcAft>
                      </a:pPr>
                      <a:r>
                        <a:rPr lang="en-US" sz="1800" b="1" dirty="0">
                          <a:solidFill>
                            <a:srgbClr val="000000"/>
                          </a:solidFill>
                          <a:latin typeface="Times New Roman" panose="02020603050405020304"/>
                          <a:ea typeface="Calibri" panose="020F0502020204030204"/>
                          <a:cs typeface="Times New Roman" panose="02020603050405020304"/>
                        </a:rPr>
                        <a:t>2</a:t>
                      </a:r>
                      <a:endParaRPr lang="en-US" sz="1800" b="1" dirty="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4">
                        <a:lumMod val="50000"/>
                        <a:alpha val="25000"/>
                      </a:schemeClr>
                    </a:solidFill>
                  </a:tcPr>
                </a:tc>
                <a:tc>
                  <a:txBody>
                    <a:bodyPr/>
                    <a:lstStyle/>
                    <a:p>
                      <a:pPr marL="0" marR="0">
                        <a:lnSpc>
                          <a:spcPct val="115000"/>
                        </a:lnSpc>
                        <a:spcBef>
                          <a:spcPts val="0"/>
                        </a:spcBef>
                        <a:spcAft>
                          <a:spcPts val="1000"/>
                        </a:spcAft>
                      </a:pPr>
                      <a:r>
                        <a:rPr lang="en-US" sz="1800" b="1" dirty="0">
                          <a:solidFill>
                            <a:srgbClr val="000000"/>
                          </a:solidFill>
                          <a:latin typeface="Times New Roman" panose="02020603050405020304"/>
                          <a:ea typeface="Calibri" panose="020F0502020204030204"/>
                          <a:cs typeface="Times New Roman" panose="02020603050405020304"/>
                        </a:rPr>
                        <a:t>2</a:t>
                      </a:r>
                      <a:endParaRPr lang="en-US" sz="1800" b="1" dirty="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4">
                        <a:lumMod val="50000"/>
                        <a:alpha val="25000"/>
                      </a:schemeClr>
                    </a:solidFill>
                  </a:tcPr>
                </a:tc>
                <a:extLst>
                  <a:ext uri="{0D108BD9-81ED-4DB2-BD59-A6C34878D82A}">
                    <a16:rowId xmlns:a16="http://schemas.microsoft.com/office/drawing/2014/main" val="10002"/>
                  </a:ext>
                </a:extLst>
              </a:tr>
              <a:tr h="381000">
                <a:tc>
                  <a:txBody>
                    <a:bodyPr/>
                    <a:lstStyle/>
                    <a:p>
                      <a:pPr marL="0" marR="0">
                        <a:lnSpc>
                          <a:spcPct val="115000"/>
                        </a:lnSpc>
                        <a:spcBef>
                          <a:spcPts val="0"/>
                        </a:spcBef>
                        <a:spcAft>
                          <a:spcPts val="0"/>
                        </a:spcAft>
                      </a:pPr>
                      <a:r>
                        <a:rPr lang="en-US" sz="1800" b="1" kern="1200" dirty="0" smtClean="0">
                          <a:latin typeface="+mn-lt"/>
                          <a:ea typeface="Calibri" panose="020F0502020204030204"/>
                          <a:cs typeface="Times New Roman" panose="02020603050405020304"/>
                        </a:rPr>
                        <a:t>CO3</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a:t>
                      </a:r>
                      <a:endParaRPr lang="en-US" sz="1800" dirty="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1</a:t>
                      </a:r>
                      <a:endParaRPr lang="en-US" sz="1800" dirty="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r h="381000">
                <a:tc>
                  <a:txBody>
                    <a:bodyPr/>
                    <a:lstStyle/>
                    <a:p>
                      <a:pPr marL="0" marR="0">
                        <a:lnSpc>
                          <a:spcPct val="115000"/>
                        </a:lnSpc>
                        <a:spcBef>
                          <a:spcPts val="0"/>
                        </a:spcBef>
                        <a:spcAft>
                          <a:spcPts val="0"/>
                        </a:spcAft>
                      </a:pPr>
                      <a:r>
                        <a:rPr lang="en-US" sz="1800" b="1" kern="1200" dirty="0" smtClean="0">
                          <a:latin typeface="+mn-lt"/>
                          <a:ea typeface="Calibri" panose="020F0502020204030204"/>
                          <a:cs typeface="Times New Roman" panose="02020603050405020304"/>
                        </a:rPr>
                        <a:t>CO4</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4"/>
                  </a:ext>
                </a:extLst>
              </a:tr>
              <a:tr h="381000">
                <a:tc>
                  <a:txBody>
                    <a:bodyPr/>
                    <a:lstStyle/>
                    <a:p>
                      <a:pPr marL="0" marR="0">
                        <a:lnSpc>
                          <a:spcPct val="115000"/>
                        </a:lnSpc>
                        <a:spcBef>
                          <a:spcPts val="0"/>
                        </a:spcBef>
                        <a:spcAft>
                          <a:spcPts val="0"/>
                        </a:spcAft>
                      </a:pPr>
                      <a:r>
                        <a:rPr lang="en-US" sz="1800" b="1" kern="1200" dirty="0" smtClean="0">
                          <a:latin typeface="+mn-lt"/>
                          <a:ea typeface="Calibri" panose="020F0502020204030204"/>
                          <a:cs typeface="Times New Roman" panose="02020603050405020304"/>
                        </a:rPr>
                        <a:t>CO5</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5"/>
                  </a:ext>
                </a:extLst>
              </a:tr>
              <a:tr h="381000">
                <a:tc>
                  <a:txBody>
                    <a:bodyPr/>
                    <a:lstStyle/>
                    <a:p>
                      <a:pPr marL="0" marR="0">
                        <a:lnSpc>
                          <a:spcPct val="115000"/>
                        </a:lnSpc>
                        <a:spcBef>
                          <a:spcPts val="0"/>
                        </a:spcBef>
                        <a:spcAft>
                          <a:spcPts val="0"/>
                        </a:spcAft>
                      </a:pPr>
                      <a:r>
                        <a:rPr lang="en-US" sz="1800" b="1" kern="1200" dirty="0">
                          <a:latin typeface="Calibri" panose="020F0502020204030204"/>
                          <a:ea typeface="Calibri" panose="020F0502020204030204"/>
                          <a:cs typeface="Times New Roman" panose="02020603050405020304"/>
                        </a:rPr>
                        <a:t>Average</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2.4</a:t>
                      </a:r>
                      <a:endParaRPr lang="en-US" sz="1800" dirty="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2.6</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1.4</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1.6</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2.6</a:t>
                      </a:r>
                      <a:endParaRPr lang="en-US" sz="1800" dirty="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C169C-0DF1-427A-ABA3-4D7742363562}"/>
              </a:ext>
            </a:extLst>
          </p:cNvPr>
          <p:cNvSpPr>
            <a:spLocks noGrp="1"/>
          </p:cNvSpPr>
          <p:nvPr>
            <p:ph idx="1"/>
          </p:nvPr>
        </p:nvSpPr>
        <p:spPr/>
        <p:txBody>
          <a:bodyPr/>
          <a:lstStyle/>
          <a:p>
            <a:pPr marL="0" indent="0">
              <a:buNone/>
            </a:pPr>
            <a:r>
              <a:rPr lang="en-US" sz="1800" b="1" dirty="0" smtClean="0">
                <a:latin typeface="Times New Roman" panose="02020603050405020304" pitchFamily="18" charset="0"/>
                <a:cs typeface="Times New Roman" panose="02020603050405020304" pitchFamily="18" charset="0"/>
              </a:rPr>
              <a:t>Dileep Kumar Kushwaha</a:t>
            </a:r>
            <a:endParaRPr lang="en-US" sz="1800" b="1"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Designation: Assistant Professor </a:t>
            </a:r>
            <a:r>
              <a:rPr lang="en-US" sz="1800" dirty="0" smtClean="0">
                <a:latin typeface="Times New Roman" panose="02020603050405020304" pitchFamily="18" charset="0"/>
                <a:cs typeface="Times New Roman" panose="02020603050405020304" pitchFamily="18" charset="0"/>
              </a:rPr>
              <a:t>IT </a:t>
            </a:r>
            <a:r>
              <a:rPr lang="en-US" sz="1800" dirty="0">
                <a:latin typeface="Times New Roman" panose="02020603050405020304" pitchFamily="18" charset="0"/>
                <a:cs typeface="Times New Roman" panose="02020603050405020304" pitchFamily="18" charset="0"/>
              </a:rPr>
              <a:t>Department</a:t>
            </a:r>
          </a:p>
          <a:p>
            <a:pPr marL="0" indent="0">
              <a:buNone/>
            </a:pPr>
            <a:r>
              <a:rPr lang="en-US" sz="1800" dirty="0">
                <a:latin typeface="Times New Roman" panose="02020603050405020304" pitchFamily="18" charset="0"/>
                <a:cs typeface="Times New Roman" panose="02020603050405020304" pitchFamily="18" charset="0"/>
              </a:rPr>
              <a:t>NIET Grater Noida</a:t>
            </a:r>
          </a:p>
          <a:p>
            <a:pPr marL="0" indent="0">
              <a:buNone/>
            </a:pPr>
            <a:r>
              <a:rPr lang="en-US" sz="1800" b="1" dirty="0">
                <a:latin typeface="Times New Roman" panose="02020603050405020304" pitchFamily="18" charset="0"/>
                <a:cs typeface="Times New Roman" panose="02020603050405020304" pitchFamily="18" charset="0"/>
              </a:rPr>
              <a:t>Qualifications: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a:t>
            </a:r>
            <a:r>
              <a:rPr lang="en-US" sz="1800" dirty="0" smtClean="0">
                <a:latin typeface="Times New Roman" panose="02020603050405020304" pitchFamily="18" charset="0"/>
                <a:cs typeface="Times New Roman" panose="02020603050405020304" pitchFamily="18" charset="0"/>
              </a:rPr>
              <a:t>.Tech (CSE) </a:t>
            </a:r>
            <a:r>
              <a:rPr lang="en-US" sz="1800" dirty="0">
                <a:latin typeface="Times New Roman" panose="02020603050405020304" pitchFamily="18" charset="0"/>
                <a:cs typeface="Times New Roman" panose="02020603050405020304" pitchFamily="18" charset="0"/>
              </a:rPr>
              <a:t>from </a:t>
            </a:r>
            <a:r>
              <a:rPr lang="en-US" sz="1800" dirty="0" smtClean="0">
                <a:latin typeface="Times New Roman" panose="02020603050405020304" pitchFamily="18" charset="0"/>
                <a:cs typeface="Times New Roman" panose="02020603050405020304" pitchFamily="18" charset="0"/>
              </a:rPr>
              <a:t>JAMIA HAMDARD </a:t>
            </a:r>
            <a:r>
              <a:rPr lang="en-US" sz="1800" dirty="0">
                <a:latin typeface="Times New Roman" panose="02020603050405020304" pitchFamily="18" charset="0"/>
                <a:cs typeface="Times New Roman" panose="02020603050405020304" pitchFamily="18" charset="0"/>
              </a:rPr>
              <a:t>in </a:t>
            </a:r>
            <a:r>
              <a:rPr lang="en-US" sz="1800" dirty="0" smtClean="0">
                <a:latin typeface="Times New Roman" panose="02020603050405020304" pitchFamily="18" charset="0"/>
                <a:cs typeface="Times New Roman" panose="02020603050405020304" pitchFamily="18" charset="0"/>
              </a:rPr>
              <a:t>2013</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M,.C.A </a:t>
            </a:r>
            <a:r>
              <a:rPr lang="en-US" sz="1800" dirty="0">
                <a:latin typeface="Times New Roman" panose="02020603050405020304" pitchFamily="18" charset="0"/>
                <a:cs typeface="Times New Roman" panose="02020603050405020304" pitchFamily="18" charset="0"/>
              </a:rPr>
              <a:t>from </a:t>
            </a:r>
            <a:r>
              <a:rPr lang="en-US" sz="1800" dirty="0" smtClean="0">
                <a:latin typeface="Times New Roman" panose="02020603050405020304" pitchFamily="18" charset="0"/>
                <a:cs typeface="Times New Roman" panose="02020603050405020304" pitchFamily="18" charset="0"/>
              </a:rPr>
              <a:t>UPTU in 2007</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Teaching </a:t>
            </a:r>
            <a:r>
              <a:rPr lang="en-US" sz="1800" b="1" dirty="0" smtClean="0">
                <a:latin typeface="Times New Roman" panose="02020603050405020304" pitchFamily="18" charset="0"/>
                <a:cs typeface="Times New Roman" panose="02020603050405020304" pitchFamily="18" charset="0"/>
              </a:rPr>
              <a:t>Experiences: 12</a:t>
            </a:r>
            <a:endParaRPr lang="en-US" sz="1800" b="1"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Research Publications:</a:t>
            </a:r>
          </a:p>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349077E4-CAF8-4C05-B649-952420C6C967}"/>
              </a:ext>
            </a:extLst>
          </p:cNvPr>
          <p:cNvSpPr>
            <a:spLocks noGrp="1"/>
          </p:cNvSpPr>
          <p:nvPr>
            <p:ph type="dt" sz="half" idx="10"/>
          </p:nvPr>
        </p:nvSpPr>
        <p:spPr/>
        <p:txBody>
          <a:bodyPr/>
          <a:lstStyle/>
          <a:p>
            <a:fld id="{C546A9D7-3691-4FF7-A342-BB0819643C8B}" type="datetime1">
              <a:rPr lang="en-US" smtClean="0"/>
              <a:pPr/>
              <a:t>1/31/2022</a:t>
            </a:fld>
            <a:endParaRPr lang="en-US"/>
          </a:p>
        </p:txBody>
      </p:sp>
      <p:sp>
        <p:nvSpPr>
          <p:cNvPr id="5" name="Footer Placeholder 4">
            <a:extLst>
              <a:ext uri="{FF2B5EF4-FFF2-40B4-BE49-F238E27FC236}">
                <a16:creationId xmlns:a16="http://schemas.microsoft.com/office/drawing/2014/main" id="{916049B0-EDD8-436F-AE71-7524DF27E39D}"/>
              </a:ext>
            </a:extLst>
          </p:cNvPr>
          <p:cNvSpPr>
            <a:spLocks noGrp="1"/>
          </p:cNvSpPr>
          <p:nvPr>
            <p:ph type="ftr" sz="quarter" idx="11"/>
          </p:nvPr>
        </p:nvSpPr>
        <p:spPr>
          <a:xfrm>
            <a:off x="3124200" y="6248400"/>
            <a:ext cx="5105400" cy="473075"/>
          </a:xfrm>
        </p:spPr>
        <p:txBody>
          <a:bodyPr/>
          <a:lstStyle/>
          <a:p>
            <a:r>
              <a:rPr lang="it-IT" dirty="0" smtClean="0"/>
              <a:t>Dileep Kumar Kushwaha  ACSE0404 (TOAFL) Unit II</a:t>
            </a:r>
            <a:endParaRPr lang="en-US" dirty="0"/>
          </a:p>
        </p:txBody>
      </p:sp>
      <p:sp>
        <p:nvSpPr>
          <p:cNvPr id="6" name="Slide Number Placeholder 5">
            <a:extLst>
              <a:ext uri="{FF2B5EF4-FFF2-40B4-BE49-F238E27FC236}">
                <a16:creationId xmlns:a16="http://schemas.microsoft.com/office/drawing/2014/main" id="{DCEFE441-532C-4151-91B8-434C68F11F82}"/>
              </a:ext>
            </a:extLst>
          </p:cNvPr>
          <p:cNvSpPr>
            <a:spLocks noGrp="1"/>
          </p:cNvSpPr>
          <p:nvPr>
            <p:ph type="sldNum" sz="quarter" idx="12"/>
          </p:nvPr>
        </p:nvSpPr>
        <p:spPr/>
        <p:txBody>
          <a:bodyPr/>
          <a:lstStyle/>
          <a:p>
            <a:fld id="{B6F15528-21DE-4FAA-801E-634DDDAF4B2B}" type="slidenum">
              <a:rPr lang="en-US" smtClean="0"/>
              <a:pPr/>
              <a:t>2</a:t>
            </a:fld>
            <a:endParaRPr lang="en-US" dirty="0"/>
          </a:p>
        </p:txBody>
      </p:sp>
      <p:sp>
        <p:nvSpPr>
          <p:cNvPr id="7" name="Title 1">
            <a:extLst>
              <a:ext uri="{FF2B5EF4-FFF2-40B4-BE49-F238E27FC236}">
                <a16:creationId xmlns:a16="http://schemas.microsoft.com/office/drawing/2014/main" id="{AAF397BA-B3AA-4FCA-8B23-53BF07946AA7}"/>
              </a:ext>
            </a:extLst>
          </p:cNvPr>
          <p:cNvSpPr txBox="1">
            <a:spLocks noGrp="1"/>
          </p:cNvSpPr>
          <p:nvPr>
            <p:ph type="title"/>
          </p:nvPr>
        </p:nvSpPr>
        <p:spPr>
          <a:xfrm>
            <a:off x="1066800" y="21956"/>
            <a:ext cx="8229600" cy="8683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Brief Introduction of Faculty</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graphicFrame>
        <p:nvGraphicFramePr>
          <p:cNvPr id="8" name="Table 8">
            <a:extLst>
              <a:ext uri="{FF2B5EF4-FFF2-40B4-BE49-F238E27FC236}">
                <a16:creationId xmlns:a16="http://schemas.microsoft.com/office/drawing/2014/main" id="{B7BDED5B-6D93-4F4D-BD7D-D19069FCFCAE}"/>
              </a:ext>
            </a:extLst>
          </p:cNvPr>
          <p:cNvGraphicFramePr>
            <a:graphicFrameLocks noGrp="1"/>
          </p:cNvGraphicFramePr>
          <p:nvPr>
            <p:extLst>
              <p:ext uri="{D42A27DB-BD31-4B8C-83A1-F6EECF244321}">
                <p14:modId xmlns:p14="http://schemas.microsoft.com/office/powerpoint/2010/main" val="2653945018"/>
              </p:ext>
            </p:extLst>
          </p:nvPr>
        </p:nvGraphicFramePr>
        <p:xfrm>
          <a:off x="1524000" y="4546646"/>
          <a:ext cx="6096000" cy="74168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1365995195"/>
                    </a:ext>
                  </a:extLst>
                </a:gridCol>
                <a:gridCol w="2032000">
                  <a:extLst>
                    <a:ext uri="{9D8B030D-6E8A-4147-A177-3AD203B41FA5}">
                      <a16:colId xmlns:a16="http://schemas.microsoft.com/office/drawing/2014/main" val="2729013040"/>
                    </a:ext>
                  </a:extLst>
                </a:gridCol>
                <a:gridCol w="2032000">
                  <a:extLst>
                    <a:ext uri="{9D8B030D-6E8A-4147-A177-3AD203B41FA5}">
                      <a16:colId xmlns:a16="http://schemas.microsoft.com/office/drawing/2014/main" val="409829895"/>
                    </a:ext>
                  </a:extLst>
                </a:gridCol>
              </a:tblGrid>
              <a:tr h="370840">
                <a:tc>
                  <a:txBody>
                    <a:bodyPr/>
                    <a:lstStyle/>
                    <a:p>
                      <a:r>
                        <a:rPr lang="en-US" dirty="0"/>
                        <a:t>Particulars</a:t>
                      </a:r>
                      <a:endParaRPr lang="en-IN" dirty="0"/>
                    </a:p>
                  </a:txBody>
                  <a:tcPr/>
                </a:tc>
                <a:tc>
                  <a:txBody>
                    <a:bodyPr/>
                    <a:lstStyle/>
                    <a:p>
                      <a:r>
                        <a:rPr lang="en-US" dirty="0" smtClean="0"/>
                        <a:t>Journals</a:t>
                      </a:r>
                      <a:endParaRPr lang="en-IN" dirty="0"/>
                    </a:p>
                  </a:txBody>
                  <a:tcPr/>
                </a:tc>
                <a:tc>
                  <a:txBody>
                    <a:bodyPr/>
                    <a:lstStyle/>
                    <a:p>
                      <a:r>
                        <a:rPr lang="en-US" dirty="0"/>
                        <a:t>Conference(IEEE)</a:t>
                      </a:r>
                      <a:endParaRPr lang="en-IN" dirty="0"/>
                    </a:p>
                  </a:txBody>
                  <a:tcPr/>
                </a:tc>
                <a:extLst>
                  <a:ext uri="{0D108BD9-81ED-4DB2-BD59-A6C34878D82A}">
                    <a16:rowId xmlns:a16="http://schemas.microsoft.com/office/drawing/2014/main" val="671891855"/>
                  </a:ext>
                </a:extLst>
              </a:tr>
              <a:tr h="370840">
                <a:tc>
                  <a:txBody>
                    <a:bodyPr/>
                    <a:lstStyle/>
                    <a:p>
                      <a:r>
                        <a:rPr lang="en-US" dirty="0"/>
                        <a:t>International</a:t>
                      </a:r>
                      <a:endParaRPr lang="en-IN" dirty="0"/>
                    </a:p>
                  </a:txBody>
                  <a:tcPr/>
                </a:tc>
                <a:tc>
                  <a:txBody>
                    <a:bodyPr/>
                    <a:lstStyle/>
                    <a:p>
                      <a:r>
                        <a:rPr lang="en-US" dirty="0" smtClean="0"/>
                        <a:t>05</a:t>
                      </a:r>
                      <a:endParaRPr lang="en-IN" dirty="0"/>
                    </a:p>
                  </a:txBody>
                  <a:tcPr/>
                </a:tc>
                <a:tc>
                  <a:txBody>
                    <a:bodyPr/>
                    <a:lstStyle/>
                    <a:p>
                      <a:r>
                        <a:rPr lang="en-US" dirty="0"/>
                        <a:t>01</a:t>
                      </a:r>
                      <a:endParaRPr lang="en-IN" dirty="0"/>
                    </a:p>
                  </a:txBody>
                  <a:tcPr/>
                </a:tc>
                <a:extLst>
                  <a:ext uri="{0D108BD9-81ED-4DB2-BD59-A6C34878D82A}">
                    <a16:rowId xmlns:a16="http://schemas.microsoft.com/office/drawing/2014/main" val="3107661749"/>
                  </a:ext>
                </a:extLst>
              </a:tr>
            </a:tbl>
          </a:graphicData>
        </a:graphic>
      </p:graphicFrame>
      <p:pic>
        <p:nvPicPr>
          <p:cNvPr id="10" name="Picture 9">
            <a:extLst>
              <a:ext uri="{FF2B5EF4-FFF2-40B4-BE49-F238E27FC236}">
                <a16:creationId xmlns:a16="http://schemas.microsoft.com/office/drawing/2014/main" id="{80F63A9E-A0F8-42C0-8533-E929400ABD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1184"/>
            <a:ext cx="1344139" cy="720653"/>
          </a:xfrm>
          <a:prstGeom prst="rect">
            <a:avLst/>
          </a:prstGeom>
        </p:spPr>
      </p:pic>
      <p:pic>
        <p:nvPicPr>
          <p:cNvPr id="184322" name="Picture 2" descr="C:\Users\Hamar\AppData\Local\Temp\ksohtml\wps156C.tm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1356158"/>
            <a:ext cx="1295400" cy="157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893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1999F607-09B0-4451-A8A7-367D2B8E2F73}" type="datetime1">
              <a:rPr lang="en-US" smtClean="0"/>
              <a:pPr/>
              <a:t>1/31/2022</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20</a:t>
            </a:fld>
            <a:endParaRPr lang="en-US"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smtClean="0"/>
              <a:t>Dileep Kumar Kushwaha               ACSE0404 (TOAFL)                  Unit II</a:t>
            </a:r>
            <a:endParaRPr lang="en-US" dirty="0"/>
          </a:p>
        </p:txBody>
      </p:sp>
      <p:sp>
        <p:nvSpPr>
          <p:cNvPr id="11" name="Title 1"/>
          <p:cNvSpPr txBox="1"/>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CO-PSO correlation matrix</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graphicFrame>
        <p:nvGraphicFramePr>
          <p:cNvPr id="12" name="Content Placeholder 11"/>
          <p:cNvGraphicFramePr>
            <a:graphicFrameLocks noGrp="1"/>
          </p:cNvGraphicFramePr>
          <p:nvPr>
            <p:ph idx="1"/>
          </p:nvPr>
        </p:nvGraphicFramePr>
        <p:xfrm>
          <a:off x="1066799" y="1752600"/>
          <a:ext cx="6553201" cy="2804160"/>
        </p:xfrm>
        <a:graphic>
          <a:graphicData uri="http://schemas.openxmlformats.org/drawingml/2006/table">
            <a:tbl>
              <a:tblPr/>
              <a:tblGrid>
                <a:gridCol w="1034718">
                  <a:extLst>
                    <a:ext uri="{9D8B030D-6E8A-4147-A177-3AD203B41FA5}">
                      <a16:colId xmlns:a16="http://schemas.microsoft.com/office/drawing/2014/main" val="20000"/>
                    </a:ext>
                  </a:extLst>
                </a:gridCol>
                <a:gridCol w="2223421">
                  <a:extLst>
                    <a:ext uri="{9D8B030D-6E8A-4147-A177-3AD203B41FA5}">
                      <a16:colId xmlns:a16="http://schemas.microsoft.com/office/drawing/2014/main" val="20001"/>
                    </a:ext>
                  </a:extLst>
                </a:gridCol>
                <a:gridCol w="1098354">
                  <a:extLst>
                    <a:ext uri="{9D8B030D-6E8A-4147-A177-3AD203B41FA5}">
                      <a16:colId xmlns:a16="http://schemas.microsoft.com/office/drawing/2014/main" val="20002"/>
                    </a:ext>
                  </a:extLst>
                </a:gridCol>
                <a:gridCol w="1098354">
                  <a:extLst>
                    <a:ext uri="{9D8B030D-6E8A-4147-A177-3AD203B41FA5}">
                      <a16:colId xmlns:a16="http://schemas.microsoft.com/office/drawing/2014/main" val="20003"/>
                    </a:ext>
                  </a:extLst>
                </a:gridCol>
                <a:gridCol w="1098354">
                  <a:extLst>
                    <a:ext uri="{9D8B030D-6E8A-4147-A177-3AD203B41FA5}">
                      <a16:colId xmlns:a16="http://schemas.microsoft.com/office/drawing/2014/main" val="20004"/>
                    </a:ext>
                  </a:extLst>
                </a:gridCol>
              </a:tblGrid>
              <a:tr h="342900">
                <a:tc rowSpan="2">
                  <a:txBody>
                    <a:bodyPr/>
                    <a:lstStyle/>
                    <a:p>
                      <a:pPr marL="0" marR="0" algn="ctr">
                        <a:lnSpc>
                          <a:spcPct val="115000"/>
                        </a:lnSpc>
                        <a:spcBef>
                          <a:spcPts val="0"/>
                        </a:spcBef>
                        <a:spcAft>
                          <a:spcPts val="0"/>
                        </a:spcAft>
                      </a:pPr>
                      <a:r>
                        <a:rPr lang="en-US" sz="2000" b="1" dirty="0" smtClean="0">
                          <a:latin typeface="+mn-lt"/>
                          <a:ea typeface="Calibri" panose="020F0502020204030204"/>
                          <a:cs typeface="Times New Roman" panose="02020603050405020304"/>
                        </a:rPr>
                        <a:t>CO</a:t>
                      </a:r>
                      <a:endParaRPr lang="en-US" sz="2000" b="1" dirty="0">
                        <a:latin typeface="+mn-lt"/>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gridSpan="4">
                  <a:txBody>
                    <a:bodyPr/>
                    <a:lstStyle/>
                    <a:p>
                      <a:pPr marL="0" marR="0" algn="ctr">
                        <a:lnSpc>
                          <a:spcPct val="115000"/>
                        </a:lnSpc>
                        <a:spcBef>
                          <a:spcPts val="0"/>
                        </a:spcBef>
                        <a:spcAft>
                          <a:spcPts val="1000"/>
                        </a:spcAft>
                      </a:pPr>
                      <a:r>
                        <a:rPr lang="en-US" sz="2000" b="1" dirty="0" smtClean="0">
                          <a:latin typeface="+mn-lt"/>
                          <a:ea typeface="Times New Roman" panose="02020603050405020304"/>
                          <a:cs typeface="Calibri" panose="020F0502020204030204"/>
                        </a:rPr>
                        <a:t>PSO</a:t>
                      </a:r>
                      <a:endParaRPr lang="en-US" sz="2000" b="1" dirty="0">
                        <a:latin typeface="+mn-lt"/>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342900">
                <a:tc v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a:latin typeface="+mn-lt"/>
                          <a:ea typeface="Calibri" panose="020F0502020204030204"/>
                          <a:cs typeface="Times New Roman" panose="02020603050405020304"/>
                        </a:rPr>
                        <a:t>PSO1</a:t>
                      </a:r>
                      <a:endParaRPr lang="en-US" sz="2000">
                        <a:latin typeface="+mn-lt"/>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a:latin typeface="+mn-lt"/>
                          <a:ea typeface="Calibri" panose="020F0502020204030204"/>
                          <a:cs typeface="Times New Roman" panose="02020603050405020304"/>
                        </a:rPr>
                        <a:t>PSO2</a:t>
                      </a:r>
                      <a:endParaRPr lang="en-US" sz="2000">
                        <a:latin typeface="+mn-lt"/>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a:latin typeface="+mn-lt"/>
                          <a:ea typeface="Calibri" panose="020F0502020204030204"/>
                          <a:cs typeface="Times New Roman" panose="02020603050405020304"/>
                        </a:rPr>
                        <a:t>PSO3</a:t>
                      </a:r>
                      <a:endParaRPr lang="en-US" sz="2000">
                        <a:latin typeface="+mn-lt"/>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a:latin typeface="+mn-lt"/>
                          <a:ea typeface="Calibri" panose="020F0502020204030204"/>
                          <a:cs typeface="Times New Roman" panose="02020603050405020304"/>
                        </a:rPr>
                        <a:t>PSO4</a:t>
                      </a:r>
                      <a:endParaRPr lang="en-US" sz="2000">
                        <a:latin typeface="+mn-lt"/>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342900">
                <a:tc>
                  <a:txBody>
                    <a:bodyPr/>
                    <a:lstStyle/>
                    <a:p>
                      <a:pPr marL="0" marR="0">
                        <a:lnSpc>
                          <a:spcPct val="115000"/>
                        </a:lnSpc>
                        <a:spcBef>
                          <a:spcPts val="0"/>
                        </a:spcBef>
                        <a:spcAft>
                          <a:spcPts val="0"/>
                        </a:spcAft>
                      </a:pPr>
                      <a:r>
                        <a:rPr lang="en-US" sz="1800" b="1" kern="1200" dirty="0" smtClean="0">
                          <a:latin typeface="Calibri" panose="020F0502020204030204"/>
                          <a:ea typeface="Calibri" panose="020F0502020204030204"/>
                          <a:cs typeface="Times New Roman" panose="02020603050405020304"/>
                        </a:rPr>
                        <a:t>CO1</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342900">
                <a:tc>
                  <a:txBody>
                    <a:bodyPr/>
                    <a:lstStyle/>
                    <a:p>
                      <a:pPr marL="0" marR="0">
                        <a:lnSpc>
                          <a:spcPct val="115000"/>
                        </a:lnSpc>
                        <a:spcBef>
                          <a:spcPts val="0"/>
                        </a:spcBef>
                        <a:spcAft>
                          <a:spcPts val="0"/>
                        </a:spcAft>
                      </a:pPr>
                      <a:r>
                        <a:rPr lang="en-US" sz="1800" b="1" kern="1200" dirty="0" smtClean="0">
                          <a:latin typeface="+mn-lt"/>
                          <a:ea typeface="Calibri" panose="020F0502020204030204"/>
                          <a:cs typeface="Times New Roman" panose="02020603050405020304"/>
                        </a:rPr>
                        <a:t>CO2</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4">
                        <a:lumMod val="50000"/>
                        <a:alpha val="25000"/>
                      </a:scheme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4">
                        <a:lumMod val="50000"/>
                        <a:alpha val="25000"/>
                      </a:scheme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4">
                        <a:lumMod val="50000"/>
                        <a:alpha val="25000"/>
                      </a:scheme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4">
                        <a:lumMod val="50000"/>
                        <a:alpha val="25000"/>
                      </a:scheme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4">
                        <a:lumMod val="50000"/>
                        <a:alpha val="25000"/>
                      </a:schemeClr>
                    </a:solidFill>
                  </a:tcPr>
                </a:tc>
                <a:extLst>
                  <a:ext uri="{0D108BD9-81ED-4DB2-BD59-A6C34878D82A}">
                    <a16:rowId xmlns:a16="http://schemas.microsoft.com/office/drawing/2014/main" val="10003"/>
                  </a:ext>
                </a:extLst>
              </a:tr>
              <a:tr h="342900">
                <a:tc>
                  <a:txBody>
                    <a:bodyPr/>
                    <a:lstStyle/>
                    <a:p>
                      <a:pPr marL="0" marR="0">
                        <a:lnSpc>
                          <a:spcPct val="115000"/>
                        </a:lnSpc>
                        <a:spcBef>
                          <a:spcPts val="0"/>
                        </a:spcBef>
                        <a:spcAft>
                          <a:spcPts val="0"/>
                        </a:spcAft>
                      </a:pPr>
                      <a:r>
                        <a:rPr lang="en-US" sz="1800" b="1" kern="1200" dirty="0" smtClean="0">
                          <a:latin typeface="+mn-lt"/>
                          <a:ea typeface="Calibri" panose="020F0502020204030204"/>
                          <a:cs typeface="Times New Roman" panose="02020603050405020304"/>
                        </a:rPr>
                        <a:t>CO3</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4"/>
                  </a:ext>
                </a:extLst>
              </a:tr>
              <a:tr h="342900">
                <a:tc>
                  <a:txBody>
                    <a:bodyPr/>
                    <a:lstStyle/>
                    <a:p>
                      <a:pPr marL="0" marR="0">
                        <a:lnSpc>
                          <a:spcPct val="115000"/>
                        </a:lnSpc>
                        <a:spcBef>
                          <a:spcPts val="0"/>
                        </a:spcBef>
                        <a:spcAft>
                          <a:spcPts val="0"/>
                        </a:spcAft>
                      </a:pPr>
                      <a:r>
                        <a:rPr lang="en-US" sz="1800" b="1" kern="1200" dirty="0" smtClean="0">
                          <a:latin typeface="+mn-lt"/>
                          <a:ea typeface="Calibri" panose="020F0502020204030204"/>
                          <a:cs typeface="Times New Roman" panose="02020603050405020304"/>
                        </a:rPr>
                        <a:t>CO4</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5"/>
                  </a:ext>
                </a:extLst>
              </a:tr>
              <a:tr h="342900">
                <a:tc>
                  <a:txBody>
                    <a:bodyPr/>
                    <a:lstStyle/>
                    <a:p>
                      <a:pPr marL="0" marR="0">
                        <a:lnSpc>
                          <a:spcPct val="115000"/>
                        </a:lnSpc>
                        <a:spcBef>
                          <a:spcPts val="0"/>
                        </a:spcBef>
                        <a:spcAft>
                          <a:spcPts val="0"/>
                        </a:spcAft>
                      </a:pPr>
                      <a:r>
                        <a:rPr lang="en-US" sz="1800" b="1" kern="1200" dirty="0" smtClean="0">
                          <a:latin typeface="+mn-lt"/>
                          <a:ea typeface="Calibri" panose="020F0502020204030204"/>
                          <a:cs typeface="Times New Roman" panose="02020603050405020304"/>
                        </a:rPr>
                        <a:t>CO5</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6"/>
                  </a:ext>
                </a:extLst>
              </a:tr>
              <a:tr h="342900">
                <a:tc>
                  <a:txBody>
                    <a:bodyPr/>
                    <a:lstStyle/>
                    <a:p>
                      <a:pPr marL="0" marR="0">
                        <a:lnSpc>
                          <a:spcPct val="115000"/>
                        </a:lnSpc>
                        <a:spcBef>
                          <a:spcPts val="0"/>
                        </a:spcBef>
                        <a:spcAft>
                          <a:spcPts val="0"/>
                        </a:spcAft>
                      </a:pPr>
                      <a:r>
                        <a:rPr lang="en-US" sz="1800" b="1" kern="1200" dirty="0">
                          <a:latin typeface="Calibri" panose="020F0502020204030204"/>
                          <a:ea typeface="Calibri" panose="020F0502020204030204"/>
                          <a:cs typeface="Times New Roman" panose="02020603050405020304"/>
                        </a:rPr>
                        <a:t>Average</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1.4</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1.4</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B79104A3-4FEF-435C-9A0B-5BECEEEDD45C}" type="datetime1">
              <a:rPr lang="en-US" smtClean="0"/>
              <a:pPr/>
              <a:t>1/31/2022</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21</a:t>
            </a:fld>
            <a:endParaRPr lang="en-US"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fi-FI" dirty="0" smtClean="0"/>
              <a:t>Dileep Kumar Kushwaha             ACSE0404 (TOAFL)                  Unit II</a:t>
            </a:r>
            <a:endParaRPr lang="en-US" dirty="0"/>
          </a:p>
        </p:txBody>
      </p:sp>
      <p:sp>
        <p:nvSpPr>
          <p:cNvPr id="11" name="Content Placeholder 10"/>
          <p:cNvSpPr>
            <a:spLocks noGrp="1"/>
          </p:cNvSpPr>
          <p:nvPr>
            <p:ph idx="1"/>
          </p:nvPr>
        </p:nvSpPr>
        <p:spPr/>
        <p:txBody>
          <a:bodyPr>
            <a:normAutofit/>
          </a:bodyPr>
          <a:lstStyle/>
          <a:p>
            <a:pPr algn="just">
              <a:buNone/>
            </a:pPr>
            <a:r>
              <a:rPr lang="en-US" sz="2400" dirty="0" smtClean="0"/>
              <a:t>Regular Expressions, Transition Graph, </a:t>
            </a:r>
            <a:r>
              <a:rPr lang="en-US" sz="2400" dirty="0" err="1" smtClean="0"/>
              <a:t>Kleen’s</a:t>
            </a:r>
            <a:r>
              <a:rPr lang="en-US" sz="2400" dirty="0" smtClean="0"/>
              <a:t> Theorem, Finite Automata and Regular Expression Arden’s theorem, Algebraic Method Using Arden’s Theorem, Regular Grammars-Right Linear and Left Linear grammars, Conversion of FA into Regular grammar and Regular grammar into FA, Regular and Non-Regular Languages- Closure properties of Regular Languages, Pigeonhole Principle, Pumping Lemma, Application of Pumping Lemma. Decidability- Decision properties, Finite Automata and Regular Languages, Simulation of Transition Graph and Regular language.</a:t>
            </a:r>
            <a:endParaRPr lang="en-US" sz="2200" dirty="0"/>
          </a:p>
        </p:txBody>
      </p:sp>
      <p:sp>
        <p:nvSpPr>
          <p:cNvPr id="12" name="TextBox 11"/>
          <p:cNvSpPr txBox="1"/>
          <p:nvPr/>
        </p:nvSpPr>
        <p:spPr>
          <a:xfrm>
            <a:off x="609109" y="1078468"/>
            <a:ext cx="1448291" cy="400110"/>
          </a:xfrm>
          <a:prstGeom prst="rect">
            <a:avLst/>
          </a:prstGeom>
          <a:noFill/>
        </p:spPr>
        <p:txBody>
          <a:bodyPr wrap="square" rtlCol="0">
            <a:spAutoFit/>
          </a:bodyPr>
          <a:lstStyle/>
          <a:p>
            <a:r>
              <a:rPr lang="en-US" sz="2000" b="1" smtClean="0"/>
              <a:t>UNIT-2</a:t>
            </a:r>
            <a:endParaRPr lang="en-US" sz="2000" b="1" dirty="0"/>
          </a:p>
        </p:txBody>
      </p:sp>
      <p:sp>
        <p:nvSpPr>
          <p:cNvPr id="13"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3200" dirty="0" smtClean="0"/>
              <a:t>Syllabus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990600" y="1584960"/>
          <a:ext cx="7620000" cy="2956560"/>
        </p:xfrm>
        <a:graphic>
          <a:graphicData uri="http://schemas.openxmlformats.org/drawingml/2006/table">
            <a:tbl>
              <a:tblPr firstRow="1" bandRow="1">
                <a:tableStyleId>{5C22544A-7EE6-4342-B048-85BDC9FD1C3A}</a:tableStyleId>
              </a:tblPr>
              <a:tblGrid>
                <a:gridCol w="4898571">
                  <a:extLst>
                    <a:ext uri="{9D8B030D-6E8A-4147-A177-3AD203B41FA5}">
                      <a16:colId xmlns:a16="http://schemas.microsoft.com/office/drawing/2014/main" val="20000"/>
                    </a:ext>
                  </a:extLst>
                </a:gridCol>
                <a:gridCol w="2721429">
                  <a:extLst>
                    <a:ext uri="{9D8B030D-6E8A-4147-A177-3AD203B41FA5}">
                      <a16:colId xmlns:a16="http://schemas.microsoft.com/office/drawing/2014/main" val="20001"/>
                    </a:ext>
                  </a:extLst>
                </a:gridCol>
              </a:tblGrid>
              <a:tr h="370840">
                <a:tc>
                  <a:txBody>
                    <a:bodyPr/>
                    <a:lstStyle/>
                    <a:p>
                      <a:r>
                        <a:rPr lang="en-US" sz="2200" dirty="0" smtClean="0">
                          <a:solidFill>
                            <a:schemeClr val="tx1"/>
                          </a:solidFill>
                        </a:rPr>
                        <a:t>Topics</a:t>
                      </a:r>
                      <a:endParaRPr lang="en-US" sz="2200"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smtClean="0">
                          <a:solidFill>
                            <a:schemeClr val="tx1"/>
                          </a:solidFill>
                        </a:rPr>
                        <a:t>Duration (in Hours)</a:t>
                      </a:r>
                      <a:endParaRPr lang="en-US" sz="2200"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0"/>
                  </a:ext>
                </a:extLst>
              </a:tr>
              <a:tr h="370840">
                <a:tc>
                  <a:txBody>
                    <a:bodyPr/>
                    <a:lstStyle/>
                    <a:p>
                      <a:r>
                        <a:rPr lang="en-US" sz="2200" dirty="0" smtClean="0"/>
                        <a:t>Regular Expressions</a:t>
                      </a:r>
                      <a:endParaRPr lang="en-US" sz="2200"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smtClean="0">
                          <a:solidFill>
                            <a:schemeClr val="tx1"/>
                          </a:solidFill>
                        </a:rPr>
                        <a:t>4</a:t>
                      </a:r>
                      <a:endParaRPr lang="en-US" sz="2200"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1"/>
                  </a:ext>
                </a:extLst>
              </a:tr>
              <a:tr h="370840">
                <a:tc>
                  <a:txBody>
                    <a:bodyPr/>
                    <a:lstStyle/>
                    <a:p>
                      <a:r>
                        <a:rPr lang="en-US" sz="2200" dirty="0" smtClean="0"/>
                        <a:t>Regular Languages</a:t>
                      </a:r>
                      <a:endParaRPr lang="en-US" sz="2200"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smtClean="0">
                          <a:solidFill>
                            <a:schemeClr val="tx1"/>
                          </a:solidFill>
                        </a:rPr>
                        <a:t>2</a:t>
                      </a:r>
                      <a:endParaRPr lang="en-US" sz="2200"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2"/>
                  </a:ext>
                </a:extLst>
              </a:tr>
              <a:tr h="370840">
                <a:tc>
                  <a:txBody>
                    <a:bodyPr/>
                    <a:lstStyle/>
                    <a:p>
                      <a:r>
                        <a:rPr lang="en-US" sz="2200" dirty="0" smtClean="0"/>
                        <a:t>Pumping Lemma</a:t>
                      </a:r>
                      <a:endParaRPr lang="en-US" sz="2200"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smtClean="0">
                          <a:solidFill>
                            <a:schemeClr val="tx1"/>
                          </a:solidFill>
                        </a:rPr>
                        <a:t>2</a:t>
                      </a:r>
                      <a:endParaRPr lang="en-US" sz="2200"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3"/>
                  </a:ext>
                </a:extLst>
              </a:tr>
              <a:tr h="370840">
                <a:tc>
                  <a:txBody>
                    <a:bodyPr/>
                    <a:lstStyle/>
                    <a:p>
                      <a:r>
                        <a:rPr lang="en-US" sz="2200" dirty="0" smtClean="0"/>
                        <a:t>Decision properties</a:t>
                      </a:r>
                      <a:endParaRPr lang="en-US" sz="2200"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smtClean="0">
                          <a:solidFill>
                            <a:schemeClr val="tx1"/>
                          </a:solidFill>
                        </a:rPr>
                        <a:t>1</a:t>
                      </a:r>
                      <a:endParaRPr lang="en-US" sz="2200"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4"/>
                  </a:ext>
                </a:extLst>
              </a:tr>
              <a:tr h="370840">
                <a:tc>
                  <a:txBody>
                    <a:bodyPr/>
                    <a:lstStyle/>
                    <a:p>
                      <a:r>
                        <a:rPr lang="en-US" sz="2400" dirty="0" smtClean="0"/>
                        <a:t>Finite Automata and Regular Languages</a:t>
                      </a:r>
                      <a:endParaRPr lang="en-US" sz="2200"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smtClean="0">
                          <a:solidFill>
                            <a:schemeClr val="tx1"/>
                          </a:solidFill>
                        </a:rPr>
                        <a:t>1</a:t>
                      </a:r>
                      <a:endParaRPr lang="en-US" sz="2200"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5"/>
                  </a:ext>
                </a:extLst>
              </a:tr>
            </a:tbl>
          </a:graphicData>
        </a:graphic>
      </p:graphicFrame>
      <p:sp>
        <p:nvSpPr>
          <p:cNvPr id="4" name="Date Placeholder 3"/>
          <p:cNvSpPr>
            <a:spLocks noGrp="1"/>
          </p:cNvSpPr>
          <p:nvPr>
            <p:ph type="dt" sz="half" idx="10"/>
          </p:nvPr>
        </p:nvSpPr>
        <p:spPr/>
        <p:txBody>
          <a:bodyPr/>
          <a:lstStyle/>
          <a:p>
            <a:fld id="{7F65A9D6-20D3-4746-B1E4-2883A8AB44DD}" type="datetime1">
              <a:rPr lang="en-US" smtClean="0"/>
              <a:pPr/>
              <a:t>1/31/2022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sp>
        <p:nvSpPr>
          <p:cNvPr id="7"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UNIT-2</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algn="just"/>
            <a:endParaRPr lang="en-US" dirty="0" smtClean="0"/>
          </a:p>
          <a:p>
            <a:pPr algn="just">
              <a:buNone/>
            </a:pPr>
            <a:r>
              <a:rPr lang="en-US" sz="2200" dirty="0" smtClean="0"/>
              <a:t>Objective of the course is to make students able to:</a:t>
            </a:r>
          </a:p>
          <a:p>
            <a:pPr algn="just"/>
            <a:r>
              <a:rPr lang="en-US" sz="2200" dirty="0" smtClean="0"/>
              <a:t>Write regular expression.</a:t>
            </a:r>
          </a:p>
          <a:p>
            <a:pPr algn="just"/>
            <a:r>
              <a:rPr lang="en-US" sz="2200" dirty="0" smtClean="0"/>
              <a:t>Correlate between regular expression and FA.</a:t>
            </a:r>
          </a:p>
          <a:p>
            <a:pPr algn="just"/>
            <a:r>
              <a:rPr lang="en-US" sz="2200" dirty="0" smtClean="0"/>
              <a:t>Apply Arden’s Theorem.</a:t>
            </a:r>
          </a:p>
          <a:p>
            <a:pPr algn="just"/>
            <a:r>
              <a:rPr lang="en-US" sz="2200" dirty="0" smtClean="0"/>
              <a:t>Use pumping lemma for regular languages.</a:t>
            </a:r>
          </a:p>
          <a:p>
            <a:pPr algn="just"/>
            <a:endParaRPr lang="en-US" sz="2200" dirty="0" smtClean="0"/>
          </a:p>
          <a:p>
            <a:pPr algn="just"/>
            <a:endParaRPr lang="en-US" sz="2000" dirty="0"/>
          </a:p>
        </p:txBody>
      </p:sp>
      <p:sp>
        <p:nvSpPr>
          <p:cNvPr id="4" name="Date Placeholder 3"/>
          <p:cNvSpPr>
            <a:spLocks noGrp="1"/>
          </p:cNvSpPr>
          <p:nvPr>
            <p:ph type="dt" sz="half" idx="10"/>
          </p:nvPr>
        </p:nvSpPr>
        <p:spPr/>
        <p:txBody>
          <a:bodyPr/>
          <a:lstStyle/>
          <a:p>
            <a:fld id="{5A4235C7-95BF-4EAE-B6B8-BD7F905F407B}" type="datetime1">
              <a:rPr lang="en-US" smtClean="0"/>
              <a:pPr/>
              <a:t>1/31/2022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Objective of Unit</a:t>
            </a:r>
          </a:p>
        </p:txBody>
      </p:sp>
      <p:sp>
        <p:nvSpPr>
          <p:cNvPr id="9" name="Footer Placeholder 9"/>
          <p:cNvSpPr>
            <a:spLocks noGrp="1"/>
          </p:cNvSpPr>
          <p:nvPr>
            <p:ph type="ftr" sz="quarter" idx="11"/>
          </p:nvPr>
        </p:nvSpPr>
        <p:spPr>
          <a:xfrm>
            <a:off x="2514600" y="6356350"/>
            <a:ext cx="5029200" cy="365125"/>
          </a:xfrm>
        </p:spPr>
        <p:txBody>
          <a:bodyPr/>
          <a:lstStyle/>
          <a:p>
            <a:r>
              <a:rPr lang="fi-FI" dirty="0" smtClean="0"/>
              <a:t>Dileep Kumar Kushwaha             ACSE0404 (TOAFL)                  Unit II</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6FA3CBDA-89A8-4449-B926-4E36A5253C7A}" type="datetime1">
              <a:rPr lang="en-US" smtClean="0"/>
              <a:pPr/>
              <a:t>1/31/2022</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24</a:t>
            </a:fld>
            <a:endParaRPr lang="en-US"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CO-PO correlation matrix</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graphicFrame>
        <p:nvGraphicFramePr>
          <p:cNvPr id="12" name="Content Placeholder 11"/>
          <p:cNvGraphicFramePr>
            <a:graphicFrameLocks noGrp="1"/>
          </p:cNvGraphicFramePr>
          <p:nvPr>
            <p:ph idx="1"/>
          </p:nvPr>
        </p:nvGraphicFramePr>
        <p:xfrm>
          <a:off x="457199" y="2514603"/>
          <a:ext cx="8382003" cy="762000"/>
        </p:xfrm>
        <a:graphic>
          <a:graphicData uri="http://schemas.openxmlformats.org/drawingml/2006/table">
            <a:tbl>
              <a:tblPr/>
              <a:tblGrid>
                <a:gridCol w="990601">
                  <a:extLst>
                    <a:ext uri="{9D8B030D-6E8A-4147-A177-3AD203B41FA5}">
                      <a16:colId xmlns:a16="http://schemas.microsoft.com/office/drawing/2014/main" val="20000"/>
                    </a:ext>
                  </a:extLst>
                </a:gridCol>
                <a:gridCol w="721694">
                  <a:extLst>
                    <a:ext uri="{9D8B030D-6E8A-4147-A177-3AD203B41FA5}">
                      <a16:colId xmlns:a16="http://schemas.microsoft.com/office/drawing/2014/main" val="20001"/>
                    </a:ext>
                  </a:extLst>
                </a:gridCol>
                <a:gridCol w="577233">
                  <a:extLst>
                    <a:ext uri="{9D8B030D-6E8A-4147-A177-3AD203B41FA5}">
                      <a16:colId xmlns:a16="http://schemas.microsoft.com/office/drawing/2014/main" val="20002"/>
                    </a:ext>
                  </a:extLst>
                </a:gridCol>
                <a:gridCol w="577233">
                  <a:extLst>
                    <a:ext uri="{9D8B030D-6E8A-4147-A177-3AD203B41FA5}">
                      <a16:colId xmlns:a16="http://schemas.microsoft.com/office/drawing/2014/main" val="20003"/>
                    </a:ext>
                  </a:extLst>
                </a:gridCol>
                <a:gridCol w="577233">
                  <a:extLst>
                    <a:ext uri="{9D8B030D-6E8A-4147-A177-3AD203B41FA5}">
                      <a16:colId xmlns:a16="http://schemas.microsoft.com/office/drawing/2014/main" val="20004"/>
                    </a:ext>
                  </a:extLst>
                </a:gridCol>
                <a:gridCol w="577233">
                  <a:extLst>
                    <a:ext uri="{9D8B030D-6E8A-4147-A177-3AD203B41FA5}">
                      <a16:colId xmlns:a16="http://schemas.microsoft.com/office/drawing/2014/main" val="20005"/>
                    </a:ext>
                  </a:extLst>
                </a:gridCol>
                <a:gridCol w="577233">
                  <a:extLst>
                    <a:ext uri="{9D8B030D-6E8A-4147-A177-3AD203B41FA5}">
                      <a16:colId xmlns:a16="http://schemas.microsoft.com/office/drawing/2014/main" val="20006"/>
                    </a:ext>
                  </a:extLst>
                </a:gridCol>
                <a:gridCol w="577233">
                  <a:extLst>
                    <a:ext uri="{9D8B030D-6E8A-4147-A177-3AD203B41FA5}">
                      <a16:colId xmlns:a16="http://schemas.microsoft.com/office/drawing/2014/main" val="20007"/>
                    </a:ext>
                  </a:extLst>
                </a:gridCol>
                <a:gridCol w="577233">
                  <a:extLst>
                    <a:ext uri="{9D8B030D-6E8A-4147-A177-3AD203B41FA5}">
                      <a16:colId xmlns:a16="http://schemas.microsoft.com/office/drawing/2014/main" val="20008"/>
                    </a:ext>
                  </a:extLst>
                </a:gridCol>
                <a:gridCol w="577233">
                  <a:extLst>
                    <a:ext uri="{9D8B030D-6E8A-4147-A177-3AD203B41FA5}">
                      <a16:colId xmlns:a16="http://schemas.microsoft.com/office/drawing/2014/main" val="20009"/>
                    </a:ext>
                  </a:extLst>
                </a:gridCol>
                <a:gridCol w="683948">
                  <a:extLst>
                    <a:ext uri="{9D8B030D-6E8A-4147-A177-3AD203B41FA5}">
                      <a16:colId xmlns:a16="http://schemas.microsoft.com/office/drawing/2014/main" val="20010"/>
                    </a:ext>
                  </a:extLst>
                </a:gridCol>
                <a:gridCol w="683948">
                  <a:extLst>
                    <a:ext uri="{9D8B030D-6E8A-4147-A177-3AD203B41FA5}">
                      <a16:colId xmlns:a16="http://schemas.microsoft.com/office/drawing/2014/main" val="20011"/>
                    </a:ext>
                  </a:extLst>
                </a:gridCol>
                <a:gridCol w="683948">
                  <a:extLst>
                    <a:ext uri="{9D8B030D-6E8A-4147-A177-3AD203B41FA5}">
                      <a16:colId xmlns:a16="http://schemas.microsoft.com/office/drawing/2014/main" val="20012"/>
                    </a:ext>
                  </a:extLst>
                </a:gridCol>
              </a:tblGrid>
              <a:tr h="381000">
                <a:tc>
                  <a:txBody>
                    <a:bodyPr/>
                    <a:lstStyle/>
                    <a:p>
                      <a:pPr marL="0" marR="0" algn="just">
                        <a:lnSpc>
                          <a:spcPct val="115000"/>
                        </a:lnSpc>
                        <a:spcBef>
                          <a:spcPts val="0"/>
                        </a:spcBef>
                        <a:spcAft>
                          <a:spcPts val="0"/>
                        </a:spcAft>
                      </a:pPr>
                      <a:endParaRPr lang="en-US" sz="1800" dirty="0">
                        <a:latin typeface="Calibri"/>
                        <a:ea typeface="Calibri"/>
                        <a:cs typeface="Times New Roman"/>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a:ea typeface="Calibri"/>
                          <a:cs typeface="Times New Roman"/>
                        </a:rPr>
                        <a:t>PO1</a:t>
                      </a:r>
                      <a:endParaRPr lang="en-US" sz="1800">
                        <a:latin typeface="Calibri"/>
                        <a:ea typeface="Calibri"/>
                        <a:cs typeface="Times New Roman"/>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a:ea typeface="Calibri"/>
                          <a:cs typeface="Times New Roman"/>
                        </a:rPr>
                        <a:t>PO2</a:t>
                      </a:r>
                      <a:endParaRPr lang="en-US" sz="1800">
                        <a:latin typeface="Calibri"/>
                        <a:ea typeface="Calibri"/>
                        <a:cs typeface="Times New Roman"/>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a:ea typeface="Calibri"/>
                          <a:cs typeface="Times New Roman"/>
                        </a:rPr>
                        <a:t>PO3</a:t>
                      </a:r>
                      <a:endParaRPr lang="en-US" sz="1800">
                        <a:latin typeface="Calibri"/>
                        <a:ea typeface="Calibri"/>
                        <a:cs typeface="Times New Roman"/>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a:ea typeface="Calibri"/>
                          <a:cs typeface="Times New Roman"/>
                        </a:rPr>
                        <a:t>PO4</a:t>
                      </a:r>
                      <a:endParaRPr lang="en-US" sz="1800">
                        <a:latin typeface="Calibri"/>
                        <a:ea typeface="Calibri"/>
                        <a:cs typeface="Times New Roman"/>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a:ea typeface="Calibri"/>
                          <a:cs typeface="Times New Roman"/>
                        </a:rPr>
                        <a:t>PO5</a:t>
                      </a:r>
                      <a:endParaRPr lang="en-US" sz="1800">
                        <a:latin typeface="Calibri"/>
                        <a:ea typeface="Calibri"/>
                        <a:cs typeface="Times New Roman"/>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a:ea typeface="Calibri"/>
                          <a:cs typeface="Times New Roman"/>
                        </a:rPr>
                        <a:t>PO6</a:t>
                      </a:r>
                      <a:endParaRPr lang="en-US" sz="1800">
                        <a:latin typeface="Calibri"/>
                        <a:ea typeface="Calibri"/>
                        <a:cs typeface="Times New Roman"/>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a:ea typeface="Calibri"/>
                          <a:cs typeface="Times New Roman"/>
                        </a:rPr>
                        <a:t>PO7</a:t>
                      </a:r>
                      <a:endParaRPr lang="en-US" sz="1800">
                        <a:latin typeface="Calibri"/>
                        <a:ea typeface="Calibri"/>
                        <a:cs typeface="Times New Roman"/>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a:ea typeface="Calibri"/>
                          <a:cs typeface="Times New Roman"/>
                        </a:rPr>
                        <a:t>PO8</a:t>
                      </a:r>
                      <a:endParaRPr lang="en-US" sz="1800">
                        <a:latin typeface="Calibri"/>
                        <a:ea typeface="Calibri"/>
                        <a:cs typeface="Times New Roman"/>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a:ea typeface="Calibri"/>
                          <a:cs typeface="Times New Roman"/>
                        </a:rPr>
                        <a:t>PO9</a:t>
                      </a:r>
                      <a:endParaRPr lang="en-US" sz="1800">
                        <a:latin typeface="Calibri"/>
                        <a:ea typeface="Calibri"/>
                        <a:cs typeface="Times New Roman"/>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a:ea typeface="Calibri"/>
                          <a:cs typeface="Times New Roman"/>
                        </a:rPr>
                        <a:t>PO10</a:t>
                      </a:r>
                      <a:endParaRPr lang="en-US" sz="1800">
                        <a:latin typeface="Calibri"/>
                        <a:ea typeface="Calibri"/>
                        <a:cs typeface="Times New Roman"/>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a:ea typeface="Calibri"/>
                          <a:cs typeface="Times New Roman"/>
                        </a:rPr>
                        <a:t>PO11</a:t>
                      </a:r>
                      <a:endParaRPr lang="en-US" sz="1800">
                        <a:latin typeface="Calibri"/>
                        <a:ea typeface="Calibri"/>
                        <a:cs typeface="Times New Roman"/>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a:ea typeface="Calibri"/>
                          <a:cs typeface="Times New Roman"/>
                        </a:rPr>
                        <a:t>PO12</a:t>
                      </a:r>
                      <a:endParaRPr lang="en-US" sz="1800">
                        <a:latin typeface="Calibri"/>
                        <a:ea typeface="Calibri"/>
                        <a:cs typeface="Times New Roman"/>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381000">
                <a:tc>
                  <a:txBody>
                    <a:bodyPr/>
                    <a:lstStyle/>
                    <a:p>
                      <a:pPr marL="0" marR="0">
                        <a:lnSpc>
                          <a:spcPct val="115000"/>
                        </a:lnSpc>
                        <a:spcBef>
                          <a:spcPts val="0"/>
                        </a:spcBef>
                        <a:spcAft>
                          <a:spcPts val="0"/>
                        </a:spcAft>
                      </a:pPr>
                      <a:r>
                        <a:rPr lang="en-US" sz="1800" b="1" kern="1200" dirty="0" smtClean="0">
                          <a:latin typeface="+mn-lt"/>
                          <a:ea typeface="Calibri"/>
                          <a:cs typeface="Times New Roman"/>
                        </a:rPr>
                        <a:t>CO2</a:t>
                      </a:r>
                      <a:endParaRPr lang="en-US" sz="1800" dirty="0">
                        <a:latin typeface="Calibri"/>
                        <a:ea typeface="Times New Roman"/>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smtClean="0">
                          <a:solidFill>
                            <a:srgbClr val="000000"/>
                          </a:solidFill>
                          <a:latin typeface="Times New Roman"/>
                          <a:ea typeface="Calibri"/>
                          <a:cs typeface="Times New Roman"/>
                        </a:rPr>
                        <a:t>1</a:t>
                      </a:r>
                      <a:endParaRPr lang="en-US" sz="1800" dirty="0">
                        <a:latin typeface="Calibri"/>
                        <a:ea typeface="Calibri"/>
                        <a:cs typeface="Times New Roman"/>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smtClean="0">
                          <a:solidFill>
                            <a:srgbClr val="000000"/>
                          </a:solidFill>
                          <a:latin typeface="Times New Roman"/>
                          <a:ea typeface="Calibri"/>
                          <a:cs typeface="Times New Roman"/>
                        </a:rPr>
                        <a:t>3</a:t>
                      </a:r>
                      <a:endParaRPr lang="en-US" sz="1800" dirty="0">
                        <a:latin typeface="Calibri"/>
                        <a:ea typeface="Calibri"/>
                        <a:cs typeface="Times New Roman"/>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smtClean="0">
                          <a:solidFill>
                            <a:srgbClr val="000000"/>
                          </a:solidFill>
                          <a:latin typeface="Times New Roman"/>
                          <a:ea typeface="Calibri"/>
                          <a:cs typeface="Times New Roman"/>
                        </a:rPr>
                        <a:t>2</a:t>
                      </a:r>
                      <a:endParaRPr lang="en-US" sz="1800" dirty="0">
                        <a:latin typeface="Calibri"/>
                        <a:ea typeface="Calibri"/>
                        <a:cs typeface="Times New Roman"/>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smtClean="0">
                          <a:solidFill>
                            <a:srgbClr val="000000"/>
                          </a:solidFill>
                          <a:latin typeface="Times New Roman"/>
                          <a:ea typeface="Calibri"/>
                          <a:cs typeface="Times New Roman"/>
                        </a:rPr>
                        <a:t>3</a:t>
                      </a:r>
                      <a:endParaRPr lang="en-US" sz="1800" dirty="0">
                        <a:latin typeface="Calibri"/>
                        <a:ea typeface="Calibri"/>
                        <a:cs typeface="Times New Roman"/>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smtClean="0">
                          <a:solidFill>
                            <a:srgbClr val="000000"/>
                          </a:solidFill>
                          <a:latin typeface="Times New Roman"/>
                          <a:ea typeface="Calibri"/>
                          <a:cs typeface="Times New Roman"/>
                        </a:rPr>
                        <a:t>2</a:t>
                      </a:r>
                      <a:endParaRPr lang="en-US" sz="1800" dirty="0">
                        <a:latin typeface="Calibri"/>
                        <a:ea typeface="Calibri"/>
                        <a:cs typeface="Times New Roman"/>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smtClean="0">
                          <a:solidFill>
                            <a:srgbClr val="000000"/>
                          </a:solidFill>
                          <a:latin typeface="Times New Roman"/>
                          <a:ea typeface="Calibri"/>
                          <a:cs typeface="Times New Roman"/>
                        </a:rPr>
                        <a:t>2</a:t>
                      </a:r>
                      <a:endParaRPr lang="en-US" sz="1800" dirty="0">
                        <a:latin typeface="Calibri"/>
                        <a:ea typeface="Calibri"/>
                        <a:cs typeface="Times New Roman"/>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smtClean="0">
                          <a:solidFill>
                            <a:srgbClr val="000000"/>
                          </a:solidFill>
                          <a:latin typeface="Times New Roman"/>
                          <a:ea typeface="Calibri"/>
                          <a:cs typeface="Times New Roman"/>
                        </a:rPr>
                        <a:t>-</a:t>
                      </a:r>
                      <a:endParaRPr lang="en-US" sz="1800" dirty="0">
                        <a:latin typeface="Calibri"/>
                        <a:ea typeface="Calibri"/>
                        <a:cs typeface="Times New Roman"/>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smtClean="0">
                          <a:solidFill>
                            <a:srgbClr val="000000"/>
                          </a:solidFill>
                          <a:latin typeface="Times New Roman"/>
                          <a:ea typeface="Calibri"/>
                          <a:cs typeface="Times New Roman"/>
                        </a:rPr>
                        <a:t>1</a:t>
                      </a:r>
                      <a:endParaRPr lang="en-US" sz="1800" dirty="0">
                        <a:latin typeface="Calibri"/>
                        <a:ea typeface="Calibri"/>
                        <a:cs typeface="Times New Roman"/>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smtClean="0">
                          <a:solidFill>
                            <a:srgbClr val="000000"/>
                          </a:solidFill>
                          <a:latin typeface="Times New Roman"/>
                          <a:ea typeface="Calibri"/>
                          <a:cs typeface="Times New Roman"/>
                        </a:rPr>
                        <a:t>1</a:t>
                      </a:r>
                      <a:endParaRPr lang="en-US" sz="1800" dirty="0">
                        <a:latin typeface="Calibri"/>
                        <a:ea typeface="Calibri"/>
                        <a:cs typeface="Times New Roman"/>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smtClean="0">
                          <a:solidFill>
                            <a:srgbClr val="000000"/>
                          </a:solidFill>
                          <a:latin typeface="Times New Roman"/>
                          <a:ea typeface="Calibri"/>
                          <a:cs typeface="Times New Roman"/>
                        </a:rPr>
                        <a:t>1</a:t>
                      </a:r>
                      <a:endParaRPr lang="en-US" sz="1800" dirty="0">
                        <a:latin typeface="Calibri"/>
                        <a:ea typeface="Calibri"/>
                        <a:cs typeface="Times New Roman"/>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smtClean="0">
                          <a:solidFill>
                            <a:srgbClr val="000000"/>
                          </a:solidFill>
                          <a:latin typeface="Times New Roman"/>
                          <a:ea typeface="Calibri"/>
                          <a:cs typeface="Times New Roman"/>
                        </a:rPr>
                        <a:t>2</a:t>
                      </a:r>
                      <a:endParaRPr lang="en-US" sz="1800" dirty="0">
                        <a:latin typeface="Calibri"/>
                        <a:ea typeface="Calibri"/>
                        <a:cs typeface="Times New Roman"/>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smtClean="0">
                          <a:solidFill>
                            <a:srgbClr val="000000"/>
                          </a:solidFill>
                          <a:latin typeface="Times New Roman"/>
                          <a:ea typeface="Calibri"/>
                          <a:cs typeface="Times New Roman"/>
                        </a:rPr>
                        <a:t>2</a:t>
                      </a:r>
                      <a:endParaRPr lang="en-US" sz="1800" dirty="0">
                        <a:latin typeface="Calibri"/>
                        <a:ea typeface="Calibri"/>
                        <a:cs typeface="Times New Roman"/>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bl>
          </a:graphicData>
        </a:graphic>
      </p:graphicFrame>
      <p:sp>
        <p:nvSpPr>
          <p:cNvPr id="8" name="Footer Placeholder 9"/>
          <p:cNvSpPr>
            <a:spLocks noGrp="1"/>
          </p:cNvSpPr>
          <p:nvPr>
            <p:ph type="ftr" sz="quarter" idx="11"/>
          </p:nvPr>
        </p:nvSpPr>
        <p:spPr>
          <a:xfrm>
            <a:off x="2514600" y="6356350"/>
            <a:ext cx="5029200" cy="365125"/>
          </a:xfrm>
        </p:spPr>
        <p:txBody>
          <a:bodyPr/>
          <a:lstStyle/>
          <a:p>
            <a:r>
              <a:rPr lang="fi-FI" dirty="0" smtClean="0"/>
              <a:t>Dileep Kumar Kushwaha             ACSE0404 (TOAFL)                  Unit II</a:t>
            </a:r>
            <a:endParaRPr lang="en-US" dirty="0"/>
          </a:p>
        </p:txBody>
      </p:sp>
      <p:sp>
        <p:nvSpPr>
          <p:cNvPr id="13" name="Rectangle 12"/>
          <p:cNvSpPr/>
          <p:nvPr/>
        </p:nvSpPr>
        <p:spPr>
          <a:xfrm>
            <a:off x="533400" y="1447800"/>
            <a:ext cx="5775042" cy="523220"/>
          </a:xfrm>
          <a:prstGeom prst="rect">
            <a:avLst/>
          </a:prstGeom>
        </p:spPr>
        <p:txBody>
          <a:bodyPr wrap="none">
            <a:spAutoFit/>
          </a:bodyPr>
          <a:lstStyle/>
          <a:p>
            <a:r>
              <a:rPr lang="en-US" sz="2800" b="1" dirty="0" smtClean="0">
                <a:solidFill>
                  <a:schemeClr val="dk1"/>
                </a:solidFill>
              </a:rPr>
              <a:t>CO-PO correlation matrix </a:t>
            </a:r>
            <a:r>
              <a:rPr lang="en-US" sz="2800" b="1" dirty="0" err="1" smtClean="0">
                <a:solidFill>
                  <a:schemeClr val="dk1"/>
                </a:solidFill>
              </a:rPr>
              <a:t>w.r.t</a:t>
            </a:r>
            <a:r>
              <a:rPr lang="en-US" sz="2800" b="1" dirty="0" smtClean="0">
                <a:solidFill>
                  <a:schemeClr val="dk1"/>
                </a:solidFill>
              </a:rPr>
              <a:t>. Unit-2</a:t>
            </a:r>
            <a:endParaRPr lang="en-US" sz="28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A4F5F420-DEEE-4CA9-A161-E6A3D805A2B0}" type="datetime1">
              <a:rPr lang="en-US" smtClean="0"/>
              <a:pPr/>
              <a:t>1/31/2022</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25</a:t>
            </a:fld>
            <a:endParaRPr lang="en-US"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CO-PSO correlation matrix</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graphicFrame>
        <p:nvGraphicFramePr>
          <p:cNvPr id="12" name="Content Placeholder 11"/>
          <p:cNvGraphicFramePr>
            <a:graphicFrameLocks noGrp="1"/>
          </p:cNvGraphicFramePr>
          <p:nvPr>
            <p:ph idx="1"/>
          </p:nvPr>
        </p:nvGraphicFramePr>
        <p:xfrm>
          <a:off x="1295399" y="2834640"/>
          <a:ext cx="6553201" cy="1051560"/>
        </p:xfrm>
        <a:graphic>
          <a:graphicData uri="http://schemas.openxmlformats.org/drawingml/2006/table">
            <a:tbl>
              <a:tblPr/>
              <a:tblGrid>
                <a:gridCol w="1034718">
                  <a:extLst>
                    <a:ext uri="{9D8B030D-6E8A-4147-A177-3AD203B41FA5}">
                      <a16:colId xmlns:a16="http://schemas.microsoft.com/office/drawing/2014/main" val="20000"/>
                    </a:ext>
                  </a:extLst>
                </a:gridCol>
                <a:gridCol w="2223421">
                  <a:extLst>
                    <a:ext uri="{9D8B030D-6E8A-4147-A177-3AD203B41FA5}">
                      <a16:colId xmlns:a16="http://schemas.microsoft.com/office/drawing/2014/main" val="20001"/>
                    </a:ext>
                  </a:extLst>
                </a:gridCol>
                <a:gridCol w="1098354">
                  <a:extLst>
                    <a:ext uri="{9D8B030D-6E8A-4147-A177-3AD203B41FA5}">
                      <a16:colId xmlns:a16="http://schemas.microsoft.com/office/drawing/2014/main" val="20002"/>
                    </a:ext>
                  </a:extLst>
                </a:gridCol>
                <a:gridCol w="1098354">
                  <a:extLst>
                    <a:ext uri="{9D8B030D-6E8A-4147-A177-3AD203B41FA5}">
                      <a16:colId xmlns:a16="http://schemas.microsoft.com/office/drawing/2014/main" val="20003"/>
                    </a:ext>
                  </a:extLst>
                </a:gridCol>
                <a:gridCol w="1098354">
                  <a:extLst>
                    <a:ext uri="{9D8B030D-6E8A-4147-A177-3AD203B41FA5}">
                      <a16:colId xmlns:a16="http://schemas.microsoft.com/office/drawing/2014/main" val="20004"/>
                    </a:ext>
                  </a:extLst>
                </a:gridCol>
              </a:tblGrid>
              <a:tr h="342900">
                <a:tc rowSpan="2">
                  <a:txBody>
                    <a:bodyPr/>
                    <a:lstStyle/>
                    <a:p>
                      <a:pPr marL="0" marR="0" algn="ctr">
                        <a:lnSpc>
                          <a:spcPct val="115000"/>
                        </a:lnSpc>
                        <a:spcBef>
                          <a:spcPts val="0"/>
                        </a:spcBef>
                        <a:spcAft>
                          <a:spcPts val="0"/>
                        </a:spcAft>
                      </a:pPr>
                      <a:r>
                        <a:rPr lang="en-US" sz="2000" b="1" dirty="0" smtClean="0">
                          <a:latin typeface="+mn-lt"/>
                          <a:ea typeface="Calibri"/>
                          <a:cs typeface="Times New Roman"/>
                        </a:rPr>
                        <a:t>CO</a:t>
                      </a:r>
                      <a:endParaRPr lang="en-US" sz="2000" b="1" dirty="0">
                        <a:latin typeface="+mn-lt"/>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gridSpan="4">
                  <a:txBody>
                    <a:bodyPr/>
                    <a:lstStyle/>
                    <a:p>
                      <a:pPr marL="0" marR="0" algn="ctr">
                        <a:lnSpc>
                          <a:spcPct val="115000"/>
                        </a:lnSpc>
                        <a:spcBef>
                          <a:spcPts val="0"/>
                        </a:spcBef>
                        <a:spcAft>
                          <a:spcPts val="1000"/>
                        </a:spcAft>
                      </a:pPr>
                      <a:r>
                        <a:rPr lang="en-US" sz="2000" b="1" dirty="0" smtClean="0">
                          <a:latin typeface="+mn-lt"/>
                          <a:ea typeface="Times New Roman"/>
                          <a:cs typeface="Calibri"/>
                        </a:rPr>
                        <a:t>PSO</a:t>
                      </a:r>
                      <a:endParaRPr lang="en-US" sz="2000" b="1" dirty="0">
                        <a:latin typeface="+mn-lt"/>
                        <a:ea typeface="Calibri"/>
                        <a:cs typeface="Times New Roman"/>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342900">
                <a:tc v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a:latin typeface="+mn-lt"/>
                          <a:ea typeface="Calibri"/>
                          <a:cs typeface="Times New Roman"/>
                        </a:rPr>
                        <a:t>PSO1</a:t>
                      </a:r>
                      <a:endParaRPr lang="en-US" sz="2000">
                        <a:latin typeface="+mn-lt"/>
                        <a:ea typeface="Calibri"/>
                        <a:cs typeface="Times New Roman"/>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a:latin typeface="+mn-lt"/>
                          <a:ea typeface="Calibri"/>
                          <a:cs typeface="Times New Roman"/>
                        </a:rPr>
                        <a:t>PSO2</a:t>
                      </a:r>
                      <a:endParaRPr lang="en-US" sz="2000">
                        <a:latin typeface="+mn-lt"/>
                        <a:ea typeface="Calibri"/>
                        <a:cs typeface="Times New Roman"/>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a:latin typeface="+mn-lt"/>
                          <a:ea typeface="Calibri"/>
                          <a:cs typeface="Times New Roman"/>
                        </a:rPr>
                        <a:t>PSO3</a:t>
                      </a:r>
                      <a:endParaRPr lang="en-US" sz="2000">
                        <a:latin typeface="+mn-lt"/>
                        <a:ea typeface="Calibri"/>
                        <a:cs typeface="Times New Roman"/>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a:latin typeface="+mn-lt"/>
                          <a:ea typeface="Calibri"/>
                          <a:cs typeface="Times New Roman"/>
                        </a:rPr>
                        <a:t>PSO4</a:t>
                      </a:r>
                      <a:endParaRPr lang="en-US" sz="2000">
                        <a:latin typeface="+mn-lt"/>
                        <a:ea typeface="Calibri"/>
                        <a:cs typeface="Times New Roman"/>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342900">
                <a:tc>
                  <a:txBody>
                    <a:bodyPr/>
                    <a:lstStyle/>
                    <a:p>
                      <a:pPr marL="0" marR="0">
                        <a:lnSpc>
                          <a:spcPct val="115000"/>
                        </a:lnSpc>
                        <a:spcBef>
                          <a:spcPts val="0"/>
                        </a:spcBef>
                        <a:spcAft>
                          <a:spcPts val="0"/>
                        </a:spcAft>
                      </a:pPr>
                      <a:r>
                        <a:rPr lang="en-US" sz="1800" b="1" kern="1200" dirty="0" smtClean="0">
                          <a:latin typeface="+mn-lt"/>
                          <a:ea typeface="Calibri"/>
                          <a:cs typeface="Times New Roman"/>
                        </a:rPr>
                        <a:t>CO2</a:t>
                      </a:r>
                      <a:endParaRPr lang="en-US" sz="1800" dirty="0">
                        <a:latin typeface="Calibri"/>
                        <a:ea typeface="Times New Roman"/>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a:cs typeface="Times New Roman"/>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a:cs typeface="Times New Roman"/>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a:cs typeface="Times New Roman"/>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a:cs typeface="Times New Roman"/>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bl>
          </a:graphicData>
        </a:graphic>
      </p:graphicFrame>
      <p:sp>
        <p:nvSpPr>
          <p:cNvPr id="8" name="Footer Placeholder 9"/>
          <p:cNvSpPr>
            <a:spLocks noGrp="1"/>
          </p:cNvSpPr>
          <p:nvPr>
            <p:ph type="ftr" sz="quarter" idx="11"/>
          </p:nvPr>
        </p:nvSpPr>
        <p:spPr>
          <a:xfrm>
            <a:off x="2514600" y="6356350"/>
            <a:ext cx="5029200" cy="365125"/>
          </a:xfrm>
        </p:spPr>
        <p:txBody>
          <a:bodyPr/>
          <a:lstStyle/>
          <a:p>
            <a:r>
              <a:rPr lang="fi-FI" dirty="0" smtClean="0"/>
              <a:t>Dileep Kumar Kushwaha             ACSE0404 (TOAFL)                  Unit II</a:t>
            </a:r>
            <a:endParaRPr lang="en-US" dirty="0"/>
          </a:p>
        </p:txBody>
      </p:sp>
      <p:sp>
        <p:nvSpPr>
          <p:cNvPr id="13" name="Rectangle 12"/>
          <p:cNvSpPr/>
          <p:nvPr/>
        </p:nvSpPr>
        <p:spPr>
          <a:xfrm>
            <a:off x="533400" y="1447800"/>
            <a:ext cx="5944961" cy="523220"/>
          </a:xfrm>
          <a:prstGeom prst="rect">
            <a:avLst/>
          </a:prstGeom>
        </p:spPr>
        <p:txBody>
          <a:bodyPr wrap="none">
            <a:spAutoFit/>
          </a:bodyPr>
          <a:lstStyle/>
          <a:p>
            <a:r>
              <a:rPr lang="en-US" sz="2800" b="1" dirty="0" smtClean="0">
                <a:solidFill>
                  <a:schemeClr val="dk1"/>
                </a:solidFill>
              </a:rPr>
              <a:t>CO-PSO correlation matrix </a:t>
            </a:r>
            <a:r>
              <a:rPr lang="en-US" sz="2800" b="1" dirty="0" err="1" smtClean="0">
                <a:solidFill>
                  <a:schemeClr val="dk1"/>
                </a:solidFill>
              </a:rPr>
              <a:t>w.r.t</a:t>
            </a:r>
            <a:r>
              <a:rPr lang="en-US" sz="2800" b="1" dirty="0" smtClean="0">
                <a:solidFill>
                  <a:schemeClr val="dk1"/>
                </a:solidFill>
              </a:rPr>
              <a:t>. Unit-2</a:t>
            </a:r>
            <a:endParaRPr lang="en-US" sz="2800"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algn="just"/>
            <a:endParaRPr lang="en-US" dirty="0" smtClean="0"/>
          </a:p>
          <a:p>
            <a:pPr algn="just"/>
            <a:r>
              <a:rPr lang="en-US" sz="2200" dirty="0" smtClean="0"/>
              <a:t>DFA and NFA are used to accept regular languages.</a:t>
            </a:r>
          </a:p>
          <a:p>
            <a:pPr algn="just"/>
            <a:r>
              <a:rPr lang="en-US" sz="2200" dirty="0" smtClean="0"/>
              <a:t>Mealy and Moore machines are used to generate output.</a:t>
            </a:r>
          </a:p>
          <a:p>
            <a:pPr algn="just"/>
            <a:r>
              <a:rPr lang="en-US" sz="2200" dirty="0" smtClean="0"/>
              <a:t>DFA and NFA have same power.</a:t>
            </a:r>
          </a:p>
          <a:p>
            <a:pPr algn="just"/>
            <a:r>
              <a:rPr lang="en-US" sz="2200" dirty="0" smtClean="0"/>
              <a:t>It is easy to construct Ɛ-NFA.</a:t>
            </a:r>
          </a:p>
          <a:p>
            <a:pPr algn="just"/>
            <a:endParaRPr lang="en-US" sz="2000" dirty="0"/>
          </a:p>
        </p:txBody>
      </p:sp>
      <p:sp>
        <p:nvSpPr>
          <p:cNvPr id="4" name="Date Placeholder 3"/>
          <p:cNvSpPr>
            <a:spLocks noGrp="1"/>
          </p:cNvSpPr>
          <p:nvPr>
            <p:ph type="dt" sz="half" idx="10"/>
          </p:nvPr>
        </p:nvSpPr>
        <p:spPr/>
        <p:txBody>
          <a:bodyPr/>
          <a:lstStyle/>
          <a:p>
            <a:fld id="{0E608EA7-A5D1-49E6-8DCE-F27E738646D6}" type="datetime1">
              <a:rPr lang="en-US" smtClean="0"/>
              <a:pPr/>
              <a:t>1/31/2022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Prerequisite and Recap</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algn="just">
              <a:buNone/>
            </a:pPr>
            <a:endParaRPr lang="en-US" sz="2400" b="1" dirty="0" smtClean="0"/>
          </a:p>
          <a:p>
            <a:pPr algn="just">
              <a:lnSpc>
                <a:spcPct val="150000"/>
              </a:lnSpc>
              <a:spcBef>
                <a:spcPts val="0"/>
              </a:spcBef>
              <a:buNone/>
            </a:pPr>
            <a:r>
              <a:rPr lang="en-US" sz="2800" b="1" dirty="0" smtClean="0"/>
              <a:t>Objective of the Topic</a:t>
            </a:r>
            <a:endParaRPr lang="en-US" sz="2400" b="1" dirty="0" smtClean="0"/>
          </a:p>
          <a:p>
            <a:pPr algn="just">
              <a:lnSpc>
                <a:spcPct val="150000"/>
              </a:lnSpc>
              <a:spcBef>
                <a:spcPts val="0"/>
              </a:spcBef>
              <a:buNone/>
            </a:pPr>
            <a:r>
              <a:rPr lang="en-US" sz="2200" dirty="0" smtClean="0"/>
              <a:t>The objective of the topic is to make the student able to:</a:t>
            </a:r>
          </a:p>
          <a:p>
            <a:pPr indent="114300" algn="just">
              <a:lnSpc>
                <a:spcPct val="150000"/>
              </a:lnSpc>
              <a:spcBef>
                <a:spcPts val="0"/>
              </a:spcBef>
            </a:pPr>
            <a:r>
              <a:rPr lang="en-US" sz="2200" dirty="0" smtClean="0"/>
              <a:t>	Understand application of regular expression.</a:t>
            </a:r>
          </a:p>
          <a:p>
            <a:pPr indent="114300" algn="just">
              <a:lnSpc>
                <a:spcPct val="150000"/>
              </a:lnSpc>
              <a:spcBef>
                <a:spcPts val="0"/>
              </a:spcBef>
            </a:pPr>
            <a:r>
              <a:rPr lang="en-US" sz="2200" dirty="0" smtClean="0"/>
              <a:t>	Write regular expression</a:t>
            </a:r>
          </a:p>
          <a:p>
            <a:pPr indent="114300" algn="just">
              <a:lnSpc>
                <a:spcPct val="150000"/>
              </a:lnSpc>
              <a:spcBef>
                <a:spcPts val="0"/>
              </a:spcBef>
            </a:pPr>
            <a:r>
              <a:rPr lang="en-US" sz="2200" dirty="0" smtClean="0"/>
              <a:t>	Realize the expressive power of RE and FA</a:t>
            </a:r>
          </a:p>
          <a:p>
            <a:pPr indent="571500" algn="just">
              <a:lnSpc>
                <a:spcPct val="150000"/>
              </a:lnSpc>
              <a:spcBef>
                <a:spcPts val="0"/>
              </a:spcBef>
            </a:pPr>
            <a:r>
              <a:rPr lang="en-US" sz="2200" dirty="0" smtClean="0"/>
              <a:t> Convert FA to RE and vice-versa.</a:t>
            </a:r>
          </a:p>
          <a:p>
            <a:pPr algn="just">
              <a:buNone/>
            </a:pPr>
            <a:r>
              <a:rPr lang="en-US" sz="2200" dirty="0" smtClean="0"/>
              <a:t>	</a:t>
            </a:r>
          </a:p>
          <a:p>
            <a:pPr algn="just">
              <a:buNone/>
            </a:pPr>
            <a:endParaRPr lang="en-US" sz="2400" b="1" dirty="0" smtClean="0"/>
          </a:p>
        </p:txBody>
      </p:sp>
      <p:sp>
        <p:nvSpPr>
          <p:cNvPr id="4" name="Date Placeholder 3"/>
          <p:cNvSpPr>
            <a:spLocks noGrp="1"/>
          </p:cNvSpPr>
          <p:nvPr>
            <p:ph type="dt" sz="half" idx="10"/>
          </p:nvPr>
        </p:nvSpPr>
        <p:spPr/>
        <p:txBody>
          <a:bodyPr/>
          <a:lstStyle/>
          <a:p>
            <a:fld id="{1FE652F3-BD5A-46ED-823F-D3C3CCAD55FE}" type="datetime1">
              <a:rPr lang="en-US" smtClean="0"/>
              <a:pPr/>
              <a:t>1/31/2022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Regular Expressions (CO2)</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algn="just">
              <a:buNone/>
            </a:pPr>
            <a:endParaRPr lang="en-US" sz="2400" b="1" dirty="0" smtClean="0"/>
          </a:p>
          <a:p>
            <a:pPr algn="just">
              <a:lnSpc>
                <a:spcPct val="150000"/>
              </a:lnSpc>
              <a:spcBef>
                <a:spcPts val="0"/>
              </a:spcBef>
              <a:buNone/>
            </a:pPr>
            <a:r>
              <a:rPr lang="en-US" sz="2800" b="1" dirty="0" smtClean="0"/>
              <a:t>Topic mapping with Course Outcome</a:t>
            </a:r>
          </a:p>
          <a:p>
            <a:pPr algn="just">
              <a:buNone/>
            </a:pPr>
            <a:r>
              <a:rPr lang="en-US" sz="2200" dirty="0" smtClean="0"/>
              <a:t>	</a:t>
            </a:r>
          </a:p>
          <a:p>
            <a:pPr algn="just">
              <a:buNone/>
            </a:pPr>
            <a:endParaRPr lang="en-US" sz="2400" b="1" dirty="0" smtClean="0"/>
          </a:p>
        </p:txBody>
      </p:sp>
      <p:sp>
        <p:nvSpPr>
          <p:cNvPr id="4" name="Date Placeholder 3"/>
          <p:cNvSpPr>
            <a:spLocks noGrp="1"/>
          </p:cNvSpPr>
          <p:nvPr>
            <p:ph type="dt" sz="half" idx="10"/>
          </p:nvPr>
        </p:nvSpPr>
        <p:spPr/>
        <p:txBody>
          <a:bodyPr/>
          <a:lstStyle/>
          <a:p>
            <a:fld id="{634E63A7-AB12-446A-9CBE-C729B66855BA}" type="datetime1">
              <a:rPr lang="en-US" smtClean="0"/>
              <a:pPr/>
              <a:t>1/31/2022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Regular Expression(RE) (CO2)</a:t>
            </a:r>
          </a:p>
        </p:txBody>
      </p:sp>
      <p:graphicFrame>
        <p:nvGraphicFramePr>
          <p:cNvPr id="9" name="Content Placeholder 11"/>
          <p:cNvGraphicFramePr>
            <a:graphicFrameLocks/>
          </p:cNvGraphicFramePr>
          <p:nvPr/>
        </p:nvGraphicFramePr>
        <p:xfrm>
          <a:off x="609600" y="2514602"/>
          <a:ext cx="7391399" cy="1293450"/>
        </p:xfrm>
        <a:graphic>
          <a:graphicData uri="http://schemas.openxmlformats.org/drawingml/2006/table">
            <a:tbl>
              <a:tblPr/>
              <a:tblGrid>
                <a:gridCol w="2209800">
                  <a:extLst>
                    <a:ext uri="{9D8B030D-6E8A-4147-A177-3AD203B41FA5}">
                      <a16:colId xmlns:a16="http://schemas.microsoft.com/office/drawing/2014/main" val="20000"/>
                    </a:ext>
                  </a:extLst>
                </a:gridCol>
                <a:gridCol w="850055">
                  <a:extLst>
                    <a:ext uri="{9D8B030D-6E8A-4147-A177-3AD203B41FA5}">
                      <a16:colId xmlns:a16="http://schemas.microsoft.com/office/drawing/2014/main" val="20001"/>
                    </a:ext>
                  </a:extLst>
                </a:gridCol>
                <a:gridCol w="1082886">
                  <a:extLst>
                    <a:ext uri="{9D8B030D-6E8A-4147-A177-3AD203B41FA5}">
                      <a16:colId xmlns:a16="http://schemas.microsoft.com/office/drawing/2014/main" val="20002"/>
                    </a:ext>
                  </a:extLst>
                </a:gridCol>
                <a:gridCol w="1082886">
                  <a:extLst>
                    <a:ext uri="{9D8B030D-6E8A-4147-A177-3AD203B41FA5}">
                      <a16:colId xmlns:a16="http://schemas.microsoft.com/office/drawing/2014/main" val="20003"/>
                    </a:ext>
                  </a:extLst>
                </a:gridCol>
                <a:gridCol w="1082886">
                  <a:extLst>
                    <a:ext uri="{9D8B030D-6E8A-4147-A177-3AD203B41FA5}">
                      <a16:colId xmlns:a16="http://schemas.microsoft.com/office/drawing/2014/main" val="20004"/>
                    </a:ext>
                  </a:extLst>
                </a:gridCol>
                <a:gridCol w="1082886">
                  <a:extLst>
                    <a:ext uri="{9D8B030D-6E8A-4147-A177-3AD203B41FA5}">
                      <a16:colId xmlns:a16="http://schemas.microsoft.com/office/drawing/2014/main" val="20005"/>
                    </a:ext>
                  </a:extLst>
                </a:gridCol>
              </a:tblGrid>
              <a:tr h="609598">
                <a:tc>
                  <a:txBody>
                    <a:bodyPr/>
                    <a:lstStyle/>
                    <a:p>
                      <a:pPr marL="0" marR="0" algn="ctr">
                        <a:lnSpc>
                          <a:spcPct val="115000"/>
                        </a:lnSpc>
                        <a:spcBef>
                          <a:spcPts val="0"/>
                        </a:spcBef>
                        <a:spcAft>
                          <a:spcPts val="0"/>
                        </a:spcAft>
                      </a:pPr>
                      <a:r>
                        <a:rPr lang="en-US" sz="2000" b="1" dirty="0" smtClean="0">
                          <a:latin typeface="Calibri"/>
                          <a:ea typeface="Calibri"/>
                          <a:cs typeface="Times New Roman"/>
                        </a:rPr>
                        <a:t>Topic</a:t>
                      </a:r>
                      <a:endParaRPr lang="en-US" sz="2000" b="1"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smtClean="0">
                          <a:latin typeface="Times New Roman"/>
                          <a:ea typeface="Calibri"/>
                          <a:cs typeface="Times New Roman"/>
                        </a:rPr>
                        <a:t>CO1</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smtClean="0">
                          <a:latin typeface="Times New Roman"/>
                          <a:ea typeface="Calibri"/>
                          <a:cs typeface="Times New Roman"/>
                        </a:rPr>
                        <a:t>CO2</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smtClean="0">
                          <a:latin typeface="Times New Roman"/>
                          <a:ea typeface="Calibri"/>
                          <a:cs typeface="Times New Roman"/>
                        </a:rPr>
                        <a:t>CO3</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a:t>
                      </a:r>
                      <a:r>
                        <a:rPr lang="en-US" sz="2000" b="1" dirty="0" smtClean="0">
                          <a:latin typeface="Times New Roman"/>
                          <a:ea typeface="Calibri"/>
                          <a:cs typeface="Times New Roman"/>
                        </a:rPr>
                        <a:t>O4</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a:t>
                      </a:r>
                      <a:r>
                        <a:rPr lang="en-US" sz="2000" b="1" dirty="0" smtClean="0">
                          <a:latin typeface="Times New Roman"/>
                          <a:ea typeface="Calibri"/>
                          <a:cs typeface="Times New Roman"/>
                        </a:rPr>
                        <a:t>O5</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683852">
                <a:tc>
                  <a:txBody>
                    <a:bodyPr/>
                    <a:lstStyle/>
                    <a:p>
                      <a:pPr marL="0" marR="0" algn="ctr">
                        <a:lnSpc>
                          <a:spcPct val="115000"/>
                        </a:lnSpc>
                        <a:spcBef>
                          <a:spcPts val="0"/>
                        </a:spcBef>
                        <a:spcAft>
                          <a:spcPts val="0"/>
                        </a:spcAft>
                      </a:pPr>
                      <a:r>
                        <a:rPr lang="en-US" sz="2000" b="1" kern="1200" dirty="0" smtClean="0">
                          <a:latin typeface="Calibri"/>
                          <a:ea typeface="Times New Roman"/>
                          <a:cs typeface="Times New Roman"/>
                        </a:rPr>
                        <a:t>Regular Expression</a:t>
                      </a:r>
                      <a:endParaRPr lang="en-US" sz="2000" dirty="0">
                        <a:latin typeface="Calibri"/>
                        <a:ea typeface="Times New Roman"/>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smtClean="0">
                          <a:solidFill>
                            <a:srgbClr val="000000"/>
                          </a:solidFill>
                          <a:latin typeface="Times New Roman"/>
                          <a:ea typeface="Calibri"/>
                          <a:cs typeface="Times New Roman"/>
                        </a:rPr>
                        <a:t>-</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smtClean="0">
                          <a:latin typeface="Calibri"/>
                          <a:ea typeface="Calibri"/>
                          <a:cs typeface="Times New Roman"/>
                        </a:rPr>
                        <a:t>3</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smtClean="0">
                          <a:latin typeface="Calibri"/>
                          <a:ea typeface="Calibri"/>
                          <a:cs typeface="Times New Roman"/>
                        </a:rPr>
                        <a:t>-</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smtClean="0">
                          <a:latin typeface="Calibri"/>
                          <a:ea typeface="Calibri"/>
                          <a:cs typeface="Times New Roman"/>
                        </a:rPr>
                        <a:t>-</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smtClean="0">
                          <a:latin typeface="Calibri"/>
                          <a:ea typeface="Calibri"/>
                          <a:cs typeface="Times New Roman"/>
                        </a:rPr>
                        <a:t>-</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bl>
          </a:graphicData>
        </a:graphic>
      </p:graphicFrame>
      <p:sp>
        <p:nvSpPr>
          <p:cNvPr id="11" name="Footer Placeholder 9"/>
          <p:cNvSpPr>
            <a:spLocks noGrp="1"/>
          </p:cNvSpPr>
          <p:nvPr>
            <p:ph type="ftr" sz="quarter" idx="11"/>
          </p:nvPr>
        </p:nvSpPr>
        <p:spPr>
          <a:xfrm>
            <a:off x="2514600" y="6356350"/>
            <a:ext cx="5029200" cy="365125"/>
          </a:xfrm>
        </p:spPr>
        <p:txBody>
          <a:bodyPr/>
          <a:lstStyle/>
          <a:p>
            <a:r>
              <a:rPr lang="fi-FI" dirty="0" smtClean="0"/>
              <a:t>Dileep Kumar Kushwaha             ACSE0404 (TOAFL)                  Unit II</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a:bodyPr>
          <a:lstStyle/>
          <a:p>
            <a:pPr algn="just"/>
            <a:endParaRPr lang="en-US" dirty="0" smtClean="0"/>
          </a:p>
          <a:p>
            <a:pPr lvl="0" algn="just"/>
            <a:endParaRPr lang="en-US" sz="2000" dirty="0" smtClean="0"/>
          </a:p>
          <a:p>
            <a:pPr algn="just"/>
            <a:endParaRPr lang="en-US" sz="2000" dirty="0"/>
          </a:p>
        </p:txBody>
      </p:sp>
      <p:sp>
        <p:nvSpPr>
          <p:cNvPr id="56" name="Content Placeholder 55"/>
          <p:cNvSpPr>
            <a:spLocks noGrp="1"/>
          </p:cNvSpPr>
          <p:nvPr>
            <p:ph sz="quarter" idx="4"/>
          </p:nvPr>
        </p:nvSpPr>
        <p:spPr>
          <a:xfrm>
            <a:off x="304800" y="990600"/>
            <a:ext cx="8610600" cy="5257800"/>
          </a:xfrm>
        </p:spPr>
        <p:txBody>
          <a:bodyPr>
            <a:normAutofit lnSpcReduction="10000"/>
          </a:bodyPr>
          <a:lstStyle/>
          <a:p>
            <a:r>
              <a:rPr lang="en-US" sz="2000" dirty="0" smtClean="0"/>
              <a:t>We have already discussed that languages accepted by Finite Automata are called Regular Language.</a:t>
            </a:r>
          </a:p>
          <a:p>
            <a:r>
              <a:rPr lang="en-US" sz="2000" i="1" dirty="0" smtClean="0">
                <a:solidFill>
                  <a:srgbClr val="FF0066"/>
                </a:solidFill>
              </a:rPr>
              <a:t>Regular expressions</a:t>
            </a:r>
            <a:r>
              <a:rPr lang="en-US" sz="2000" dirty="0" smtClean="0"/>
              <a:t>  are an algebraic way to describe languages.</a:t>
            </a:r>
          </a:p>
          <a:p>
            <a:r>
              <a:rPr lang="en-US" sz="2000" dirty="0" smtClean="0"/>
              <a:t>They describe exactly the regular languages.</a:t>
            </a:r>
          </a:p>
          <a:p>
            <a:r>
              <a:rPr lang="en-US" sz="2000" dirty="0" smtClean="0"/>
              <a:t>If E is a regular expression, then L(E) is the language it defines.</a:t>
            </a:r>
          </a:p>
          <a:p>
            <a:r>
              <a:rPr lang="en-US" sz="2000" dirty="0" smtClean="0"/>
              <a:t>We’ll describe RE’s and  their languages recursively.</a:t>
            </a:r>
          </a:p>
          <a:p>
            <a:r>
              <a:rPr lang="en-US" sz="2200" dirty="0" smtClean="0"/>
              <a:t>An expression  that express the regular language is called the regular Expression</a:t>
            </a:r>
          </a:p>
          <a:p>
            <a:r>
              <a:rPr lang="en-US" sz="2200" dirty="0" smtClean="0"/>
              <a:t>RE is written for the Regular Language using </a:t>
            </a:r>
            <a:r>
              <a:rPr lang="en-US" sz="2200" b="1" dirty="0" smtClean="0">
                <a:solidFill>
                  <a:srgbClr val="FF0000"/>
                </a:solidFill>
              </a:rPr>
              <a:t>+, . , *</a:t>
            </a:r>
            <a:r>
              <a:rPr lang="en-US" sz="2200" dirty="0" smtClean="0"/>
              <a:t> is known as Regular Expression. </a:t>
            </a:r>
          </a:p>
          <a:p>
            <a:pPr>
              <a:buNone/>
            </a:pPr>
            <a:r>
              <a:rPr lang="en-US" sz="2200" dirty="0" smtClean="0">
                <a:solidFill>
                  <a:srgbClr val="FF0000"/>
                </a:solidFill>
              </a:rPr>
              <a:t>Examples</a:t>
            </a:r>
          </a:p>
          <a:p>
            <a:r>
              <a:rPr lang="en-US" sz="2200" dirty="0" smtClean="0"/>
              <a:t>(</a:t>
            </a:r>
            <a:r>
              <a:rPr lang="en-US" sz="2200" dirty="0" err="1" smtClean="0"/>
              <a:t>a+b</a:t>
            </a:r>
            <a:r>
              <a:rPr lang="en-US" sz="2200" dirty="0" smtClean="0"/>
              <a:t>)</a:t>
            </a:r>
          </a:p>
          <a:p>
            <a:r>
              <a:rPr lang="en-US" sz="2200" dirty="0" smtClean="0"/>
              <a:t>(0+10*)</a:t>
            </a:r>
          </a:p>
          <a:p>
            <a:r>
              <a:rPr lang="en-US" sz="2200" dirty="0" smtClean="0"/>
              <a:t>(</a:t>
            </a:r>
            <a:r>
              <a:rPr lang="en-US" sz="2200" dirty="0" err="1" smtClean="0"/>
              <a:t>a+Ɛ</a:t>
            </a:r>
            <a:r>
              <a:rPr lang="en-US" sz="2200" dirty="0" smtClean="0"/>
              <a:t>)b*a</a:t>
            </a:r>
          </a:p>
          <a:p>
            <a:r>
              <a:rPr lang="en-US" sz="2200" dirty="0" smtClean="0"/>
              <a:t>(</a:t>
            </a:r>
            <a:r>
              <a:rPr lang="en-US" sz="2200" dirty="0" err="1" smtClean="0"/>
              <a:t>ab+ba</a:t>
            </a:r>
            <a:r>
              <a:rPr lang="en-US" sz="2200" dirty="0" smtClean="0"/>
              <a:t>)*</a:t>
            </a:r>
          </a:p>
        </p:txBody>
      </p:sp>
      <p:sp>
        <p:nvSpPr>
          <p:cNvPr id="4" name="Date Placeholder 3"/>
          <p:cNvSpPr>
            <a:spLocks noGrp="1"/>
          </p:cNvSpPr>
          <p:nvPr>
            <p:ph type="dt" sz="half" idx="10"/>
          </p:nvPr>
        </p:nvSpPr>
        <p:spPr/>
        <p:txBody>
          <a:bodyPr/>
          <a:lstStyle/>
          <a:p>
            <a:fld id="{9B5DB0BA-A244-4FAB-9095-3E2CA646739F}" type="datetime1">
              <a:rPr lang="en-US" smtClean="0"/>
              <a:pPr/>
              <a:t>1/31/2022</a:t>
            </a:fld>
            <a:endParaRPr lang="en-US"/>
          </a:p>
        </p:txBody>
      </p:sp>
      <p:sp>
        <p:nvSpPr>
          <p:cNvPr id="5" name="Footer Placeholder 4"/>
          <p:cNvSpPr>
            <a:spLocks noGrp="1"/>
          </p:cNvSpPr>
          <p:nvPr>
            <p:ph type="ftr" sz="quarter" idx="11"/>
          </p:nvPr>
        </p:nvSpPr>
        <p:spPr>
          <a:xfrm>
            <a:off x="2286000" y="6356350"/>
            <a:ext cx="48006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Regular Expression(RE)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p:cNvSpPr>
            <a:spLocks noGrp="1"/>
          </p:cNvSpPr>
          <p:nvPr>
            <p:ph sz="half" idx="1"/>
          </p:nvPr>
        </p:nvSpPr>
        <p:spPr>
          <a:xfrm>
            <a:off x="228600" y="990600"/>
            <a:ext cx="4724400" cy="5135563"/>
          </a:xfrm>
        </p:spPr>
        <p:txBody>
          <a:bodyPr>
            <a:normAutofit lnSpcReduction="10000"/>
          </a:bodyPr>
          <a:lstStyle/>
          <a:p>
            <a:r>
              <a:rPr lang="en-US" sz="2200" dirty="0" smtClean="0"/>
              <a:t>Course Outcomes</a:t>
            </a:r>
          </a:p>
          <a:p>
            <a:r>
              <a:rPr lang="en-US" sz="2200" smtClean="0"/>
              <a:t>Syllabus</a:t>
            </a:r>
          </a:p>
          <a:p>
            <a:r>
              <a:rPr lang="en-US" sz="2200" smtClean="0"/>
              <a:t>Contents </a:t>
            </a:r>
            <a:r>
              <a:rPr lang="en-US" sz="2200" dirty="0" smtClean="0"/>
              <a:t>of the Unit</a:t>
            </a:r>
          </a:p>
          <a:p>
            <a:r>
              <a:rPr lang="en-US" sz="2200" dirty="0" smtClean="0"/>
              <a:t>Objectives of the Unit</a:t>
            </a:r>
          </a:p>
          <a:p>
            <a:r>
              <a:rPr lang="en-US" sz="2200" dirty="0" smtClean="0"/>
              <a:t>CO- PO correlation </a:t>
            </a:r>
            <a:r>
              <a:rPr lang="en-US" sz="2200" dirty="0" err="1" smtClean="0"/>
              <a:t>w.r.t</a:t>
            </a:r>
            <a:r>
              <a:rPr lang="en-US" sz="2200" dirty="0" smtClean="0"/>
              <a:t>. Unit</a:t>
            </a:r>
          </a:p>
          <a:p>
            <a:r>
              <a:rPr lang="en-US" sz="2200" dirty="0" smtClean="0"/>
              <a:t>CO-PSO  correlation </a:t>
            </a:r>
            <a:r>
              <a:rPr lang="en-US" sz="2200" dirty="0" err="1" smtClean="0"/>
              <a:t>w.r.t</a:t>
            </a:r>
            <a:r>
              <a:rPr lang="en-US" sz="2200" dirty="0" smtClean="0"/>
              <a:t>. Unit</a:t>
            </a:r>
          </a:p>
          <a:p>
            <a:r>
              <a:rPr lang="en-US" sz="2200" dirty="0" smtClean="0"/>
              <a:t>Prerequisite for the course</a:t>
            </a:r>
          </a:p>
          <a:p>
            <a:r>
              <a:rPr lang="en-US" sz="2200" dirty="0" smtClean="0"/>
              <a:t>Objectives of the topic</a:t>
            </a:r>
          </a:p>
          <a:p>
            <a:r>
              <a:rPr lang="en-US" sz="2200" dirty="0" smtClean="0"/>
              <a:t>Topic mapping with CO</a:t>
            </a:r>
          </a:p>
          <a:p>
            <a:r>
              <a:rPr lang="en-US" sz="2200" dirty="0" smtClean="0"/>
              <a:t>Video Links</a:t>
            </a:r>
          </a:p>
          <a:p>
            <a:r>
              <a:rPr lang="en-US" sz="2200" dirty="0" smtClean="0"/>
              <a:t>Daily Quiz</a:t>
            </a:r>
          </a:p>
          <a:p>
            <a:r>
              <a:rPr lang="en-US" sz="2200" dirty="0" smtClean="0"/>
              <a:t>MCQs</a:t>
            </a:r>
          </a:p>
          <a:p>
            <a:r>
              <a:rPr lang="en-US" sz="2200" dirty="0" smtClean="0"/>
              <a:t>Weekly assignment</a:t>
            </a:r>
            <a:endParaRPr lang="en-US" sz="2200" dirty="0"/>
          </a:p>
        </p:txBody>
      </p:sp>
      <p:sp>
        <p:nvSpPr>
          <p:cNvPr id="19" name="Content Placeholder 18"/>
          <p:cNvSpPr>
            <a:spLocks noGrp="1"/>
          </p:cNvSpPr>
          <p:nvPr>
            <p:ph sz="half" idx="2"/>
          </p:nvPr>
        </p:nvSpPr>
        <p:spPr>
          <a:xfrm>
            <a:off x="5105400" y="990600"/>
            <a:ext cx="4038600" cy="5135563"/>
          </a:xfrm>
        </p:spPr>
        <p:txBody>
          <a:bodyPr>
            <a:normAutofit lnSpcReduction="10000"/>
          </a:bodyPr>
          <a:lstStyle/>
          <a:p>
            <a:endParaRPr lang="en-US" sz="2200" dirty="0" smtClean="0"/>
          </a:p>
          <a:p>
            <a:r>
              <a:rPr lang="en-US" sz="2200" dirty="0" smtClean="0"/>
              <a:t>Old University Exam Paper</a:t>
            </a:r>
          </a:p>
          <a:p>
            <a:r>
              <a:rPr lang="en-US" sz="2200" dirty="0" smtClean="0"/>
              <a:t>Expected Questions for University Exams</a:t>
            </a:r>
          </a:p>
          <a:p>
            <a:r>
              <a:rPr lang="en-US" sz="2200" dirty="0" smtClean="0"/>
              <a:t>Summary</a:t>
            </a:r>
          </a:p>
          <a:p>
            <a:r>
              <a:rPr lang="en-US" sz="2200" dirty="0" smtClean="0"/>
              <a:t>References</a:t>
            </a:r>
          </a:p>
          <a:p>
            <a:endParaRPr lang="en-US" sz="2200" dirty="0"/>
          </a:p>
        </p:txBody>
      </p:sp>
      <p:sp>
        <p:nvSpPr>
          <p:cNvPr id="6" name="Date Placeholder 5"/>
          <p:cNvSpPr>
            <a:spLocks noGrp="1"/>
          </p:cNvSpPr>
          <p:nvPr>
            <p:ph type="dt" sz="half" idx="10"/>
          </p:nvPr>
        </p:nvSpPr>
        <p:spPr/>
        <p:txBody>
          <a:bodyPr/>
          <a:lstStyle/>
          <a:p>
            <a:fld id="{63AD87B7-BCA8-4978-ABCE-404AB021D114}" type="datetime1">
              <a:rPr lang="en-US" smtClean="0"/>
              <a:pPr/>
              <a:t>1/31/2022</a:t>
            </a:fld>
            <a:endParaRPr lang="en-US" dirty="0"/>
          </a:p>
        </p:txBody>
      </p:sp>
      <p:sp>
        <p:nvSpPr>
          <p:cNvPr id="10" name="Footer Placeholder 9"/>
          <p:cNvSpPr>
            <a:spLocks noGrp="1"/>
          </p:cNvSpPr>
          <p:nvPr>
            <p:ph type="ftr" sz="quarter" idx="11"/>
          </p:nvPr>
        </p:nvSpPr>
        <p:spPr>
          <a:xfrm>
            <a:off x="2209800" y="6356350"/>
            <a:ext cx="4724400" cy="365125"/>
          </a:xfrm>
        </p:spPr>
        <p:txBody>
          <a:bodyPr/>
          <a:lstStyle/>
          <a:p>
            <a:r>
              <a:rPr lang="fi-FI" dirty="0" smtClean="0"/>
              <a:t>Dileep Kumar Kushwaha             ACSE0404 (TOAFL)                  Unit II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dirty="0"/>
          </a:p>
        </p:txBody>
      </p:sp>
      <p:sp>
        <p:nvSpPr>
          <p:cNvPr id="8"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3200" dirty="0" smtClean="0"/>
              <a:t>Index</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a:bodyPr>
          <a:lstStyle/>
          <a:p>
            <a:pPr algn="just"/>
            <a:endParaRPr lang="en-US" dirty="0" smtClean="0"/>
          </a:p>
          <a:p>
            <a:pPr lvl="0" algn="just"/>
            <a:endParaRPr lang="en-US" sz="2000" dirty="0" smtClean="0"/>
          </a:p>
          <a:p>
            <a:pPr algn="just"/>
            <a:endParaRPr lang="en-US" sz="2000" dirty="0"/>
          </a:p>
        </p:txBody>
      </p:sp>
      <p:sp>
        <p:nvSpPr>
          <p:cNvPr id="4" name="Date Placeholder 3"/>
          <p:cNvSpPr>
            <a:spLocks noGrp="1"/>
          </p:cNvSpPr>
          <p:nvPr>
            <p:ph type="dt" sz="half" idx="10"/>
          </p:nvPr>
        </p:nvSpPr>
        <p:spPr/>
        <p:txBody>
          <a:bodyPr/>
          <a:lstStyle/>
          <a:p>
            <a:fld id="{9B5DB0BA-A244-4FAB-9095-3E2CA646739F}" type="datetime1">
              <a:rPr lang="en-US" smtClean="0"/>
              <a:pPr/>
              <a:t>1/31/2022</a:t>
            </a:fld>
            <a:endParaRPr lang="en-US"/>
          </a:p>
        </p:txBody>
      </p:sp>
      <p:sp>
        <p:nvSpPr>
          <p:cNvPr id="5" name="Footer Placeholder 4"/>
          <p:cNvSpPr>
            <a:spLocks noGrp="1"/>
          </p:cNvSpPr>
          <p:nvPr>
            <p:ph type="ftr" sz="quarter" idx="11"/>
          </p:nvPr>
        </p:nvSpPr>
        <p:spPr>
          <a:xfrm>
            <a:off x="2286000" y="6356350"/>
            <a:ext cx="48006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Regular Expression(RE)</a:t>
            </a:r>
          </a:p>
        </p:txBody>
      </p:sp>
      <p:sp>
        <p:nvSpPr>
          <p:cNvPr id="10" name="Rectangle 9"/>
          <p:cNvSpPr/>
          <p:nvPr/>
        </p:nvSpPr>
        <p:spPr>
          <a:xfrm>
            <a:off x="381000" y="990600"/>
            <a:ext cx="8534400" cy="5632311"/>
          </a:xfrm>
          <a:prstGeom prst="rect">
            <a:avLst/>
          </a:prstGeom>
        </p:spPr>
        <p:txBody>
          <a:bodyPr wrap="square">
            <a:spAutoFit/>
          </a:bodyPr>
          <a:lstStyle/>
          <a:p>
            <a:pPr marL="457200" indent="-457200"/>
            <a:r>
              <a:rPr lang="en-US" sz="2400" dirty="0" smtClean="0"/>
              <a:t>Formally a regular expression is defined recursively as </a:t>
            </a:r>
          </a:p>
          <a:p>
            <a:pPr marL="457200" indent="-457200">
              <a:buFont typeface="+mj-lt"/>
              <a:buAutoNum type="arabicPeriod"/>
            </a:pPr>
            <a:r>
              <a:rPr lang="en-US" sz="2400" dirty="0" smtClean="0"/>
              <a:t>Any terminal symbol (i.e. an element of ∑:), Ɛ and </a:t>
            </a:r>
            <a:r>
              <a:rPr lang="en-US" sz="2400" dirty="0" smtClean="0">
                <a:sym typeface="Symbol"/>
              </a:rPr>
              <a:t></a:t>
            </a:r>
            <a:r>
              <a:rPr lang="en-US" sz="2400" dirty="0" smtClean="0"/>
              <a:t> are regular expressions. When we view </a:t>
            </a:r>
            <a:r>
              <a:rPr lang="en-US" sz="2400" i="1" dirty="0" smtClean="0"/>
              <a:t>a in </a:t>
            </a:r>
            <a:r>
              <a:rPr lang="en-US" sz="2400" dirty="0" smtClean="0"/>
              <a:t> ∑</a:t>
            </a:r>
            <a:r>
              <a:rPr lang="en-US" sz="2400" i="1" dirty="0" smtClean="0"/>
              <a:t> as a regular expression, we </a:t>
            </a:r>
            <a:r>
              <a:rPr lang="en-US" sz="2400" b="1" i="1" dirty="0" smtClean="0"/>
              <a:t>denote </a:t>
            </a:r>
            <a:r>
              <a:rPr lang="en-US" sz="2400" b="1" dirty="0" smtClean="0"/>
              <a:t>it by a.</a:t>
            </a:r>
          </a:p>
          <a:p>
            <a:pPr marL="457200" indent="-457200">
              <a:buFont typeface="+mj-lt"/>
              <a:buAutoNum type="arabicPeriod"/>
            </a:pPr>
            <a:r>
              <a:rPr lang="en-US" sz="2400" dirty="0" smtClean="0"/>
              <a:t> The union of two regular expressions R1 and R2• written as </a:t>
            </a:r>
            <a:r>
              <a:rPr lang="en-US" sz="2400" b="1" dirty="0" smtClean="0"/>
              <a:t>R1+ R2, is also a regular expression.</a:t>
            </a:r>
          </a:p>
          <a:p>
            <a:pPr marL="457200" indent="-457200">
              <a:buFont typeface="+mj-lt"/>
              <a:buAutoNum type="arabicPeriod"/>
            </a:pPr>
            <a:r>
              <a:rPr lang="en-US" sz="2400" dirty="0" smtClean="0"/>
              <a:t>The concatenation of two regular expressions R1 and R2, written as </a:t>
            </a:r>
            <a:r>
              <a:rPr lang="en-US" sz="2400" b="1" dirty="0" smtClean="0"/>
              <a:t>R1 R2, is also a regular expression</a:t>
            </a:r>
            <a:r>
              <a:rPr lang="en-US" sz="2400" dirty="0" smtClean="0"/>
              <a:t>.</a:t>
            </a:r>
          </a:p>
          <a:p>
            <a:pPr marL="457200" indent="-457200">
              <a:buFont typeface="+mj-lt"/>
              <a:buAutoNum type="arabicPeriod"/>
            </a:pPr>
            <a:r>
              <a:rPr lang="en-US" sz="2400" dirty="0" smtClean="0"/>
              <a:t>The iteration (or closure) of a regular expression R written as </a:t>
            </a:r>
            <a:r>
              <a:rPr lang="en-US" sz="2400" b="1" dirty="0" smtClean="0"/>
              <a:t>R*, is also a regular expression.</a:t>
            </a:r>
          </a:p>
          <a:p>
            <a:pPr marL="457200" indent="-457200">
              <a:buFont typeface="+mj-lt"/>
              <a:buAutoNum type="arabicPeriod"/>
            </a:pPr>
            <a:r>
              <a:rPr lang="en-US" sz="2400" i="1" dirty="0" smtClean="0"/>
              <a:t>If R is a regular expression, then </a:t>
            </a:r>
            <a:r>
              <a:rPr lang="en-US" sz="2400" b="1" i="1" dirty="0" smtClean="0"/>
              <a:t>(R) is also a regular expression</a:t>
            </a:r>
            <a:r>
              <a:rPr lang="en-US" sz="2400" i="1" dirty="0" smtClean="0"/>
              <a:t>.</a:t>
            </a:r>
          </a:p>
          <a:p>
            <a:pPr marL="457200" indent="-457200">
              <a:buFont typeface="+mj-lt"/>
              <a:buAutoNum type="arabicPeriod"/>
            </a:pPr>
            <a:r>
              <a:rPr lang="en-US" sz="2400" dirty="0" smtClean="0"/>
              <a:t>The regular expressions over ∑ are precisely those obtained recursively by the application of the rules </a:t>
            </a:r>
            <a:r>
              <a:rPr lang="en-US" sz="2400" i="1" dirty="0" smtClean="0"/>
              <a:t>1-5 once or several times.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a:bodyPr>
          <a:lstStyle/>
          <a:p>
            <a:pPr algn="just"/>
            <a:endParaRPr lang="en-US" dirty="0" smtClean="0"/>
          </a:p>
          <a:p>
            <a:pPr lvl="0" algn="just"/>
            <a:endParaRPr lang="en-US" sz="2000" dirty="0" smtClean="0"/>
          </a:p>
          <a:p>
            <a:pPr algn="just"/>
            <a:endParaRPr lang="en-US" sz="2000" dirty="0"/>
          </a:p>
        </p:txBody>
      </p:sp>
      <p:sp>
        <p:nvSpPr>
          <p:cNvPr id="4" name="Date Placeholder 3"/>
          <p:cNvSpPr>
            <a:spLocks noGrp="1"/>
          </p:cNvSpPr>
          <p:nvPr>
            <p:ph type="dt" sz="half" idx="10"/>
          </p:nvPr>
        </p:nvSpPr>
        <p:spPr/>
        <p:txBody>
          <a:bodyPr/>
          <a:lstStyle/>
          <a:p>
            <a:fld id="{9B5DB0BA-A244-4FAB-9095-3E2CA646739F}" type="datetime1">
              <a:rPr lang="en-US" smtClean="0"/>
              <a:pPr/>
              <a:t>1/31/2022</a:t>
            </a:fld>
            <a:endParaRPr lang="en-US"/>
          </a:p>
        </p:txBody>
      </p:sp>
      <p:sp>
        <p:nvSpPr>
          <p:cNvPr id="5" name="Footer Placeholder 4"/>
          <p:cNvSpPr>
            <a:spLocks noGrp="1"/>
          </p:cNvSpPr>
          <p:nvPr>
            <p:ph type="ftr" sz="quarter" idx="11"/>
          </p:nvPr>
        </p:nvSpPr>
        <p:spPr>
          <a:xfrm>
            <a:off x="2286000" y="6356350"/>
            <a:ext cx="48006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Regular Expression(RE)</a:t>
            </a:r>
          </a:p>
        </p:txBody>
      </p:sp>
      <p:sp>
        <p:nvSpPr>
          <p:cNvPr id="10" name="Rectangle 9"/>
          <p:cNvSpPr/>
          <p:nvPr/>
        </p:nvSpPr>
        <p:spPr>
          <a:xfrm>
            <a:off x="381000" y="990600"/>
            <a:ext cx="8534400" cy="3816429"/>
          </a:xfrm>
          <a:prstGeom prst="rect">
            <a:avLst/>
          </a:prstGeom>
        </p:spPr>
        <p:txBody>
          <a:bodyPr wrap="square">
            <a:spAutoFit/>
          </a:bodyPr>
          <a:lstStyle/>
          <a:p>
            <a:r>
              <a:rPr lang="en-US" sz="2400" dirty="0" smtClean="0">
                <a:solidFill>
                  <a:srgbClr val="3366FF"/>
                </a:solidFill>
              </a:rPr>
              <a:t>Basis 1</a:t>
            </a:r>
            <a:r>
              <a:rPr lang="en-US" sz="2400" dirty="0" smtClean="0"/>
              <a:t>: If </a:t>
            </a:r>
            <a:r>
              <a:rPr lang="en-US" sz="2400" i="1" dirty="0" smtClean="0"/>
              <a:t>a</a:t>
            </a:r>
            <a:r>
              <a:rPr lang="en-US" sz="2400" dirty="0" smtClean="0"/>
              <a:t>  is any symbol, then </a:t>
            </a:r>
            <a:r>
              <a:rPr lang="en-US" sz="2400" b="1" dirty="0" smtClean="0"/>
              <a:t>a</a:t>
            </a:r>
            <a:r>
              <a:rPr lang="en-US" sz="2400" dirty="0" smtClean="0"/>
              <a:t> is a RE, and L(</a:t>
            </a:r>
            <a:r>
              <a:rPr lang="en-US" sz="2400" b="1" dirty="0" smtClean="0"/>
              <a:t>a</a:t>
            </a:r>
            <a:r>
              <a:rPr lang="en-US" sz="2400" dirty="0" smtClean="0"/>
              <a:t>) = {a}.</a:t>
            </a:r>
          </a:p>
          <a:p>
            <a:pPr lvl="1"/>
            <a:r>
              <a:rPr lang="en-US" sz="2400" dirty="0" smtClean="0">
                <a:solidFill>
                  <a:srgbClr val="CC3300"/>
                </a:solidFill>
              </a:rPr>
              <a:t>Note</a:t>
            </a:r>
            <a:r>
              <a:rPr lang="en-US" sz="2400" dirty="0" smtClean="0"/>
              <a:t>: {a} is the language containing one string, and that string is of length 1.</a:t>
            </a:r>
          </a:p>
          <a:p>
            <a:r>
              <a:rPr lang="en-US" sz="2400" dirty="0" smtClean="0">
                <a:solidFill>
                  <a:srgbClr val="3366FF"/>
                </a:solidFill>
              </a:rPr>
              <a:t>Basis 2</a:t>
            </a:r>
            <a:r>
              <a:rPr lang="en-US" sz="2400" dirty="0" smtClean="0"/>
              <a:t>: </a:t>
            </a:r>
            <a:r>
              <a:rPr lang="en-US" sz="2400" dirty="0" smtClean="0">
                <a:latin typeface="Lucida Sans Unicode" pitchFamily="34" charset="0"/>
              </a:rPr>
              <a:t>ε</a:t>
            </a:r>
            <a:r>
              <a:rPr lang="en-US" sz="2400" dirty="0" smtClean="0"/>
              <a:t> is a RE, and L(</a:t>
            </a:r>
            <a:r>
              <a:rPr lang="en-US" sz="2400" dirty="0" smtClean="0">
                <a:latin typeface="Lucida Sans Unicode" pitchFamily="34" charset="0"/>
              </a:rPr>
              <a:t>ε</a:t>
            </a:r>
            <a:r>
              <a:rPr lang="en-US" sz="2400" dirty="0" smtClean="0"/>
              <a:t>) = {</a:t>
            </a:r>
            <a:r>
              <a:rPr lang="en-US" sz="2400" dirty="0" smtClean="0">
                <a:latin typeface="Lucida Sans Unicode" pitchFamily="34" charset="0"/>
              </a:rPr>
              <a:t>ε</a:t>
            </a:r>
            <a:r>
              <a:rPr lang="en-US" sz="2400" dirty="0" smtClean="0"/>
              <a:t>}.</a:t>
            </a:r>
          </a:p>
          <a:p>
            <a:r>
              <a:rPr lang="en-US" sz="2400" dirty="0" smtClean="0">
                <a:solidFill>
                  <a:srgbClr val="3366FF"/>
                </a:solidFill>
              </a:rPr>
              <a:t>Basis 3</a:t>
            </a:r>
            <a:r>
              <a:rPr lang="en-US" sz="2400" dirty="0" smtClean="0"/>
              <a:t>: </a:t>
            </a:r>
            <a:r>
              <a:rPr lang="en-US" sz="3200" dirty="0" smtClean="0">
                <a:latin typeface="Lucida Sans Unicode" pitchFamily="34" charset="0"/>
              </a:rPr>
              <a:t>∅</a:t>
            </a:r>
            <a:r>
              <a:rPr lang="en-US" sz="2400" dirty="0" smtClean="0"/>
              <a:t> is a RE, and L(</a:t>
            </a:r>
            <a:r>
              <a:rPr lang="en-US" sz="3200" dirty="0" smtClean="0">
                <a:latin typeface="Lucida Sans Unicode" pitchFamily="34" charset="0"/>
              </a:rPr>
              <a:t>∅</a:t>
            </a:r>
            <a:r>
              <a:rPr lang="en-US" sz="2400" dirty="0" smtClean="0"/>
              <a:t>) = </a:t>
            </a:r>
            <a:r>
              <a:rPr lang="en-US" sz="3200" dirty="0" smtClean="0">
                <a:latin typeface="Lucida Sans Unicode" pitchFamily="34" charset="0"/>
              </a:rPr>
              <a:t>∅</a:t>
            </a:r>
            <a:r>
              <a:rPr lang="en-US" sz="2400" dirty="0" smtClean="0"/>
              <a:t>.</a:t>
            </a:r>
          </a:p>
          <a:p>
            <a:r>
              <a:rPr lang="en-US" sz="2400" dirty="0" smtClean="0">
                <a:solidFill>
                  <a:srgbClr val="3366FF"/>
                </a:solidFill>
              </a:rPr>
              <a:t>Induction 1</a:t>
            </a:r>
            <a:r>
              <a:rPr lang="en-US" sz="2400" dirty="0" smtClean="0"/>
              <a:t>: If E</a:t>
            </a:r>
            <a:r>
              <a:rPr lang="en-US" sz="2400" baseline="-25000" dirty="0" smtClean="0"/>
              <a:t>1</a:t>
            </a:r>
            <a:r>
              <a:rPr lang="en-US" sz="2400" dirty="0" smtClean="0"/>
              <a:t> and E</a:t>
            </a:r>
            <a:r>
              <a:rPr lang="en-US" sz="2400" baseline="-25000" dirty="0" smtClean="0"/>
              <a:t>2</a:t>
            </a:r>
            <a:r>
              <a:rPr lang="en-US" sz="2400" dirty="0" smtClean="0"/>
              <a:t> are regular expressions, then E</a:t>
            </a:r>
            <a:r>
              <a:rPr lang="en-US" sz="2400" baseline="-25000" dirty="0" smtClean="0"/>
              <a:t>1</a:t>
            </a:r>
            <a:r>
              <a:rPr lang="en-US" sz="2400" dirty="0" smtClean="0"/>
              <a:t>+E</a:t>
            </a:r>
            <a:r>
              <a:rPr lang="en-US" sz="2400" baseline="-25000" dirty="0" smtClean="0"/>
              <a:t>2</a:t>
            </a:r>
            <a:r>
              <a:rPr lang="en-US" sz="2400" dirty="0" smtClean="0"/>
              <a:t> is a regular expression, and L(E</a:t>
            </a:r>
            <a:r>
              <a:rPr lang="en-US" sz="2400" baseline="-25000" dirty="0" smtClean="0"/>
              <a:t>1</a:t>
            </a:r>
            <a:r>
              <a:rPr lang="en-US" sz="2400" dirty="0" smtClean="0"/>
              <a:t>+E</a:t>
            </a:r>
            <a:r>
              <a:rPr lang="en-US" sz="2400" baseline="-25000" dirty="0" smtClean="0"/>
              <a:t>2</a:t>
            </a:r>
            <a:r>
              <a:rPr lang="en-US" sz="2400" dirty="0" smtClean="0"/>
              <a:t>) = L(E</a:t>
            </a:r>
            <a:r>
              <a:rPr lang="en-US" sz="2400" baseline="-25000" dirty="0" smtClean="0"/>
              <a:t>1</a:t>
            </a:r>
            <a:r>
              <a:rPr lang="en-US" sz="2400" dirty="0" smtClean="0"/>
              <a:t>)</a:t>
            </a:r>
            <a:r>
              <a:rPr lang="en-US" sz="2400" dirty="0" smtClean="0">
                <a:sym typeface="Symbol" pitchFamily="18" charset="2"/>
              </a:rPr>
              <a:t></a:t>
            </a:r>
            <a:r>
              <a:rPr lang="en-US" sz="2400" dirty="0" smtClean="0"/>
              <a:t>L(E</a:t>
            </a:r>
            <a:r>
              <a:rPr lang="en-US" sz="2400" baseline="-25000" dirty="0" smtClean="0"/>
              <a:t>2</a:t>
            </a:r>
            <a:r>
              <a:rPr lang="en-US" sz="2400" dirty="0" smtClean="0"/>
              <a:t>).</a:t>
            </a:r>
          </a:p>
          <a:p>
            <a:r>
              <a:rPr lang="en-US" sz="2400" dirty="0" smtClean="0">
                <a:solidFill>
                  <a:srgbClr val="3366FF"/>
                </a:solidFill>
              </a:rPr>
              <a:t>Induction 2</a:t>
            </a:r>
            <a:r>
              <a:rPr lang="en-US" sz="2400" dirty="0" smtClean="0"/>
              <a:t>: If E</a:t>
            </a:r>
            <a:r>
              <a:rPr lang="en-US" sz="2400" baseline="-25000" dirty="0" smtClean="0"/>
              <a:t>1</a:t>
            </a:r>
            <a:r>
              <a:rPr lang="en-US" sz="2400" dirty="0" smtClean="0"/>
              <a:t> and E</a:t>
            </a:r>
            <a:r>
              <a:rPr lang="en-US" sz="2400" baseline="-25000" dirty="0" smtClean="0"/>
              <a:t>2</a:t>
            </a:r>
            <a:r>
              <a:rPr lang="en-US" sz="2400" dirty="0" smtClean="0"/>
              <a:t> are regular expressions, then E</a:t>
            </a:r>
            <a:r>
              <a:rPr lang="en-US" sz="2400" baseline="-25000" dirty="0" smtClean="0"/>
              <a:t>1</a:t>
            </a:r>
            <a:r>
              <a:rPr lang="en-US" sz="2400" dirty="0" smtClean="0"/>
              <a:t>E</a:t>
            </a:r>
            <a:r>
              <a:rPr lang="en-US" sz="2400" baseline="-25000" dirty="0" smtClean="0"/>
              <a:t>2</a:t>
            </a:r>
            <a:r>
              <a:rPr lang="en-US" sz="2400" dirty="0" smtClean="0"/>
              <a:t> is a regular expression, and L(E</a:t>
            </a:r>
            <a:r>
              <a:rPr lang="en-US" sz="2400" baseline="-25000" dirty="0" smtClean="0"/>
              <a:t>1</a:t>
            </a:r>
            <a:r>
              <a:rPr lang="en-US" sz="2400" dirty="0" smtClean="0"/>
              <a:t>E</a:t>
            </a:r>
            <a:r>
              <a:rPr lang="en-US" sz="2400" baseline="-25000" dirty="0" smtClean="0"/>
              <a:t>2</a:t>
            </a:r>
            <a:r>
              <a:rPr lang="en-US" sz="2400" dirty="0" smtClean="0"/>
              <a:t>) = L(E</a:t>
            </a:r>
            <a:r>
              <a:rPr lang="en-US" sz="2400" baseline="-25000" dirty="0" smtClean="0"/>
              <a:t>1</a:t>
            </a:r>
            <a:r>
              <a:rPr lang="en-US" sz="2400" dirty="0" smtClean="0"/>
              <a:t>)L(E</a:t>
            </a:r>
            <a:r>
              <a:rPr lang="en-US" sz="2400" baseline="-25000" dirty="0" smtClean="0"/>
              <a:t>2</a:t>
            </a:r>
            <a:r>
              <a:rPr lang="en-US" sz="2400" dirty="0" smtClean="0"/>
              <a:t>).</a:t>
            </a:r>
          </a:p>
          <a:p>
            <a:endParaRPr lang="en-US" sz="2000" dirty="0"/>
          </a:p>
        </p:txBody>
      </p:sp>
      <p:sp>
        <p:nvSpPr>
          <p:cNvPr id="11" name="Text Box 4"/>
          <p:cNvSpPr txBox="1">
            <a:spLocks noChangeArrowheads="1"/>
          </p:cNvSpPr>
          <p:nvPr/>
        </p:nvSpPr>
        <p:spPr bwMode="auto">
          <a:xfrm>
            <a:off x="914400" y="4800600"/>
            <a:ext cx="6807200" cy="822325"/>
          </a:xfrm>
          <a:prstGeom prst="rect">
            <a:avLst/>
          </a:prstGeom>
          <a:noFill/>
          <a:ln w="9525">
            <a:noFill/>
            <a:miter lim="800000"/>
            <a:headEnd/>
            <a:tailEnd/>
          </a:ln>
          <a:effectLst/>
        </p:spPr>
        <p:txBody>
          <a:bodyPr wrap="none">
            <a:spAutoFit/>
          </a:bodyPr>
          <a:lstStyle/>
          <a:p>
            <a:r>
              <a:rPr lang="en-US" i="1" dirty="0">
                <a:solidFill>
                  <a:srgbClr val="FF0066"/>
                </a:solidFill>
              </a:rPr>
              <a:t>Concatenation </a:t>
            </a:r>
            <a:r>
              <a:rPr lang="en-US" dirty="0"/>
              <a:t>: the set of strings </a:t>
            </a:r>
            <a:r>
              <a:rPr lang="en-US" dirty="0" err="1"/>
              <a:t>wx</a:t>
            </a:r>
            <a:r>
              <a:rPr lang="en-US" dirty="0"/>
              <a:t> such that w</a:t>
            </a:r>
          </a:p>
          <a:p>
            <a:r>
              <a:rPr lang="en-US" dirty="0"/>
              <a:t>Is in L(E</a:t>
            </a:r>
            <a:r>
              <a:rPr lang="en-US" baseline="-25000" dirty="0"/>
              <a:t>1</a:t>
            </a:r>
            <a:r>
              <a:rPr lang="en-US" dirty="0"/>
              <a:t>) and x is in L(E</a:t>
            </a:r>
            <a:r>
              <a:rPr lang="en-US" baseline="-25000" dirty="0"/>
              <a:t>2</a:t>
            </a:r>
            <a:r>
              <a:rPr lang="en-US" dirty="0"/>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5DB0BA-A244-4FAB-9095-3E2CA646739F}" type="datetime1">
              <a:rPr lang="en-US" smtClean="0"/>
              <a:pPr/>
              <a:t>1/31/2022</a:t>
            </a:fld>
            <a:endParaRPr lang="en-US"/>
          </a:p>
        </p:txBody>
      </p:sp>
      <p:sp>
        <p:nvSpPr>
          <p:cNvPr id="5" name="Footer Placeholder 4"/>
          <p:cNvSpPr>
            <a:spLocks noGrp="1"/>
          </p:cNvSpPr>
          <p:nvPr>
            <p:ph type="ftr" sz="quarter" idx="11"/>
          </p:nvPr>
        </p:nvSpPr>
        <p:spPr>
          <a:xfrm>
            <a:off x="2286000" y="6356350"/>
            <a:ext cx="48006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Regular Expression(RE)</a:t>
            </a:r>
          </a:p>
        </p:txBody>
      </p:sp>
      <p:sp>
        <p:nvSpPr>
          <p:cNvPr id="10" name="Rectangle 9"/>
          <p:cNvSpPr/>
          <p:nvPr/>
        </p:nvSpPr>
        <p:spPr>
          <a:xfrm>
            <a:off x="381000" y="990600"/>
            <a:ext cx="8534400" cy="461665"/>
          </a:xfrm>
          <a:prstGeom prst="rect">
            <a:avLst/>
          </a:prstGeom>
        </p:spPr>
        <p:txBody>
          <a:bodyPr wrap="square">
            <a:spAutoFit/>
          </a:bodyPr>
          <a:lstStyle/>
          <a:p>
            <a:r>
              <a:rPr lang="en-US" sz="2400" dirty="0" smtClean="0">
                <a:solidFill>
                  <a:srgbClr val="3366FF"/>
                </a:solidFill>
              </a:rPr>
              <a:t>Induction 3</a:t>
            </a:r>
            <a:r>
              <a:rPr lang="en-US" sz="2400" dirty="0" smtClean="0"/>
              <a:t>: If E is a RE, then E* is a RE, and L(E*) = (L(E))*.</a:t>
            </a:r>
            <a:endParaRPr lang="en-US" sz="2400" dirty="0"/>
          </a:p>
        </p:txBody>
      </p:sp>
      <p:sp>
        <p:nvSpPr>
          <p:cNvPr id="13" name="Text Box 4"/>
          <p:cNvSpPr txBox="1">
            <a:spLocks noChangeArrowheads="1"/>
          </p:cNvSpPr>
          <p:nvPr/>
        </p:nvSpPr>
        <p:spPr bwMode="auto">
          <a:xfrm>
            <a:off x="533400" y="1752600"/>
            <a:ext cx="7924800" cy="1384995"/>
          </a:xfrm>
          <a:prstGeom prst="rect">
            <a:avLst/>
          </a:prstGeom>
          <a:noFill/>
          <a:ln w="9525">
            <a:noFill/>
            <a:miter lim="800000"/>
            <a:headEnd/>
            <a:tailEnd/>
          </a:ln>
          <a:effectLst/>
        </p:spPr>
        <p:txBody>
          <a:bodyPr wrap="square">
            <a:spAutoFit/>
          </a:bodyPr>
          <a:lstStyle/>
          <a:p>
            <a:r>
              <a:rPr lang="en-US" sz="2400" i="1" dirty="0">
                <a:solidFill>
                  <a:srgbClr val="FF0066"/>
                </a:solidFill>
              </a:rPr>
              <a:t>Closure</a:t>
            </a:r>
            <a:r>
              <a:rPr lang="en-US" sz="2000" dirty="0"/>
              <a:t>, or “</a:t>
            </a:r>
            <a:r>
              <a:rPr lang="en-US" sz="2000" dirty="0" err="1"/>
              <a:t>Kleene</a:t>
            </a:r>
            <a:r>
              <a:rPr lang="en-US" sz="2000" dirty="0"/>
              <a:t> closure” = set of strings</a:t>
            </a:r>
          </a:p>
          <a:p>
            <a:r>
              <a:rPr lang="en-US" sz="2000" dirty="0"/>
              <a:t>w</a:t>
            </a:r>
            <a:r>
              <a:rPr lang="en-US" sz="2000" baseline="-25000" dirty="0"/>
              <a:t>1</a:t>
            </a:r>
            <a:r>
              <a:rPr lang="en-US" sz="2000" dirty="0"/>
              <a:t>w</a:t>
            </a:r>
            <a:r>
              <a:rPr lang="en-US" sz="2000" baseline="-25000" dirty="0"/>
              <a:t>2</a:t>
            </a:r>
            <a:r>
              <a:rPr lang="en-US" sz="2000" dirty="0"/>
              <a:t>…</a:t>
            </a:r>
            <a:r>
              <a:rPr lang="en-US" sz="2000" dirty="0" err="1"/>
              <a:t>w</a:t>
            </a:r>
            <a:r>
              <a:rPr lang="en-US" sz="2000" baseline="-25000" dirty="0" err="1"/>
              <a:t>n</a:t>
            </a:r>
            <a:r>
              <a:rPr lang="en-US" sz="2000" dirty="0"/>
              <a:t>, for some n </a:t>
            </a:r>
            <a:r>
              <a:rPr lang="en-US" sz="2000" u="sng" dirty="0"/>
              <a:t>&gt;</a:t>
            </a:r>
            <a:r>
              <a:rPr lang="en-US" sz="2000" dirty="0"/>
              <a:t> 0, where each </a:t>
            </a:r>
            <a:r>
              <a:rPr lang="en-US" sz="2000" dirty="0" err="1"/>
              <a:t>w</a:t>
            </a:r>
            <a:r>
              <a:rPr lang="en-US" sz="2000" baseline="-25000" dirty="0" err="1"/>
              <a:t>i</a:t>
            </a:r>
            <a:r>
              <a:rPr lang="en-US" sz="2000" dirty="0"/>
              <a:t> is</a:t>
            </a:r>
          </a:p>
          <a:p>
            <a:r>
              <a:rPr lang="en-US" sz="2000" dirty="0"/>
              <a:t>in L(E).</a:t>
            </a:r>
          </a:p>
          <a:p>
            <a:r>
              <a:rPr lang="en-US" sz="2000" dirty="0">
                <a:solidFill>
                  <a:srgbClr val="CC3300"/>
                </a:solidFill>
              </a:rPr>
              <a:t>Note</a:t>
            </a:r>
            <a:r>
              <a:rPr lang="en-US" sz="2000" dirty="0"/>
              <a:t>: when n=0, the string is </a:t>
            </a:r>
            <a:r>
              <a:rPr lang="en-US" sz="2000" dirty="0">
                <a:latin typeface="Lucida Sans Unicode" pitchFamily="34" charset="0"/>
              </a:rPr>
              <a:t>ε</a:t>
            </a:r>
            <a:r>
              <a:rPr lang="en-US" sz="2000" dirty="0"/>
              <a:t>.</a:t>
            </a:r>
          </a:p>
        </p:txBody>
      </p:sp>
      <p:sp>
        <p:nvSpPr>
          <p:cNvPr id="14" name="Rectangle 13"/>
          <p:cNvSpPr/>
          <p:nvPr/>
        </p:nvSpPr>
        <p:spPr>
          <a:xfrm>
            <a:off x="381000" y="3505200"/>
            <a:ext cx="4038600" cy="461665"/>
          </a:xfrm>
          <a:prstGeom prst="rect">
            <a:avLst/>
          </a:prstGeom>
        </p:spPr>
        <p:txBody>
          <a:bodyPr wrap="square">
            <a:spAutoFit/>
          </a:bodyPr>
          <a:lstStyle/>
          <a:p>
            <a:r>
              <a:rPr lang="en-US" sz="2400" b="1" dirty="0" smtClean="0"/>
              <a:t>Precedence</a:t>
            </a:r>
            <a:r>
              <a:rPr lang="en-US" sz="2000" b="1" dirty="0" smtClean="0"/>
              <a:t> of Operators</a:t>
            </a:r>
            <a:endParaRPr lang="en-US" sz="2000" b="1" dirty="0"/>
          </a:p>
        </p:txBody>
      </p:sp>
      <p:sp>
        <p:nvSpPr>
          <p:cNvPr id="15" name="Rectangle 14"/>
          <p:cNvSpPr/>
          <p:nvPr/>
        </p:nvSpPr>
        <p:spPr>
          <a:xfrm>
            <a:off x="533400" y="4267200"/>
            <a:ext cx="7696200" cy="1569660"/>
          </a:xfrm>
          <a:prstGeom prst="rect">
            <a:avLst/>
          </a:prstGeom>
        </p:spPr>
        <p:txBody>
          <a:bodyPr wrap="square">
            <a:spAutoFit/>
          </a:bodyPr>
          <a:lstStyle/>
          <a:p>
            <a:r>
              <a:rPr lang="en-US" sz="2400" dirty="0" smtClean="0"/>
              <a:t>Parentheses may be used wherever needed to influence the grouping of operators.</a:t>
            </a:r>
          </a:p>
          <a:p>
            <a:r>
              <a:rPr lang="en-US" sz="2400" dirty="0" smtClean="0"/>
              <a:t>Order of precedence is * (highest), then concatenation, then + (lowest).</a:t>
            </a:r>
            <a:endParaRPr 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algn="just"/>
            <a:endParaRPr lang="en-US" dirty="0" smtClean="0"/>
          </a:p>
          <a:p>
            <a:pPr algn="just"/>
            <a:endParaRPr lang="en-US" sz="2000" dirty="0"/>
          </a:p>
        </p:txBody>
      </p:sp>
      <p:sp>
        <p:nvSpPr>
          <p:cNvPr id="4" name="Date Placeholder 3"/>
          <p:cNvSpPr>
            <a:spLocks noGrp="1"/>
          </p:cNvSpPr>
          <p:nvPr>
            <p:ph type="dt" sz="half" idx="10"/>
          </p:nvPr>
        </p:nvSpPr>
        <p:spPr/>
        <p:txBody>
          <a:bodyPr/>
          <a:lstStyle/>
          <a:p>
            <a:fld id="{A63D92B1-0552-4119-9CA0-B664A53AB2F1}" type="datetime1">
              <a:rPr lang="en-US" smtClean="0"/>
              <a:pPr/>
              <a:t>1/31/2022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DFA, NFA, Ɛ-NFA and Regular Expression(RE)</a:t>
            </a:r>
          </a:p>
        </p:txBody>
      </p:sp>
      <p:sp>
        <p:nvSpPr>
          <p:cNvPr id="9" name="Rounded Rectangle 8"/>
          <p:cNvSpPr/>
          <p:nvPr/>
        </p:nvSpPr>
        <p:spPr>
          <a:xfrm>
            <a:off x="3886200" y="1371600"/>
            <a:ext cx="1371600" cy="914400"/>
          </a:xfrm>
          <a:prstGeom prst="roundRect">
            <a:avLst/>
          </a:prstGeom>
          <a:solidFill>
            <a:srgbClr val="7BE5E5">
              <a:alpha val="46000"/>
            </a:srgbClr>
          </a:solidFill>
          <a:ln>
            <a:solidFill>
              <a:srgbClr val="7BE5E5">
                <a:alpha val="5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RE</a:t>
            </a:r>
            <a:endParaRPr lang="en-US" sz="2800" b="1" dirty="0">
              <a:solidFill>
                <a:schemeClr val="tx1"/>
              </a:solidFill>
            </a:endParaRPr>
          </a:p>
        </p:txBody>
      </p:sp>
      <p:sp>
        <p:nvSpPr>
          <p:cNvPr id="10" name="Rounded Rectangle 9"/>
          <p:cNvSpPr/>
          <p:nvPr/>
        </p:nvSpPr>
        <p:spPr>
          <a:xfrm>
            <a:off x="1905000" y="2895600"/>
            <a:ext cx="1600200" cy="914400"/>
          </a:xfrm>
          <a:prstGeom prst="roundRect">
            <a:avLst/>
          </a:prstGeom>
          <a:solidFill>
            <a:srgbClr val="7BE5E5">
              <a:alpha val="46000"/>
            </a:srgbClr>
          </a:solidFill>
          <a:ln>
            <a:solidFill>
              <a:srgbClr val="7BE5E5">
                <a:alpha val="5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Ɛ-NFA</a:t>
            </a:r>
            <a:endParaRPr lang="en-US" sz="2800" b="1" dirty="0"/>
          </a:p>
        </p:txBody>
      </p:sp>
      <p:sp>
        <p:nvSpPr>
          <p:cNvPr id="11" name="Rounded Rectangle 10"/>
          <p:cNvSpPr/>
          <p:nvPr/>
        </p:nvSpPr>
        <p:spPr>
          <a:xfrm>
            <a:off x="5943600" y="2743200"/>
            <a:ext cx="1524000" cy="914400"/>
          </a:xfrm>
          <a:prstGeom prst="roundRect">
            <a:avLst/>
          </a:prstGeom>
          <a:solidFill>
            <a:srgbClr val="7BE5E5">
              <a:alpha val="46000"/>
            </a:srgbClr>
          </a:solidFill>
          <a:ln>
            <a:solidFill>
              <a:srgbClr val="7BE5E5">
                <a:alpha val="5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DFA</a:t>
            </a:r>
            <a:endParaRPr lang="en-US" sz="2800" b="1" dirty="0"/>
          </a:p>
        </p:txBody>
      </p:sp>
      <p:sp>
        <p:nvSpPr>
          <p:cNvPr id="12" name="Rounded Rectangle 11"/>
          <p:cNvSpPr/>
          <p:nvPr/>
        </p:nvSpPr>
        <p:spPr>
          <a:xfrm>
            <a:off x="4191000" y="4343400"/>
            <a:ext cx="1371600" cy="914400"/>
          </a:xfrm>
          <a:prstGeom prst="roundRect">
            <a:avLst/>
          </a:prstGeom>
          <a:solidFill>
            <a:srgbClr val="7BE5E5">
              <a:alpha val="46000"/>
            </a:srgbClr>
          </a:solidFill>
          <a:ln>
            <a:solidFill>
              <a:srgbClr val="7BE5E5">
                <a:alpha val="5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NFA</a:t>
            </a:r>
            <a:endParaRPr lang="en-US" sz="2800" b="1" dirty="0"/>
          </a:p>
        </p:txBody>
      </p:sp>
      <p:cxnSp>
        <p:nvCxnSpPr>
          <p:cNvPr id="14" name="Shape 13"/>
          <p:cNvCxnSpPr>
            <a:stCxn id="11" idx="0"/>
            <a:endCxn id="9" idx="3"/>
          </p:cNvCxnSpPr>
          <p:nvPr/>
        </p:nvCxnSpPr>
        <p:spPr>
          <a:xfrm rot="16200000" flipV="1">
            <a:off x="5524500" y="1562100"/>
            <a:ext cx="914400" cy="1447800"/>
          </a:xfrm>
          <a:prstGeom prst="curvedConnector2">
            <a:avLst/>
          </a:prstGeom>
          <a:ln w="635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16" name="Shape 15"/>
          <p:cNvCxnSpPr>
            <a:stCxn id="9" idx="1"/>
            <a:endCxn id="10" idx="0"/>
          </p:cNvCxnSpPr>
          <p:nvPr/>
        </p:nvCxnSpPr>
        <p:spPr>
          <a:xfrm rot="10800000" flipV="1">
            <a:off x="2705100" y="1828800"/>
            <a:ext cx="1181100" cy="1066800"/>
          </a:xfrm>
          <a:prstGeom prst="curvedConnector2">
            <a:avLst/>
          </a:prstGeom>
          <a:ln w="635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17" name="Shape 16"/>
          <p:cNvCxnSpPr>
            <a:stCxn id="12" idx="3"/>
            <a:endCxn id="11" idx="2"/>
          </p:cNvCxnSpPr>
          <p:nvPr/>
        </p:nvCxnSpPr>
        <p:spPr>
          <a:xfrm flipV="1">
            <a:off x="5562600" y="3657600"/>
            <a:ext cx="1143000" cy="1143000"/>
          </a:xfrm>
          <a:prstGeom prst="curvedConnector2">
            <a:avLst/>
          </a:prstGeom>
          <a:ln w="635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28" name="Shape 27"/>
          <p:cNvCxnSpPr>
            <a:stCxn id="10" idx="2"/>
            <a:endCxn id="12" idx="1"/>
          </p:cNvCxnSpPr>
          <p:nvPr/>
        </p:nvCxnSpPr>
        <p:spPr>
          <a:xfrm rot="16200000" flipH="1">
            <a:off x="2952750" y="3562350"/>
            <a:ext cx="990600" cy="1485900"/>
          </a:xfrm>
          <a:prstGeom prst="curvedConnector2">
            <a:avLst/>
          </a:prstGeom>
          <a:ln w="63500">
            <a:solidFill>
              <a:srgbClr val="7BE5E5"/>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18443" name="Ink 11"/>
              <p14:cNvContentPartPr>
                <a14:cpLocks xmlns:a14="http://schemas.microsoft.com/office/drawing/2010/main" noRot="1" noChangeAspect="1" noEditPoints="1" noChangeArrowheads="1" noChangeShapeType="1"/>
              </p14:cNvContentPartPr>
              <p14:nvPr/>
            </p14:nvContentPartPr>
            <p14:xfrm>
              <a:off x="6883400" y="2927350"/>
              <a:ext cx="12700" cy="6350"/>
            </p14:xfrm>
          </p:contentPart>
        </mc:Choice>
        <mc:Fallback>
          <p:pic>
            <p:nvPicPr>
              <p:cNvPr id="18443" name="Ink 11"/>
              <p:cNvPicPr>
                <a:picLocks noRot="1" noChangeAspect="1" noEditPoints="1" noChangeArrowheads="1" noChangeShapeType="1"/>
              </p:cNvPicPr>
              <p:nvPr/>
            </p:nvPicPr>
            <p:blipFill>
              <a:blip r:embed="rId4"/>
              <a:stretch>
                <a:fillRect/>
              </a:stretch>
            </p:blipFill>
            <p:spPr>
              <a:xfrm>
                <a:off x="6874228" y="2918661"/>
                <a:ext cx="31044" cy="23729"/>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8444" name="Ink 12"/>
              <p14:cNvContentPartPr>
                <a14:cpLocks xmlns:a14="http://schemas.microsoft.com/office/drawing/2010/main" noRot="1" noChangeAspect="1" noEditPoints="1" noChangeArrowheads="1" noChangeShapeType="1"/>
              </p14:cNvContentPartPr>
              <p14:nvPr/>
            </p14:nvContentPartPr>
            <p14:xfrm>
              <a:off x="6134100" y="3206750"/>
              <a:ext cx="1588" cy="31750"/>
            </p14:xfrm>
          </p:contentPart>
        </mc:Choice>
        <mc:Fallback>
          <p:pic>
            <p:nvPicPr>
              <p:cNvPr id="18444" name="Ink 12"/>
              <p:cNvPicPr>
                <a:picLocks noRot="1" noChangeAspect="1" noEditPoints="1" noChangeArrowheads="1" noChangeShapeType="1"/>
              </p:cNvPicPr>
              <p:nvPr/>
            </p:nvPicPr>
            <p:blipFill>
              <a:blip r:embed="rId6"/>
              <a:stretch>
                <a:fillRect/>
              </a:stretch>
            </p:blipFill>
            <p:spPr>
              <a:xfrm>
                <a:off x="6092812" y="3197475"/>
                <a:ext cx="84164" cy="50301"/>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8447" name="Ink 15"/>
              <p14:cNvContentPartPr>
                <a14:cpLocks xmlns:a14="http://schemas.microsoft.com/office/drawing/2010/main" noRot="1" noChangeAspect="1" noEditPoints="1" noChangeArrowheads="1" noChangeShapeType="1"/>
              </p14:cNvContentPartPr>
              <p14:nvPr/>
            </p14:nvContentPartPr>
            <p14:xfrm>
              <a:off x="154101800" y="23317200"/>
              <a:ext cx="0" cy="0"/>
            </p14:xfrm>
          </p:contentPart>
        </mc:Choice>
        <mc:Fallback>
          <p:pic>
            <p:nvPicPr>
              <p:cNvPr id="18447" name="Ink 15"/>
              <p:cNvPicPr>
                <a:picLocks noRot="1" noChangeAspect="1" noEditPoints="1" noChangeArrowheads="1" noChangeShapeType="1"/>
              </p:cNvPicPr>
              <p:nvPr/>
            </p:nvPicPr>
            <p:blipFill>
              <a:blip r:embed="rId8"/>
              <a:stretch>
                <a:fillRect/>
              </a:stretch>
            </p:blipFill>
            <p:spPr>
              <a:xfrm>
                <a:off x="154101800" y="23317200"/>
                <a:ext cx="0" cy="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8449" name="Ink 17"/>
              <p14:cNvContentPartPr>
                <a14:cpLocks xmlns:a14="http://schemas.microsoft.com/office/drawing/2010/main" noRot="1" noChangeAspect="1" noEditPoints="1" noChangeArrowheads="1" noChangeShapeType="1"/>
              </p14:cNvContentPartPr>
              <p14:nvPr/>
            </p14:nvContentPartPr>
            <p14:xfrm>
              <a:off x="5048250" y="4559300"/>
              <a:ext cx="19050" cy="1588"/>
            </p14:xfrm>
          </p:contentPart>
        </mc:Choice>
        <mc:Fallback>
          <p:pic>
            <p:nvPicPr>
              <p:cNvPr id="18449" name="Ink 17"/>
              <p:cNvPicPr>
                <a:picLocks noRot="1" noChangeAspect="1" noEditPoints="1" noChangeArrowheads="1" noChangeShapeType="1"/>
              </p:cNvPicPr>
              <p:nvPr/>
            </p:nvPicPr>
            <p:blipFill>
              <a:blip r:embed="rId10"/>
              <a:stretch>
                <a:fillRect/>
              </a:stretch>
            </p:blipFill>
            <p:spPr>
              <a:xfrm>
                <a:off x="5039078" y="4518012"/>
                <a:ext cx="37394" cy="84164"/>
              </a:xfrm>
              <a:prstGeom prst="rect">
                <a:avLst/>
              </a:prstGeom>
            </p:spPr>
          </p:pic>
        </mc:Fallback>
      </mc:AlternateContent>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algn="just"/>
            <a:endParaRPr lang="en-US" dirty="0" smtClean="0"/>
          </a:p>
          <a:p>
            <a:pPr algn="just"/>
            <a:endParaRPr lang="en-US" sz="2000" dirty="0"/>
          </a:p>
        </p:txBody>
      </p:sp>
      <p:sp>
        <p:nvSpPr>
          <p:cNvPr id="4" name="Date Placeholder 3"/>
          <p:cNvSpPr>
            <a:spLocks noGrp="1"/>
          </p:cNvSpPr>
          <p:nvPr>
            <p:ph type="dt" sz="half" idx="10"/>
          </p:nvPr>
        </p:nvSpPr>
        <p:spPr/>
        <p:txBody>
          <a:bodyPr/>
          <a:lstStyle/>
          <a:p>
            <a:fld id="{27E8EDB6-D2C3-47A6-808E-2CE614EF4AA3}" type="datetime1">
              <a:rPr lang="en-US" smtClean="0"/>
              <a:pPr/>
              <a:t>1/31/2022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DFA, Regular </a:t>
            </a:r>
            <a:r>
              <a:rPr lang="en-US" sz="3200" dirty="0" err="1" smtClean="0"/>
              <a:t>Languages,Regular</a:t>
            </a:r>
            <a:r>
              <a:rPr lang="en-US" sz="3200" dirty="0" smtClean="0"/>
              <a:t> Expressions</a:t>
            </a:r>
          </a:p>
        </p:txBody>
      </p:sp>
      <p:grpSp>
        <p:nvGrpSpPr>
          <p:cNvPr id="61" name="Group 60"/>
          <p:cNvGrpSpPr/>
          <p:nvPr/>
        </p:nvGrpSpPr>
        <p:grpSpPr>
          <a:xfrm>
            <a:off x="533400" y="1371600"/>
            <a:ext cx="8153401" cy="4826000"/>
            <a:chOff x="609599" y="1447800"/>
            <a:chExt cx="8153401" cy="4826000"/>
          </a:xfrm>
        </p:grpSpPr>
        <p:graphicFrame>
          <p:nvGraphicFramePr>
            <p:cNvPr id="10" name="Content Placeholder 8"/>
            <p:cNvGraphicFramePr>
              <a:graphicFrameLocks/>
            </p:cNvGraphicFramePr>
            <p:nvPr/>
          </p:nvGraphicFramePr>
          <p:xfrm>
            <a:off x="609599" y="1447800"/>
            <a:ext cx="8153401" cy="4826000"/>
          </p:xfrm>
          <a:graphic>
            <a:graphicData uri="http://schemas.openxmlformats.org/drawingml/2006/table">
              <a:tbl>
                <a:tblPr firstRow="1" bandRow="1">
                  <a:tableStyleId>{5C22544A-7EE6-4342-B048-85BDC9FD1C3A}</a:tableStyleId>
                </a:tblPr>
                <a:tblGrid>
                  <a:gridCol w="3862137">
                    <a:extLst>
                      <a:ext uri="{9D8B030D-6E8A-4147-A177-3AD203B41FA5}">
                        <a16:colId xmlns:a16="http://schemas.microsoft.com/office/drawing/2014/main" val="20000"/>
                      </a:ext>
                    </a:extLst>
                  </a:gridCol>
                  <a:gridCol w="2145632">
                    <a:extLst>
                      <a:ext uri="{9D8B030D-6E8A-4147-A177-3AD203B41FA5}">
                        <a16:colId xmlns:a16="http://schemas.microsoft.com/office/drawing/2014/main" val="20001"/>
                      </a:ext>
                    </a:extLst>
                  </a:gridCol>
                  <a:gridCol w="2145632">
                    <a:extLst>
                      <a:ext uri="{9D8B030D-6E8A-4147-A177-3AD203B41FA5}">
                        <a16:colId xmlns:a16="http://schemas.microsoft.com/office/drawing/2014/main" val="20002"/>
                      </a:ext>
                    </a:extLst>
                  </a:gridCol>
                </a:tblGrid>
                <a:tr h="370840">
                  <a:tc>
                    <a:txBody>
                      <a:bodyPr/>
                      <a:lstStyle/>
                      <a:p>
                        <a:r>
                          <a:rPr lang="en-US" sz="2000" dirty="0" smtClean="0">
                            <a:solidFill>
                              <a:schemeClr val="tx1"/>
                            </a:solidFill>
                          </a:rPr>
                          <a:t>Finite Automata</a:t>
                        </a:r>
                        <a:endParaRPr lang="en-US" sz="2000"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r>
                          <a:rPr lang="en-US" sz="2000" dirty="0" smtClean="0">
                            <a:solidFill>
                              <a:schemeClr val="tx1"/>
                            </a:solidFill>
                          </a:rPr>
                          <a:t>Regular Language</a:t>
                        </a:r>
                        <a:endParaRPr lang="en-US" sz="2000"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r>
                          <a:rPr lang="en-US" sz="2000" dirty="0" smtClean="0">
                            <a:solidFill>
                              <a:schemeClr val="tx1"/>
                            </a:solidFill>
                          </a:rPr>
                          <a:t>Regular Expression</a:t>
                        </a:r>
                        <a:endParaRPr lang="en-US" sz="2000"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extLst>
                    <a:ext uri="{0D108BD9-81ED-4DB2-BD59-A6C34878D82A}">
                      <a16:rowId xmlns:a16="http://schemas.microsoft.com/office/drawing/2014/main" val="10000"/>
                    </a:ext>
                  </a:extLst>
                </a:tr>
                <a:tr h="1076960">
                  <a:tc>
                    <a:txBody>
                      <a:bodyPr/>
                      <a:lstStyle/>
                      <a:p>
                        <a:endParaRPr lang="en-US"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smtClean="0">
                            <a:solidFill>
                              <a:schemeClr val="tx1"/>
                            </a:solidFill>
                          </a:rPr>
                          <a:t>{Ɛ}</a:t>
                        </a:r>
                        <a:endParaRPr lang="en-US" sz="2000" dirty="0">
                          <a:solidFill>
                            <a:schemeClr val="tx1"/>
                          </a:solidFill>
                        </a:endParaRP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smtClean="0">
                            <a:solidFill>
                              <a:schemeClr val="tx1"/>
                            </a:solidFill>
                          </a:rPr>
                          <a:t>RE =  Ɛ</a:t>
                        </a:r>
                        <a:endParaRPr lang="en-US" sz="2000" dirty="0">
                          <a:solidFill>
                            <a:schemeClr val="tx1"/>
                          </a:solidFill>
                        </a:endParaRP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extLst>
                    <a:ext uri="{0D108BD9-81ED-4DB2-BD59-A6C34878D82A}">
                      <a16:rowId xmlns:a16="http://schemas.microsoft.com/office/drawing/2014/main" val="10001"/>
                    </a:ext>
                  </a:extLst>
                </a:tr>
                <a:tr h="914400">
                  <a:tc>
                    <a:txBody>
                      <a:bodyPr/>
                      <a:lstStyle/>
                      <a:p>
                        <a:endParaRPr lang="en-US"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smtClean="0">
                            <a:solidFill>
                              <a:schemeClr val="tx1"/>
                            </a:solidFill>
                          </a:rPr>
                          <a:t>{</a:t>
                        </a:r>
                        <a:r>
                          <a:rPr lang="en-US" sz="2000" dirty="0" smtClean="0">
                            <a:solidFill>
                              <a:schemeClr val="tx1"/>
                            </a:solidFill>
                            <a:sym typeface="Symbol"/>
                          </a:rPr>
                          <a:t>}</a:t>
                        </a:r>
                        <a:endParaRPr lang="en-US" sz="2000" dirty="0">
                          <a:solidFill>
                            <a:schemeClr val="tx1"/>
                          </a:solidFill>
                        </a:endParaRP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smtClean="0">
                            <a:solidFill>
                              <a:schemeClr val="tx1"/>
                            </a:solidFill>
                          </a:rPr>
                          <a:t>RE = </a:t>
                        </a:r>
                        <a:r>
                          <a:rPr lang="en-US" sz="2000" dirty="0" smtClean="0">
                            <a:solidFill>
                              <a:schemeClr val="tx1"/>
                            </a:solidFill>
                            <a:sym typeface="Symbol"/>
                          </a:rPr>
                          <a:t></a:t>
                        </a:r>
                        <a:endParaRPr lang="en-US" sz="2000" dirty="0">
                          <a:solidFill>
                            <a:schemeClr val="tx1"/>
                          </a:solidFill>
                        </a:endParaRP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extLst>
                    <a:ext uri="{0D108BD9-81ED-4DB2-BD59-A6C34878D82A}">
                      <a16:rowId xmlns:a16="http://schemas.microsoft.com/office/drawing/2014/main" val="10002"/>
                    </a:ext>
                  </a:extLst>
                </a:tr>
                <a:tr h="1066800">
                  <a:tc>
                    <a:txBody>
                      <a:bodyPr/>
                      <a:lstStyle/>
                      <a:p>
                        <a:endParaRPr lang="en-US"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smtClean="0">
                            <a:solidFill>
                              <a:schemeClr val="tx1"/>
                            </a:solidFill>
                          </a:rPr>
                          <a:t>{a}</a:t>
                        </a:r>
                        <a:endParaRPr lang="en-US" sz="2000" dirty="0">
                          <a:solidFill>
                            <a:schemeClr val="tx1"/>
                          </a:solidFill>
                        </a:endParaRP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smtClean="0">
                            <a:solidFill>
                              <a:schemeClr val="tx1"/>
                            </a:solidFill>
                          </a:rPr>
                          <a:t>RE = a</a:t>
                        </a:r>
                        <a:endParaRPr lang="en-US" sz="2000" dirty="0">
                          <a:solidFill>
                            <a:schemeClr val="tx1"/>
                          </a:solidFill>
                        </a:endParaRP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extLst>
                    <a:ext uri="{0D108BD9-81ED-4DB2-BD59-A6C34878D82A}">
                      <a16:rowId xmlns:a16="http://schemas.microsoft.com/office/drawing/2014/main" val="10003"/>
                    </a:ext>
                  </a:extLst>
                </a:tr>
                <a:tr h="1066800">
                  <a:tc>
                    <a:txBody>
                      <a:bodyPr/>
                      <a:lstStyle/>
                      <a:p>
                        <a:endParaRPr lang="en-US"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smtClean="0">
                            <a:solidFill>
                              <a:schemeClr val="tx1"/>
                            </a:solidFill>
                          </a:rPr>
                          <a:t>{a,</a:t>
                        </a:r>
                        <a:r>
                          <a:rPr lang="en-US" sz="2000" baseline="0" dirty="0" smtClean="0">
                            <a:solidFill>
                              <a:schemeClr val="tx1"/>
                            </a:solidFill>
                          </a:rPr>
                          <a:t> b}</a:t>
                        </a:r>
                        <a:endParaRPr lang="en-US" sz="2000" dirty="0">
                          <a:solidFill>
                            <a:schemeClr val="tx1"/>
                          </a:solidFill>
                        </a:endParaRP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smtClean="0">
                            <a:solidFill>
                              <a:schemeClr val="tx1"/>
                            </a:solidFill>
                          </a:rPr>
                          <a:t>RE = </a:t>
                        </a:r>
                        <a:r>
                          <a:rPr lang="en-US" sz="2000" dirty="0" err="1" smtClean="0">
                            <a:solidFill>
                              <a:schemeClr val="tx1"/>
                            </a:solidFill>
                          </a:rPr>
                          <a:t>a+b</a:t>
                        </a:r>
                        <a:endParaRPr lang="en-US" sz="2000" dirty="0">
                          <a:solidFill>
                            <a:schemeClr val="tx1"/>
                          </a:solidFill>
                        </a:endParaRP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extLst>
                    <a:ext uri="{0D108BD9-81ED-4DB2-BD59-A6C34878D82A}">
                      <a16:rowId xmlns:a16="http://schemas.microsoft.com/office/drawing/2014/main" val="10004"/>
                    </a:ext>
                  </a:extLst>
                </a:tr>
              </a:tbl>
            </a:graphicData>
          </a:graphic>
        </p:graphicFrame>
        <p:grpSp>
          <p:nvGrpSpPr>
            <p:cNvPr id="16" name="Group 15"/>
            <p:cNvGrpSpPr/>
            <p:nvPr/>
          </p:nvGrpSpPr>
          <p:grpSpPr>
            <a:xfrm>
              <a:off x="1524000" y="2286000"/>
              <a:ext cx="1219200" cy="762000"/>
              <a:chOff x="1524000" y="2362200"/>
              <a:chExt cx="1219200" cy="762000"/>
            </a:xfrm>
          </p:grpSpPr>
          <p:sp>
            <p:nvSpPr>
              <p:cNvPr id="11" name="Oval 10"/>
              <p:cNvSpPr/>
              <p:nvPr/>
            </p:nvSpPr>
            <p:spPr>
              <a:xfrm>
                <a:off x="2057400" y="24384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981200" y="23622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q0</a:t>
                </a:r>
              </a:p>
            </p:txBody>
          </p:sp>
          <p:cxnSp>
            <p:nvCxnSpPr>
              <p:cNvPr id="13" name="Straight Arrow Connector 12"/>
              <p:cNvCxnSpPr>
                <a:endCxn id="12" idx="2"/>
              </p:cNvCxnSpPr>
              <p:nvPr/>
            </p:nvCxnSpPr>
            <p:spPr>
              <a:xfrm flipV="1">
                <a:off x="1524000" y="2743200"/>
                <a:ext cx="457200" cy="1524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838200" y="3276600"/>
              <a:ext cx="2895600" cy="762000"/>
              <a:chOff x="838200" y="3429000"/>
              <a:chExt cx="2895600" cy="762000"/>
            </a:xfrm>
          </p:grpSpPr>
          <p:sp>
            <p:nvSpPr>
              <p:cNvPr id="23" name="Oval 22"/>
              <p:cNvSpPr/>
              <p:nvPr/>
            </p:nvSpPr>
            <p:spPr>
              <a:xfrm>
                <a:off x="3048000" y="35052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971800" y="34290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q1</a:t>
                </a:r>
              </a:p>
            </p:txBody>
          </p:sp>
          <p:cxnSp>
            <p:nvCxnSpPr>
              <p:cNvPr id="25" name="Straight Arrow Connector 24"/>
              <p:cNvCxnSpPr>
                <a:endCxn id="26" idx="2"/>
              </p:cNvCxnSpPr>
              <p:nvPr/>
            </p:nvCxnSpPr>
            <p:spPr>
              <a:xfrm flipV="1">
                <a:off x="838200" y="3810000"/>
                <a:ext cx="381000" cy="2286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1219200" y="34290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q0</a:t>
                </a:r>
              </a:p>
            </p:txBody>
          </p:sp>
          <p:cxnSp>
            <p:nvCxnSpPr>
              <p:cNvPr id="29" name="Straight Arrow Connector 28"/>
              <p:cNvCxnSpPr>
                <a:stCxn id="24" idx="2"/>
                <a:endCxn id="26" idx="6"/>
              </p:cNvCxnSpPr>
              <p:nvPr/>
            </p:nvCxnSpPr>
            <p:spPr>
              <a:xfrm rot="10800000">
                <a:off x="1981200" y="3810000"/>
                <a:ext cx="990600" cy="1588"/>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362200" y="3429000"/>
                <a:ext cx="533400" cy="369332"/>
              </a:xfrm>
              <a:prstGeom prst="rect">
                <a:avLst/>
              </a:prstGeom>
              <a:noFill/>
            </p:spPr>
            <p:txBody>
              <a:bodyPr wrap="square" rtlCol="0">
                <a:spAutoFit/>
              </a:bodyPr>
              <a:lstStyle/>
              <a:p>
                <a:r>
                  <a:rPr lang="en-US" dirty="0" smtClean="0">
                    <a:solidFill>
                      <a:srgbClr val="FF0000"/>
                    </a:solidFill>
                  </a:rPr>
                  <a:t>a</a:t>
                </a:r>
                <a:endParaRPr lang="en-US" dirty="0">
                  <a:solidFill>
                    <a:srgbClr val="FF0000"/>
                  </a:solidFill>
                </a:endParaRPr>
              </a:p>
            </p:txBody>
          </p:sp>
        </p:grpSp>
        <p:grpSp>
          <p:nvGrpSpPr>
            <p:cNvPr id="35" name="Group 34"/>
            <p:cNvGrpSpPr/>
            <p:nvPr/>
          </p:nvGrpSpPr>
          <p:grpSpPr>
            <a:xfrm>
              <a:off x="990600" y="4267200"/>
              <a:ext cx="2895600" cy="762000"/>
              <a:chOff x="838200" y="3429000"/>
              <a:chExt cx="2895600" cy="762000"/>
            </a:xfrm>
          </p:grpSpPr>
          <p:sp>
            <p:nvSpPr>
              <p:cNvPr id="36" name="Oval 35"/>
              <p:cNvSpPr/>
              <p:nvPr/>
            </p:nvSpPr>
            <p:spPr>
              <a:xfrm>
                <a:off x="3048000" y="35052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971800" y="34290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q1</a:t>
                </a:r>
              </a:p>
            </p:txBody>
          </p:sp>
          <p:cxnSp>
            <p:nvCxnSpPr>
              <p:cNvPr id="38" name="Straight Arrow Connector 37"/>
              <p:cNvCxnSpPr>
                <a:endCxn id="39" idx="2"/>
              </p:cNvCxnSpPr>
              <p:nvPr/>
            </p:nvCxnSpPr>
            <p:spPr>
              <a:xfrm flipV="1">
                <a:off x="838200" y="3810000"/>
                <a:ext cx="381000" cy="2286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1219200" y="34290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q0</a:t>
                </a:r>
              </a:p>
            </p:txBody>
          </p:sp>
          <p:cxnSp>
            <p:nvCxnSpPr>
              <p:cNvPr id="40" name="Straight Arrow Connector 39"/>
              <p:cNvCxnSpPr>
                <a:stCxn id="39" idx="6"/>
                <a:endCxn id="37" idx="2"/>
              </p:cNvCxnSpPr>
              <p:nvPr/>
            </p:nvCxnSpPr>
            <p:spPr>
              <a:xfrm>
                <a:off x="1981200" y="3810000"/>
                <a:ext cx="990600" cy="1588"/>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362200" y="3429000"/>
                <a:ext cx="533400" cy="369332"/>
              </a:xfrm>
              <a:prstGeom prst="rect">
                <a:avLst/>
              </a:prstGeom>
              <a:noFill/>
            </p:spPr>
            <p:txBody>
              <a:bodyPr wrap="square" rtlCol="0">
                <a:spAutoFit/>
              </a:bodyPr>
              <a:lstStyle/>
              <a:p>
                <a:r>
                  <a:rPr lang="en-US" dirty="0" smtClean="0">
                    <a:solidFill>
                      <a:srgbClr val="FF0000"/>
                    </a:solidFill>
                  </a:rPr>
                  <a:t>a</a:t>
                </a:r>
                <a:endParaRPr lang="en-US" dirty="0">
                  <a:solidFill>
                    <a:srgbClr val="FF0000"/>
                  </a:solidFill>
                </a:endParaRPr>
              </a:p>
            </p:txBody>
          </p:sp>
        </p:grpSp>
        <p:grpSp>
          <p:nvGrpSpPr>
            <p:cNvPr id="45" name="Group 44"/>
            <p:cNvGrpSpPr/>
            <p:nvPr/>
          </p:nvGrpSpPr>
          <p:grpSpPr>
            <a:xfrm>
              <a:off x="990600" y="5105400"/>
              <a:ext cx="2895600" cy="914400"/>
              <a:chOff x="838200" y="3200400"/>
              <a:chExt cx="2895600" cy="990600"/>
            </a:xfrm>
          </p:grpSpPr>
          <p:sp>
            <p:nvSpPr>
              <p:cNvPr id="46" name="Oval 45"/>
              <p:cNvSpPr/>
              <p:nvPr/>
            </p:nvSpPr>
            <p:spPr>
              <a:xfrm>
                <a:off x="3048000" y="35052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2971800" y="34290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q1</a:t>
                </a:r>
              </a:p>
            </p:txBody>
          </p:sp>
          <p:cxnSp>
            <p:nvCxnSpPr>
              <p:cNvPr id="48" name="Straight Arrow Connector 47"/>
              <p:cNvCxnSpPr>
                <a:endCxn id="49" idx="2"/>
              </p:cNvCxnSpPr>
              <p:nvPr/>
            </p:nvCxnSpPr>
            <p:spPr>
              <a:xfrm flipV="1">
                <a:off x="838200" y="3810000"/>
                <a:ext cx="381000" cy="2286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1219200" y="34290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q0</a:t>
                </a:r>
              </a:p>
            </p:txBody>
          </p:sp>
          <p:cxnSp>
            <p:nvCxnSpPr>
              <p:cNvPr id="50" name="Straight Arrow Connector 49"/>
              <p:cNvCxnSpPr>
                <a:stCxn id="49" idx="7"/>
                <a:endCxn id="47" idx="1"/>
              </p:cNvCxnSpPr>
              <p:nvPr/>
            </p:nvCxnSpPr>
            <p:spPr>
              <a:xfrm rot="5400000" flipH="1" flipV="1">
                <a:off x="2476500" y="2933700"/>
                <a:ext cx="1588" cy="1213784"/>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362200" y="3200400"/>
                <a:ext cx="533400" cy="369332"/>
              </a:xfrm>
              <a:prstGeom prst="rect">
                <a:avLst/>
              </a:prstGeom>
              <a:noFill/>
            </p:spPr>
            <p:txBody>
              <a:bodyPr wrap="square" rtlCol="0">
                <a:spAutoFit/>
              </a:bodyPr>
              <a:lstStyle/>
              <a:p>
                <a:r>
                  <a:rPr lang="en-US" dirty="0" smtClean="0">
                    <a:solidFill>
                      <a:srgbClr val="FF0000"/>
                    </a:solidFill>
                  </a:rPr>
                  <a:t>a</a:t>
                </a:r>
                <a:endParaRPr lang="en-US" dirty="0">
                  <a:solidFill>
                    <a:srgbClr val="FF0000"/>
                  </a:solidFill>
                </a:endParaRPr>
              </a:p>
            </p:txBody>
          </p:sp>
        </p:grpSp>
        <p:cxnSp>
          <p:nvCxnSpPr>
            <p:cNvPr id="54" name="Straight Arrow Connector 53"/>
            <p:cNvCxnSpPr>
              <a:stCxn id="49" idx="5"/>
              <a:endCxn id="47" idx="3"/>
            </p:cNvCxnSpPr>
            <p:nvPr/>
          </p:nvCxnSpPr>
          <p:spPr>
            <a:xfrm rot="16200000" flipH="1">
              <a:off x="2628900" y="5309900"/>
              <a:ext cx="1588" cy="1213784"/>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438400" y="5334000"/>
              <a:ext cx="533400" cy="369332"/>
            </a:xfrm>
            <a:prstGeom prst="rect">
              <a:avLst/>
            </a:prstGeom>
            <a:noFill/>
          </p:spPr>
          <p:txBody>
            <a:bodyPr wrap="square" rtlCol="0">
              <a:spAutoFit/>
            </a:bodyPr>
            <a:lstStyle/>
            <a:p>
              <a:r>
                <a:rPr lang="en-US" dirty="0" smtClean="0">
                  <a:solidFill>
                    <a:srgbClr val="FF0000"/>
                  </a:solidFill>
                </a:rPr>
                <a:t>b</a:t>
              </a:r>
              <a:endParaRPr lang="en-US" dirty="0">
                <a:solidFill>
                  <a:srgbClr val="FF0000"/>
                </a:solidFill>
              </a:endParaRP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algn="just"/>
            <a:endParaRPr lang="en-US" dirty="0" smtClean="0"/>
          </a:p>
          <a:p>
            <a:pPr algn="just"/>
            <a:endParaRPr lang="en-US" sz="2000" dirty="0"/>
          </a:p>
        </p:txBody>
      </p:sp>
      <p:sp>
        <p:nvSpPr>
          <p:cNvPr id="4" name="Date Placeholder 3"/>
          <p:cNvSpPr>
            <a:spLocks noGrp="1"/>
          </p:cNvSpPr>
          <p:nvPr>
            <p:ph type="dt" sz="half" idx="10"/>
          </p:nvPr>
        </p:nvSpPr>
        <p:spPr/>
        <p:txBody>
          <a:bodyPr/>
          <a:lstStyle/>
          <a:p>
            <a:fld id="{38CC0F5F-B6CF-4F36-9462-F595708129CB}" type="datetime1">
              <a:rPr lang="en-US" smtClean="0"/>
              <a:pPr/>
              <a:t>1/31/2022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DFA, Regular </a:t>
            </a:r>
            <a:r>
              <a:rPr lang="en-US" sz="3200" dirty="0" err="1" smtClean="0"/>
              <a:t>Languages,Regular</a:t>
            </a:r>
            <a:r>
              <a:rPr lang="en-US" sz="3200" dirty="0" smtClean="0"/>
              <a:t> Expressions</a:t>
            </a:r>
          </a:p>
        </p:txBody>
      </p:sp>
      <p:grpSp>
        <p:nvGrpSpPr>
          <p:cNvPr id="109" name="Group 108"/>
          <p:cNvGrpSpPr/>
          <p:nvPr/>
        </p:nvGrpSpPr>
        <p:grpSpPr>
          <a:xfrm>
            <a:off x="609599" y="1447800"/>
            <a:ext cx="8153401" cy="4826000"/>
            <a:chOff x="609599" y="1447800"/>
            <a:chExt cx="8153401" cy="4826000"/>
          </a:xfrm>
        </p:grpSpPr>
        <p:graphicFrame>
          <p:nvGraphicFramePr>
            <p:cNvPr id="10" name="Content Placeholder 8"/>
            <p:cNvGraphicFramePr>
              <a:graphicFrameLocks/>
            </p:cNvGraphicFramePr>
            <p:nvPr/>
          </p:nvGraphicFramePr>
          <p:xfrm>
            <a:off x="609599" y="1447800"/>
            <a:ext cx="8153401" cy="4826000"/>
          </p:xfrm>
          <a:graphic>
            <a:graphicData uri="http://schemas.openxmlformats.org/drawingml/2006/table">
              <a:tbl>
                <a:tblPr firstRow="1" bandRow="1">
                  <a:tableStyleId>{5C22544A-7EE6-4342-B048-85BDC9FD1C3A}</a:tableStyleId>
                </a:tblPr>
                <a:tblGrid>
                  <a:gridCol w="3862137">
                    <a:extLst>
                      <a:ext uri="{9D8B030D-6E8A-4147-A177-3AD203B41FA5}">
                        <a16:colId xmlns:a16="http://schemas.microsoft.com/office/drawing/2014/main" val="20000"/>
                      </a:ext>
                    </a:extLst>
                  </a:gridCol>
                  <a:gridCol w="2145632">
                    <a:extLst>
                      <a:ext uri="{9D8B030D-6E8A-4147-A177-3AD203B41FA5}">
                        <a16:colId xmlns:a16="http://schemas.microsoft.com/office/drawing/2014/main" val="20001"/>
                      </a:ext>
                    </a:extLst>
                  </a:gridCol>
                  <a:gridCol w="2145632">
                    <a:extLst>
                      <a:ext uri="{9D8B030D-6E8A-4147-A177-3AD203B41FA5}">
                        <a16:colId xmlns:a16="http://schemas.microsoft.com/office/drawing/2014/main" val="20002"/>
                      </a:ext>
                    </a:extLst>
                  </a:gridCol>
                </a:tblGrid>
                <a:tr h="370840">
                  <a:tc>
                    <a:txBody>
                      <a:bodyPr/>
                      <a:lstStyle/>
                      <a:p>
                        <a:r>
                          <a:rPr lang="en-US" sz="2000" dirty="0" smtClean="0">
                            <a:solidFill>
                              <a:schemeClr val="tx1"/>
                            </a:solidFill>
                          </a:rPr>
                          <a:t>Finite Automata</a:t>
                        </a:r>
                        <a:endParaRPr lang="en-US" sz="2000"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r>
                          <a:rPr lang="en-US" sz="2000" dirty="0" smtClean="0">
                            <a:solidFill>
                              <a:schemeClr val="tx1"/>
                            </a:solidFill>
                          </a:rPr>
                          <a:t>Regular Language</a:t>
                        </a:r>
                        <a:endParaRPr lang="en-US" sz="2000"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r>
                          <a:rPr lang="en-US" sz="2000" dirty="0" smtClean="0">
                            <a:solidFill>
                              <a:schemeClr val="tx1"/>
                            </a:solidFill>
                          </a:rPr>
                          <a:t>Regular Expression</a:t>
                        </a:r>
                        <a:endParaRPr lang="en-US" sz="2000"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extLst>
                    <a:ext uri="{0D108BD9-81ED-4DB2-BD59-A6C34878D82A}">
                      <a16:rowId xmlns:a16="http://schemas.microsoft.com/office/drawing/2014/main" val="10000"/>
                    </a:ext>
                  </a:extLst>
                </a:tr>
                <a:tr h="1076960">
                  <a:tc>
                    <a:txBody>
                      <a:bodyPr/>
                      <a:lstStyle/>
                      <a:p>
                        <a:endParaRPr lang="en-US"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smtClean="0">
                            <a:solidFill>
                              <a:schemeClr val="tx1"/>
                            </a:solidFill>
                          </a:rPr>
                          <a:t>{</a:t>
                        </a:r>
                        <a:r>
                          <a:rPr lang="en-US" sz="2000" dirty="0" err="1" smtClean="0">
                            <a:solidFill>
                              <a:schemeClr val="tx1"/>
                            </a:solidFill>
                          </a:rPr>
                          <a:t>ab</a:t>
                        </a:r>
                        <a:r>
                          <a:rPr lang="en-US" sz="2000" dirty="0" smtClean="0">
                            <a:solidFill>
                              <a:schemeClr val="tx1"/>
                            </a:solidFill>
                          </a:rPr>
                          <a:t>}</a:t>
                        </a:r>
                        <a:endParaRPr lang="en-US" sz="2000" dirty="0">
                          <a:solidFill>
                            <a:schemeClr val="tx1"/>
                          </a:solidFill>
                        </a:endParaRP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smtClean="0">
                            <a:solidFill>
                              <a:schemeClr val="tx1"/>
                            </a:solidFill>
                          </a:rPr>
                          <a:t>RE = </a:t>
                        </a:r>
                        <a:r>
                          <a:rPr lang="en-US" sz="2000" dirty="0" err="1" smtClean="0">
                            <a:solidFill>
                              <a:schemeClr val="tx1"/>
                            </a:solidFill>
                          </a:rPr>
                          <a:t>a.b</a:t>
                        </a:r>
                        <a:endParaRPr lang="en-US" sz="2000" dirty="0">
                          <a:solidFill>
                            <a:schemeClr val="tx1"/>
                          </a:solidFill>
                        </a:endParaRP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extLst>
                    <a:ext uri="{0D108BD9-81ED-4DB2-BD59-A6C34878D82A}">
                      <a16:rowId xmlns:a16="http://schemas.microsoft.com/office/drawing/2014/main" val="10001"/>
                    </a:ext>
                  </a:extLst>
                </a:tr>
                <a:tr h="914400">
                  <a:tc>
                    <a:txBody>
                      <a:bodyPr/>
                      <a:lstStyle/>
                      <a:p>
                        <a:endParaRPr lang="en-US"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smtClean="0">
                            <a:solidFill>
                              <a:schemeClr val="tx1"/>
                            </a:solidFill>
                          </a:rPr>
                          <a:t>{</a:t>
                        </a:r>
                        <a:r>
                          <a:rPr lang="en-US" sz="2000" dirty="0" err="1" smtClean="0">
                            <a:solidFill>
                              <a:schemeClr val="tx1"/>
                            </a:solidFill>
                          </a:rPr>
                          <a:t>Ɛ,a,aa,aaa</a:t>
                        </a:r>
                        <a:r>
                          <a:rPr lang="en-US" sz="2000" dirty="0" smtClean="0">
                            <a:solidFill>
                              <a:schemeClr val="tx1"/>
                            </a:solidFill>
                          </a:rPr>
                          <a:t>,……</a:t>
                        </a:r>
                        <a:r>
                          <a:rPr lang="en-US" sz="2000" dirty="0" smtClean="0">
                            <a:solidFill>
                              <a:schemeClr val="tx1"/>
                            </a:solidFill>
                            <a:sym typeface="Symbol"/>
                          </a:rPr>
                          <a:t>}</a:t>
                        </a:r>
                        <a:endParaRPr lang="en-US" sz="2000" dirty="0">
                          <a:solidFill>
                            <a:schemeClr val="tx1"/>
                          </a:solidFill>
                        </a:endParaRP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smtClean="0">
                            <a:solidFill>
                              <a:schemeClr val="tx1"/>
                            </a:solidFill>
                          </a:rPr>
                          <a:t>RE = </a:t>
                        </a:r>
                        <a:r>
                          <a:rPr lang="en-US" sz="2000" dirty="0" smtClean="0">
                            <a:solidFill>
                              <a:schemeClr val="tx1"/>
                            </a:solidFill>
                            <a:sym typeface="Symbol"/>
                          </a:rPr>
                          <a:t>a*</a:t>
                        </a:r>
                        <a:endParaRPr lang="en-US" sz="2000" dirty="0">
                          <a:solidFill>
                            <a:schemeClr val="tx1"/>
                          </a:solidFill>
                        </a:endParaRP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extLst>
                    <a:ext uri="{0D108BD9-81ED-4DB2-BD59-A6C34878D82A}">
                      <a16:rowId xmlns:a16="http://schemas.microsoft.com/office/drawing/2014/main" val="10002"/>
                    </a:ext>
                  </a:extLst>
                </a:tr>
                <a:tr h="1066800">
                  <a:tc>
                    <a:txBody>
                      <a:bodyPr/>
                      <a:lstStyle/>
                      <a:p>
                        <a:endParaRPr lang="en-US"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smtClean="0">
                            <a:solidFill>
                              <a:schemeClr val="tx1"/>
                            </a:solidFill>
                          </a:rPr>
                          <a:t>{</a:t>
                        </a:r>
                        <a:r>
                          <a:rPr lang="en-US" sz="2000" dirty="0" err="1" smtClean="0">
                            <a:solidFill>
                              <a:schemeClr val="tx1"/>
                            </a:solidFill>
                          </a:rPr>
                          <a:t>a,aa,aaa</a:t>
                        </a:r>
                        <a:r>
                          <a:rPr lang="en-US" sz="2000" dirty="0" smtClean="0">
                            <a:solidFill>
                              <a:schemeClr val="tx1"/>
                            </a:solidFill>
                          </a:rPr>
                          <a:t>,…….}</a:t>
                        </a:r>
                        <a:endParaRPr lang="en-US" sz="2000" dirty="0">
                          <a:solidFill>
                            <a:schemeClr val="tx1"/>
                          </a:solidFill>
                        </a:endParaRP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smtClean="0">
                            <a:solidFill>
                              <a:schemeClr val="tx1"/>
                            </a:solidFill>
                          </a:rPr>
                          <a:t>RE = </a:t>
                        </a:r>
                        <a:r>
                          <a:rPr lang="en-US" sz="2000" dirty="0" err="1" smtClean="0">
                            <a:solidFill>
                              <a:schemeClr val="tx1"/>
                            </a:solidFill>
                          </a:rPr>
                          <a:t>a.a</a:t>
                        </a:r>
                        <a:r>
                          <a:rPr lang="en-US" sz="2000" dirty="0" smtClean="0">
                            <a:solidFill>
                              <a:schemeClr val="tx1"/>
                            </a:solidFill>
                          </a:rPr>
                          <a:t>* = a</a:t>
                        </a:r>
                        <a:r>
                          <a:rPr lang="en-US" sz="2000" baseline="30000" dirty="0" smtClean="0">
                            <a:solidFill>
                              <a:schemeClr val="tx1"/>
                            </a:solidFill>
                          </a:rPr>
                          <a:t>+</a:t>
                        </a:r>
                        <a:endParaRPr lang="en-US" sz="2000" baseline="30000" dirty="0">
                          <a:solidFill>
                            <a:schemeClr val="tx1"/>
                          </a:solidFill>
                        </a:endParaRP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extLst>
                    <a:ext uri="{0D108BD9-81ED-4DB2-BD59-A6C34878D82A}">
                      <a16:rowId xmlns:a16="http://schemas.microsoft.com/office/drawing/2014/main" val="10003"/>
                    </a:ext>
                  </a:extLst>
                </a:tr>
                <a:tr h="1066800">
                  <a:tc>
                    <a:txBody>
                      <a:bodyPr/>
                      <a:lstStyle/>
                      <a:p>
                        <a:endParaRPr lang="en-US"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smtClean="0">
                            <a:solidFill>
                              <a:schemeClr val="tx1"/>
                            </a:solidFill>
                          </a:rPr>
                          <a:t>{Ɛ, </a:t>
                        </a:r>
                        <a:r>
                          <a:rPr lang="en-US" sz="2000" dirty="0" err="1" smtClean="0">
                            <a:solidFill>
                              <a:schemeClr val="tx1"/>
                            </a:solidFill>
                          </a:rPr>
                          <a:t>ab,abab</a:t>
                        </a:r>
                        <a:r>
                          <a:rPr lang="en-US" sz="2000" dirty="0" smtClean="0">
                            <a:solidFill>
                              <a:schemeClr val="tx1"/>
                            </a:solidFill>
                          </a:rPr>
                          <a:t>,…….</a:t>
                        </a:r>
                        <a:r>
                          <a:rPr lang="en-US" sz="2000" baseline="0" dirty="0" smtClean="0">
                            <a:solidFill>
                              <a:schemeClr val="tx1"/>
                            </a:solidFill>
                          </a:rPr>
                          <a:t>}</a:t>
                        </a:r>
                        <a:endParaRPr lang="en-US" sz="2000" dirty="0">
                          <a:solidFill>
                            <a:schemeClr val="tx1"/>
                          </a:solidFill>
                        </a:endParaRP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smtClean="0">
                            <a:solidFill>
                              <a:schemeClr val="tx1"/>
                            </a:solidFill>
                          </a:rPr>
                          <a:t>RE = (</a:t>
                        </a:r>
                        <a:r>
                          <a:rPr lang="en-US" sz="2000" dirty="0" err="1" smtClean="0">
                            <a:solidFill>
                              <a:schemeClr val="tx1"/>
                            </a:solidFill>
                          </a:rPr>
                          <a:t>ab</a:t>
                        </a:r>
                        <a:r>
                          <a:rPr lang="en-US" sz="2000" dirty="0" smtClean="0">
                            <a:solidFill>
                              <a:schemeClr val="tx1"/>
                            </a:solidFill>
                          </a:rPr>
                          <a:t>)*</a:t>
                        </a:r>
                        <a:endParaRPr lang="en-US" sz="2000" dirty="0">
                          <a:solidFill>
                            <a:schemeClr val="tx1"/>
                          </a:solidFill>
                        </a:endParaRP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extLst>
                    <a:ext uri="{0D108BD9-81ED-4DB2-BD59-A6C34878D82A}">
                      <a16:rowId xmlns:a16="http://schemas.microsoft.com/office/drawing/2014/main" val="10004"/>
                    </a:ext>
                  </a:extLst>
                </a:tr>
              </a:tbl>
            </a:graphicData>
          </a:graphic>
        </p:graphicFrame>
        <p:grpSp>
          <p:nvGrpSpPr>
            <p:cNvPr id="7" name="Group 33"/>
            <p:cNvGrpSpPr/>
            <p:nvPr/>
          </p:nvGrpSpPr>
          <p:grpSpPr>
            <a:xfrm>
              <a:off x="1143000" y="3276600"/>
              <a:ext cx="2209800" cy="838200"/>
              <a:chOff x="2514600" y="3352800"/>
              <a:chExt cx="2209800" cy="838200"/>
            </a:xfrm>
          </p:grpSpPr>
          <p:sp>
            <p:nvSpPr>
              <p:cNvPr id="23" name="Oval 22"/>
              <p:cNvSpPr/>
              <p:nvPr/>
            </p:nvSpPr>
            <p:spPr>
              <a:xfrm>
                <a:off x="3048000" y="35052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971800" y="34290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q0</a:t>
                </a:r>
              </a:p>
            </p:txBody>
          </p:sp>
          <p:cxnSp>
            <p:nvCxnSpPr>
              <p:cNvPr id="25" name="Straight Arrow Connector 24"/>
              <p:cNvCxnSpPr>
                <a:endCxn id="24" idx="2"/>
              </p:cNvCxnSpPr>
              <p:nvPr/>
            </p:nvCxnSpPr>
            <p:spPr>
              <a:xfrm flipV="1">
                <a:off x="2514600" y="3810000"/>
                <a:ext cx="457200" cy="1524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191000" y="3352800"/>
                <a:ext cx="533400" cy="369332"/>
              </a:xfrm>
              <a:prstGeom prst="rect">
                <a:avLst/>
              </a:prstGeom>
              <a:noFill/>
            </p:spPr>
            <p:txBody>
              <a:bodyPr wrap="square" rtlCol="0">
                <a:spAutoFit/>
              </a:bodyPr>
              <a:lstStyle/>
              <a:p>
                <a:r>
                  <a:rPr lang="en-US" dirty="0" smtClean="0">
                    <a:solidFill>
                      <a:srgbClr val="FF0000"/>
                    </a:solidFill>
                  </a:rPr>
                  <a:t>a</a:t>
                </a:r>
                <a:endParaRPr lang="en-US" dirty="0">
                  <a:solidFill>
                    <a:srgbClr val="FF0000"/>
                  </a:solidFill>
                </a:endParaRPr>
              </a:p>
            </p:txBody>
          </p:sp>
        </p:grpSp>
        <p:grpSp>
          <p:nvGrpSpPr>
            <p:cNvPr id="9" name="Group 34"/>
            <p:cNvGrpSpPr/>
            <p:nvPr/>
          </p:nvGrpSpPr>
          <p:grpSpPr>
            <a:xfrm>
              <a:off x="762000" y="4343400"/>
              <a:ext cx="2895600" cy="762000"/>
              <a:chOff x="838200" y="3429000"/>
              <a:chExt cx="2895600" cy="762000"/>
            </a:xfrm>
          </p:grpSpPr>
          <p:sp>
            <p:nvSpPr>
              <p:cNvPr id="36" name="Oval 35"/>
              <p:cNvSpPr/>
              <p:nvPr/>
            </p:nvSpPr>
            <p:spPr>
              <a:xfrm>
                <a:off x="3048000" y="35052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971800" y="34290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q1</a:t>
                </a:r>
              </a:p>
            </p:txBody>
          </p:sp>
          <p:cxnSp>
            <p:nvCxnSpPr>
              <p:cNvPr id="38" name="Straight Arrow Connector 37"/>
              <p:cNvCxnSpPr>
                <a:endCxn id="39" idx="2"/>
              </p:cNvCxnSpPr>
              <p:nvPr/>
            </p:nvCxnSpPr>
            <p:spPr>
              <a:xfrm flipV="1">
                <a:off x="838200" y="3810000"/>
                <a:ext cx="381000" cy="2286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1219200" y="34290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q0</a:t>
                </a:r>
              </a:p>
            </p:txBody>
          </p:sp>
          <p:cxnSp>
            <p:nvCxnSpPr>
              <p:cNvPr id="40" name="Straight Arrow Connector 39"/>
              <p:cNvCxnSpPr>
                <a:stCxn id="39" idx="6"/>
                <a:endCxn id="37" idx="2"/>
              </p:cNvCxnSpPr>
              <p:nvPr/>
            </p:nvCxnSpPr>
            <p:spPr>
              <a:xfrm>
                <a:off x="1981200" y="3810000"/>
                <a:ext cx="990600" cy="1588"/>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362200" y="3429000"/>
                <a:ext cx="533400" cy="369332"/>
              </a:xfrm>
              <a:prstGeom prst="rect">
                <a:avLst/>
              </a:prstGeom>
              <a:noFill/>
            </p:spPr>
            <p:txBody>
              <a:bodyPr wrap="square" rtlCol="0">
                <a:spAutoFit/>
              </a:bodyPr>
              <a:lstStyle/>
              <a:p>
                <a:r>
                  <a:rPr lang="en-US" dirty="0" smtClean="0">
                    <a:solidFill>
                      <a:srgbClr val="FF0000"/>
                    </a:solidFill>
                  </a:rPr>
                  <a:t>a</a:t>
                </a:r>
                <a:endParaRPr lang="en-US" dirty="0">
                  <a:solidFill>
                    <a:srgbClr val="FF0000"/>
                  </a:solidFill>
                </a:endParaRPr>
              </a:p>
            </p:txBody>
          </p:sp>
        </p:grpSp>
        <p:grpSp>
          <p:nvGrpSpPr>
            <p:cNvPr id="14" name="Group 44"/>
            <p:cNvGrpSpPr/>
            <p:nvPr/>
          </p:nvGrpSpPr>
          <p:grpSpPr>
            <a:xfrm>
              <a:off x="990600" y="5257800"/>
              <a:ext cx="2895600" cy="914400"/>
              <a:chOff x="838200" y="3200400"/>
              <a:chExt cx="2895600" cy="990600"/>
            </a:xfrm>
          </p:grpSpPr>
          <p:sp>
            <p:nvSpPr>
              <p:cNvPr id="46" name="Oval 45"/>
              <p:cNvSpPr/>
              <p:nvPr/>
            </p:nvSpPr>
            <p:spPr>
              <a:xfrm>
                <a:off x="1295400" y="35052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2971800" y="34290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q1</a:t>
                </a:r>
              </a:p>
            </p:txBody>
          </p:sp>
          <p:cxnSp>
            <p:nvCxnSpPr>
              <p:cNvPr id="48" name="Straight Arrow Connector 47"/>
              <p:cNvCxnSpPr>
                <a:endCxn id="49" idx="2"/>
              </p:cNvCxnSpPr>
              <p:nvPr/>
            </p:nvCxnSpPr>
            <p:spPr>
              <a:xfrm flipV="1">
                <a:off x="838200" y="3810000"/>
                <a:ext cx="381000" cy="2286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1219200" y="34290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q0</a:t>
                </a:r>
              </a:p>
            </p:txBody>
          </p:sp>
          <p:cxnSp>
            <p:nvCxnSpPr>
              <p:cNvPr id="50" name="Straight Arrow Connector 49"/>
              <p:cNvCxnSpPr>
                <a:stCxn id="49" idx="7"/>
                <a:endCxn id="47" idx="1"/>
              </p:cNvCxnSpPr>
              <p:nvPr/>
            </p:nvCxnSpPr>
            <p:spPr>
              <a:xfrm rot="5400000" flipH="1" flipV="1">
                <a:off x="2476500" y="2933700"/>
                <a:ext cx="1588" cy="1213784"/>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362200" y="3200400"/>
                <a:ext cx="533400" cy="369332"/>
              </a:xfrm>
              <a:prstGeom prst="rect">
                <a:avLst/>
              </a:prstGeom>
              <a:noFill/>
            </p:spPr>
            <p:txBody>
              <a:bodyPr wrap="square" rtlCol="0">
                <a:spAutoFit/>
              </a:bodyPr>
              <a:lstStyle/>
              <a:p>
                <a:r>
                  <a:rPr lang="en-US" dirty="0" smtClean="0">
                    <a:solidFill>
                      <a:srgbClr val="FF0000"/>
                    </a:solidFill>
                  </a:rPr>
                  <a:t>a</a:t>
                </a:r>
                <a:endParaRPr lang="en-US" dirty="0">
                  <a:solidFill>
                    <a:srgbClr val="FF0000"/>
                  </a:solidFill>
                </a:endParaRPr>
              </a:p>
            </p:txBody>
          </p:sp>
        </p:grpSp>
        <p:cxnSp>
          <p:nvCxnSpPr>
            <p:cNvPr id="54" name="Straight Arrow Connector 53"/>
            <p:cNvCxnSpPr>
              <a:stCxn id="47" idx="3"/>
              <a:endCxn id="49" idx="5"/>
            </p:cNvCxnSpPr>
            <p:nvPr/>
          </p:nvCxnSpPr>
          <p:spPr>
            <a:xfrm rot="5400000">
              <a:off x="2628900" y="5462300"/>
              <a:ext cx="1588" cy="1213784"/>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grpSp>
          <p:nvGrpSpPr>
            <p:cNvPr id="42" name="Group 34"/>
            <p:cNvGrpSpPr/>
            <p:nvPr/>
          </p:nvGrpSpPr>
          <p:grpSpPr>
            <a:xfrm>
              <a:off x="685800" y="2209800"/>
              <a:ext cx="3657600" cy="762000"/>
              <a:chOff x="762000" y="3352800"/>
              <a:chExt cx="3657600" cy="762000"/>
            </a:xfrm>
          </p:grpSpPr>
          <p:sp>
            <p:nvSpPr>
              <p:cNvPr id="43" name="Oval 42"/>
              <p:cNvSpPr/>
              <p:nvPr/>
            </p:nvSpPr>
            <p:spPr>
              <a:xfrm>
                <a:off x="3810000" y="34290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362200" y="3352800"/>
                <a:ext cx="6858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q1</a:t>
                </a:r>
              </a:p>
            </p:txBody>
          </p:sp>
          <p:cxnSp>
            <p:nvCxnSpPr>
              <p:cNvPr id="45" name="Straight Arrow Connector 44"/>
              <p:cNvCxnSpPr>
                <a:endCxn id="52" idx="2"/>
              </p:cNvCxnSpPr>
              <p:nvPr/>
            </p:nvCxnSpPr>
            <p:spPr>
              <a:xfrm flipV="1">
                <a:off x="762000" y="3771900"/>
                <a:ext cx="381000" cy="2667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1143000" y="3429000"/>
                <a:ext cx="685800" cy="6858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q0</a:t>
                </a:r>
              </a:p>
            </p:txBody>
          </p:sp>
          <p:cxnSp>
            <p:nvCxnSpPr>
              <p:cNvPr id="53" name="Straight Arrow Connector 52"/>
              <p:cNvCxnSpPr>
                <a:stCxn id="52" idx="6"/>
                <a:endCxn id="44" idx="2"/>
              </p:cNvCxnSpPr>
              <p:nvPr/>
            </p:nvCxnSpPr>
            <p:spPr>
              <a:xfrm flipV="1">
                <a:off x="1828800" y="3733800"/>
                <a:ext cx="533400" cy="381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981200" y="3429000"/>
                <a:ext cx="533400" cy="369332"/>
              </a:xfrm>
              <a:prstGeom prst="rect">
                <a:avLst/>
              </a:prstGeom>
              <a:noFill/>
            </p:spPr>
            <p:txBody>
              <a:bodyPr wrap="square" rtlCol="0">
                <a:spAutoFit/>
              </a:bodyPr>
              <a:lstStyle/>
              <a:p>
                <a:r>
                  <a:rPr lang="en-US" dirty="0" smtClean="0">
                    <a:solidFill>
                      <a:srgbClr val="FF0000"/>
                    </a:solidFill>
                  </a:rPr>
                  <a:t>a</a:t>
                </a:r>
                <a:endParaRPr lang="en-US" dirty="0">
                  <a:solidFill>
                    <a:srgbClr val="FF0000"/>
                  </a:solidFill>
                </a:endParaRPr>
              </a:p>
            </p:txBody>
          </p:sp>
        </p:grpSp>
        <p:sp>
          <p:nvSpPr>
            <p:cNvPr id="61" name="Oval 60"/>
            <p:cNvSpPr/>
            <p:nvPr/>
          </p:nvSpPr>
          <p:spPr>
            <a:xfrm>
              <a:off x="3657600" y="2209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q2</a:t>
              </a:r>
            </a:p>
          </p:txBody>
        </p:sp>
        <p:sp>
          <p:nvSpPr>
            <p:cNvPr id="62" name="TextBox 61"/>
            <p:cNvSpPr txBox="1"/>
            <p:nvPr/>
          </p:nvSpPr>
          <p:spPr>
            <a:xfrm>
              <a:off x="3124200" y="2221468"/>
              <a:ext cx="533400" cy="369332"/>
            </a:xfrm>
            <a:prstGeom prst="rect">
              <a:avLst/>
            </a:prstGeom>
            <a:noFill/>
          </p:spPr>
          <p:txBody>
            <a:bodyPr wrap="square" rtlCol="0">
              <a:spAutoFit/>
            </a:bodyPr>
            <a:lstStyle/>
            <a:p>
              <a:r>
                <a:rPr lang="en-US" dirty="0" smtClean="0">
                  <a:solidFill>
                    <a:srgbClr val="FF0000"/>
                  </a:solidFill>
                </a:rPr>
                <a:t>b</a:t>
              </a:r>
              <a:endParaRPr lang="en-US" dirty="0">
                <a:solidFill>
                  <a:srgbClr val="FF0000"/>
                </a:solidFill>
              </a:endParaRPr>
            </a:p>
          </p:txBody>
        </p:sp>
        <p:cxnSp>
          <p:nvCxnSpPr>
            <p:cNvPr id="63" name="Straight Arrow Connector 62"/>
            <p:cNvCxnSpPr>
              <a:stCxn id="44" idx="6"/>
              <a:endCxn id="61" idx="2"/>
            </p:cNvCxnSpPr>
            <p:nvPr/>
          </p:nvCxnSpPr>
          <p:spPr>
            <a:xfrm>
              <a:off x="2971800" y="2590800"/>
              <a:ext cx="685800" cy="1588"/>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72" name="Curved Connector 71"/>
            <p:cNvCxnSpPr>
              <a:stCxn id="24" idx="7"/>
              <a:endCxn id="24" idx="6"/>
            </p:cNvCxnSpPr>
            <p:nvPr/>
          </p:nvCxnSpPr>
          <p:spPr>
            <a:xfrm rot="16200000" flipH="1">
              <a:off x="2171700" y="3543300"/>
              <a:ext cx="269408" cy="111592"/>
            </a:xfrm>
            <a:prstGeom prst="curvedConnector4">
              <a:avLst>
                <a:gd name="adj1" fmla="val -71530"/>
                <a:gd name="adj2" fmla="val 4238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Curved Connector 71"/>
            <p:cNvCxnSpPr>
              <a:stCxn id="37" idx="7"/>
              <a:endCxn id="37" idx="6"/>
            </p:cNvCxnSpPr>
            <p:nvPr/>
          </p:nvCxnSpPr>
          <p:spPr>
            <a:xfrm rot="16200000" flipH="1">
              <a:off x="3467100" y="4533900"/>
              <a:ext cx="269408" cy="111592"/>
            </a:xfrm>
            <a:prstGeom prst="curvedConnector4">
              <a:avLst>
                <a:gd name="adj1" fmla="val -126274"/>
                <a:gd name="adj2" fmla="val 304853"/>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3886200" y="4126468"/>
              <a:ext cx="533400" cy="369332"/>
            </a:xfrm>
            <a:prstGeom prst="rect">
              <a:avLst/>
            </a:prstGeom>
            <a:noFill/>
          </p:spPr>
          <p:txBody>
            <a:bodyPr wrap="square" rtlCol="0">
              <a:spAutoFit/>
            </a:bodyPr>
            <a:lstStyle/>
            <a:p>
              <a:r>
                <a:rPr lang="en-US" dirty="0" smtClean="0">
                  <a:solidFill>
                    <a:srgbClr val="FF0000"/>
                  </a:solidFill>
                </a:rPr>
                <a:t>a</a:t>
              </a:r>
              <a:endParaRPr lang="en-US" dirty="0">
                <a:solidFill>
                  <a:srgbClr val="FF0000"/>
                </a:solidFill>
              </a:endParaRPr>
            </a:p>
          </p:txBody>
        </p:sp>
        <p:sp>
          <p:nvSpPr>
            <p:cNvPr id="108" name="TextBox 107"/>
            <p:cNvSpPr txBox="1"/>
            <p:nvPr/>
          </p:nvSpPr>
          <p:spPr>
            <a:xfrm>
              <a:off x="2514600" y="5715000"/>
              <a:ext cx="533400" cy="369332"/>
            </a:xfrm>
            <a:prstGeom prst="rect">
              <a:avLst/>
            </a:prstGeom>
            <a:noFill/>
          </p:spPr>
          <p:txBody>
            <a:bodyPr wrap="square" rtlCol="0">
              <a:spAutoFit/>
            </a:bodyPr>
            <a:lstStyle/>
            <a:p>
              <a:r>
                <a:rPr lang="en-US" dirty="0" smtClean="0">
                  <a:solidFill>
                    <a:srgbClr val="FF0000"/>
                  </a:solidFill>
                </a:rPr>
                <a:t>b</a:t>
              </a:r>
              <a:endParaRPr lang="en-US" dirty="0">
                <a:solidFill>
                  <a:srgbClr val="FF0000"/>
                </a:solidFill>
              </a:endParaRP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algn="just"/>
            <a:endParaRPr lang="en-US" dirty="0" smtClean="0"/>
          </a:p>
          <a:p>
            <a:pPr algn="just"/>
            <a:endParaRPr lang="en-US" sz="2000" dirty="0"/>
          </a:p>
        </p:txBody>
      </p:sp>
      <p:sp>
        <p:nvSpPr>
          <p:cNvPr id="4" name="Date Placeholder 3"/>
          <p:cNvSpPr>
            <a:spLocks noGrp="1"/>
          </p:cNvSpPr>
          <p:nvPr>
            <p:ph type="dt" sz="half" idx="10"/>
          </p:nvPr>
        </p:nvSpPr>
        <p:spPr/>
        <p:txBody>
          <a:bodyPr/>
          <a:lstStyle/>
          <a:p>
            <a:fld id="{86039C7E-B2C9-4960-A174-6464B51452A9}" type="datetime1">
              <a:rPr lang="en-US" smtClean="0"/>
              <a:pPr/>
              <a:t>1/31/2022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Regular Expressions, Regular Languages</a:t>
            </a:r>
          </a:p>
        </p:txBody>
      </p:sp>
      <p:graphicFrame>
        <p:nvGraphicFramePr>
          <p:cNvPr id="56" name="Content Placeholder 8"/>
          <p:cNvGraphicFramePr>
            <a:graphicFrameLocks/>
          </p:cNvGraphicFramePr>
          <p:nvPr/>
        </p:nvGraphicFramePr>
        <p:xfrm>
          <a:off x="304800" y="1295400"/>
          <a:ext cx="8382000" cy="488188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370840">
                <a:tc>
                  <a:txBody>
                    <a:bodyPr/>
                    <a:lstStyle/>
                    <a:p>
                      <a:r>
                        <a:rPr lang="en-US" dirty="0" smtClean="0">
                          <a:solidFill>
                            <a:schemeClr val="tx1"/>
                          </a:solidFill>
                        </a:rPr>
                        <a:t>Regular</a:t>
                      </a:r>
                      <a:r>
                        <a:rPr lang="en-US" baseline="0" dirty="0" smtClean="0">
                          <a:solidFill>
                            <a:schemeClr val="tx1"/>
                          </a:solidFill>
                        </a:rPr>
                        <a:t> Expressions</a:t>
                      </a:r>
                      <a:endParaRPr lang="en-US"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tc>
                  <a:txBody>
                    <a:bodyPr/>
                    <a:lstStyle/>
                    <a:p>
                      <a:pPr algn="ctr"/>
                      <a:r>
                        <a:rPr lang="en-US" dirty="0" smtClean="0">
                          <a:solidFill>
                            <a:schemeClr val="tx1"/>
                          </a:solidFill>
                        </a:rPr>
                        <a:t>Regular Languages</a:t>
                      </a:r>
                      <a:endParaRPr lang="en-US"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extLst>
                  <a:ext uri="{0D108BD9-81ED-4DB2-BD59-A6C34878D82A}">
                    <a16:rowId xmlns:a16="http://schemas.microsoft.com/office/drawing/2014/main" val="10000"/>
                  </a:ext>
                </a:extLst>
              </a:tr>
              <a:tr h="370840">
                <a:tc>
                  <a:txBody>
                    <a:bodyPr/>
                    <a:lstStyle/>
                    <a:p>
                      <a:pPr algn="ctr" fontAlgn="t"/>
                      <a:r>
                        <a:rPr lang="en-US" dirty="0"/>
                        <a:t>(0 + 10*)</a:t>
                      </a:r>
                    </a:p>
                  </a:txBody>
                  <a:tcPr marL="76200" marR="7620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tc>
                  <a:txBody>
                    <a:bodyPr/>
                    <a:lstStyle/>
                    <a:p>
                      <a:pPr fontAlgn="t"/>
                      <a:r>
                        <a:rPr lang="en-US"/>
                        <a:t>L = { 0, 1, 10, 100, 1000, 10000, … }</a:t>
                      </a:r>
                    </a:p>
                  </a:txBody>
                  <a:tcPr marL="76200" marR="7620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extLst>
                  <a:ext uri="{0D108BD9-81ED-4DB2-BD59-A6C34878D82A}">
                    <a16:rowId xmlns:a16="http://schemas.microsoft.com/office/drawing/2014/main" val="10001"/>
                  </a:ext>
                </a:extLst>
              </a:tr>
              <a:tr h="370840">
                <a:tc>
                  <a:txBody>
                    <a:bodyPr/>
                    <a:lstStyle/>
                    <a:p>
                      <a:pPr algn="ctr" fontAlgn="t"/>
                      <a:r>
                        <a:rPr lang="en-US"/>
                        <a:t>(0*10*)</a:t>
                      </a:r>
                    </a:p>
                  </a:txBody>
                  <a:tcPr marL="76200" marR="7620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tc>
                  <a:txBody>
                    <a:bodyPr/>
                    <a:lstStyle/>
                    <a:p>
                      <a:pPr fontAlgn="t"/>
                      <a:r>
                        <a:rPr lang="en-US"/>
                        <a:t>L = {1, 01, 10, 010, 0010, …}</a:t>
                      </a:r>
                    </a:p>
                  </a:txBody>
                  <a:tcPr marL="76200" marR="7620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extLst>
                  <a:ext uri="{0D108BD9-81ED-4DB2-BD59-A6C34878D82A}">
                    <a16:rowId xmlns:a16="http://schemas.microsoft.com/office/drawing/2014/main" val="10002"/>
                  </a:ext>
                </a:extLst>
              </a:tr>
              <a:tr h="370840">
                <a:tc>
                  <a:txBody>
                    <a:bodyPr/>
                    <a:lstStyle/>
                    <a:p>
                      <a:pPr algn="ctr" fontAlgn="t"/>
                      <a:r>
                        <a:rPr lang="el-GR"/>
                        <a:t>(0 + ε)(1 + ε)</a:t>
                      </a:r>
                    </a:p>
                  </a:txBody>
                  <a:tcPr marL="76200" marR="7620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tc>
                  <a:txBody>
                    <a:bodyPr/>
                    <a:lstStyle/>
                    <a:p>
                      <a:pPr fontAlgn="t"/>
                      <a:r>
                        <a:rPr lang="el-GR" dirty="0"/>
                        <a:t>L = </a:t>
                      </a:r>
                      <a:r>
                        <a:rPr lang="el-GR" dirty="0" smtClean="0"/>
                        <a:t>{</a:t>
                      </a:r>
                      <a:r>
                        <a:rPr lang="en-US" dirty="0" smtClean="0"/>
                        <a:t>Ɛ</a:t>
                      </a:r>
                      <a:r>
                        <a:rPr lang="el-GR" dirty="0" smtClean="0"/>
                        <a:t>, </a:t>
                      </a:r>
                      <a:r>
                        <a:rPr lang="el-GR" dirty="0"/>
                        <a:t>0, 1, 01}</a:t>
                      </a:r>
                    </a:p>
                  </a:txBody>
                  <a:tcPr marL="76200" marR="7620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extLst>
                  <a:ext uri="{0D108BD9-81ED-4DB2-BD59-A6C34878D82A}">
                    <a16:rowId xmlns:a16="http://schemas.microsoft.com/office/drawing/2014/main" val="10003"/>
                  </a:ext>
                </a:extLst>
              </a:tr>
              <a:tr h="370840">
                <a:tc>
                  <a:txBody>
                    <a:bodyPr/>
                    <a:lstStyle/>
                    <a:p>
                      <a:pPr algn="ctr" fontAlgn="t"/>
                      <a:r>
                        <a:rPr lang="en-US"/>
                        <a:t>(a+b)*</a:t>
                      </a:r>
                    </a:p>
                  </a:txBody>
                  <a:tcPr marL="76200" marR="7620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tc>
                  <a:txBody>
                    <a:bodyPr/>
                    <a:lstStyle/>
                    <a:p>
                      <a:pPr fontAlgn="t"/>
                      <a:r>
                        <a:rPr lang="en-US" dirty="0" smtClean="0"/>
                        <a:t>L </a:t>
                      </a:r>
                      <a:r>
                        <a:rPr lang="en-US" dirty="0"/>
                        <a:t>= </a:t>
                      </a:r>
                      <a:r>
                        <a:rPr lang="en-US" dirty="0" smtClean="0"/>
                        <a:t>{Ɛ, </a:t>
                      </a:r>
                      <a:r>
                        <a:rPr lang="en-US" dirty="0"/>
                        <a:t>a, b, </a:t>
                      </a:r>
                      <a:r>
                        <a:rPr lang="en-US" dirty="0" err="1"/>
                        <a:t>aa</a:t>
                      </a:r>
                      <a:r>
                        <a:rPr lang="en-US" dirty="0"/>
                        <a:t> , </a:t>
                      </a:r>
                      <a:r>
                        <a:rPr lang="en-US" dirty="0" err="1"/>
                        <a:t>ab</a:t>
                      </a:r>
                      <a:r>
                        <a:rPr lang="en-US" dirty="0"/>
                        <a:t> , bb , </a:t>
                      </a:r>
                      <a:r>
                        <a:rPr lang="en-US" dirty="0" err="1"/>
                        <a:t>ba</a:t>
                      </a:r>
                      <a:r>
                        <a:rPr lang="en-US" dirty="0"/>
                        <a:t>, </a:t>
                      </a:r>
                      <a:r>
                        <a:rPr lang="en-US" dirty="0" err="1"/>
                        <a:t>aaa</a:t>
                      </a:r>
                      <a:r>
                        <a:rPr lang="en-US" dirty="0"/>
                        <a:t>…….}</a:t>
                      </a:r>
                    </a:p>
                  </a:txBody>
                  <a:tcPr marL="76200" marR="7620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extLst>
                  <a:ext uri="{0D108BD9-81ED-4DB2-BD59-A6C34878D82A}">
                    <a16:rowId xmlns:a16="http://schemas.microsoft.com/office/drawing/2014/main" val="10004"/>
                  </a:ext>
                </a:extLst>
              </a:tr>
              <a:tr h="370840">
                <a:tc>
                  <a:txBody>
                    <a:bodyPr/>
                    <a:lstStyle/>
                    <a:p>
                      <a:pPr algn="ctr" fontAlgn="t"/>
                      <a:r>
                        <a:rPr lang="en-US"/>
                        <a:t>(a+b)*abb</a:t>
                      </a:r>
                    </a:p>
                  </a:txBody>
                  <a:tcPr marL="76200" marR="7620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tc>
                  <a:txBody>
                    <a:bodyPr/>
                    <a:lstStyle/>
                    <a:p>
                      <a:pPr fontAlgn="t"/>
                      <a:r>
                        <a:rPr lang="en-US" dirty="0" smtClean="0"/>
                        <a:t>L </a:t>
                      </a:r>
                      <a:r>
                        <a:rPr lang="en-US" dirty="0"/>
                        <a:t>= {</a:t>
                      </a:r>
                      <a:r>
                        <a:rPr lang="en-US" dirty="0" err="1"/>
                        <a:t>abb</a:t>
                      </a:r>
                      <a:r>
                        <a:rPr lang="en-US" dirty="0"/>
                        <a:t>, </a:t>
                      </a:r>
                      <a:r>
                        <a:rPr lang="en-US" dirty="0" err="1"/>
                        <a:t>aabb</a:t>
                      </a:r>
                      <a:r>
                        <a:rPr lang="en-US" dirty="0"/>
                        <a:t>, </a:t>
                      </a:r>
                      <a:r>
                        <a:rPr lang="en-US" dirty="0" err="1"/>
                        <a:t>babb</a:t>
                      </a:r>
                      <a:r>
                        <a:rPr lang="en-US" dirty="0"/>
                        <a:t>, </a:t>
                      </a:r>
                      <a:r>
                        <a:rPr lang="en-US" dirty="0" err="1"/>
                        <a:t>aaabb</a:t>
                      </a:r>
                      <a:r>
                        <a:rPr lang="en-US" dirty="0"/>
                        <a:t>, </a:t>
                      </a:r>
                      <a:r>
                        <a:rPr lang="en-US" dirty="0" err="1"/>
                        <a:t>ababb</a:t>
                      </a:r>
                      <a:r>
                        <a:rPr lang="en-US" dirty="0"/>
                        <a:t>, </a:t>
                      </a:r>
                      <a:r>
                        <a:rPr lang="en-US" dirty="0" smtClean="0"/>
                        <a:t>…………..} </a:t>
                      </a:r>
                      <a:r>
                        <a:rPr lang="en-US" dirty="0" smtClean="0">
                          <a:solidFill>
                            <a:srgbClr val="FF0000"/>
                          </a:solidFill>
                        </a:rPr>
                        <a:t>ending with </a:t>
                      </a:r>
                      <a:r>
                        <a:rPr lang="en-US" dirty="0" err="1" smtClean="0">
                          <a:solidFill>
                            <a:srgbClr val="FF0000"/>
                          </a:solidFill>
                        </a:rPr>
                        <a:t>abb</a:t>
                      </a:r>
                      <a:endParaRPr lang="en-US" dirty="0">
                        <a:solidFill>
                          <a:srgbClr val="FF0000"/>
                        </a:solidFill>
                      </a:endParaRPr>
                    </a:p>
                  </a:txBody>
                  <a:tcPr marL="76200" marR="7620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extLst>
                  <a:ext uri="{0D108BD9-81ED-4DB2-BD59-A6C34878D82A}">
                    <a16:rowId xmlns:a16="http://schemas.microsoft.com/office/drawing/2014/main" val="10005"/>
                  </a:ext>
                </a:extLst>
              </a:tr>
              <a:tr h="370840">
                <a:tc>
                  <a:txBody>
                    <a:bodyPr/>
                    <a:lstStyle/>
                    <a:p>
                      <a:pPr algn="ctr" fontAlgn="t"/>
                      <a:r>
                        <a:rPr lang="en-US"/>
                        <a:t>(11)*</a:t>
                      </a:r>
                    </a:p>
                  </a:txBody>
                  <a:tcPr marL="76200" marR="7620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tc>
                  <a:txBody>
                    <a:bodyPr/>
                    <a:lstStyle/>
                    <a:p>
                      <a:pPr fontAlgn="t"/>
                      <a:r>
                        <a:rPr lang="en-US" dirty="0" smtClean="0"/>
                        <a:t>L</a:t>
                      </a:r>
                      <a:r>
                        <a:rPr lang="en-US" dirty="0"/>
                        <a:t>= </a:t>
                      </a:r>
                      <a:r>
                        <a:rPr lang="en-US" dirty="0" smtClean="0"/>
                        <a:t>{Ɛ, </a:t>
                      </a:r>
                      <a:r>
                        <a:rPr lang="en-US" dirty="0"/>
                        <a:t>11, 1111, 111111, ……….}</a:t>
                      </a:r>
                    </a:p>
                  </a:txBody>
                  <a:tcPr marL="76200" marR="7620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extLst>
                  <a:ext uri="{0D108BD9-81ED-4DB2-BD59-A6C34878D82A}">
                    <a16:rowId xmlns:a16="http://schemas.microsoft.com/office/drawing/2014/main" val="10006"/>
                  </a:ext>
                </a:extLst>
              </a:tr>
              <a:tr h="370840">
                <a:tc>
                  <a:txBody>
                    <a:bodyPr/>
                    <a:lstStyle/>
                    <a:p>
                      <a:pPr algn="ctr" fontAlgn="t"/>
                      <a:r>
                        <a:rPr lang="en-US"/>
                        <a:t>(aa)*(bb)*b</a:t>
                      </a:r>
                    </a:p>
                  </a:txBody>
                  <a:tcPr marL="76200" marR="7620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tc>
                  <a:txBody>
                    <a:bodyPr/>
                    <a:lstStyle/>
                    <a:p>
                      <a:pPr fontAlgn="t"/>
                      <a:r>
                        <a:rPr lang="en-US"/>
                        <a:t>Set of strings consisting of even number of a’s followed by odd number of b’s , so L = {b, aab, aabbb, aabbbbb, aaaab, aaaabbb, …………..}</a:t>
                      </a:r>
                    </a:p>
                  </a:txBody>
                  <a:tcPr marL="76200" marR="7620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extLst>
                  <a:ext uri="{0D108BD9-81ED-4DB2-BD59-A6C34878D82A}">
                    <a16:rowId xmlns:a16="http://schemas.microsoft.com/office/drawing/2014/main" val="10007"/>
                  </a:ext>
                </a:extLst>
              </a:tr>
              <a:tr h="370840">
                <a:tc>
                  <a:txBody>
                    <a:bodyPr/>
                    <a:lstStyle/>
                    <a:p>
                      <a:pPr algn="ctr" fontAlgn="t"/>
                      <a:r>
                        <a:rPr lang="en-US"/>
                        <a:t>(aa + ab + ba + bb)*</a:t>
                      </a:r>
                    </a:p>
                  </a:txBody>
                  <a:tcPr marL="76200" marR="7620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tc>
                  <a:txBody>
                    <a:bodyPr/>
                    <a:lstStyle/>
                    <a:p>
                      <a:pPr fontAlgn="t"/>
                      <a:r>
                        <a:rPr lang="en-US" dirty="0"/>
                        <a:t>String of </a:t>
                      </a:r>
                      <a:r>
                        <a:rPr lang="en-US" dirty="0" err="1"/>
                        <a:t>a’s</a:t>
                      </a:r>
                      <a:r>
                        <a:rPr lang="en-US" dirty="0"/>
                        <a:t> and </a:t>
                      </a:r>
                      <a:r>
                        <a:rPr lang="en-US" dirty="0" err="1"/>
                        <a:t>b’s</a:t>
                      </a:r>
                      <a:r>
                        <a:rPr lang="en-US" dirty="0"/>
                        <a:t> of even length can be obtained by concatenating any combination of the strings </a:t>
                      </a:r>
                      <a:r>
                        <a:rPr lang="en-US" dirty="0" err="1"/>
                        <a:t>aa</a:t>
                      </a:r>
                      <a:r>
                        <a:rPr lang="en-US" dirty="0"/>
                        <a:t>, </a:t>
                      </a:r>
                      <a:r>
                        <a:rPr lang="en-US" dirty="0" err="1"/>
                        <a:t>ab</a:t>
                      </a:r>
                      <a:r>
                        <a:rPr lang="en-US" dirty="0"/>
                        <a:t>, </a:t>
                      </a:r>
                      <a:r>
                        <a:rPr lang="en-US" dirty="0" err="1"/>
                        <a:t>ba</a:t>
                      </a:r>
                      <a:r>
                        <a:rPr lang="en-US" dirty="0"/>
                        <a:t> and bb including null, so L = </a:t>
                      </a:r>
                      <a:r>
                        <a:rPr lang="en-US" dirty="0" smtClean="0"/>
                        <a:t>{Ɛ,</a:t>
                      </a:r>
                      <a:r>
                        <a:rPr lang="en-US" baseline="0" dirty="0" smtClean="0"/>
                        <a:t> </a:t>
                      </a:r>
                      <a:r>
                        <a:rPr lang="en-US" dirty="0" err="1" smtClean="0"/>
                        <a:t>aa</a:t>
                      </a:r>
                      <a:r>
                        <a:rPr lang="en-US" dirty="0"/>
                        <a:t>, </a:t>
                      </a:r>
                      <a:r>
                        <a:rPr lang="en-US" dirty="0" err="1"/>
                        <a:t>ab</a:t>
                      </a:r>
                      <a:r>
                        <a:rPr lang="en-US" dirty="0"/>
                        <a:t>, </a:t>
                      </a:r>
                      <a:r>
                        <a:rPr lang="en-US" dirty="0" err="1"/>
                        <a:t>ba</a:t>
                      </a:r>
                      <a:r>
                        <a:rPr lang="en-US" dirty="0"/>
                        <a:t>, bb, </a:t>
                      </a:r>
                      <a:r>
                        <a:rPr lang="en-US" dirty="0" err="1"/>
                        <a:t>aaab</a:t>
                      </a:r>
                      <a:r>
                        <a:rPr lang="en-US" dirty="0"/>
                        <a:t>, </a:t>
                      </a:r>
                      <a:r>
                        <a:rPr lang="en-US" dirty="0" err="1"/>
                        <a:t>aaba</a:t>
                      </a:r>
                      <a:r>
                        <a:rPr lang="en-US" dirty="0"/>
                        <a:t>, …………..}</a:t>
                      </a:r>
                    </a:p>
                  </a:txBody>
                  <a:tcPr marL="76200" marR="7620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a:bodyPr>
          <a:lstStyle/>
          <a:p>
            <a:pPr algn="just"/>
            <a:endParaRPr lang="en-US" dirty="0" smtClean="0"/>
          </a:p>
          <a:p>
            <a:pPr algn="just"/>
            <a:endParaRPr lang="en-US" sz="2000" dirty="0"/>
          </a:p>
        </p:txBody>
      </p:sp>
      <p:sp>
        <p:nvSpPr>
          <p:cNvPr id="26" name="Content Placeholder 25"/>
          <p:cNvSpPr>
            <a:spLocks noGrp="1"/>
          </p:cNvSpPr>
          <p:nvPr>
            <p:ph sz="quarter" idx="4"/>
          </p:nvPr>
        </p:nvSpPr>
        <p:spPr>
          <a:xfrm>
            <a:off x="685801" y="1112837"/>
            <a:ext cx="8001000" cy="4906963"/>
          </a:xfrm>
        </p:spPr>
        <p:txBody>
          <a:bodyPr>
            <a:normAutofit lnSpcReduction="10000"/>
          </a:bodyPr>
          <a:lstStyle/>
          <a:p>
            <a:pPr>
              <a:buNone/>
            </a:pPr>
            <a:r>
              <a:rPr lang="en-US" b="1" dirty="0" smtClean="0">
                <a:solidFill>
                  <a:srgbClr val="FF0000"/>
                </a:solidFill>
              </a:rPr>
              <a:t>I</a:t>
            </a:r>
            <a:r>
              <a:rPr lang="en-US" b="1" baseline="-25000" dirty="0" smtClean="0">
                <a:solidFill>
                  <a:srgbClr val="FF0000"/>
                </a:solidFill>
              </a:rPr>
              <a:t>1</a:t>
            </a:r>
            <a:r>
              <a:rPr lang="en-US" b="1" dirty="0" smtClean="0">
                <a:solidFill>
                  <a:srgbClr val="FF0000"/>
                </a:solidFill>
              </a:rPr>
              <a:t>:</a:t>
            </a:r>
            <a:r>
              <a:rPr lang="en-US" dirty="0" smtClean="0"/>
              <a:t> 		R + ∅ = ∅ + R = R</a:t>
            </a:r>
          </a:p>
          <a:p>
            <a:pPr>
              <a:buNone/>
            </a:pPr>
            <a:r>
              <a:rPr lang="en-US" b="1" dirty="0" smtClean="0">
                <a:solidFill>
                  <a:srgbClr val="FF0000"/>
                </a:solidFill>
              </a:rPr>
              <a:t>I</a:t>
            </a:r>
            <a:r>
              <a:rPr lang="en-US" b="1" baseline="-25000" dirty="0" smtClean="0">
                <a:solidFill>
                  <a:srgbClr val="FF0000"/>
                </a:solidFill>
              </a:rPr>
              <a:t>2</a:t>
            </a:r>
            <a:r>
              <a:rPr lang="en-US" b="1" dirty="0" smtClean="0">
                <a:solidFill>
                  <a:srgbClr val="FF0000"/>
                </a:solidFill>
              </a:rPr>
              <a:t>:</a:t>
            </a:r>
            <a:r>
              <a:rPr lang="en-US" dirty="0" smtClean="0"/>
              <a:t> 		R. ∅ = ∅</a:t>
            </a:r>
          </a:p>
          <a:p>
            <a:pPr>
              <a:buNone/>
            </a:pPr>
            <a:r>
              <a:rPr lang="en-US" b="1" dirty="0" smtClean="0">
                <a:solidFill>
                  <a:srgbClr val="FF0000"/>
                </a:solidFill>
              </a:rPr>
              <a:t>I</a:t>
            </a:r>
            <a:r>
              <a:rPr lang="en-US" b="1" baseline="-25000" dirty="0" smtClean="0">
                <a:solidFill>
                  <a:srgbClr val="FF0000"/>
                </a:solidFill>
              </a:rPr>
              <a:t>3</a:t>
            </a:r>
            <a:r>
              <a:rPr lang="en-US" b="1" dirty="0" smtClean="0">
                <a:solidFill>
                  <a:srgbClr val="FF0000"/>
                </a:solidFill>
              </a:rPr>
              <a:t>:</a:t>
            </a:r>
            <a:r>
              <a:rPr lang="en-US" dirty="0" smtClean="0"/>
              <a:t> 		</a:t>
            </a:r>
            <a:r>
              <a:rPr lang="pt-BR" dirty="0" smtClean="0"/>
              <a:t>R.ε = ε.R = R</a:t>
            </a:r>
            <a:endParaRPr lang="en-US" dirty="0" smtClean="0"/>
          </a:p>
          <a:p>
            <a:pPr>
              <a:buNone/>
            </a:pPr>
            <a:r>
              <a:rPr lang="en-US" b="1" dirty="0" smtClean="0">
                <a:solidFill>
                  <a:srgbClr val="FF0000"/>
                </a:solidFill>
              </a:rPr>
              <a:t>I</a:t>
            </a:r>
            <a:r>
              <a:rPr lang="en-US" b="1" baseline="-25000" dirty="0" smtClean="0">
                <a:solidFill>
                  <a:srgbClr val="FF0000"/>
                </a:solidFill>
              </a:rPr>
              <a:t>4</a:t>
            </a:r>
            <a:r>
              <a:rPr lang="en-US" b="1" dirty="0" smtClean="0">
                <a:solidFill>
                  <a:srgbClr val="FF0000"/>
                </a:solidFill>
              </a:rPr>
              <a:t>:</a:t>
            </a:r>
            <a:r>
              <a:rPr lang="en-US" dirty="0" smtClean="0"/>
              <a:t> 		</a:t>
            </a:r>
            <a:r>
              <a:rPr lang="el-GR" dirty="0" smtClean="0"/>
              <a:t>ε* = ε</a:t>
            </a:r>
            <a:endParaRPr lang="en-US" dirty="0" smtClean="0"/>
          </a:p>
          <a:p>
            <a:pPr>
              <a:buNone/>
            </a:pPr>
            <a:r>
              <a:rPr lang="en-US" b="1" dirty="0" smtClean="0">
                <a:solidFill>
                  <a:srgbClr val="FF0000"/>
                </a:solidFill>
              </a:rPr>
              <a:t>I</a:t>
            </a:r>
            <a:r>
              <a:rPr lang="en-US" b="1" baseline="-25000" dirty="0" smtClean="0">
                <a:solidFill>
                  <a:srgbClr val="FF0000"/>
                </a:solidFill>
              </a:rPr>
              <a:t>5</a:t>
            </a:r>
            <a:r>
              <a:rPr lang="en-US" b="1" dirty="0" smtClean="0">
                <a:solidFill>
                  <a:srgbClr val="FF0000"/>
                </a:solidFill>
              </a:rPr>
              <a:t>:</a:t>
            </a:r>
            <a:r>
              <a:rPr lang="en-US" dirty="0" smtClean="0"/>
              <a:t> 		R+R=R</a:t>
            </a:r>
          </a:p>
          <a:p>
            <a:pPr>
              <a:buNone/>
            </a:pPr>
            <a:r>
              <a:rPr lang="en-US" b="1" dirty="0" smtClean="0">
                <a:solidFill>
                  <a:srgbClr val="FF0000"/>
                </a:solidFill>
              </a:rPr>
              <a:t>I</a:t>
            </a:r>
            <a:r>
              <a:rPr lang="en-US" b="1" baseline="-25000" dirty="0" smtClean="0">
                <a:solidFill>
                  <a:srgbClr val="FF0000"/>
                </a:solidFill>
              </a:rPr>
              <a:t>6</a:t>
            </a:r>
            <a:r>
              <a:rPr lang="en-US" b="1" dirty="0" smtClean="0">
                <a:solidFill>
                  <a:srgbClr val="FF0000"/>
                </a:solidFill>
              </a:rPr>
              <a:t>:</a:t>
            </a:r>
            <a:r>
              <a:rPr lang="en-US" dirty="0" smtClean="0"/>
              <a:t> 		R*R* = R*</a:t>
            </a:r>
          </a:p>
          <a:p>
            <a:pPr>
              <a:buNone/>
            </a:pPr>
            <a:r>
              <a:rPr lang="en-US" b="1" dirty="0" smtClean="0">
                <a:solidFill>
                  <a:srgbClr val="FF0000"/>
                </a:solidFill>
              </a:rPr>
              <a:t>I</a:t>
            </a:r>
            <a:r>
              <a:rPr lang="en-US" b="1" baseline="-25000" dirty="0" smtClean="0">
                <a:solidFill>
                  <a:srgbClr val="FF0000"/>
                </a:solidFill>
              </a:rPr>
              <a:t>7</a:t>
            </a:r>
            <a:r>
              <a:rPr lang="en-US" b="1" dirty="0" smtClean="0">
                <a:solidFill>
                  <a:srgbClr val="FF0000"/>
                </a:solidFill>
              </a:rPr>
              <a:t>:</a:t>
            </a:r>
            <a:r>
              <a:rPr lang="en-US" dirty="0" smtClean="0"/>
              <a:t> 		RR* = R*R</a:t>
            </a:r>
          </a:p>
          <a:p>
            <a:pPr>
              <a:buNone/>
            </a:pPr>
            <a:r>
              <a:rPr lang="en-US" b="1" dirty="0" smtClean="0">
                <a:solidFill>
                  <a:srgbClr val="FF0000"/>
                </a:solidFill>
              </a:rPr>
              <a:t>I</a:t>
            </a:r>
            <a:r>
              <a:rPr lang="en-US" b="1" baseline="-25000" dirty="0" smtClean="0">
                <a:solidFill>
                  <a:srgbClr val="FF0000"/>
                </a:solidFill>
              </a:rPr>
              <a:t>8</a:t>
            </a:r>
            <a:r>
              <a:rPr lang="en-US" b="1" dirty="0" smtClean="0">
                <a:solidFill>
                  <a:srgbClr val="FF0000"/>
                </a:solidFill>
              </a:rPr>
              <a:t>:</a:t>
            </a:r>
            <a:r>
              <a:rPr lang="en-US" dirty="0" smtClean="0"/>
              <a:t> 		(R*)* = R*</a:t>
            </a:r>
          </a:p>
          <a:p>
            <a:pPr>
              <a:buNone/>
            </a:pPr>
            <a:r>
              <a:rPr lang="en-US" b="1" dirty="0" smtClean="0">
                <a:solidFill>
                  <a:srgbClr val="FF0000"/>
                </a:solidFill>
              </a:rPr>
              <a:t>I</a:t>
            </a:r>
            <a:r>
              <a:rPr lang="en-US" b="1" baseline="-25000" dirty="0" smtClean="0">
                <a:solidFill>
                  <a:srgbClr val="FF0000"/>
                </a:solidFill>
              </a:rPr>
              <a:t>9</a:t>
            </a:r>
            <a:r>
              <a:rPr lang="en-US" b="1" dirty="0" smtClean="0">
                <a:solidFill>
                  <a:srgbClr val="FF0000"/>
                </a:solidFill>
              </a:rPr>
              <a:t>:</a:t>
            </a:r>
            <a:r>
              <a:rPr lang="en-US" dirty="0" smtClean="0"/>
              <a:t> 		</a:t>
            </a:r>
            <a:r>
              <a:rPr lang="pt-BR" dirty="0" smtClean="0"/>
              <a:t>ε + RR* = ε + R*R = R*</a:t>
            </a:r>
            <a:endParaRPr lang="en-US" dirty="0" smtClean="0"/>
          </a:p>
          <a:p>
            <a:pPr>
              <a:buNone/>
            </a:pPr>
            <a:r>
              <a:rPr lang="en-US" b="1" dirty="0" smtClean="0">
                <a:solidFill>
                  <a:srgbClr val="FF0000"/>
                </a:solidFill>
              </a:rPr>
              <a:t>I</a:t>
            </a:r>
            <a:r>
              <a:rPr lang="en-US" b="1" baseline="-25000" dirty="0" smtClean="0">
                <a:solidFill>
                  <a:srgbClr val="FF0000"/>
                </a:solidFill>
              </a:rPr>
              <a:t>10</a:t>
            </a:r>
            <a:r>
              <a:rPr lang="en-US" b="1" dirty="0" smtClean="0">
                <a:solidFill>
                  <a:srgbClr val="FF0000"/>
                </a:solidFill>
              </a:rPr>
              <a:t>:</a:t>
            </a:r>
            <a:r>
              <a:rPr lang="en-US" dirty="0" smtClean="0"/>
              <a:t> 	(PQ)*P =P(QP)*</a:t>
            </a:r>
          </a:p>
          <a:p>
            <a:pPr>
              <a:buNone/>
            </a:pPr>
            <a:r>
              <a:rPr lang="en-US" b="1" dirty="0" smtClean="0">
                <a:solidFill>
                  <a:srgbClr val="FF0000"/>
                </a:solidFill>
              </a:rPr>
              <a:t>I</a:t>
            </a:r>
            <a:r>
              <a:rPr lang="en-US" b="1" baseline="-25000" dirty="0" smtClean="0">
                <a:solidFill>
                  <a:srgbClr val="FF0000"/>
                </a:solidFill>
              </a:rPr>
              <a:t>11</a:t>
            </a:r>
            <a:r>
              <a:rPr lang="en-US" b="1" dirty="0" smtClean="0">
                <a:solidFill>
                  <a:srgbClr val="FF0000"/>
                </a:solidFill>
              </a:rPr>
              <a:t>:</a:t>
            </a:r>
            <a:r>
              <a:rPr lang="en-US" dirty="0" smtClean="0"/>
              <a:t> 	(P+Q)* = (P*Q*)* = (P*+Q*)*</a:t>
            </a:r>
          </a:p>
          <a:p>
            <a:pPr>
              <a:buNone/>
            </a:pPr>
            <a:r>
              <a:rPr lang="en-US" b="1" dirty="0" smtClean="0">
                <a:solidFill>
                  <a:srgbClr val="FF0000"/>
                </a:solidFill>
              </a:rPr>
              <a:t>I</a:t>
            </a:r>
            <a:r>
              <a:rPr lang="en-US" b="1" baseline="-25000" dirty="0" smtClean="0">
                <a:solidFill>
                  <a:srgbClr val="FF0000"/>
                </a:solidFill>
              </a:rPr>
              <a:t>12</a:t>
            </a:r>
            <a:r>
              <a:rPr lang="en-US" b="1" dirty="0" smtClean="0">
                <a:solidFill>
                  <a:srgbClr val="FF0000"/>
                </a:solidFill>
              </a:rPr>
              <a:t>:</a:t>
            </a:r>
            <a:r>
              <a:rPr lang="en-US" dirty="0" smtClean="0"/>
              <a:t> 	PQ+PR = P(Q+R) and QP+RP = (Q+R)P</a:t>
            </a:r>
          </a:p>
        </p:txBody>
      </p:sp>
      <p:sp>
        <p:nvSpPr>
          <p:cNvPr id="4" name="Date Placeholder 3"/>
          <p:cNvSpPr>
            <a:spLocks noGrp="1"/>
          </p:cNvSpPr>
          <p:nvPr>
            <p:ph type="dt" sz="half" idx="10"/>
          </p:nvPr>
        </p:nvSpPr>
        <p:spPr/>
        <p:txBody>
          <a:bodyPr/>
          <a:lstStyle/>
          <a:p>
            <a:fld id="{8C0C31DB-7BC4-4BE4-BF4B-9D1BEDBCDE3F}" type="datetime1">
              <a:rPr lang="en-US" smtClean="0"/>
              <a:pPr/>
              <a:t>1/31/2022</a:t>
            </a:fld>
            <a:endParaRPr lang="en-US"/>
          </a:p>
        </p:txBody>
      </p:sp>
      <p:sp>
        <p:nvSpPr>
          <p:cNvPr id="5" name="Footer Placeholder 4"/>
          <p:cNvSpPr>
            <a:spLocks noGrp="1"/>
          </p:cNvSpPr>
          <p:nvPr>
            <p:ph type="ftr" sz="quarter" idx="11"/>
          </p:nvPr>
        </p:nvSpPr>
        <p:spPr>
          <a:xfrm>
            <a:off x="2590800" y="6356350"/>
            <a:ext cx="43434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Identities of Regular Expression</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a:bodyPr>
          <a:lstStyle/>
          <a:p>
            <a:pPr algn="just"/>
            <a:endParaRPr lang="en-US" dirty="0" smtClean="0"/>
          </a:p>
          <a:p>
            <a:pPr algn="just"/>
            <a:endParaRPr lang="en-US" sz="2000" dirty="0"/>
          </a:p>
        </p:txBody>
      </p:sp>
      <p:sp>
        <p:nvSpPr>
          <p:cNvPr id="4" name="Date Placeholder 3"/>
          <p:cNvSpPr>
            <a:spLocks noGrp="1"/>
          </p:cNvSpPr>
          <p:nvPr>
            <p:ph type="dt" sz="half" idx="10"/>
          </p:nvPr>
        </p:nvSpPr>
        <p:spPr/>
        <p:txBody>
          <a:bodyPr/>
          <a:lstStyle/>
          <a:p>
            <a:fld id="{8C0C31DB-7BC4-4BE4-BF4B-9D1BEDBCDE3F}" type="datetime1">
              <a:rPr lang="en-US" smtClean="0"/>
              <a:pPr/>
              <a:t>1/31/2022</a:t>
            </a:fld>
            <a:endParaRPr lang="en-US"/>
          </a:p>
        </p:txBody>
      </p:sp>
      <p:sp>
        <p:nvSpPr>
          <p:cNvPr id="5" name="Footer Placeholder 4"/>
          <p:cNvSpPr>
            <a:spLocks noGrp="1"/>
          </p:cNvSpPr>
          <p:nvPr>
            <p:ph type="ftr" sz="quarter" idx="11"/>
          </p:nvPr>
        </p:nvSpPr>
        <p:spPr>
          <a:xfrm>
            <a:off x="2590800" y="6356350"/>
            <a:ext cx="43434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Examples of Regular Expression</a:t>
            </a:r>
          </a:p>
        </p:txBody>
      </p:sp>
      <p:sp>
        <p:nvSpPr>
          <p:cNvPr id="11" name="Rectangle 10"/>
          <p:cNvSpPr/>
          <p:nvPr/>
        </p:nvSpPr>
        <p:spPr>
          <a:xfrm>
            <a:off x="457200" y="1447800"/>
            <a:ext cx="8229600" cy="2677656"/>
          </a:xfrm>
          <a:prstGeom prst="rect">
            <a:avLst/>
          </a:prstGeom>
        </p:spPr>
        <p:txBody>
          <a:bodyPr wrap="square">
            <a:spAutoFit/>
          </a:bodyPr>
          <a:lstStyle/>
          <a:p>
            <a:r>
              <a:rPr lang="en-US" sz="2400" dirty="0" smtClean="0"/>
              <a:t>L(</a:t>
            </a:r>
            <a:r>
              <a:rPr lang="en-US" sz="2400" b="1" dirty="0" smtClean="0"/>
              <a:t>01</a:t>
            </a:r>
            <a:r>
              <a:rPr lang="en-US" sz="2400" dirty="0" smtClean="0"/>
              <a:t>) = {01}.</a:t>
            </a:r>
          </a:p>
          <a:p>
            <a:r>
              <a:rPr lang="en-US" sz="2400" dirty="0" smtClean="0"/>
              <a:t>L(</a:t>
            </a:r>
            <a:r>
              <a:rPr lang="en-US" sz="2400" b="1" dirty="0" smtClean="0"/>
              <a:t>01</a:t>
            </a:r>
            <a:r>
              <a:rPr lang="en-US" sz="2400" dirty="0" smtClean="0"/>
              <a:t>+</a:t>
            </a:r>
            <a:r>
              <a:rPr lang="en-US" sz="2400" b="1" dirty="0" smtClean="0"/>
              <a:t>0</a:t>
            </a:r>
            <a:r>
              <a:rPr lang="en-US" sz="2400" dirty="0" smtClean="0"/>
              <a:t>) = {01, 0}.</a:t>
            </a:r>
          </a:p>
          <a:p>
            <a:r>
              <a:rPr lang="en-US" sz="2400" dirty="0" smtClean="0"/>
              <a:t>L(</a:t>
            </a:r>
            <a:r>
              <a:rPr lang="en-US" sz="2400" b="1" dirty="0" smtClean="0"/>
              <a:t>0</a:t>
            </a:r>
            <a:r>
              <a:rPr lang="en-US" sz="2400" dirty="0" smtClean="0"/>
              <a:t>(</a:t>
            </a:r>
            <a:r>
              <a:rPr lang="en-US" sz="2400" b="1" dirty="0" smtClean="0"/>
              <a:t>1</a:t>
            </a:r>
            <a:r>
              <a:rPr lang="en-US" sz="2400" dirty="0" smtClean="0"/>
              <a:t>+</a:t>
            </a:r>
            <a:r>
              <a:rPr lang="en-US" sz="2400" b="1" dirty="0" smtClean="0"/>
              <a:t>0</a:t>
            </a:r>
            <a:r>
              <a:rPr lang="en-US" sz="2400" dirty="0" smtClean="0"/>
              <a:t>)) = {01, 00}.</a:t>
            </a:r>
          </a:p>
          <a:p>
            <a:pPr lvl="1"/>
            <a:r>
              <a:rPr lang="en-US" sz="2400" dirty="0" smtClean="0"/>
              <a:t>Note order of precedence of operators.</a:t>
            </a:r>
          </a:p>
          <a:p>
            <a:r>
              <a:rPr lang="en-US" sz="2400" dirty="0" smtClean="0"/>
              <a:t>L(</a:t>
            </a:r>
            <a:r>
              <a:rPr lang="en-US" sz="2400" b="1" dirty="0" smtClean="0"/>
              <a:t>0</a:t>
            </a:r>
            <a:r>
              <a:rPr lang="en-US" sz="2400" dirty="0" smtClean="0"/>
              <a:t>*) = {</a:t>
            </a:r>
            <a:r>
              <a:rPr lang="en-US" sz="2400" dirty="0" smtClean="0">
                <a:latin typeface="Lucida Sans Unicode" pitchFamily="34" charset="0"/>
              </a:rPr>
              <a:t>ε</a:t>
            </a:r>
            <a:r>
              <a:rPr lang="en-US" sz="2400" dirty="0" smtClean="0"/>
              <a:t>, 0, 00, 000,… }.</a:t>
            </a:r>
          </a:p>
          <a:p>
            <a:r>
              <a:rPr lang="en-US" sz="2400" dirty="0" smtClean="0"/>
              <a:t>L((</a:t>
            </a:r>
            <a:r>
              <a:rPr lang="en-US" sz="2400" b="1" dirty="0" smtClean="0"/>
              <a:t>0</a:t>
            </a:r>
            <a:r>
              <a:rPr lang="en-US" sz="2400" dirty="0" smtClean="0"/>
              <a:t>+</a:t>
            </a:r>
            <a:r>
              <a:rPr lang="en-US" sz="2400" b="1" dirty="0" smtClean="0"/>
              <a:t>10</a:t>
            </a:r>
            <a:r>
              <a:rPr lang="en-US" sz="2400" dirty="0" smtClean="0"/>
              <a:t>)*(</a:t>
            </a:r>
            <a:r>
              <a:rPr lang="en-US" sz="2400" dirty="0" smtClean="0">
                <a:latin typeface="Lucida Sans Unicode" pitchFamily="34" charset="0"/>
              </a:rPr>
              <a:t>ε</a:t>
            </a:r>
            <a:r>
              <a:rPr lang="en-US" sz="2400" dirty="0" smtClean="0"/>
              <a:t>+</a:t>
            </a:r>
            <a:r>
              <a:rPr lang="en-US" sz="2400" b="1" dirty="0" smtClean="0"/>
              <a:t>1</a:t>
            </a:r>
            <a:r>
              <a:rPr lang="en-US" sz="2400" dirty="0" smtClean="0"/>
              <a:t>)) = all strings of 0’s and 1’s without two consecutive 1’s.</a:t>
            </a:r>
            <a:endParaRPr lang="en-US" sz="2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a:bodyPr>
          <a:lstStyle/>
          <a:p>
            <a:pPr algn="just"/>
            <a:endParaRPr lang="en-US" dirty="0" smtClean="0"/>
          </a:p>
          <a:p>
            <a:pPr algn="just"/>
            <a:endParaRPr lang="en-US" sz="2000" dirty="0"/>
          </a:p>
        </p:txBody>
      </p:sp>
      <p:sp>
        <p:nvSpPr>
          <p:cNvPr id="4" name="Date Placeholder 3"/>
          <p:cNvSpPr>
            <a:spLocks noGrp="1"/>
          </p:cNvSpPr>
          <p:nvPr>
            <p:ph type="dt" sz="half" idx="10"/>
          </p:nvPr>
        </p:nvSpPr>
        <p:spPr/>
        <p:txBody>
          <a:bodyPr/>
          <a:lstStyle/>
          <a:p>
            <a:fld id="{8C0C31DB-7BC4-4BE4-BF4B-9D1BEDBCDE3F}" type="datetime1">
              <a:rPr lang="en-US" smtClean="0"/>
              <a:pPr/>
              <a:t>1/31/2022</a:t>
            </a:fld>
            <a:endParaRPr lang="en-US"/>
          </a:p>
        </p:txBody>
      </p:sp>
      <p:sp>
        <p:nvSpPr>
          <p:cNvPr id="5" name="Footer Placeholder 4"/>
          <p:cNvSpPr>
            <a:spLocks noGrp="1"/>
          </p:cNvSpPr>
          <p:nvPr>
            <p:ph type="ftr" sz="quarter" idx="11"/>
          </p:nvPr>
        </p:nvSpPr>
        <p:spPr>
          <a:xfrm>
            <a:off x="2590800" y="6356350"/>
            <a:ext cx="43434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Examples of Regular Expression</a:t>
            </a:r>
          </a:p>
        </p:txBody>
      </p:sp>
      <p:sp>
        <p:nvSpPr>
          <p:cNvPr id="11" name="Rectangle 10"/>
          <p:cNvSpPr/>
          <p:nvPr/>
        </p:nvSpPr>
        <p:spPr>
          <a:xfrm>
            <a:off x="457200" y="1143000"/>
            <a:ext cx="8229600" cy="3785652"/>
          </a:xfrm>
          <a:prstGeom prst="rect">
            <a:avLst/>
          </a:prstGeom>
        </p:spPr>
        <p:txBody>
          <a:bodyPr wrap="square">
            <a:spAutoFit/>
          </a:bodyPr>
          <a:lstStyle/>
          <a:p>
            <a:r>
              <a:rPr lang="en-US" sz="2400" dirty="0" smtClean="0"/>
              <a:t>Q1: Write the regular expression for the language accepting all combinations of </a:t>
            </a:r>
            <a:r>
              <a:rPr lang="en-US" sz="2400" dirty="0" err="1" smtClean="0"/>
              <a:t>a's</a:t>
            </a:r>
            <a:r>
              <a:rPr lang="en-US" sz="2400" dirty="0" smtClean="0"/>
              <a:t>, over the set ∑ = {a}</a:t>
            </a:r>
          </a:p>
          <a:p>
            <a:r>
              <a:rPr lang="en-US" sz="2400" b="1" dirty="0" smtClean="0"/>
              <a:t>Solution:</a:t>
            </a:r>
            <a:endParaRPr lang="en-US" sz="2400" dirty="0" smtClean="0"/>
          </a:p>
          <a:p>
            <a:r>
              <a:rPr lang="en-US" sz="2400" dirty="0" smtClean="0"/>
              <a:t>All combinations of </a:t>
            </a:r>
            <a:r>
              <a:rPr lang="en-US" sz="2400" dirty="0" err="1" smtClean="0"/>
              <a:t>a's</a:t>
            </a:r>
            <a:r>
              <a:rPr lang="en-US" sz="2400" dirty="0" smtClean="0"/>
              <a:t> means a may be zero, single, double and so on. If a is appearing zero times, that means a null string. That is we expect the set of {ε, a, </a:t>
            </a:r>
            <a:r>
              <a:rPr lang="en-US" sz="2400" dirty="0" err="1" smtClean="0"/>
              <a:t>aa</a:t>
            </a:r>
            <a:r>
              <a:rPr lang="en-US" sz="2400" dirty="0" smtClean="0"/>
              <a:t>, </a:t>
            </a:r>
            <a:r>
              <a:rPr lang="en-US" sz="2400" dirty="0" err="1" smtClean="0"/>
              <a:t>aaa</a:t>
            </a:r>
            <a:r>
              <a:rPr lang="en-US" sz="2400" dirty="0" smtClean="0"/>
              <a:t>, ....}. So we give a regular expression for this as:</a:t>
            </a:r>
          </a:p>
          <a:p>
            <a:r>
              <a:rPr lang="en-US" sz="2400" dirty="0" smtClean="0"/>
              <a:t>R = a*  </a:t>
            </a:r>
          </a:p>
          <a:p>
            <a:r>
              <a:rPr lang="en-US" sz="2400" dirty="0" smtClean="0"/>
              <a:t>That is </a:t>
            </a:r>
            <a:r>
              <a:rPr lang="en-US" sz="2400" dirty="0" err="1" smtClean="0"/>
              <a:t>Kleen</a:t>
            </a:r>
            <a:r>
              <a:rPr lang="en-US" sz="2400" dirty="0" smtClean="0"/>
              <a:t> closure of a.</a:t>
            </a:r>
          </a:p>
          <a:p>
            <a:endParaRPr lang="en-US"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2">
            <a:extLst>
              <a:ext uri="{FF2B5EF4-FFF2-40B4-BE49-F238E27FC236}">
                <a16:creationId xmlns:a16="http://schemas.microsoft.com/office/drawing/2014/main" id="{AA8E83D7-607A-4080-925F-87D94BD4206E}"/>
              </a:ext>
            </a:extLst>
          </p:cNvPr>
          <p:cNvSpPr txBox="1">
            <a:spLocks noGrp="1"/>
          </p:cNvSpPr>
          <p:nvPr>
            <p:ph idx="1"/>
          </p:nvPr>
        </p:nvSpPr>
        <p:spPr>
          <a:xfrm>
            <a:off x="533400" y="1214438"/>
            <a:ext cx="8001000" cy="4729162"/>
          </a:xfrm>
        </p:spPr>
        <p:txBody>
          <a:bodyPr>
            <a:normAutofit/>
          </a:bodyPr>
          <a:lstStyle/>
          <a:p>
            <a:pPr algn="just">
              <a:spcBef>
                <a:spcPct val="0"/>
              </a:spcBef>
              <a:spcAft>
                <a:spcPct val="0"/>
              </a:spcAft>
              <a:buClr>
                <a:srgbClr val="000000"/>
              </a:buClr>
              <a:buFont typeface="Arial" panose="020B0604020202020204" pitchFamily="34" charset="0"/>
              <a:buNone/>
            </a:pPr>
            <a:r>
              <a:rPr lang="en-IN" altLang="en-US" sz="3200" dirty="0">
                <a:latin typeface="Times New Roman" panose="02020603050405020304" pitchFamily="18" charset="0"/>
                <a:cs typeface="Times New Roman" panose="02020603050405020304" pitchFamily="18" charset="0"/>
              </a:rPr>
              <a:t>Subject Result</a:t>
            </a:r>
            <a:r>
              <a:rPr lang="en-IN" altLang="en-US" sz="3200" dirty="0" smtClean="0">
                <a:latin typeface="Times New Roman" panose="02020603050405020304" pitchFamily="18" charset="0"/>
                <a:cs typeface="Times New Roman" panose="02020603050405020304" pitchFamily="18" charset="0"/>
              </a:rPr>
              <a:t>:</a:t>
            </a:r>
            <a:endParaRPr lang="en-IN" altLang="en-US" sz="32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endParaRPr lang="en-IN" altLang="en-US"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IN" altLang="en-US" sz="3200" dirty="0">
                <a:latin typeface="Times New Roman" panose="02020603050405020304" pitchFamily="18" charset="0"/>
                <a:cs typeface="Times New Roman" panose="02020603050405020304" pitchFamily="18" charset="0"/>
              </a:rPr>
              <a:t>Department Result</a:t>
            </a:r>
            <a:r>
              <a:rPr lang="en-IN" altLang="en-US" sz="3200" dirty="0" smtClean="0">
                <a:latin typeface="Times New Roman" panose="02020603050405020304" pitchFamily="18" charset="0"/>
                <a:cs typeface="Times New Roman" panose="02020603050405020304" pitchFamily="18" charset="0"/>
              </a:rPr>
              <a:t>:</a:t>
            </a:r>
            <a:endParaRPr lang="en-IN" altLang="en-US" sz="32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endParaRPr lang="en-IN" altLang="en-US"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IN" altLang="en-US" sz="3200" dirty="0">
                <a:latin typeface="Times New Roman" panose="02020603050405020304" pitchFamily="18" charset="0"/>
                <a:cs typeface="Times New Roman" panose="02020603050405020304" pitchFamily="18" charset="0"/>
              </a:rPr>
              <a:t>Faculty-Wise Result:</a:t>
            </a:r>
          </a:p>
          <a:p>
            <a:pPr algn="just">
              <a:spcBef>
                <a:spcPct val="0"/>
              </a:spcBef>
              <a:spcAft>
                <a:spcPct val="0"/>
              </a:spcAft>
              <a:buClr>
                <a:srgbClr val="000000"/>
              </a:buClr>
              <a:buFont typeface="Arial" panose="020B0604020202020204" pitchFamily="34" charset="0"/>
              <a:buNone/>
            </a:pPr>
            <a:endParaRPr lang="en-IN" altLang="en-US" sz="32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6C269D1B-1C71-46D4-97DD-E9E98F1F98FA}"/>
              </a:ext>
            </a:extLst>
          </p:cNvPr>
          <p:cNvSpPr txBox="1">
            <a:spLocks noGrp="1"/>
          </p:cNvSpPr>
          <p:nvPr>
            <p:ph type="title"/>
          </p:nvPr>
        </p:nvSpPr>
        <p:spPr>
          <a:xfrm>
            <a:off x="1785938" y="0"/>
            <a:ext cx="7358062" cy="714375"/>
          </a:xfrm>
        </p:spPr>
        <p:style>
          <a:lnRef idx="1">
            <a:schemeClr val="accent5"/>
          </a:lnRef>
          <a:fillRef idx="2">
            <a:schemeClr val="accent5"/>
          </a:fillRef>
          <a:effectRef idx="1">
            <a:schemeClr val="accent5"/>
          </a:effectRef>
          <a:fontRef idx="minor">
            <a:schemeClr val="dk1"/>
          </a:fontRef>
        </p:style>
        <p:txBody>
          <a:bodyPr lIns="91440" tIns="45720" rIns="91440" bIns="45720" rtlCol="0"/>
          <a:lstStyle/>
          <a:p>
            <a:pPr eaLnBrk="1" fontAlgn="auto" hangingPunct="1">
              <a:spcBef>
                <a:spcPct val="0"/>
              </a:spcBef>
              <a:buClrTx/>
              <a:buSzTx/>
              <a:buFontTx/>
              <a:buNone/>
              <a:defRPr/>
            </a:pPr>
            <a:r>
              <a:rPr lang="en-US" sz="3200" kern="1200" dirty="0">
                <a:latin typeface="Times New Roman" pitchFamily="18" charset="0"/>
                <a:cs typeface="Times New Roman" pitchFamily="18" charset="0"/>
                <a:sym typeface="Arial" charset="0"/>
              </a:rPr>
              <a:t>Result Analysis</a:t>
            </a:r>
          </a:p>
        </p:txBody>
      </p:sp>
      <p:sp>
        <p:nvSpPr>
          <p:cNvPr id="52229" name="Footer Placeholder 4">
            <a:extLst>
              <a:ext uri="{FF2B5EF4-FFF2-40B4-BE49-F238E27FC236}">
                <a16:creationId xmlns:a16="http://schemas.microsoft.com/office/drawing/2014/main" id="{D13FEE09-441B-4F95-96A6-91181D72A552}"/>
              </a:ext>
            </a:extLst>
          </p:cNvPr>
          <p:cNvSpPr>
            <a:spLocks noGrp="1"/>
          </p:cNvSpPr>
          <p:nvPr>
            <p:ph type="ftr" sz="quarter" idx="12"/>
          </p:nvPr>
        </p:nvSpPr>
        <p:spPr>
          <a:xfrm>
            <a:off x="2514600" y="6356350"/>
            <a:ext cx="41910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eaLnBrk="1" hangingPunct="1">
              <a:buFont typeface="Arial" panose="020B0604020202020204" pitchFamily="34" charset="0"/>
              <a:buNone/>
            </a:pPr>
            <a:r>
              <a:rPr lang="it-IT" altLang="en-US" sz="1200" dirty="0" smtClean="0">
                <a:solidFill>
                  <a:srgbClr val="888888"/>
                </a:solidFill>
                <a:latin typeface="Calibri" panose="020F0502020204030204" pitchFamily="34" charset="0"/>
                <a:sym typeface="Calibri" panose="020F0502020204030204" pitchFamily="34" charset="0"/>
              </a:rPr>
              <a:t>Dileep Kumar Kushwaha  ACSE0404 (TOAFL) Unit II</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2230" name="Slide Number Placeholder 8">
            <a:extLst>
              <a:ext uri="{FF2B5EF4-FFF2-40B4-BE49-F238E27FC236}">
                <a16:creationId xmlns:a16="http://schemas.microsoft.com/office/drawing/2014/main" id="{D79C5C8A-AFC2-4C7D-99A7-FECD9C2BCD46}"/>
              </a:ext>
            </a:extLst>
          </p:cNvPr>
          <p:cNvSpPr>
            <a:spLocks noGrp="1"/>
          </p:cNvSpPr>
          <p:nvPr>
            <p:ph type="sldNum" sz="quarter" idx="4294967295"/>
          </p:nvPr>
        </p:nvSpPr>
        <p:spPr bwMode="auto">
          <a:xfrm>
            <a:off x="7239000" y="6320008"/>
            <a:ext cx="1651782"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4</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8" name="Picture 7">
            <a:extLst>
              <a:ext uri="{FF2B5EF4-FFF2-40B4-BE49-F238E27FC236}">
                <a16:creationId xmlns:a16="http://schemas.microsoft.com/office/drawing/2014/main" id="{CDB1F6B5-4FD2-4335-B29D-A22D58C63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447800" cy="581757"/>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a:bodyPr>
          <a:lstStyle/>
          <a:p>
            <a:pPr algn="just"/>
            <a:endParaRPr lang="en-US" dirty="0" smtClean="0"/>
          </a:p>
          <a:p>
            <a:pPr algn="just"/>
            <a:endParaRPr lang="en-US" sz="2000" dirty="0"/>
          </a:p>
        </p:txBody>
      </p:sp>
      <p:sp>
        <p:nvSpPr>
          <p:cNvPr id="4" name="Date Placeholder 3"/>
          <p:cNvSpPr>
            <a:spLocks noGrp="1"/>
          </p:cNvSpPr>
          <p:nvPr>
            <p:ph type="dt" sz="half" idx="10"/>
          </p:nvPr>
        </p:nvSpPr>
        <p:spPr/>
        <p:txBody>
          <a:bodyPr/>
          <a:lstStyle/>
          <a:p>
            <a:fld id="{8C0C31DB-7BC4-4BE4-BF4B-9D1BEDBCDE3F}" type="datetime1">
              <a:rPr lang="en-US" smtClean="0"/>
              <a:pPr/>
              <a:t>1/31/2022</a:t>
            </a:fld>
            <a:endParaRPr lang="en-US"/>
          </a:p>
        </p:txBody>
      </p:sp>
      <p:sp>
        <p:nvSpPr>
          <p:cNvPr id="5" name="Footer Placeholder 4"/>
          <p:cNvSpPr>
            <a:spLocks noGrp="1"/>
          </p:cNvSpPr>
          <p:nvPr>
            <p:ph type="ftr" sz="quarter" idx="11"/>
          </p:nvPr>
        </p:nvSpPr>
        <p:spPr>
          <a:xfrm>
            <a:off x="2590800" y="6356350"/>
            <a:ext cx="43434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Examples of Regular Expression</a:t>
            </a:r>
          </a:p>
        </p:txBody>
      </p:sp>
      <p:sp>
        <p:nvSpPr>
          <p:cNvPr id="11" name="Rectangle 10"/>
          <p:cNvSpPr/>
          <p:nvPr/>
        </p:nvSpPr>
        <p:spPr>
          <a:xfrm>
            <a:off x="457200" y="1143000"/>
            <a:ext cx="8229600" cy="4914166"/>
          </a:xfrm>
          <a:prstGeom prst="rect">
            <a:avLst/>
          </a:prstGeom>
        </p:spPr>
        <p:txBody>
          <a:bodyPr wrap="square">
            <a:spAutoFit/>
          </a:bodyPr>
          <a:lstStyle/>
          <a:p>
            <a:r>
              <a:rPr lang="en-US" sz="2000" dirty="0" smtClean="0"/>
              <a:t>Q2: Write the regular expression for the language accepting all combinations of </a:t>
            </a:r>
            <a:r>
              <a:rPr lang="en-US" sz="2000" dirty="0" err="1" smtClean="0"/>
              <a:t>a's</a:t>
            </a:r>
            <a:r>
              <a:rPr lang="en-US" sz="2000" dirty="0" smtClean="0"/>
              <a:t> except the null string, over the set ∑ = {a}</a:t>
            </a:r>
          </a:p>
          <a:p>
            <a:r>
              <a:rPr lang="en-US" sz="2000" b="1" dirty="0" smtClean="0"/>
              <a:t>Solution:</a:t>
            </a:r>
            <a:endParaRPr lang="en-US" sz="2000" dirty="0" smtClean="0"/>
          </a:p>
          <a:p>
            <a:r>
              <a:rPr lang="en-US" sz="2000" dirty="0" smtClean="0"/>
              <a:t>The regular expression has to be built for the language</a:t>
            </a:r>
          </a:p>
          <a:p>
            <a:r>
              <a:rPr lang="en-US" sz="2000" dirty="0" smtClean="0"/>
              <a:t>L = {a, </a:t>
            </a:r>
            <a:r>
              <a:rPr lang="en-US" sz="2000" dirty="0" err="1" smtClean="0"/>
              <a:t>aa</a:t>
            </a:r>
            <a:r>
              <a:rPr lang="en-US" sz="2000" dirty="0" smtClean="0"/>
              <a:t>, </a:t>
            </a:r>
            <a:r>
              <a:rPr lang="en-US" sz="2000" dirty="0" err="1" smtClean="0"/>
              <a:t>aaa</a:t>
            </a:r>
            <a:r>
              <a:rPr lang="en-US" sz="2000" dirty="0" smtClean="0"/>
              <a:t>, ....}  </a:t>
            </a:r>
          </a:p>
          <a:p>
            <a:r>
              <a:rPr lang="en-US" sz="2000" dirty="0" smtClean="0"/>
              <a:t>This set indicates that there is no null string. So we can denote regular expression as:  R = a</a:t>
            </a:r>
            <a:r>
              <a:rPr lang="en-US" sz="2000" baseline="30000" dirty="0" smtClean="0"/>
              <a:t>+</a:t>
            </a:r>
          </a:p>
          <a:p>
            <a:endParaRPr lang="en-US" sz="2000" baseline="30000" dirty="0" smtClean="0"/>
          </a:p>
          <a:p>
            <a:r>
              <a:rPr lang="en-US" sz="2000" baseline="30000" dirty="0" smtClean="0"/>
              <a:t>Q3: </a:t>
            </a:r>
            <a:r>
              <a:rPr lang="en-US" sz="2000" dirty="0" smtClean="0"/>
              <a:t>Write the regular expression for the language accepting all the string containing any number of </a:t>
            </a:r>
            <a:r>
              <a:rPr lang="en-US" sz="2000" dirty="0" err="1" smtClean="0"/>
              <a:t>a's</a:t>
            </a:r>
            <a:r>
              <a:rPr lang="en-US" sz="2000" dirty="0" smtClean="0"/>
              <a:t> and </a:t>
            </a:r>
            <a:r>
              <a:rPr lang="en-US" sz="2000" dirty="0" err="1" smtClean="0"/>
              <a:t>b's</a:t>
            </a:r>
            <a:r>
              <a:rPr lang="en-US" sz="2000" dirty="0" smtClean="0"/>
              <a:t>.</a:t>
            </a:r>
          </a:p>
          <a:p>
            <a:r>
              <a:rPr lang="en-US" sz="2000" b="1" dirty="0" smtClean="0"/>
              <a:t>Solution:</a:t>
            </a:r>
            <a:endParaRPr lang="en-US" sz="2000" dirty="0" smtClean="0"/>
          </a:p>
          <a:p>
            <a:r>
              <a:rPr lang="en-US" sz="2000" dirty="0" smtClean="0"/>
              <a:t>The regular expression will be:</a:t>
            </a:r>
          </a:p>
          <a:p>
            <a:r>
              <a:rPr lang="en-US" sz="2000" dirty="0" err="1" smtClean="0"/>
              <a:t>r.e</a:t>
            </a:r>
            <a:r>
              <a:rPr lang="en-US" sz="2000" dirty="0" smtClean="0"/>
              <a:t>. = (a + b)*  </a:t>
            </a:r>
          </a:p>
          <a:p>
            <a:r>
              <a:rPr lang="en-US" sz="2000" dirty="0" smtClean="0"/>
              <a:t>This will give the set as L = {ε, a, </a:t>
            </a:r>
            <a:r>
              <a:rPr lang="en-US" sz="2000" dirty="0" err="1" smtClean="0"/>
              <a:t>aa</a:t>
            </a:r>
            <a:r>
              <a:rPr lang="en-US" sz="2000" dirty="0" smtClean="0"/>
              <a:t>, b, bb, </a:t>
            </a:r>
            <a:r>
              <a:rPr lang="en-US" sz="2000" dirty="0" err="1" smtClean="0"/>
              <a:t>ab</a:t>
            </a:r>
            <a:r>
              <a:rPr lang="en-US" sz="2000" dirty="0" smtClean="0"/>
              <a:t>, </a:t>
            </a:r>
            <a:r>
              <a:rPr lang="en-US" sz="2000" dirty="0" err="1" smtClean="0"/>
              <a:t>ba</a:t>
            </a:r>
            <a:r>
              <a:rPr lang="en-US" sz="2000" dirty="0" smtClean="0"/>
              <a:t>, </a:t>
            </a:r>
            <a:r>
              <a:rPr lang="en-US" sz="2000" dirty="0" err="1" smtClean="0"/>
              <a:t>aba</a:t>
            </a:r>
            <a:r>
              <a:rPr lang="en-US" sz="2000" dirty="0" smtClean="0"/>
              <a:t>, </a:t>
            </a:r>
            <a:r>
              <a:rPr lang="en-US" sz="2000" dirty="0" err="1" smtClean="0"/>
              <a:t>bab</a:t>
            </a:r>
            <a:r>
              <a:rPr lang="en-US" sz="2000" dirty="0" smtClean="0"/>
              <a:t>, .....}, any combination of a and b.</a:t>
            </a:r>
          </a:p>
          <a:p>
            <a:r>
              <a:rPr lang="en-US" sz="2000" dirty="0" smtClean="0"/>
              <a:t>The (a + b)* shows any combination with a and b even a null string.</a:t>
            </a:r>
            <a:endParaRPr lang="en-US" sz="20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a:bodyPr>
          <a:lstStyle/>
          <a:p>
            <a:pPr algn="just"/>
            <a:endParaRPr lang="en-US" dirty="0" smtClean="0"/>
          </a:p>
          <a:p>
            <a:pPr algn="just"/>
            <a:endParaRPr lang="en-US" sz="2000" dirty="0"/>
          </a:p>
        </p:txBody>
      </p:sp>
      <p:sp>
        <p:nvSpPr>
          <p:cNvPr id="4" name="Date Placeholder 3"/>
          <p:cNvSpPr>
            <a:spLocks noGrp="1"/>
          </p:cNvSpPr>
          <p:nvPr>
            <p:ph type="dt" sz="half" idx="10"/>
          </p:nvPr>
        </p:nvSpPr>
        <p:spPr/>
        <p:txBody>
          <a:bodyPr/>
          <a:lstStyle/>
          <a:p>
            <a:fld id="{8C0C31DB-7BC4-4BE4-BF4B-9D1BEDBCDE3F}" type="datetime1">
              <a:rPr lang="en-US" smtClean="0"/>
              <a:pPr/>
              <a:t>1/31/2022</a:t>
            </a:fld>
            <a:endParaRPr lang="en-US"/>
          </a:p>
        </p:txBody>
      </p:sp>
      <p:sp>
        <p:nvSpPr>
          <p:cNvPr id="5" name="Footer Placeholder 4"/>
          <p:cNvSpPr>
            <a:spLocks noGrp="1"/>
          </p:cNvSpPr>
          <p:nvPr>
            <p:ph type="ftr" sz="quarter" idx="11"/>
          </p:nvPr>
        </p:nvSpPr>
        <p:spPr>
          <a:xfrm>
            <a:off x="2590800" y="6356350"/>
            <a:ext cx="43434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Examples of Regular Expression</a:t>
            </a:r>
          </a:p>
        </p:txBody>
      </p:sp>
      <p:sp>
        <p:nvSpPr>
          <p:cNvPr id="11" name="Rectangle 10"/>
          <p:cNvSpPr/>
          <p:nvPr/>
        </p:nvSpPr>
        <p:spPr>
          <a:xfrm>
            <a:off x="457200" y="1143000"/>
            <a:ext cx="8229600" cy="3785652"/>
          </a:xfrm>
          <a:prstGeom prst="rect">
            <a:avLst/>
          </a:prstGeom>
        </p:spPr>
        <p:txBody>
          <a:bodyPr wrap="square">
            <a:spAutoFit/>
          </a:bodyPr>
          <a:lstStyle/>
          <a:p>
            <a:r>
              <a:rPr lang="en-US" sz="2000" dirty="0" smtClean="0"/>
              <a:t>Q4: Write the regular expression for the language accepting all the string which are starting with 1 and ending with 0, over ∑ = {0, 1}.</a:t>
            </a:r>
          </a:p>
          <a:p>
            <a:r>
              <a:rPr lang="en-US" sz="2000" b="1" dirty="0" smtClean="0"/>
              <a:t>Solution:</a:t>
            </a:r>
            <a:endParaRPr lang="en-US" sz="2000" dirty="0" smtClean="0"/>
          </a:p>
          <a:p>
            <a:r>
              <a:rPr lang="en-US" sz="2000" dirty="0" smtClean="0"/>
              <a:t>In a regular expression, the first symbol should be 1, and the last symbol should be 0. The </a:t>
            </a:r>
            <a:r>
              <a:rPr lang="en-US" sz="2000" dirty="0" err="1" smtClean="0"/>
              <a:t>r.e</a:t>
            </a:r>
            <a:r>
              <a:rPr lang="en-US" sz="2000" dirty="0" smtClean="0"/>
              <a:t>. is as follows:</a:t>
            </a:r>
          </a:p>
          <a:p>
            <a:r>
              <a:rPr lang="en-US" sz="2000" dirty="0" smtClean="0"/>
              <a:t>R = 1 (0+1)* 0  </a:t>
            </a:r>
          </a:p>
          <a:p>
            <a:endParaRPr lang="en-US" sz="2000" dirty="0" smtClean="0"/>
          </a:p>
          <a:p>
            <a:r>
              <a:rPr lang="en-US" sz="2000" dirty="0" smtClean="0"/>
              <a:t>Q5: Write the regular expression for the language starting and ending with a and having any having any combination of </a:t>
            </a:r>
            <a:r>
              <a:rPr lang="en-US" sz="2000" dirty="0" err="1" smtClean="0"/>
              <a:t>b's</a:t>
            </a:r>
            <a:r>
              <a:rPr lang="en-US" sz="2000" dirty="0" smtClean="0"/>
              <a:t> in between.</a:t>
            </a:r>
          </a:p>
          <a:p>
            <a:r>
              <a:rPr lang="en-US" sz="2000" b="1" dirty="0" smtClean="0"/>
              <a:t>Solution:</a:t>
            </a:r>
            <a:endParaRPr lang="en-US" sz="2000" dirty="0" smtClean="0"/>
          </a:p>
          <a:p>
            <a:r>
              <a:rPr lang="en-US" sz="2000" dirty="0" smtClean="0"/>
              <a:t>The regular expression will be:</a:t>
            </a:r>
          </a:p>
          <a:p>
            <a:r>
              <a:rPr lang="en-US" sz="2000" dirty="0" smtClean="0"/>
              <a:t>R = a </a:t>
            </a:r>
            <a:r>
              <a:rPr lang="en-US" sz="2000" dirty="0" smtClean="0"/>
              <a:t>(</a:t>
            </a:r>
            <a:r>
              <a:rPr lang="en-US" sz="2000" dirty="0" err="1" smtClean="0"/>
              <a:t>a+b</a:t>
            </a:r>
            <a:r>
              <a:rPr lang="en-US" sz="2000" dirty="0" smtClean="0"/>
              <a:t>)*</a:t>
            </a:r>
            <a:r>
              <a:rPr lang="en-US" sz="2000" dirty="0" smtClean="0"/>
              <a:t> </a:t>
            </a:r>
            <a:r>
              <a:rPr lang="en-US" sz="2000" dirty="0" smtClean="0"/>
              <a:t>a</a:t>
            </a:r>
            <a:r>
              <a:rPr lang="en-US" sz="2000" dirty="0" smtClean="0"/>
              <a:t>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a:bodyPr>
          <a:lstStyle/>
          <a:p>
            <a:pPr algn="just"/>
            <a:endParaRPr lang="en-US" dirty="0" smtClean="0"/>
          </a:p>
          <a:p>
            <a:pPr algn="just"/>
            <a:endParaRPr lang="en-US" sz="2000" dirty="0"/>
          </a:p>
        </p:txBody>
      </p:sp>
      <p:sp>
        <p:nvSpPr>
          <p:cNvPr id="4" name="Date Placeholder 3"/>
          <p:cNvSpPr>
            <a:spLocks noGrp="1"/>
          </p:cNvSpPr>
          <p:nvPr>
            <p:ph type="dt" sz="half" idx="10"/>
          </p:nvPr>
        </p:nvSpPr>
        <p:spPr/>
        <p:txBody>
          <a:bodyPr/>
          <a:lstStyle/>
          <a:p>
            <a:fld id="{8C0C31DB-7BC4-4BE4-BF4B-9D1BEDBCDE3F}" type="datetime1">
              <a:rPr lang="en-US" smtClean="0"/>
              <a:pPr/>
              <a:t>1/31/2022</a:t>
            </a:fld>
            <a:endParaRPr lang="en-US"/>
          </a:p>
        </p:txBody>
      </p:sp>
      <p:sp>
        <p:nvSpPr>
          <p:cNvPr id="5" name="Footer Placeholder 4"/>
          <p:cNvSpPr>
            <a:spLocks noGrp="1"/>
          </p:cNvSpPr>
          <p:nvPr>
            <p:ph type="ftr" sz="quarter" idx="11"/>
          </p:nvPr>
        </p:nvSpPr>
        <p:spPr>
          <a:xfrm>
            <a:off x="2590800" y="6356350"/>
            <a:ext cx="43434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Examples of Regular Expression</a:t>
            </a:r>
          </a:p>
        </p:txBody>
      </p:sp>
      <p:sp>
        <p:nvSpPr>
          <p:cNvPr id="11" name="Rectangle 10"/>
          <p:cNvSpPr/>
          <p:nvPr/>
        </p:nvSpPr>
        <p:spPr>
          <a:xfrm>
            <a:off x="457200" y="1143000"/>
            <a:ext cx="8229600" cy="5016758"/>
          </a:xfrm>
          <a:prstGeom prst="rect">
            <a:avLst/>
          </a:prstGeom>
        </p:spPr>
        <p:txBody>
          <a:bodyPr wrap="square">
            <a:spAutoFit/>
          </a:bodyPr>
          <a:lstStyle/>
          <a:p>
            <a:r>
              <a:rPr lang="en-US" sz="2000" dirty="0" smtClean="0"/>
              <a:t>Q6:</a:t>
            </a:r>
          </a:p>
          <a:p>
            <a:r>
              <a:rPr lang="en-US" sz="2000" dirty="0" smtClean="0"/>
              <a:t>Write the regular expression for the language starting with a but not having consecutive </a:t>
            </a:r>
            <a:r>
              <a:rPr lang="en-US" sz="2000" dirty="0" err="1" smtClean="0"/>
              <a:t>b's</a:t>
            </a:r>
            <a:r>
              <a:rPr lang="en-US" sz="2000" dirty="0" smtClean="0"/>
              <a:t>.</a:t>
            </a:r>
          </a:p>
          <a:p>
            <a:r>
              <a:rPr lang="en-US" sz="2000" b="1" dirty="0" smtClean="0"/>
              <a:t>Solution:</a:t>
            </a:r>
            <a:r>
              <a:rPr lang="en-US" sz="2000" dirty="0" smtClean="0"/>
              <a:t> The regular expression has to be built for the language:</a:t>
            </a:r>
          </a:p>
          <a:p>
            <a:r>
              <a:rPr lang="en-US" sz="2000" dirty="0" smtClean="0"/>
              <a:t>L = {a, </a:t>
            </a:r>
            <a:r>
              <a:rPr lang="en-US" sz="2000" dirty="0" err="1" smtClean="0"/>
              <a:t>aba</a:t>
            </a:r>
            <a:r>
              <a:rPr lang="en-US" sz="2000" dirty="0" smtClean="0"/>
              <a:t>, </a:t>
            </a:r>
            <a:r>
              <a:rPr lang="en-US" sz="2000" dirty="0" err="1" smtClean="0"/>
              <a:t>aab</a:t>
            </a:r>
            <a:r>
              <a:rPr lang="en-US" sz="2000" dirty="0" smtClean="0"/>
              <a:t>, </a:t>
            </a:r>
            <a:r>
              <a:rPr lang="en-US" sz="2000" dirty="0" err="1" smtClean="0"/>
              <a:t>aba</a:t>
            </a:r>
            <a:r>
              <a:rPr lang="en-US" sz="2000" dirty="0" smtClean="0"/>
              <a:t>, </a:t>
            </a:r>
            <a:r>
              <a:rPr lang="en-US" sz="2000" dirty="0" err="1" smtClean="0"/>
              <a:t>aaa</a:t>
            </a:r>
            <a:r>
              <a:rPr lang="en-US" sz="2000" dirty="0" smtClean="0"/>
              <a:t>, </a:t>
            </a:r>
            <a:r>
              <a:rPr lang="en-US" sz="2000" dirty="0" err="1" smtClean="0"/>
              <a:t>abab</a:t>
            </a:r>
            <a:r>
              <a:rPr lang="en-US" sz="2000" dirty="0" smtClean="0"/>
              <a:t>, .....}  </a:t>
            </a:r>
          </a:p>
          <a:p>
            <a:r>
              <a:rPr lang="en-US" sz="2000" dirty="0" smtClean="0"/>
              <a:t>The regular expression for the above language is:</a:t>
            </a:r>
          </a:p>
          <a:p>
            <a:r>
              <a:rPr lang="en-US" sz="2000" dirty="0" smtClean="0"/>
              <a:t>R = {a + </a:t>
            </a:r>
            <a:r>
              <a:rPr lang="en-US" sz="2000" dirty="0" err="1" smtClean="0"/>
              <a:t>ab</a:t>
            </a:r>
            <a:r>
              <a:rPr lang="en-US" sz="2000" dirty="0" smtClean="0"/>
              <a:t>}*  </a:t>
            </a:r>
          </a:p>
          <a:p>
            <a:r>
              <a:rPr lang="en-US" sz="2000" dirty="0" smtClean="0"/>
              <a:t>Q7:</a:t>
            </a:r>
          </a:p>
          <a:p>
            <a:r>
              <a:rPr lang="en-US" sz="2000" dirty="0" smtClean="0"/>
              <a:t>Write the regular expression for the language accepting all the string in which any number of </a:t>
            </a:r>
            <a:r>
              <a:rPr lang="en-US" sz="2000" dirty="0" err="1" smtClean="0"/>
              <a:t>a's</a:t>
            </a:r>
            <a:r>
              <a:rPr lang="en-US" sz="2000" dirty="0" smtClean="0"/>
              <a:t> is followed by any number of </a:t>
            </a:r>
            <a:r>
              <a:rPr lang="en-US" sz="2000" dirty="0" err="1" smtClean="0"/>
              <a:t>b's</a:t>
            </a:r>
            <a:r>
              <a:rPr lang="en-US" sz="2000" dirty="0" smtClean="0"/>
              <a:t> is followed by any number of </a:t>
            </a:r>
            <a:r>
              <a:rPr lang="en-US" sz="2000" dirty="0" err="1" smtClean="0"/>
              <a:t>c's</a:t>
            </a:r>
            <a:r>
              <a:rPr lang="en-US" sz="2000" dirty="0" smtClean="0"/>
              <a:t>.</a:t>
            </a:r>
          </a:p>
          <a:p>
            <a:r>
              <a:rPr lang="en-US" sz="2000" b="1" dirty="0" smtClean="0"/>
              <a:t>Solution:</a:t>
            </a:r>
            <a:r>
              <a:rPr lang="en-US" sz="2000" dirty="0" smtClean="0"/>
              <a:t> As we know, any number of </a:t>
            </a:r>
            <a:r>
              <a:rPr lang="en-US" sz="2000" dirty="0" err="1" smtClean="0"/>
              <a:t>a's</a:t>
            </a:r>
            <a:r>
              <a:rPr lang="en-US" sz="2000" dirty="0" smtClean="0"/>
              <a:t> means a* any number of </a:t>
            </a:r>
            <a:r>
              <a:rPr lang="en-US" sz="2000" dirty="0" err="1" smtClean="0"/>
              <a:t>b's</a:t>
            </a:r>
            <a:r>
              <a:rPr lang="en-US" sz="2000" dirty="0" smtClean="0"/>
              <a:t> means b*, any number of </a:t>
            </a:r>
            <a:r>
              <a:rPr lang="en-US" sz="2000" dirty="0" err="1" smtClean="0"/>
              <a:t>c's</a:t>
            </a:r>
            <a:r>
              <a:rPr lang="en-US" sz="2000" dirty="0" smtClean="0"/>
              <a:t> means c*. Since as given in problem statement, </a:t>
            </a:r>
            <a:r>
              <a:rPr lang="en-US" sz="2000" dirty="0" err="1" smtClean="0"/>
              <a:t>b's</a:t>
            </a:r>
            <a:r>
              <a:rPr lang="en-US" sz="2000" dirty="0" smtClean="0"/>
              <a:t> appear after </a:t>
            </a:r>
            <a:r>
              <a:rPr lang="en-US" sz="2000" dirty="0" err="1" smtClean="0"/>
              <a:t>a's</a:t>
            </a:r>
            <a:r>
              <a:rPr lang="en-US" sz="2000" dirty="0" smtClean="0"/>
              <a:t> and </a:t>
            </a:r>
            <a:r>
              <a:rPr lang="en-US" sz="2000" dirty="0" err="1" smtClean="0"/>
              <a:t>c's</a:t>
            </a:r>
            <a:r>
              <a:rPr lang="en-US" sz="2000" dirty="0" smtClean="0"/>
              <a:t> appear after </a:t>
            </a:r>
            <a:r>
              <a:rPr lang="en-US" sz="2000" dirty="0" err="1" smtClean="0"/>
              <a:t>b's</a:t>
            </a:r>
            <a:r>
              <a:rPr lang="en-US" sz="2000" dirty="0" smtClean="0"/>
              <a:t>. So the regular expression could be:</a:t>
            </a:r>
          </a:p>
          <a:p>
            <a:r>
              <a:rPr lang="en-US" sz="2000" dirty="0" smtClean="0"/>
              <a:t>R = a* b* c*  </a:t>
            </a:r>
          </a:p>
          <a:p>
            <a:endParaRPr lang="en-US" sz="20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a:bodyPr>
          <a:lstStyle/>
          <a:p>
            <a:pPr algn="just"/>
            <a:endParaRPr lang="en-US" dirty="0" smtClean="0"/>
          </a:p>
          <a:p>
            <a:pPr algn="just"/>
            <a:endParaRPr lang="en-US" sz="2000" dirty="0"/>
          </a:p>
        </p:txBody>
      </p:sp>
      <p:sp>
        <p:nvSpPr>
          <p:cNvPr id="4" name="Date Placeholder 3"/>
          <p:cNvSpPr>
            <a:spLocks noGrp="1"/>
          </p:cNvSpPr>
          <p:nvPr>
            <p:ph type="dt" sz="half" idx="10"/>
          </p:nvPr>
        </p:nvSpPr>
        <p:spPr/>
        <p:txBody>
          <a:bodyPr/>
          <a:lstStyle/>
          <a:p>
            <a:fld id="{8C0C31DB-7BC4-4BE4-BF4B-9D1BEDBCDE3F}" type="datetime1">
              <a:rPr lang="en-US" smtClean="0"/>
              <a:pPr/>
              <a:t>1/31/2022</a:t>
            </a:fld>
            <a:endParaRPr lang="en-US"/>
          </a:p>
        </p:txBody>
      </p:sp>
      <p:sp>
        <p:nvSpPr>
          <p:cNvPr id="5" name="Footer Placeholder 4"/>
          <p:cNvSpPr>
            <a:spLocks noGrp="1"/>
          </p:cNvSpPr>
          <p:nvPr>
            <p:ph type="ftr" sz="quarter" idx="11"/>
          </p:nvPr>
        </p:nvSpPr>
        <p:spPr>
          <a:xfrm>
            <a:off x="2590800" y="6356350"/>
            <a:ext cx="43434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Examples of Regular Expression</a:t>
            </a:r>
          </a:p>
        </p:txBody>
      </p:sp>
      <p:sp>
        <p:nvSpPr>
          <p:cNvPr id="11" name="Rectangle 10"/>
          <p:cNvSpPr/>
          <p:nvPr/>
        </p:nvSpPr>
        <p:spPr>
          <a:xfrm>
            <a:off x="457200" y="1143000"/>
            <a:ext cx="8229600" cy="4708981"/>
          </a:xfrm>
          <a:prstGeom prst="rect">
            <a:avLst/>
          </a:prstGeom>
        </p:spPr>
        <p:txBody>
          <a:bodyPr wrap="square">
            <a:spAutoFit/>
          </a:bodyPr>
          <a:lstStyle/>
          <a:p>
            <a:r>
              <a:rPr lang="en-US" sz="2000" dirty="0" smtClean="0"/>
              <a:t>Q8:Write the regular expression for the language over ∑ = {0} having even length of the string.</a:t>
            </a:r>
          </a:p>
          <a:p>
            <a:r>
              <a:rPr lang="en-US" sz="2000" b="1" dirty="0" smtClean="0"/>
              <a:t>Solution:</a:t>
            </a:r>
            <a:endParaRPr lang="en-US" sz="2000" dirty="0" smtClean="0"/>
          </a:p>
          <a:p>
            <a:r>
              <a:rPr lang="en-US" sz="2000" dirty="0" smtClean="0"/>
              <a:t>The regular expression has to be built for the language:</a:t>
            </a:r>
          </a:p>
          <a:p>
            <a:r>
              <a:rPr lang="en-US" sz="2000" dirty="0" smtClean="0"/>
              <a:t>L = {ε, 00, 0000, 000000, ......}  </a:t>
            </a:r>
          </a:p>
          <a:p>
            <a:r>
              <a:rPr lang="en-US" sz="2000" dirty="0" smtClean="0"/>
              <a:t>The regular expression for the above language is:</a:t>
            </a:r>
          </a:p>
          <a:p>
            <a:r>
              <a:rPr lang="en-US" sz="2000" dirty="0" smtClean="0"/>
              <a:t>R = (00)*  </a:t>
            </a:r>
          </a:p>
          <a:p>
            <a:r>
              <a:rPr lang="en-US" sz="2000" dirty="0" smtClean="0"/>
              <a:t>Q9:</a:t>
            </a:r>
          </a:p>
          <a:p>
            <a:r>
              <a:rPr lang="en-US" sz="2000" dirty="0" smtClean="0"/>
              <a:t>Write the regular expression for the language having a string which should have </a:t>
            </a:r>
            <a:r>
              <a:rPr lang="en-US" sz="2000" dirty="0" err="1" smtClean="0"/>
              <a:t>atleast</a:t>
            </a:r>
            <a:r>
              <a:rPr lang="en-US" sz="2000" dirty="0" smtClean="0"/>
              <a:t> one 0 and </a:t>
            </a:r>
            <a:r>
              <a:rPr lang="en-US" sz="2000" dirty="0" err="1" smtClean="0"/>
              <a:t>alteast</a:t>
            </a:r>
            <a:r>
              <a:rPr lang="en-US" sz="2000" dirty="0" smtClean="0"/>
              <a:t> one 1.</a:t>
            </a:r>
          </a:p>
          <a:p>
            <a:r>
              <a:rPr lang="en-US" sz="2000" b="1" dirty="0" smtClean="0"/>
              <a:t>Solution:</a:t>
            </a:r>
            <a:endParaRPr lang="en-US" sz="2000" dirty="0" smtClean="0"/>
          </a:p>
          <a:p>
            <a:r>
              <a:rPr lang="en-US" sz="2000" dirty="0" smtClean="0"/>
              <a:t>The regular expression will be:</a:t>
            </a:r>
          </a:p>
          <a:p>
            <a:r>
              <a:rPr lang="en-US" sz="2000" dirty="0" smtClean="0"/>
              <a:t>R = [(0 + 1)* 0 (0 + 1)* 1 (0 + 1)*] + [(0 + 1)* 1 (0 + 1)* 0 (0 + 1)*]  </a:t>
            </a:r>
          </a:p>
          <a:p>
            <a:r>
              <a:rPr lang="en-US" sz="2000" dirty="0" smtClean="0"/>
              <a:t/>
            </a:r>
            <a:br>
              <a:rPr lang="en-US" sz="2000" dirty="0" smtClean="0"/>
            </a:br>
            <a:endParaRPr lang="en-US" sz="20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a:bodyPr>
          <a:lstStyle/>
          <a:p>
            <a:pPr algn="just"/>
            <a:endParaRPr lang="en-US" dirty="0" smtClean="0"/>
          </a:p>
          <a:p>
            <a:pPr algn="just"/>
            <a:endParaRPr lang="en-US" sz="2000" dirty="0"/>
          </a:p>
        </p:txBody>
      </p:sp>
      <p:sp>
        <p:nvSpPr>
          <p:cNvPr id="4" name="Date Placeholder 3"/>
          <p:cNvSpPr>
            <a:spLocks noGrp="1"/>
          </p:cNvSpPr>
          <p:nvPr>
            <p:ph type="dt" sz="half" idx="10"/>
          </p:nvPr>
        </p:nvSpPr>
        <p:spPr/>
        <p:txBody>
          <a:bodyPr/>
          <a:lstStyle/>
          <a:p>
            <a:fld id="{8C0C31DB-7BC4-4BE4-BF4B-9D1BEDBCDE3F}" type="datetime1">
              <a:rPr lang="en-US" smtClean="0"/>
              <a:pPr/>
              <a:t>1/31/2022</a:t>
            </a:fld>
            <a:endParaRPr lang="en-US"/>
          </a:p>
        </p:txBody>
      </p:sp>
      <p:sp>
        <p:nvSpPr>
          <p:cNvPr id="5" name="Footer Placeholder 4"/>
          <p:cNvSpPr>
            <a:spLocks noGrp="1"/>
          </p:cNvSpPr>
          <p:nvPr>
            <p:ph type="ftr" sz="quarter" idx="11"/>
          </p:nvPr>
        </p:nvSpPr>
        <p:spPr>
          <a:xfrm>
            <a:off x="2590800" y="6356350"/>
            <a:ext cx="43434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Examples of Regular Expression</a:t>
            </a:r>
          </a:p>
        </p:txBody>
      </p:sp>
      <p:sp>
        <p:nvSpPr>
          <p:cNvPr id="11" name="Rectangle 10"/>
          <p:cNvSpPr/>
          <p:nvPr/>
        </p:nvSpPr>
        <p:spPr>
          <a:xfrm>
            <a:off x="457200" y="1143000"/>
            <a:ext cx="8229600" cy="5293757"/>
          </a:xfrm>
          <a:prstGeom prst="rect">
            <a:avLst/>
          </a:prstGeom>
        </p:spPr>
        <p:txBody>
          <a:bodyPr wrap="square">
            <a:spAutoFit/>
          </a:bodyPr>
          <a:lstStyle/>
          <a:p>
            <a:r>
              <a:rPr lang="en-US" sz="2000" dirty="0" smtClean="0"/>
              <a:t>Q10: Describe the language denoted by following regular expression</a:t>
            </a:r>
          </a:p>
          <a:p>
            <a:r>
              <a:rPr lang="en-US" sz="2000" dirty="0" err="1" smtClean="0"/>
              <a:t>r.e</a:t>
            </a:r>
            <a:r>
              <a:rPr lang="en-US" sz="2000" dirty="0" smtClean="0"/>
              <a:t>. = (b* (</a:t>
            </a:r>
            <a:r>
              <a:rPr lang="en-US" sz="2000" dirty="0" err="1" smtClean="0"/>
              <a:t>aaa</a:t>
            </a:r>
            <a:r>
              <a:rPr lang="en-US" sz="2000" dirty="0" smtClean="0"/>
              <a:t>)* b*)*  </a:t>
            </a:r>
          </a:p>
          <a:p>
            <a:r>
              <a:rPr lang="en-US" sz="2000" b="1" dirty="0" smtClean="0"/>
              <a:t>Solution:</a:t>
            </a:r>
            <a:endParaRPr lang="en-US" sz="2000" dirty="0" smtClean="0"/>
          </a:p>
          <a:p>
            <a:r>
              <a:rPr lang="en-US" sz="2000" dirty="0" smtClean="0"/>
              <a:t>The language can be predicted from the regular expression by finding the meaning of it. We will first split the regular expression as:</a:t>
            </a:r>
          </a:p>
          <a:p>
            <a:r>
              <a:rPr lang="en-US" sz="2000" dirty="0" err="1" smtClean="0"/>
              <a:t>r.e</a:t>
            </a:r>
            <a:r>
              <a:rPr lang="en-US" sz="2000" dirty="0" smtClean="0"/>
              <a:t>. = (any combination of </a:t>
            </a:r>
            <a:r>
              <a:rPr lang="en-US" sz="2000" dirty="0" err="1" smtClean="0"/>
              <a:t>b's</a:t>
            </a:r>
            <a:r>
              <a:rPr lang="en-US" sz="2000" dirty="0" smtClean="0"/>
              <a:t>) (</a:t>
            </a:r>
            <a:r>
              <a:rPr lang="en-US" sz="2000" dirty="0" err="1" smtClean="0"/>
              <a:t>aaa</a:t>
            </a:r>
            <a:r>
              <a:rPr lang="en-US" sz="2000" dirty="0" smtClean="0"/>
              <a:t>)* (any combination of </a:t>
            </a:r>
            <a:r>
              <a:rPr lang="en-US" sz="2000" dirty="0" err="1" smtClean="0"/>
              <a:t>b's</a:t>
            </a:r>
            <a:r>
              <a:rPr lang="en-US" sz="2000" dirty="0" smtClean="0"/>
              <a:t>)</a:t>
            </a:r>
          </a:p>
          <a:p>
            <a:r>
              <a:rPr lang="en-US" sz="2000" dirty="0" smtClean="0"/>
              <a:t>L = {The language consists of the string in which </a:t>
            </a:r>
            <a:r>
              <a:rPr lang="en-US" sz="2000" dirty="0" err="1" smtClean="0"/>
              <a:t>a's</a:t>
            </a:r>
            <a:r>
              <a:rPr lang="en-US" sz="2000" dirty="0" smtClean="0"/>
              <a:t> appear triples, there is no restriction on the number of </a:t>
            </a:r>
            <a:r>
              <a:rPr lang="en-US" sz="2000" dirty="0" err="1" smtClean="0"/>
              <a:t>b's</a:t>
            </a:r>
            <a:r>
              <a:rPr lang="en-US" sz="2000" dirty="0" smtClean="0"/>
              <a:t>}</a:t>
            </a:r>
          </a:p>
          <a:p>
            <a:r>
              <a:rPr lang="en-US" sz="2000" dirty="0" smtClean="0"/>
              <a:t>Q11:</a:t>
            </a:r>
          </a:p>
          <a:p>
            <a:r>
              <a:rPr lang="en-US" sz="2000" dirty="0" smtClean="0"/>
              <a:t>Write the regular expression for the language L over ∑ = {0, 1} such that all the string do not contain the substring 01.</a:t>
            </a:r>
          </a:p>
          <a:p>
            <a:r>
              <a:rPr lang="en-US" sz="2000" b="1" dirty="0" smtClean="0"/>
              <a:t>Solution:</a:t>
            </a:r>
            <a:endParaRPr lang="en-US" sz="2000" dirty="0" smtClean="0"/>
          </a:p>
          <a:p>
            <a:r>
              <a:rPr lang="en-US" sz="2000" dirty="0" smtClean="0"/>
              <a:t>The Language is as follows:</a:t>
            </a:r>
          </a:p>
          <a:p>
            <a:r>
              <a:rPr lang="en-US" sz="2000" dirty="0" smtClean="0"/>
              <a:t>L = {ε, 0, 1, 00, 11, 10, 100, .....}  </a:t>
            </a:r>
          </a:p>
          <a:p>
            <a:r>
              <a:rPr lang="en-US" sz="2000" dirty="0" smtClean="0"/>
              <a:t>The regular expression for the above language is as follows:</a:t>
            </a:r>
          </a:p>
          <a:p>
            <a:r>
              <a:rPr lang="en-US" sz="2000" dirty="0" smtClean="0"/>
              <a:t>R = (1* 0*)  </a:t>
            </a:r>
          </a:p>
          <a:p>
            <a:endParaRPr lang="en-US" sz="20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a:bodyPr>
          <a:lstStyle/>
          <a:p>
            <a:pPr algn="just"/>
            <a:endParaRPr lang="en-US" dirty="0" smtClean="0"/>
          </a:p>
          <a:p>
            <a:pPr algn="just"/>
            <a:endParaRPr lang="en-US" sz="2000" dirty="0"/>
          </a:p>
        </p:txBody>
      </p:sp>
      <p:sp>
        <p:nvSpPr>
          <p:cNvPr id="4" name="Date Placeholder 3"/>
          <p:cNvSpPr>
            <a:spLocks noGrp="1"/>
          </p:cNvSpPr>
          <p:nvPr>
            <p:ph type="dt" sz="half" idx="10"/>
          </p:nvPr>
        </p:nvSpPr>
        <p:spPr/>
        <p:txBody>
          <a:bodyPr/>
          <a:lstStyle/>
          <a:p>
            <a:fld id="{8C0C31DB-7BC4-4BE4-BF4B-9D1BEDBCDE3F}" type="datetime1">
              <a:rPr lang="en-US" smtClean="0"/>
              <a:pPr/>
              <a:t>1/31/2022</a:t>
            </a:fld>
            <a:endParaRPr lang="en-US" dirty="0"/>
          </a:p>
        </p:txBody>
      </p:sp>
      <p:sp>
        <p:nvSpPr>
          <p:cNvPr id="5" name="Footer Placeholder 4"/>
          <p:cNvSpPr>
            <a:spLocks noGrp="1"/>
          </p:cNvSpPr>
          <p:nvPr>
            <p:ph type="ftr" sz="quarter" idx="11"/>
          </p:nvPr>
        </p:nvSpPr>
        <p:spPr>
          <a:xfrm>
            <a:off x="2590800" y="6356350"/>
            <a:ext cx="43434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Examples of Regular Expression</a:t>
            </a:r>
          </a:p>
        </p:txBody>
      </p:sp>
      <p:sp>
        <p:nvSpPr>
          <p:cNvPr id="11" name="Rectangle 10"/>
          <p:cNvSpPr/>
          <p:nvPr/>
        </p:nvSpPr>
        <p:spPr>
          <a:xfrm>
            <a:off x="457200" y="1143001"/>
            <a:ext cx="8229600" cy="4708981"/>
          </a:xfrm>
          <a:prstGeom prst="rect">
            <a:avLst/>
          </a:prstGeom>
        </p:spPr>
        <p:txBody>
          <a:bodyPr wrap="square">
            <a:spAutoFit/>
          </a:bodyPr>
          <a:lstStyle/>
          <a:p>
            <a:r>
              <a:rPr lang="en-US" sz="2000" dirty="0" smtClean="0"/>
              <a:t>Q12:</a:t>
            </a:r>
          </a:p>
          <a:p>
            <a:r>
              <a:rPr lang="en-US" sz="2000" dirty="0" smtClean="0"/>
              <a:t>Write the regular expression for the language containing the string over {0, 1} in which there are at least two occurrences of 1's between </a:t>
            </a:r>
            <a:r>
              <a:rPr lang="en-US" sz="2000" dirty="0" smtClean="0"/>
              <a:t>any </a:t>
            </a:r>
            <a:r>
              <a:rPr lang="en-US" sz="2000" dirty="0" smtClean="0"/>
              <a:t>two occurrences of 0's.</a:t>
            </a:r>
          </a:p>
          <a:p>
            <a:r>
              <a:rPr lang="en-US" sz="2000" b="1" dirty="0" smtClean="0"/>
              <a:t>Solution:</a:t>
            </a:r>
            <a:r>
              <a:rPr lang="en-US" sz="2000" dirty="0" smtClean="0"/>
              <a:t> At least two 1's between two occurrences of 0's can be denoted by (0111*0)*.</a:t>
            </a:r>
          </a:p>
          <a:p>
            <a:r>
              <a:rPr lang="en-US" sz="2000" dirty="0" smtClean="0"/>
              <a:t>Similarly, if there is no occurrence of 0's, then any number of 1's are also allowed. Hence the </a:t>
            </a:r>
            <a:r>
              <a:rPr lang="en-US" sz="2000" dirty="0" err="1" smtClean="0"/>
              <a:t>r.e</a:t>
            </a:r>
            <a:r>
              <a:rPr lang="en-US" sz="2000" dirty="0" smtClean="0"/>
              <a:t>. for required language is:</a:t>
            </a:r>
          </a:p>
          <a:p>
            <a:r>
              <a:rPr lang="en-US" sz="2000" dirty="0" smtClean="0"/>
              <a:t>R = (1 + (0111*0))*  </a:t>
            </a:r>
          </a:p>
          <a:p>
            <a:r>
              <a:rPr lang="en-US" sz="2000" dirty="0" smtClean="0"/>
              <a:t>Q13:</a:t>
            </a:r>
          </a:p>
          <a:p>
            <a:r>
              <a:rPr lang="en-US" sz="2000" dirty="0" smtClean="0"/>
              <a:t>Write the regular expression for the language containing the string in which every 0 is immediately followed by 11.</a:t>
            </a:r>
          </a:p>
          <a:p>
            <a:r>
              <a:rPr lang="en-US" sz="2000" b="1" dirty="0" smtClean="0"/>
              <a:t>Solution:</a:t>
            </a:r>
            <a:endParaRPr lang="en-US" sz="2000" dirty="0" smtClean="0"/>
          </a:p>
          <a:p>
            <a:r>
              <a:rPr lang="en-US" sz="2000" dirty="0" smtClean="0"/>
              <a:t>The regular expectation will be:</a:t>
            </a:r>
          </a:p>
          <a:p>
            <a:r>
              <a:rPr lang="en-US" sz="2000" dirty="0" smtClean="0"/>
              <a:t>R = (011 + 1)*  </a:t>
            </a:r>
            <a:endParaRPr lang="en-US" sz="20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FCB8D35-E96F-4F35-82F6-A9BCB20E5984}" type="slidenum">
              <a:rPr lang="en-US"/>
              <a:pPr/>
              <a:t>46</a:t>
            </a:fld>
            <a:endParaRPr lang="en-US"/>
          </a:p>
        </p:txBody>
      </p:sp>
      <p:sp>
        <p:nvSpPr>
          <p:cNvPr id="21507" name="Rectangle 3"/>
          <p:cNvSpPr>
            <a:spLocks noGrp="1" noChangeArrowheads="1"/>
          </p:cNvSpPr>
          <p:nvPr>
            <p:ph type="body" idx="1"/>
          </p:nvPr>
        </p:nvSpPr>
        <p:spPr>
          <a:xfrm>
            <a:off x="762000" y="1219200"/>
            <a:ext cx="8001000" cy="4724400"/>
          </a:xfrm>
        </p:spPr>
        <p:txBody>
          <a:bodyPr/>
          <a:lstStyle/>
          <a:p>
            <a:r>
              <a:rPr lang="en-US" dirty="0"/>
              <a:t>We need to show that for every RE, there is an automaton that accepts the same language.</a:t>
            </a:r>
          </a:p>
          <a:p>
            <a:pPr lvl="1"/>
            <a:r>
              <a:rPr lang="en-US" dirty="0"/>
              <a:t>Pick the most powerful automaton type: the </a:t>
            </a:r>
            <a:r>
              <a:rPr lang="en-US" dirty="0">
                <a:latin typeface="Lucida Sans Unicode" pitchFamily="34" charset="0"/>
              </a:rPr>
              <a:t>ε</a:t>
            </a:r>
            <a:r>
              <a:rPr lang="en-US" dirty="0"/>
              <a:t>-NFA.</a:t>
            </a:r>
          </a:p>
          <a:p>
            <a:r>
              <a:rPr lang="en-US" dirty="0"/>
              <a:t>And we need to show that for every automaton, there is a RE defining its language.</a:t>
            </a:r>
          </a:p>
          <a:p>
            <a:pPr lvl="1"/>
            <a:r>
              <a:rPr lang="en-US" dirty="0"/>
              <a:t>Pick the most restrictive type: the DFA.</a:t>
            </a:r>
          </a:p>
        </p:txBody>
      </p:sp>
      <p:pic>
        <p:nvPicPr>
          <p:cNvPr id="5"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6"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Equivalence of RE’s and Automata</a:t>
            </a:r>
          </a:p>
        </p:txBody>
      </p:sp>
      <p:sp>
        <p:nvSpPr>
          <p:cNvPr id="7" name="Date Placeholder 3"/>
          <p:cNvSpPr>
            <a:spLocks noGrp="1"/>
          </p:cNvSpPr>
          <p:nvPr>
            <p:ph type="dt" sz="half" idx="10"/>
          </p:nvPr>
        </p:nvSpPr>
        <p:spPr>
          <a:xfrm>
            <a:off x="609600" y="6508750"/>
            <a:ext cx="2133600" cy="365125"/>
          </a:xfrm>
        </p:spPr>
        <p:txBody>
          <a:bodyPr/>
          <a:lstStyle/>
          <a:p>
            <a:fld id="{8C0C31DB-7BC4-4BE4-BF4B-9D1BEDBCDE3F}" type="datetime1">
              <a:rPr lang="en-US" smtClean="0"/>
              <a:pPr/>
              <a:t>1/31/2022</a:t>
            </a:fld>
            <a:endParaRPr lang="en-US" dirty="0"/>
          </a:p>
        </p:txBody>
      </p:sp>
      <p:sp>
        <p:nvSpPr>
          <p:cNvPr id="8" name="Footer Placeholder 4"/>
          <p:cNvSpPr>
            <a:spLocks noGrp="1"/>
          </p:cNvSpPr>
          <p:nvPr>
            <p:ph type="ftr" sz="quarter" idx="11"/>
          </p:nvPr>
        </p:nvSpPr>
        <p:spPr>
          <a:xfrm>
            <a:off x="2743200" y="6508750"/>
            <a:ext cx="4343400" cy="365125"/>
          </a:xfrm>
        </p:spPr>
        <p:txBody>
          <a:bodyPr/>
          <a:lstStyle/>
          <a:p>
            <a:r>
              <a:rPr lang="fi-FI" dirty="0" smtClean="0"/>
              <a:t>Dileep Kumar Kushwaha             ACSE0404 (TOAFL)                  Unit II</a:t>
            </a:r>
            <a:endParaRPr lang="en-US" dirty="0"/>
          </a:p>
        </p:txBody>
      </p:sp>
      <p:sp>
        <p:nvSpPr>
          <p:cNvPr id="9" name="Slide Number Placeholder 5"/>
          <p:cNvSpPr txBox="1">
            <a:spLocks/>
          </p:cNvSpPr>
          <p:nvPr/>
        </p:nvSpPr>
        <p:spPr>
          <a:xfrm>
            <a:off x="6705600" y="65087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9450DAC-BCE2-4DFC-A733-A5D8CA37096D}" type="slidenum">
              <a:rPr lang="en-US"/>
              <a:pPr/>
              <a:t>47</a:t>
            </a:fld>
            <a:endParaRPr lang="en-US"/>
          </a:p>
        </p:txBody>
      </p:sp>
      <p:sp>
        <p:nvSpPr>
          <p:cNvPr id="23555" name="Rectangle 3"/>
          <p:cNvSpPr>
            <a:spLocks noGrp="1" noChangeArrowheads="1"/>
          </p:cNvSpPr>
          <p:nvPr>
            <p:ph type="body" idx="1"/>
          </p:nvPr>
        </p:nvSpPr>
        <p:spPr/>
        <p:txBody>
          <a:bodyPr/>
          <a:lstStyle/>
          <a:p>
            <a:r>
              <a:rPr lang="en-US"/>
              <a:t>Proof is an induction on the number of operators (+, concatenation, *) in the RE.</a:t>
            </a:r>
          </a:p>
          <a:p>
            <a:r>
              <a:rPr lang="en-US"/>
              <a:t>We always construct an automaton of a special form (next slide).</a:t>
            </a:r>
          </a:p>
        </p:txBody>
      </p:sp>
      <p:pic>
        <p:nvPicPr>
          <p:cNvPr id="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7"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Converting a RE to an </a:t>
            </a:r>
            <a:r>
              <a:rPr lang="en-US" sz="3200" dirty="0" smtClean="0">
                <a:latin typeface="Lucida Sans Unicode" pitchFamily="34" charset="0"/>
              </a:rPr>
              <a:t>ε</a:t>
            </a:r>
            <a:r>
              <a:rPr lang="en-US" sz="3200" dirty="0" smtClean="0"/>
              <a:t>-NFA</a:t>
            </a:r>
          </a:p>
        </p:txBody>
      </p:sp>
      <p:sp>
        <p:nvSpPr>
          <p:cNvPr id="8" name="Date Placeholder 3"/>
          <p:cNvSpPr>
            <a:spLocks noGrp="1"/>
          </p:cNvSpPr>
          <p:nvPr>
            <p:ph type="dt" sz="half" idx="10"/>
          </p:nvPr>
        </p:nvSpPr>
        <p:spPr>
          <a:xfrm>
            <a:off x="609600" y="6508750"/>
            <a:ext cx="2133600" cy="365125"/>
          </a:xfrm>
        </p:spPr>
        <p:txBody>
          <a:bodyPr/>
          <a:lstStyle/>
          <a:p>
            <a:fld id="{8C0C31DB-7BC4-4BE4-BF4B-9D1BEDBCDE3F}" type="datetime1">
              <a:rPr lang="en-US" smtClean="0"/>
              <a:pPr/>
              <a:t>1/31/2022</a:t>
            </a:fld>
            <a:endParaRPr lang="en-US" dirty="0"/>
          </a:p>
        </p:txBody>
      </p:sp>
      <p:sp>
        <p:nvSpPr>
          <p:cNvPr id="9" name="Footer Placeholder 4"/>
          <p:cNvSpPr>
            <a:spLocks noGrp="1"/>
          </p:cNvSpPr>
          <p:nvPr>
            <p:ph type="ftr" sz="quarter" idx="11"/>
          </p:nvPr>
        </p:nvSpPr>
        <p:spPr>
          <a:xfrm>
            <a:off x="2743200" y="6508750"/>
            <a:ext cx="4343400" cy="365125"/>
          </a:xfrm>
        </p:spPr>
        <p:txBody>
          <a:bodyPr/>
          <a:lstStyle/>
          <a:p>
            <a:r>
              <a:rPr lang="fi-FI" dirty="0" smtClean="0"/>
              <a:t>Dileep Kumar Kushwaha             ACSE0404 (TOAFL)                  Unit II</a:t>
            </a:r>
            <a:endParaRPr lang="en-US" dirty="0"/>
          </a:p>
        </p:txBody>
      </p:sp>
      <p:sp>
        <p:nvSpPr>
          <p:cNvPr id="10" name="Slide Number Placeholder 5"/>
          <p:cNvSpPr txBox="1">
            <a:spLocks/>
          </p:cNvSpPr>
          <p:nvPr/>
        </p:nvSpPr>
        <p:spPr>
          <a:xfrm>
            <a:off x="6705600" y="65087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2"/>
          </p:nvPr>
        </p:nvSpPr>
        <p:spPr/>
        <p:txBody>
          <a:bodyPr/>
          <a:lstStyle/>
          <a:p>
            <a:fld id="{E042F587-C69F-4371-B5A2-CC87010CFE39}" type="slidenum">
              <a:rPr lang="en-US"/>
              <a:pPr/>
              <a:t>48</a:t>
            </a:fld>
            <a:endParaRPr lang="en-US"/>
          </a:p>
        </p:txBody>
      </p:sp>
      <p:sp>
        <p:nvSpPr>
          <p:cNvPr id="25603" name="Oval 3"/>
          <p:cNvSpPr>
            <a:spLocks noChangeArrowheads="1"/>
          </p:cNvSpPr>
          <p:nvPr/>
        </p:nvSpPr>
        <p:spPr bwMode="auto">
          <a:xfrm>
            <a:off x="1905000" y="3733800"/>
            <a:ext cx="457200" cy="457200"/>
          </a:xfrm>
          <a:prstGeom prst="ellipse">
            <a:avLst/>
          </a:prstGeom>
          <a:solidFill>
            <a:srgbClr val="CC99FF">
              <a:alpha val="50000"/>
            </a:srgbClr>
          </a:solidFill>
          <a:ln w="9525">
            <a:solidFill>
              <a:schemeClr val="tx1"/>
            </a:solidFill>
            <a:round/>
            <a:headEnd/>
            <a:tailEnd/>
          </a:ln>
          <a:effectLst/>
        </p:spPr>
        <p:txBody>
          <a:bodyPr wrap="none" anchor="ctr"/>
          <a:lstStyle/>
          <a:p>
            <a:endParaRPr lang="en-US"/>
          </a:p>
        </p:txBody>
      </p:sp>
      <p:sp>
        <p:nvSpPr>
          <p:cNvPr id="25604" name="Oval 4"/>
          <p:cNvSpPr>
            <a:spLocks noChangeArrowheads="1"/>
          </p:cNvSpPr>
          <p:nvPr/>
        </p:nvSpPr>
        <p:spPr bwMode="auto">
          <a:xfrm>
            <a:off x="5638800" y="3733800"/>
            <a:ext cx="457200" cy="457200"/>
          </a:xfrm>
          <a:prstGeom prst="ellipse">
            <a:avLst/>
          </a:prstGeom>
          <a:solidFill>
            <a:srgbClr val="CC99FF">
              <a:alpha val="50000"/>
            </a:srgbClr>
          </a:solidFill>
          <a:ln w="9525">
            <a:solidFill>
              <a:schemeClr val="tx1"/>
            </a:solidFill>
            <a:round/>
            <a:headEnd/>
            <a:tailEnd/>
          </a:ln>
          <a:effectLst/>
        </p:spPr>
        <p:txBody>
          <a:bodyPr wrap="none" anchor="ctr"/>
          <a:lstStyle/>
          <a:p>
            <a:endParaRPr lang="en-US"/>
          </a:p>
        </p:txBody>
      </p:sp>
      <p:sp>
        <p:nvSpPr>
          <p:cNvPr id="25605" name="Line 5"/>
          <p:cNvSpPr>
            <a:spLocks noChangeShapeType="1"/>
          </p:cNvSpPr>
          <p:nvPr/>
        </p:nvSpPr>
        <p:spPr bwMode="auto">
          <a:xfrm>
            <a:off x="1371600" y="3962400"/>
            <a:ext cx="533400" cy="0"/>
          </a:xfrm>
          <a:prstGeom prst="line">
            <a:avLst/>
          </a:prstGeom>
          <a:noFill/>
          <a:ln w="9525">
            <a:solidFill>
              <a:schemeClr val="tx1"/>
            </a:solidFill>
            <a:round/>
            <a:headEnd/>
            <a:tailEnd type="triangle" w="med" len="med"/>
          </a:ln>
          <a:effectLst/>
        </p:spPr>
        <p:txBody>
          <a:bodyPr/>
          <a:lstStyle/>
          <a:p>
            <a:endParaRPr lang="en-US"/>
          </a:p>
        </p:txBody>
      </p:sp>
      <p:sp>
        <p:nvSpPr>
          <p:cNvPr id="25606" name="Line 6"/>
          <p:cNvSpPr>
            <a:spLocks noChangeShapeType="1"/>
          </p:cNvSpPr>
          <p:nvPr/>
        </p:nvSpPr>
        <p:spPr bwMode="auto">
          <a:xfrm>
            <a:off x="6096000" y="3962400"/>
            <a:ext cx="533400" cy="0"/>
          </a:xfrm>
          <a:prstGeom prst="line">
            <a:avLst/>
          </a:prstGeom>
          <a:noFill/>
          <a:ln w="9525">
            <a:solidFill>
              <a:schemeClr val="tx1"/>
            </a:solidFill>
            <a:round/>
            <a:headEnd/>
            <a:tailEnd type="triangle" w="med" len="med"/>
          </a:ln>
          <a:effectLst/>
        </p:spPr>
        <p:txBody>
          <a:bodyPr/>
          <a:lstStyle/>
          <a:p>
            <a:endParaRPr lang="en-US"/>
          </a:p>
        </p:txBody>
      </p:sp>
      <p:sp>
        <p:nvSpPr>
          <p:cNvPr id="25607" name="Oval 7"/>
          <p:cNvSpPr>
            <a:spLocks noChangeArrowheads="1"/>
          </p:cNvSpPr>
          <p:nvPr/>
        </p:nvSpPr>
        <p:spPr bwMode="auto">
          <a:xfrm>
            <a:off x="2514600" y="2971800"/>
            <a:ext cx="2971800" cy="1981200"/>
          </a:xfrm>
          <a:prstGeom prst="ellipse">
            <a:avLst/>
          </a:prstGeom>
          <a:solidFill>
            <a:srgbClr val="FFFF00">
              <a:alpha val="50000"/>
            </a:srgbClr>
          </a:solidFill>
          <a:ln w="9525">
            <a:solidFill>
              <a:schemeClr val="tx1"/>
            </a:solidFill>
            <a:round/>
            <a:headEnd/>
            <a:tailEnd/>
          </a:ln>
          <a:effectLst/>
        </p:spPr>
        <p:txBody>
          <a:bodyPr wrap="none" anchor="ctr"/>
          <a:lstStyle/>
          <a:p>
            <a:pPr algn="ctr"/>
            <a:r>
              <a:rPr lang="en-US"/>
              <a:t>No arcs from outside,</a:t>
            </a:r>
          </a:p>
          <a:p>
            <a:pPr algn="ctr"/>
            <a:r>
              <a:rPr lang="en-US"/>
              <a:t>no arcs leaving</a:t>
            </a:r>
          </a:p>
        </p:txBody>
      </p:sp>
      <p:sp>
        <p:nvSpPr>
          <p:cNvPr id="25608" name="Line 8"/>
          <p:cNvSpPr>
            <a:spLocks noChangeShapeType="1"/>
          </p:cNvSpPr>
          <p:nvPr/>
        </p:nvSpPr>
        <p:spPr bwMode="auto">
          <a:xfrm>
            <a:off x="2286000" y="4114800"/>
            <a:ext cx="533400" cy="152400"/>
          </a:xfrm>
          <a:prstGeom prst="line">
            <a:avLst/>
          </a:prstGeom>
          <a:noFill/>
          <a:ln w="9525">
            <a:solidFill>
              <a:schemeClr val="tx1"/>
            </a:solidFill>
            <a:round/>
            <a:headEnd/>
            <a:tailEnd type="triangle" w="med" len="med"/>
          </a:ln>
          <a:effectLst/>
        </p:spPr>
        <p:txBody>
          <a:bodyPr/>
          <a:lstStyle/>
          <a:p>
            <a:endParaRPr lang="en-US"/>
          </a:p>
        </p:txBody>
      </p:sp>
      <p:sp>
        <p:nvSpPr>
          <p:cNvPr id="25609" name="Line 9"/>
          <p:cNvSpPr>
            <a:spLocks noChangeShapeType="1"/>
          </p:cNvSpPr>
          <p:nvPr/>
        </p:nvSpPr>
        <p:spPr bwMode="auto">
          <a:xfrm flipV="1">
            <a:off x="2286000" y="3581400"/>
            <a:ext cx="914400" cy="228600"/>
          </a:xfrm>
          <a:prstGeom prst="line">
            <a:avLst/>
          </a:prstGeom>
          <a:noFill/>
          <a:ln w="9525">
            <a:solidFill>
              <a:schemeClr val="tx1"/>
            </a:solidFill>
            <a:round/>
            <a:headEnd/>
            <a:tailEnd type="triangle" w="med" len="med"/>
          </a:ln>
          <a:effectLst/>
        </p:spPr>
        <p:txBody>
          <a:bodyPr/>
          <a:lstStyle/>
          <a:p>
            <a:endParaRPr lang="en-US"/>
          </a:p>
        </p:txBody>
      </p:sp>
      <p:sp>
        <p:nvSpPr>
          <p:cNvPr id="25610" name="Line 10"/>
          <p:cNvSpPr>
            <a:spLocks noChangeShapeType="1"/>
          </p:cNvSpPr>
          <p:nvPr/>
        </p:nvSpPr>
        <p:spPr bwMode="auto">
          <a:xfrm>
            <a:off x="4572000" y="3429000"/>
            <a:ext cx="1143000" cy="457200"/>
          </a:xfrm>
          <a:prstGeom prst="line">
            <a:avLst/>
          </a:prstGeom>
          <a:noFill/>
          <a:ln w="9525">
            <a:solidFill>
              <a:schemeClr val="tx1"/>
            </a:solidFill>
            <a:round/>
            <a:headEnd/>
            <a:tailEnd type="triangle" w="med" len="med"/>
          </a:ln>
          <a:effectLst/>
        </p:spPr>
        <p:txBody>
          <a:bodyPr/>
          <a:lstStyle/>
          <a:p>
            <a:endParaRPr lang="en-US"/>
          </a:p>
        </p:txBody>
      </p:sp>
      <p:sp>
        <p:nvSpPr>
          <p:cNvPr id="25611" name="Line 11"/>
          <p:cNvSpPr>
            <a:spLocks noChangeShapeType="1"/>
          </p:cNvSpPr>
          <p:nvPr/>
        </p:nvSpPr>
        <p:spPr bwMode="auto">
          <a:xfrm flipV="1">
            <a:off x="4724400" y="4114800"/>
            <a:ext cx="990600" cy="457200"/>
          </a:xfrm>
          <a:prstGeom prst="line">
            <a:avLst/>
          </a:prstGeom>
          <a:noFill/>
          <a:ln w="9525">
            <a:solidFill>
              <a:schemeClr val="tx1"/>
            </a:solidFill>
            <a:round/>
            <a:headEnd/>
            <a:tailEnd type="triangle" w="med" len="med"/>
          </a:ln>
          <a:effectLst/>
        </p:spPr>
        <p:txBody>
          <a:bodyPr/>
          <a:lstStyle/>
          <a:p>
            <a:endParaRPr lang="en-US"/>
          </a:p>
        </p:txBody>
      </p:sp>
      <p:sp>
        <p:nvSpPr>
          <p:cNvPr id="25612" name="Text Box 12"/>
          <p:cNvSpPr txBox="1">
            <a:spLocks noChangeArrowheads="1"/>
          </p:cNvSpPr>
          <p:nvPr/>
        </p:nvSpPr>
        <p:spPr bwMode="auto">
          <a:xfrm>
            <a:off x="304800" y="4038600"/>
            <a:ext cx="1936750" cy="1552575"/>
          </a:xfrm>
          <a:prstGeom prst="rect">
            <a:avLst/>
          </a:prstGeom>
          <a:noFill/>
          <a:ln w="9525">
            <a:noFill/>
            <a:miter lim="800000"/>
            <a:headEnd/>
            <a:tailEnd/>
          </a:ln>
          <a:effectLst/>
        </p:spPr>
        <p:txBody>
          <a:bodyPr wrap="none">
            <a:spAutoFit/>
          </a:bodyPr>
          <a:lstStyle/>
          <a:p>
            <a:r>
              <a:rPr lang="en-US"/>
              <a:t>Start state:</a:t>
            </a:r>
          </a:p>
          <a:p>
            <a:r>
              <a:rPr lang="en-US"/>
              <a:t>Only state</a:t>
            </a:r>
          </a:p>
          <a:p>
            <a:r>
              <a:rPr lang="en-US"/>
              <a:t>with external</a:t>
            </a:r>
          </a:p>
          <a:p>
            <a:r>
              <a:rPr lang="en-US"/>
              <a:t>predecessors</a:t>
            </a:r>
          </a:p>
        </p:txBody>
      </p:sp>
      <p:sp>
        <p:nvSpPr>
          <p:cNvPr id="25613" name="Text Box 13"/>
          <p:cNvSpPr txBox="1">
            <a:spLocks noChangeArrowheads="1"/>
          </p:cNvSpPr>
          <p:nvPr/>
        </p:nvSpPr>
        <p:spPr bwMode="auto">
          <a:xfrm>
            <a:off x="6156325" y="4071938"/>
            <a:ext cx="1930400" cy="1552575"/>
          </a:xfrm>
          <a:prstGeom prst="rect">
            <a:avLst/>
          </a:prstGeom>
          <a:noFill/>
          <a:ln w="9525">
            <a:noFill/>
            <a:miter lim="800000"/>
            <a:headEnd/>
            <a:tailEnd/>
          </a:ln>
          <a:effectLst/>
        </p:spPr>
        <p:txBody>
          <a:bodyPr wrap="none">
            <a:spAutoFit/>
          </a:bodyPr>
          <a:lstStyle/>
          <a:p>
            <a:r>
              <a:rPr lang="en-US"/>
              <a:t>“Final” state:</a:t>
            </a:r>
          </a:p>
          <a:p>
            <a:r>
              <a:rPr lang="en-US"/>
              <a:t>Only state</a:t>
            </a:r>
          </a:p>
          <a:p>
            <a:r>
              <a:rPr lang="en-US"/>
              <a:t>with external</a:t>
            </a:r>
          </a:p>
          <a:p>
            <a:r>
              <a:rPr lang="en-US"/>
              <a:t>successors</a:t>
            </a:r>
          </a:p>
        </p:txBody>
      </p:sp>
      <p:pic>
        <p:nvPicPr>
          <p:cNvPr id="15"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6"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Form of </a:t>
            </a:r>
            <a:r>
              <a:rPr lang="en-US" sz="3200" dirty="0" smtClean="0">
                <a:latin typeface="Lucida Sans Unicode" pitchFamily="34" charset="0"/>
              </a:rPr>
              <a:t>ε</a:t>
            </a:r>
            <a:r>
              <a:rPr lang="en-US" sz="3200" dirty="0" smtClean="0"/>
              <a:t>-NFA’s Constructed</a:t>
            </a:r>
          </a:p>
        </p:txBody>
      </p:sp>
      <p:sp>
        <p:nvSpPr>
          <p:cNvPr id="17" name="Date Placeholder 3"/>
          <p:cNvSpPr>
            <a:spLocks noGrp="1"/>
          </p:cNvSpPr>
          <p:nvPr>
            <p:ph type="dt" sz="half" idx="10"/>
          </p:nvPr>
        </p:nvSpPr>
        <p:spPr>
          <a:xfrm>
            <a:off x="609600" y="6508750"/>
            <a:ext cx="2133600" cy="365125"/>
          </a:xfrm>
        </p:spPr>
        <p:txBody>
          <a:bodyPr/>
          <a:lstStyle/>
          <a:p>
            <a:fld id="{8C0C31DB-7BC4-4BE4-BF4B-9D1BEDBCDE3F}" type="datetime1">
              <a:rPr lang="en-US" smtClean="0"/>
              <a:pPr/>
              <a:t>1/31/2022</a:t>
            </a:fld>
            <a:endParaRPr lang="en-US" dirty="0"/>
          </a:p>
        </p:txBody>
      </p:sp>
      <p:sp>
        <p:nvSpPr>
          <p:cNvPr id="18" name="Footer Placeholder 4"/>
          <p:cNvSpPr>
            <a:spLocks noGrp="1"/>
          </p:cNvSpPr>
          <p:nvPr>
            <p:ph type="ftr" sz="quarter" idx="11"/>
          </p:nvPr>
        </p:nvSpPr>
        <p:spPr>
          <a:xfrm>
            <a:off x="2743200" y="6508750"/>
            <a:ext cx="4343400" cy="365125"/>
          </a:xfrm>
        </p:spPr>
        <p:txBody>
          <a:bodyPr/>
          <a:lstStyle/>
          <a:p>
            <a:r>
              <a:rPr lang="fi-FI" dirty="0" smtClean="0"/>
              <a:t>Dileep Kumar Kushwaha             ACSE0404 (TOAFL)                  Unit II</a:t>
            </a:r>
            <a:endParaRPr lang="en-US" dirty="0"/>
          </a:p>
        </p:txBody>
      </p:sp>
      <p:sp>
        <p:nvSpPr>
          <p:cNvPr id="19" name="Slide Number Placeholder 5"/>
          <p:cNvSpPr txBox="1">
            <a:spLocks/>
          </p:cNvSpPr>
          <p:nvPr/>
        </p:nvSpPr>
        <p:spPr>
          <a:xfrm>
            <a:off x="6705600" y="65087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6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2" grpId="0" autoUpdateAnimBg="0"/>
      <p:bldP spid="25613"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fld id="{89C297AE-8E84-4C85-8C03-4B9A3C50347D}" type="slidenum">
              <a:rPr lang="en-US"/>
              <a:pPr/>
              <a:t>49</a:t>
            </a:fld>
            <a:endParaRPr lang="en-US"/>
          </a:p>
        </p:txBody>
      </p:sp>
      <p:sp>
        <p:nvSpPr>
          <p:cNvPr id="27651" name="Rectangle 3"/>
          <p:cNvSpPr>
            <a:spLocks noGrp="1" noChangeArrowheads="1"/>
          </p:cNvSpPr>
          <p:nvPr>
            <p:ph type="body" idx="1"/>
          </p:nvPr>
        </p:nvSpPr>
        <p:spPr/>
        <p:txBody>
          <a:bodyPr/>
          <a:lstStyle/>
          <a:p>
            <a:r>
              <a:rPr lang="en-US"/>
              <a:t>Symbol </a:t>
            </a:r>
            <a:r>
              <a:rPr lang="en-US" b="1"/>
              <a:t>a</a:t>
            </a:r>
            <a:r>
              <a:rPr lang="en-US"/>
              <a:t>:</a:t>
            </a:r>
          </a:p>
          <a:p>
            <a:endParaRPr lang="en-US"/>
          </a:p>
          <a:p>
            <a:r>
              <a:rPr lang="en-US">
                <a:latin typeface="Lucida Sans Unicode" pitchFamily="34" charset="0"/>
              </a:rPr>
              <a:t>ε</a:t>
            </a:r>
            <a:r>
              <a:rPr lang="en-US"/>
              <a:t>:</a:t>
            </a:r>
          </a:p>
          <a:p>
            <a:endParaRPr lang="en-US"/>
          </a:p>
          <a:p>
            <a:r>
              <a:rPr lang="en-US" sz="2400">
                <a:latin typeface="Lucida Sans Unicode" pitchFamily="34" charset="0"/>
              </a:rPr>
              <a:t>∅</a:t>
            </a:r>
            <a:r>
              <a:rPr lang="en-US"/>
              <a:t>:</a:t>
            </a:r>
          </a:p>
        </p:txBody>
      </p:sp>
      <p:grpSp>
        <p:nvGrpSpPr>
          <p:cNvPr id="2" name="Group 8"/>
          <p:cNvGrpSpPr>
            <a:grpSpLocks/>
          </p:cNvGrpSpPr>
          <p:nvPr/>
        </p:nvGrpSpPr>
        <p:grpSpPr bwMode="auto">
          <a:xfrm>
            <a:off x="5029200" y="1828800"/>
            <a:ext cx="2133600" cy="762000"/>
            <a:chOff x="3168" y="1248"/>
            <a:chExt cx="1344" cy="480"/>
          </a:xfrm>
        </p:grpSpPr>
        <p:sp>
          <p:nvSpPr>
            <p:cNvPr id="27652" name="Oval 4"/>
            <p:cNvSpPr>
              <a:spLocks noChangeArrowheads="1"/>
            </p:cNvSpPr>
            <p:nvPr/>
          </p:nvSpPr>
          <p:spPr bwMode="auto">
            <a:xfrm>
              <a:off x="3168" y="1419"/>
              <a:ext cx="288" cy="288"/>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27653" name="Oval 5"/>
            <p:cNvSpPr>
              <a:spLocks noChangeArrowheads="1"/>
            </p:cNvSpPr>
            <p:nvPr/>
          </p:nvSpPr>
          <p:spPr bwMode="auto">
            <a:xfrm>
              <a:off x="4224" y="1440"/>
              <a:ext cx="288" cy="288"/>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27654" name="Line 6"/>
            <p:cNvSpPr>
              <a:spLocks noChangeShapeType="1"/>
            </p:cNvSpPr>
            <p:nvPr/>
          </p:nvSpPr>
          <p:spPr bwMode="auto">
            <a:xfrm>
              <a:off x="3456" y="1563"/>
              <a:ext cx="768" cy="0"/>
            </a:xfrm>
            <a:prstGeom prst="line">
              <a:avLst/>
            </a:prstGeom>
            <a:noFill/>
            <a:ln w="9525">
              <a:solidFill>
                <a:schemeClr val="tx1"/>
              </a:solidFill>
              <a:round/>
              <a:headEnd/>
              <a:tailEnd type="triangle" w="med" len="med"/>
            </a:ln>
            <a:effectLst/>
          </p:spPr>
          <p:txBody>
            <a:bodyPr/>
            <a:lstStyle/>
            <a:p>
              <a:endParaRPr lang="en-US"/>
            </a:p>
          </p:txBody>
        </p:sp>
        <p:sp>
          <p:nvSpPr>
            <p:cNvPr id="27655" name="Text Box 7"/>
            <p:cNvSpPr txBox="1">
              <a:spLocks noChangeArrowheads="1"/>
            </p:cNvSpPr>
            <p:nvPr/>
          </p:nvSpPr>
          <p:spPr bwMode="auto">
            <a:xfrm>
              <a:off x="3648" y="1248"/>
              <a:ext cx="217" cy="288"/>
            </a:xfrm>
            <a:prstGeom prst="rect">
              <a:avLst/>
            </a:prstGeom>
            <a:noFill/>
            <a:ln w="9525">
              <a:noFill/>
              <a:miter lim="800000"/>
              <a:headEnd/>
              <a:tailEnd/>
            </a:ln>
            <a:effectLst/>
          </p:spPr>
          <p:txBody>
            <a:bodyPr wrap="none">
              <a:spAutoFit/>
            </a:bodyPr>
            <a:lstStyle/>
            <a:p>
              <a:r>
                <a:rPr lang="en-US"/>
                <a:t>a</a:t>
              </a:r>
            </a:p>
          </p:txBody>
        </p:sp>
      </p:grpSp>
      <p:grpSp>
        <p:nvGrpSpPr>
          <p:cNvPr id="3" name="Group 24"/>
          <p:cNvGrpSpPr>
            <a:grpSpLocks/>
          </p:cNvGrpSpPr>
          <p:nvPr/>
        </p:nvGrpSpPr>
        <p:grpSpPr bwMode="auto">
          <a:xfrm>
            <a:off x="5029200" y="4373563"/>
            <a:ext cx="2133600" cy="503237"/>
            <a:chOff x="3168" y="2755"/>
            <a:chExt cx="1344" cy="317"/>
          </a:xfrm>
        </p:grpSpPr>
        <p:sp>
          <p:nvSpPr>
            <p:cNvPr id="27658" name="Oval 10"/>
            <p:cNvSpPr>
              <a:spLocks noChangeArrowheads="1"/>
            </p:cNvSpPr>
            <p:nvPr/>
          </p:nvSpPr>
          <p:spPr bwMode="auto">
            <a:xfrm>
              <a:off x="3168" y="2755"/>
              <a:ext cx="288" cy="288"/>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27659" name="Oval 11"/>
            <p:cNvSpPr>
              <a:spLocks noChangeArrowheads="1"/>
            </p:cNvSpPr>
            <p:nvPr/>
          </p:nvSpPr>
          <p:spPr bwMode="auto">
            <a:xfrm>
              <a:off x="4224" y="2784"/>
              <a:ext cx="288" cy="288"/>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grpSp>
      <p:grpSp>
        <p:nvGrpSpPr>
          <p:cNvPr id="4" name="Group 19"/>
          <p:cNvGrpSpPr>
            <a:grpSpLocks/>
          </p:cNvGrpSpPr>
          <p:nvPr/>
        </p:nvGrpSpPr>
        <p:grpSpPr bwMode="auto">
          <a:xfrm>
            <a:off x="5029200" y="2895600"/>
            <a:ext cx="2133600" cy="808038"/>
            <a:chOff x="3168" y="1219"/>
            <a:chExt cx="1344" cy="509"/>
          </a:xfrm>
        </p:grpSpPr>
        <p:sp>
          <p:nvSpPr>
            <p:cNvPr id="27668" name="Oval 20"/>
            <p:cNvSpPr>
              <a:spLocks noChangeArrowheads="1"/>
            </p:cNvSpPr>
            <p:nvPr/>
          </p:nvSpPr>
          <p:spPr bwMode="auto">
            <a:xfrm>
              <a:off x="3168" y="1419"/>
              <a:ext cx="288" cy="288"/>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27669" name="Oval 21"/>
            <p:cNvSpPr>
              <a:spLocks noChangeArrowheads="1"/>
            </p:cNvSpPr>
            <p:nvPr/>
          </p:nvSpPr>
          <p:spPr bwMode="auto">
            <a:xfrm>
              <a:off x="4224" y="1440"/>
              <a:ext cx="288" cy="288"/>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27670" name="Line 22"/>
            <p:cNvSpPr>
              <a:spLocks noChangeShapeType="1"/>
            </p:cNvSpPr>
            <p:nvPr/>
          </p:nvSpPr>
          <p:spPr bwMode="auto">
            <a:xfrm>
              <a:off x="3456" y="1563"/>
              <a:ext cx="768" cy="0"/>
            </a:xfrm>
            <a:prstGeom prst="line">
              <a:avLst/>
            </a:prstGeom>
            <a:noFill/>
            <a:ln w="9525">
              <a:solidFill>
                <a:schemeClr val="tx1"/>
              </a:solidFill>
              <a:round/>
              <a:headEnd/>
              <a:tailEnd type="triangle" w="med" len="med"/>
            </a:ln>
            <a:effectLst/>
          </p:spPr>
          <p:txBody>
            <a:bodyPr/>
            <a:lstStyle/>
            <a:p>
              <a:endParaRPr lang="en-US"/>
            </a:p>
          </p:txBody>
        </p:sp>
        <p:sp>
          <p:nvSpPr>
            <p:cNvPr id="27671" name="Text Box 23"/>
            <p:cNvSpPr txBox="1">
              <a:spLocks noChangeArrowheads="1"/>
            </p:cNvSpPr>
            <p:nvPr/>
          </p:nvSpPr>
          <p:spPr bwMode="auto">
            <a:xfrm>
              <a:off x="3648" y="1219"/>
              <a:ext cx="251" cy="365"/>
            </a:xfrm>
            <a:prstGeom prst="rect">
              <a:avLst/>
            </a:prstGeom>
            <a:noFill/>
            <a:ln w="9525">
              <a:noFill/>
              <a:miter lim="800000"/>
              <a:headEnd/>
              <a:tailEnd/>
            </a:ln>
            <a:effectLst/>
          </p:spPr>
          <p:txBody>
            <a:bodyPr wrap="none">
              <a:spAutoFit/>
            </a:bodyPr>
            <a:lstStyle/>
            <a:p>
              <a:r>
                <a:rPr lang="en-US" sz="3200">
                  <a:latin typeface="Lucida Sans Unicode" pitchFamily="34" charset="0"/>
                </a:rPr>
                <a:t>ε</a:t>
              </a:r>
            </a:p>
          </p:txBody>
        </p:sp>
      </p:grpSp>
      <p:pic>
        <p:nvPicPr>
          <p:cNvPr id="1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9"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smtClean="0"/>
              <a:t>RE to </a:t>
            </a:r>
            <a:r>
              <a:rPr lang="en-US" sz="3200" smtClean="0">
                <a:latin typeface="Lucida Sans Unicode" pitchFamily="34" charset="0"/>
              </a:rPr>
              <a:t>ε</a:t>
            </a:r>
            <a:r>
              <a:rPr lang="en-US" sz="3200" smtClean="0"/>
              <a:t>-NFA: </a:t>
            </a:r>
            <a:r>
              <a:rPr lang="en-US" sz="3200" smtClean="0">
                <a:solidFill>
                  <a:srgbClr val="3366FF"/>
                </a:solidFill>
              </a:rPr>
              <a:t>Basis</a:t>
            </a:r>
            <a:endParaRPr lang="en-US" sz="3200" dirty="0" smtClean="0"/>
          </a:p>
        </p:txBody>
      </p:sp>
      <p:sp>
        <p:nvSpPr>
          <p:cNvPr id="20" name="Date Placeholder 3"/>
          <p:cNvSpPr>
            <a:spLocks noGrp="1"/>
          </p:cNvSpPr>
          <p:nvPr>
            <p:ph type="dt" sz="half" idx="10"/>
          </p:nvPr>
        </p:nvSpPr>
        <p:spPr>
          <a:xfrm>
            <a:off x="609600" y="6508750"/>
            <a:ext cx="2133600" cy="365125"/>
          </a:xfrm>
        </p:spPr>
        <p:txBody>
          <a:bodyPr/>
          <a:lstStyle/>
          <a:p>
            <a:fld id="{8C0C31DB-7BC4-4BE4-BF4B-9D1BEDBCDE3F}" type="datetime1">
              <a:rPr lang="en-US" smtClean="0"/>
              <a:pPr/>
              <a:t>1/31/2022</a:t>
            </a:fld>
            <a:endParaRPr lang="en-US" dirty="0"/>
          </a:p>
        </p:txBody>
      </p:sp>
      <p:sp>
        <p:nvSpPr>
          <p:cNvPr id="21" name="Footer Placeholder 4"/>
          <p:cNvSpPr>
            <a:spLocks noGrp="1"/>
          </p:cNvSpPr>
          <p:nvPr>
            <p:ph type="ftr" sz="quarter" idx="11"/>
          </p:nvPr>
        </p:nvSpPr>
        <p:spPr>
          <a:xfrm>
            <a:off x="2743200" y="6508750"/>
            <a:ext cx="4343400" cy="365125"/>
          </a:xfrm>
        </p:spPr>
        <p:txBody>
          <a:bodyPr/>
          <a:lstStyle/>
          <a:p>
            <a:r>
              <a:rPr lang="fi-FI" dirty="0" smtClean="0"/>
              <a:t>Dileep Kumar Kushwaha             ACSE0404 (TOAFL)                  Unit II</a:t>
            </a:r>
            <a:endParaRPr lang="en-US" dirty="0"/>
          </a:p>
        </p:txBody>
      </p:sp>
      <p:sp>
        <p:nvSpPr>
          <p:cNvPr id="22" name="Slide Number Placeholder 5"/>
          <p:cNvSpPr txBox="1">
            <a:spLocks/>
          </p:cNvSpPr>
          <p:nvPr/>
        </p:nvSpPr>
        <p:spPr>
          <a:xfrm>
            <a:off x="6705600" y="65087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a:extLst>
              <a:ext uri="{FF2B5EF4-FFF2-40B4-BE49-F238E27FC236}">
                <a16:creationId xmlns:a16="http://schemas.microsoft.com/office/drawing/2014/main" id="{F07DA384-37D6-4169-B171-F551AFB58F28}"/>
              </a:ext>
            </a:extLst>
          </p:cNvPr>
          <p:cNvSpPr>
            <a:spLocks noGrp="1"/>
          </p:cNvSpPr>
          <p:nvPr>
            <p:ph type="dt" sz="quarter" idx="11"/>
          </p:nvPr>
        </p:nvSpPr>
        <p:spPr>
          <a:xfrm flipH="1">
            <a:off x="609600" y="6356350"/>
            <a:ext cx="1371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25F7EFA9-9EFE-4B9D-8D27-A70673909E0C}" type="datetime1">
              <a:rPr lang="en-US" altLang="en-US" sz="1200" smtClean="0">
                <a:solidFill>
                  <a:srgbClr val="888888"/>
                </a:solidFill>
                <a:latin typeface="Calibri" panose="020F0502020204030204" pitchFamily="34" charset="0"/>
                <a:sym typeface="Calibri" panose="020F0502020204030204" pitchFamily="34" charset="0"/>
              </a:rPr>
              <a:pPr eaLnBrk="1" hangingPunct="1">
                <a:buFont typeface="Arial" panose="020B0604020202020204" pitchFamily="34" charset="0"/>
                <a:buNone/>
              </a:pPr>
              <a:t>1/31/2022</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CB647E03-879D-4188-B9F7-4A741850D4F7}"/>
              </a:ext>
            </a:extLst>
          </p:cNvPr>
          <p:cNvSpPr txBox="1">
            <a:spLocks/>
          </p:cNvSpPr>
          <p:nvPr/>
        </p:nvSpPr>
        <p:spPr>
          <a:xfrm>
            <a:off x="1371600" y="0"/>
            <a:ext cx="7543800" cy="93027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 </a:t>
            </a:r>
            <a:endParaRPr lang="en-US" sz="3200" dirty="0">
              <a:latin typeface="Times New Roman" pitchFamily="18" charset="0"/>
              <a:cs typeface="Times New Roman" pitchFamily="18" charset="0"/>
              <a:sym typeface="Arial" charset="0"/>
            </a:endParaRPr>
          </a:p>
        </p:txBody>
      </p:sp>
      <p:sp>
        <p:nvSpPr>
          <p:cNvPr id="53253" name="Rectangle 2">
            <a:extLst>
              <a:ext uri="{FF2B5EF4-FFF2-40B4-BE49-F238E27FC236}">
                <a16:creationId xmlns:a16="http://schemas.microsoft.com/office/drawing/2014/main" id="{81D28AA1-B034-491D-9D7C-81CF11EE533B}"/>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t/>
            </a:r>
            <a:br>
              <a:rPr lang="en-US" altLang="en-US"/>
            </a:br>
            <a:endParaRPr lang="en-US" altLang="en-US"/>
          </a:p>
          <a:p>
            <a:pPr eaLnBrk="1" hangingPunct="1"/>
            <a:endParaRPr lang="en-US" altLang="en-US"/>
          </a:p>
        </p:txBody>
      </p:sp>
      <p:sp>
        <p:nvSpPr>
          <p:cNvPr id="2" name="Content Placeholder 1">
            <a:extLst>
              <a:ext uri="{FF2B5EF4-FFF2-40B4-BE49-F238E27FC236}">
                <a16:creationId xmlns:a16="http://schemas.microsoft.com/office/drawing/2014/main" id="{8222434C-AD44-4A72-A6D6-FCA4D781430A}"/>
              </a:ext>
            </a:extLst>
          </p:cNvPr>
          <p:cNvSpPr>
            <a:spLocks noGrp="1"/>
          </p:cNvSpPr>
          <p:nvPr>
            <p:ph idx="1"/>
          </p:nvPr>
        </p:nvSpPr>
        <p:spPr>
          <a:xfrm>
            <a:off x="457200" y="1225550"/>
            <a:ext cx="8229600" cy="4754563"/>
          </a:xfrm>
        </p:spPr>
        <p:txBody>
          <a:bodyPr/>
          <a:lstStyle/>
          <a:p>
            <a:pPr marL="0" indent="0" algn="ctr">
              <a:buFont typeface="Arial" panose="020B0604020202020204" pitchFamily="34" charset="0"/>
              <a:buNone/>
              <a:defRPr/>
            </a:pPr>
            <a:r>
              <a:rPr lang="en-IN" sz="2000" dirty="0">
                <a:sym typeface="Arial" charset="0"/>
              </a:rPr>
              <a:t>M</a:t>
            </a:r>
            <a:r>
              <a:rPr lang="en-IN" sz="2000" dirty="0" smtClean="0">
                <a:sym typeface="Arial" charset="0"/>
              </a:rPr>
              <a:t> </a:t>
            </a:r>
            <a:r>
              <a:rPr lang="en-IN" sz="2000" dirty="0">
                <a:sym typeface="Arial" charset="0"/>
              </a:rPr>
              <a:t>TECH </a:t>
            </a:r>
          </a:p>
          <a:p>
            <a:pPr marL="0" indent="0" algn="ctr">
              <a:buFont typeface="Arial" panose="020B0604020202020204" pitchFamily="34" charset="0"/>
              <a:buNone/>
              <a:defRPr/>
            </a:pPr>
            <a:r>
              <a:rPr lang="en-IN" sz="2000" dirty="0">
                <a:sym typeface="Arial" charset="0"/>
              </a:rPr>
              <a:t>(SEM-V) THEORY EXAMINATION 20__-20__</a:t>
            </a:r>
          </a:p>
          <a:p>
            <a:pPr marL="0" indent="0" algn="ctr">
              <a:buFont typeface="Arial" panose="020B0604020202020204" pitchFamily="34" charset="0"/>
              <a:buNone/>
              <a:defRPr/>
            </a:pPr>
            <a:r>
              <a:rPr lang="en-IN" sz="2000" dirty="0">
                <a:sym typeface="Arial" charset="0"/>
              </a:rPr>
              <a:t>COMPILER DESIGN</a:t>
            </a:r>
          </a:p>
          <a:p>
            <a:pPr marL="0" indent="0">
              <a:buFont typeface="Arial" panose="020B0604020202020204" pitchFamily="34" charset="0"/>
              <a:buNone/>
              <a:defRPr/>
            </a:pPr>
            <a:r>
              <a:rPr lang="en-IN" sz="2000" b="1" dirty="0">
                <a:sym typeface="Arial" charset="0"/>
              </a:rPr>
              <a:t>Time: 3 Hours                                                                                    Total Marks: 100 </a:t>
            </a:r>
          </a:p>
          <a:p>
            <a:pPr marL="0" indent="0" algn="just">
              <a:buFont typeface="Arial" panose="020B0604020202020204" pitchFamily="34" charset="0"/>
              <a:buNone/>
              <a:defRPr/>
            </a:pPr>
            <a:r>
              <a:rPr lang="en-IN" sz="2000" b="1" i="1" dirty="0">
                <a:sym typeface="Arial" charset="0"/>
              </a:rPr>
              <a:t>Note: 1. Attempt all Sections. If require any missing data; then choose suitably.</a:t>
            </a:r>
          </a:p>
          <a:p>
            <a:pPr marL="0" indent="0" algn="ctr">
              <a:buFont typeface="Arial" panose="020B0604020202020204" pitchFamily="34" charset="0"/>
              <a:buNone/>
              <a:defRPr/>
            </a:pPr>
            <a:r>
              <a:rPr lang="en-IN" sz="2000" b="1" dirty="0">
                <a:sym typeface="Arial" charset="0"/>
              </a:rPr>
              <a:t>SECTION A </a:t>
            </a:r>
          </a:p>
          <a:p>
            <a:pPr indent="-457200">
              <a:buFont typeface="Arial" panose="020B0604020202020204" pitchFamily="34" charset="0"/>
              <a:buAutoNum type="arabicPeriod"/>
              <a:defRPr/>
            </a:pPr>
            <a:r>
              <a:rPr lang="en-IN" sz="2000" b="1" dirty="0">
                <a:sym typeface="Arial" charset="0"/>
              </a:rPr>
              <a:t>Attempt all questions in brief.                                                        2 x 10 = 20</a:t>
            </a:r>
          </a:p>
          <a:p>
            <a:pPr marL="0" indent="0">
              <a:buFont typeface="Arial" panose="020B0604020202020204" pitchFamily="34" charset="0"/>
              <a:buNone/>
              <a:defRPr/>
            </a:pPr>
            <a:endParaRPr lang="en-IN" sz="2000" b="1" i="1" dirty="0">
              <a:sym typeface="Arial" charset="0"/>
            </a:endParaRPr>
          </a:p>
        </p:txBody>
      </p:sp>
      <p:graphicFrame>
        <p:nvGraphicFramePr>
          <p:cNvPr id="3" name="Table 2">
            <a:extLst>
              <a:ext uri="{FF2B5EF4-FFF2-40B4-BE49-F238E27FC236}">
                <a16:creationId xmlns:a16="http://schemas.microsoft.com/office/drawing/2014/main" id="{6EE6E332-3563-4688-A211-4CE181CFE2C2}"/>
              </a:ext>
            </a:extLst>
          </p:cNvPr>
          <p:cNvGraphicFramePr>
            <a:graphicFrameLocks noGrp="1"/>
          </p:cNvGraphicFramePr>
          <p:nvPr/>
        </p:nvGraphicFramePr>
        <p:xfrm>
          <a:off x="609600" y="4114800"/>
          <a:ext cx="7924800" cy="18288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255847">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55847">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55847">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55847">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55847">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53287" name="Footer Placeholder 11">
            <a:extLst>
              <a:ext uri="{FF2B5EF4-FFF2-40B4-BE49-F238E27FC236}">
                <a16:creationId xmlns:a16="http://schemas.microsoft.com/office/drawing/2014/main" id="{60EB482F-3255-4322-ADE7-B556E8FD0605}"/>
              </a:ext>
            </a:extLst>
          </p:cNvPr>
          <p:cNvSpPr>
            <a:spLocks noGrp="1"/>
          </p:cNvSpPr>
          <p:nvPr>
            <p:ph type="ftr" sz="quarter" idx="12"/>
          </p:nvPr>
        </p:nvSpPr>
        <p:spPr>
          <a:xfrm>
            <a:off x="2349500" y="6384925"/>
            <a:ext cx="4508500" cy="336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it-IT" altLang="en-US" sz="1200" dirty="0" smtClean="0">
                <a:solidFill>
                  <a:srgbClr val="888888"/>
                </a:solidFill>
                <a:latin typeface="Calibri" panose="020F0502020204030204" pitchFamily="34" charset="0"/>
                <a:sym typeface="Calibri" panose="020F0502020204030204" pitchFamily="34" charset="0"/>
              </a:rPr>
              <a:t>Dileep Kumar Kushwaha  ACSE0404 (TOAFL) Unit II</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3288" name="Slide Number Placeholder 12">
            <a:extLst>
              <a:ext uri="{FF2B5EF4-FFF2-40B4-BE49-F238E27FC236}">
                <a16:creationId xmlns:a16="http://schemas.microsoft.com/office/drawing/2014/main" id="{286F4104-4FCD-4E25-A149-B64C3FFC358D}"/>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5</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0" name="Picture 9">
            <a:extLst>
              <a:ext uri="{FF2B5EF4-FFF2-40B4-BE49-F238E27FC236}">
                <a16:creationId xmlns:a16="http://schemas.microsoft.com/office/drawing/2014/main" id="{C2336DCB-2E2B-4BD9-8F82-78F9054D3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773844"/>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4"/>
          <p:cNvSpPr>
            <a:spLocks noGrp="1"/>
          </p:cNvSpPr>
          <p:nvPr>
            <p:ph type="sldNum" sz="quarter" idx="12"/>
          </p:nvPr>
        </p:nvSpPr>
        <p:spPr/>
        <p:txBody>
          <a:bodyPr/>
          <a:lstStyle/>
          <a:p>
            <a:fld id="{8613677A-1A5B-4F48-8C8E-9679FC075367}" type="slidenum">
              <a:rPr lang="en-US"/>
              <a:pPr/>
              <a:t>50</a:t>
            </a:fld>
            <a:endParaRPr lang="en-US"/>
          </a:p>
        </p:txBody>
      </p:sp>
      <p:grpSp>
        <p:nvGrpSpPr>
          <p:cNvPr id="2" name="Group 6"/>
          <p:cNvGrpSpPr>
            <a:grpSpLocks/>
          </p:cNvGrpSpPr>
          <p:nvPr/>
        </p:nvGrpSpPr>
        <p:grpSpPr bwMode="auto">
          <a:xfrm>
            <a:off x="2895600" y="2362200"/>
            <a:ext cx="2971800" cy="1371600"/>
            <a:chOff x="1824" y="1488"/>
            <a:chExt cx="1872" cy="864"/>
          </a:xfrm>
        </p:grpSpPr>
        <p:sp>
          <p:nvSpPr>
            <p:cNvPr id="29699" name="Oval 3"/>
            <p:cNvSpPr>
              <a:spLocks noChangeArrowheads="1"/>
            </p:cNvSpPr>
            <p:nvPr/>
          </p:nvSpPr>
          <p:spPr bwMode="auto">
            <a:xfrm>
              <a:off x="1824" y="1488"/>
              <a:ext cx="1872" cy="864"/>
            </a:xfrm>
            <a:prstGeom prst="ellipse">
              <a:avLst/>
            </a:prstGeom>
            <a:solidFill>
              <a:schemeClr val="accent1">
                <a:alpha val="50000"/>
              </a:schemeClr>
            </a:solidFill>
            <a:ln w="9525">
              <a:solidFill>
                <a:schemeClr val="tx1"/>
              </a:solidFill>
              <a:round/>
              <a:headEnd/>
              <a:tailEnd/>
            </a:ln>
            <a:effectLst/>
          </p:spPr>
          <p:txBody>
            <a:bodyPr wrap="none" anchor="ctr"/>
            <a:lstStyle/>
            <a:p>
              <a:pPr algn="ctr"/>
              <a:r>
                <a:rPr lang="en-US"/>
                <a:t>For E</a:t>
              </a:r>
              <a:r>
                <a:rPr lang="en-US" baseline="-25000"/>
                <a:t>1</a:t>
              </a:r>
            </a:p>
          </p:txBody>
        </p:sp>
        <p:sp>
          <p:nvSpPr>
            <p:cNvPr id="29700" name="Oval 4"/>
            <p:cNvSpPr>
              <a:spLocks noChangeArrowheads="1"/>
            </p:cNvSpPr>
            <p:nvPr/>
          </p:nvSpPr>
          <p:spPr bwMode="auto">
            <a:xfrm>
              <a:off x="3312" y="1776"/>
              <a:ext cx="288" cy="288"/>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sp>
          <p:nvSpPr>
            <p:cNvPr id="29701" name="Oval 5"/>
            <p:cNvSpPr>
              <a:spLocks noChangeArrowheads="1"/>
            </p:cNvSpPr>
            <p:nvPr/>
          </p:nvSpPr>
          <p:spPr bwMode="auto">
            <a:xfrm>
              <a:off x="1872" y="1776"/>
              <a:ext cx="288" cy="288"/>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grpSp>
      <p:grpSp>
        <p:nvGrpSpPr>
          <p:cNvPr id="3" name="Group 7"/>
          <p:cNvGrpSpPr>
            <a:grpSpLocks/>
          </p:cNvGrpSpPr>
          <p:nvPr/>
        </p:nvGrpSpPr>
        <p:grpSpPr bwMode="auto">
          <a:xfrm>
            <a:off x="2895600" y="4191000"/>
            <a:ext cx="2971800" cy="1371600"/>
            <a:chOff x="1824" y="1488"/>
            <a:chExt cx="1872" cy="864"/>
          </a:xfrm>
        </p:grpSpPr>
        <p:sp>
          <p:nvSpPr>
            <p:cNvPr id="29704" name="Oval 8"/>
            <p:cNvSpPr>
              <a:spLocks noChangeArrowheads="1"/>
            </p:cNvSpPr>
            <p:nvPr/>
          </p:nvSpPr>
          <p:spPr bwMode="auto">
            <a:xfrm>
              <a:off x="1824" y="1488"/>
              <a:ext cx="1872" cy="864"/>
            </a:xfrm>
            <a:prstGeom prst="ellipse">
              <a:avLst/>
            </a:prstGeom>
            <a:solidFill>
              <a:schemeClr val="accent1">
                <a:alpha val="50000"/>
              </a:schemeClr>
            </a:solidFill>
            <a:ln w="9525">
              <a:solidFill>
                <a:schemeClr val="tx1"/>
              </a:solidFill>
              <a:round/>
              <a:headEnd/>
              <a:tailEnd/>
            </a:ln>
            <a:effectLst/>
          </p:spPr>
          <p:txBody>
            <a:bodyPr wrap="none" anchor="ctr"/>
            <a:lstStyle/>
            <a:p>
              <a:pPr algn="ctr"/>
              <a:r>
                <a:rPr lang="en-US"/>
                <a:t>For E</a:t>
              </a:r>
              <a:r>
                <a:rPr lang="en-US" baseline="-25000"/>
                <a:t>2</a:t>
              </a:r>
            </a:p>
          </p:txBody>
        </p:sp>
        <p:sp>
          <p:nvSpPr>
            <p:cNvPr id="29705" name="Oval 9"/>
            <p:cNvSpPr>
              <a:spLocks noChangeArrowheads="1"/>
            </p:cNvSpPr>
            <p:nvPr/>
          </p:nvSpPr>
          <p:spPr bwMode="auto">
            <a:xfrm>
              <a:off x="3312" y="1776"/>
              <a:ext cx="288" cy="288"/>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sp>
          <p:nvSpPr>
            <p:cNvPr id="29706" name="Oval 10"/>
            <p:cNvSpPr>
              <a:spLocks noChangeArrowheads="1"/>
            </p:cNvSpPr>
            <p:nvPr/>
          </p:nvSpPr>
          <p:spPr bwMode="auto">
            <a:xfrm>
              <a:off x="1872" y="1776"/>
              <a:ext cx="288" cy="288"/>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grpSp>
      <p:grpSp>
        <p:nvGrpSpPr>
          <p:cNvPr id="4" name="Group 20"/>
          <p:cNvGrpSpPr>
            <a:grpSpLocks/>
          </p:cNvGrpSpPr>
          <p:nvPr/>
        </p:nvGrpSpPr>
        <p:grpSpPr bwMode="auto">
          <a:xfrm>
            <a:off x="1311275" y="2286000"/>
            <a:ext cx="6096000" cy="4084638"/>
            <a:chOff x="826" y="1440"/>
            <a:chExt cx="3840" cy="2573"/>
          </a:xfrm>
        </p:grpSpPr>
        <p:sp>
          <p:nvSpPr>
            <p:cNvPr id="29714" name="Oval 18"/>
            <p:cNvSpPr>
              <a:spLocks noChangeArrowheads="1"/>
            </p:cNvSpPr>
            <p:nvPr/>
          </p:nvSpPr>
          <p:spPr bwMode="auto">
            <a:xfrm>
              <a:off x="826" y="1440"/>
              <a:ext cx="3840" cy="2112"/>
            </a:xfrm>
            <a:prstGeom prst="ellipse">
              <a:avLst/>
            </a:prstGeom>
            <a:noFill/>
            <a:ln w="9525">
              <a:solidFill>
                <a:schemeClr val="tx1"/>
              </a:solidFill>
              <a:round/>
              <a:headEnd/>
              <a:tailEnd/>
            </a:ln>
            <a:effectLst/>
          </p:spPr>
          <p:txBody>
            <a:bodyPr wrap="none" anchor="ctr"/>
            <a:lstStyle/>
            <a:p>
              <a:endParaRPr lang="en-US"/>
            </a:p>
          </p:txBody>
        </p:sp>
        <p:sp>
          <p:nvSpPr>
            <p:cNvPr id="29715" name="Text Box 19"/>
            <p:cNvSpPr txBox="1">
              <a:spLocks noChangeArrowheads="1"/>
            </p:cNvSpPr>
            <p:nvPr/>
          </p:nvSpPr>
          <p:spPr bwMode="auto">
            <a:xfrm>
              <a:off x="2208" y="3648"/>
              <a:ext cx="1122" cy="365"/>
            </a:xfrm>
            <a:prstGeom prst="rect">
              <a:avLst/>
            </a:prstGeom>
            <a:noFill/>
            <a:ln w="9525">
              <a:noFill/>
              <a:miter lim="800000"/>
              <a:headEnd/>
              <a:tailEnd/>
            </a:ln>
            <a:effectLst/>
          </p:spPr>
          <p:txBody>
            <a:bodyPr wrap="none">
              <a:spAutoFit/>
            </a:bodyPr>
            <a:lstStyle/>
            <a:p>
              <a:r>
                <a:rPr lang="en-US"/>
                <a:t>For E</a:t>
              </a:r>
              <a:r>
                <a:rPr lang="en-US" baseline="-25000"/>
                <a:t>1</a:t>
              </a:r>
              <a:r>
                <a:rPr lang="en-US"/>
                <a:t> </a:t>
              </a:r>
              <a:r>
                <a:rPr lang="en-US" sz="3200">
                  <a:sym typeface="Symbol" pitchFamily="18" charset="2"/>
                </a:rPr>
                <a:t></a:t>
              </a:r>
              <a:r>
                <a:rPr lang="en-US"/>
                <a:t> E</a:t>
              </a:r>
              <a:r>
                <a:rPr lang="en-US" baseline="-25000"/>
                <a:t>2</a:t>
              </a:r>
            </a:p>
          </p:txBody>
        </p:sp>
      </p:grpSp>
      <p:grpSp>
        <p:nvGrpSpPr>
          <p:cNvPr id="5" name="Group 25"/>
          <p:cNvGrpSpPr>
            <a:grpSpLocks/>
          </p:cNvGrpSpPr>
          <p:nvPr/>
        </p:nvGrpSpPr>
        <p:grpSpPr bwMode="auto">
          <a:xfrm>
            <a:off x="1447800" y="3048000"/>
            <a:ext cx="5867400" cy="1828800"/>
            <a:chOff x="912" y="1920"/>
            <a:chExt cx="3696" cy="1152"/>
          </a:xfrm>
        </p:grpSpPr>
        <p:grpSp>
          <p:nvGrpSpPr>
            <p:cNvPr id="6" name="Group 17"/>
            <p:cNvGrpSpPr>
              <a:grpSpLocks/>
            </p:cNvGrpSpPr>
            <p:nvPr/>
          </p:nvGrpSpPr>
          <p:grpSpPr bwMode="auto">
            <a:xfrm>
              <a:off x="912" y="1920"/>
              <a:ext cx="3696" cy="1104"/>
              <a:chOff x="912" y="1920"/>
              <a:chExt cx="3696" cy="1104"/>
            </a:xfrm>
          </p:grpSpPr>
          <p:sp>
            <p:nvSpPr>
              <p:cNvPr id="29707" name="Oval 11"/>
              <p:cNvSpPr>
                <a:spLocks noChangeArrowheads="1"/>
              </p:cNvSpPr>
              <p:nvPr/>
            </p:nvSpPr>
            <p:spPr bwMode="auto">
              <a:xfrm>
                <a:off x="912" y="2352"/>
                <a:ext cx="288" cy="288"/>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sp>
            <p:nvSpPr>
              <p:cNvPr id="29708" name="Oval 12"/>
              <p:cNvSpPr>
                <a:spLocks noChangeArrowheads="1"/>
              </p:cNvSpPr>
              <p:nvPr/>
            </p:nvSpPr>
            <p:spPr bwMode="auto">
              <a:xfrm>
                <a:off x="4320" y="2400"/>
                <a:ext cx="288" cy="288"/>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sp>
            <p:nvSpPr>
              <p:cNvPr id="29709" name="Line 13"/>
              <p:cNvSpPr>
                <a:spLocks noChangeShapeType="1"/>
              </p:cNvSpPr>
              <p:nvPr/>
            </p:nvSpPr>
            <p:spPr bwMode="auto">
              <a:xfrm flipV="1">
                <a:off x="1152" y="1920"/>
                <a:ext cx="720" cy="480"/>
              </a:xfrm>
              <a:prstGeom prst="line">
                <a:avLst/>
              </a:prstGeom>
              <a:noFill/>
              <a:ln w="9525">
                <a:solidFill>
                  <a:schemeClr val="tx1"/>
                </a:solidFill>
                <a:round/>
                <a:headEnd/>
                <a:tailEnd type="triangle" w="med" len="med"/>
              </a:ln>
              <a:effectLst/>
            </p:spPr>
            <p:txBody>
              <a:bodyPr/>
              <a:lstStyle/>
              <a:p>
                <a:endParaRPr lang="en-US"/>
              </a:p>
            </p:txBody>
          </p:sp>
          <p:sp>
            <p:nvSpPr>
              <p:cNvPr id="29710" name="Line 14"/>
              <p:cNvSpPr>
                <a:spLocks noChangeShapeType="1"/>
              </p:cNvSpPr>
              <p:nvPr/>
            </p:nvSpPr>
            <p:spPr bwMode="auto">
              <a:xfrm>
                <a:off x="1152" y="2592"/>
                <a:ext cx="720" cy="432"/>
              </a:xfrm>
              <a:prstGeom prst="line">
                <a:avLst/>
              </a:prstGeom>
              <a:noFill/>
              <a:ln w="9525">
                <a:solidFill>
                  <a:schemeClr val="tx1"/>
                </a:solidFill>
                <a:round/>
                <a:headEnd/>
                <a:tailEnd type="triangle" w="med" len="med"/>
              </a:ln>
              <a:effectLst/>
            </p:spPr>
            <p:txBody>
              <a:bodyPr/>
              <a:lstStyle/>
              <a:p>
                <a:endParaRPr lang="en-US"/>
              </a:p>
            </p:txBody>
          </p:sp>
          <p:sp>
            <p:nvSpPr>
              <p:cNvPr id="29711" name="Line 15"/>
              <p:cNvSpPr>
                <a:spLocks noChangeShapeType="1"/>
              </p:cNvSpPr>
              <p:nvPr/>
            </p:nvSpPr>
            <p:spPr bwMode="auto">
              <a:xfrm>
                <a:off x="3600" y="1920"/>
                <a:ext cx="768" cy="528"/>
              </a:xfrm>
              <a:prstGeom prst="line">
                <a:avLst/>
              </a:prstGeom>
              <a:noFill/>
              <a:ln w="9525">
                <a:solidFill>
                  <a:schemeClr val="tx1"/>
                </a:solidFill>
                <a:round/>
                <a:headEnd/>
                <a:tailEnd type="triangle" w="med" len="med"/>
              </a:ln>
              <a:effectLst/>
            </p:spPr>
            <p:txBody>
              <a:bodyPr/>
              <a:lstStyle/>
              <a:p>
                <a:endParaRPr lang="en-US"/>
              </a:p>
            </p:txBody>
          </p:sp>
          <p:sp>
            <p:nvSpPr>
              <p:cNvPr id="29712" name="Line 16"/>
              <p:cNvSpPr>
                <a:spLocks noChangeShapeType="1"/>
              </p:cNvSpPr>
              <p:nvPr/>
            </p:nvSpPr>
            <p:spPr bwMode="auto">
              <a:xfrm flipV="1">
                <a:off x="3600" y="2640"/>
                <a:ext cx="768" cy="384"/>
              </a:xfrm>
              <a:prstGeom prst="line">
                <a:avLst/>
              </a:prstGeom>
              <a:noFill/>
              <a:ln w="9525">
                <a:solidFill>
                  <a:schemeClr val="tx1"/>
                </a:solidFill>
                <a:round/>
                <a:headEnd/>
                <a:tailEnd type="triangle" w="med" len="med"/>
              </a:ln>
              <a:effectLst/>
            </p:spPr>
            <p:txBody>
              <a:bodyPr/>
              <a:lstStyle/>
              <a:p>
                <a:endParaRPr lang="en-US"/>
              </a:p>
            </p:txBody>
          </p:sp>
        </p:grpSp>
        <p:sp>
          <p:nvSpPr>
            <p:cNvPr id="29717" name="Text Box 21"/>
            <p:cNvSpPr txBox="1">
              <a:spLocks noChangeArrowheads="1"/>
            </p:cNvSpPr>
            <p:nvPr/>
          </p:nvSpPr>
          <p:spPr bwMode="auto">
            <a:xfrm>
              <a:off x="1344" y="1920"/>
              <a:ext cx="217" cy="288"/>
            </a:xfrm>
            <a:prstGeom prst="rect">
              <a:avLst/>
            </a:prstGeom>
            <a:noFill/>
            <a:ln w="9525">
              <a:noFill/>
              <a:miter lim="800000"/>
              <a:headEnd/>
              <a:tailEnd/>
            </a:ln>
            <a:effectLst/>
          </p:spPr>
          <p:txBody>
            <a:bodyPr wrap="none">
              <a:spAutoFit/>
            </a:bodyPr>
            <a:lstStyle/>
            <a:p>
              <a:r>
                <a:rPr lang="en-US">
                  <a:solidFill>
                    <a:schemeClr val="tx2"/>
                  </a:solidFill>
                  <a:latin typeface="Lucida Sans Unicode" pitchFamily="34" charset="0"/>
                </a:rPr>
                <a:t>ε</a:t>
              </a:r>
            </a:p>
          </p:txBody>
        </p:sp>
        <p:sp>
          <p:nvSpPr>
            <p:cNvPr id="29718" name="Text Box 22"/>
            <p:cNvSpPr txBox="1">
              <a:spLocks noChangeArrowheads="1"/>
            </p:cNvSpPr>
            <p:nvPr/>
          </p:nvSpPr>
          <p:spPr bwMode="auto">
            <a:xfrm>
              <a:off x="1344" y="2784"/>
              <a:ext cx="217" cy="288"/>
            </a:xfrm>
            <a:prstGeom prst="rect">
              <a:avLst/>
            </a:prstGeom>
            <a:noFill/>
            <a:ln w="9525">
              <a:noFill/>
              <a:miter lim="800000"/>
              <a:headEnd/>
              <a:tailEnd/>
            </a:ln>
            <a:effectLst/>
          </p:spPr>
          <p:txBody>
            <a:bodyPr wrap="none">
              <a:spAutoFit/>
            </a:bodyPr>
            <a:lstStyle/>
            <a:p>
              <a:r>
                <a:rPr lang="en-US">
                  <a:solidFill>
                    <a:schemeClr val="tx2"/>
                  </a:solidFill>
                  <a:latin typeface="Lucida Sans Unicode" pitchFamily="34" charset="0"/>
                </a:rPr>
                <a:t>ε</a:t>
              </a:r>
            </a:p>
          </p:txBody>
        </p:sp>
        <p:sp>
          <p:nvSpPr>
            <p:cNvPr id="29719" name="Text Box 23"/>
            <p:cNvSpPr txBox="1">
              <a:spLocks noChangeArrowheads="1"/>
            </p:cNvSpPr>
            <p:nvPr/>
          </p:nvSpPr>
          <p:spPr bwMode="auto">
            <a:xfrm>
              <a:off x="3936" y="2784"/>
              <a:ext cx="217" cy="288"/>
            </a:xfrm>
            <a:prstGeom prst="rect">
              <a:avLst/>
            </a:prstGeom>
            <a:noFill/>
            <a:ln w="9525">
              <a:noFill/>
              <a:miter lim="800000"/>
              <a:headEnd/>
              <a:tailEnd/>
            </a:ln>
            <a:effectLst/>
          </p:spPr>
          <p:txBody>
            <a:bodyPr wrap="none">
              <a:spAutoFit/>
            </a:bodyPr>
            <a:lstStyle/>
            <a:p>
              <a:r>
                <a:rPr lang="en-US">
                  <a:solidFill>
                    <a:schemeClr val="tx2"/>
                  </a:solidFill>
                  <a:latin typeface="Lucida Sans Unicode" pitchFamily="34" charset="0"/>
                </a:rPr>
                <a:t>ε</a:t>
              </a:r>
            </a:p>
          </p:txBody>
        </p:sp>
        <p:sp>
          <p:nvSpPr>
            <p:cNvPr id="29720" name="Text Box 24"/>
            <p:cNvSpPr txBox="1">
              <a:spLocks noChangeArrowheads="1"/>
            </p:cNvSpPr>
            <p:nvPr/>
          </p:nvSpPr>
          <p:spPr bwMode="auto">
            <a:xfrm>
              <a:off x="3936" y="1920"/>
              <a:ext cx="217" cy="288"/>
            </a:xfrm>
            <a:prstGeom prst="rect">
              <a:avLst/>
            </a:prstGeom>
            <a:noFill/>
            <a:ln w="9525">
              <a:noFill/>
              <a:miter lim="800000"/>
              <a:headEnd/>
              <a:tailEnd/>
            </a:ln>
            <a:effectLst/>
          </p:spPr>
          <p:txBody>
            <a:bodyPr wrap="none">
              <a:spAutoFit/>
            </a:bodyPr>
            <a:lstStyle/>
            <a:p>
              <a:r>
                <a:rPr lang="en-US">
                  <a:solidFill>
                    <a:schemeClr val="tx2"/>
                  </a:solidFill>
                  <a:latin typeface="Lucida Sans Unicode" pitchFamily="34" charset="0"/>
                </a:rPr>
                <a:t>ε</a:t>
              </a:r>
            </a:p>
          </p:txBody>
        </p:sp>
      </p:grpSp>
      <p:pic>
        <p:nvPicPr>
          <p:cNvPr id="27"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28"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RE to </a:t>
            </a:r>
            <a:r>
              <a:rPr lang="en-US" sz="3200" dirty="0" smtClean="0">
                <a:latin typeface="Lucida Sans Unicode" pitchFamily="34" charset="0"/>
              </a:rPr>
              <a:t>ε</a:t>
            </a:r>
            <a:r>
              <a:rPr lang="en-US" sz="3200" dirty="0" smtClean="0"/>
              <a:t>-NFA: </a:t>
            </a:r>
            <a:r>
              <a:rPr lang="en-US" sz="3200" dirty="0" smtClean="0">
                <a:solidFill>
                  <a:srgbClr val="3366FF"/>
                </a:solidFill>
              </a:rPr>
              <a:t>Induction 1</a:t>
            </a:r>
            <a:r>
              <a:rPr lang="en-US" sz="3200" dirty="0" smtClean="0"/>
              <a:t> – Union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2"/>
          </p:nvPr>
        </p:nvSpPr>
        <p:spPr/>
        <p:txBody>
          <a:bodyPr/>
          <a:lstStyle/>
          <a:p>
            <a:fld id="{07D1DFCC-6FF0-4D79-9031-27768A4EB28F}" type="slidenum">
              <a:rPr lang="en-US"/>
              <a:pPr/>
              <a:t>51</a:t>
            </a:fld>
            <a:endParaRPr lang="en-US"/>
          </a:p>
        </p:txBody>
      </p:sp>
      <p:grpSp>
        <p:nvGrpSpPr>
          <p:cNvPr id="2" name="Group 3"/>
          <p:cNvGrpSpPr>
            <a:grpSpLocks/>
          </p:cNvGrpSpPr>
          <p:nvPr/>
        </p:nvGrpSpPr>
        <p:grpSpPr bwMode="auto">
          <a:xfrm>
            <a:off x="914400" y="2971800"/>
            <a:ext cx="2971800" cy="1371600"/>
            <a:chOff x="1824" y="1488"/>
            <a:chExt cx="1872" cy="864"/>
          </a:xfrm>
        </p:grpSpPr>
        <p:sp>
          <p:nvSpPr>
            <p:cNvPr id="31748" name="Oval 4"/>
            <p:cNvSpPr>
              <a:spLocks noChangeArrowheads="1"/>
            </p:cNvSpPr>
            <p:nvPr/>
          </p:nvSpPr>
          <p:spPr bwMode="auto">
            <a:xfrm>
              <a:off x="1824" y="1488"/>
              <a:ext cx="1872" cy="864"/>
            </a:xfrm>
            <a:prstGeom prst="ellipse">
              <a:avLst/>
            </a:prstGeom>
            <a:solidFill>
              <a:schemeClr val="accent1">
                <a:alpha val="50000"/>
              </a:schemeClr>
            </a:solidFill>
            <a:ln w="9525">
              <a:solidFill>
                <a:schemeClr val="tx1"/>
              </a:solidFill>
              <a:round/>
              <a:headEnd/>
              <a:tailEnd/>
            </a:ln>
            <a:effectLst/>
          </p:spPr>
          <p:txBody>
            <a:bodyPr wrap="none" anchor="ctr"/>
            <a:lstStyle/>
            <a:p>
              <a:pPr algn="ctr"/>
              <a:r>
                <a:rPr lang="en-US"/>
                <a:t>For E</a:t>
              </a:r>
              <a:r>
                <a:rPr lang="en-US" baseline="-25000"/>
                <a:t>1</a:t>
              </a:r>
            </a:p>
          </p:txBody>
        </p:sp>
        <p:sp>
          <p:nvSpPr>
            <p:cNvPr id="31749" name="Oval 5"/>
            <p:cNvSpPr>
              <a:spLocks noChangeArrowheads="1"/>
            </p:cNvSpPr>
            <p:nvPr/>
          </p:nvSpPr>
          <p:spPr bwMode="auto">
            <a:xfrm>
              <a:off x="3312" y="1776"/>
              <a:ext cx="288" cy="288"/>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sp>
          <p:nvSpPr>
            <p:cNvPr id="31750" name="Oval 6"/>
            <p:cNvSpPr>
              <a:spLocks noChangeArrowheads="1"/>
            </p:cNvSpPr>
            <p:nvPr/>
          </p:nvSpPr>
          <p:spPr bwMode="auto">
            <a:xfrm>
              <a:off x="1872" y="1776"/>
              <a:ext cx="288" cy="288"/>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grpSp>
      <p:grpSp>
        <p:nvGrpSpPr>
          <p:cNvPr id="3" name="Group 7"/>
          <p:cNvGrpSpPr>
            <a:grpSpLocks/>
          </p:cNvGrpSpPr>
          <p:nvPr/>
        </p:nvGrpSpPr>
        <p:grpSpPr bwMode="auto">
          <a:xfrm>
            <a:off x="5486400" y="2971800"/>
            <a:ext cx="2971800" cy="1371600"/>
            <a:chOff x="1824" y="1488"/>
            <a:chExt cx="1872" cy="864"/>
          </a:xfrm>
        </p:grpSpPr>
        <p:sp>
          <p:nvSpPr>
            <p:cNvPr id="31752" name="Oval 8"/>
            <p:cNvSpPr>
              <a:spLocks noChangeArrowheads="1"/>
            </p:cNvSpPr>
            <p:nvPr/>
          </p:nvSpPr>
          <p:spPr bwMode="auto">
            <a:xfrm>
              <a:off x="1824" y="1488"/>
              <a:ext cx="1872" cy="864"/>
            </a:xfrm>
            <a:prstGeom prst="ellipse">
              <a:avLst/>
            </a:prstGeom>
            <a:solidFill>
              <a:schemeClr val="accent1">
                <a:alpha val="50000"/>
              </a:schemeClr>
            </a:solidFill>
            <a:ln w="9525">
              <a:solidFill>
                <a:schemeClr val="tx1"/>
              </a:solidFill>
              <a:round/>
              <a:headEnd/>
              <a:tailEnd/>
            </a:ln>
            <a:effectLst/>
          </p:spPr>
          <p:txBody>
            <a:bodyPr wrap="none" anchor="ctr"/>
            <a:lstStyle/>
            <a:p>
              <a:pPr algn="ctr"/>
              <a:r>
                <a:rPr lang="en-US"/>
                <a:t>For E</a:t>
              </a:r>
              <a:r>
                <a:rPr lang="en-US" baseline="-25000"/>
                <a:t>2</a:t>
              </a:r>
            </a:p>
          </p:txBody>
        </p:sp>
        <p:sp>
          <p:nvSpPr>
            <p:cNvPr id="31753" name="Oval 9"/>
            <p:cNvSpPr>
              <a:spLocks noChangeArrowheads="1"/>
            </p:cNvSpPr>
            <p:nvPr/>
          </p:nvSpPr>
          <p:spPr bwMode="auto">
            <a:xfrm>
              <a:off x="3312" y="1776"/>
              <a:ext cx="288" cy="288"/>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sp>
          <p:nvSpPr>
            <p:cNvPr id="31754" name="Oval 10"/>
            <p:cNvSpPr>
              <a:spLocks noChangeArrowheads="1"/>
            </p:cNvSpPr>
            <p:nvPr/>
          </p:nvSpPr>
          <p:spPr bwMode="auto">
            <a:xfrm>
              <a:off x="1872" y="1776"/>
              <a:ext cx="288" cy="288"/>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grpSp>
      <p:grpSp>
        <p:nvGrpSpPr>
          <p:cNvPr id="4" name="Group 23"/>
          <p:cNvGrpSpPr>
            <a:grpSpLocks/>
          </p:cNvGrpSpPr>
          <p:nvPr/>
        </p:nvGrpSpPr>
        <p:grpSpPr bwMode="auto">
          <a:xfrm>
            <a:off x="609600" y="2514600"/>
            <a:ext cx="8153400" cy="3048000"/>
            <a:chOff x="384" y="1584"/>
            <a:chExt cx="5136" cy="1920"/>
          </a:xfrm>
        </p:grpSpPr>
        <p:sp>
          <p:nvSpPr>
            <p:cNvPr id="31763" name="Oval 19"/>
            <p:cNvSpPr>
              <a:spLocks noChangeArrowheads="1"/>
            </p:cNvSpPr>
            <p:nvPr/>
          </p:nvSpPr>
          <p:spPr bwMode="auto">
            <a:xfrm>
              <a:off x="384" y="1584"/>
              <a:ext cx="5136" cy="1440"/>
            </a:xfrm>
            <a:prstGeom prst="ellipse">
              <a:avLst/>
            </a:prstGeom>
            <a:noFill/>
            <a:ln w="9525">
              <a:solidFill>
                <a:schemeClr val="tx1"/>
              </a:solidFill>
              <a:round/>
              <a:headEnd/>
              <a:tailEnd/>
            </a:ln>
            <a:effectLst/>
          </p:spPr>
          <p:txBody>
            <a:bodyPr wrap="none" anchor="ctr"/>
            <a:lstStyle/>
            <a:p>
              <a:endParaRPr lang="en-US"/>
            </a:p>
          </p:txBody>
        </p:sp>
        <p:sp>
          <p:nvSpPr>
            <p:cNvPr id="31764" name="Text Box 20"/>
            <p:cNvSpPr txBox="1">
              <a:spLocks noChangeArrowheads="1"/>
            </p:cNvSpPr>
            <p:nvPr/>
          </p:nvSpPr>
          <p:spPr bwMode="auto">
            <a:xfrm>
              <a:off x="2352" y="3216"/>
              <a:ext cx="805" cy="288"/>
            </a:xfrm>
            <a:prstGeom prst="rect">
              <a:avLst/>
            </a:prstGeom>
            <a:noFill/>
            <a:ln w="9525">
              <a:noFill/>
              <a:miter lim="800000"/>
              <a:headEnd/>
              <a:tailEnd/>
            </a:ln>
            <a:effectLst/>
          </p:spPr>
          <p:txBody>
            <a:bodyPr wrap="none">
              <a:spAutoFit/>
            </a:bodyPr>
            <a:lstStyle/>
            <a:p>
              <a:r>
                <a:rPr lang="en-US"/>
                <a:t>For E</a:t>
              </a:r>
              <a:r>
                <a:rPr lang="en-US" baseline="-25000"/>
                <a:t>1</a:t>
              </a:r>
              <a:r>
                <a:rPr lang="en-US"/>
                <a:t>E</a:t>
              </a:r>
              <a:r>
                <a:rPr lang="en-US" baseline="-25000"/>
                <a:t>2</a:t>
              </a:r>
            </a:p>
          </p:txBody>
        </p:sp>
      </p:grpSp>
      <p:grpSp>
        <p:nvGrpSpPr>
          <p:cNvPr id="5" name="Group 26"/>
          <p:cNvGrpSpPr>
            <a:grpSpLocks/>
          </p:cNvGrpSpPr>
          <p:nvPr/>
        </p:nvGrpSpPr>
        <p:grpSpPr bwMode="auto">
          <a:xfrm>
            <a:off x="3733800" y="3200400"/>
            <a:ext cx="1828800" cy="457200"/>
            <a:chOff x="2352" y="2016"/>
            <a:chExt cx="1152" cy="288"/>
          </a:xfrm>
        </p:grpSpPr>
        <p:sp>
          <p:nvSpPr>
            <p:cNvPr id="31765" name="Line 21"/>
            <p:cNvSpPr>
              <a:spLocks noChangeShapeType="1"/>
            </p:cNvSpPr>
            <p:nvPr/>
          </p:nvSpPr>
          <p:spPr bwMode="auto">
            <a:xfrm>
              <a:off x="2352" y="2304"/>
              <a:ext cx="1152" cy="0"/>
            </a:xfrm>
            <a:prstGeom prst="line">
              <a:avLst/>
            </a:prstGeom>
            <a:noFill/>
            <a:ln w="9525">
              <a:solidFill>
                <a:schemeClr val="tx1"/>
              </a:solidFill>
              <a:round/>
              <a:headEnd/>
              <a:tailEnd type="triangle" w="med" len="med"/>
            </a:ln>
            <a:effectLst/>
          </p:spPr>
          <p:txBody>
            <a:bodyPr/>
            <a:lstStyle/>
            <a:p>
              <a:endParaRPr lang="en-US"/>
            </a:p>
          </p:txBody>
        </p:sp>
        <p:sp>
          <p:nvSpPr>
            <p:cNvPr id="31768" name="Text Box 24"/>
            <p:cNvSpPr txBox="1">
              <a:spLocks noChangeArrowheads="1"/>
            </p:cNvSpPr>
            <p:nvPr/>
          </p:nvSpPr>
          <p:spPr bwMode="auto">
            <a:xfrm>
              <a:off x="2832" y="2016"/>
              <a:ext cx="217" cy="288"/>
            </a:xfrm>
            <a:prstGeom prst="rect">
              <a:avLst/>
            </a:prstGeom>
            <a:noFill/>
            <a:ln w="9525">
              <a:noFill/>
              <a:miter lim="800000"/>
              <a:headEnd/>
              <a:tailEnd/>
            </a:ln>
            <a:effectLst/>
          </p:spPr>
          <p:txBody>
            <a:bodyPr wrap="none">
              <a:spAutoFit/>
            </a:bodyPr>
            <a:lstStyle/>
            <a:p>
              <a:r>
                <a:rPr lang="en-US">
                  <a:solidFill>
                    <a:schemeClr val="tx2"/>
                  </a:solidFill>
                  <a:latin typeface="Lucida Sans Unicode" pitchFamily="34" charset="0"/>
                </a:rPr>
                <a:t>ε</a:t>
              </a:r>
            </a:p>
          </p:txBody>
        </p:sp>
      </p:grpSp>
      <p:pic>
        <p:nvPicPr>
          <p:cNvPr id="1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9"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RE to </a:t>
            </a:r>
            <a:r>
              <a:rPr lang="en-US" sz="3200" dirty="0" smtClean="0">
                <a:latin typeface="Lucida Sans Unicode" pitchFamily="34" charset="0"/>
              </a:rPr>
              <a:t>ε</a:t>
            </a:r>
            <a:r>
              <a:rPr lang="en-US" sz="3200" dirty="0" smtClean="0"/>
              <a:t>-NFA: </a:t>
            </a:r>
            <a:r>
              <a:rPr lang="en-US" sz="3200" dirty="0" smtClean="0">
                <a:solidFill>
                  <a:srgbClr val="3366FF"/>
                </a:solidFill>
              </a:rPr>
              <a:t>Induction 2</a:t>
            </a:r>
            <a:r>
              <a:rPr lang="en-US" sz="3200" dirty="0" smtClean="0"/>
              <a:t> – Concatenation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4"/>
          <p:cNvSpPr>
            <a:spLocks noGrp="1"/>
          </p:cNvSpPr>
          <p:nvPr>
            <p:ph type="sldNum" sz="quarter" idx="12"/>
          </p:nvPr>
        </p:nvSpPr>
        <p:spPr/>
        <p:txBody>
          <a:bodyPr/>
          <a:lstStyle/>
          <a:p>
            <a:fld id="{5EDB845F-8F80-4209-9E74-E5611B052AC6}" type="slidenum">
              <a:rPr lang="en-US"/>
              <a:pPr/>
              <a:t>52</a:t>
            </a:fld>
            <a:endParaRPr lang="en-US"/>
          </a:p>
        </p:txBody>
      </p:sp>
      <p:grpSp>
        <p:nvGrpSpPr>
          <p:cNvPr id="2" name="Group 22"/>
          <p:cNvGrpSpPr>
            <a:grpSpLocks/>
          </p:cNvGrpSpPr>
          <p:nvPr/>
        </p:nvGrpSpPr>
        <p:grpSpPr bwMode="auto">
          <a:xfrm>
            <a:off x="2667000" y="2743200"/>
            <a:ext cx="2971800" cy="1371600"/>
            <a:chOff x="1680" y="1728"/>
            <a:chExt cx="1872" cy="864"/>
          </a:xfrm>
        </p:grpSpPr>
        <p:sp>
          <p:nvSpPr>
            <p:cNvPr id="33796" name="Oval 4"/>
            <p:cNvSpPr>
              <a:spLocks noChangeArrowheads="1"/>
            </p:cNvSpPr>
            <p:nvPr/>
          </p:nvSpPr>
          <p:spPr bwMode="auto">
            <a:xfrm>
              <a:off x="1680" y="1728"/>
              <a:ext cx="1872" cy="864"/>
            </a:xfrm>
            <a:prstGeom prst="ellipse">
              <a:avLst/>
            </a:prstGeom>
            <a:solidFill>
              <a:schemeClr val="accent1">
                <a:alpha val="50000"/>
              </a:schemeClr>
            </a:solidFill>
            <a:ln w="9525">
              <a:solidFill>
                <a:schemeClr val="tx1"/>
              </a:solidFill>
              <a:round/>
              <a:headEnd/>
              <a:tailEnd/>
            </a:ln>
            <a:effectLst/>
          </p:spPr>
          <p:txBody>
            <a:bodyPr wrap="none" anchor="ctr"/>
            <a:lstStyle/>
            <a:p>
              <a:pPr algn="ctr"/>
              <a:r>
                <a:rPr lang="en-US"/>
                <a:t>For E</a:t>
              </a:r>
              <a:endParaRPr lang="en-US" baseline="-25000"/>
            </a:p>
          </p:txBody>
        </p:sp>
        <p:sp>
          <p:nvSpPr>
            <p:cNvPr id="33797" name="Oval 5"/>
            <p:cNvSpPr>
              <a:spLocks noChangeArrowheads="1"/>
            </p:cNvSpPr>
            <p:nvPr/>
          </p:nvSpPr>
          <p:spPr bwMode="auto">
            <a:xfrm>
              <a:off x="3168" y="2016"/>
              <a:ext cx="288" cy="288"/>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sp>
          <p:nvSpPr>
            <p:cNvPr id="33798" name="Oval 6"/>
            <p:cNvSpPr>
              <a:spLocks noChangeArrowheads="1"/>
            </p:cNvSpPr>
            <p:nvPr/>
          </p:nvSpPr>
          <p:spPr bwMode="auto">
            <a:xfrm>
              <a:off x="1728" y="2016"/>
              <a:ext cx="288" cy="288"/>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grpSp>
      <p:grpSp>
        <p:nvGrpSpPr>
          <p:cNvPr id="3" name="Group 27"/>
          <p:cNvGrpSpPr>
            <a:grpSpLocks/>
          </p:cNvGrpSpPr>
          <p:nvPr/>
        </p:nvGrpSpPr>
        <p:grpSpPr bwMode="auto">
          <a:xfrm>
            <a:off x="609600" y="1676400"/>
            <a:ext cx="7086600" cy="4343400"/>
            <a:chOff x="384" y="1056"/>
            <a:chExt cx="4464" cy="2736"/>
          </a:xfrm>
        </p:grpSpPr>
        <p:sp>
          <p:nvSpPr>
            <p:cNvPr id="33804" name="Oval 12"/>
            <p:cNvSpPr>
              <a:spLocks noChangeArrowheads="1"/>
            </p:cNvSpPr>
            <p:nvPr/>
          </p:nvSpPr>
          <p:spPr bwMode="auto">
            <a:xfrm>
              <a:off x="384" y="1056"/>
              <a:ext cx="4464" cy="2160"/>
            </a:xfrm>
            <a:prstGeom prst="ellipse">
              <a:avLst/>
            </a:prstGeom>
            <a:noFill/>
            <a:ln w="9525">
              <a:solidFill>
                <a:schemeClr val="tx1"/>
              </a:solidFill>
              <a:round/>
              <a:headEnd/>
              <a:tailEnd/>
            </a:ln>
            <a:effectLst/>
          </p:spPr>
          <p:txBody>
            <a:bodyPr wrap="none" anchor="ctr"/>
            <a:lstStyle/>
            <a:p>
              <a:endParaRPr lang="en-US"/>
            </a:p>
          </p:txBody>
        </p:sp>
        <p:sp>
          <p:nvSpPr>
            <p:cNvPr id="33805" name="Text Box 13"/>
            <p:cNvSpPr txBox="1">
              <a:spLocks noChangeArrowheads="1"/>
            </p:cNvSpPr>
            <p:nvPr/>
          </p:nvSpPr>
          <p:spPr bwMode="auto">
            <a:xfrm>
              <a:off x="2256" y="3504"/>
              <a:ext cx="662" cy="288"/>
            </a:xfrm>
            <a:prstGeom prst="rect">
              <a:avLst/>
            </a:prstGeom>
            <a:noFill/>
            <a:ln w="9525">
              <a:noFill/>
              <a:miter lim="800000"/>
              <a:headEnd/>
              <a:tailEnd/>
            </a:ln>
            <a:effectLst/>
          </p:spPr>
          <p:txBody>
            <a:bodyPr wrap="none">
              <a:spAutoFit/>
            </a:bodyPr>
            <a:lstStyle/>
            <a:p>
              <a:r>
                <a:rPr lang="en-US"/>
                <a:t>For E*</a:t>
              </a:r>
              <a:endParaRPr lang="en-US" baseline="-25000"/>
            </a:p>
          </p:txBody>
        </p:sp>
      </p:grpSp>
      <p:grpSp>
        <p:nvGrpSpPr>
          <p:cNvPr id="4" name="Group 26"/>
          <p:cNvGrpSpPr>
            <a:grpSpLocks/>
          </p:cNvGrpSpPr>
          <p:nvPr/>
        </p:nvGrpSpPr>
        <p:grpSpPr bwMode="auto">
          <a:xfrm>
            <a:off x="990600" y="1752600"/>
            <a:ext cx="6096000" cy="3276600"/>
            <a:chOff x="624" y="1104"/>
            <a:chExt cx="3840" cy="2064"/>
          </a:xfrm>
        </p:grpSpPr>
        <p:sp>
          <p:nvSpPr>
            <p:cNvPr id="33801" name="Oval 9"/>
            <p:cNvSpPr>
              <a:spLocks noChangeArrowheads="1"/>
            </p:cNvSpPr>
            <p:nvPr/>
          </p:nvSpPr>
          <p:spPr bwMode="auto">
            <a:xfrm>
              <a:off x="4176" y="2016"/>
              <a:ext cx="288" cy="288"/>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sp>
          <p:nvSpPr>
            <p:cNvPr id="33802" name="Oval 10"/>
            <p:cNvSpPr>
              <a:spLocks noChangeArrowheads="1"/>
            </p:cNvSpPr>
            <p:nvPr/>
          </p:nvSpPr>
          <p:spPr bwMode="auto">
            <a:xfrm>
              <a:off x="624" y="2016"/>
              <a:ext cx="288" cy="288"/>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sp>
          <p:nvSpPr>
            <p:cNvPr id="33807" name="Line 15"/>
            <p:cNvSpPr>
              <a:spLocks noChangeShapeType="1"/>
            </p:cNvSpPr>
            <p:nvPr/>
          </p:nvSpPr>
          <p:spPr bwMode="auto">
            <a:xfrm>
              <a:off x="912" y="2160"/>
              <a:ext cx="768" cy="0"/>
            </a:xfrm>
            <a:prstGeom prst="line">
              <a:avLst/>
            </a:prstGeom>
            <a:noFill/>
            <a:ln w="9525">
              <a:solidFill>
                <a:schemeClr val="tx1"/>
              </a:solidFill>
              <a:round/>
              <a:headEnd/>
              <a:tailEnd type="triangle" w="med" len="med"/>
            </a:ln>
            <a:effectLst/>
          </p:spPr>
          <p:txBody>
            <a:bodyPr/>
            <a:lstStyle/>
            <a:p>
              <a:endParaRPr lang="en-US"/>
            </a:p>
          </p:txBody>
        </p:sp>
        <p:sp>
          <p:nvSpPr>
            <p:cNvPr id="33808" name="Line 16"/>
            <p:cNvSpPr>
              <a:spLocks noChangeShapeType="1"/>
            </p:cNvSpPr>
            <p:nvPr/>
          </p:nvSpPr>
          <p:spPr bwMode="auto">
            <a:xfrm>
              <a:off x="3456" y="2160"/>
              <a:ext cx="720" cy="0"/>
            </a:xfrm>
            <a:prstGeom prst="line">
              <a:avLst/>
            </a:prstGeom>
            <a:noFill/>
            <a:ln w="9525">
              <a:solidFill>
                <a:schemeClr val="tx1"/>
              </a:solidFill>
              <a:round/>
              <a:headEnd/>
              <a:tailEnd type="triangle" w="med" len="med"/>
            </a:ln>
            <a:effectLst/>
          </p:spPr>
          <p:txBody>
            <a:bodyPr/>
            <a:lstStyle/>
            <a:p>
              <a:endParaRPr lang="en-US"/>
            </a:p>
          </p:txBody>
        </p:sp>
        <p:cxnSp>
          <p:nvCxnSpPr>
            <p:cNvPr id="33810" name="AutoShape 18"/>
            <p:cNvCxnSpPr>
              <a:cxnSpLocks noChangeShapeType="1"/>
            </p:cNvCxnSpPr>
            <p:nvPr/>
          </p:nvCxnSpPr>
          <p:spPr bwMode="auto">
            <a:xfrm rot="16200000" flipH="1" flipV="1">
              <a:off x="2543" y="1297"/>
              <a:ext cx="1" cy="1440"/>
            </a:xfrm>
            <a:prstGeom prst="curvedConnector3">
              <a:avLst>
                <a:gd name="adj1" fmla="val -63900005"/>
              </a:avLst>
            </a:prstGeom>
            <a:noFill/>
            <a:ln w="9525">
              <a:solidFill>
                <a:schemeClr val="tx1"/>
              </a:solidFill>
              <a:round/>
              <a:headEnd/>
              <a:tailEnd type="triangle" w="med" len="med"/>
            </a:ln>
            <a:effectLst/>
          </p:spPr>
        </p:cxnSp>
        <p:cxnSp>
          <p:nvCxnSpPr>
            <p:cNvPr id="33811" name="AutoShape 19"/>
            <p:cNvCxnSpPr>
              <a:cxnSpLocks noChangeShapeType="1"/>
            </p:cNvCxnSpPr>
            <p:nvPr/>
          </p:nvCxnSpPr>
          <p:spPr bwMode="auto">
            <a:xfrm rot="16200000" flipH="1">
              <a:off x="2543" y="529"/>
              <a:ext cx="1" cy="3552"/>
            </a:xfrm>
            <a:prstGeom prst="curvedConnector3">
              <a:avLst>
                <a:gd name="adj1" fmla="val 54899995"/>
              </a:avLst>
            </a:prstGeom>
            <a:noFill/>
            <a:ln w="9525">
              <a:solidFill>
                <a:schemeClr val="tx1"/>
              </a:solidFill>
              <a:round/>
              <a:headEnd/>
              <a:tailEnd type="triangle" w="med" len="med"/>
            </a:ln>
            <a:effectLst/>
          </p:spPr>
        </p:cxnSp>
        <p:sp>
          <p:nvSpPr>
            <p:cNvPr id="33812" name="Text Box 20"/>
            <p:cNvSpPr txBox="1">
              <a:spLocks noChangeArrowheads="1"/>
            </p:cNvSpPr>
            <p:nvPr/>
          </p:nvSpPr>
          <p:spPr bwMode="auto">
            <a:xfrm>
              <a:off x="2496" y="1104"/>
              <a:ext cx="217" cy="288"/>
            </a:xfrm>
            <a:prstGeom prst="rect">
              <a:avLst/>
            </a:prstGeom>
            <a:noFill/>
            <a:ln w="9525">
              <a:noFill/>
              <a:miter lim="800000"/>
              <a:headEnd/>
              <a:tailEnd/>
            </a:ln>
            <a:effectLst/>
          </p:spPr>
          <p:txBody>
            <a:bodyPr wrap="none">
              <a:spAutoFit/>
            </a:bodyPr>
            <a:lstStyle/>
            <a:p>
              <a:r>
                <a:rPr lang="en-US">
                  <a:solidFill>
                    <a:schemeClr val="tx2"/>
                  </a:solidFill>
                  <a:latin typeface="Lucida Sans Unicode" pitchFamily="34" charset="0"/>
                </a:rPr>
                <a:t>ε</a:t>
              </a:r>
            </a:p>
          </p:txBody>
        </p:sp>
        <p:sp>
          <p:nvSpPr>
            <p:cNvPr id="33813" name="Text Box 21"/>
            <p:cNvSpPr txBox="1">
              <a:spLocks noChangeArrowheads="1"/>
            </p:cNvSpPr>
            <p:nvPr/>
          </p:nvSpPr>
          <p:spPr bwMode="auto">
            <a:xfrm>
              <a:off x="2544" y="2880"/>
              <a:ext cx="217" cy="288"/>
            </a:xfrm>
            <a:prstGeom prst="rect">
              <a:avLst/>
            </a:prstGeom>
            <a:noFill/>
            <a:ln w="9525">
              <a:noFill/>
              <a:miter lim="800000"/>
              <a:headEnd/>
              <a:tailEnd/>
            </a:ln>
            <a:effectLst/>
          </p:spPr>
          <p:txBody>
            <a:bodyPr wrap="none">
              <a:spAutoFit/>
            </a:bodyPr>
            <a:lstStyle/>
            <a:p>
              <a:r>
                <a:rPr lang="en-US">
                  <a:solidFill>
                    <a:schemeClr val="tx2"/>
                  </a:solidFill>
                  <a:latin typeface="Lucida Sans Unicode" pitchFamily="34" charset="0"/>
                </a:rPr>
                <a:t>ε</a:t>
              </a:r>
            </a:p>
          </p:txBody>
        </p:sp>
        <p:sp>
          <p:nvSpPr>
            <p:cNvPr id="33816" name="Text Box 24"/>
            <p:cNvSpPr txBox="1">
              <a:spLocks noChangeArrowheads="1"/>
            </p:cNvSpPr>
            <p:nvPr/>
          </p:nvSpPr>
          <p:spPr bwMode="auto">
            <a:xfrm>
              <a:off x="3696" y="1872"/>
              <a:ext cx="217" cy="288"/>
            </a:xfrm>
            <a:prstGeom prst="rect">
              <a:avLst/>
            </a:prstGeom>
            <a:noFill/>
            <a:ln w="9525">
              <a:noFill/>
              <a:miter lim="800000"/>
              <a:headEnd/>
              <a:tailEnd/>
            </a:ln>
            <a:effectLst/>
          </p:spPr>
          <p:txBody>
            <a:bodyPr wrap="none">
              <a:spAutoFit/>
            </a:bodyPr>
            <a:lstStyle/>
            <a:p>
              <a:r>
                <a:rPr lang="en-US">
                  <a:solidFill>
                    <a:schemeClr val="tx2"/>
                  </a:solidFill>
                  <a:latin typeface="Lucida Sans Unicode" pitchFamily="34" charset="0"/>
                </a:rPr>
                <a:t>ε</a:t>
              </a:r>
            </a:p>
          </p:txBody>
        </p:sp>
        <p:sp>
          <p:nvSpPr>
            <p:cNvPr id="33817" name="Text Box 25"/>
            <p:cNvSpPr txBox="1">
              <a:spLocks noChangeArrowheads="1"/>
            </p:cNvSpPr>
            <p:nvPr/>
          </p:nvSpPr>
          <p:spPr bwMode="auto">
            <a:xfrm>
              <a:off x="1152" y="1872"/>
              <a:ext cx="217" cy="288"/>
            </a:xfrm>
            <a:prstGeom prst="rect">
              <a:avLst/>
            </a:prstGeom>
            <a:noFill/>
            <a:ln w="9525">
              <a:noFill/>
              <a:miter lim="800000"/>
              <a:headEnd/>
              <a:tailEnd/>
            </a:ln>
            <a:effectLst/>
          </p:spPr>
          <p:txBody>
            <a:bodyPr wrap="none">
              <a:spAutoFit/>
            </a:bodyPr>
            <a:lstStyle/>
            <a:p>
              <a:r>
                <a:rPr lang="en-US">
                  <a:solidFill>
                    <a:schemeClr val="tx2"/>
                  </a:solidFill>
                  <a:latin typeface="Lucida Sans Unicode" pitchFamily="34" charset="0"/>
                </a:rPr>
                <a:t>ε</a:t>
              </a:r>
            </a:p>
          </p:txBody>
        </p:sp>
      </p:grpSp>
      <p:pic>
        <p:nvPicPr>
          <p:cNvPr id="22"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23"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RE to </a:t>
            </a:r>
            <a:r>
              <a:rPr lang="en-US" sz="3200" dirty="0" smtClean="0">
                <a:latin typeface="Lucida Sans Unicode" pitchFamily="34" charset="0"/>
              </a:rPr>
              <a:t>ε</a:t>
            </a:r>
            <a:r>
              <a:rPr lang="en-US" sz="3200" dirty="0" smtClean="0"/>
              <a:t>-NFA: </a:t>
            </a:r>
            <a:r>
              <a:rPr lang="en-US" sz="3200" dirty="0" smtClean="0">
                <a:solidFill>
                  <a:srgbClr val="3366FF"/>
                </a:solidFill>
              </a:rPr>
              <a:t>Induction 3</a:t>
            </a:r>
            <a:r>
              <a:rPr lang="en-US" sz="3200" dirty="0" smtClean="0"/>
              <a:t> – Closure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7564D80-FB73-47B5-9197-26126E307D7F}" type="slidenum">
              <a:rPr lang="en-US"/>
              <a:pPr/>
              <a:t>53</a:t>
            </a:fld>
            <a:endParaRPr lang="en-US"/>
          </a:p>
        </p:txBody>
      </p:sp>
      <p:sp>
        <p:nvSpPr>
          <p:cNvPr id="35843" name="Rectangle 3"/>
          <p:cNvSpPr>
            <a:spLocks noGrp="1" noChangeArrowheads="1"/>
          </p:cNvSpPr>
          <p:nvPr>
            <p:ph type="body" idx="1"/>
          </p:nvPr>
        </p:nvSpPr>
        <p:spPr>
          <a:xfrm>
            <a:off x="685800" y="1981200"/>
            <a:ext cx="7772400" cy="4495800"/>
          </a:xfrm>
        </p:spPr>
        <p:txBody>
          <a:bodyPr/>
          <a:lstStyle/>
          <a:p>
            <a:r>
              <a:rPr lang="en-US"/>
              <a:t>A strange sort of induction.</a:t>
            </a:r>
          </a:p>
          <a:p>
            <a:r>
              <a:rPr lang="en-US"/>
              <a:t>States of the DFA are assumed to be 1,2,…,n.</a:t>
            </a:r>
          </a:p>
          <a:p>
            <a:r>
              <a:rPr lang="en-US"/>
              <a:t>We construct RE’s for the labels of restricted sets of paths.</a:t>
            </a:r>
          </a:p>
          <a:p>
            <a:pPr lvl="1"/>
            <a:r>
              <a:rPr lang="en-US">
                <a:solidFill>
                  <a:srgbClr val="3366FF"/>
                </a:solidFill>
              </a:rPr>
              <a:t>Basis</a:t>
            </a:r>
            <a:r>
              <a:rPr lang="en-US"/>
              <a:t>: single arcs or no arc at all.</a:t>
            </a:r>
          </a:p>
          <a:p>
            <a:pPr lvl="1"/>
            <a:r>
              <a:rPr lang="en-US">
                <a:solidFill>
                  <a:srgbClr val="3366FF"/>
                </a:solidFill>
              </a:rPr>
              <a:t>Induction</a:t>
            </a:r>
            <a:r>
              <a:rPr lang="en-US"/>
              <a:t>: paths that are allowed to traverse next state in order.</a:t>
            </a:r>
          </a:p>
        </p:txBody>
      </p:sp>
      <p:pic>
        <p:nvPicPr>
          <p:cNvPr id="5"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6"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DFA-to-RE</a:t>
            </a:r>
          </a:p>
        </p:txBody>
      </p:sp>
      <p:sp>
        <p:nvSpPr>
          <p:cNvPr id="7" name="Date Placeholder 3"/>
          <p:cNvSpPr>
            <a:spLocks noGrp="1"/>
          </p:cNvSpPr>
          <p:nvPr>
            <p:ph type="dt" sz="half" idx="10"/>
          </p:nvPr>
        </p:nvSpPr>
        <p:spPr>
          <a:xfrm>
            <a:off x="609600" y="6508750"/>
            <a:ext cx="2133600" cy="365125"/>
          </a:xfrm>
        </p:spPr>
        <p:txBody>
          <a:bodyPr/>
          <a:lstStyle/>
          <a:p>
            <a:fld id="{8C0C31DB-7BC4-4BE4-BF4B-9D1BEDBCDE3F}" type="datetime1">
              <a:rPr lang="en-US" smtClean="0"/>
              <a:pPr/>
              <a:t>1/31/2022</a:t>
            </a:fld>
            <a:endParaRPr lang="en-US" dirty="0"/>
          </a:p>
        </p:txBody>
      </p:sp>
      <p:sp>
        <p:nvSpPr>
          <p:cNvPr id="8" name="Footer Placeholder 4"/>
          <p:cNvSpPr>
            <a:spLocks noGrp="1"/>
          </p:cNvSpPr>
          <p:nvPr>
            <p:ph type="ftr" sz="quarter" idx="11"/>
          </p:nvPr>
        </p:nvSpPr>
        <p:spPr>
          <a:xfrm>
            <a:off x="2743200" y="6508750"/>
            <a:ext cx="4343400" cy="365125"/>
          </a:xfrm>
        </p:spPr>
        <p:txBody>
          <a:bodyPr/>
          <a:lstStyle/>
          <a:p>
            <a:r>
              <a:rPr lang="fi-FI" dirty="0" smtClean="0"/>
              <a:t>Dileep Kumar Kushwaha             ACSE0404 (TOAFL)                  Unit II</a:t>
            </a:r>
            <a:endParaRPr lang="en-US" dirty="0"/>
          </a:p>
        </p:txBody>
      </p:sp>
      <p:sp>
        <p:nvSpPr>
          <p:cNvPr id="9" name="Slide Number Placeholder 5"/>
          <p:cNvSpPr txBox="1">
            <a:spLocks/>
          </p:cNvSpPr>
          <p:nvPr/>
        </p:nvSpPr>
        <p:spPr>
          <a:xfrm>
            <a:off x="6705600" y="65087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6F55B9A-9F94-4C10-87A3-0648081785B8}" type="slidenum">
              <a:rPr lang="en-US"/>
              <a:pPr/>
              <a:t>54</a:t>
            </a:fld>
            <a:endParaRPr lang="en-US"/>
          </a:p>
        </p:txBody>
      </p:sp>
      <p:sp>
        <p:nvSpPr>
          <p:cNvPr id="36867" name="Rectangle 3"/>
          <p:cNvSpPr>
            <a:spLocks noGrp="1" noChangeArrowheads="1"/>
          </p:cNvSpPr>
          <p:nvPr>
            <p:ph type="body" idx="1"/>
          </p:nvPr>
        </p:nvSpPr>
        <p:spPr/>
        <p:txBody>
          <a:bodyPr/>
          <a:lstStyle/>
          <a:p>
            <a:r>
              <a:rPr lang="en-US"/>
              <a:t>A k-path is a path through the graph of the DFA that goes </a:t>
            </a:r>
            <a:r>
              <a:rPr lang="en-US">
                <a:solidFill>
                  <a:srgbClr val="33CC33"/>
                </a:solidFill>
              </a:rPr>
              <a:t>though</a:t>
            </a:r>
            <a:r>
              <a:rPr lang="en-US"/>
              <a:t> no state numbered higher than k.</a:t>
            </a:r>
          </a:p>
          <a:p>
            <a:r>
              <a:rPr lang="en-US"/>
              <a:t>Endpoints are not restricted; they can be any state.</a:t>
            </a:r>
          </a:p>
        </p:txBody>
      </p:sp>
      <p:pic>
        <p:nvPicPr>
          <p:cNvPr id="5"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6"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k-Paths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2"/>
          </p:nvPr>
        </p:nvSpPr>
        <p:spPr/>
        <p:txBody>
          <a:bodyPr/>
          <a:lstStyle/>
          <a:p>
            <a:fld id="{C6E714AB-B97A-445A-AB6B-4E1E803849E6}" type="slidenum">
              <a:rPr lang="en-US"/>
              <a:pPr/>
              <a:t>55</a:t>
            </a:fld>
            <a:endParaRPr lang="en-US"/>
          </a:p>
        </p:txBody>
      </p:sp>
      <p:grpSp>
        <p:nvGrpSpPr>
          <p:cNvPr id="2" name="Group 18"/>
          <p:cNvGrpSpPr>
            <a:grpSpLocks/>
          </p:cNvGrpSpPr>
          <p:nvPr/>
        </p:nvGrpSpPr>
        <p:grpSpPr bwMode="auto">
          <a:xfrm>
            <a:off x="1371600" y="1752600"/>
            <a:ext cx="2133600" cy="2286000"/>
            <a:chOff x="864" y="1104"/>
            <a:chExt cx="1344" cy="1440"/>
          </a:xfrm>
        </p:grpSpPr>
        <p:sp>
          <p:nvSpPr>
            <p:cNvPr id="39939" name="Oval 3"/>
            <p:cNvSpPr>
              <a:spLocks noChangeArrowheads="1"/>
            </p:cNvSpPr>
            <p:nvPr/>
          </p:nvSpPr>
          <p:spPr bwMode="auto">
            <a:xfrm>
              <a:off x="864" y="1536"/>
              <a:ext cx="288" cy="288"/>
            </a:xfrm>
            <a:prstGeom prst="ellipse">
              <a:avLst/>
            </a:prstGeom>
            <a:solidFill>
              <a:srgbClr val="CC99FF">
                <a:alpha val="50000"/>
              </a:srgbClr>
            </a:solidFill>
            <a:ln w="9525">
              <a:solidFill>
                <a:schemeClr val="tx1"/>
              </a:solidFill>
              <a:round/>
              <a:headEnd/>
              <a:tailEnd/>
            </a:ln>
            <a:effectLst/>
          </p:spPr>
          <p:txBody>
            <a:bodyPr wrap="none" anchor="ctr"/>
            <a:lstStyle/>
            <a:p>
              <a:pPr algn="ctr"/>
              <a:r>
                <a:rPr lang="en-US"/>
                <a:t>1</a:t>
              </a:r>
            </a:p>
          </p:txBody>
        </p:sp>
        <p:sp>
          <p:nvSpPr>
            <p:cNvPr id="39940" name="Oval 4"/>
            <p:cNvSpPr>
              <a:spLocks noChangeArrowheads="1"/>
            </p:cNvSpPr>
            <p:nvPr/>
          </p:nvSpPr>
          <p:spPr bwMode="auto">
            <a:xfrm>
              <a:off x="1344" y="2256"/>
              <a:ext cx="288" cy="288"/>
            </a:xfrm>
            <a:prstGeom prst="ellipse">
              <a:avLst/>
            </a:prstGeom>
            <a:solidFill>
              <a:srgbClr val="CC99FF">
                <a:alpha val="50000"/>
              </a:srgbClr>
            </a:solidFill>
            <a:ln w="9525">
              <a:solidFill>
                <a:schemeClr val="tx1"/>
              </a:solidFill>
              <a:round/>
              <a:headEnd/>
              <a:tailEnd/>
            </a:ln>
            <a:effectLst/>
          </p:spPr>
          <p:txBody>
            <a:bodyPr wrap="none" anchor="ctr"/>
            <a:lstStyle/>
            <a:p>
              <a:pPr algn="ctr"/>
              <a:r>
                <a:rPr lang="en-US"/>
                <a:t>3</a:t>
              </a:r>
            </a:p>
          </p:txBody>
        </p:sp>
        <p:sp>
          <p:nvSpPr>
            <p:cNvPr id="39941" name="Oval 5"/>
            <p:cNvSpPr>
              <a:spLocks noChangeArrowheads="1"/>
            </p:cNvSpPr>
            <p:nvPr/>
          </p:nvSpPr>
          <p:spPr bwMode="auto">
            <a:xfrm>
              <a:off x="1920" y="1536"/>
              <a:ext cx="288" cy="288"/>
            </a:xfrm>
            <a:prstGeom prst="ellipse">
              <a:avLst/>
            </a:prstGeom>
            <a:solidFill>
              <a:srgbClr val="CC99FF">
                <a:alpha val="50000"/>
              </a:srgbClr>
            </a:solidFill>
            <a:ln w="9525">
              <a:solidFill>
                <a:schemeClr val="tx1"/>
              </a:solidFill>
              <a:round/>
              <a:headEnd/>
              <a:tailEnd/>
            </a:ln>
            <a:effectLst/>
          </p:spPr>
          <p:txBody>
            <a:bodyPr wrap="none" anchor="ctr"/>
            <a:lstStyle/>
            <a:p>
              <a:pPr algn="ctr"/>
              <a:r>
                <a:rPr lang="en-US"/>
                <a:t>2</a:t>
              </a:r>
            </a:p>
          </p:txBody>
        </p:sp>
        <p:sp>
          <p:nvSpPr>
            <p:cNvPr id="39942" name="Line 6"/>
            <p:cNvSpPr>
              <a:spLocks noChangeShapeType="1"/>
            </p:cNvSpPr>
            <p:nvPr/>
          </p:nvSpPr>
          <p:spPr bwMode="auto">
            <a:xfrm>
              <a:off x="1158" y="1653"/>
              <a:ext cx="768" cy="0"/>
            </a:xfrm>
            <a:prstGeom prst="line">
              <a:avLst/>
            </a:prstGeom>
            <a:noFill/>
            <a:ln w="9525">
              <a:solidFill>
                <a:schemeClr val="tx1"/>
              </a:solidFill>
              <a:round/>
              <a:headEnd/>
              <a:tailEnd type="triangle" w="med" len="med"/>
            </a:ln>
            <a:effectLst/>
          </p:spPr>
          <p:txBody>
            <a:bodyPr/>
            <a:lstStyle/>
            <a:p>
              <a:endParaRPr lang="en-US"/>
            </a:p>
          </p:txBody>
        </p:sp>
        <p:sp>
          <p:nvSpPr>
            <p:cNvPr id="39943" name="Line 7"/>
            <p:cNvSpPr>
              <a:spLocks noChangeShapeType="1"/>
            </p:cNvSpPr>
            <p:nvPr/>
          </p:nvSpPr>
          <p:spPr bwMode="auto">
            <a:xfrm flipH="1">
              <a:off x="1590" y="1797"/>
              <a:ext cx="432" cy="480"/>
            </a:xfrm>
            <a:prstGeom prst="line">
              <a:avLst/>
            </a:prstGeom>
            <a:noFill/>
            <a:ln w="9525">
              <a:solidFill>
                <a:schemeClr val="tx1"/>
              </a:solidFill>
              <a:round/>
              <a:headEnd/>
              <a:tailEnd type="triangle" w="med" len="med"/>
            </a:ln>
            <a:effectLst/>
          </p:spPr>
          <p:txBody>
            <a:bodyPr/>
            <a:lstStyle/>
            <a:p>
              <a:endParaRPr lang="en-US"/>
            </a:p>
          </p:txBody>
        </p:sp>
        <p:sp>
          <p:nvSpPr>
            <p:cNvPr id="39944" name="Line 8"/>
            <p:cNvSpPr>
              <a:spLocks noChangeShapeType="1"/>
            </p:cNvSpPr>
            <p:nvPr/>
          </p:nvSpPr>
          <p:spPr bwMode="auto">
            <a:xfrm flipH="1" flipV="1">
              <a:off x="1062" y="1797"/>
              <a:ext cx="336" cy="480"/>
            </a:xfrm>
            <a:prstGeom prst="line">
              <a:avLst/>
            </a:prstGeom>
            <a:noFill/>
            <a:ln w="9525">
              <a:solidFill>
                <a:schemeClr val="tx1"/>
              </a:solidFill>
              <a:round/>
              <a:headEnd/>
              <a:tailEnd type="triangle" w="med" len="med"/>
            </a:ln>
            <a:effectLst/>
          </p:spPr>
          <p:txBody>
            <a:bodyPr/>
            <a:lstStyle/>
            <a:p>
              <a:endParaRPr lang="en-US"/>
            </a:p>
          </p:txBody>
        </p:sp>
        <p:cxnSp>
          <p:nvCxnSpPr>
            <p:cNvPr id="39945" name="AutoShape 9"/>
            <p:cNvCxnSpPr>
              <a:cxnSpLocks noChangeShapeType="1"/>
            </p:cNvCxnSpPr>
            <p:nvPr/>
          </p:nvCxnSpPr>
          <p:spPr bwMode="auto">
            <a:xfrm rot="16200000" flipH="1" flipV="1">
              <a:off x="1535" y="982"/>
              <a:ext cx="1" cy="1056"/>
            </a:xfrm>
            <a:prstGeom prst="curvedConnector3">
              <a:avLst>
                <a:gd name="adj1" fmla="val -14400000"/>
              </a:avLst>
            </a:prstGeom>
            <a:noFill/>
            <a:ln w="9525">
              <a:solidFill>
                <a:schemeClr val="tx1"/>
              </a:solidFill>
              <a:round/>
              <a:headEnd/>
              <a:tailEnd type="triangle" w="med" len="med"/>
            </a:ln>
            <a:effectLst/>
          </p:spPr>
        </p:cxnSp>
        <p:cxnSp>
          <p:nvCxnSpPr>
            <p:cNvPr id="39946" name="AutoShape 10"/>
            <p:cNvCxnSpPr>
              <a:cxnSpLocks noChangeShapeType="1"/>
            </p:cNvCxnSpPr>
            <p:nvPr/>
          </p:nvCxnSpPr>
          <p:spPr bwMode="auto">
            <a:xfrm rot="16200000" flipH="1">
              <a:off x="822" y="1839"/>
              <a:ext cx="618" cy="438"/>
            </a:xfrm>
            <a:prstGeom prst="curvedConnector2">
              <a:avLst/>
            </a:prstGeom>
            <a:noFill/>
            <a:ln w="9525">
              <a:solidFill>
                <a:schemeClr val="tx1"/>
              </a:solidFill>
              <a:round/>
              <a:headEnd/>
              <a:tailEnd type="triangle" w="med" len="med"/>
            </a:ln>
            <a:effectLst/>
          </p:spPr>
        </p:cxnSp>
        <p:cxnSp>
          <p:nvCxnSpPr>
            <p:cNvPr id="39947" name="AutoShape 11"/>
            <p:cNvCxnSpPr>
              <a:cxnSpLocks noChangeShapeType="1"/>
            </p:cNvCxnSpPr>
            <p:nvPr/>
          </p:nvCxnSpPr>
          <p:spPr bwMode="auto">
            <a:xfrm flipV="1">
              <a:off x="1632" y="1755"/>
              <a:ext cx="534" cy="618"/>
            </a:xfrm>
            <a:prstGeom prst="curvedConnector2">
              <a:avLst/>
            </a:prstGeom>
            <a:noFill/>
            <a:ln w="9525">
              <a:solidFill>
                <a:schemeClr val="tx1"/>
              </a:solidFill>
              <a:round/>
              <a:headEnd/>
              <a:tailEnd type="triangle" w="med" len="med"/>
            </a:ln>
            <a:effectLst/>
          </p:spPr>
        </p:cxnSp>
        <p:sp>
          <p:nvSpPr>
            <p:cNvPr id="39948" name="Text Box 12"/>
            <p:cNvSpPr txBox="1">
              <a:spLocks noChangeArrowheads="1"/>
            </p:cNvSpPr>
            <p:nvPr/>
          </p:nvSpPr>
          <p:spPr bwMode="auto">
            <a:xfrm>
              <a:off x="1392" y="1680"/>
              <a:ext cx="221" cy="288"/>
            </a:xfrm>
            <a:prstGeom prst="rect">
              <a:avLst/>
            </a:prstGeom>
            <a:noFill/>
            <a:ln w="9525">
              <a:noFill/>
              <a:miter lim="800000"/>
              <a:headEnd/>
              <a:tailEnd/>
            </a:ln>
            <a:effectLst/>
          </p:spPr>
          <p:txBody>
            <a:bodyPr wrap="none">
              <a:spAutoFit/>
            </a:bodyPr>
            <a:lstStyle/>
            <a:p>
              <a:r>
                <a:rPr lang="en-US"/>
                <a:t>0</a:t>
              </a:r>
            </a:p>
          </p:txBody>
        </p:sp>
        <p:sp>
          <p:nvSpPr>
            <p:cNvPr id="39949" name="Text Box 13"/>
            <p:cNvSpPr txBox="1">
              <a:spLocks noChangeArrowheads="1"/>
            </p:cNvSpPr>
            <p:nvPr/>
          </p:nvSpPr>
          <p:spPr bwMode="auto">
            <a:xfrm>
              <a:off x="1584" y="1872"/>
              <a:ext cx="221" cy="288"/>
            </a:xfrm>
            <a:prstGeom prst="rect">
              <a:avLst/>
            </a:prstGeom>
            <a:noFill/>
            <a:ln w="9525">
              <a:noFill/>
              <a:miter lim="800000"/>
              <a:headEnd/>
              <a:tailEnd/>
            </a:ln>
            <a:effectLst/>
          </p:spPr>
          <p:txBody>
            <a:bodyPr wrap="none">
              <a:spAutoFit/>
            </a:bodyPr>
            <a:lstStyle/>
            <a:p>
              <a:r>
                <a:rPr lang="en-US"/>
                <a:t>0</a:t>
              </a:r>
            </a:p>
          </p:txBody>
        </p:sp>
        <p:sp>
          <p:nvSpPr>
            <p:cNvPr id="39950" name="Text Box 14"/>
            <p:cNvSpPr txBox="1">
              <a:spLocks noChangeArrowheads="1"/>
            </p:cNvSpPr>
            <p:nvPr/>
          </p:nvSpPr>
          <p:spPr bwMode="auto">
            <a:xfrm>
              <a:off x="1200" y="1872"/>
              <a:ext cx="221" cy="288"/>
            </a:xfrm>
            <a:prstGeom prst="rect">
              <a:avLst/>
            </a:prstGeom>
            <a:noFill/>
            <a:ln w="9525">
              <a:noFill/>
              <a:miter lim="800000"/>
              <a:headEnd/>
              <a:tailEnd/>
            </a:ln>
            <a:effectLst/>
          </p:spPr>
          <p:txBody>
            <a:bodyPr wrap="none">
              <a:spAutoFit/>
            </a:bodyPr>
            <a:lstStyle/>
            <a:p>
              <a:r>
                <a:rPr lang="en-US"/>
                <a:t>0</a:t>
              </a:r>
            </a:p>
          </p:txBody>
        </p:sp>
        <p:sp>
          <p:nvSpPr>
            <p:cNvPr id="39951" name="Text Box 15"/>
            <p:cNvSpPr txBox="1">
              <a:spLocks noChangeArrowheads="1"/>
            </p:cNvSpPr>
            <p:nvPr/>
          </p:nvSpPr>
          <p:spPr bwMode="auto">
            <a:xfrm>
              <a:off x="1440" y="1104"/>
              <a:ext cx="221" cy="288"/>
            </a:xfrm>
            <a:prstGeom prst="rect">
              <a:avLst/>
            </a:prstGeom>
            <a:noFill/>
            <a:ln w="9525">
              <a:noFill/>
              <a:miter lim="800000"/>
              <a:headEnd/>
              <a:tailEnd/>
            </a:ln>
            <a:effectLst/>
          </p:spPr>
          <p:txBody>
            <a:bodyPr wrap="none">
              <a:spAutoFit/>
            </a:bodyPr>
            <a:lstStyle/>
            <a:p>
              <a:r>
                <a:rPr lang="en-US"/>
                <a:t>1</a:t>
              </a:r>
            </a:p>
          </p:txBody>
        </p:sp>
        <p:sp>
          <p:nvSpPr>
            <p:cNvPr id="39952" name="Text Box 16"/>
            <p:cNvSpPr txBox="1">
              <a:spLocks noChangeArrowheads="1"/>
            </p:cNvSpPr>
            <p:nvPr/>
          </p:nvSpPr>
          <p:spPr bwMode="auto">
            <a:xfrm>
              <a:off x="864" y="2112"/>
              <a:ext cx="221" cy="288"/>
            </a:xfrm>
            <a:prstGeom prst="rect">
              <a:avLst/>
            </a:prstGeom>
            <a:noFill/>
            <a:ln w="9525">
              <a:noFill/>
              <a:miter lim="800000"/>
              <a:headEnd/>
              <a:tailEnd/>
            </a:ln>
            <a:effectLst/>
          </p:spPr>
          <p:txBody>
            <a:bodyPr wrap="none">
              <a:spAutoFit/>
            </a:bodyPr>
            <a:lstStyle/>
            <a:p>
              <a:r>
                <a:rPr lang="en-US"/>
                <a:t>1</a:t>
              </a:r>
            </a:p>
          </p:txBody>
        </p:sp>
        <p:sp>
          <p:nvSpPr>
            <p:cNvPr id="39953" name="Text Box 17"/>
            <p:cNvSpPr txBox="1">
              <a:spLocks noChangeArrowheads="1"/>
            </p:cNvSpPr>
            <p:nvPr/>
          </p:nvSpPr>
          <p:spPr bwMode="auto">
            <a:xfrm>
              <a:off x="1968" y="2091"/>
              <a:ext cx="221" cy="288"/>
            </a:xfrm>
            <a:prstGeom prst="rect">
              <a:avLst/>
            </a:prstGeom>
            <a:noFill/>
            <a:ln w="9525">
              <a:noFill/>
              <a:miter lim="800000"/>
              <a:headEnd/>
              <a:tailEnd/>
            </a:ln>
            <a:effectLst/>
          </p:spPr>
          <p:txBody>
            <a:bodyPr wrap="none">
              <a:spAutoFit/>
            </a:bodyPr>
            <a:lstStyle/>
            <a:p>
              <a:r>
                <a:rPr lang="en-US"/>
                <a:t>1</a:t>
              </a:r>
            </a:p>
          </p:txBody>
        </p:sp>
      </p:grpSp>
      <p:sp>
        <p:nvSpPr>
          <p:cNvPr id="39955" name="Text Box 19"/>
          <p:cNvSpPr txBox="1">
            <a:spLocks noChangeArrowheads="1"/>
          </p:cNvSpPr>
          <p:nvPr/>
        </p:nvSpPr>
        <p:spPr bwMode="auto">
          <a:xfrm>
            <a:off x="4708525" y="2166938"/>
            <a:ext cx="2914650" cy="822325"/>
          </a:xfrm>
          <a:prstGeom prst="rect">
            <a:avLst/>
          </a:prstGeom>
          <a:noFill/>
          <a:ln w="9525">
            <a:noFill/>
            <a:miter lim="800000"/>
            <a:headEnd/>
            <a:tailEnd/>
          </a:ln>
          <a:effectLst/>
        </p:spPr>
        <p:txBody>
          <a:bodyPr wrap="none">
            <a:spAutoFit/>
          </a:bodyPr>
          <a:lstStyle/>
          <a:p>
            <a:r>
              <a:rPr lang="en-US"/>
              <a:t>0-paths from 2 to 3:</a:t>
            </a:r>
          </a:p>
          <a:p>
            <a:r>
              <a:rPr lang="en-US"/>
              <a:t>RE for labels = </a:t>
            </a:r>
            <a:r>
              <a:rPr lang="en-US" b="1"/>
              <a:t>0</a:t>
            </a:r>
            <a:r>
              <a:rPr lang="en-US"/>
              <a:t>.</a:t>
            </a:r>
          </a:p>
        </p:txBody>
      </p:sp>
      <p:sp>
        <p:nvSpPr>
          <p:cNvPr id="39956" name="Text Box 20"/>
          <p:cNvSpPr txBox="1">
            <a:spLocks noChangeArrowheads="1"/>
          </p:cNvSpPr>
          <p:nvPr/>
        </p:nvSpPr>
        <p:spPr bwMode="auto">
          <a:xfrm>
            <a:off x="4648200" y="3276600"/>
            <a:ext cx="3179763" cy="822325"/>
          </a:xfrm>
          <a:prstGeom prst="rect">
            <a:avLst/>
          </a:prstGeom>
          <a:noFill/>
          <a:ln w="9525">
            <a:noFill/>
            <a:miter lim="800000"/>
            <a:headEnd/>
            <a:tailEnd/>
          </a:ln>
          <a:effectLst/>
        </p:spPr>
        <p:txBody>
          <a:bodyPr wrap="none">
            <a:spAutoFit/>
          </a:bodyPr>
          <a:lstStyle/>
          <a:p>
            <a:r>
              <a:rPr lang="en-US"/>
              <a:t>1-paths from 2 to 3:</a:t>
            </a:r>
          </a:p>
          <a:p>
            <a:r>
              <a:rPr lang="en-US"/>
              <a:t>RE for labels = </a:t>
            </a:r>
            <a:r>
              <a:rPr lang="en-US" b="1"/>
              <a:t>0</a:t>
            </a:r>
            <a:r>
              <a:rPr lang="en-US"/>
              <a:t>+</a:t>
            </a:r>
            <a:r>
              <a:rPr lang="en-US" b="1"/>
              <a:t>11</a:t>
            </a:r>
            <a:r>
              <a:rPr lang="en-US"/>
              <a:t>.</a:t>
            </a:r>
          </a:p>
        </p:txBody>
      </p:sp>
      <p:sp>
        <p:nvSpPr>
          <p:cNvPr id="39957" name="Text Box 21"/>
          <p:cNvSpPr txBox="1">
            <a:spLocks noChangeArrowheads="1"/>
          </p:cNvSpPr>
          <p:nvPr/>
        </p:nvSpPr>
        <p:spPr bwMode="auto">
          <a:xfrm>
            <a:off x="4724400" y="4343400"/>
            <a:ext cx="2914650" cy="1187450"/>
          </a:xfrm>
          <a:prstGeom prst="rect">
            <a:avLst/>
          </a:prstGeom>
          <a:noFill/>
          <a:ln w="9525">
            <a:noFill/>
            <a:miter lim="800000"/>
            <a:headEnd/>
            <a:tailEnd/>
          </a:ln>
          <a:effectLst/>
        </p:spPr>
        <p:txBody>
          <a:bodyPr wrap="none">
            <a:spAutoFit/>
          </a:bodyPr>
          <a:lstStyle/>
          <a:p>
            <a:r>
              <a:rPr lang="en-US"/>
              <a:t>2-paths from 2 to 3:</a:t>
            </a:r>
          </a:p>
          <a:p>
            <a:r>
              <a:rPr lang="en-US"/>
              <a:t>RE for labels =</a:t>
            </a:r>
          </a:p>
          <a:p>
            <a:r>
              <a:rPr lang="en-US"/>
              <a:t>(</a:t>
            </a:r>
            <a:r>
              <a:rPr lang="en-US" b="1"/>
              <a:t>10</a:t>
            </a:r>
            <a:r>
              <a:rPr lang="en-US"/>
              <a:t>)*</a:t>
            </a:r>
            <a:r>
              <a:rPr lang="en-US" b="1"/>
              <a:t>0</a:t>
            </a:r>
            <a:r>
              <a:rPr lang="en-US"/>
              <a:t>+</a:t>
            </a:r>
            <a:r>
              <a:rPr lang="en-US" b="1"/>
              <a:t>1</a:t>
            </a:r>
            <a:r>
              <a:rPr lang="en-US"/>
              <a:t>(</a:t>
            </a:r>
            <a:r>
              <a:rPr lang="en-US" b="1"/>
              <a:t>01</a:t>
            </a:r>
            <a:r>
              <a:rPr lang="en-US"/>
              <a:t>)*</a:t>
            </a:r>
            <a:r>
              <a:rPr lang="en-US" b="1"/>
              <a:t>1</a:t>
            </a:r>
          </a:p>
        </p:txBody>
      </p:sp>
      <p:sp>
        <p:nvSpPr>
          <p:cNvPr id="39958" name="Text Box 22"/>
          <p:cNvSpPr txBox="1">
            <a:spLocks noChangeArrowheads="1"/>
          </p:cNvSpPr>
          <p:nvPr/>
        </p:nvSpPr>
        <p:spPr bwMode="auto">
          <a:xfrm>
            <a:off x="4724400" y="5791200"/>
            <a:ext cx="2914650" cy="822325"/>
          </a:xfrm>
          <a:prstGeom prst="rect">
            <a:avLst/>
          </a:prstGeom>
          <a:noFill/>
          <a:ln w="9525">
            <a:noFill/>
            <a:miter lim="800000"/>
            <a:headEnd/>
            <a:tailEnd/>
          </a:ln>
          <a:effectLst/>
        </p:spPr>
        <p:txBody>
          <a:bodyPr wrap="none">
            <a:spAutoFit/>
          </a:bodyPr>
          <a:lstStyle/>
          <a:p>
            <a:r>
              <a:rPr lang="en-US"/>
              <a:t>3-paths from 2 to 3:</a:t>
            </a:r>
          </a:p>
          <a:p>
            <a:r>
              <a:rPr lang="en-US"/>
              <a:t>RE for labels = ??</a:t>
            </a:r>
          </a:p>
        </p:txBody>
      </p:sp>
      <p:pic>
        <p:nvPicPr>
          <p:cNvPr id="24"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25"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solidFill>
                  <a:srgbClr val="33CC33"/>
                </a:solidFill>
              </a:rPr>
              <a:t>Example</a:t>
            </a:r>
            <a:r>
              <a:rPr lang="en-US" sz="3200" dirty="0" smtClean="0"/>
              <a:t>: k-Paths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90713E1-CF25-45AD-816A-C8AD9A2547E3}" type="slidenum">
              <a:rPr lang="en-US"/>
              <a:pPr/>
              <a:t>56</a:t>
            </a:fld>
            <a:endParaRPr lang="en-US"/>
          </a:p>
        </p:txBody>
      </p:sp>
      <p:sp>
        <p:nvSpPr>
          <p:cNvPr id="41987" name="Rectangle 3"/>
          <p:cNvSpPr>
            <a:spLocks noGrp="1" noChangeArrowheads="1"/>
          </p:cNvSpPr>
          <p:nvPr>
            <p:ph type="body" idx="1"/>
          </p:nvPr>
        </p:nvSpPr>
        <p:spPr/>
        <p:txBody>
          <a:bodyPr/>
          <a:lstStyle/>
          <a:p>
            <a:r>
              <a:rPr lang="en-US"/>
              <a:t>Let R</a:t>
            </a:r>
            <a:r>
              <a:rPr lang="en-US" baseline="-25000"/>
              <a:t>ij</a:t>
            </a:r>
            <a:r>
              <a:rPr lang="en-US" baseline="30000"/>
              <a:t>k</a:t>
            </a:r>
            <a:r>
              <a:rPr lang="en-US"/>
              <a:t> be the regular expression for the set of labels of k-paths from state i to state j.</a:t>
            </a:r>
          </a:p>
          <a:p>
            <a:r>
              <a:rPr lang="en-US">
                <a:solidFill>
                  <a:srgbClr val="3366FF"/>
                </a:solidFill>
              </a:rPr>
              <a:t>Basis</a:t>
            </a:r>
            <a:r>
              <a:rPr lang="en-US"/>
              <a:t>: k=0. R</a:t>
            </a:r>
            <a:r>
              <a:rPr lang="en-US" baseline="-25000"/>
              <a:t>ij</a:t>
            </a:r>
            <a:r>
              <a:rPr lang="en-US" baseline="30000"/>
              <a:t>0</a:t>
            </a:r>
            <a:r>
              <a:rPr lang="en-US"/>
              <a:t> = sum of labels of arc from i to j.</a:t>
            </a:r>
          </a:p>
          <a:p>
            <a:pPr lvl="1"/>
            <a:r>
              <a:rPr lang="en-US" sz="2000">
                <a:latin typeface="Lucida Sans Unicode" pitchFamily="34" charset="0"/>
              </a:rPr>
              <a:t>∅</a:t>
            </a:r>
            <a:r>
              <a:rPr lang="en-US"/>
              <a:t> if no such arc.</a:t>
            </a:r>
          </a:p>
          <a:p>
            <a:pPr lvl="1"/>
            <a:r>
              <a:rPr lang="en-US"/>
              <a:t>But add </a:t>
            </a:r>
            <a:r>
              <a:rPr lang="en-US">
                <a:latin typeface="Lucida Sans Unicode" pitchFamily="34" charset="0"/>
              </a:rPr>
              <a:t>ε</a:t>
            </a:r>
            <a:r>
              <a:rPr lang="en-US"/>
              <a:t> if i=j.</a:t>
            </a:r>
          </a:p>
        </p:txBody>
      </p:sp>
      <p:pic>
        <p:nvPicPr>
          <p:cNvPr id="5"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6"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k-Path Induction</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 name="Slide Number Placeholder 5"/>
          <p:cNvSpPr>
            <a:spLocks noGrp="1"/>
          </p:cNvSpPr>
          <p:nvPr>
            <p:ph type="sldNum" sz="quarter" idx="12"/>
          </p:nvPr>
        </p:nvSpPr>
        <p:spPr/>
        <p:txBody>
          <a:bodyPr/>
          <a:lstStyle/>
          <a:p>
            <a:fld id="{B2748603-4600-473E-9745-BEE24A234C8B}" type="slidenum">
              <a:rPr lang="en-US"/>
              <a:pPr/>
              <a:t>57</a:t>
            </a:fld>
            <a:endParaRPr lang="en-US"/>
          </a:p>
        </p:txBody>
      </p:sp>
      <p:sp>
        <p:nvSpPr>
          <p:cNvPr id="44035" name="Rectangle 3"/>
          <p:cNvSpPr>
            <a:spLocks noGrp="1" noChangeArrowheads="1"/>
          </p:cNvSpPr>
          <p:nvPr>
            <p:ph type="body" idx="1"/>
          </p:nvPr>
        </p:nvSpPr>
        <p:spPr>
          <a:xfrm>
            <a:off x="685800" y="2667000"/>
            <a:ext cx="7772400" cy="3429000"/>
          </a:xfrm>
        </p:spPr>
        <p:txBody>
          <a:bodyPr/>
          <a:lstStyle/>
          <a:p>
            <a:r>
              <a:rPr lang="en-US"/>
              <a:t>R</a:t>
            </a:r>
            <a:r>
              <a:rPr lang="en-US" baseline="-25000"/>
              <a:t>12</a:t>
            </a:r>
            <a:r>
              <a:rPr lang="en-US" baseline="30000"/>
              <a:t>0</a:t>
            </a:r>
            <a:r>
              <a:rPr lang="en-US"/>
              <a:t> = </a:t>
            </a:r>
            <a:r>
              <a:rPr lang="en-US" b="1"/>
              <a:t>0</a:t>
            </a:r>
            <a:r>
              <a:rPr lang="en-US"/>
              <a:t>.</a:t>
            </a:r>
          </a:p>
          <a:p>
            <a:r>
              <a:rPr lang="en-US"/>
              <a:t>R</a:t>
            </a:r>
            <a:r>
              <a:rPr lang="en-US" baseline="-25000"/>
              <a:t>11</a:t>
            </a:r>
            <a:r>
              <a:rPr lang="en-US" baseline="30000"/>
              <a:t>0</a:t>
            </a:r>
            <a:r>
              <a:rPr lang="en-US"/>
              <a:t> = </a:t>
            </a:r>
            <a:r>
              <a:rPr lang="en-US" sz="2400">
                <a:latin typeface="Lucida Sans Unicode" pitchFamily="34" charset="0"/>
              </a:rPr>
              <a:t>∅</a:t>
            </a:r>
            <a:r>
              <a:rPr lang="en-US"/>
              <a:t> + </a:t>
            </a:r>
            <a:r>
              <a:rPr lang="en-US">
                <a:latin typeface="Lucida Sans Unicode" pitchFamily="34" charset="0"/>
              </a:rPr>
              <a:t>ε</a:t>
            </a:r>
            <a:r>
              <a:rPr lang="en-US"/>
              <a:t> = </a:t>
            </a:r>
            <a:r>
              <a:rPr lang="en-US">
                <a:latin typeface="Lucida Sans Unicode" pitchFamily="34" charset="0"/>
              </a:rPr>
              <a:t>ε</a:t>
            </a:r>
            <a:r>
              <a:rPr lang="en-US"/>
              <a:t>.</a:t>
            </a:r>
          </a:p>
        </p:txBody>
      </p:sp>
      <p:grpSp>
        <p:nvGrpSpPr>
          <p:cNvPr id="2" name="Group 4"/>
          <p:cNvGrpSpPr>
            <a:grpSpLocks/>
          </p:cNvGrpSpPr>
          <p:nvPr/>
        </p:nvGrpSpPr>
        <p:grpSpPr bwMode="auto">
          <a:xfrm>
            <a:off x="6324600" y="228600"/>
            <a:ext cx="2133600" cy="2286000"/>
            <a:chOff x="864" y="1104"/>
            <a:chExt cx="1344" cy="1440"/>
          </a:xfrm>
        </p:grpSpPr>
        <p:sp>
          <p:nvSpPr>
            <p:cNvPr id="44037" name="Oval 5"/>
            <p:cNvSpPr>
              <a:spLocks noChangeArrowheads="1"/>
            </p:cNvSpPr>
            <p:nvPr/>
          </p:nvSpPr>
          <p:spPr bwMode="auto">
            <a:xfrm>
              <a:off x="864" y="1536"/>
              <a:ext cx="288" cy="288"/>
            </a:xfrm>
            <a:prstGeom prst="ellipse">
              <a:avLst/>
            </a:prstGeom>
            <a:solidFill>
              <a:srgbClr val="CC99FF">
                <a:alpha val="50000"/>
              </a:srgbClr>
            </a:solidFill>
            <a:ln w="9525">
              <a:solidFill>
                <a:schemeClr val="tx1"/>
              </a:solidFill>
              <a:round/>
              <a:headEnd/>
              <a:tailEnd/>
            </a:ln>
            <a:effectLst/>
          </p:spPr>
          <p:txBody>
            <a:bodyPr wrap="none" anchor="ctr"/>
            <a:lstStyle/>
            <a:p>
              <a:pPr algn="ctr"/>
              <a:r>
                <a:rPr lang="en-US"/>
                <a:t>1</a:t>
              </a:r>
            </a:p>
          </p:txBody>
        </p:sp>
        <p:sp>
          <p:nvSpPr>
            <p:cNvPr id="44038" name="Oval 6"/>
            <p:cNvSpPr>
              <a:spLocks noChangeArrowheads="1"/>
            </p:cNvSpPr>
            <p:nvPr/>
          </p:nvSpPr>
          <p:spPr bwMode="auto">
            <a:xfrm>
              <a:off x="1344" y="2256"/>
              <a:ext cx="288" cy="288"/>
            </a:xfrm>
            <a:prstGeom prst="ellipse">
              <a:avLst/>
            </a:prstGeom>
            <a:solidFill>
              <a:srgbClr val="CC99FF">
                <a:alpha val="50000"/>
              </a:srgbClr>
            </a:solidFill>
            <a:ln w="9525">
              <a:solidFill>
                <a:schemeClr val="tx1"/>
              </a:solidFill>
              <a:round/>
              <a:headEnd/>
              <a:tailEnd/>
            </a:ln>
            <a:effectLst/>
          </p:spPr>
          <p:txBody>
            <a:bodyPr wrap="none" anchor="ctr"/>
            <a:lstStyle/>
            <a:p>
              <a:pPr algn="ctr"/>
              <a:r>
                <a:rPr lang="en-US"/>
                <a:t>3</a:t>
              </a:r>
            </a:p>
          </p:txBody>
        </p:sp>
        <p:sp>
          <p:nvSpPr>
            <p:cNvPr id="44039" name="Oval 7"/>
            <p:cNvSpPr>
              <a:spLocks noChangeArrowheads="1"/>
            </p:cNvSpPr>
            <p:nvPr/>
          </p:nvSpPr>
          <p:spPr bwMode="auto">
            <a:xfrm>
              <a:off x="1920" y="1536"/>
              <a:ext cx="288" cy="288"/>
            </a:xfrm>
            <a:prstGeom prst="ellipse">
              <a:avLst/>
            </a:prstGeom>
            <a:solidFill>
              <a:srgbClr val="CC99FF">
                <a:alpha val="50000"/>
              </a:srgbClr>
            </a:solidFill>
            <a:ln w="9525">
              <a:solidFill>
                <a:schemeClr val="tx1"/>
              </a:solidFill>
              <a:round/>
              <a:headEnd/>
              <a:tailEnd/>
            </a:ln>
            <a:effectLst/>
          </p:spPr>
          <p:txBody>
            <a:bodyPr wrap="none" anchor="ctr"/>
            <a:lstStyle/>
            <a:p>
              <a:pPr algn="ctr"/>
              <a:r>
                <a:rPr lang="en-US"/>
                <a:t>2</a:t>
              </a:r>
            </a:p>
          </p:txBody>
        </p:sp>
        <p:sp>
          <p:nvSpPr>
            <p:cNvPr id="44040" name="Line 8"/>
            <p:cNvSpPr>
              <a:spLocks noChangeShapeType="1"/>
            </p:cNvSpPr>
            <p:nvPr/>
          </p:nvSpPr>
          <p:spPr bwMode="auto">
            <a:xfrm>
              <a:off x="1158" y="1653"/>
              <a:ext cx="768" cy="0"/>
            </a:xfrm>
            <a:prstGeom prst="line">
              <a:avLst/>
            </a:prstGeom>
            <a:noFill/>
            <a:ln w="9525">
              <a:solidFill>
                <a:schemeClr val="tx1"/>
              </a:solidFill>
              <a:round/>
              <a:headEnd/>
              <a:tailEnd type="triangle" w="med" len="med"/>
            </a:ln>
            <a:effectLst/>
          </p:spPr>
          <p:txBody>
            <a:bodyPr/>
            <a:lstStyle/>
            <a:p>
              <a:endParaRPr lang="en-US"/>
            </a:p>
          </p:txBody>
        </p:sp>
        <p:sp>
          <p:nvSpPr>
            <p:cNvPr id="44041" name="Line 9"/>
            <p:cNvSpPr>
              <a:spLocks noChangeShapeType="1"/>
            </p:cNvSpPr>
            <p:nvPr/>
          </p:nvSpPr>
          <p:spPr bwMode="auto">
            <a:xfrm flipH="1">
              <a:off x="1590" y="1797"/>
              <a:ext cx="432" cy="480"/>
            </a:xfrm>
            <a:prstGeom prst="line">
              <a:avLst/>
            </a:prstGeom>
            <a:noFill/>
            <a:ln w="9525">
              <a:solidFill>
                <a:schemeClr val="tx1"/>
              </a:solidFill>
              <a:round/>
              <a:headEnd/>
              <a:tailEnd type="triangle" w="med" len="med"/>
            </a:ln>
            <a:effectLst/>
          </p:spPr>
          <p:txBody>
            <a:bodyPr/>
            <a:lstStyle/>
            <a:p>
              <a:endParaRPr lang="en-US"/>
            </a:p>
          </p:txBody>
        </p:sp>
        <p:sp>
          <p:nvSpPr>
            <p:cNvPr id="44042" name="Line 10"/>
            <p:cNvSpPr>
              <a:spLocks noChangeShapeType="1"/>
            </p:cNvSpPr>
            <p:nvPr/>
          </p:nvSpPr>
          <p:spPr bwMode="auto">
            <a:xfrm flipH="1" flipV="1">
              <a:off x="1062" y="1797"/>
              <a:ext cx="336" cy="480"/>
            </a:xfrm>
            <a:prstGeom prst="line">
              <a:avLst/>
            </a:prstGeom>
            <a:noFill/>
            <a:ln w="9525">
              <a:solidFill>
                <a:schemeClr val="tx1"/>
              </a:solidFill>
              <a:round/>
              <a:headEnd/>
              <a:tailEnd type="triangle" w="med" len="med"/>
            </a:ln>
            <a:effectLst/>
          </p:spPr>
          <p:txBody>
            <a:bodyPr/>
            <a:lstStyle/>
            <a:p>
              <a:endParaRPr lang="en-US"/>
            </a:p>
          </p:txBody>
        </p:sp>
        <p:cxnSp>
          <p:nvCxnSpPr>
            <p:cNvPr id="44043" name="AutoShape 11"/>
            <p:cNvCxnSpPr>
              <a:cxnSpLocks noChangeShapeType="1"/>
            </p:cNvCxnSpPr>
            <p:nvPr/>
          </p:nvCxnSpPr>
          <p:spPr bwMode="auto">
            <a:xfrm rot="16200000" flipH="1" flipV="1">
              <a:off x="1535" y="982"/>
              <a:ext cx="1" cy="1056"/>
            </a:xfrm>
            <a:prstGeom prst="curvedConnector3">
              <a:avLst>
                <a:gd name="adj1" fmla="val -14400000"/>
              </a:avLst>
            </a:prstGeom>
            <a:noFill/>
            <a:ln w="9525">
              <a:solidFill>
                <a:schemeClr val="tx1"/>
              </a:solidFill>
              <a:round/>
              <a:headEnd/>
              <a:tailEnd type="triangle" w="med" len="med"/>
            </a:ln>
            <a:effectLst/>
          </p:spPr>
        </p:cxnSp>
        <p:cxnSp>
          <p:nvCxnSpPr>
            <p:cNvPr id="44044" name="AutoShape 12"/>
            <p:cNvCxnSpPr>
              <a:cxnSpLocks noChangeShapeType="1"/>
            </p:cNvCxnSpPr>
            <p:nvPr/>
          </p:nvCxnSpPr>
          <p:spPr bwMode="auto">
            <a:xfrm rot="16200000" flipH="1">
              <a:off x="822" y="1839"/>
              <a:ext cx="618" cy="438"/>
            </a:xfrm>
            <a:prstGeom prst="curvedConnector2">
              <a:avLst/>
            </a:prstGeom>
            <a:noFill/>
            <a:ln w="9525">
              <a:solidFill>
                <a:schemeClr val="tx1"/>
              </a:solidFill>
              <a:round/>
              <a:headEnd/>
              <a:tailEnd type="triangle" w="med" len="med"/>
            </a:ln>
            <a:effectLst/>
          </p:spPr>
        </p:cxnSp>
        <p:cxnSp>
          <p:nvCxnSpPr>
            <p:cNvPr id="44045" name="AutoShape 13"/>
            <p:cNvCxnSpPr>
              <a:cxnSpLocks noChangeShapeType="1"/>
            </p:cNvCxnSpPr>
            <p:nvPr/>
          </p:nvCxnSpPr>
          <p:spPr bwMode="auto">
            <a:xfrm flipV="1">
              <a:off x="1632" y="1755"/>
              <a:ext cx="534" cy="618"/>
            </a:xfrm>
            <a:prstGeom prst="curvedConnector2">
              <a:avLst/>
            </a:prstGeom>
            <a:noFill/>
            <a:ln w="9525">
              <a:solidFill>
                <a:schemeClr val="tx1"/>
              </a:solidFill>
              <a:round/>
              <a:headEnd/>
              <a:tailEnd type="triangle" w="med" len="med"/>
            </a:ln>
            <a:effectLst/>
          </p:spPr>
        </p:cxnSp>
        <p:sp>
          <p:nvSpPr>
            <p:cNvPr id="44046" name="Text Box 14"/>
            <p:cNvSpPr txBox="1">
              <a:spLocks noChangeArrowheads="1"/>
            </p:cNvSpPr>
            <p:nvPr/>
          </p:nvSpPr>
          <p:spPr bwMode="auto">
            <a:xfrm>
              <a:off x="1392" y="1680"/>
              <a:ext cx="221" cy="288"/>
            </a:xfrm>
            <a:prstGeom prst="rect">
              <a:avLst/>
            </a:prstGeom>
            <a:noFill/>
            <a:ln w="9525">
              <a:noFill/>
              <a:miter lim="800000"/>
              <a:headEnd/>
              <a:tailEnd/>
            </a:ln>
            <a:effectLst/>
          </p:spPr>
          <p:txBody>
            <a:bodyPr wrap="none">
              <a:spAutoFit/>
            </a:bodyPr>
            <a:lstStyle/>
            <a:p>
              <a:r>
                <a:rPr lang="en-US"/>
                <a:t>0</a:t>
              </a:r>
            </a:p>
          </p:txBody>
        </p:sp>
        <p:sp>
          <p:nvSpPr>
            <p:cNvPr id="44047" name="Text Box 15"/>
            <p:cNvSpPr txBox="1">
              <a:spLocks noChangeArrowheads="1"/>
            </p:cNvSpPr>
            <p:nvPr/>
          </p:nvSpPr>
          <p:spPr bwMode="auto">
            <a:xfrm>
              <a:off x="1584" y="1872"/>
              <a:ext cx="221" cy="288"/>
            </a:xfrm>
            <a:prstGeom prst="rect">
              <a:avLst/>
            </a:prstGeom>
            <a:noFill/>
            <a:ln w="9525">
              <a:noFill/>
              <a:miter lim="800000"/>
              <a:headEnd/>
              <a:tailEnd/>
            </a:ln>
            <a:effectLst/>
          </p:spPr>
          <p:txBody>
            <a:bodyPr wrap="none">
              <a:spAutoFit/>
            </a:bodyPr>
            <a:lstStyle/>
            <a:p>
              <a:r>
                <a:rPr lang="en-US"/>
                <a:t>0</a:t>
              </a:r>
            </a:p>
          </p:txBody>
        </p:sp>
        <p:sp>
          <p:nvSpPr>
            <p:cNvPr id="44048" name="Text Box 16"/>
            <p:cNvSpPr txBox="1">
              <a:spLocks noChangeArrowheads="1"/>
            </p:cNvSpPr>
            <p:nvPr/>
          </p:nvSpPr>
          <p:spPr bwMode="auto">
            <a:xfrm>
              <a:off x="1200" y="1872"/>
              <a:ext cx="221" cy="288"/>
            </a:xfrm>
            <a:prstGeom prst="rect">
              <a:avLst/>
            </a:prstGeom>
            <a:noFill/>
            <a:ln w="9525">
              <a:noFill/>
              <a:miter lim="800000"/>
              <a:headEnd/>
              <a:tailEnd/>
            </a:ln>
            <a:effectLst/>
          </p:spPr>
          <p:txBody>
            <a:bodyPr wrap="none">
              <a:spAutoFit/>
            </a:bodyPr>
            <a:lstStyle/>
            <a:p>
              <a:r>
                <a:rPr lang="en-US"/>
                <a:t>0</a:t>
              </a:r>
            </a:p>
          </p:txBody>
        </p:sp>
        <p:sp>
          <p:nvSpPr>
            <p:cNvPr id="44049" name="Text Box 17"/>
            <p:cNvSpPr txBox="1">
              <a:spLocks noChangeArrowheads="1"/>
            </p:cNvSpPr>
            <p:nvPr/>
          </p:nvSpPr>
          <p:spPr bwMode="auto">
            <a:xfrm>
              <a:off x="1440" y="1104"/>
              <a:ext cx="221" cy="288"/>
            </a:xfrm>
            <a:prstGeom prst="rect">
              <a:avLst/>
            </a:prstGeom>
            <a:noFill/>
            <a:ln w="9525">
              <a:noFill/>
              <a:miter lim="800000"/>
              <a:headEnd/>
              <a:tailEnd/>
            </a:ln>
            <a:effectLst/>
          </p:spPr>
          <p:txBody>
            <a:bodyPr wrap="none">
              <a:spAutoFit/>
            </a:bodyPr>
            <a:lstStyle/>
            <a:p>
              <a:r>
                <a:rPr lang="en-US"/>
                <a:t>1</a:t>
              </a:r>
            </a:p>
          </p:txBody>
        </p:sp>
        <p:sp>
          <p:nvSpPr>
            <p:cNvPr id="44050" name="Text Box 18"/>
            <p:cNvSpPr txBox="1">
              <a:spLocks noChangeArrowheads="1"/>
            </p:cNvSpPr>
            <p:nvPr/>
          </p:nvSpPr>
          <p:spPr bwMode="auto">
            <a:xfrm>
              <a:off x="864" y="2112"/>
              <a:ext cx="221" cy="288"/>
            </a:xfrm>
            <a:prstGeom prst="rect">
              <a:avLst/>
            </a:prstGeom>
            <a:noFill/>
            <a:ln w="9525">
              <a:noFill/>
              <a:miter lim="800000"/>
              <a:headEnd/>
              <a:tailEnd/>
            </a:ln>
            <a:effectLst/>
          </p:spPr>
          <p:txBody>
            <a:bodyPr wrap="none">
              <a:spAutoFit/>
            </a:bodyPr>
            <a:lstStyle/>
            <a:p>
              <a:r>
                <a:rPr lang="en-US"/>
                <a:t>1</a:t>
              </a:r>
            </a:p>
          </p:txBody>
        </p:sp>
        <p:sp>
          <p:nvSpPr>
            <p:cNvPr id="44051" name="Text Box 19"/>
            <p:cNvSpPr txBox="1">
              <a:spLocks noChangeArrowheads="1"/>
            </p:cNvSpPr>
            <p:nvPr/>
          </p:nvSpPr>
          <p:spPr bwMode="auto">
            <a:xfrm>
              <a:off x="1968" y="2091"/>
              <a:ext cx="221" cy="288"/>
            </a:xfrm>
            <a:prstGeom prst="rect">
              <a:avLst/>
            </a:prstGeom>
            <a:noFill/>
            <a:ln w="9525">
              <a:noFill/>
              <a:miter lim="800000"/>
              <a:headEnd/>
              <a:tailEnd/>
            </a:ln>
            <a:effectLst/>
          </p:spPr>
          <p:txBody>
            <a:bodyPr wrap="none">
              <a:spAutoFit/>
            </a:bodyPr>
            <a:lstStyle/>
            <a:p>
              <a:r>
                <a:rPr lang="en-US"/>
                <a:t>1</a:t>
              </a:r>
            </a:p>
          </p:txBody>
        </p:sp>
      </p:grpSp>
      <p:pic>
        <p:nvPicPr>
          <p:cNvPr id="21"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solidFill>
                  <a:srgbClr val="33CC33"/>
                </a:solidFill>
              </a:rPr>
              <a:t>Example</a:t>
            </a:r>
            <a:r>
              <a:rPr lang="en-US" sz="3200" dirty="0" smtClean="0"/>
              <a:t>: Basis</a:t>
            </a:r>
          </a:p>
        </p:txBody>
      </p:sp>
      <p:sp>
        <p:nvSpPr>
          <p:cNvPr id="23" name="Date Placeholder 3"/>
          <p:cNvSpPr>
            <a:spLocks noGrp="1"/>
          </p:cNvSpPr>
          <p:nvPr>
            <p:ph type="dt" sz="half" idx="10"/>
          </p:nvPr>
        </p:nvSpPr>
        <p:spPr>
          <a:xfrm>
            <a:off x="609600" y="6508750"/>
            <a:ext cx="2133600" cy="365125"/>
          </a:xfrm>
        </p:spPr>
        <p:txBody>
          <a:bodyPr/>
          <a:lstStyle/>
          <a:p>
            <a:fld id="{8C0C31DB-7BC4-4BE4-BF4B-9D1BEDBCDE3F}" type="datetime1">
              <a:rPr lang="en-US" smtClean="0"/>
              <a:pPr/>
              <a:t>1/31/2022</a:t>
            </a:fld>
            <a:endParaRPr lang="en-US" dirty="0"/>
          </a:p>
        </p:txBody>
      </p:sp>
      <p:sp>
        <p:nvSpPr>
          <p:cNvPr id="24" name="Footer Placeholder 4"/>
          <p:cNvSpPr>
            <a:spLocks noGrp="1"/>
          </p:cNvSpPr>
          <p:nvPr>
            <p:ph type="ftr" sz="quarter" idx="11"/>
          </p:nvPr>
        </p:nvSpPr>
        <p:spPr>
          <a:xfrm>
            <a:off x="2743200" y="6508750"/>
            <a:ext cx="4343400" cy="365125"/>
          </a:xfrm>
        </p:spPr>
        <p:txBody>
          <a:bodyPr/>
          <a:lstStyle/>
          <a:p>
            <a:r>
              <a:rPr lang="fi-FI" dirty="0" smtClean="0"/>
              <a:t>Dileep Kumar Kushwaha             ACSE0404 (TOAFL)                  Unit II</a:t>
            </a:r>
            <a:endParaRPr lang="en-US" dirty="0"/>
          </a:p>
        </p:txBody>
      </p:sp>
      <p:sp>
        <p:nvSpPr>
          <p:cNvPr id="25" name="Slide Number Placeholder 5"/>
          <p:cNvSpPr txBox="1">
            <a:spLocks/>
          </p:cNvSpPr>
          <p:nvPr/>
        </p:nvSpPr>
        <p:spPr>
          <a:xfrm>
            <a:off x="6705600" y="65087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0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fld id="{FE7249B0-B5E3-49EA-823C-613EF90315B6}" type="slidenum">
              <a:rPr lang="en-US"/>
              <a:pPr/>
              <a:t>58</a:t>
            </a:fld>
            <a:endParaRPr lang="en-US"/>
          </a:p>
        </p:txBody>
      </p:sp>
      <p:sp>
        <p:nvSpPr>
          <p:cNvPr id="45059" name="Rectangle 3"/>
          <p:cNvSpPr>
            <a:spLocks noGrp="1" noChangeArrowheads="1"/>
          </p:cNvSpPr>
          <p:nvPr>
            <p:ph type="body" idx="1"/>
          </p:nvPr>
        </p:nvSpPr>
        <p:spPr/>
        <p:txBody>
          <a:bodyPr/>
          <a:lstStyle/>
          <a:p>
            <a:pPr marL="609600" indent="-609600"/>
            <a:r>
              <a:rPr lang="en-US"/>
              <a:t>A k-path from i to j either:</a:t>
            </a:r>
          </a:p>
          <a:p>
            <a:pPr marL="990600" lvl="1" indent="-533400">
              <a:buFont typeface="Monotype Sorts" pitchFamily="2" charset="2"/>
              <a:buAutoNum type="arabicPeriod"/>
            </a:pPr>
            <a:r>
              <a:rPr lang="en-US"/>
              <a:t>Never goes through state k, or</a:t>
            </a:r>
          </a:p>
          <a:p>
            <a:pPr marL="990600" lvl="1" indent="-533400">
              <a:buFont typeface="Monotype Sorts" pitchFamily="2" charset="2"/>
              <a:buAutoNum type="arabicPeriod"/>
            </a:pPr>
            <a:r>
              <a:rPr lang="en-US"/>
              <a:t>Goes through k one or more times.</a:t>
            </a:r>
          </a:p>
          <a:p>
            <a:pPr marL="609600" indent="-609600">
              <a:buFont typeface="Monotype Sorts" pitchFamily="2" charset="2"/>
              <a:buNone/>
            </a:pPr>
            <a:r>
              <a:rPr lang="en-US"/>
              <a:t>R</a:t>
            </a:r>
            <a:r>
              <a:rPr lang="en-US" baseline="-25000"/>
              <a:t>ij</a:t>
            </a:r>
            <a:r>
              <a:rPr lang="en-US" baseline="30000"/>
              <a:t>k</a:t>
            </a:r>
            <a:r>
              <a:rPr lang="en-US"/>
              <a:t> = R</a:t>
            </a:r>
            <a:r>
              <a:rPr lang="en-US" baseline="-25000"/>
              <a:t>ij</a:t>
            </a:r>
            <a:r>
              <a:rPr lang="en-US" baseline="30000"/>
              <a:t>k-1</a:t>
            </a:r>
            <a:r>
              <a:rPr lang="en-US"/>
              <a:t> + R</a:t>
            </a:r>
            <a:r>
              <a:rPr lang="en-US" baseline="-25000"/>
              <a:t>ik</a:t>
            </a:r>
            <a:r>
              <a:rPr lang="en-US" baseline="30000"/>
              <a:t>k-1</a:t>
            </a:r>
            <a:r>
              <a:rPr lang="en-US"/>
              <a:t>(R</a:t>
            </a:r>
            <a:r>
              <a:rPr lang="en-US" baseline="-25000"/>
              <a:t>kk</a:t>
            </a:r>
            <a:r>
              <a:rPr lang="en-US" baseline="30000"/>
              <a:t>k-1</a:t>
            </a:r>
            <a:r>
              <a:rPr lang="en-US"/>
              <a:t>)* R</a:t>
            </a:r>
            <a:r>
              <a:rPr lang="en-US" baseline="-25000"/>
              <a:t>kj</a:t>
            </a:r>
            <a:r>
              <a:rPr lang="en-US" baseline="30000"/>
              <a:t>k-1</a:t>
            </a:r>
            <a:r>
              <a:rPr lang="en-US"/>
              <a:t>.</a:t>
            </a:r>
          </a:p>
        </p:txBody>
      </p:sp>
      <p:grpSp>
        <p:nvGrpSpPr>
          <p:cNvPr id="2" name="Group 6"/>
          <p:cNvGrpSpPr>
            <a:grpSpLocks/>
          </p:cNvGrpSpPr>
          <p:nvPr/>
        </p:nvGrpSpPr>
        <p:grpSpPr bwMode="auto">
          <a:xfrm>
            <a:off x="685800" y="4191000"/>
            <a:ext cx="1617663" cy="1508125"/>
            <a:chOff x="432" y="2640"/>
            <a:chExt cx="1019" cy="950"/>
          </a:xfrm>
        </p:grpSpPr>
        <p:sp>
          <p:nvSpPr>
            <p:cNvPr id="45060" name="Text Box 4"/>
            <p:cNvSpPr txBox="1">
              <a:spLocks noChangeArrowheads="1"/>
            </p:cNvSpPr>
            <p:nvPr/>
          </p:nvSpPr>
          <p:spPr bwMode="auto">
            <a:xfrm>
              <a:off x="432" y="3072"/>
              <a:ext cx="1019" cy="518"/>
            </a:xfrm>
            <a:prstGeom prst="rect">
              <a:avLst/>
            </a:prstGeom>
            <a:noFill/>
            <a:ln w="9525">
              <a:noFill/>
              <a:miter lim="800000"/>
              <a:headEnd/>
              <a:tailEnd/>
            </a:ln>
            <a:effectLst/>
          </p:spPr>
          <p:txBody>
            <a:bodyPr wrap="none">
              <a:spAutoFit/>
            </a:bodyPr>
            <a:lstStyle/>
            <a:p>
              <a:r>
                <a:rPr lang="en-US"/>
                <a:t>Doesn’t go</a:t>
              </a:r>
            </a:p>
            <a:p>
              <a:r>
                <a:rPr lang="en-US"/>
                <a:t>through k</a:t>
              </a:r>
            </a:p>
          </p:txBody>
        </p:sp>
        <p:sp>
          <p:nvSpPr>
            <p:cNvPr id="45061" name="Line 5"/>
            <p:cNvSpPr>
              <a:spLocks noChangeShapeType="1"/>
            </p:cNvSpPr>
            <p:nvPr/>
          </p:nvSpPr>
          <p:spPr bwMode="auto">
            <a:xfrm flipV="1">
              <a:off x="1104" y="2640"/>
              <a:ext cx="144" cy="384"/>
            </a:xfrm>
            <a:prstGeom prst="line">
              <a:avLst/>
            </a:prstGeom>
            <a:noFill/>
            <a:ln w="9525">
              <a:solidFill>
                <a:schemeClr val="tx1"/>
              </a:solidFill>
              <a:round/>
              <a:headEnd/>
              <a:tailEnd type="triangle" w="med" len="med"/>
            </a:ln>
            <a:effectLst/>
          </p:spPr>
          <p:txBody>
            <a:bodyPr/>
            <a:lstStyle/>
            <a:p>
              <a:endParaRPr lang="en-US"/>
            </a:p>
          </p:txBody>
        </p:sp>
      </p:grpSp>
      <p:grpSp>
        <p:nvGrpSpPr>
          <p:cNvPr id="3" name="Group 11"/>
          <p:cNvGrpSpPr>
            <a:grpSpLocks/>
          </p:cNvGrpSpPr>
          <p:nvPr/>
        </p:nvGrpSpPr>
        <p:grpSpPr bwMode="auto">
          <a:xfrm>
            <a:off x="2438400" y="4191000"/>
            <a:ext cx="1571625" cy="1492250"/>
            <a:chOff x="1536" y="2640"/>
            <a:chExt cx="990" cy="940"/>
          </a:xfrm>
        </p:grpSpPr>
        <p:sp>
          <p:nvSpPr>
            <p:cNvPr id="45063" name="Text Box 7"/>
            <p:cNvSpPr txBox="1">
              <a:spLocks noChangeArrowheads="1"/>
            </p:cNvSpPr>
            <p:nvPr/>
          </p:nvSpPr>
          <p:spPr bwMode="auto">
            <a:xfrm>
              <a:off x="1536" y="2832"/>
              <a:ext cx="990" cy="748"/>
            </a:xfrm>
            <a:prstGeom prst="rect">
              <a:avLst/>
            </a:prstGeom>
            <a:noFill/>
            <a:ln w="9525">
              <a:noFill/>
              <a:miter lim="800000"/>
              <a:headEnd/>
              <a:tailEnd/>
            </a:ln>
            <a:effectLst/>
          </p:spPr>
          <p:txBody>
            <a:bodyPr wrap="none">
              <a:spAutoFit/>
            </a:bodyPr>
            <a:lstStyle/>
            <a:p>
              <a:r>
                <a:rPr lang="en-US"/>
                <a:t>Goes from</a:t>
              </a:r>
            </a:p>
            <a:p>
              <a:r>
                <a:rPr lang="en-US"/>
                <a:t>i to k the</a:t>
              </a:r>
            </a:p>
            <a:p>
              <a:r>
                <a:rPr lang="en-US"/>
                <a:t>first time</a:t>
              </a:r>
            </a:p>
          </p:txBody>
        </p:sp>
        <p:sp>
          <p:nvSpPr>
            <p:cNvPr id="45066" name="Line 10"/>
            <p:cNvSpPr>
              <a:spLocks noChangeShapeType="1"/>
            </p:cNvSpPr>
            <p:nvPr/>
          </p:nvSpPr>
          <p:spPr bwMode="auto">
            <a:xfrm flipV="1">
              <a:off x="2064" y="2640"/>
              <a:ext cx="48" cy="192"/>
            </a:xfrm>
            <a:prstGeom prst="line">
              <a:avLst/>
            </a:prstGeom>
            <a:noFill/>
            <a:ln w="9525">
              <a:solidFill>
                <a:schemeClr val="tx1"/>
              </a:solidFill>
              <a:round/>
              <a:headEnd/>
              <a:tailEnd type="triangle" w="med" len="med"/>
            </a:ln>
            <a:effectLst/>
          </p:spPr>
          <p:txBody>
            <a:bodyPr/>
            <a:lstStyle/>
            <a:p>
              <a:endParaRPr lang="en-US"/>
            </a:p>
          </p:txBody>
        </p:sp>
      </p:grpSp>
      <p:grpSp>
        <p:nvGrpSpPr>
          <p:cNvPr id="4" name="Group 13"/>
          <p:cNvGrpSpPr>
            <a:grpSpLocks/>
          </p:cNvGrpSpPr>
          <p:nvPr/>
        </p:nvGrpSpPr>
        <p:grpSpPr bwMode="auto">
          <a:xfrm>
            <a:off x="3962400" y="4191000"/>
            <a:ext cx="1693863" cy="2101850"/>
            <a:chOff x="2496" y="2640"/>
            <a:chExt cx="1067" cy="1324"/>
          </a:xfrm>
        </p:grpSpPr>
        <p:sp>
          <p:nvSpPr>
            <p:cNvPr id="45064" name="Text Box 8"/>
            <p:cNvSpPr txBox="1">
              <a:spLocks noChangeArrowheads="1"/>
            </p:cNvSpPr>
            <p:nvPr/>
          </p:nvSpPr>
          <p:spPr bwMode="auto">
            <a:xfrm>
              <a:off x="2496" y="3216"/>
              <a:ext cx="1067" cy="748"/>
            </a:xfrm>
            <a:prstGeom prst="rect">
              <a:avLst/>
            </a:prstGeom>
            <a:noFill/>
            <a:ln w="9525">
              <a:noFill/>
              <a:miter lim="800000"/>
              <a:headEnd/>
              <a:tailEnd/>
            </a:ln>
            <a:effectLst/>
          </p:spPr>
          <p:txBody>
            <a:bodyPr wrap="none">
              <a:spAutoFit/>
            </a:bodyPr>
            <a:lstStyle/>
            <a:p>
              <a:r>
                <a:rPr lang="en-US"/>
                <a:t>Zero or</a:t>
              </a:r>
            </a:p>
            <a:p>
              <a:r>
                <a:rPr lang="en-US"/>
                <a:t>more times</a:t>
              </a:r>
            </a:p>
            <a:p>
              <a:r>
                <a:rPr lang="en-US"/>
                <a:t>from k to k</a:t>
              </a:r>
            </a:p>
          </p:txBody>
        </p:sp>
        <p:sp>
          <p:nvSpPr>
            <p:cNvPr id="45068" name="Line 12"/>
            <p:cNvSpPr>
              <a:spLocks noChangeShapeType="1"/>
            </p:cNvSpPr>
            <p:nvPr/>
          </p:nvSpPr>
          <p:spPr bwMode="auto">
            <a:xfrm flipV="1">
              <a:off x="2976" y="2640"/>
              <a:ext cx="0" cy="528"/>
            </a:xfrm>
            <a:prstGeom prst="line">
              <a:avLst/>
            </a:prstGeom>
            <a:noFill/>
            <a:ln w="9525">
              <a:solidFill>
                <a:schemeClr val="tx1"/>
              </a:solidFill>
              <a:round/>
              <a:headEnd/>
              <a:tailEnd type="triangle" w="med" len="med"/>
            </a:ln>
            <a:effectLst/>
          </p:spPr>
          <p:txBody>
            <a:bodyPr/>
            <a:lstStyle/>
            <a:p>
              <a:endParaRPr lang="en-US"/>
            </a:p>
          </p:txBody>
        </p:sp>
      </p:grpSp>
      <p:grpSp>
        <p:nvGrpSpPr>
          <p:cNvPr id="5" name="Group 15"/>
          <p:cNvGrpSpPr>
            <a:grpSpLocks/>
          </p:cNvGrpSpPr>
          <p:nvPr/>
        </p:nvGrpSpPr>
        <p:grpSpPr bwMode="auto">
          <a:xfrm>
            <a:off x="5791200" y="4191000"/>
            <a:ext cx="1676400" cy="1279525"/>
            <a:chOff x="3648" y="2640"/>
            <a:chExt cx="1056" cy="806"/>
          </a:xfrm>
        </p:grpSpPr>
        <p:sp>
          <p:nvSpPr>
            <p:cNvPr id="45065" name="Text Box 9"/>
            <p:cNvSpPr txBox="1">
              <a:spLocks noChangeArrowheads="1"/>
            </p:cNvSpPr>
            <p:nvPr/>
          </p:nvSpPr>
          <p:spPr bwMode="auto">
            <a:xfrm>
              <a:off x="3648" y="2928"/>
              <a:ext cx="1056" cy="518"/>
            </a:xfrm>
            <a:prstGeom prst="rect">
              <a:avLst/>
            </a:prstGeom>
            <a:noFill/>
            <a:ln w="9525">
              <a:noFill/>
              <a:miter lim="800000"/>
              <a:headEnd/>
              <a:tailEnd/>
            </a:ln>
            <a:effectLst/>
          </p:spPr>
          <p:txBody>
            <a:bodyPr wrap="none">
              <a:spAutoFit/>
            </a:bodyPr>
            <a:lstStyle/>
            <a:p>
              <a:r>
                <a:rPr lang="en-US"/>
                <a:t>Then, from</a:t>
              </a:r>
            </a:p>
            <a:p>
              <a:r>
                <a:rPr lang="en-US"/>
                <a:t>k to j</a:t>
              </a:r>
            </a:p>
          </p:txBody>
        </p:sp>
        <p:sp>
          <p:nvSpPr>
            <p:cNvPr id="45070" name="Line 14"/>
            <p:cNvSpPr>
              <a:spLocks noChangeShapeType="1"/>
            </p:cNvSpPr>
            <p:nvPr/>
          </p:nvSpPr>
          <p:spPr bwMode="auto">
            <a:xfrm flipH="1" flipV="1">
              <a:off x="3888" y="2640"/>
              <a:ext cx="192" cy="240"/>
            </a:xfrm>
            <a:prstGeom prst="line">
              <a:avLst/>
            </a:prstGeom>
            <a:noFill/>
            <a:ln w="9525">
              <a:solidFill>
                <a:schemeClr val="tx1"/>
              </a:solidFill>
              <a:round/>
              <a:headEnd/>
              <a:tailEnd type="triangle" w="med" len="med"/>
            </a:ln>
            <a:effectLst/>
          </p:spPr>
          <p:txBody>
            <a:bodyPr/>
            <a:lstStyle/>
            <a:p>
              <a:endParaRPr lang="en-US"/>
            </a:p>
          </p:txBody>
        </p:sp>
      </p:grpSp>
      <p:pic>
        <p:nvPicPr>
          <p:cNvPr id="17"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8"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k-Path </a:t>
            </a:r>
            <a:r>
              <a:rPr lang="en-US" sz="3200" dirty="0" smtClean="0">
                <a:solidFill>
                  <a:srgbClr val="3366FF"/>
                </a:solidFill>
              </a:rPr>
              <a:t>Inductive Case</a:t>
            </a:r>
            <a:endParaRPr lang="en-US" sz="32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2"/>
          </p:nvPr>
        </p:nvSpPr>
        <p:spPr/>
        <p:txBody>
          <a:bodyPr/>
          <a:lstStyle/>
          <a:p>
            <a:fld id="{0019B84F-BC69-4809-AD9B-6DFA85293D42}" type="slidenum">
              <a:rPr lang="en-US"/>
              <a:pPr/>
              <a:t>59</a:t>
            </a:fld>
            <a:endParaRPr lang="en-US"/>
          </a:p>
        </p:txBody>
      </p:sp>
      <p:sp>
        <p:nvSpPr>
          <p:cNvPr id="48131" name="Rectangle 3"/>
          <p:cNvSpPr>
            <a:spLocks noChangeArrowheads="1"/>
          </p:cNvSpPr>
          <p:nvPr/>
        </p:nvSpPr>
        <p:spPr bwMode="auto">
          <a:xfrm>
            <a:off x="1371600" y="3810000"/>
            <a:ext cx="5562600" cy="2286000"/>
          </a:xfrm>
          <a:prstGeom prst="rect">
            <a:avLst/>
          </a:prstGeom>
          <a:solidFill>
            <a:srgbClr val="CC99FF">
              <a:alpha val="50000"/>
            </a:srgbClr>
          </a:solidFill>
          <a:ln w="9525">
            <a:solidFill>
              <a:schemeClr val="tx1"/>
            </a:solidFill>
            <a:miter lim="800000"/>
            <a:headEnd/>
            <a:tailEnd/>
          </a:ln>
          <a:effectLst/>
        </p:spPr>
        <p:txBody>
          <a:bodyPr wrap="none" anchor="ctr"/>
          <a:lstStyle/>
          <a:p>
            <a:pPr algn="ctr"/>
            <a:r>
              <a:rPr lang="en-US"/>
              <a:t>States &lt; k</a:t>
            </a:r>
          </a:p>
        </p:txBody>
      </p:sp>
      <p:sp>
        <p:nvSpPr>
          <p:cNvPr id="48132" name="Oval 4"/>
          <p:cNvSpPr>
            <a:spLocks noChangeArrowheads="1"/>
          </p:cNvSpPr>
          <p:nvPr/>
        </p:nvSpPr>
        <p:spPr bwMode="auto">
          <a:xfrm>
            <a:off x="3962400" y="3200400"/>
            <a:ext cx="457200" cy="457200"/>
          </a:xfrm>
          <a:prstGeom prst="ellipse">
            <a:avLst/>
          </a:prstGeom>
          <a:solidFill>
            <a:schemeClr val="accent1">
              <a:alpha val="50000"/>
            </a:schemeClr>
          </a:solidFill>
          <a:ln w="9525">
            <a:solidFill>
              <a:schemeClr val="tx1"/>
            </a:solidFill>
            <a:round/>
            <a:headEnd/>
            <a:tailEnd/>
          </a:ln>
          <a:effectLst/>
        </p:spPr>
        <p:txBody>
          <a:bodyPr wrap="none" anchor="ctr"/>
          <a:lstStyle/>
          <a:p>
            <a:pPr algn="ctr"/>
            <a:r>
              <a:rPr lang="en-US"/>
              <a:t>k</a:t>
            </a:r>
          </a:p>
        </p:txBody>
      </p:sp>
      <p:sp>
        <p:nvSpPr>
          <p:cNvPr id="48133" name="Oval 5"/>
          <p:cNvSpPr>
            <a:spLocks noChangeArrowheads="1"/>
          </p:cNvSpPr>
          <p:nvPr/>
        </p:nvSpPr>
        <p:spPr bwMode="auto">
          <a:xfrm>
            <a:off x="762000" y="2362200"/>
            <a:ext cx="457200" cy="457200"/>
          </a:xfrm>
          <a:prstGeom prst="ellipse">
            <a:avLst/>
          </a:prstGeom>
          <a:solidFill>
            <a:schemeClr val="accent1">
              <a:alpha val="50000"/>
            </a:schemeClr>
          </a:solidFill>
          <a:ln w="9525">
            <a:solidFill>
              <a:schemeClr val="tx1"/>
            </a:solidFill>
            <a:round/>
            <a:headEnd/>
            <a:tailEnd/>
          </a:ln>
          <a:effectLst/>
        </p:spPr>
        <p:txBody>
          <a:bodyPr wrap="none" anchor="ctr"/>
          <a:lstStyle/>
          <a:p>
            <a:pPr algn="ctr"/>
            <a:r>
              <a:rPr lang="en-US"/>
              <a:t>i</a:t>
            </a:r>
          </a:p>
        </p:txBody>
      </p:sp>
      <p:sp>
        <p:nvSpPr>
          <p:cNvPr id="48134" name="Oval 6"/>
          <p:cNvSpPr>
            <a:spLocks noChangeArrowheads="1"/>
          </p:cNvSpPr>
          <p:nvPr/>
        </p:nvSpPr>
        <p:spPr bwMode="auto">
          <a:xfrm>
            <a:off x="7162800" y="2743200"/>
            <a:ext cx="457200" cy="457200"/>
          </a:xfrm>
          <a:prstGeom prst="ellipse">
            <a:avLst/>
          </a:prstGeom>
          <a:solidFill>
            <a:schemeClr val="accent1">
              <a:alpha val="50000"/>
            </a:schemeClr>
          </a:solidFill>
          <a:ln w="9525">
            <a:solidFill>
              <a:schemeClr val="tx1"/>
            </a:solidFill>
            <a:round/>
            <a:headEnd/>
            <a:tailEnd/>
          </a:ln>
          <a:effectLst/>
        </p:spPr>
        <p:txBody>
          <a:bodyPr wrap="none" anchor="ctr"/>
          <a:lstStyle/>
          <a:p>
            <a:pPr algn="ctr"/>
            <a:r>
              <a:rPr lang="en-US"/>
              <a:t>j</a:t>
            </a:r>
          </a:p>
        </p:txBody>
      </p:sp>
      <p:sp>
        <p:nvSpPr>
          <p:cNvPr id="48142" name="Freeform 14"/>
          <p:cNvSpPr>
            <a:spLocks/>
          </p:cNvSpPr>
          <p:nvPr/>
        </p:nvSpPr>
        <p:spPr bwMode="auto">
          <a:xfrm>
            <a:off x="1066800" y="2819400"/>
            <a:ext cx="6172200" cy="3048000"/>
          </a:xfrm>
          <a:custGeom>
            <a:avLst/>
            <a:gdLst/>
            <a:ahLst/>
            <a:cxnLst>
              <a:cxn ang="0">
                <a:pos x="0" y="0"/>
              </a:cxn>
              <a:cxn ang="0">
                <a:pos x="384" y="1104"/>
              </a:cxn>
              <a:cxn ang="0">
                <a:pos x="1536" y="1824"/>
              </a:cxn>
              <a:cxn ang="0">
                <a:pos x="2688" y="1680"/>
              </a:cxn>
              <a:cxn ang="0">
                <a:pos x="3456" y="912"/>
              </a:cxn>
              <a:cxn ang="0">
                <a:pos x="3888" y="192"/>
              </a:cxn>
            </a:cxnLst>
            <a:rect l="0" t="0" r="r" b="b"/>
            <a:pathLst>
              <a:path w="3888" h="1920">
                <a:moveTo>
                  <a:pt x="0" y="0"/>
                </a:moveTo>
                <a:cubicBezTo>
                  <a:pt x="64" y="400"/>
                  <a:pt x="128" y="800"/>
                  <a:pt x="384" y="1104"/>
                </a:cubicBezTo>
                <a:cubicBezTo>
                  <a:pt x="640" y="1408"/>
                  <a:pt x="1152" y="1728"/>
                  <a:pt x="1536" y="1824"/>
                </a:cubicBezTo>
                <a:cubicBezTo>
                  <a:pt x="1920" y="1920"/>
                  <a:pt x="2368" y="1832"/>
                  <a:pt x="2688" y="1680"/>
                </a:cubicBezTo>
                <a:cubicBezTo>
                  <a:pt x="3008" y="1528"/>
                  <a:pt x="3256" y="1160"/>
                  <a:pt x="3456" y="912"/>
                </a:cubicBezTo>
                <a:cubicBezTo>
                  <a:pt x="3656" y="664"/>
                  <a:pt x="3772" y="428"/>
                  <a:pt x="3888" y="192"/>
                </a:cubicBezTo>
              </a:path>
            </a:pathLst>
          </a:custGeom>
          <a:noFill/>
          <a:ln w="9525">
            <a:solidFill>
              <a:schemeClr val="tx1"/>
            </a:solidFill>
            <a:round/>
            <a:headEnd/>
            <a:tailEnd/>
          </a:ln>
          <a:effectLst/>
        </p:spPr>
        <p:txBody>
          <a:bodyPr/>
          <a:lstStyle/>
          <a:p>
            <a:endParaRPr lang="en-US"/>
          </a:p>
        </p:txBody>
      </p:sp>
      <p:sp>
        <p:nvSpPr>
          <p:cNvPr id="48145" name="Freeform 17"/>
          <p:cNvSpPr>
            <a:spLocks/>
          </p:cNvSpPr>
          <p:nvPr/>
        </p:nvSpPr>
        <p:spPr bwMode="auto">
          <a:xfrm>
            <a:off x="1143000" y="2743200"/>
            <a:ext cx="2819400" cy="1993900"/>
          </a:xfrm>
          <a:custGeom>
            <a:avLst/>
            <a:gdLst/>
            <a:ahLst/>
            <a:cxnLst>
              <a:cxn ang="0">
                <a:pos x="0" y="0"/>
              </a:cxn>
              <a:cxn ang="0">
                <a:pos x="384" y="912"/>
              </a:cxn>
              <a:cxn ang="0">
                <a:pos x="960" y="1248"/>
              </a:cxn>
              <a:cxn ang="0">
                <a:pos x="1440" y="960"/>
              </a:cxn>
              <a:cxn ang="0">
                <a:pos x="1776" y="480"/>
              </a:cxn>
            </a:cxnLst>
            <a:rect l="0" t="0" r="r" b="b"/>
            <a:pathLst>
              <a:path w="1776" h="1256">
                <a:moveTo>
                  <a:pt x="0" y="0"/>
                </a:moveTo>
                <a:cubicBezTo>
                  <a:pt x="112" y="352"/>
                  <a:pt x="224" y="704"/>
                  <a:pt x="384" y="912"/>
                </a:cubicBezTo>
                <a:cubicBezTo>
                  <a:pt x="544" y="1120"/>
                  <a:pt x="784" y="1240"/>
                  <a:pt x="960" y="1248"/>
                </a:cubicBezTo>
                <a:cubicBezTo>
                  <a:pt x="1136" y="1256"/>
                  <a:pt x="1304" y="1088"/>
                  <a:pt x="1440" y="960"/>
                </a:cubicBezTo>
                <a:cubicBezTo>
                  <a:pt x="1576" y="832"/>
                  <a:pt x="1676" y="656"/>
                  <a:pt x="1776" y="480"/>
                </a:cubicBezTo>
              </a:path>
            </a:pathLst>
          </a:custGeom>
          <a:noFill/>
          <a:ln w="9525">
            <a:solidFill>
              <a:schemeClr val="tx1"/>
            </a:solidFill>
            <a:round/>
            <a:headEnd/>
            <a:tailEnd/>
          </a:ln>
          <a:effectLst/>
        </p:spPr>
        <p:txBody>
          <a:bodyPr/>
          <a:lstStyle/>
          <a:p>
            <a:endParaRPr lang="en-US"/>
          </a:p>
        </p:txBody>
      </p:sp>
      <p:sp>
        <p:nvSpPr>
          <p:cNvPr id="48146" name="Freeform 18"/>
          <p:cNvSpPr>
            <a:spLocks/>
          </p:cNvSpPr>
          <p:nvPr/>
        </p:nvSpPr>
        <p:spPr bwMode="auto">
          <a:xfrm>
            <a:off x="3632200" y="3581400"/>
            <a:ext cx="876300" cy="1282700"/>
          </a:xfrm>
          <a:custGeom>
            <a:avLst/>
            <a:gdLst/>
            <a:ahLst/>
            <a:cxnLst>
              <a:cxn ang="0">
                <a:pos x="256" y="0"/>
              </a:cxn>
              <a:cxn ang="0">
                <a:pos x="16" y="480"/>
              </a:cxn>
              <a:cxn ang="0">
                <a:pos x="160" y="720"/>
              </a:cxn>
              <a:cxn ang="0">
                <a:pos x="448" y="768"/>
              </a:cxn>
              <a:cxn ang="0">
                <a:pos x="544" y="480"/>
              </a:cxn>
              <a:cxn ang="0">
                <a:pos x="400" y="48"/>
              </a:cxn>
            </a:cxnLst>
            <a:rect l="0" t="0" r="r" b="b"/>
            <a:pathLst>
              <a:path w="552" h="808">
                <a:moveTo>
                  <a:pt x="256" y="0"/>
                </a:moveTo>
                <a:cubicBezTo>
                  <a:pt x="144" y="180"/>
                  <a:pt x="32" y="360"/>
                  <a:pt x="16" y="480"/>
                </a:cubicBezTo>
                <a:cubicBezTo>
                  <a:pt x="0" y="600"/>
                  <a:pt x="88" y="672"/>
                  <a:pt x="160" y="720"/>
                </a:cubicBezTo>
                <a:cubicBezTo>
                  <a:pt x="232" y="768"/>
                  <a:pt x="384" y="808"/>
                  <a:pt x="448" y="768"/>
                </a:cubicBezTo>
                <a:cubicBezTo>
                  <a:pt x="512" y="728"/>
                  <a:pt x="552" y="600"/>
                  <a:pt x="544" y="480"/>
                </a:cubicBezTo>
                <a:cubicBezTo>
                  <a:pt x="536" y="360"/>
                  <a:pt x="468" y="204"/>
                  <a:pt x="400" y="48"/>
                </a:cubicBezTo>
              </a:path>
            </a:pathLst>
          </a:custGeom>
          <a:noFill/>
          <a:ln w="9525">
            <a:solidFill>
              <a:schemeClr val="tx1"/>
            </a:solidFill>
            <a:round/>
            <a:headEnd/>
            <a:tailEnd/>
          </a:ln>
          <a:effectLst/>
        </p:spPr>
        <p:txBody>
          <a:bodyPr/>
          <a:lstStyle/>
          <a:p>
            <a:endParaRPr lang="en-US"/>
          </a:p>
        </p:txBody>
      </p:sp>
      <p:sp>
        <p:nvSpPr>
          <p:cNvPr id="48147" name="Freeform 19"/>
          <p:cNvSpPr>
            <a:spLocks/>
          </p:cNvSpPr>
          <p:nvPr/>
        </p:nvSpPr>
        <p:spPr bwMode="auto">
          <a:xfrm>
            <a:off x="4343400" y="3048000"/>
            <a:ext cx="2819400" cy="1727200"/>
          </a:xfrm>
          <a:custGeom>
            <a:avLst/>
            <a:gdLst/>
            <a:ahLst/>
            <a:cxnLst>
              <a:cxn ang="0">
                <a:pos x="0" y="336"/>
              </a:cxn>
              <a:cxn ang="0">
                <a:pos x="240" y="672"/>
              </a:cxn>
              <a:cxn ang="0">
                <a:pos x="720" y="1056"/>
              </a:cxn>
              <a:cxn ang="0">
                <a:pos x="1104" y="864"/>
              </a:cxn>
              <a:cxn ang="0">
                <a:pos x="1776" y="0"/>
              </a:cxn>
            </a:cxnLst>
            <a:rect l="0" t="0" r="r" b="b"/>
            <a:pathLst>
              <a:path w="1776" h="1088">
                <a:moveTo>
                  <a:pt x="0" y="336"/>
                </a:moveTo>
                <a:cubicBezTo>
                  <a:pt x="60" y="444"/>
                  <a:pt x="120" y="552"/>
                  <a:pt x="240" y="672"/>
                </a:cubicBezTo>
                <a:cubicBezTo>
                  <a:pt x="360" y="792"/>
                  <a:pt x="576" y="1024"/>
                  <a:pt x="720" y="1056"/>
                </a:cubicBezTo>
                <a:cubicBezTo>
                  <a:pt x="864" y="1088"/>
                  <a:pt x="928" y="1040"/>
                  <a:pt x="1104" y="864"/>
                </a:cubicBezTo>
                <a:cubicBezTo>
                  <a:pt x="1280" y="688"/>
                  <a:pt x="1528" y="344"/>
                  <a:pt x="1776" y="0"/>
                </a:cubicBezTo>
              </a:path>
            </a:pathLst>
          </a:custGeom>
          <a:noFill/>
          <a:ln w="9525">
            <a:solidFill>
              <a:schemeClr val="tx1"/>
            </a:solidFill>
            <a:round/>
            <a:headEnd/>
            <a:tailEnd/>
          </a:ln>
          <a:effectLst/>
        </p:spPr>
        <p:txBody>
          <a:bodyPr/>
          <a:lstStyle/>
          <a:p>
            <a:endParaRPr lang="en-US"/>
          </a:p>
        </p:txBody>
      </p:sp>
      <p:grpSp>
        <p:nvGrpSpPr>
          <p:cNvPr id="2" name="Group 28"/>
          <p:cNvGrpSpPr>
            <a:grpSpLocks/>
          </p:cNvGrpSpPr>
          <p:nvPr/>
        </p:nvGrpSpPr>
        <p:grpSpPr bwMode="auto">
          <a:xfrm>
            <a:off x="1676400" y="2057400"/>
            <a:ext cx="2289175" cy="2709863"/>
            <a:chOff x="1056" y="1296"/>
            <a:chExt cx="1442" cy="1707"/>
          </a:xfrm>
        </p:grpSpPr>
        <p:sp>
          <p:nvSpPr>
            <p:cNvPr id="48148" name="Text Box 20"/>
            <p:cNvSpPr txBox="1">
              <a:spLocks noChangeArrowheads="1"/>
            </p:cNvSpPr>
            <p:nvPr/>
          </p:nvSpPr>
          <p:spPr bwMode="auto">
            <a:xfrm>
              <a:off x="1056" y="1296"/>
              <a:ext cx="1442" cy="518"/>
            </a:xfrm>
            <a:prstGeom prst="rect">
              <a:avLst/>
            </a:prstGeom>
            <a:noFill/>
            <a:ln w="9525">
              <a:noFill/>
              <a:miter lim="800000"/>
              <a:headEnd/>
              <a:tailEnd/>
            </a:ln>
            <a:effectLst/>
          </p:spPr>
          <p:txBody>
            <a:bodyPr wrap="none">
              <a:spAutoFit/>
            </a:bodyPr>
            <a:lstStyle/>
            <a:p>
              <a:r>
                <a:rPr lang="en-US"/>
                <a:t>Paths not going</a:t>
              </a:r>
            </a:p>
            <a:p>
              <a:r>
                <a:rPr lang="en-US"/>
                <a:t>through k</a:t>
              </a:r>
            </a:p>
          </p:txBody>
        </p:sp>
        <p:sp>
          <p:nvSpPr>
            <p:cNvPr id="48149" name="Line 21"/>
            <p:cNvSpPr>
              <a:spLocks noChangeShapeType="1"/>
            </p:cNvSpPr>
            <p:nvPr/>
          </p:nvSpPr>
          <p:spPr bwMode="auto">
            <a:xfrm flipH="1">
              <a:off x="1152" y="1851"/>
              <a:ext cx="192" cy="1152"/>
            </a:xfrm>
            <a:prstGeom prst="line">
              <a:avLst/>
            </a:prstGeom>
            <a:noFill/>
            <a:ln w="25400">
              <a:solidFill>
                <a:srgbClr val="FF0000"/>
              </a:solidFill>
              <a:prstDash val="sysDot"/>
              <a:round/>
              <a:headEnd/>
              <a:tailEnd type="triangle" w="med" len="med"/>
            </a:ln>
            <a:effectLst/>
          </p:spPr>
          <p:txBody>
            <a:bodyPr/>
            <a:lstStyle/>
            <a:p>
              <a:endParaRPr lang="en-US"/>
            </a:p>
          </p:txBody>
        </p:sp>
      </p:grpSp>
      <p:grpSp>
        <p:nvGrpSpPr>
          <p:cNvPr id="3" name="Group 31"/>
          <p:cNvGrpSpPr>
            <a:grpSpLocks/>
          </p:cNvGrpSpPr>
          <p:nvPr/>
        </p:nvGrpSpPr>
        <p:grpSpPr bwMode="auto">
          <a:xfrm>
            <a:off x="6172200" y="4310063"/>
            <a:ext cx="2644775" cy="855662"/>
            <a:chOff x="3888" y="2715"/>
            <a:chExt cx="1666" cy="539"/>
          </a:xfrm>
        </p:grpSpPr>
        <p:sp>
          <p:nvSpPr>
            <p:cNvPr id="48152" name="Text Box 24"/>
            <p:cNvSpPr txBox="1">
              <a:spLocks noChangeArrowheads="1"/>
            </p:cNvSpPr>
            <p:nvPr/>
          </p:nvSpPr>
          <p:spPr bwMode="auto">
            <a:xfrm>
              <a:off x="4848" y="2736"/>
              <a:ext cx="706" cy="518"/>
            </a:xfrm>
            <a:prstGeom prst="rect">
              <a:avLst/>
            </a:prstGeom>
            <a:noFill/>
            <a:ln w="9525">
              <a:noFill/>
              <a:miter lim="800000"/>
              <a:headEnd/>
              <a:tailEnd/>
            </a:ln>
            <a:effectLst/>
          </p:spPr>
          <p:txBody>
            <a:bodyPr wrap="none">
              <a:spAutoFit/>
            </a:bodyPr>
            <a:lstStyle/>
            <a:p>
              <a:r>
                <a:rPr lang="en-US"/>
                <a:t>From k</a:t>
              </a:r>
            </a:p>
            <a:p>
              <a:r>
                <a:rPr lang="en-US"/>
                <a:t>to j</a:t>
              </a:r>
            </a:p>
          </p:txBody>
        </p:sp>
        <p:sp>
          <p:nvSpPr>
            <p:cNvPr id="48153" name="Line 25"/>
            <p:cNvSpPr>
              <a:spLocks noChangeShapeType="1"/>
            </p:cNvSpPr>
            <p:nvPr/>
          </p:nvSpPr>
          <p:spPr bwMode="auto">
            <a:xfrm flipH="1" flipV="1">
              <a:off x="3888" y="2715"/>
              <a:ext cx="912" cy="192"/>
            </a:xfrm>
            <a:prstGeom prst="line">
              <a:avLst/>
            </a:prstGeom>
            <a:noFill/>
            <a:ln w="25400">
              <a:solidFill>
                <a:srgbClr val="FF0000"/>
              </a:solidFill>
              <a:prstDash val="sysDot"/>
              <a:round/>
              <a:headEnd/>
              <a:tailEnd type="triangle" w="med" len="med"/>
            </a:ln>
            <a:effectLst/>
          </p:spPr>
          <p:txBody>
            <a:bodyPr/>
            <a:lstStyle/>
            <a:p>
              <a:endParaRPr lang="en-US"/>
            </a:p>
          </p:txBody>
        </p:sp>
      </p:grpSp>
      <p:grpSp>
        <p:nvGrpSpPr>
          <p:cNvPr id="4" name="Group 30"/>
          <p:cNvGrpSpPr>
            <a:grpSpLocks/>
          </p:cNvGrpSpPr>
          <p:nvPr/>
        </p:nvGrpSpPr>
        <p:grpSpPr bwMode="auto">
          <a:xfrm>
            <a:off x="4495800" y="2438400"/>
            <a:ext cx="2290763" cy="2133600"/>
            <a:chOff x="2832" y="1536"/>
            <a:chExt cx="1443" cy="1344"/>
          </a:xfrm>
        </p:grpSpPr>
        <p:sp>
          <p:nvSpPr>
            <p:cNvPr id="48151" name="Text Box 23"/>
            <p:cNvSpPr txBox="1">
              <a:spLocks noChangeArrowheads="1"/>
            </p:cNvSpPr>
            <p:nvPr/>
          </p:nvSpPr>
          <p:spPr bwMode="auto">
            <a:xfrm>
              <a:off x="3024" y="1536"/>
              <a:ext cx="1251" cy="518"/>
            </a:xfrm>
            <a:prstGeom prst="rect">
              <a:avLst/>
            </a:prstGeom>
            <a:noFill/>
            <a:ln w="9525">
              <a:noFill/>
              <a:miter lim="800000"/>
              <a:headEnd/>
              <a:tailEnd/>
            </a:ln>
            <a:effectLst/>
          </p:spPr>
          <p:txBody>
            <a:bodyPr wrap="none">
              <a:spAutoFit/>
            </a:bodyPr>
            <a:lstStyle/>
            <a:p>
              <a:r>
                <a:rPr lang="en-US"/>
                <a:t>From k to k</a:t>
              </a:r>
            </a:p>
            <a:p>
              <a:r>
                <a:rPr lang="en-US"/>
                <a:t>Several times</a:t>
              </a:r>
            </a:p>
          </p:txBody>
        </p:sp>
        <p:sp>
          <p:nvSpPr>
            <p:cNvPr id="48154" name="Line 26"/>
            <p:cNvSpPr>
              <a:spLocks noChangeShapeType="1"/>
            </p:cNvSpPr>
            <p:nvPr/>
          </p:nvSpPr>
          <p:spPr bwMode="auto">
            <a:xfrm flipH="1">
              <a:off x="2832" y="2064"/>
              <a:ext cx="576" cy="816"/>
            </a:xfrm>
            <a:prstGeom prst="line">
              <a:avLst/>
            </a:prstGeom>
            <a:noFill/>
            <a:ln w="25400">
              <a:solidFill>
                <a:srgbClr val="FF0000"/>
              </a:solidFill>
              <a:prstDash val="sysDot"/>
              <a:round/>
              <a:headEnd/>
              <a:tailEnd type="triangle" w="med" len="med"/>
            </a:ln>
            <a:effectLst/>
          </p:spPr>
          <p:txBody>
            <a:bodyPr/>
            <a:lstStyle/>
            <a:p>
              <a:endParaRPr lang="en-US"/>
            </a:p>
          </p:txBody>
        </p:sp>
      </p:grpSp>
      <p:grpSp>
        <p:nvGrpSpPr>
          <p:cNvPr id="5" name="Group 29"/>
          <p:cNvGrpSpPr>
            <a:grpSpLocks/>
          </p:cNvGrpSpPr>
          <p:nvPr/>
        </p:nvGrpSpPr>
        <p:grpSpPr bwMode="auto">
          <a:xfrm>
            <a:off x="2819400" y="1676400"/>
            <a:ext cx="2689225" cy="3014663"/>
            <a:chOff x="1776" y="1008"/>
            <a:chExt cx="1694" cy="1899"/>
          </a:xfrm>
        </p:grpSpPr>
        <p:sp>
          <p:nvSpPr>
            <p:cNvPr id="48150" name="Text Box 22"/>
            <p:cNvSpPr txBox="1">
              <a:spLocks noChangeArrowheads="1"/>
            </p:cNvSpPr>
            <p:nvPr/>
          </p:nvSpPr>
          <p:spPr bwMode="auto">
            <a:xfrm>
              <a:off x="2592" y="1008"/>
              <a:ext cx="878" cy="288"/>
            </a:xfrm>
            <a:prstGeom prst="rect">
              <a:avLst/>
            </a:prstGeom>
            <a:noFill/>
            <a:ln w="9525">
              <a:noFill/>
              <a:miter lim="800000"/>
              <a:headEnd/>
              <a:tailEnd/>
            </a:ln>
            <a:effectLst/>
          </p:spPr>
          <p:txBody>
            <a:bodyPr wrap="none">
              <a:spAutoFit/>
            </a:bodyPr>
            <a:lstStyle/>
            <a:p>
              <a:r>
                <a:rPr lang="en-US"/>
                <a:t>Path to k</a:t>
              </a:r>
            </a:p>
          </p:txBody>
        </p:sp>
        <p:sp>
          <p:nvSpPr>
            <p:cNvPr id="48155" name="Line 27"/>
            <p:cNvSpPr>
              <a:spLocks noChangeShapeType="1"/>
            </p:cNvSpPr>
            <p:nvPr/>
          </p:nvSpPr>
          <p:spPr bwMode="auto">
            <a:xfrm flipH="1">
              <a:off x="1776" y="1275"/>
              <a:ext cx="1008" cy="1632"/>
            </a:xfrm>
            <a:prstGeom prst="line">
              <a:avLst/>
            </a:prstGeom>
            <a:noFill/>
            <a:ln w="25400">
              <a:solidFill>
                <a:srgbClr val="FF0000"/>
              </a:solidFill>
              <a:prstDash val="sysDot"/>
              <a:round/>
              <a:headEnd/>
              <a:tailEnd type="triangle" w="med" len="med"/>
            </a:ln>
            <a:effectLst/>
          </p:spPr>
          <p:txBody>
            <a:bodyPr/>
            <a:lstStyle/>
            <a:p>
              <a:endParaRPr lang="en-US"/>
            </a:p>
          </p:txBody>
        </p:sp>
      </p:grpSp>
      <p:pic>
        <p:nvPicPr>
          <p:cNvPr id="24"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25"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Illustration of </a:t>
            </a:r>
            <a:r>
              <a:rPr lang="en-US" sz="3200" dirty="0" smtClean="0">
                <a:solidFill>
                  <a:srgbClr val="3366FF"/>
                </a:solidFill>
              </a:rPr>
              <a:t>Induction</a:t>
            </a:r>
            <a:endParaRPr lang="en-US" sz="32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a:extLst>
              <a:ext uri="{FF2B5EF4-FFF2-40B4-BE49-F238E27FC236}">
                <a16:creationId xmlns:a16="http://schemas.microsoft.com/office/drawing/2014/main" id="{1583C611-A80D-43ED-8102-CB220BA542E2}"/>
              </a:ext>
            </a:extLst>
          </p:cNvPr>
          <p:cNvSpPr>
            <a:spLocks noGrp="1"/>
          </p:cNvSpPr>
          <p:nvPr>
            <p:ph type="dt" sz="quarter" idx="11"/>
          </p:nvPr>
        </p:nvSpPr>
        <p:spPr>
          <a:xfrm>
            <a:off x="228600" y="6492875"/>
            <a:ext cx="2895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D83E6C0D-2F78-492D-A984-10ABEA94F037}" type="datetime1">
              <a:rPr lang="en-US" altLang="en-US" sz="1200" smtClean="0">
                <a:solidFill>
                  <a:srgbClr val="888888"/>
                </a:solidFill>
                <a:latin typeface="Calibri" panose="020F0502020204030204" pitchFamily="34" charset="0"/>
                <a:sym typeface="Calibri" panose="020F0502020204030204" pitchFamily="34" charset="0"/>
              </a:rPr>
              <a:pPr eaLnBrk="1" hangingPunct="1">
                <a:buFont typeface="Arial" panose="020B0604020202020204" pitchFamily="34" charset="0"/>
                <a:buNone/>
              </a:pPr>
              <a:t>1/31/2022</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DF84A163-333C-46E8-8954-FD528A9C5648}"/>
              </a:ext>
            </a:extLst>
          </p:cNvPr>
          <p:cNvSpPr txBox="1">
            <a:spLocks/>
          </p:cNvSpPr>
          <p:nvPr/>
        </p:nvSpPr>
        <p:spPr>
          <a:xfrm>
            <a:off x="1371600" y="0"/>
            <a:ext cx="7543800" cy="103981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54277" name="Rectangle 2">
            <a:extLst>
              <a:ext uri="{FF2B5EF4-FFF2-40B4-BE49-F238E27FC236}">
                <a16:creationId xmlns:a16="http://schemas.microsoft.com/office/drawing/2014/main" id="{3A045F03-F311-4777-895A-D2C18E4EA0F3}"/>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t/>
            </a:r>
            <a:br>
              <a:rPr lang="en-US" altLang="en-US"/>
            </a:br>
            <a:endParaRPr lang="en-US" altLang="en-US"/>
          </a:p>
          <a:p>
            <a:pPr eaLnBrk="1" hangingPunct="1"/>
            <a:endParaRPr lang="en-US" altLang="en-US"/>
          </a:p>
        </p:txBody>
      </p:sp>
      <p:sp>
        <p:nvSpPr>
          <p:cNvPr id="54278" name="Content Placeholder 1">
            <a:extLst>
              <a:ext uri="{FF2B5EF4-FFF2-40B4-BE49-F238E27FC236}">
                <a16:creationId xmlns:a16="http://schemas.microsoft.com/office/drawing/2014/main" id="{597B8432-DFF0-4DDA-84BD-CD565D4BFC2B}"/>
              </a:ext>
            </a:extLst>
          </p:cNvPr>
          <p:cNvSpPr txBox="1">
            <a:spLocks noGrp="1"/>
          </p:cNvSpPr>
          <p:nvPr>
            <p:ph idx="1"/>
          </p:nvPr>
        </p:nvSpPr>
        <p:spPr>
          <a:xfrm>
            <a:off x="457200" y="1225550"/>
            <a:ext cx="8229600" cy="4754563"/>
          </a:xfrm>
        </p:spPr>
        <p:txBody>
          <a:bodyPr/>
          <a:lstStyle/>
          <a:p>
            <a:pPr marL="0" indent="0" algn="ctr">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SECTION B </a:t>
            </a: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2. Attempt any three of the following:                               3 x 10 = 30</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 SECTION C</a:t>
            </a: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3. Attempt any one part of the following:                          1 x 10 = 10    </a:t>
            </a:r>
            <a:endParaRPr lang="en-IN" altLang="en-US" sz="2000" b="1" i="1">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3BD8A6D9-09A0-45D8-BC21-C175B99CE0F0}"/>
              </a:ext>
            </a:extLst>
          </p:cNvPr>
          <p:cNvGraphicFramePr>
            <a:graphicFrameLocks noGrp="1"/>
          </p:cNvGraphicFramePr>
          <p:nvPr/>
        </p:nvGraphicFramePr>
        <p:xfrm>
          <a:off x="835025" y="2365375"/>
          <a:ext cx="7839075" cy="1828800"/>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val="20000"/>
                    </a:ext>
                  </a:extLst>
                </a:gridCol>
                <a:gridCol w="5276300">
                  <a:extLst>
                    <a:ext uri="{9D8B030D-6E8A-4147-A177-3AD203B41FA5}">
                      <a16:colId xmlns:a16="http://schemas.microsoft.com/office/drawing/2014/main" val="20001"/>
                    </a:ext>
                  </a:extLst>
                </a:gridCol>
                <a:gridCol w="829133">
                  <a:extLst>
                    <a:ext uri="{9D8B030D-6E8A-4147-A177-3AD203B41FA5}">
                      <a16:colId xmlns:a16="http://schemas.microsoft.com/office/drawing/2014/main" val="20002"/>
                    </a:ext>
                  </a:extLst>
                </a:gridCol>
                <a:gridCol w="829133">
                  <a:extLst>
                    <a:ext uri="{9D8B030D-6E8A-4147-A177-3AD203B41FA5}">
                      <a16:colId xmlns:a16="http://schemas.microsoft.com/office/drawing/2014/main" val="20003"/>
                    </a:ext>
                  </a:extLst>
                </a:gridCol>
              </a:tblGrid>
              <a:tr h="273794">
                <a:tc>
                  <a:txBody>
                    <a:bodyPr/>
                    <a:lstStyle/>
                    <a:p>
                      <a:r>
                        <a:rPr lang="en-IN" dirty="0" err="1">
                          <a:solidFill>
                            <a:schemeClr val="tx1"/>
                          </a:solidFill>
                        </a:rPr>
                        <a:t>Q.No</a:t>
                      </a:r>
                      <a:r>
                        <a:rPr lang="en-IN" dirty="0">
                          <a:solidFill>
                            <a:schemeClr val="tx1"/>
                          </a:solidFill>
                        </a:rPr>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3794">
                <a:tc>
                  <a:txBody>
                    <a:bodyPr/>
                    <a:lstStyle/>
                    <a:p>
                      <a:r>
                        <a:rPr lang="en-IN" dirty="0"/>
                        <a:t>1</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3794">
                <a:tc>
                  <a:txBody>
                    <a:bodyPr/>
                    <a:lstStyle/>
                    <a:p>
                      <a:r>
                        <a:rPr lang="en-IN" dirty="0"/>
                        <a:t>2</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3794">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3794">
                <a:tc>
                  <a:txBody>
                    <a:bodyPr/>
                    <a:lstStyle/>
                    <a:p>
                      <a:r>
                        <a:rPr lang="en-IN" dirty="0"/>
                        <a:t>5</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0" name="Table 9">
            <a:extLst>
              <a:ext uri="{FF2B5EF4-FFF2-40B4-BE49-F238E27FC236}">
                <a16:creationId xmlns:a16="http://schemas.microsoft.com/office/drawing/2014/main" id="{E72EFC8D-CA57-40F5-AD3E-D559506685CE}"/>
              </a:ext>
            </a:extLst>
          </p:cNvPr>
          <p:cNvGraphicFramePr>
            <a:graphicFrameLocks noGrp="1"/>
          </p:cNvGraphicFramePr>
          <p:nvPr>
            <p:extLst>
              <p:ext uri="{D42A27DB-BD31-4B8C-83A1-F6EECF244321}">
                <p14:modId xmlns:p14="http://schemas.microsoft.com/office/powerpoint/2010/main" val="3936884659"/>
              </p:ext>
            </p:extLst>
          </p:nvPr>
        </p:nvGraphicFramePr>
        <p:xfrm>
          <a:off x="928688" y="4960669"/>
          <a:ext cx="7986712" cy="1387475"/>
        </p:xfrm>
        <a:graphic>
          <a:graphicData uri="http://schemas.openxmlformats.org/drawingml/2006/table">
            <a:tbl>
              <a:tblPr firstRow="1" bandRow="1">
                <a:tableStyleId>{5C22544A-7EE6-4342-B048-85BDC9FD1C3A}</a:tableStyleId>
              </a:tblPr>
              <a:tblGrid>
                <a:gridCol w="921544">
                  <a:extLst>
                    <a:ext uri="{9D8B030D-6E8A-4147-A177-3AD203B41FA5}">
                      <a16:colId xmlns:a16="http://schemas.microsoft.com/office/drawing/2014/main" val="20000"/>
                    </a:ext>
                  </a:extLst>
                </a:gridCol>
                <a:gridCol w="5375672">
                  <a:extLst>
                    <a:ext uri="{9D8B030D-6E8A-4147-A177-3AD203B41FA5}">
                      <a16:colId xmlns:a16="http://schemas.microsoft.com/office/drawing/2014/main" val="20001"/>
                    </a:ext>
                  </a:extLst>
                </a:gridCol>
                <a:gridCol w="844748">
                  <a:extLst>
                    <a:ext uri="{9D8B030D-6E8A-4147-A177-3AD203B41FA5}">
                      <a16:colId xmlns:a16="http://schemas.microsoft.com/office/drawing/2014/main" val="20002"/>
                    </a:ext>
                  </a:extLst>
                </a:gridCol>
                <a:gridCol w="844748">
                  <a:extLst>
                    <a:ext uri="{9D8B030D-6E8A-4147-A177-3AD203B41FA5}">
                      <a16:colId xmlns:a16="http://schemas.microsoft.com/office/drawing/2014/main" val="20003"/>
                    </a:ext>
                  </a:extLst>
                </a:gridCol>
              </a:tblGrid>
              <a:tr h="647521">
                <a:tc>
                  <a:txBody>
                    <a:bodyPr/>
                    <a:lstStyle/>
                    <a:p>
                      <a:r>
                        <a:rPr lang="en-IN" sz="1800" dirty="0" err="1">
                          <a:solidFill>
                            <a:schemeClr val="tx1"/>
                          </a:solidFill>
                        </a:rPr>
                        <a:t>Q.No</a:t>
                      </a:r>
                      <a:r>
                        <a:rPr lang="en-IN" sz="1800" dirty="0">
                          <a:solidFill>
                            <a:schemeClr val="tx1"/>
                          </a:solidFill>
                        </a:rPr>
                        <a:t>.</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9977">
                <a:tc>
                  <a:txBody>
                    <a:bodyPr/>
                    <a:lstStyle/>
                    <a:p>
                      <a:r>
                        <a:rPr lang="en-IN" sz="1800" dirty="0"/>
                        <a:t>1</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9977">
                <a:tc>
                  <a:txBody>
                    <a:bodyPr/>
                    <a:lstStyle/>
                    <a:p>
                      <a:r>
                        <a:rPr lang="en-IN" sz="1800" dirty="0"/>
                        <a:t>2</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54333" name="Footer Placeholder 10">
            <a:extLst>
              <a:ext uri="{FF2B5EF4-FFF2-40B4-BE49-F238E27FC236}">
                <a16:creationId xmlns:a16="http://schemas.microsoft.com/office/drawing/2014/main" id="{9BF3E96D-C40D-48C4-B41D-E4E0DF60ED3B}"/>
              </a:ext>
            </a:extLst>
          </p:cNvPr>
          <p:cNvSpPr>
            <a:spLocks noGrp="1"/>
          </p:cNvSpPr>
          <p:nvPr>
            <p:ph type="ftr" sz="quarter" idx="12"/>
          </p:nvPr>
        </p:nvSpPr>
        <p:spPr>
          <a:xfrm>
            <a:off x="2362200" y="6356350"/>
            <a:ext cx="4648200" cy="50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it-IT" altLang="en-US" sz="1200" dirty="0" smtClean="0">
                <a:solidFill>
                  <a:srgbClr val="888888"/>
                </a:solidFill>
                <a:latin typeface="Calibri" panose="020F0502020204030204" pitchFamily="34" charset="0"/>
                <a:sym typeface="Calibri" panose="020F0502020204030204" pitchFamily="34" charset="0"/>
              </a:rPr>
              <a:t>Dileep Kumar Kushwaha  ACSE0404 (TOAFL) Unit II</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4334" name="Slide Number Placeholder 11">
            <a:extLst>
              <a:ext uri="{FF2B5EF4-FFF2-40B4-BE49-F238E27FC236}">
                <a16:creationId xmlns:a16="http://schemas.microsoft.com/office/drawing/2014/main" id="{1426CA00-1A1C-4FFA-92B2-E5EB35553F59}"/>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6</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1" name="Picture 10">
            <a:extLst>
              <a:ext uri="{FF2B5EF4-FFF2-40B4-BE49-F238E27FC236}">
                <a16:creationId xmlns:a16="http://schemas.microsoft.com/office/drawing/2014/main" id="{159C66C8-54E5-488F-9DC5-22C925D32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93577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2"/>
          </p:nvPr>
        </p:nvSpPr>
        <p:spPr/>
        <p:txBody>
          <a:bodyPr/>
          <a:lstStyle/>
          <a:p>
            <a:fld id="{0019B84F-BC69-4809-AD9B-6DFA85293D42}" type="slidenum">
              <a:rPr lang="en-US"/>
              <a:pPr/>
              <a:t>60</a:t>
            </a:fld>
            <a:endParaRPr lang="en-US"/>
          </a:p>
        </p:txBody>
      </p:sp>
      <p:pic>
        <p:nvPicPr>
          <p:cNvPr id="24"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25"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Example of RE to NFA</a:t>
            </a:r>
          </a:p>
        </p:txBody>
      </p:sp>
      <p:sp>
        <p:nvSpPr>
          <p:cNvPr id="73738" name="Rectangle 10"/>
          <p:cNvSpPr>
            <a:spLocks noChangeArrowheads="1"/>
          </p:cNvSpPr>
          <p:nvPr/>
        </p:nvSpPr>
        <p:spPr bwMode="auto">
          <a:xfrm>
            <a:off x="1066800" y="3733800"/>
            <a:ext cx="697627" cy="1846659"/>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solidFill>
                  <a:schemeClr val="tx1"/>
                </a:solidFill>
                <a:effectLst/>
                <a:latin typeface="Arial" pitchFamily="34" charset="0"/>
                <a:cs typeface="Arial" pitchFamily="34" charset="0"/>
              </a:rPr>
              <a:t/>
            </a:r>
            <a:br>
              <a:rPr kumimoji="0" lang="en-US" sz="4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333333"/>
                </a:solidFill>
                <a:effectLst/>
                <a:latin typeface="inter-bold"/>
                <a:cs typeface="Arial" pitchFamily="34" charset="0"/>
              </a:rPr>
              <a:t>Step 2:</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10800" b="0" i="0" u="none" strike="noStrike" cap="none" normalizeH="0" baseline="0" dirty="0" smtClean="0">
                <a:ln>
                  <a:noFill/>
                </a:ln>
                <a:solidFill>
                  <a:schemeClr val="tx1"/>
                </a:solidFill>
                <a:effectLst/>
                <a:latin typeface="Arial" pitchFamily="34" charset="0"/>
                <a:cs typeface="Arial" pitchFamily="34" charset="0"/>
              </a:rPr>
              <a:t/>
            </a:r>
            <a:br>
              <a:rPr kumimoji="0" lang="en-US" sz="10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3739" name="Picture 11" descr="Conversion of RE to FA"/>
          <p:cNvPicPr>
            <a:picLocks noChangeAspect="1" noChangeArrowheads="1"/>
          </p:cNvPicPr>
          <p:nvPr/>
        </p:nvPicPr>
        <p:blipFill>
          <a:blip r:embed="rId4"/>
          <a:srcRect/>
          <a:stretch>
            <a:fillRect/>
          </a:stretch>
        </p:blipFill>
        <p:spPr bwMode="auto">
          <a:xfrm>
            <a:off x="2057400" y="2286000"/>
            <a:ext cx="2876550" cy="762001"/>
          </a:xfrm>
          <a:prstGeom prst="rect">
            <a:avLst/>
          </a:prstGeom>
          <a:noFill/>
        </p:spPr>
      </p:pic>
      <p:pic>
        <p:nvPicPr>
          <p:cNvPr id="73740" name="Picture 12" descr="Conversion of RE to FA"/>
          <p:cNvPicPr>
            <a:picLocks noChangeAspect="1" noChangeArrowheads="1"/>
          </p:cNvPicPr>
          <p:nvPr/>
        </p:nvPicPr>
        <p:blipFill>
          <a:blip r:embed="rId5"/>
          <a:srcRect/>
          <a:stretch>
            <a:fillRect/>
          </a:stretch>
        </p:blipFill>
        <p:spPr bwMode="auto">
          <a:xfrm>
            <a:off x="2438400" y="4114800"/>
            <a:ext cx="3495675" cy="1714500"/>
          </a:xfrm>
          <a:prstGeom prst="rect">
            <a:avLst/>
          </a:prstGeom>
          <a:noFill/>
        </p:spPr>
      </p:pic>
      <p:sp>
        <p:nvSpPr>
          <p:cNvPr id="38" name="Rectangle 37"/>
          <p:cNvSpPr/>
          <p:nvPr/>
        </p:nvSpPr>
        <p:spPr>
          <a:xfrm>
            <a:off x="533400" y="990600"/>
            <a:ext cx="7239000" cy="1200329"/>
          </a:xfrm>
          <a:prstGeom prst="rect">
            <a:avLst/>
          </a:prstGeom>
        </p:spPr>
        <p:txBody>
          <a:bodyPr wrap="square">
            <a:spAutoFit/>
          </a:bodyPr>
          <a:lstStyle/>
          <a:p>
            <a:pPr lvl="0" fontAlgn="base">
              <a:spcBef>
                <a:spcPct val="0"/>
              </a:spcBef>
              <a:spcAft>
                <a:spcPct val="0"/>
              </a:spcAft>
            </a:pPr>
            <a:r>
              <a:rPr lang="en-US" dirty="0" smtClean="0">
                <a:solidFill>
                  <a:srgbClr val="333333"/>
                </a:solidFill>
                <a:latin typeface="inter-regular"/>
                <a:cs typeface="Arial" pitchFamily="34" charset="0"/>
              </a:rPr>
              <a:t>Design a FA from given regular expression 10 + (0 + 11)0* 1.</a:t>
            </a:r>
            <a:endParaRPr lang="en-US" sz="1050" dirty="0" smtClean="0">
              <a:latin typeface="Arial" pitchFamily="34" charset="0"/>
              <a:cs typeface="Arial" pitchFamily="34" charset="0"/>
            </a:endParaRPr>
          </a:p>
          <a:p>
            <a:pPr lvl="0" eaLnBrk="0" fontAlgn="base" hangingPunct="0">
              <a:spcBef>
                <a:spcPct val="0"/>
              </a:spcBef>
              <a:spcAft>
                <a:spcPct val="0"/>
              </a:spcAft>
            </a:pPr>
            <a:r>
              <a:rPr lang="en-US" b="1" dirty="0" smtClean="0">
                <a:solidFill>
                  <a:srgbClr val="333333"/>
                </a:solidFill>
                <a:latin typeface="inter-bold"/>
                <a:cs typeface="Arial" pitchFamily="34" charset="0"/>
              </a:rPr>
              <a:t>Solution:</a:t>
            </a:r>
            <a:r>
              <a:rPr lang="en-US" dirty="0" smtClean="0">
                <a:solidFill>
                  <a:srgbClr val="333333"/>
                </a:solidFill>
                <a:latin typeface="inter-regular"/>
                <a:cs typeface="Arial" pitchFamily="34" charset="0"/>
              </a:rPr>
              <a:t> First we will construct the transition diagram for a given regular expression.</a:t>
            </a:r>
            <a:endParaRPr lang="en-US" sz="1050" dirty="0" smtClean="0">
              <a:latin typeface="Arial" pitchFamily="34" charset="0"/>
              <a:cs typeface="Arial" pitchFamily="34" charset="0"/>
            </a:endParaRPr>
          </a:p>
          <a:p>
            <a:pPr lvl="0" eaLnBrk="0" fontAlgn="base" hangingPunct="0">
              <a:spcBef>
                <a:spcPct val="0"/>
              </a:spcBef>
              <a:spcAft>
                <a:spcPct val="0"/>
              </a:spcAft>
            </a:pPr>
            <a:r>
              <a:rPr lang="en-US" b="1" dirty="0" smtClean="0">
                <a:solidFill>
                  <a:srgbClr val="333333"/>
                </a:solidFill>
                <a:latin typeface="inter-bold"/>
                <a:cs typeface="Arial" pitchFamily="34" charset="0"/>
              </a:rPr>
              <a:t>Step 1:</a:t>
            </a:r>
            <a:endParaRPr lang="en-US" sz="105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2"/>
          </p:nvPr>
        </p:nvSpPr>
        <p:spPr/>
        <p:txBody>
          <a:bodyPr/>
          <a:lstStyle/>
          <a:p>
            <a:fld id="{0019B84F-BC69-4809-AD9B-6DFA85293D42}" type="slidenum">
              <a:rPr lang="en-US"/>
              <a:pPr/>
              <a:t>61</a:t>
            </a:fld>
            <a:endParaRPr lang="en-US"/>
          </a:p>
        </p:txBody>
      </p:sp>
      <p:pic>
        <p:nvPicPr>
          <p:cNvPr id="24"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25"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Example of RE to NFA</a:t>
            </a:r>
          </a:p>
        </p:txBody>
      </p:sp>
      <p:sp>
        <p:nvSpPr>
          <p:cNvPr id="174081" name="Rectangle 1"/>
          <p:cNvSpPr>
            <a:spLocks noChangeArrowheads="1"/>
          </p:cNvSpPr>
          <p:nvPr/>
        </p:nvSpPr>
        <p:spPr bwMode="auto">
          <a:xfrm>
            <a:off x="0" y="825579"/>
            <a:ext cx="878767" cy="5293757"/>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1400" b="1" dirty="0" smtClean="0">
                <a:solidFill>
                  <a:srgbClr val="333333"/>
                </a:solidFill>
                <a:latin typeface="inter-bold"/>
                <a:cs typeface="Arial" pitchFamily="34" charset="0"/>
              </a:rPr>
              <a:t>Step 3:</a:t>
            </a:r>
            <a:endParaRPr lang="en-US" sz="1400"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3500" b="0" i="0" u="none" strike="noStrike" cap="none" normalizeH="0" baseline="0" dirty="0" smtClean="0">
                <a:ln>
                  <a:noFill/>
                </a:ln>
                <a:solidFill>
                  <a:schemeClr val="tx1"/>
                </a:solidFill>
                <a:effectLst/>
                <a:latin typeface="Arial" pitchFamily="34" charset="0"/>
                <a:cs typeface="Arial" pitchFamily="34" charset="0"/>
              </a:rPr>
              <a:t/>
            </a:r>
            <a:br>
              <a:rPr kumimoji="0" lang="en-US" sz="135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333333"/>
                </a:solidFill>
                <a:effectLst/>
                <a:latin typeface="inter-bold"/>
                <a:cs typeface="Arial" pitchFamily="34" charset="0"/>
              </a:rPr>
              <a:t>Step 4:</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333333"/>
                </a:solidFill>
                <a:effectLst/>
                <a:latin typeface="inter-bold"/>
                <a:cs typeface="Arial" pitchFamily="34" charset="0"/>
              </a:rPr>
              <a:t>Step 5:</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159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74082" name="Picture 2" descr="Conversion of RE to FA"/>
          <p:cNvPicPr>
            <a:picLocks noChangeAspect="1" noChangeArrowheads="1"/>
          </p:cNvPicPr>
          <p:nvPr/>
        </p:nvPicPr>
        <p:blipFill>
          <a:blip r:embed="rId4"/>
          <a:srcRect/>
          <a:stretch>
            <a:fillRect/>
          </a:stretch>
        </p:blipFill>
        <p:spPr bwMode="auto">
          <a:xfrm>
            <a:off x="838200" y="990600"/>
            <a:ext cx="2791752" cy="1371600"/>
          </a:xfrm>
          <a:prstGeom prst="rect">
            <a:avLst/>
          </a:prstGeom>
          <a:noFill/>
        </p:spPr>
      </p:pic>
      <p:pic>
        <p:nvPicPr>
          <p:cNvPr id="174083" name="Picture 3" descr="Conversion of RE to FA"/>
          <p:cNvPicPr>
            <a:picLocks noChangeAspect="1" noChangeArrowheads="1"/>
          </p:cNvPicPr>
          <p:nvPr/>
        </p:nvPicPr>
        <p:blipFill>
          <a:blip r:embed="rId5"/>
          <a:srcRect/>
          <a:stretch>
            <a:fillRect/>
          </a:stretch>
        </p:blipFill>
        <p:spPr bwMode="auto">
          <a:xfrm>
            <a:off x="990600" y="2667000"/>
            <a:ext cx="3127716" cy="1752600"/>
          </a:xfrm>
          <a:prstGeom prst="rect">
            <a:avLst/>
          </a:prstGeom>
          <a:noFill/>
        </p:spPr>
      </p:pic>
      <p:pic>
        <p:nvPicPr>
          <p:cNvPr id="174084" name="Picture 4" descr="Conversion of RE to FA"/>
          <p:cNvPicPr>
            <a:picLocks noChangeAspect="1" noChangeArrowheads="1"/>
          </p:cNvPicPr>
          <p:nvPr/>
        </p:nvPicPr>
        <p:blipFill>
          <a:blip r:embed="rId6"/>
          <a:srcRect/>
          <a:stretch>
            <a:fillRect/>
          </a:stretch>
        </p:blipFill>
        <p:spPr bwMode="auto">
          <a:xfrm>
            <a:off x="1524000" y="4648200"/>
            <a:ext cx="2742914" cy="1905000"/>
          </a:xfrm>
          <a:prstGeom prst="rect">
            <a:avLst/>
          </a:prstGeom>
          <a:noFill/>
        </p:spPr>
      </p:pic>
      <p:sp>
        <p:nvSpPr>
          <p:cNvPr id="17408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333333"/>
                </a:solidFill>
                <a:effectLst/>
                <a:latin typeface="inter-regular"/>
                <a:cs typeface="Arial" pitchFamily="34" charset="0"/>
              </a:rPr>
              <a:t>The equivalent DFA will be: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Date Placeholder 3"/>
          <p:cNvSpPr>
            <a:spLocks noGrp="1"/>
          </p:cNvSpPr>
          <p:nvPr>
            <p:ph type="dt" sz="half" idx="10"/>
          </p:nvPr>
        </p:nvSpPr>
        <p:spPr>
          <a:xfrm>
            <a:off x="609600" y="6508750"/>
            <a:ext cx="2133600" cy="365125"/>
          </a:xfrm>
        </p:spPr>
        <p:txBody>
          <a:bodyPr/>
          <a:lstStyle/>
          <a:p>
            <a:fld id="{8C0C31DB-7BC4-4BE4-BF4B-9D1BEDBCDE3F}" type="datetime1">
              <a:rPr lang="en-US" smtClean="0"/>
              <a:pPr/>
              <a:t>1/31/2022</a:t>
            </a:fld>
            <a:endParaRPr lang="en-US" dirty="0"/>
          </a:p>
        </p:txBody>
      </p:sp>
      <p:sp>
        <p:nvSpPr>
          <p:cNvPr id="11" name="Footer Placeholder 4"/>
          <p:cNvSpPr>
            <a:spLocks noGrp="1"/>
          </p:cNvSpPr>
          <p:nvPr>
            <p:ph type="ftr" sz="quarter" idx="11"/>
          </p:nvPr>
        </p:nvSpPr>
        <p:spPr>
          <a:xfrm>
            <a:off x="2743200" y="6508750"/>
            <a:ext cx="4343400" cy="365125"/>
          </a:xfrm>
        </p:spPr>
        <p:txBody>
          <a:bodyPr/>
          <a:lstStyle/>
          <a:p>
            <a:r>
              <a:rPr lang="fi-FI" dirty="0" smtClean="0"/>
              <a:t>Dileep Kumar Kushwaha             ACSE0404 (TOAFL)                  Unit II</a:t>
            </a:r>
            <a:endParaRPr lang="en-US" dirty="0"/>
          </a:p>
        </p:txBody>
      </p:sp>
      <p:sp>
        <p:nvSpPr>
          <p:cNvPr id="12" name="Slide Number Placeholder 5"/>
          <p:cNvSpPr txBox="1">
            <a:spLocks/>
          </p:cNvSpPr>
          <p:nvPr/>
        </p:nvSpPr>
        <p:spPr>
          <a:xfrm>
            <a:off x="6705600" y="65087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2"/>
          </p:nvPr>
        </p:nvSpPr>
        <p:spPr/>
        <p:txBody>
          <a:bodyPr/>
          <a:lstStyle/>
          <a:p>
            <a:fld id="{0019B84F-BC69-4809-AD9B-6DFA85293D42}" type="slidenum">
              <a:rPr lang="en-US"/>
              <a:pPr/>
              <a:t>62</a:t>
            </a:fld>
            <a:endParaRPr lang="en-US"/>
          </a:p>
        </p:txBody>
      </p:sp>
      <p:pic>
        <p:nvPicPr>
          <p:cNvPr id="24"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25"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Example of RE to NFA</a:t>
            </a:r>
          </a:p>
        </p:txBody>
      </p:sp>
      <p:graphicFrame>
        <p:nvGraphicFramePr>
          <p:cNvPr id="14" name="Table 13"/>
          <p:cNvGraphicFramePr>
            <a:graphicFrameLocks noGrp="1"/>
          </p:cNvGraphicFramePr>
          <p:nvPr/>
        </p:nvGraphicFramePr>
        <p:xfrm>
          <a:off x="2743200" y="1066800"/>
          <a:ext cx="6096000" cy="2319844"/>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434994">
                <a:tc>
                  <a:txBody>
                    <a:bodyPr/>
                    <a:lstStyle/>
                    <a:p>
                      <a:pPr algn="l" fontAlgn="t"/>
                      <a:r>
                        <a:rPr lang="en-US" sz="1600" dirty="0">
                          <a:solidFill>
                            <a:srgbClr val="000000"/>
                          </a:solidFill>
                          <a:latin typeface="times new roman"/>
                        </a:rPr>
                        <a:t>State</a:t>
                      </a:r>
                    </a:p>
                  </a:txBody>
                  <a:tcPr marL="98862" marR="98862" marT="98862" marB="98862">
                    <a:lnL w="9525" cap="flat" cmpd="sng" algn="ctr">
                      <a:solidFill>
                        <a:srgbClr val="209BDA"/>
                      </a:solidFill>
                      <a:prstDash val="solid"/>
                      <a:round/>
                      <a:headEnd type="none" w="med" len="med"/>
                      <a:tailEnd type="none" w="med" len="med"/>
                    </a:lnL>
                    <a:lnR w="9525" cap="flat" cmpd="sng" algn="ctr">
                      <a:solidFill>
                        <a:srgbClr val="209BDA"/>
                      </a:solidFill>
                      <a:prstDash val="solid"/>
                      <a:round/>
                      <a:headEnd type="none" w="med" len="med"/>
                      <a:tailEnd type="none" w="med" len="med"/>
                    </a:lnR>
                    <a:lnT w="9525" cap="flat" cmpd="sng" algn="ctr">
                      <a:solidFill>
                        <a:srgbClr val="209BD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latin typeface="times new roman"/>
                        </a:rPr>
                        <a:t>0</a:t>
                      </a:r>
                    </a:p>
                  </a:txBody>
                  <a:tcPr marL="98862" marR="98862" marT="98862" marB="98862">
                    <a:lnL w="9525" cap="flat" cmpd="sng" algn="ctr">
                      <a:solidFill>
                        <a:srgbClr val="209BDA"/>
                      </a:solidFill>
                      <a:prstDash val="solid"/>
                      <a:round/>
                      <a:headEnd type="none" w="med" len="med"/>
                      <a:tailEnd type="none" w="med" len="med"/>
                    </a:lnL>
                    <a:lnR w="9525" cap="flat" cmpd="sng" algn="ctr">
                      <a:solidFill>
                        <a:srgbClr val="209BDA"/>
                      </a:solidFill>
                      <a:prstDash val="solid"/>
                      <a:round/>
                      <a:headEnd type="none" w="med" len="med"/>
                      <a:tailEnd type="none" w="med" len="med"/>
                    </a:lnR>
                    <a:lnT w="9525" cap="flat" cmpd="sng" algn="ctr">
                      <a:solidFill>
                        <a:srgbClr val="209BD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dirty="0">
                          <a:solidFill>
                            <a:srgbClr val="000000"/>
                          </a:solidFill>
                          <a:latin typeface="times new roman"/>
                        </a:rPr>
                        <a:t>1</a:t>
                      </a:r>
                    </a:p>
                  </a:txBody>
                  <a:tcPr marL="98862" marR="98862" marT="98862" marB="98862">
                    <a:lnL w="9525" cap="flat" cmpd="sng" algn="ctr">
                      <a:solidFill>
                        <a:srgbClr val="209BDA"/>
                      </a:solidFill>
                      <a:prstDash val="solid"/>
                      <a:round/>
                      <a:headEnd type="none" w="med" len="med"/>
                      <a:tailEnd type="none" w="med" len="med"/>
                    </a:lnL>
                    <a:lnR w="9525" cap="flat" cmpd="sng" algn="ctr">
                      <a:solidFill>
                        <a:srgbClr val="209BDA"/>
                      </a:solidFill>
                      <a:prstDash val="solid"/>
                      <a:round/>
                      <a:headEnd type="none" w="med" len="med"/>
                      <a:tailEnd type="none" w="med" len="med"/>
                    </a:lnR>
                    <a:lnT w="9525" cap="flat" cmpd="sng" algn="ctr">
                      <a:solidFill>
                        <a:srgbClr val="209BD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69086">
                <a:tc>
                  <a:txBody>
                    <a:bodyPr/>
                    <a:lstStyle/>
                    <a:p>
                      <a:pPr algn="just" fontAlgn="t"/>
                      <a:r>
                        <a:rPr lang="en-US" sz="1600">
                          <a:solidFill>
                            <a:srgbClr val="333333"/>
                          </a:solidFill>
                          <a:latin typeface="inter-regular"/>
                        </a:rPr>
                        <a:t>→q0</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latin typeface="inter-regular"/>
                        </a:rPr>
                        <a:t>q3</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latin typeface="inter-regular"/>
                        </a:rPr>
                        <a:t>{q1, q2}</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69086">
                <a:tc>
                  <a:txBody>
                    <a:bodyPr/>
                    <a:lstStyle/>
                    <a:p>
                      <a:pPr algn="just" fontAlgn="t"/>
                      <a:r>
                        <a:rPr lang="en-US" sz="1600">
                          <a:solidFill>
                            <a:srgbClr val="333333"/>
                          </a:solidFill>
                          <a:latin typeface="inter-regular"/>
                        </a:rPr>
                        <a:t>q1</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latin typeface="inter-regular"/>
                        </a:rPr>
                        <a:t>qf</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l-GR" sz="1600">
                          <a:solidFill>
                            <a:srgbClr val="333333"/>
                          </a:solidFill>
                          <a:latin typeface="inter-regular"/>
                        </a:rPr>
                        <a:t>ϕ</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69086">
                <a:tc>
                  <a:txBody>
                    <a:bodyPr/>
                    <a:lstStyle/>
                    <a:p>
                      <a:pPr algn="just" fontAlgn="t"/>
                      <a:r>
                        <a:rPr lang="en-US" sz="1600">
                          <a:solidFill>
                            <a:srgbClr val="333333"/>
                          </a:solidFill>
                          <a:latin typeface="inter-regular"/>
                        </a:rPr>
                        <a:t>q2</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l-GR" sz="1600">
                          <a:solidFill>
                            <a:srgbClr val="333333"/>
                          </a:solidFill>
                          <a:latin typeface="inter-regular"/>
                        </a:rPr>
                        <a:t>ϕ</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latin typeface="inter-regular"/>
                        </a:rPr>
                        <a:t>q3</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69086">
                <a:tc>
                  <a:txBody>
                    <a:bodyPr/>
                    <a:lstStyle/>
                    <a:p>
                      <a:pPr algn="just" fontAlgn="t"/>
                      <a:r>
                        <a:rPr lang="en-US" sz="1600">
                          <a:solidFill>
                            <a:srgbClr val="333333"/>
                          </a:solidFill>
                          <a:latin typeface="inter-regular"/>
                        </a:rPr>
                        <a:t>q3</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latin typeface="inter-regular"/>
                        </a:rPr>
                        <a:t>q3</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latin typeface="inter-regular"/>
                        </a:rPr>
                        <a:t>qf</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369086">
                <a:tc>
                  <a:txBody>
                    <a:bodyPr/>
                    <a:lstStyle/>
                    <a:p>
                      <a:pPr algn="just" fontAlgn="t"/>
                      <a:r>
                        <a:rPr lang="en-US" sz="1600">
                          <a:solidFill>
                            <a:srgbClr val="333333"/>
                          </a:solidFill>
                          <a:latin typeface="inter-regular"/>
                        </a:rPr>
                        <a:t>*qf</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l-GR" sz="1600">
                          <a:solidFill>
                            <a:srgbClr val="333333"/>
                          </a:solidFill>
                          <a:latin typeface="inter-regular"/>
                        </a:rPr>
                        <a:t>ϕ</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l-GR" sz="1600" dirty="0">
                          <a:solidFill>
                            <a:srgbClr val="333333"/>
                          </a:solidFill>
                          <a:latin typeface="inter-regular"/>
                        </a:rPr>
                        <a:t>ϕ</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graphicFrame>
        <p:nvGraphicFramePr>
          <p:cNvPr id="15" name="Table 14"/>
          <p:cNvGraphicFramePr>
            <a:graphicFrameLocks noGrp="1"/>
          </p:cNvGraphicFramePr>
          <p:nvPr/>
        </p:nvGraphicFramePr>
        <p:xfrm>
          <a:off x="2743200" y="3657600"/>
          <a:ext cx="6096000" cy="2695500"/>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99447">
                <a:tc>
                  <a:txBody>
                    <a:bodyPr/>
                    <a:lstStyle/>
                    <a:p>
                      <a:pPr algn="l" fontAlgn="t"/>
                      <a:r>
                        <a:rPr lang="en-US" sz="1600">
                          <a:solidFill>
                            <a:srgbClr val="000000"/>
                          </a:solidFill>
                          <a:latin typeface="times new roman"/>
                        </a:rPr>
                        <a:t>State</a:t>
                      </a:r>
                    </a:p>
                  </a:txBody>
                  <a:tcPr marL="98862" marR="98862" marT="98862" marB="98862">
                    <a:lnL w="9525" cap="flat" cmpd="sng" algn="ctr">
                      <a:solidFill>
                        <a:srgbClr val="D071DB"/>
                      </a:solidFill>
                      <a:prstDash val="solid"/>
                      <a:round/>
                      <a:headEnd type="none" w="med" len="med"/>
                      <a:tailEnd type="none" w="med" len="med"/>
                    </a:lnL>
                    <a:lnR w="9525" cap="flat" cmpd="sng" algn="ctr">
                      <a:solidFill>
                        <a:srgbClr val="D071DB"/>
                      </a:solidFill>
                      <a:prstDash val="solid"/>
                      <a:round/>
                      <a:headEnd type="none" w="med" len="med"/>
                      <a:tailEnd type="none" w="med" len="med"/>
                    </a:lnR>
                    <a:lnT w="9525" cap="flat" cmpd="sng" algn="ctr">
                      <a:solidFill>
                        <a:srgbClr val="D071D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latin typeface="times new roman"/>
                        </a:rPr>
                        <a:t>0</a:t>
                      </a:r>
                    </a:p>
                  </a:txBody>
                  <a:tcPr marL="98862" marR="98862" marT="98862" marB="98862">
                    <a:lnL w="9525" cap="flat" cmpd="sng" algn="ctr">
                      <a:solidFill>
                        <a:srgbClr val="D071DB"/>
                      </a:solidFill>
                      <a:prstDash val="solid"/>
                      <a:round/>
                      <a:headEnd type="none" w="med" len="med"/>
                      <a:tailEnd type="none" w="med" len="med"/>
                    </a:lnL>
                    <a:lnR w="9525" cap="flat" cmpd="sng" algn="ctr">
                      <a:solidFill>
                        <a:srgbClr val="D071DB"/>
                      </a:solidFill>
                      <a:prstDash val="solid"/>
                      <a:round/>
                      <a:headEnd type="none" w="med" len="med"/>
                      <a:tailEnd type="none" w="med" len="med"/>
                    </a:lnR>
                    <a:lnT w="9525" cap="flat" cmpd="sng" algn="ctr">
                      <a:solidFill>
                        <a:srgbClr val="D071D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latin typeface="times new roman"/>
                        </a:rPr>
                        <a:t>1</a:t>
                      </a:r>
                    </a:p>
                  </a:txBody>
                  <a:tcPr marL="98862" marR="98862" marT="98862" marB="98862">
                    <a:lnL w="9525" cap="flat" cmpd="sng" algn="ctr">
                      <a:solidFill>
                        <a:srgbClr val="D071DB"/>
                      </a:solidFill>
                      <a:prstDash val="solid"/>
                      <a:round/>
                      <a:headEnd type="none" w="med" len="med"/>
                      <a:tailEnd type="none" w="med" len="med"/>
                    </a:lnL>
                    <a:lnR w="9525" cap="flat" cmpd="sng" algn="ctr">
                      <a:solidFill>
                        <a:srgbClr val="D071DB"/>
                      </a:solidFill>
                      <a:prstDash val="solid"/>
                      <a:round/>
                      <a:headEnd type="none" w="med" len="med"/>
                      <a:tailEnd type="none" w="med" len="med"/>
                    </a:lnR>
                    <a:lnT w="9525" cap="flat" cmpd="sng" algn="ctr">
                      <a:solidFill>
                        <a:srgbClr val="D071D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39825">
                <a:tc>
                  <a:txBody>
                    <a:bodyPr/>
                    <a:lstStyle/>
                    <a:p>
                      <a:pPr algn="just" fontAlgn="t"/>
                      <a:r>
                        <a:rPr lang="en-US" sz="1600">
                          <a:solidFill>
                            <a:srgbClr val="333333"/>
                          </a:solidFill>
                          <a:latin typeface="inter-regular"/>
                        </a:rPr>
                        <a:t>→[q0]</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latin typeface="inter-regular"/>
                        </a:rPr>
                        <a:t>[q3]</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latin typeface="inter-regular"/>
                        </a:rPr>
                        <a:t>[q1, q2]</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39825">
                <a:tc>
                  <a:txBody>
                    <a:bodyPr/>
                    <a:lstStyle/>
                    <a:p>
                      <a:pPr algn="just" fontAlgn="t"/>
                      <a:r>
                        <a:rPr lang="en-US" sz="1600">
                          <a:solidFill>
                            <a:srgbClr val="333333"/>
                          </a:solidFill>
                          <a:latin typeface="inter-regular"/>
                        </a:rPr>
                        <a:t>[q1]</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latin typeface="inter-regular"/>
                        </a:rPr>
                        <a:t>[qf]</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l-GR" sz="1600">
                          <a:solidFill>
                            <a:srgbClr val="333333"/>
                          </a:solidFill>
                          <a:latin typeface="inter-regular"/>
                        </a:rPr>
                        <a:t>ϕ</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39825">
                <a:tc>
                  <a:txBody>
                    <a:bodyPr/>
                    <a:lstStyle/>
                    <a:p>
                      <a:pPr algn="just" fontAlgn="t"/>
                      <a:r>
                        <a:rPr lang="en-US" sz="1600">
                          <a:solidFill>
                            <a:srgbClr val="333333"/>
                          </a:solidFill>
                          <a:latin typeface="inter-regular"/>
                        </a:rPr>
                        <a:t>[q2]</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l-GR" sz="1600">
                          <a:solidFill>
                            <a:srgbClr val="333333"/>
                          </a:solidFill>
                          <a:latin typeface="inter-regular"/>
                        </a:rPr>
                        <a:t>ϕ</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latin typeface="inter-regular"/>
                        </a:rPr>
                        <a:t>[q3]</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39825">
                <a:tc>
                  <a:txBody>
                    <a:bodyPr/>
                    <a:lstStyle/>
                    <a:p>
                      <a:pPr algn="just" fontAlgn="t"/>
                      <a:r>
                        <a:rPr lang="en-US" sz="1600">
                          <a:solidFill>
                            <a:srgbClr val="333333"/>
                          </a:solidFill>
                          <a:latin typeface="inter-regular"/>
                        </a:rPr>
                        <a:t>[q3]</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latin typeface="inter-regular"/>
                        </a:rPr>
                        <a:t>[q3]</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latin typeface="inter-regular"/>
                        </a:rPr>
                        <a:t>[qf]</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339825">
                <a:tc>
                  <a:txBody>
                    <a:bodyPr/>
                    <a:lstStyle/>
                    <a:p>
                      <a:pPr algn="just" fontAlgn="t"/>
                      <a:r>
                        <a:rPr lang="en-US" sz="1600">
                          <a:solidFill>
                            <a:srgbClr val="333333"/>
                          </a:solidFill>
                          <a:latin typeface="inter-regular"/>
                        </a:rPr>
                        <a:t>[q1, q2]</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latin typeface="inter-regular"/>
                        </a:rPr>
                        <a:t>[qf]</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latin typeface="inter-regular"/>
                        </a:rPr>
                        <a:t>[qf]</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39825">
                <a:tc>
                  <a:txBody>
                    <a:bodyPr/>
                    <a:lstStyle/>
                    <a:p>
                      <a:pPr algn="just" fontAlgn="t"/>
                      <a:r>
                        <a:rPr lang="en-US" sz="1600">
                          <a:solidFill>
                            <a:srgbClr val="333333"/>
                          </a:solidFill>
                          <a:latin typeface="inter-regular"/>
                        </a:rPr>
                        <a:t>*[qf]</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l-GR" sz="1600">
                          <a:solidFill>
                            <a:srgbClr val="333333"/>
                          </a:solidFill>
                          <a:latin typeface="inter-regular"/>
                        </a:rPr>
                        <a:t>ϕ</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l-GR" sz="1600" dirty="0">
                          <a:solidFill>
                            <a:srgbClr val="333333"/>
                          </a:solidFill>
                          <a:latin typeface="inter-regular"/>
                        </a:rPr>
                        <a:t>ϕ</a:t>
                      </a:r>
                    </a:p>
                  </a:txBody>
                  <a:tcPr marL="65908" marR="65908"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bl>
          </a:graphicData>
        </a:graphic>
      </p:graphicFrame>
      <p:sp>
        <p:nvSpPr>
          <p:cNvPr id="17408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333333"/>
                </a:solidFill>
                <a:effectLst/>
                <a:latin typeface="inter-regular"/>
                <a:cs typeface="Arial" pitchFamily="34" charset="0"/>
              </a:rPr>
              <a:t>The equivalent DFA will be: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Rectangle 15"/>
          <p:cNvSpPr/>
          <p:nvPr/>
        </p:nvSpPr>
        <p:spPr>
          <a:xfrm>
            <a:off x="381000" y="1371600"/>
            <a:ext cx="1981200" cy="2308324"/>
          </a:xfrm>
          <a:prstGeom prst="rect">
            <a:avLst/>
          </a:prstGeom>
        </p:spPr>
        <p:txBody>
          <a:bodyPr wrap="square">
            <a:spAutoFit/>
          </a:bodyPr>
          <a:lstStyle/>
          <a:p>
            <a:r>
              <a:rPr lang="en-US" dirty="0" smtClean="0"/>
              <a:t>Now we have got NFA without ε. Now we will convert it into required DFA for that, we will first write a transition table for this NFA.</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2"/>
          </p:nvPr>
        </p:nvSpPr>
        <p:spPr/>
        <p:txBody>
          <a:bodyPr/>
          <a:lstStyle/>
          <a:p>
            <a:fld id="{0019B84F-BC69-4809-AD9B-6DFA85293D42}" type="slidenum">
              <a:rPr lang="en-US"/>
              <a:pPr/>
              <a:t>63</a:t>
            </a:fld>
            <a:endParaRPr lang="en-US"/>
          </a:p>
        </p:txBody>
      </p:sp>
      <p:pic>
        <p:nvPicPr>
          <p:cNvPr id="24"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25"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Example of RE to NFA</a:t>
            </a:r>
          </a:p>
        </p:txBody>
      </p:sp>
      <p:sp>
        <p:nvSpPr>
          <p:cNvPr id="174085" name="Rectangle 5"/>
          <p:cNvSpPr>
            <a:spLocks noChangeArrowheads="1"/>
          </p:cNvSpPr>
          <p:nvPr/>
        </p:nvSpPr>
        <p:spPr bwMode="auto">
          <a:xfrm>
            <a:off x="0" y="0"/>
            <a:ext cx="184731"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6129" name="Rectangle 1"/>
          <p:cNvSpPr>
            <a:spLocks noChangeArrowheads="1"/>
          </p:cNvSpPr>
          <p:nvPr/>
        </p:nvSpPr>
        <p:spPr bwMode="auto">
          <a:xfrm>
            <a:off x="1219200" y="1219200"/>
            <a:ext cx="7162800" cy="4139595"/>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33333"/>
                </a:solidFill>
                <a:effectLst/>
                <a:latin typeface="inter-regular"/>
                <a:cs typeface="Arial" pitchFamily="34" charset="0"/>
              </a:rPr>
              <a:t>Design a NFA from given regular expression 1 (1* 01* 01*)*.</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333333"/>
                </a:solidFill>
                <a:effectLst/>
                <a:latin typeface="inter-bold"/>
                <a:cs typeface="Arial" pitchFamily="34" charset="0"/>
              </a:rPr>
              <a:t>Solution:</a:t>
            </a:r>
            <a:r>
              <a:rPr kumimoji="0" lang="en-US" sz="1400" b="0" i="0" u="none" strike="noStrike" cap="none" normalizeH="0" baseline="0" dirty="0" smtClean="0">
                <a:ln>
                  <a:noFill/>
                </a:ln>
                <a:solidFill>
                  <a:srgbClr val="333333"/>
                </a:solidFill>
                <a:effectLst/>
                <a:latin typeface="inter-regular"/>
                <a:cs typeface="Arial" pitchFamily="34" charset="0"/>
              </a:rPr>
              <a:t> The NFA for the given regular expression is as follows:</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333333"/>
                </a:solidFill>
                <a:effectLst/>
                <a:latin typeface="inter-bold"/>
                <a:cs typeface="Arial" pitchFamily="34" charset="0"/>
              </a:rPr>
              <a:t>Step 1:</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5100" b="0" i="0" u="none" strike="noStrike" cap="none" normalizeH="0" baseline="0" dirty="0" smtClean="0">
                <a:ln>
                  <a:noFill/>
                </a:ln>
                <a:solidFill>
                  <a:schemeClr val="tx1"/>
                </a:solidFill>
                <a:effectLst/>
                <a:latin typeface="Arial" pitchFamily="34" charset="0"/>
                <a:cs typeface="Arial" pitchFamily="34" charset="0"/>
              </a:rPr>
              <a:t/>
            </a:r>
            <a:br>
              <a:rPr kumimoji="0" lang="en-US" sz="5100" b="0" i="0" u="none" strike="noStrike" cap="none" normalizeH="0" baseline="0" dirty="0" smtClean="0">
                <a:ln>
                  <a:noFill/>
                </a:ln>
                <a:solidFill>
                  <a:schemeClr val="tx1"/>
                </a:solidFill>
                <a:effectLst/>
                <a:latin typeface="Arial" pitchFamily="34" charset="0"/>
                <a:cs typeface="Arial" pitchFamily="34" charset="0"/>
              </a:rPr>
            </a:br>
            <a:endParaRPr kumimoji="0" lang="en-US" sz="5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5100" dirty="0" smtClean="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333333"/>
                </a:solidFill>
                <a:effectLst/>
                <a:latin typeface="inter-bold"/>
                <a:cs typeface="Arial" pitchFamily="34" charset="0"/>
              </a:rPr>
              <a:t>Step 2:</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71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76130" name="Picture 2" descr="Conversion of RE to FA"/>
          <p:cNvPicPr>
            <a:picLocks noChangeAspect="1" noChangeArrowheads="1"/>
          </p:cNvPicPr>
          <p:nvPr/>
        </p:nvPicPr>
        <p:blipFill>
          <a:blip r:embed="rId4"/>
          <a:srcRect/>
          <a:stretch>
            <a:fillRect/>
          </a:stretch>
        </p:blipFill>
        <p:spPr bwMode="auto">
          <a:xfrm>
            <a:off x="1066800" y="1828800"/>
            <a:ext cx="3095625" cy="819151"/>
          </a:xfrm>
          <a:prstGeom prst="rect">
            <a:avLst/>
          </a:prstGeom>
          <a:noFill/>
        </p:spPr>
      </p:pic>
      <p:pic>
        <p:nvPicPr>
          <p:cNvPr id="176131" name="Picture 3" descr="Conversion of RE to FA"/>
          <p:cNvPicPr>
            <a:picLocks noChangeAspect="1" noChangeArrowheads="1"/>
          </p:cNvPicPr>
          <p:nvPr/>
        </p:nvPicPr>
        <p:blipFill>
          <a:blip r:embed="rId5"/>
          <a:srcRect/>
          <a:stretch>
            <a:fillRect/>
          </a:stretch>
        </p:blipFill>
        <p:spPr bwMode="auto">
          <a:xfrm>
            <a:off x="1295400" y="3657600"/>
            <a:ext cx="3457575" cy="1133475"/>
          </a:xfrm>
          <a:prstGeom prst="rect">
            <a:avLst/>
          </a:prstGeom>
          <a:noFill/>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2"/>
          </p:nvPr>
        </p:nvSpPr>
        <p:spPr/>
        <p:txBody>
          <a:bodyPr/>
          <a:lstStyle/>
          <a:p>
            <a:fld id="{0019B84F-BC69-4809-AD9B-6DFA85293D42}" type="slidenum">
              <a:rPr lang="en-US"/>
              <a:pPr/>
              <a:t>64</a:t>
            </a:fld>
            <a:endParaRPr lang="en-US"/>
          </a:p>
        </p:txBody>
      </p:sp>
      <p:pic>
        <p:nvPicPr>
          <p:cNvPr id="24"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25"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Example of RE to NFA</a:t>
            </a:r>
          </a:p>
        </p:txBody>
      </p:sp>
      <p:sp>
        <p:nvSpPr>
          <p:cNvPr id="174085" name="Rectangle 5"/>
          <p:cNvSpPr>
            <a:spLocks noChangeArrowheads="1"/>
          </p:cNvSpPr>
          <p:nvPr/>
        </p:nvSpPr>
        <p:spPr bwMode="auto">
          <a:xfrm>
            <a:off x="0" y="0"/>
            <a:ext cx="184731"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6129" name="Rectangle 1"/>
          <p:cNvSpPr>
            <a:spLocks noChangeArrowheads="1"/>
          </p:cNvSpPr>
          <p:nvPr/>
        </p:nvSpPr>
        <p:spPr bwMode="auto">
          <a:xfrm>
            <a:off x="1219200" y="1219200"/>
            <a:ext cx="7162800" cy="369332"/>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80225" name="Rectangle 1"/>
          <p:cNvSpPr>
            <a:spLocks noChangeArrowheads="1"/>
          </p:cNvSpPr>
          <p:nvPr/>
        </p:nvSpPr>
        <p:spPr bwMode="auto">
          <a:xfrm>
            <a:off x="1447800" y="1371600"/>
            <a:ext cx="954107"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n-US" b="1" dirty="0" smtClean="0">
                <a:solidFill>
                  <a:srgbClr val="333333"/>
                </a:solidFill>
                <a:latin typeface="inter-bold"/>
                <a:cs typeface="Arial" pitchFamily="34" charset="0"/>
              </a:rPr>
              <a:t>Step 3:</a:t>
            </a:r>
            <a:endParaRPr lang="en-US" sz="1050" dirty="0" smtClean="0">
              <a:latin typeface="Arial" pitchFamily="34" charset="0"/>
              <a:cs typeface="Arial" pitchFamily="34" charset="0"/>
            </a:endParaRPr>
          </a:p>
        </p:txBody>
      </p:sp>
      <p:pic>
        <p:nvPicPr>
          <p:cNvPr id="180226" name="Picture 2" descr="Conversion of RE to FA"/>
          <p:cNvPicPr>
            <a:picLocks noChangeAspect="1" noChangeArrowheads="1"/>
          </p:cNvPicPr>
          <p:nvPr/>
        </p:nvPicPr>
        <p:blipFill>
          <a:blip r:embed="rId4"/>
          <a:srcRect/>
          <a:stretch>
            <a:fillRect/>
          </a:stretch>
        </p:blipFill>
        <p:spPr bwMode="auto">
          <a:xfrm>
            <a:off x="1219200" y="1828800"/>
            <a:ext cx="4448175" cy="1343026"/>
          </a:xfrm>
          <a:prstGeom prst="rect">
            <a:avLst/>
          </a:prstGeom>
          <a:noFill/>
        </p:spPr>
      </p:pic>
      <p:sp>
        <p:nvSpPr>
          <p:cNvPr id="180227" name="Rectangle 3"/>
          <p:cNvSpPr>
            <a:spLocks noChangeArrowheads="1"/>
          </p:cNvSpPr>
          <p:nvPr/>
        </p:nvSpPr>
        <p:spPr bwMode="auto">
          <a:xfrm>
            <a:off x="0" y="0"/>
            <a:ext cx="184731" cy="646331"/>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Rectangle 11"/>
          <p:cNvSpPr/>
          <p:nvPr/>
        </p:nvSpPr>
        <p:spPr>
          <a:xfrm>
            <a:off x="381000" y="3581400"/>
            <a:ext cx="8382000" cy="1200329"/>
          </a:xfrm>
          <a:prstGeom prst="rect">
            <a:avLst/>
          </a:prstGeom>
        </p:spPr>
        <p:txBody>
          <a:bodyPr wrap="square">
            <a:spAutoFit/>
          </a:bodyPr>
          <a:lstStyle/>
          <a:p>
            <a:pPr lvl="0" eaLnBrk="0" fontAlgn="base" hangingPunct="0">
              <a:spcBef>
                <a:spcPct val="0"/>
              </a:spcBef>
              <a:spcAft>
                <a:spcPct val="0"/>
              </a:spcAft>
            </a:pPr>
            <a:r>
              <a:rPr lang="en-US" dirty="0" smtClean="0">
                <a:solidFill>
                  <a:srgbClr val="333333"/>
                </a:solidFill>
                <a:latin typeface="inter-regular"/>
                <a:cs typeface="Arial" pitchFamily="34" charset="0"/>
              </a:rPr>
              <a:t>Construct the FA for regular expression 0*1 + 10.</a:t>
            </a:r>
            <a:endParaRPr lang="en-US" sz="1050" dirty="0" smtClean="0">
              <a:latin typeface="Arial" pitchFamily="34" charset="0"/>
              <a:cs typeface="Arial" pitchFamily="34" charset="0"/>
            </a:endParaRPr>
          </a:p>
          <a:p>
            <a:pPr lvl="0" eaLnBrk="0" fontAlgn="base" hangingPunct="0">
              <a:spcBef>
                <a:spcPct val="0"/>
              </a:spcBef>
              <a:spcAft>
                <a:spcPct val="0"/>
              </a:spcAft>
            </a:pPr>
            <a:r>
              <a:rPr lang="en-US" b="1" dirty="0" smtClean="0">
                <a:solidFill>
                  <a:srgbClr val="333333"/>
                </a:solidFill>
                <a:latin typeface="inter-bold"/>
                <a:cs typeface="Arial" pitchFamily="34" charset="0"/>
              </a:rPr>
              <a:t>Solution:</a:t>
            </a:r>
            <a:endParaRPr lang="en-US" sz="1050" dirty="0" smtClean="0">
              <a:latin typeface="Arial" pitchFamily="34" charset="0"/>
              <a:cs typeface="Arial" pitchFamily="34" charset="0"/>
            </a:endParaRPr>
          </a:p>
          <a:p>
            <a:pPr lvl="0" eaLnBrk="0" fontAlgn="base" hangingPunct="0">
              <a:spcBef>
                <a:spcPct val="0"/>
              </a:spcBef>
              <a:spcAft>
                <a:spcPct val="0"/>
              </a:spcAft>
            </a:pPr>
            <a:r>
              <a:rPr lang="en-US" dirty="0" smtClean="0">
                <a:solidFill>
                  <a:srgbClr val="333333"/>
                </a:solidFill>
                <a:latin typeface="inter-regular"/>
                <a:cs typeface="Arial" pitchFamily="34" charset="0"/>
              </a:rPr>
              <a:t>We will first construct FA for R = 0*1 + 10 as follows:</a:t>
            </a:r>
            <a:endParaRPr lang="en-US" sz="1050" dirty="0" smtClean="0">
              <a:latin typeface="Arial" pitchFamily="34" charset="0"/>
              <a:cs typeface="Arial" pitchFamily="34" charset="0"/>
            </a:endParaRPr>
          </a:p>
          <a:p>
            <a:pPr lvl="0" eaLnBrk="0" fontAlgn="base" hangingPunct="0">
              <a:spcBef>
                <a:spcPct val="0"/>
              </a:spcBef>
              <a:spcAft>
                <a:spcPct val="0"/>
              </a:spcAft>
            </a:pPr>
            <a:r>
              <a:rPr lang="en-US" b="1" dirty="0" smtClean="0">
                <a:solidFill>
                  <a:srgbClr val="333333"/>
                </a:solidFill>
                <a:latin typeface="inter-bold"/>
                <a:cs typeface="Arial" pitchFamily="34" charset="0"/>
              </a:rPr>
              <a:t>Step 1:</a:t>
            </a:r>
            <a:endParaRPr lang="en-US" sz="1050" dirty="0" smtClean="0">
              <a:latin typeface="Arial" pitchFamily="34" charset="0"/>
              <a:cs typeface="Arial" pitchFamily="34" charset="0"/>
            </a:endParaRPr>
          </a:p>
        </p:txBody>
      </p:sp>
      <p:pic>
        <p:nvPicPr>
          <p:cNvPr id="180229" name="Picture 5" descr="Conversion of RE to FA"/>
          <p:cNvPicPr>
            <a:picLocks noChangeAspect="1" noChangeArrowheads="1"/>
          </p:cNvPicPr>
          <p:nvPr/>
        </p:nvPicPr>
        <p:blipFill>
          <a:blip r:embed="rId5"/>
          <a:srcRect/>
          <a:stretch>
            <a:fillRect/>
          </a:stretch>
        </p:blipFill>
        <p:spPr bwMode="auto">
          <a:xfrm>
            <a:off x="1447800" y="4876800"/>
            <a:ext cx="4857750" cy="876300"/>
          </a:xfrm>
          <a:prstGeom prst="rect">
            <a:avLst/>
          </a:prstGeom>
          <a:noFill/>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2"/>
          </p:nvPr>
        </p:nvSpPr>
        <p:spPr/>
        <p:txBody>
          <a:bodyPr/>
          <a:lstStyle/>
          <a:p>
            <a:fld id="{0019B84F-BC69-4809-AD9B-6DFA85293D42}" type="slidenum">
              <a:rPr lang="en-US"/>
              <a:pPr/>
              <a:t>65</a:t>
            </a:fld>
            <a:endParaRPr lang="en-US"/>
          </a:p>
        </p:txBody>
      </p:sp>
      <p:pic>
        <p:nvPicPr>
          <p:cNvPr id="24"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25"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Example of RE to NFA</a:t>
            </a:r>
          </a:p>
        </p:txBody>
      </p:sp>
      <p:sp>
        <p:nvSpPr>
          <p:cNvPr id="174085" name="Rectangle 5"/>
          <p:cNvSpPr>
            <a:spLocks noChangeArrowheads="1"/>
          </p:cNvSpPr>
          <p:nvPr/>
        </p:nvSpPr>
        <p:spPr bwMode="auto">
          <a:xfrm>
            <a:off x="0" y="0"/>
            <a:ext cx="184731"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6129" name="Rectangle 1"/>
          <p:cNvSpPr>
            <a:spLocks noChangeArrowheads="1"/>
          </p:cNvSpPr>
          <p:nvPr/>
        </p:nvSpPr>
        <p:spPr bwMode="auto">
          <a:xfrm>
            <a:off x="1219200" y="1219200"/>
            <a:ext cx="7162800" cy="369332"/>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80225" name="Rectangle 1"/>
          <p:cNvSpPr>
            <a:spLocks noChangeArrowheads="1"/>
          </p:cNvSpPr>
          <p:nvPr/>
        </p:nvSpPr>
        <p:spPr bwMode="auto">
          <a:xfrm>
            <a:off x="1447800" y="1371600"/>
            <a:ext cx="954107"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n-US" b="1" dirty="0" smtClean="0">
                <a:solidFill>
                  <a:srgbClr val="333333"/>
                </a:solidFill>
                <a:latin typeface="inter-bold"/>
                <a:cs typeface="Arial" pitchFamily="34" charset="0"/>
              </a:rPr>
              <a:t>Step 2:</a:t>
            </a:r>
            <a:endParaRPr lang="en-US" sz="1050" dirty="0" smtClean="0">
              <a:latin typeface="Arial" pitchFamily="34" charset="0"/>
              <a:cs typeface="Arial" pitchFamily="34" charset="0"/>
            </a:endParaRPr>
          </a:p>
        </p:txBody>
      </p:sp>
      <p:sp>
        <p:nvSpPr>
          <p:cNvPr id="180227" name="Rectangle 3"/>
          <p:cNvSpPr>
            <a:spLocks noChangeArrowheads="1"/>
          </p:cNvSpPr>
          <p:nvPr/>
        </p:nvSpPr>
        <p:spPr bwMode="auto">
          <a:xfrm>
            <a:off x="0" y="0"/>
            <a:ext cx="184731" cy="646331"/>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82274" name="Picture 2" descr="Conversion of RE to FA"/>
          <p:cNvPicPr>
            <a:picLocks noChangeAspect="1" noChangeArrowheads="1"/>
          </p:cNvPicPr>
          <p:nvPr/>
        </p:nvPicPr>
        <p:blipFill>
          <a:blip r:embed="rId4"/>
          <a:srcRect/>
          <a:stretch>
            <a:fillRect/>
          </a:stretch>
        </p:blipFill>
        <p:spPr bwMode="auto">
          <a:xfrm>
            <a:off x="3200400" y="1295400"/>
            <a:ext cx="2760390" cy="790575"/>
          </a:xfrm>
          <a:prstGeom prst="rect">
            <a:avLst/>
          </a:prstGeom>
          <a:noFill/>
        </p:spPr>
      </p:pic>
      <p:pic>
        <p:nvPicPr>
          <p:cNvPr id="182275" name="Picture 3" descr="Conversion of RE to FA"/>
          <p:cNvPicPr>
            <a:picLocks noChangeAspect="1" noChangeArrowheads="1"/>
          </p:cNvPicPr>
          <p:nvPr/>
        </p:nvPicPr>
        <p:blipFill>
          <a:blip r:embed="rId5"/>
          <a:srcRect/>
          <a:stretch>
            <a:fillRect/>
          </a:stretch>
        </p:blipFill>
        <p:spPr bwMode="auto">
          <a:xfrm>
            <a:off x="4648200" y="2362200"/>
            <a:ext cx="4267200" cy="1695450"/>
          </a:xfrm>
          <a:prstGeom prst="rect">
            <a:avLst/>
          </a:prstGeom>
          <a:noFill/>
        </p:spPr>
      </p:pic>
      <p:sp>
        <p:nvSpPr>
          <p:cNvPr id="15" name="Rectangle 14"/>
          <p:cNvSpPr/>
          <p:nvPr/>
        </p:nvSpPr>
        <p:spPr>
          <a:xfrm>
            <a:off x="1524000" y="2743200"/>
            <a:ext cx="954107" cy="369332"/>
          </a:xfrm>
          <a:prstGeom prst="rect">
            <a:avLst/>
          </a:prstGeom>
        </p:spPr>
        <p:txBody>
          <a:bodyPr wrap="none">
            <a:spAutoFit/>
          </a:bodyPr>
          <a:lstStyle/>
          <a:p>
            <a:pPr lvl="0" eaLnBrk="0" fontAlgn="base" hangingPunct="0">
              <a:spcBef>
                <a:spcPct val="0"/>
              </a:spcBef>
              <a:spcAft>
                <a:spcPct val="0"/>
              </a:spcAft>
            </a:pPr>
            <a:r>
              <a:rPr lang="en-US" b="1" dirty="0" smtClean="0">
                <a:solidFill>
                  <a:srgbClr val="333333"/>
                </a:solidFill>
                <a:latin typeface="inter-bold"/>
                <a:cs typeface="Arial" pitchFamily="34" charset="0"/>
              </a:rPr>
              <a:t>Step 3:</a:t>
            </a:r>
            <a:endParaRPr lang="en-US" sz="1050" dirty="0" smtClean="0">
              <a:latin typeface="Arial" pitchFamily="34" charset="0"/>
              <a:cs typeface="Arial" pitchFamily="34" charset="0"/>
            </a:endParaRPr>
          </a:p>
        </p:txBody>
      </p:sp>
      <p:pic>
        <p:nvPicPr>
          <p:cNvPr id="182277" name="Picture 5" descr="Conversion of RE to FA"/>
          <p:cNvPicPr>
            <a:picLocks noChangeAspect="1" noChangeArrowheads="1"/>
          </p:cNvPicPr>
          <p:nvPr/>
        </p:nvPicPr>
        <p:blipFill>
          <a:blip r:embed="rId6"/>
          <a:srcRect/>
          <a:stretch>
            <a:fillRect/>
          </a:stretch>
        </p:blipFill>
        <p:spPr bwMode="auto">
          <a:xfrm>
            <a:off x="1600200" y="4267200"/>
            <a:ext cx="2186660" cy="2057400"/>
          </a:xfrm>
          <a:prstGeom prst="rect">
            <a:avLst/>
          </a:prstGeom>
          <a:noFill/>
        </p:spPr>
      </p:pic>
      <p:sp>
        <p:nvSpPr>
          <p:cNvPr id="17" name="Rectangle 16"/>
          <p:cNvSpPr/>
          <p:nvPr/>
        </p:nvSpPr>
        <p:spPr>
          <a:xfrm>
            <a:off x="304800" y="4800600"/>
            <a:ext cx="954107" cy="369332"/>
          </a:xfrm>
          <a:prstGeom prst="rect">
            <a:avLst/>
          </a:prstGeom>
        </p:spPr>
        <p:txBody>
          <a:bodyPr wrap="none">
            <a:spAutoFit/>
          </a:bodyPr>
          <a:lstStyle/>
          <a:p>
            <a:pPr lvl="0" eaLnBrk="0" fontAlgn="base" hangingPunct="0">
              <a:spcBef>
                <a:spcPct val="0"/>
              </a:spcBef>
              <a:spcAft>
                <a:spcPct val="0"/>
              </a:spcAft>
            </a:pPr>
            <a:r>
              <a:rPr lang="en-US" b="1" dirty="0" smtClean="0">
                <a:solidFill>
                  <a:srgbClr val="333333"/>
                </a:solidFill>
                <a:latin typeface="inter-bold"/>
                <a:cs typeface="Arial" pitchFamily="34" charset="0"/>
              </a:rPr>
              <a:t>Step 4:</a:t>
            </a:r>
            <a:endParaRPr lang="en-US" sz="1050" dirty="0" smtClean="0">
              <a:latin typeface="Arial" pitchFamily="34" charset="0"/>
              <a:cs typeface="Arial" pitchFamily="34" charset="0"/>
            </a:endParaRPr>
          </a:p>
        </p:txBody>
      </p:sp>
      <p:sp>
        <p:nvSpPr>
          <p:cNvPr id="14" name="Date Placeholder 3"/>
          <p:cNvSpPr>
            <a:spLocks noGrp="1"/>
          </p:cNvSpPr>
          <p:nvPr>
            <p:ph type="dt" sz="half" idx="10"/>
          </p:nvPr>
        </p:nvSpPr>
        <p:spPr>
          <a:xfrm>
            <a:off x="609600" y="6508750"/>
            <a:ext cx="2133600" cy="365125"/>
          </a:xfrm>
        </p:spPr>
        <p:txBody>
          <a:bodyPr/>
          <a:lstStyle/>
          <a:p>
            <a:fld id="{8C0C31DB-7BC4-4BE4-BF4B-9D1BEDBCDE3F}" type="datetime1">
              <a:rPr lang="en-US" smtClean="0"/>
              <a:pPr/>
              <a:t>1/31/2022</a:t>
            </a:fld>
            <a:endParaRPr lang="en-US" dirty="0"/>
          </a:p>
        </p:txBody>
      </p:sp>
      <p:sp>
        <p:nvSpPr>
          <p:cNvPr id="16" name="Footer Placeholder 4"/>
          <p:cNvSpPr>
            <a:spLocks noGrp="1"/>
          </p:cNvSpPr>
          <p:nvPr>
            <p:ph type="ftr" sz="quarter" idx="11"/>
          </p:nvPr>
        </p:nvSpPr>
        <p:spPr>
          <a:xfrm>
            <a:off x="2743200" y="6508750"/>
            <a:ext cx="4343400" cy="365125"/>
          </a:xfrm>
        </p:spPr>
        <p:txBody>
          <a:bodyPr/>
          <a:lstStyle/>
          <a:p>
            <a:r>
              <a:rPr lang="fi-FI" dirty="0" smtClean="0"/>
              <a:t>Dileep Kumar Kushwaha             ACSE0404 (TOAFL)                  Unit II</a:t>
            </a:r>
            <a:endParaRPr lang="en-US" dirty="0"/>
          </a:p>
        </p:txBody>
      </p:sp>
      <p:sp>
        <p:nvSpPr>
          <p:cNvPr id="18" name="Slide Number Placeholder 5"/>
          <p:cNvSpPr txBox="1">
            <a:spLocks/>
          </p:cNvSpPr>
          <p:nvPr/>
        </p:nvSpPr>
        <p:spPr>
          <a:xfrm>
            <a:off x="6705600" y="65087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a:xfrm>
            <a:off x="293480" y="1503763"/>
            <a:ext cx="8229600" cy="503238"/>
          </a:xfrm>
        </p:spPr>
        <p:txBody>
          <a:bodyPr>
            <a:normAutofit/>
          </a:bodyPr>
          <a:lstStyle/>
          <a:p>
            <a:pPr algn="l"/>
            <a:r>
              <a:rPr lang="en-US" sz="2200" dirty="0" smtClean="0">
                <a:latin typeface="+mn-lt"/>
              </a:rPr>
              <a:t>Construct an NFA for a*b*c*.</a:t>
            </a:r>
            <a:endParaRPr lang="en-US" sz="2200" dirty="0">
              <a:latin typeface="+mn-lt"/>
            </a:endParaRPr>
          </a:p>
        </p:txBody>
      </p:sp>
      <p:sp>
        <p:nvSpPr>
          <p:cNvPr id="4" name="Date Placeholder 3"/>
          <p:cNvSpPr>
            <a:spLocks noGrp="1"/>
          </p:cNvSpPr>
          <p:nvPr>
            <p:ph type="dt" sz="half" idx="10"/>
          </p:nvPr>
        </p:nvSpPr>
        <p:spPr/>
        <p:txBody>
          <a:bodyPr/>
          <a:lstStyle/>
          <a:p>
            <a:fld id="{18E37EAC-8574-4304-822D-08A0BBD214D1}" type="datetime1">
              <a:rPr lang="en-US" smtClean="0"/>
              <a:pPr/>
              <a:t>1/31/2022</a:t>
            </a:fld>
            <a:endParaRPr lang="en-US" dirty="0"/>
          </a:p>
        </p:txBody>
      </p:sp>
      <p:sp>
        <p:nvSpPr>
          <p:cNvPr id="5" name="Footer Placeholder 4"/>
          <p:cNvSpPr>
            <a:spLocks noGrp="1"/>
          </p:cNvSpPr>
          <p:nvPr>
            <p:ph type="ftr" sz="quarter" idx="11"/>
          </p:nvPr>
        </p:nvSpPr>
        <p:spPr>
          <a:xfrm>
            <a:off x="2514600" y="6338093"/>
            <a:ext cx="4343400" cy="401638"/>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a:xfrm>
            <a:off x="6553200" y="6338093"/>
            <a:ext cx="2133600" cy="401638"/>
          </a:xfrm>
        </p:spPr>
        <p:txBody>
          <a:bodyPr/>
          <a:lstStyle/>
          <a:p>
            <a:fld id="{B6F15528-21DE-4FAA-801E-634DDDAF4B2B}" type="slidenum">
              <a:rPr lang="en-US" smtClean="0"/>
              <a:pPr/>
              <a:t>66</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1"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Regular Expression to NFA</a:t>
            </a:r>
          </a:p>
        </p:txBody>
      </p:sp>
      <p:grpSp>
        <p:nvGrpSpPr>
          <p:cNvPr id="2" name="Group 81"/>
          <p:cNvGrpSpPr/>
          <p:nvPr/>
        </p:nvGrpSpPr>
        <p:grpSpPr>
          <a:xfrm>
            <a:off x="1120363" y="2411940"/>
            <a:ext cx="6499637" cy="1828800"/>
            <a:chOff x="609602" y="1676400"/>
            <a:chExt cx="6499637" cy="1828800"/>
          </a:xfrm>
        </p:grpSpPr>
        <p:sp>
          <p:nvSpPr>
            <p:cNvPr id="26" name="Oval 25"/>
            <p:cNvSpPr/>
            <p:nvPr/>
          </p:nvSpPr>
          <p:spPr>
            <a:xfrm>
              <a:off x="6019800" y="2474942"/>
              <a:ext cx="1089439" cy="1030258"/>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q2</a:t>
              </a:r>
              <a:endParaRPr lang="en-US" sz="2000" dirty="0">
                <a:solidFill>
                  <a:srgbClr val="FF0000"/>
                </a:solidFill>
              </a:endParaRPr>
            </a:p>
          </p:txBody>
        </p:sp>
        <p:sp>
          <p:nvSpPr>
            <p:cNvPr id="28" name="TextBox 27"/>
            <p:cNvSpPr txBox="1"/>
            <p:nvPr/>
          </p:nvSpPr>
          <p:spPr>
            <a:xfrm>
              <a:off x="719588" y="1764268"/>
              <a:ext cx="423412" cy="369332"/>
            </a:xfrm>
            <a:prstGeom prst="rect">
              <a:avLst/>
            </a:prstGeom>
            <a:noFill/>
          </p:spPr>
          <p:txBody>
            <a:bodyPr wrap="square" rtlCol="0">
              <a:spAutoFit/>
            </a:bodyPr>
            <a:lstStyle/>
            <a:p>
              <a:r>
                <a:rPr lang="en-US" dirty="0" smtClean="0">
                  <a:solidFill>
                    <a:srgbClr val="FF0000"/>
                  </a:solidFill>
                </a:rPr>
                <a:t>a</a:t>
              </a:r>
              <a:endParaRPr lang="en-US" dirty="0">
                <a:solidFill>
                  <a:srgbClr val="FF0000"/>
                </a:solidFill>
              </a:endParaRPr>
            </a:p>
          </p:txBody>
        </p:sp>
        <p:sp>
          <p:nvSpPr>
            <p:cNvPr id="32" name="Oval 31"/>
            <p:cNvSpPr/>
            <p:nvPr/>
          </p:nvSpPr>
          <p:spPr>
            <a:xfrm>
              <a:off x="838200" y="2554645"/>
              <a:ext cx="990600" cy="874355"/>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q0</a:t>
              </a:r>
              <a:endParaRPr lang="en-US" sz="2000" dirty="0">
                <a:solidFill>
                  <a:srgbClr val="FF0000"/>
                </a:solidFill>
              </a:endParaRPr>
            </a:p>
          </p:txBody>
        </p:sp>
        <p:sp>
          <p:nvSpPr>
            <p:cNvPr id="33" name="Oval 32"/>
            <p:cNvSpPr/>
            <p:nvPr/>
          </p:nvSpPr>
          <p:spPr>
            <a:xfrm>
              <a:off x="3429000" y="2514600"/>
              <a:ext cx="937039" cy="950555"/>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q1</a:t>
              </a:r>
              <a:endParaRPr lang="en-US" sz="2000" dirty="0">
                <a:solidFill>
                  <a:srgbClr val="FF0000"/>
                </a:solidFill>
              </a:endParaRPr>
            </a:p>
          </p:txBody>
        </p:sp>
        <p:cxnSp>
          <p:nvCxnSpPr>
            <p:cNvPr id="34" name="Straight Arrow Connector 33"/>
            <p:cNvCxnSpPr>
              <a:endCxn id="32" idx="2"/>
            </p:cNvCxnSpPr>
            <p:nvPr/>
          </p:nvCxnSpPr>
          <p:spPr>
            <a:xfrm flipV="1">
              <a:off x="609602" y="2991823"/>
              <a:ext cx="228598" cy="208577"/>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32" idx="1"/>
              <a:endCxn id="32" idx="0"/>
            </p:cNvCxnSpPr>
            <p:nvPr/>
          </p:nvCxnSpPr>
          <p:spPr>
            <a:xfrm rot="5400000" flipH="1" flipV="1">
              <a:off x="1094362" y="2443553"/>
              <a:ext cx="128046" cy="350230"/>
            </a:xfrm>
            <a:prstGeom prst="curvedConnector3">
              <a:avLst>
                <a:gd name="adj1" fmla="val 566482"/>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6118639" y="2560796"/>
              <a:ext cx="907866" cy="858548"/>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a:stCxn id="33" idx="6"/>
              <a:endCxn id="26" idx="2"/>
            </p:cNvCxnSpPr>
            <p:nvPr/>
          </p:nvCxnSpPr>
          <p:spPr>
            <a:xfrm>
              <a:off x="4366039" y="2989878"/>
              <a:ext cx="1653761" cy="193"/>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2" idx="6"/>
              <a:endCxn id="33" idx="2"/>
            </p:cNvCxnSpPr>
            <p:nvPr/>
          </p:nvCxnSpPr>
          <p:spPr>
            <a:xfrm flipV="1">
              <a:off x="1828800" y="2989878"/>
              <a:ext cx="1600200" cy="1945"/>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366527" y="2666415"/>
              <a:ext cx="423412" cy="369332"/>
            </a:xfrm>
            <a:prstGeom prst="rect">
              <a:avLst/>
            </a:prstGeom>
            <a:noFill/>
          </p:spPr>
          <p:txBody>
            <a:bodyPr wrap="square" rtlCol="0">
              <a:spAutoFit/>
            </a:bodyPr>
            <a:lstStyle/>
            <a:p>
              <a:r>
                <a:rPr lang="en-US" dirty="0" smtClean="0">
                  <a:solidFill>
                    <a:srgbClr val="FF0000"/>
                  </a:solidFill>
                </a:rPr>
                <a:t>Ɛ</a:t>
              </a:r>
              <a:endParaRPr lang="en-US" dirty="0">
                <a:solidFill>
                  <a:srgbClr val="FF0000"/>
                </a:solidFill>
              </a:endParaRPr>
            </a:p>
          </p:txBody>
        </p:sp>
        <p:sp>
          <p:nvSpPr>
            <p:cNvPr id="49" name="TextBox 48"/>
            <p:cNvSpPr txBox="1"/>
            <p:nvPr/>
          </p:nvSpPr>
          <p:spPr>
            <a:xfrm>
              <a:off x="5334000" y="2654399"/>
              <a:ext cx="423412" cy="369332"/>
            </a:xfrm>
            <a:prstGeom prst="rect">
              <a:avLst/>
            </a:prstGeom>
            <a:noFill/>
          </p:spPr>
          <p:txBody>
            <a:bodyPr wrap="square" rtlCol="0">
              <a:spAutoFit/>
            </a:bodyPr>
            <a:lstStyle/>
            <a:p>
              <a:r>
                <a:rPr lang="en-US" dirty="0" smtClean="0">
                  <a:solidFill>
                    <a:srgbClr val="FF0000"/>
                  </a:solidFill>
                </a:rPr>
                <a:t>Ɛ</a:t>
              </a:r>
              <a:endParaRPr lang="en-US" dirty="0">
                <a:solidFill>
                  <a:srgbClr val="FF0000"/>
                </a:solidFill>
              </a:endParaRPr>
            </a:p>
          </p:txBody>
        </p:sp>
        <p:cxnSp>
          <p:nvCxnSpPr>
            <p:cNvPr id="50" name="Curved Connector 49"/>
            <p:cNvCxnSpPr>
              <a:stCxn id="33" idx="1"/>
              <a:endCxn id="33" idx="0"/>
            </p:cNvCxnSpPr>
            <p:nvPr/>
          </p:nvCxnSpPr>
          <p:spPr>
            <a:xfrm rot="5400000" flipH="1" flipV="1">
              <a:off x="3662271" y="2418556"/>
              <a:ext cx="139205" cy="331294"/>
            </a:xfrm>
            <a:prstGeom prst="curvedConnector3">
              <a:avLst>
                <a:gd name="adj1" fmla="val 518492"/>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67" name="Curved Connector 66"/>
            <p:cNvCxnSpPr>
              <a:stCxn id="26" idx="1"/>
              <a:endCxn id="26" idx="0"/>
            </p:cNvCxnSpPr>
            <p:nvPr/>
          </p:nvCxnSpPr>
          <p:spPr>
            <a:xfrm rot="5400000" flipH="1" flipV="1">
              <a:off x="6296493" y="2357794"/>
              <a:ext cx="150878" cy="385175"/>
            </a:xfrm>
            <a:prstGeom prst="curvedConnector3">
              <a:avLst>
                <a:gd name="adj1" fmla="val 456789"/>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386588" y="1676400"/>
              <a:ext cx="423412" cy="469801"/>
            </a:xfrm>
            <a:prstGeom prst="rect">
              <a:avLst/>
            </a:prstGeom>
            <a:noFill/>
          </p:spPr>
          <p:txBody>
            <a:bodyPr wrap="square" rtlCol="0">
              <a:spAutoFit/>
            </a:bodyPr>
            <a:lstStyle/>
            <a:p>
              <a:r>
                <a:rPr lang="en-US" dirty="0" smtClean="0">
                  <a:solidFill>
                    <a:srgbClr val="FF0000"/>
                  </a:solidFill>
                </a:rPr>
                <a:t>b</a:t>
              </a:r>
              <a:endParaRPr lang="en-US" dirty="0">
                <a:solidFill>
                  <a:srgbClr val="FF0000"/>
                </a:solidFill>
              </a:endParaRPr>
            </a:p>
          </p:txBody>
        </p:sp>
        <p:sp>
          <p:nvSpPr>
            <p:cNvPr id="78" name="TextBox 77"/>
            <p:cNvSpPr txBox="1"/>
            <p:nvPr/>
          </p:nvSpPr>
          <p:spPr>
            <a:xfrm>
              <a:off x="6477000" y="1676400"/>
              <a:ext cx="423412" cy="369332"/>
            </a:xfrm>
            <a:prstGeom prst="rect">
              <a:avLst/>
            </a:prstGeom>
            <a:noFill/>
          </p:spPr>
          <p:txBody>
            <a:bodyPr wrap="square" rtlCol="0">
              <a:spAutoFit/>
            </a:bodyPr>
            <a:lstStyle/>
            <a:p>
              <a:r>
                <a:rPr lang="en-US" dirty="0" smtClean="0">
                  <a:solidFill>
                    <a:srgbClr val="FF0000"/>
                  </a:solidFill>
                </a:rPr>
                <a:t>c</a:t>
              </a:r>
              <a:endParaRPr lang="en-US" dirty="0">
                <a:solidFill>
                  <a:srgbClr val="FF0000"/>
                </a:solidFill>
              </a:endParaRPr>
            </a:p>
          </p:txBody>
        </p:sp>
      </p:grpSp>
      <mc:AlternateContent xmlns:mc="http://schemas.openxmlformats.org/markup-compatibility/2006">
        <mc:Choice xmlns:p14="http://schemas.microsoft.com/office/powerpoint/2010/main" Requires="p14">
          <p:contentPart p14:bwMode="auto" r:id="rId3">
            <p14:nvContentPartPr>
              <p14:cNvPr id="183330" name="Ink 34"/>
              <p14:cNvContentPartPr>
                <a14:cpLocks xmlns:a14="http://schemas.microsoft.com/office/drawing/2010/main" noRot="1" noChangeAspect="1" noEditPoints="1" noChangeArrowheads="1" noChangeShapeType="1"/>
              </p14:cNvContentPartPr>
              <p14:nvPr/>
            </p14:nvContentPartPr>
            <p14:xfrm>
              <a:off x="104038400" y="105219500"/>
              <a:ext cx="0" cy="0"/>
            </p14:xfrm>
          </p:contentPart>
        </mc:Choice>
        <mc:Fallback>
          <p:pic>
            <p:nvPicPr>
              <p:cNvPr id="183330" name="Ink 34"/>
              <p:cNvPicPr>
                <a:picLocks noRot="1" noChangeAspect="1" noEditPoints="1" noChangeArrowheads="1" noChangeShapeType="1"/>
              </p:cNvPicPr>
              <p:nvPr/>
            </p:nvPicPr>
            <p:blipFill>
              <a:blip r:embed="rId4"/>
              <a:stretch>
                <a:fillRect/>
              </a:stretch>
            </p:blipFill>
            <p:spPr>
              <a:xfrm>
                <a:off x="104038400" y="105219500"/>
                <a:ext cx="0" cy="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83336" name="Ink 40"/>
              <p14:cNvContentPartPr>
                <a14:cpLocks xmlns:a14="http://schemas.microsoft.com/office/drawing/2010/main" noRot="1" noChangeAspect="1" noEditPoints="1" noChangeArrowheads="1" noChangeShapeType="1"/>
              </p14:cNvContentPartPr>
              <p14:nvPr/>
            </p14:nvContentPartPr>
            <p14:xfrm>
              <a:off x="5465445" y="5980748"/>
              <a:ext cx="1159510" cy="160655"/>
            </p14:xfrm>
          </p:contentPart>
        </mc:Choice>
        <mc:Fallback>
          <p:pic>
            <p:nvPicPr>
              <p:cNvPr id="183336" name="Ink 40"/>
              <p:cNvPicPr>
                <a:picLocks noRot="1" noChangeAspect="1" noEditPoints="1" noChangeArrowheads="1" noChangeShapeType="1"/>
              </p:cNvPicPr>
              <p:nvPr/>
            </p:nvPicPr>
            <p:blipFill>
              <a:blip r:embed="rId6"/>
              <a:stretch>
                <a:fillRect/>
              </a:stretch>
            </p:blipFill>
            <p:spPr>
              <a:xfrm>
                <a:off x="5456085" y="5971382"/>
                <a:ext cx="1178229" cy="179386"/>
              </a:xfrm>
              <a:prstGeom prst="rect">
                <a:avLst/>
              </a:prstGeom>
            </p:spPr>
          </p:pic>
        </mc:Fallback>
      </mc:AlternateContent>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a:xfrm>
            <a:off x="685800" y="1066800"/>
            <a:ext cx="8229600" cy="503238"/>
          </a:xfrm>
        </p:spPr>
        <p:txBody>
          <a:bodyPr>
            <a:normAutofit/>
          </a:bodyPr>
          <a:lstStyle/>
          <a:p>
            <a:pPr algn="l"/>
            <a:r>
              <a:rPr lang="en-US" sz="2200" dirty="0" smtClean="0">
                <a:latin typeface="+mn-lt"/>
              </a:rPr>
              <a:t>Construct an NFA for a(</a:t>
            </a:r>
            <a:r>
              <a:rPr lang="en-US" sz="2200" dirty="0" err="1" smtClean="0">
                <a:latin typeface="+mn-lt"/>
              </a:rPr>
              <a:t>a+b</a:t>
            </a:r>
            <a:r>
              <a:rPr lang="en-US" sz="2200" dirty="0" smtClean="0">
                <a:latin typeface="+mn-lt"/>
              </a:rPr>
              <a:t>)*b.</a:t>
            </a:r>
            <a:endParaRPr lang="en-US" sz="2200" dirty="0">
              <a:latin typeface="+mn-lt"/>
            </a:endParaRPr>
          </a:p>
        </p:txBody>
      </p:sp>
      <p:sp>
        <p:nvSpPr>
          <p:cNvPr id="4" name="Date Placeholder 3"/>
          <p:cNvSpPr>
            <a:spLocks noGrp="1"/>
          </p:cNvSpPr>
          <p:nvPr>
            <p:ph type="dt" sz="half" idx="10"/>
          </p:nvPr>
        </p:nvSpPr>
        <p:spPr/>
        <p:txBody>
          <a:bodyPr/>
          <a:lstStyle/>
          <a:p>
            <a:fld id="{10EA173F-1975-40A9-8721-FD7A4E00B319}" type="datetime1">
              <a:rPr lang="en-US" smtClean="0"/>
              <a:pPr/>
              <a:t>1/31/2022</a:t>
            </a:fld>
            <a:endParaRPr lang="en-US" dirty="0"/>
          </a:p>
        </p:txBody>
      </p:sp>
      <p:sp>
        <p:nvSpPr>
          <p:cNvPr id="5" name="Footer Placeholder 4"/>
          <p:cNvSpPr>
            <a:spLocks noGrp="1"/>
          </p:cNvSpPr>
          <p:nvPr>
            <p:ph type="ftr" sz="quarter" idx="11"/>
          </p:nvPr>
        </p:nvSpPr>
        <p:spPr>
          <a:xfrm>
            <a:off x="2514600" y="6356350"/>
            <a:ext cx="43434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1"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Regular Expression to NFA</a:t>
            </a:r>
          </a:p>
        </p:txBody>
      </p:sp>
      <p:cxnSp>
        <p:nvCxnSpPr>
          <p:cNvPr id="34" name="Straight Arrow Connector 33"/>
          <p:cNvCxnSpPr/>
          <p:nvPr/>
        </p:nvCxnSpPr>
        <p:spPr>
          <a:xfrm flipV="1">
            <a:off x="762000" y="2980155"/>
            <a:ext cx="228598" cy="208577"/>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72"/>
          <p:cNvGrpSpPr/>
          <p:nvPr/>
        </p:nvGrpSpPr>
        <p:grpSpPr>
          <a:xfrm>
            <a:off x="990598" y="1676400"/>
            <a:ext cx="7414039" cy="1548487"/>
            <a:chOff x="990598" y="1676400"/>
            <a:chExt cx="7414039" cy="1548487"/>
          </a:xfrm>
        </p:grpSpPr>
        <p:sp>
          <p:nvSpPr>
            <p:cNvPr id="26" name="Oval 25"/>
            <p:cNvSpPr/>
            <p:nvPr/>
          </p:nvSpPr>
          <p:spPr>
            <a:xfrm>
              <a:off x="7566437" y="2426732"/>
              <a:ext cx="8382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q4</a:t>
              </a:r>
              <a:endParaRPr lang="en-US" sz="2000" dirty="0">
                <a:solidFill>
                  <a:srgbClr val="FF0000"/>
                </a:solidFill>
              </a:endParaRPr>
            </a:p>
          </p:txBody>
        </p:sp>
        <p:sp>
          <p:nvSpPr>
            <p:cNvPr id="28" name="TextBox 27"/>
            <p:cNvSpPr txBox="1"/>
            <p:nvPr/>
          </p:nvSpPr>
          <p:spPr>
            <a:xfrm>
              <a:off x="1885225" y="2462669"/>
              <a:ext cx="423412" cy="430887"/>
            </a:xfrm>
            <a:prstGeom prst="rect">
              <a:avLst/>
            </a:prstGeom>
            <a:noFill/>
          </p:spPr>
          <p:txBody>
            <a:bodyPr wrap="square" rtlCol="0">
              <a:spAutoFit/>
            </a:bodyPr>
            <a:lstStyle/>
            <a:p>
              <a:r>
                <a:rPr lang="en-US" sz="2200" dirty="0" smtClean="0">
                  <a:solidFill>
                    <a:srgbClr val="FF0000"/>
                  </a:solidFill>
                </a:rPr>
                <a:t>a</a:t>
              </a:r>
              <a:endParaRPr lang="en-US" sz="2200" dirty="0">
                <a:solidFill>
                  <a:srgbClr val="FF0000"/>
                </a:solidFill>
              </a:endParaRPr>
            </a:p>
          </p:txBody>
        </p:sp>
        <p:sp>
          <p:nvSpPr>
            <p:cNvPr id="32" name="Oval 31"/>
            <p:cNvSpPr/>
            <p:nvPr/>
          </p:nvSpPr>
          <p:spPr>
            <a:xfrm>
              <a:off x="990598" y="2502932"/>
              <a:ext cx="708439" cy="721955"/>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q0</a:t>
              </a:r>
              <a:endParaRPr lang="en-US" sz="2000" dirty="0">
                <a:solidFill>
                  <a:srgbClr val="FF0000"/>
                </a:solidFill>
              </a:endParaRPr>
            </a:p>
          </p:txBody>
        </p:sp>
        <p:sp>
          <p:nvSpPr>
            <p:cNvPr id="33" name="Oval 32"/>
            <p:cNvSpPr/>
            <p:nvPr/>
          </p:nvSpPr>
          <p:spPr>
            <a:xfrm>
              <a:off x="4038598" y="2502932"/>
              <a:ext cx="708439" cy="6858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q2</a:t>
              </a:r>
              <a:endParaRPr lang="en-US" sz="2000" dirty="0">
                <a:solidFill>
                  <a:srgbClr val="FF0000"/>
                </a:solidFill>
              </a:endParaRPr>
            </a:p>
          </p:txBody>
        </p:sp>
        <p:sp>
          <p:nvSpPr>
            <p:cNvPr id="39" name="Oval 38"/>
            <p:cNvSpPr/>
            <p:nvPr/>
          </p:nvSpPr>
          <p:spPr>
            <a:xfrm>
              <a:off x="7642637" y="2472928"/>
              <a:ext cx="685800" cy="668048"/>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a:stCxn id="33" idx="6"/>
              <a:endCxn id="25" idx="2"/>
            </p:cNvCxnSpPr>
            <p:nvPr/>
          </p:nvCxnSpPr>
          <p:spPr>
            <a:xfrm flipV="1">
              <a:off x="4747037" y="2827755"/>
              <a:ext cx="1066800" cy="18077"/>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2" idx="6"/>
              <a:endCxn id="24" idx="2"/>
            </p:cNvCxnSpPr>
            <p:nvPr/>
          </p:nvCxnSpPr>
          <p:spPr>
            <a:xfrm flipV="1">
              <a:off x="1699037" y="2845832"/>
              <a:ext cx="685801" cy="18078"/>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333025" y="2462669"/>
              <a:ext cx="423412" cy="430887"/>
            </a:xfrm>
            <a:prstGeom prst="rect">
              <a:avLst/>
            </a:prstGeom>
            <a:noFill/>
          </p:spPr>
          <p:txBody>
            <a:bodyPr wrap="square" rtlCol="0">
              <a:spAutoFit/>
            </a:bodyPr>
            <a:lstStyle/>
            <a:p>
              <a:r>
                <a:rPr lang="en-US" sz="2200" dirty="0" smtClean="0">
                  <a:solidFill>
                    <a:srgbClr val="FF0000"/>
                  </a:solidFill>
                </a:rPr>
                <a:t>Ɛ</a:t>
              </a:r>
              <a:endParaRPr lang="en-US" sz="2200" dirty="0">
                <a:solidFill>
                  <a:srgbClr val="FF0000"/>
                </a:solidFill>
              </a:endParaRPr>
            </a:p>
          </p:txBody>
        </p:sp>
        <p:sp>
          <p:nvSpPr>
            <p:cNvPr id="49" name="TextBox 48"/>
            <p:cNvSpPr txBox="1"/>
            <p:nvPr/>
          </p:nvSpPr>
          <p:spPr>
            <a:xfrm>
              <a:off x="5051837" y="2462669"/>
              <a:ext cx="423412" cy="430887"/>
            </a:xfrm>
            <a:prstGeom prst="rect">
              <a:avLst/>
            </a:prstGeom>
            <a:noFill/>
          </p:spPr>
          <p:txBody>
            <a:bodyPr wrap="square" rtlCol="0">
              <a:spAutoFit/>
            </a:bodyPr>
            <a:lstStyle/>
            <a:p>
              <a:r>
                <a:rPr lang="en-US" sz="2200" dirty="0" smtClean="0">
                  <a:solidFill>
                    <a:srgbClr val="FF0000"/>
                  </a:solidFill>
                </a:rPr>
                <a:t>Ɛ</a:t>
              </a:r>
              <a:endParaRPr lang="en-US" sz="2200" dirty="0">
                <a:solidFill>
                  <a:srgbClr val="FF0000"/>
                </a:solidFill>
              </a:endParaRPr>
            </a:p>
          </p:txBody>
        </p:sp>
        <p:cxnSp>
          <p:nvCxnSpPr>
            <p:cNvPr id="50" name="Curved Connector 49"/>
            <p:cNvCxnSpPr>
              <a:stCxn id="33" idx="1"/>
              <a:endCxn id="33" idx="7"/>
            </p:cNvCxnSpPr>
            <p:nvPr/>
          </p:nvCxnSpPr>
          <p:spPr>
            <a:xfrm rot="5400000" flipH="1" flipV="1">
              <a:off x="4392817" y="2352895"/>
              <a:ext cx="1588" cy="500941"/>
            </a:xfrm>
            <a:prstGeom prst="curvedConnector3">
              <a:avLst>
                <a:gd name="adj1" fmla="val 43938490"/>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832637" y="1676400"/>
              <a:ext cx="609600" cy="430887"/>
            </a:xfrm>
            <a:prstGeom prst="rect">
              <a:avLst/>
            </a:prstGeom>
            <a:noFill/>
          </p:spPr>
          <p:txBody>
            <a:bodyPr wrap="square" rtlCol="0">
              <a:spAutoFit/>
            </a:bodyPr>
            <a:lstStyle/>
            <a:p>
              <a:r>
                <a:rPr lang="en-US" sz="2200" dirty="0" err="1" smtClean="0">
                  <a:solidFill>
                    <a:srgbClr val="FF0000"/>
                  </a:solidFill>
                </a:rPr>
                <a:t>a,b</a:t>
              </a:r>
              <a:endParaRPr lang="en-US" sz="2200" dirty="0">
                <a:solidFill>
                  <a:srgbClr val="FF0000"/>
                </a:solidFill>
              </a:endParaRPr>
            </a:p>
          </p:txBody>
        </p:sp>
        <p:sp>
          <p:nvSpPr>
            <p:cNvPr id="24" name="Oval 23"/>
            <p:cNvSpPr/>
            <p:nvPr/>
          </p:nvSpPr>
          <p:spPr>
            <a:xfrm>
              <a:off x="2384838" y="2502932"/>
              <a:ext cx="685799" cy="6858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q1</a:t>
              </a:r>
              <a:endParaRPr lang="en-US" sz="2000" dirty="0">
                <a:solidFill>
                  <a:srgbClr val="FF0000"/>
                </a:solidFill>
              </a:endParaRPr>
            </a:p>
          </p:txBody>
        </p:sp>
        <p:sp>
          <p:nvSpPr>
            <p:cNvPr id="25" name="Oval 24"/>
            <p:cNvSpPr/>
            <p:nvPr/>
          </p:nvSpPr>
          <p:spPr>
            <a:xfrm>
              <a:off x="5813837" y="2466777"/>
              <a:ext cx="784639" cy="721955"/>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q3</a:t>
              </a:r>
              <a:endParaRPr lang="en-US" sz="2000" dirty="0">
                <a:solidFill>
                  <a:srgbClr val="FF0000"/>
                </a:solidFill>
              </a:endParaRPr>
            </a:p>
          </p:txBody>
        </p:sp>
        <p:cxnSp>
          <p:nvCxnSpPr>
            <p:cNvPr id="35" name="Straight Arrow Connector 34"/>
            <p:cNvCxnSpPr>
              <a:stCxn id="25" idx="6"/>
              <a:endCxn id="26" idx="2"/>
            </p:cNvCxnSpPr>
            <p:nvPr/>
          </p:nvCxnSpPr>
          <p:spPr>
            <a:xfrm flipV="1">
              <a:off x="6598476" y="2807732"/>
              <a:ext cx="967961" cy="20023"/>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4" idx="6"/>
              <a:endCxn id="33" idx="2"/>
            </p:cNvCxnSpPr>
            <p:nvPr/>
          </p:nvCxnSpPr>
          <p:spPr>
            <a:xfrm>
              <a:off x="3070637" y="2845832"/>
              <a:ext cx="967961" cy="1588"/>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838225" y="2438400"/>
              <a:ext cx="423412" cy="430887"/>
            </a:xfrm>
            <a:prstGeom prst="rect">
              <a:avLst/>
            </a:prstGeom>
            <a:noFill/>
          </p:spPr>
          <p:txBody>
            <a:bodyPr wrap="square" rtlCol="0">
              <a:spAutoFit/>
            </a:bodyPr>
            <a:lstStyle/>
            <a:p>
              <a:r>
                <a:rPr lang="en-US" sz="2200" dirty="0" smtClean="0">
                  <a:solidFill>
                    <a:srgbClr val="FF0000"/>
                  </a:solidFill>
                </a:rPr>
                <a:t>b</a:t>
              </a:r>
              <a:endParaRPr lang="en-US" sz="2200" dirty="0">
                <a:solidFill>
                  <a:srgbClr val="FF0000"/>
                </a:solidFill>
              </a:endParaRPr>
            </a:p>
          </p:txBody>
        </p:sp>
      </p:grpSp>
      <p:sp>
        <p:nvSpPr>
          <p:cNvPr id="79" name="Title 18"/>
          <p:cNvSpPr txBox="1">
            <a:spLocks/>
          </p:cNvSpPr>
          <p:nvPr/>
        </p:nvSpPr>
        <p:spPr>
          <a:xfrm>
            <a:off x="838200" y="1554162"/>
            <a:ext cx="1066800" cy="503238"/>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200" b="1" i="0" u="none" strike="noStrike" kern="1200" cap="none" spc="0" normalizeH="0" baseline="0" noProof="0" dirty="0" smtClean="0">
                <a:ln>
                  <a:noFill/>
                </a:ln>
                <a:solidFill>
                  <a:schemeClr val="tx1"/>
                </a:solidFill>
                <a:effectLst/>
                <a:uLnTx/>
                <a:uFillTx/>
                <a:latin typeface="+mn-lt"/>
                <a:ea typeface="+mj-ea"/>
                <a:cs typeface="+mj-cs"/>
              </a:rPr>
              <a:t>Ɛ-NFA</a:t>
            </a:r>
            <a:endParaRPr kumimoji="0" lang="en-US" sz="2200" b="1" i="0" u="none" strike="noStrike" kern="1200" cap="none" spc="0" normalizeH="0" baseline="0" noProof="0" dirty="0">
              <a:ln>
                <a:noFill/>
              </a:ln>
              <a:solidFill>
                <a:schemeClr val="tx1"/>
              </a:solidFill>
              <a:effectLst/>
              <a:uLnTx/>
              <a:uFillTx/>
              <a:latin typeface="+mn-lt"/>
              <a:ea typeface="+mj-ea"/>
              <a:cs typeface="+mj-cs"/>
            </a:endParaRPr>
          </a:p>
        </p:txBody>
      </p:sp>
      <p:grpSp>
        <p:nvGrpSpPr>
          <p:cNvPr id="3" name="Group 80"/>
          <p:cNvGrpSpPr/>
          <p:nvPr/>
        </p:nvGrpSpPr>
        <p:grpSpPr>
          <a:xfrm>
            <a:off x="914400" y="3763962"/>
            <a:ext cx="7642637" cy="1722438"/>
            <a:chOff x="914400" y="3535362"/>
            <a:chExt cx="7642637" cy="1722438"/>
          </a:xfrm>
        </p:grpSpPr>
        <p:sp>
          <p:nvSpPr>
            <p:cNvPr id="55" name="Oval 54"/>
            <p:cNvSpPr/>
            <p:nvPr/>
          </p:nvSpPr>
          <p:spPr>
            <a:xfrm>
              <a:off x="7718837" y="4459645"/>
              <a:ext cx="8382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q4</a:t>
              </a:r>
              <a:endParaRPr lang="en-US" sz="2000" dirty="0">
                <a:solidFill>
                  <a:srgbClr val="FF0000"/>
                </a:solidFill>
              </a:endParaRPr>
            </a:p>
          </p:txBody>
        </p:sp>
        <p:sp>
          <p:nvSpPr>
            <p:cNvPr id="56" name="TextBox 55"/>
            <p:cNvSpPr txBox="1"/>
            <p:nvPr/>
          </p:nvSpPr>
          <p:spPr>
            <a:xfrm>
              <a:off x="2929388" y="4495800"/>
              <a:ext cx="423412" cy="430887"/>
            </a:xfrm>
            <a:prstGeom prst="rect">
              <a:avLst/>
            </a:prstGeom>
            <a:noFill/>
          </p:spPr>
          <p:txBody>
            <a:bodyPr wrap="square" rtlCol="0">
              <a:spAutoFit/>
            </a:bodyPr>
            <a:lstStyle/>
            <a:p>
              <a:r>
                <a:rPr lang="en-US" sz="2200" dirty="0" smtClean="0">
                  <a:solidFill>
                    <a:srgbClr val="FF0000"/>
                  </a:solidFill>
                </a:rPr>
                <a:t>a</a:t>
              </a:r>
              <a:endParaRPr lang="en-US" sz="2200" dirty="0">
                <a:solidFill>
                  <a:srgbClr val="FF0000"/>
                </a:solidFill>
              </a:endParaRPr>
            </a:p>
          </p:txBody>
        </p:sp>
        <p:sp>
          <p:nvSpPr>
            <p:cNvPr id="57" name="Oval 56"/>
            <p:cNvSpPr/>
            <p:nvPr/>
          </p:nvSpPr>
          <p:spPr>
            <a:xfrm>
              <a:off x="1142998" y="4535845"/>
              <a:ext cx="708439" cy="721955"/>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q0</a:t>
              </a:r>
              <a:endParaRPr lang="en-US" sz="2000" dirty="0">
                <a:solidFill>
                  <a:srgbClr val="FF0000"/>
                </a:solidFill>
              </a:endParaRPr>
            </a:p>
          </p:txBody>
        </p:sp>
        <p:sp>
          <p:nvSpPr>
            <p:cNvPr id="58" name="Oval 57"/>
            <p:cNvSpPr/>
            <p:nvPr/>
          </p:nvSpPr>
          <p:spPr>
            <a:xfrm>
              <a:off x="4190998" y="4535845"/>
              <a:ext cx="708439" cy="6858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q2</a:t>
              </a:r>
              <a:endParaRPr lang="en-US" sz="2000" dirty="0">
                <a:solidFill>
                  <a:srgbClr val="FF0000"/>
                </a:solidFill>
              </a:endParaRPr>
            </a:p>
          </p:txBody>
        </p:sp>
        <p:cxnSp>
          <p:nvCxnSpPr>
            <p:cNvPr id="59" name="Straight Arrow Connector 58"/>
            <p:cNvCxnSpPr/>
            <p:nvPr/>
          </p:nvCxnSpPr>
          <p:spPr>
            <a:xfrm flipV="1">
              <a:off x="914400" y="5013068"/>
              <a:ext cx="228598" cy="208577"/>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7795037" y="4505841"/>
              <a:ext cx="685800" cy="668048"/>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p:cNvCxnSpPr>
              <a:stCxn id="58" idx="6"/>
              <a:endCxn id="55" idx="2"/>
            </p:cNvCxnSpPr>
            <p:nvPr/>
          </p:nvCxnSpPr>
          <p:spPr>
            <a:xfrm flipV="1">
              <a:off x="4899437" y="4840645"/>
              <a:ext cx="2819400" cy="38100"/>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7" idx="6"/>
              <a:endCxn id="58" idx="2"/>
            </p:cNvCxnSpPr>
            <p:nvPr/>
          </p:nvCxnSpPr>
          <p:spPr>
            <a:xfrm flipV="1">
              <a:off x="1851437" y="4878745"/>
              <a:ext cx="2339561" cy="18078"/>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65" name="Curved Connector 64"/>
            <p:cNvCxnSpPr>
              <a:stCxn id="58" idx="1"/>
              <a:endCxn id="58" idx="7"/>
            </p:cNvCxnSpPr>
            <p:nvPr/>
          </p:nvCxnSpPr>
          <p:spPr>
            <a:xfrm rot="5400000" flipH="1" flipV="1">
              <a:off x="4545217" y="4385808"/>
              <a:ext cx="1588" cy="500941"/>
            </a:xfrm>
            <a:prstGeom prst="curvedConnector3">
              <a:avLst>
                <a:gd name="adj1" fmla="val 43938490"/>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985037" y="3709313"/>
              <a:ext cx="609600" cy="430887"/>
            </a:xfrm>
            <a:prstGeom prst="rect">
              <a:avLst/>
            </a:prstGeom>
            <a:noFill/>
          </p:spPr>
          <p:txBody>
            <a:bodyPr wrap="square" rtlCol="0">
              <a:spAutoFit/>
            </a:bodyPr>
            <a:lstStyle/>
            <a:p>
              <a:r>
                <a:rPr lang="en-US" sz="2200" dirty="0" err="1" smtClean="0">
                  <a:solidFill>
                    <a:srgbClr val="FF0000"/>
                  </a:solidFill>
                </a:rPr>
                <a:t>a,b</a:t>
              </a:r>
              <a:endParaRPr lang="en-US" sz="2200" dirty="0">
                <a:solidFill>
                  <a:srgbClr val="FF0000"/>
                </a:solidFill>
              </a:endParaRPr>
            </a:p>
          </p:txBody>
        </p:sp>
        <p:sp>
          <p:nvSpPr>
            <p:cNvPr id="72" name="TextBox 71"/>
            <p:cNvSpPr txBox="1"/>
            <p:nvPr/>
          </p:nvSpPr>
          <p:spPr>
            <a:xfrm>
              <a:off x="6205988" y="4495800"/>
              <a:ext cx="423412" cy="430887"/>
            </a:xfrm>
            <a:prstGeom prst="rect">
              <a:avLst/>
            </a:prstGeom>
            <a:noFill/>
          </p:spPr>
          <p:txBody>
            <a:bodyPr wrap="square" rtlCol="0">
              <a:spAutoFit/>
            </a:bodyPr>
            <a:lstStyle/>
            <a:p>
              <a:r>
                <a:rPr lang="en-US" sz="2200" dirty="0" smtClean="0">
                  <a:solidFill>
                    <a:srgbClr val="FF0000"/>
                  </a:solidFill>
                </a:rPr>
                <a:t>b</a:t>
              </a:r>
              <a:endParaRPr lang="en-US" sz="2200" dirty="0">
                <a:solidFill>
                  <a:srgbClr val="FF0000"/>
                </a:solidFill>
              </a:endParaRPr>
            </a:p>
          </p:txBody>
        </p:sp>
        <p:sp>
          <p:nvSpPr>
            <p:cNvPr id="80" name="Title 18"/>
            <p:cNvSpPr txBox="1">
              <a:spLocks/>
            </p:cNvSpPr>
            <p:nvPr/>
          </p:nvSpPr>
          <p:spPr>
            <a:xfrm>
              <a:off x="990600" y="3535362"/>
              <a:ext cx="914400" cy="503238"/>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200" b="1" i="0" u="none" strike="noStrike" kern="1200" cap="none" spc="0" normalizeH="0" baseline="0" noProof="0" dirty="0" smtClean="0">
                  <a:ln>
                    <a:noFill/>
                  </a:ln>
                  <a:solidFill>
                    <a:schemeClr val="tx1"/>
                  </a:solidFill>
                  <a:effectLst/>
                  <a:uLnTx/>
                  <a:uFillTx/>
                  <a:latin typeface="+mn-lt"/>
                  <a:ea typeface="+mj-ea"/>
                  <a:cs typeface="+mj-cs"/>
                </a:rPr>
                <a:t>NFA</a:t>
              </a:r>
              <a:endParaRPr kumimoji="0" lang="en-US" sz="2200" b="1" i="0" u="none" strike="noStrike" kern="1200" cap="none" spc="0" normalizeH="0" baseline="0" noProof="0" dirty="0">
                <a:ln>
                  <a:noFill/>
                </a:ln>
                <a:solidFill>
                  <a:schemeClr val="tx1"/>
                </a:solidFill>
                <a:effectLst/>
                <a:uLnTx/>
                <a:uFillTx/>
                <a:latin typeface="+mn-lt"/>
                <a:ea typeface="+mj-ea"/>
                <a:cs typeface="+mj-cs"/>
              </a:endParaRPr>
            </a:p>
          </p:txBody>
        </p: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
          </p:nvPr>
        </p:nvSpPr>
        <p:spPr>
          <a:xfrm>
            <a:off x="457200" y="1036638"/>
            <a:ext cx="8229600" cy="1401762"/>
          </a:xfrm>
        </p:spPr>
        <p:txBody>
          <a:bodyPr>
            <a:noAutofit/>
          </a:bodyPr>
          <a:lstStyle/>
          <a:p>
            <a:r>
              <a:rPr lang="en-US" sz="2100" b="0" dirty="0" smtClean="0"/>
              <a:t>Let </a:t>
            </a:r>
            <a:r>
              <a:rPr lang="en-US" sz="2100" dirty="0" smtClean="0"/>
              <a:t>P</a:t>
            </a:r>
            <a:r>
              <a:rPr lang="en-US" sz="2100" b="0" dirty="0" smtClean="0"/>
              <a:t> and </a:t>
            </a:r>
            <a:r>
              <a:rPr lang="en-US" sz="2100" dirty="0" smtClean="0"/>
              <a:t>Q</a:t>
            </a:r>
            <a:r>
              <a:rPr lang="en-US" sz="2100" b="0" dirty="0" smtClean="0"/>
              <a:t> be two regular expressions. If P does not contain Ɛ, then </a:t>
            </a:r>
          </a:p>
          <a:p>
            <a:r>
              <a:rPr lang="en-US" sz="2100" b="0" dirty="0" smtClean="0"/>
              <a:t>	</a:t>
            </a:r>
            <a:r>
              <a:rPr lang="en-US" sz="2100" dirty="0" smtClean="0"/>
              <a:t>R = Q + RP</a:t>
            </a:r>
            <a:r>
              <a:rPr lang="en-US" sz="2100" b="0" dirty="0" smtClean="0"/>
              <a:t> has a unique solution that is </a:t>
            </a:r>
          </a:p>
          <a:p>
            <a:r>
              <a:rPr lang="en-US" sz="2100" b="0" dirty="0" smtClean="0"/>
              <a:t>	</a:t>
            </a:r>
            <a:r>
              <a:rPr lang="en-US" sz="2100" dirty="0" smtClean="0"/>
              <a:t>R = QP*</a:t>
            </a:r>
          </a:p>
          <a:p>
            <a:endParaRPr lang="en-US" sz="2100" b="0" dirty="0"/>
          </a:p>
        </p:txBody>
      </p:sp>
      <p:sp>
        <p:nvSpPr>
          <p:cNvPr id="3" name="Content Placeholder 2"/>
          <p:cNvSpPr>
            <a:spLocks noGrp="1"/>
          </p:cNvSpPr>
          <p:nvPr>
            <p:ph sz="half" idx="2"/>
          </p:nvPr>
        </p:nvSpPr>
        <p:spPr>
          <a:xfrm>
            <a:off x="457200" y="2174875"/>
            <a:ext cx="2971800" cy="3951288"/>
          </a:xfrm>
          <a:ln w="3175">
            <a:solidFill>
              <a:srgbClr val="7BE5E5"/>
            </a:solidFill>
          </a:ln>
        </p:spPr>
        <p:txBody>
          <a:bodyPr>
            <a:normAutofit/>
          </a:bodyPr>
          <a:lstStyle/>
          <a:p>
            <a:pPr algn="just">
              <a:buNone/>
            </a:pPr>
            <a:r>
              <a:rPr lang="en-US" sz="2100" b="1" dirty="0" smtClean="0">
                <a:solidFill>
                  <a:srgbClr val="FF0000"/>
                </a:solidFill>
              </a:rPr>
              <a:t>Proof </a:t>
            </a:r>
          </a:p>
          <a:p>
            <a:pPr algn="just">
              <a:buNone/>
            </a:pPr>
            <a:r>
              <a:rPr lang="en-US" sz="2100" b="1" dirty="0" smtClean="0"/>
              <a:t> </a:t>
            </a:r>
            <a:r>
              <a:rPr lang="en-US" sz="2100" dirty="0" smtClean="0"/>
              <a:t>R=Q+RP</a:t>
            </a:r>
          </a:p>
          <a:p>
            <a:pPr algn="just">
              <a:buNone/>
            </a:pPr>
            <a:r>
              <a:rPr lang="en-US" sz="2100" dirty="0" smtClean="0"/>
              <a:t>	= Q+QP*P</a:t>
            </a:r>
          </a:p>
          <a:p>
            <a:pPr algn="just">
              <a:buNone/>
            </a:pPr>
            <a:r>
              <a:rPr lang="en-US" sz="2100" dirty="0" smtClean="0"/>
              <a:t>	= Q(Ɛ + P*P)</a:t>
            </a:r>
          </a:p>
          <a:p>
            <a:pPr algn="just">
              <a:buNone/>
            </a:pPr>
            <a:r>
              <a:rPr lang="en-US" sz="2100" dirty="0" smtClean="0"/>
              <a:t>	= QP*</a:t>
            </a:r>
          </a:p>
          <a:p>
            <a:pPr algn="just">
              <a:buNone/>
            </a:pPr>
            <a:r>
              <a:rPr lang="en-US" sz="2100" dirty="0" smtClean="0"/>
              <a:t>So, R = QP* is a solution.</a:t>
            </a:r>
            <a:endParaRPr lang="en-US" sz="2100" dirty="0"/>
          </a:p>
        </p:txBody>
      </p:sp>
      <p:sp>
        <p:nvSpPr>
          <p:cNvPr id="12" name="Content Placeholder 11"/>
          <p:cNvSpPr>
            <a:spLocks noGrp="1"/>
          </p:cNvSpPr>
          <p:nvPr>
            <p:ph sz="quarter" idx="4"/>
          </p:nvPr>
        </p:nvSpPr>
        <p:spPr>
          <a:xfrm>
            <a:off x="3733800" y="1752600"/>
            <a:ext cx="4953001" cy="4297363"/>
          </a:xfrm>
          <a:ln w="3175">
            <a:solidFill>
              <a:srgbClr val="7BE5E5"/>
            </a:solidFill>
          </a:ln>
        </p:spPr>
        <p:txBody>
          <a:bodyPr>
            <a:noAutofit/>
          </a:bodyPr>
          <a:lstStyle/>
          <a:p>
            <a:pPr algn="just">
              <a:buNone/>
            </a:pPr>
            <a:r>
              <a:rPr lang="en-US" sz="2100" dirty="0" smtClean="0"/>
              <a:t>R = Q+RP</a:t>
            </a:r>
          </a:p>
          <a:p>
            <a:pPr algn="just">
              <a:buNone/>
            </a:pPr>
            <a:r>
              <a:rPr lang="en-US" sz="2100" dirty="0" smtClean="0"/>
              <a:t>	= Q + (Q + RP)P</a:t>
            </a:r>
          </a:p>
          <a:p>
            <a:pPr algn="just">
              <a:buNone/>
            </a:pPr>
            <a:r>
              <a:rPr lang="en-US" sz="2100" dirty="0" smtClean="0"/>
              <a:t>	 = Q + QP + RP</a:t>
            </a:r>
            <a:r>
              <a:rPr lang="en-US" sz="2100" baseline="30000" dirty="0" smtClean="0"/>
              <a:t>2</a:t>
            </a:r>
          </a:p>
          <a:p>
            <a:pPr algn="just">
              <a:buNone/>
            </a:pPr>
            <a:r>
              <a:rPr lang="en-US" sz="2100" dirty="0" smtClean="0"/>
              <a:t>	= Q + QP + (Q + RP)PP</a:t>
            </a:r>
          </a:p>
          <a:p>
            <a:pPr algn="just">
              <a:buNone/>
            </a:pPr>
            <a:r>
              <a:rPr lang="en-US" sz="2100" dirty="0" smtClean="0"/>
              <a:t>	= Q + QP + QP</a:t>
            </a:r>
            <a:r>
              <a:rPr lang="en-US" sz="2100" baseline="30000" dirty="0" smtClean="0"/>
              <a:t>2 </a:t>
            </a:r>
            <a:r>
              <a:rPr lang="en-US" sz="2100" dirty="0" smtClean="0"/>
              <a:t>+ RP</a:t>
            </a:r>
            <a:r>
              <a:rPr lang="en-US" sz="2100" baseline="30000" dirty="0" smtClean="0"/>
              <a:t>3</a:t>
            </a:r>
          </a:p>
          <a:p>
            <a:pPr algn="just">
              <a:buNone/>
            </a:pPr>
            <a:r>
              <a:rPr lang="en-US" sz="2100" baseline="30000" dirty="0" smtClean="0"/>
              <a:t>	</a:t>
            </a:r>
            <a:r>
              <a:rPr lang="en-US" sz="2100" dirty="0" smtClean="0"/>
              <a:t>=…</a:t>
            </a:r>
          </a:p>
          <a:p>
            <a:pPr algn="just">
              <a:buNone/>
            </a:pPr>
            <a:r>
              <a:rPr lang="en-US" sz="2100" dirty="0" smtClean="0"/>
              <a:t>	=…</a:t>
            </a:r>
          </a:p>
          <a:p>
            <a:pPr algn="just">
              <a:buNone/>
            </a:pPr>
            <a:r>
              <a:rPr lang="en-US" sz="2100" baseline="30000" dirty="0" smtClean="0"/>
              <a:t>	</a:t>
            </a:r>
            <a:r>
              <a:rPr lang="en-US" sz="2100" dirty="0" smtClean="0"/>
              <a:t>= Q + QP + QP</a:t>
            </a:r>
            <a:r>
              <a:rPr lang="en-US" sz="2100" baseline="30000" dirty="0" smtClean="0"/>
              <a:t>2 </a:t>
            </a:r>
            <a:r>
              <a:rPr lang="en-US" sz="2100" dirty="0" smtClean="0"/>
              <a:t>+_ _ _ _ + </a:t>
            </a:r>
            <a:r>
              <a:rPr lang="en-US" sz="2100" dirty="0" err="1" smtClean="0"/>
              <a:t>QP</a:t>
            </a:r>
            <a:r>
              <a:rPr lang="en-US" sz="2100" baseline="30000" dirty="0" err="1" smtClean="0"/>
              <a:t>n</a:t>
            </a:r>
            <a:r>
              <a:rPr lang="en-US" sz="2100" dirty="0" smtClean="0"/>
              <a:t> + RP</a:t>
            </a:r>
            <a:r>
              <a:rPr lang="en-US" sz="2100" baseline="30000" dirty="0" smtClean="0"/>
              <a:t>n+1</a:t>
            </a:r>
            <a:r>
              <a:rPr lang="en-US" sz="2100" dirty="0" smtClean="0"/>
              <a:t> </a:t>
            </a:r>
          </a:p>
          <a:p>
            <a:pPr algn="just">
              <a:buNone/>
            </a:pPr>
            <a:r>
              <a:rPr lang="en-US" sz="2100" dirty="0" smtClean="0"/>
              <a:t>	= Q + QP + QP</a:t>
            </a:r>
            <a:r>
              <a:rPr lang="en-US" sz="2100" baseline="30000" dirty="0" smtClean="0"/>
              <a:t>2 </a:t>
            </a:r>
            <a:r>
              <a:rPr lang="en-US" sz="2100" dirty="0" smtClean="0"/>
              <a:t>+_ _ _ _ + </a:t>
            </a:r>
            <a:r>
              <a:rPr lang="en-US" sz="2100" dirty="0" err="1" smtClean="0"/>
              <a:t>QP</a:t>
            </a:r>
            <a:r>
              <a:rPr lang="en-US" sz="2100" baseline="30000" dirty="0" err="1" smtClean="0"/>
              <a:t>n</a:t>
            </a:r>
            <a:r>
              <a:rPr lang="en-US" sz="2100" dirty="0" smtClean="0"/>
              <a:t> + QP*P</a:t>
            </a:r>
            <a:r>
              <a:rPr lang="en-US" sz="2100" baseline="30000" dirty="0" smtClean="0"/>
              <a:t>n+1</a:t>
            </a:r>
          </a:p>
          <a:p>
            <a:pPr algn="just">
              <a:buNone/>
            </a:pPr>
            <a:r>
              <a:rPr lang="en-US" sz="2100" dirty="0" smtClean="0"/>
              <a:t>	=Q ( Ɛ+ P + P2 + _ _ _ _ + </a:t>
            </a:r>
            <a:r>
              <a:rPr lang="en-US" sz="2100" dirty="0" err="1" smtClean="0"/>
              <a:t>P</a:t>
            </a:r>
            <a:r>
              <a:rPr lang="en-US" sz="2100" baseline="30000" dirty="0" err="1" smtClean="0"/>
              <a:t>n</a:t>
            </a:r>
            <a:r>
              <a:rPr lang="en-US" sz="2100" dirty="0" smtClean="0"/>
              <a:t> + P*P</a:t>
            </a:r>
            <a:r>
              <a:rPr lang="en-US" sz="2100" baseline="30000" dirty="0" smtClean="0"/>
              <a:t>n+1</a:t>
            </a:r>
            <a:r>
              <a:rPr lang="en-US" sz="2100" dirty="0" smtClean="0"/>
              <a:t>)</a:t>
            </a:r>
          </a:p>
          <a:p>
            <a:pPr algn="just">
              <a:buNone/>
            </a:pPr>
            <a:r>
              <a:rPr lang="en-US" sz="2100" dirty="0" smtClean="0"/>
              <a:t>	=QP*</a:t>
            </a:r>
          </a:p>
          <a:p>
            <a:pPr algn="just">
              <a:buNone/>
            </a:pPr>
            <a:r>
              <a:rPr lang="en-US" sz="2100" dirty="0" smtClean="0"/>
              <a:t> 	Hence, R=QP* is a Unique Solution.</a:t>
            </a:r>
            <a:endParaRPr lang="en-US" sz="2100" dirty="0"/>
          </a:p>
        </p:txBody>
      </p:sp>
      <p:sp>
        <p:nvSpPr>
          <p:cNvPr id="4" name="Date Placeholder 3"/>
          <p:cNvSpPr>
            <a:spLocks noGrp="1"/>
          </p:cNvSpPr>
          <p:nvPr>
            <p:ph type="dt" sz="half" idx="10"/>
          </p:nvPr>
        </p:nvSpPr>
        <p:spPr/>
        <p:txBody>
          <a:bodyPr/>
          <a:lstStyle/>
          <a:p>
            <a:fld id="{61D3FDA4-DB3F-40A4-AED9-B64DE3320462}" type="datetime1">
              <a:rPr lang="en-US" smtClean="0"/>
              <a:pPr/>
              <a:t>1/31/2022</a:t>
            </a:fld>
            <a:endParaRPr lang="en-US"/>
          </a:p>
        </p:txBody>
      </p:sp>
      <p:sp>
        <p:nvSpPr>
          <p:cNvPr id="5" name="Footer Placeholder 4"/>
          <p:cNvSpPr>
            <a:spLocks noGrp="1"/>
          </p:cNvSpPr>
          <p:nvPr>
            <p:ph type="ftr" sz="quarter" idx="11"/>
          </p:nvPr>
        </p:nvSpPr>
        <p:spPr>
          <a:xfrm>
            <a:off x="2514600" y="6356350"/>
            <a:ext cx="44958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Arden’s Theorem</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A69F070-73F2-4C16-A5D8-13AEC92B99DA}" type="datetime1">
              <a:rPr lang="en-US" smtClean="0"/>
              <a:pPr/>
              <a:t>1/31/2022</a:t>
            </a:fld>
            <a:endParaRPr lang="en-US"/>
          </a:p>
        </p:txBody>
      </p:sp>
      <p:sp>
        <p:nvSpPr>
          <p:cNvPr id="5" name="Footer Placeholder 4"/>
          <p:cNvSpPr>
            <a:spLocks noGrp="1"/>
          </p:cNvSpPr>
          <p:nvPr>
            <p:ph type="ftr" sz="quarter" idx="11"/>
          </p:nvPr>
        </p:nvSpPr>
        <p:spPr>
          <a:xfrm>
            <a:off x="2514600" y="6356350"/>
            <a:ext cx="44958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DFA to Regular Expression</a:t>
            </a:r>
          </a:p>
        </p:txBody>
      </p:sp>
      <p:sp>
        <p:nvSpPr>
          <p:cNvPr id="14" name="Content Placeholder 13"/>
          <p:cNvSpPr>
            <a:spLocks noGrp="1"/>
          </p:cNvSpPr>
          <p:nvPr>
            <p:ph sz="quarter" idx="4"/>
          </p:nvPr>
        </p:nvSpPr>
        <p:spPr>
          <a:xfrm>
            <a:off x="457200" y="4572000"/>
            <a:ext cx="4041775" cy="1600200"/>
          </a:xfrm>
        </p:spPr>
        <p:txBody>
          <a:bodyPr>
            <a:normAutofit/>
          </a:bodyPr>
          <a:lstStyle/>
          <a:p>
            <a:pPr>
              <a:buNone/>
            </a:pPr>
            <a:r>
              <a:rPr lang="en-US" sz="2000" dirty="0" smtClean="0"/>
              <a:t>q</a:t>
            </a:r>
            <a:r>
              <a:rPr lang="en-US" sz="2000" baseline="-25000" dirty="0" smtClean="0"/>
              <a:t>0</a:t>
            </a:r>
            <a:r>
              <a:rPr lang="en-US" sz="2000" dirty="0" smtClean="0"/>
              <a:t> = q</a:t>
            </a:r>
            <a:r>
              <a:rPr lang="en-US" sz="2000" baseline="-25000" dirty="0" smtClean="0"/>
              <a:t>0</a:t>
            </a:r>
            <a:r>
              <a:rPr lang="en-US" sz="2000" dirty="0" smtClean="0"/>
              <a:t>a + q</a:t>
            </a:r>
            <a:r>
              <a:rPr lang="en-US" sz="2000" baseline="-25000" dirty="0" smtClean="0"/>
              <a:t>2</a:t>
            </a:r>
            <a:r>
              <a:rPr lang="en-US" sz="2000" dirty="0" smtClean="0"/>
              <a:t>a + ε </a:t>
            </a:r>
          </a:p>
          <a:p>
            <a:pPr>
              <a:lnSpc>
                <a:spcPct val="150000"/>
              </a:lnSpc>
              <a:spcBef>
                <a:spcPts val="0"/>
              </a:spcBef>
              <a:buNone/>
            </a:pPr>
            <a:r>
              <a:rPr lang="en-US" sz="2000" dirty="0" smtClean="0"/>
              <a:t>q</a:t>
            </a:r>
            <a:r>
              <a:rPr lang="en-US" sz="2000" baseline="-25000" dirty="0" smtClean="0"/>
              <a:t>1</a:t>
            </a:r>
            <a:r>
              <a:rPr lang="en-US" sz="2000" dirty="0" smtClean="0"/>
              <a:t> = q</a:t>
            </a:r>
            <a:r>
              <a:rPr lang="en-US" sz="2000" baseline="-25000" dirty="0" smtClean="0"/>
              <a:t>0</a:t>
            </a:r>
            <a:r>
              <a:rPr lang="en-US" sz="2000" dirty="0" smtClean="0"/>
              <a:t>b + q</a:t>
            </a:r>
            <a:r>
              <a:rPr lang="en-US" sz="2000" baseline="-25000" dirty="0" smtClean="0"/>
              <a:t>1</a:t>
            </a:r>
            <a:r>
              <a:rPr lang="en-US" sz="2000" dirty="0" smtClean="0"/>
              <a:t>b + q</a:t>
            </a:r>
            <a:r>
              <a:rPr lang="en-US" sz="2000" baseline="-25000" dirty="0" smtClean="0"/>
              <a:t>2</a:t>
            </a:r>
            <a:r>
              <a:rPr lang="en-US" sz="2000" dirty="0" smtClean="0"/>
              <a:t>b</a:t>
            </a:r>
          </a:p>
          <a:p>
            <a:pPr>
              <a:buNone/>
            </a:pPr>
            <a:r>
              <a:rPr lang="en-US" sz="2000" dirty="0" smtClean="0"/>
              <a:t>q</a:t>
            </a:r>
            <a:r>
              <a:rPr lang="en-US" sz="2000" baseline="-25000" dirty="0" smtClean="0"/>
              <a:t>2</a:t>
            </a:r>
            <a:r>
              <a:rPr lang="en-US" sz="2000" dirty="0" smtClean="0"/>
              <a:t> = q</a:t>
            </a:r>
            <a:r>
              <a:rPr lang="en-US" sz="2000" baseline="-25000" dirty="0" smtClean="0"/>
              <a:t>1</a:t>
            </a:r>
            <a:r>
              <a:rPr lang="en-US" sz="2000" dirty="0" smtClean="0"/>
              <a:t>a</a:t>
            </a:r>
          </a:p>
          <a:p>
            <a:endParaRPr lang="en-US" sz="2000" dirty="0"/>
          </a:p>
        </p:txBody>
      </p:sp>
      <p:grpSp>
        <p:nvGrpSpPr>
          <p:cNvPr id="78" name="Group 77"/>
          <p:cNvGrpSpPr/>
          <p:nvPr/>
        </p:nvGrpSpPr>
        <p:grpSpPr>
          <a:xfrm>
            <a:off x="823111" y="762000"/>
            <a:ext cx="3255475" cy="3558064"/>
            <a:chOff x="823111" y="1383268"/>
            <a:chExt cx="3255475" cy="3558064"/>
          </a:xfrm>
        </p:grpSpPr>
        <p:sp>
          <p:nvSpPr>
            <p:cNvPr id="16" name="Oval 15"/>
            <p:cNvSpPr/>
            <p:nvPr/>
          </p:nvSpPr>
          <p:spPr>
            <a:xfrm>
              <a:off x="1981200" y="3914468"/>
              <a:ext cx="878186" cy="809932"/>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q0</a:t>
              </a:r>
              <a:endParaRPr lang="en-US" sz="2000" dirty="0">
                <a:solidFill>
                  <a:srgbClr val="FF0000"/>
                </a:solidFill>
              </a:endParaRPr>
            </a:p>
          </p:txBody>
        </p:sp>
        <p:sp>
          <p:nvSpPr>
            <p:cNvPr id="17" name="TextBox 16"/>
            <p:cNvSpPr txBox="1"/>
            <p:nvPr/>
          </p:nvSpPr>
          <p:spPr>
            <a:xfrm>
              <a:off x="954092" y="1383268"/>
              <a:ext cx="341308" cy="369332"/>
            </a:xfrm>
            <a:prstGeom prst="rect">
              <a:avLst/>
            </a:prstGeom>
            <a:noFill/>
          </p:spPr>
          <p:txBody>
            <a:bodyPr wrap="square" rtlCol="0">
              <a:spAutoFit/>
            </a:bodyPr>
            <a:lstStyle/>
            <a:p>
              <a:r>
                <a:rPr lang="en-US" dirty="0" smtClean="0">
                  <a:solidFill>
                    <a:srgbClr val="FF0000"/>
                  </a:solidFill>
                </a:rPr>
                <a:t>b</a:t>
              </a:r>
              <a:endParaRPr lang="en-US" dirty="0">
                <a:solidFill>
                  <a:srgbClr val="FF0000"/>
                </a:solidFill>
              </a:endParaRPr>
            </a:p>
          </p:txBody>
        </p:sp>
        <p:sp>
          <p:nvSpPr>
            <p:cNvPr id="20" name="Oval 19"/>
            <p:cNvSpPr/>
            <p:nvPr/>
          </p:nvSpPr>
          <p:spPr>
            <a:xfrm>
              <a:off x="823111" y="2133600"/>
              <a:ext cx="878186" cy="809932"/>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q1</a:t>
              </a:r>
              <a:endParaRPr lang="en-US" sz="2000" dirty="0">
                <a:solidFill>
                  <a:srgbClr val="FF0000"/>
                </a:solidFill>
              </a:endParaRPr>
            </a:p>
          </p:txBody>
        </p:sp>
        <p:sp>
          <p:nvSpPr>
            <p:cNvPr id="21" name="Oval 20"/>
            <p:cNvSpPr/>
            <p:nvPr/>
          </p:nvSpPr>
          <p:spPr>
            <a:xfrm>
              <a:off x="3200400" y="2133600"/>
              <a:ext cx="878186" cy="809932"/>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q2</a:t>
              </a:r>
              <a:endParaRPr lang="en-US" sz="2000" dirty="0">
                <a:solidFill>
                  <a:srgbClr val="FF0000"/>
                </a:solidFill>
              </a:endParaRPr>
            </a:p>
          </p:txBody>
        </p:sp>
        <p:cxnSp>
          <p:nvCxnSpPr>
            <p:cNvPr id="23" name="Straight Arrow Connector 22"/>
            <p:cNvCxnSpPr>
              <a:endCxn id="16" idx="3"/>
            </p:cNvCxnSpPr>
            <p:nvPr/>
          </p:nvCxnSpPr>
          <p:spPr>
            <a:xfrm flipV="1">
              <a:off x="1792586" y="4605788"/>
              <a:ext cx="317221" cy="271012"/>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21" idx="3"/>
              <a:endCxn id="20" idx="5"/>
            </p:cNvCxnSpPr>
            <p:nvPr/>
          </p:nvCxnSpPr>
          <p:spPr>
            <a:xfrm rot="5400000">
              <a:off x="2450849" y="1946762"/>
              <a:ext cx="1588" cy="1756317"/>
            </a:xfrm>
            <a:prstGeom prst="curvedConnector3">
              <a:avLst>
                <a:gd name="adj1" fmla="val 21864736"/>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362200" y="2831068"/>
              <a:ext cx="381000" cy="369332"/>
            </a:xfrm>
            <a:prstGeom prst="rect">
              <a:avLst/>
            </a:prstGeom>
            <a:noFill/>
          </p:spPr>
          <p:txBody>
            <a:bodyPr wrap="square" rtlCol="0">
              <a:spAutoFit/>
            </a:bodyPr>
            <a:lstStyle/>
            <a:p>
              <a:r>
                <a:rPr lang="en-US" dirty="0" smtClean="0">
                  <a:solidFill>
                    <a:srgbClr val="FF0000"/>
                  </a:solidFill>
                </a:rPr>
                <a:t>b</a:t>
              </a:r>
              <a:endParaRPr lang="en-US" dirty="0">
                <a:solidFill>
                  <a:srgbClr val="FF0000"/>
                </a:solidFill>
              </a:endParaRPr>
            </a:p>
          </p:txBody>
        </p:sp>
        <p:cxnSp>
          <p:nvCxnSpPr>
            <p:cNvPr id="32" name="Curved Connector 31"/>
            <p:cNvCxnSpPr>
              <a:stCxn id="20" idx="1"/>
              <a:endCxn id="20" idx="0"/>
            </p:cNvCxnSpPr>
            <p:nvPr/>
          </p:nvCxnSpPr>
          <p:spPr>
            <a:xfrm rot="5400000" flipH="1" flipV="1">
              <a:off x="1047655" y="2037663"/>
              <a:ext cx="118612" cy="310486"/>
            </a:xfrm>
            <a:prstGeom prst="curvedConnector3">
              <a:avLst>
                <a:gd name="adj1" fmla="val 441939"/>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16" idx="6"/>
              <a:endCxn id="16" idx="5"/>
            </p:cNvCxnSpPr>
            <p:nvPr/>
          </p:nvCxnSpPr>
          <p:spPr>
            <a:xfrm flipH="1">
              <a:off x="2730779" y="4319434"/>
              <a:ext cx="128607" cy="286354"/>
            </a:xfrm>
            <a:prstGeom prst="curvedConnector4">
              <a:avLst>
                <a:gd name="adj1" fmla="val -177751"/>
                <a:gd name="adj2" fmla="val 221253"/>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2054382" y="3981962"/>
              <a:ext cx="731822" cy="674943"/>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stCxn id="16" idx="2"/>
              <a:endCxn id="20" idx="4"/>
            </p:cNvCxnSpPr>
            <p:nvPr/>
          </p:nvCxnSpPr>
          <p:spPr>
            <a:xfrm rot="10800000">
              <a:off x="1262204" y="2943532"/>
              <a:ext cx="718996" cy="1375902"/>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1" idx="4"/>
              <a:endCxn id="16" idx="7"/>
            </p:cNvCxnSpPr>
            <p:nvPr/>
          </p:nvCxnSpPr>
          <p:spPr>
            <a:xfrm rot="5400000">
              <a:off x="2640362" y="3033949"/>
              <a:ext cx="1089548" cy="908714"/>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20" idx="6"/>
              <a:endCxn id="21" idx="2"/>
            </p:cNvCxnSpPr>
            <p:nvPr/>
          </p:nvCxnSpPr>
          <p:spPr>
            <a:xfrm>
              <a:off x="1701297" y="2538566"/>
              <a:ext cx="1499103" cy="1588"/>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362200" y="2221468"/>
              <a:ext cx="341308" cy="369332"/>
            </a:xfrm>
            <a:prstGeom prst="rect">
              <a:avLst/>
            </a:prstGeom>
            <a:noFill/>
          </p:spPr>
          <p:txBody>
            <a:bodyPr wrap="square" rtlCol="0">
              <a:spAutoFit/>
            </a:bodyPr>
            <a:lstStyle/>
            <a:p>
              <a:r>
                <a:rPr lang="en-US" dirty="0" smtClean="0">
                  <a:solidFill>
                    <a:srgbClr val="FF0000"/>
                  </a:solidFill>
                </a:rPr>
                <a:t>a</a:t>
              </a:r>
              <a:endParaRPr lang="en-US" dirty="0">
                <a:solidFill>
                  <a:srgbClr val="FF0000"/>
                </a:solidFill>
              </a:endParaRPr>
            </a:p>
          </p:txBody>
        </p:sp>
        <p:sp>
          <p:nvSpPr>
            <p:cNvPr id="71" name="TextBox 70"/>
            <p:cNvSpPr txBox="1"/>
            <p:nvPr/>
          </p:nvSpPr>
          <p:spPr>
            <a:xfrm>
              <a:off x="1524000" y="3276600"/>
              <a:ext cx="341308" cy="369332"/>
            </a:xfrm>
            <a:prstGeom prst="rect">
              <a:avLst/>
            </a:prstGeom>
            <a:noFill/>
          </p:spPr>
          <p:txBody>
            <a:bodyPr wrap="square" rtlCol="0">
              <a:spAutoFit/>
            </a:bodyPr>
            <a:lstStyle/>
            <a:p>
              <a:r>
                <a:rPr lang="en-US" dirty="0" smtClean="0">
                  <a:solidFill>
                    <a:srgbClr val="FF0000"/>
                  </a:solidFill>
                </a:rPr>
                <a:t>b</a:t>
              </a:r>
              <a:endParaRPr lang="en-US" dirty="0">
                <a:solidFill>
                  <a:srgbClr val="FF0000"/>
                </a:solidFill>
              </a:endParaRPr>
            </a:p>
          </p:txBody>
        </p:sp>
        <p:sp>
          <p:nvSpPr>
            <p:cNvPr id="72" name="TextBox 71"/>
            <p:cNvSpPr txBox="1"/>
            <p:nvPr/>
          </p:nvSpPr>
          <p:spPr>
            <a:xfrm>
              <a:off x="3124200" y="3440668"/>
              <a:ext cx="341308" cy="369332"/>
            </a:xfrm>
            <a:prstGeom prst="rect">
              <a:avLst/>
            </a:prstGeom>
            <a:noFill/>
          </p:spPr>
          <p:txBody>
            <a:bodyPr wrap="square" rtlCol="0">
              <a:spAutoFit/>
            </a:bodyPr>
            <a:lstStyle/>
            <a:p>
              <a:r>
                <a:rPr lang="en-US" dirty="0" smtClean="0">
                  <a:solidFill>
                    <a:srgbClr val="FF0000"/>
                  </a:solidFill>
                </a:rPr>
                <a:t>a</a:t>
              </a:r>
              <a:endParaRPr lang="en-US" dirty="0">
                <a:solidFill>
                  <a:srgbClr val="FF0000"/>
                </a:solidFill>
              </a:endParaRPr>
            </a:p>
          </p:txBody>
        </p:sp>
        <p:sp>
          <p:nvSpPr>
            <p:cNvPr id="77" name="TextBox 76"/>
            <p:cNvSpPr txBox="1"/>
            <p:nvPr/>
          </p:nvSpPr>
          <p:spPr>
            <a:xfrm>
              <a:off x="3048000" y="4572000"/>
              <a:ext cx="341308" cy="369332"/>
            </a:xfrm>
            <a:prstGeom prst="rect">
              <a:avLst/>
            </a:prstGeom>
            <a:noFill/>
          </p:spPr>
          <p:txBody>
            <a:bodyPr wrap="square" rtlCol="0">
              <a:spAutoFit/>
            </a:bodyPr>
            <a:lstStyle/>
            <a:p>
              <a:r>
                <a:rPr lang="en-US" dirty="0" smtClean="0">
                  <a:solidFill>
                    <a:srgbClr val="FF0000"/>
                  </a:solidFill>
                </a:rPr>
                <a:t>a</a:t>
              </a:r>
              <a:endParaRPr lang="en-US" dirty="0">
                <a:solidFill>
                  <a:srgbClr val="FF0000"/>
                </a:solidFill>
              </a:endParaRPr>
            </a:p>
          </p:txBody>
        </p:sp>
      </p:grpSp>
      <p:sp>
        <p:nvSpPr>
          <p:cNvPr id="79" name="TextBox 78"/>
          <p:cNvSpPr txBox="1"/>
          <p:nvPr/>
        </p:nvSpPr>
        <p:spPr>
          <a:xfrm>
            <a:off x="4191000" y="1143000"/>
            <a:ext cx="5791200" cy="5447645"/>
          </a:xfrm>
          <a:prstGeom prst="rect">
            <a:avLst/>
          </a:prstGeom>
          <a:noFill/>
        </p:spPr>
        <p:txBody>
          <a:bodyPr wrap="square" rtlCol="0">
            <a:spAutoFit/>
          </a:bodyPr>
          <a:lstStyle/>
          <a:p>
            <a:pPr>
              <a:lnSpc>
                <a:spcPct val="150000"/>
              </a:lnSpc>
            </a:pPr>
            <a:r>
              <a:rPr lang="en-US" sz="2000" dirty="0" smtClean="0"/>
              <a:t>q</a:t>
            </a:r>
            <a:r>
              <a:rPr lang="en-US" sz="2000" baseline="-25000" dirty="0" smtClean="0"/>
              <a:t>1</a:t>
            </a:r>
            <a:r>
              <a:rPr lang="en-US" sz="2000" dirty="0" smtClean="0"/>
              <a:t> = q</a:t>
            </a:r>
            <a:r>
              <a:rPr lang="en-US" sz="2000" baseline="-25000" dirty="0" smtClean="0"/>
              <a:t>0</a:t>
            </a:r>
            <a:r>
              <a:rPr lang="en-US" sz="2000" dirty="0" smtClean="0"/>
              <a:t>b + q</a:t>
            </a:r>
            <a:r>
              <a:rPr lang="en-US" sz="2000" baseline="-25000" dirty="0" smtClean="0"/>
              <a:t>1</a:t>
            </a:r>
            <a:r>
              <a:rPr lang="en-US" sz="2000" dirty="0" smtClean="0"/>
              <a:t>b + q</a:t>
            </a:r>
            <a:r>
              <a:rPr lang="en-US" sz="2000" baseline="-25000" dirty="0" smtClean="0"/>
              <a:t>2</a:t>
            </a:r>
            <a:r>
              <a:rPr lang="en-US" sz="2000" dirty="0" smtClean="0"/>
              <a:t>b</a:t>
            </a:r>
          </a:p>
          <a:p>
            <a:pPr>
              <a:lnSpc>
                <a:spcPct val="150000"/>
              </a:lnSpc>
            </a:pPr>
            <a:r>
              <a:rPr lang="en-US" sz="2000" dirty="0" smtClean="0"/>
              <a:t>= q</a:t>
            </a:r>
            <a:r>
              <a:rPr lang="en-US" sz="2000" baseline="-25000" dirty="0" smtClean="0"/>
              <a:t>0</a:t>
            </a:r>
            <a:r>
              <a:rPr lang="en-US" sz="2000" dirty="0" smtClean="0"/>
              <a:t>b + q</a:t>
            </a:r>
            <a:r>
              <a:rPr lang="en-US" sz="2000" baseline="-25000" dirty="0" smtClean="0"/>
              <a:t>1</a:t>
            </a:r>
            <a:r>
              <a:rPr lang="en-US" sz="2000" dirty="0" smtClean="0"/>
              <a:t>b + (q</a:t>
            </a:r>
            <a:r>
              <a:rPr lang="en-US" sz="2000" baseline="-25000" dirty="0" smtClean="0"/>
              <a:t>1</a:t>
            </a:r>
            <a:r>
              <a:rPr lang="en-US" sz="2000" dirty="0" smtClean="0"/>
              <a:t>a)b   </a:t>
            </a:r>
            <a:r>
              <a:rPr lang="en-US" sz="2000" dirty="0" smtClean="0">
                <a:solidFill>
                  <a:schemeClr val="tx2">
                    <a:lumMod val="60000"/>
                    <a:lumOff val="40000"/>
                  </a:schemeClr>
                </a:solidFill>
              </a:rPr>
              <a:t>(Substituting value of q</a:t>
            </a:r>
            <a:r>
              <a:rPr lang="en-US" sz="2000" baseline="-25000" dirty="0" smtClean="0">
                <a:solidFill>
                  <a:schemeClr val="tx2">
                    <a:lumMod val="60000"/>
                    <a:lumOff val="40000"/>
                  </a:schemeClr>
                </a:solidFill>
              </a:rPr>
              <a:t>2</a:t>
            </a:r>
            <a:r>
              <a:rPr lang="en-US" sz="2000" dirty="0" smtClean="0">
                <a:solidFill>
                  <a:schemeClr val="tx2">
                    <a:lumMod val="60000"/>
                    <a:lumOff val="40000"/>
                  </a:schemeClr>
                </a:solidFill>
              </a:rPr>
              <a:t>)</a:t>
            </a:r>
          </a:p>
          <a:p>
            <a:pPr>
              <a:lnSpc>
                <a:spcPct val="150000"/>
              </a:lnSpc>
            </a:pPr>
            <a:r>
              <a:rPr lang="en-US" sz="2000" dirty="0" smtClean="0"/>
              <a:t>= q</a:t>
            </a:r>
            <a:r>
              <a:rPr lang="en-US" sz="2000" baseline="-25000" dirty="0" smtClean="0"/>
              <a:t>0</a:t>
            </a:r>
            <a:r>
              <a:rPr lang="en-US" sz="2000" dirty="0" smtClean="0"/>
              <a:t>b + q</a:t>
            </a:r>
            <a:r>
              <a:rPr lang="en-US" sz="2000" baseline="-25000" dirty="0" smtClean="0"/>
              <a:t>1</a:t>
            </a:r>
            <a:r>
              <a:rPr lang="en-US" sz="2000" dirty="0" smtClean="0"/>
              <a:t>(b + </a:t>
            </a:r>
            <a:r>
              <a:rPr lang="en-US" sz="2000" dirty="0" err="1" smtClean="0"/>
              <a:t>ab</a:t>
            </a:r>
            <a:r>
              <a:rPr lang="en-US" sz="2000" dirty="0" smtClean="0"/>
              <a:t>)</a:t>
            </a:r>
          </a:p>
          <a:p>
            <a:pPr>
              <a:lnSpc>
                <a:spcPct val="150000"/>
              </a:lnSpc>
            </a:pPr>
            <a:r>
              <a:rPr lang="en-US" sz="2000" dirty="0" smtClean="0"/>
              <a:t>= q</a:t>
            </a:r>
            <a:r>
              <a:rPr lang="en-US" sz="2000" baseline="-25000" dirty="0" smtClean="0"/>
              <a:t>0</a:t>
            </a:r>
            <a:r>
              <a:rPr lang="en-US" sz="2000" dirty="0" smtClean="0"/>
              <a:t>b (b + </a:t>
            </a:r>
            <a:r>
              <a:rPr lang="en-US" sz="2000" dirty="0" err="1" smtClean="0"/>
              <a:t>ab</a:t>
            </a:r>
            <a:r>
              <a:rPr lang="en-US" sz="2000" dirty="0" smtClean="0"/>
              <a:t>)*     </a:t>
            </a:r>
            <a:r>
              <a:rPr lang="en-US" sz="2000" dirty="0" smtClean="0">
                <a:solidFill>
                  <a:schemeClr val="tx2">
                    <a:lumMod val="60000"/>
                    <a:lumOff val="40000"/>
                  </a:schemeClr>
                </a:solidFill>
              </a:rPr>
              <a:t>(Applying Arden’s Theorem)</a:t>
            </a:r>
          </a:p>
          <a:p>
            <a:pPr>
              <a:lnSpc>
                <a:spcPct val="150000"/>
              </a:lnSpc>
            </a:pPr>
            <a:endParaRPr lang="en-US" sz="2000" dirty="0" smtClean="0"/>
          </a:p>
          <a:p>
            <a:pPr>
              <a:lnSpc>
                <a:spcPct val="150000"/>
              </a:lnSpc>
            </a:pPr>
            <a:r>
              <a:rPr lang="en-US" sz="2000" dirty="0" smtClean="0"/>
              <a:t>q</a:t>
            </a:r>
            <a:r>
              <a:rPr lang="en-US" sz="2000" baseline="-25000" dirty="0" smtClean="0"/>
              <a:t>0</a:t>
            </a:r>
            <a:r>
              <a:rPr lang="en-US" sz="2000" dirty="0" smtClean="0"/>
              <a:t> = q</a:t>
            </a:r>
            <a:r>
              <a:rPr lang="en-US" sz="2000" baseline="-25000" dirty="0" smtClean="0"/>
              <a:t>0</a:t>
            </a:r>
            <a:r>
              <a:rPr lang="en-US" sz="2000" dirty="0" smtClean="0"/>
              <a:t>a + q</a:t>
            </a:r>
            <a:r>
              <a:rPr lang="en-US" sz="2000" baseline="-25000" dirty="0" smtClean="0"/>
              <a:t>2</a:t>
            </a:r>
            <a:r>
              <a:rPr lang="en-US" sz="2000" dirty="0" smtClean="0"/>
              <a:t>a + </a:t>
            </a:r>
            <a:r>
              <a:rPr lang="el-GR" sz="2000" dirty="0" smtClean="0"/>
              <a:t>ε</a:t>
            </a:r>
          </a:p>
          <a:p>
            <a:pPr>
              <a:lnSpc>
                <a:spcPct val="150000"/>
              </a:lnSpc>
            </a:pPr>
            <a:r>
              <a:rPr lang="el-GR" sz="2000" dirty="0" smtClean="0"/>
              <a:t>= </a:t>
            </a:r>
            <a:r>
              <a:rPr lang="en-US" sz="2000" dirty="0" smtClean="0"/>
              <a:t>q</a:t>
            </a:r>
            <a:r>
              <a:rPr lang="en-US" sz="2000" baseline="-25000" dirty="0" smtClean="0"/>
              <a:t>0</a:t>
            </a:r>
            <a:r>
              <a:rPr lang="en-US" sz="2000" dirty="0" smtClean="0"/>
              <a:t>a + q</a:t>
            </a:r>
            <a:r>
              <a:rPr lang="en-US" sz="2000" baseline="-25000" dirty="0" smtClean="0"/>
              <a:t>1</a:t>
            </a:r>
            <a:r>
              <a:rPr lang="en-US" sz="2000" dirty="0" smtClean="0"/>
              <a:t>aa + </a:t>
            </a:r>
            <a:r>
              <a:rPr lang="el-GR" sz="2000" dirty="0" smtClean="0"/>
              <a:t>ε</a:t>
            </a:r>
            <a:r>
              <a:rPr lang="en-US" sz="2000" dirty="0" smtClean="0"/>
              <a:t>    </a:t>
            </a:r>
            <a:r>
              <a:rPr lang="el-GR" sz="2000" dirty="0" smtClean="0"/>
              <a:t> </a:t>
            </a:r>
            <a:r>
              <a:rPr lang="el-GR" sz="2000" dirty="0" smtClean="0">
                <a:solidFill>
                  <a:schemeClr val="tx2">
                    <a:lumMod val="60000"/>
                    <a:lumOff val="40000"/>
                  </a:schemeClr>
                </a:solidFill>
              </a:rPr>
              <a:t>(</a:t>
            </a:r>
            <a:r>
              <a:rPr lang="en-US" sz="2000" dirty="0" smtClean="0">
                <a:solidFill>
                  <a:schemeClr val="tx2">
                    <a:lumMod val="60000"/>
                    <a:lumOff val="40000"/>
                  </a:schemeClr>
                </a:solidFill>
              </a:rPr>
              <a:t>Substituting value of q</a:t>
            </a:r>
            <a:r>
              <a:rPr lang="en-US" sz="2000" baseline="-25000" dirty="0" smtClean="0">
                <a:solidFill>
                  <a:schemeClr val="tx2">
                    <a:lumMod val="60000"/>
                    <a:lumOff val="40000"/>
                  </a:schemeClr>
                </a:solidFill>
              </a:rPr>
              <a:t>2</a:t>
            </a:r>
            <a:r>
              <a:rPr lang="en-US" sz="2000" dirty="0" smtClean="0">
                <a:solidFill>
                  <a:schemeClr val="tx2">
                    <a:lumMod val="60000"/>
                    <a:lumOff val="40000"/>
                  </a:schemeClr>
                </a:solidFill>
              </a:rPr>
              <a:t>)</a:t>
            </a:r>
          </a:p>
          <a:p>
            <a:pPr>
              <a:lnSpc>
                <a:spcPct val="150000"/>
              </a:lnSpc>
            </a:pPr>
            <a:r>
              <a:rPr lang="en-US" sz="2000" dirty="0" smtClean="0"/>
              <a:t>= q</a:t>
            </a:r>
            <a:r>
              <a:rPr lang="en-US" sz="2000" baseline="-25000" dirty="0" smtClean="0"/>
              <a:t>0</a:t>
            </a:r>
            <a:r>
              <a:rPr lang="en-US" sz="2000" dirty="0" smtClean="0"/>
              <a:t>a + q</a:t>
            </a:r>
            <a:r>
              <a:rPr lang="en-US" sz="2000" baseline="-25000" dirty="0" smtClean="0"/>
              <a:t>0</a:t>
            </a:r>
            <a:r>
              <a:rPr lang="en-US" sz="2000" dirty="0" smtClean="0"/>
              <a:t>b(b + </a:t>
            </a:r>
            <a:r>
              <a:rPr lang="en-US" sz="2000" dirty="0" err="1" smtClean="0"/>
              <a:t>ab</a:t>
            </a:r>
            <a:r>
              <a:rPr lang="en-US" sz="2000" dirty="0" smtClean="0"/>
              <a:t>*)</a:t>
            </a:r>
            <a:r>
              <a:rPr lang="en-US" sz="2000" dirty="0" err="1" smtClean="0"/>
              <a:t>aa</a:t>
            </a:r>
            <a:r>
              <a:rPr lang="en-US" sz="2000" dirty="0" smtClean="0"/>
              <a:t> + </a:t>
            </a:r>
            <a:r>
              <a:rPr lang="el-GR" sz="2000" dirty="0" smtClean="0"/>
              <a:t>ε</a:t>
            </a:r>
            <a:r>
              <a:rPr lang="en-US" sz="2000" dirty="0" smtClean="0"/>
              <a:t> </a:t>
            </a:r>
            <a:r>
              <a:rPr lang="el-GR" sz="2000" dirty="0" smtClean="0"/>
              <a:t> </a:t>
            </a:r>
            <a:r>
              <a:rPr lang="el-GR" sz="1600" dirty="0" smtClean="0">
                <a:solidFill>
                  <a:schemeClr val="tx2">
                    <a:lumMod val="60000"/>
                    <a:lumOff val="40000"/>
                  </a:schemeClr>
                </a:solidFill>
              </a:rPr>
              <a:t>(</a:t>
            </a:r>
            <a:r>
              <a:rPr lang="en-US" sz="1600" dirty="0" smtClean="0">
                <a:solidFill>
                  <a:schemeClr val="tx2">
                    <a:lumMod val="60000"/>
                    <a:lumOff val="40000"/>
                  </a:schemeClr>
                </a:solidFill>
              </a:rPr>
              <a:t>Substituting value of q</a:t>
            </a:r>
            <a:r>
              <a:rPr lang="en-US" sz="1600" baseline="-25000" dirty="0" smtClean="0">
                <a:solidFill>
                  <a:schemeClr val="tx2">
                    <a:lumMod val="60000"/>
                    <a:lumOff val="40000"/>
                  </a:schemeClr>
                </a:solidFill>
              </a:rPr>
              <a:t>1</a:t>
            </a:r>
            <a:r>
              <a:rPr lang="en-US" sz="1600" dirty="0" smtClean="0">
                <a:solidFill>
                  <a:schemeClr val="tx2">
                    <a:lumMod val="60000"/>
                    <a:lumOff val="40000"/>
                  </a:schemeClr>
                </a:solidFill>
              </a:rPr>
              <a:t>)</a:t>
            </a:r>
          </a:p>
          <a:p>
            <a:pPr>
              <a:lnSpc>
                <a:spcPct val="150000"/>
              </a:lnSpc>
            </a:pPr>
            <a:r>
              <a:rPr lang="en-US" sz="2000" dirty="0" smtClean="0"/>
              <a:t>= q</a:t>
            </a:r>
            <a:r>
              <a:rPr lang="en-US" sz="2000" baseline="-25000" dirty="0" smtClean="0"/>
              <a:t>0</a:t>
            </a:r>
            <a:r>
              <a:rPr lang="en-US" sz="2000" dirty="0" smtClean="0"/>
              <a:t>(a + b(b + </a:t>
            </a:r>
            <a:r>
              <a:rPr lang="en-US" sz="2000" dirty="0" err="1" smtClean="0"/>
              <a:t>ab</a:t>
            </a:r>
            <a:r>
              <a:rPr lang="en-US" sz="2000" dirty="0" smtClean="0"/>
              <a:t>)*</a:t>
            </a:r>
            <a:r>
              <a:rPr lang="en-US" sz="2000" dirty="0" err="1" smtClean="0"/>
              <a:t>aa</a:t>
            </a:r>
            <a:r>
              <a:rPr lang="en-US" sz="2000" dirty="0" smtClean="0"/>
              <a:t>) + </a:t>
            </a:r>
            <a:r>
              <a:rPr lang="el-GR" sz="2000" dirty="0" smtClean="0"/>
              <a:t>ε</a:t>
            </a:r>
          </a:p>
          <a:p>
            <a:pPr>
              <a:lnSpc>
                <a:spcPct val="150000"/>
              </a:lnSpc>
            </a:pPr>
            <a:r>
              <a:rPr lang="el-GR" sz="2000" dirty="0" smtClean="0"/>
              <a:t>= ε (</a:t>
            </a:r>
            <a:r>
              <a:rPr lang="en-US" sz="2000" dirty="0" smtClean="0"/>
              <a:t>a+ b(b + </a:t>
            </a:r>
            <a:r>
              <a:rPr lang="en-US" sz="2000" dirty="0" err="1" smtClean="0"/>
              <a:t>ab</a:t>
            </a:r>
            <a:r>
              <a:rPr lang="en-US" sz="2000" dirty="0" smtClean="0"/>
              <a:t>)*</a:t>
            </a:r>
            <a:r>
              <a:rPr lang="en-US" sz="2000" dirty="0" err="1" smtClean="0"/>
              <a:t>aa</a:t>
            </a:r>
            <a:r>
              <a:rPr lang="en-US" sz="2000" dirty="0" smtClean="0"/>
              <a:t>)*</a:t>
            </a:r>
          </a:p>
          <a:p>
            <a:pPr>
              <a:lnSpc>
                <a:spcPct val="150000"/>
              </a:lnSpc>
            </a:pPr>
            <a:r>
              <a:rPr lang="en-US" sz="2000" dirty="0" smtClean="0"/>
              <a:t>= (a + b(b + </a:t>
            </a:r>
            <a:r>
              <a:rPr lang="en-US" sz="2000" dirty="0" err="1" smtClean="0"/>
              <a:t>ab</a:t>
            </a:r>
            <a:r>
              <a:rPr lang="en-US" sz="2000" dirty="0" smtClean="0"/>
              <a:t>)*</a:t>
            </a:r>
            <a:r>
              <a:rPr lang="en-US" sz="2000" dirty="0" err="1" smtClean="0"/>
              <a:t>aa</a:t>
            </a:r>
            <a:r>
              <a:rPr lang="en-US" sz="2000" dirty="0" smtClean="0"/>
              <a:t>)*</a:t>
            </a:r>
          </a:p>
          <a:p>
            <a:endParaRPr lang="en-US" dirty="0"/>
          </a:p>
        </p:txBody>
      </p:sp>
      <p:sp>
        <p:nvSpPr>
          <p:cNvPr id="28" name="Date Placeholder 3"/>
          <p:cNvSpPr txBox="1">
            <a:spLocks/>
          </p:cNvSpPr>
          <p:nvPr/>
        </p:nvSpPr>
        <p:spPr>
          <a:xfrm>
            <a:off x="609600" y="650875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C0C31DB-7BC4-4BE4-BF4B-9D1BEDBCDE3F}"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1/31/2022</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9" name="Footer Placeholder 4"/>
          <p:cNvSpPr txBox="1">
            <a:spLocks/>
          </p:cNvSpPr>
          <p:nvPr/>
        </p:nvSpPr>
        <p:spPr>
          <a:xfrm>
            <a:off x="2743200" y="6508750"/>
            <a:ext cx="43434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i-FI" sz="1200" b="0" i="0" u="none" strike="noStrike" kern="1200" cap="none" spc="0" normalizeH="0" baseline="0" noProof="0" smtClean="0">
                <a:ln>
                  <a:noFill/>
                </a:ln>
                <a:solidFill>
                  <a:schemeClr val="tx1">
                    <a:tint val="75000"/>
                  </a:schemeClr>
                </a:solidFill>
                <a:effectLst/>
                <a:uLnTx/>
                <a:uFillTx/>
                <a:latin typeface="+mn-lt"/>
                <a:ea typeface="+mn-ea"/>
                <a:cs typeface="+mn-cs"/>
              </a:rPr>
              <a:t>Dileep Kumar Kushwaha             ACSE0404 (TOAFL)                  Unit II</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1" name="Slide Number Placeholder 5"/>
          <p:cNvSpPr txBox="1">
            <a:spLocks/>
          </p:cNvSpPr>
          <p:nvPr/>
        </p:nvSpPr>
        <p:spPr>
          <a:xfrm>
            <a:off x="6705600" y="65087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a:extLst>
              <a:ext uri="{FF2B5EF4-FFF2-40B4-BE49-F238E27FC236}">
                <a16:creationId xmlns:a16="http://schemas.microsoft.com/office/drawing/2014/main" id="{12272BC1-981B-462C-8FCD-ACAF5146F8A5}"/>
              </a:ext>
            </a:extLst>
          </p:cNvPr>
          <p:cNvSpPr>
            <a:spLocks noGrp="1"/>
          </p:cNvSpPr>
          <p:nvPr>
            <p:ph type="dt" sz="quarter" idx="11"/>
          </p:nvPr>
        </p:nvSpPr>
        <p:spPr>
          <a:xfrm>
            <a:off x="228600" y="6324600"/>
            <a:ext cx="2895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EC4DFD20-4EED-4095-8FAB-E693326A2BB5}" type="datetime1">
              <a:rPr lang="en-US" altLang="en-US" sz="1200" smtClean="0">
                <a:solidFill>
                  <a:srgbClr val="888888"/>
                </a:solidFill>
                <a:latin typeface="Calibri" panose="020F0502020204030204" pitchFamily="34" charset="0"/>
                <a:sym typeface="Calibri" panose="020F0502020204030204" pitchFamily="34" charset="0"/>
              </a:rPr>
              <a:pPr eaLnBrk="1" hangingPunct="1">
                <a:buFont typeface="Arial" panose="020B0604020202020204" pitchFamily="34" charset="0"/>
                <a:buNone/>
              </a:pPr>
              <a:t>1/31/2022</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088450A4-FBEE-4806-BD4D-F699B6D492FF}"/>
              </a:ext>
            </a:extLst>
          </p:cNvPr>
          <p:cNvSpPr txBox="1">
            <a:spLocks/>
          </p:cNvSpPr>
          <p:nvPr/>
        </p:nvSpPr>
        <p:spPr>
          <a:xfrm>
            <a:off x="1371600" y="0"/>
            <a:ext cx="7543800" cy="8350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55301" name="Rectangle 2">
            <a:extLst>
              <a:ext uri="{FF2B5EF4-FFF2-40B4-BE49-F238E27FC236}">
                <a16:creationId xmlns:a16="http://schemas.microsoft.com/office/drawing/2014/main" id="{A612872F-F8D3-45AF-BE40-48AB30776AA4}"/>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t/>
            </a:r>
            <a:br>
              <a:rPr lang="en-US" altLang="en-US"/>
            </a:br>
            <a:endParaRPr lang="en-US" altLang="en-US"/>
          </a:p>
          <a:p>
            <a:pPr eaLnBrk="1" hangingPunct="1"/>
            <a:endParaRPr lang="en-US" altLang="en-US"/>
          </a:p>
        </p:txBody>
      </p:sp>
      <p:sp>
        <p:nvSpPr>
          <p:cNvPr id="55302" name="Content Placeholder 1">
            <a:extLst>
              <a:ext uri="{FF2B5EF4-FFF2-40B4-BE49-F238E27FC236}">
                <a16:creationId xmlns:a16="http://schemas.microsoft.com/office/drawing/2014/main" id="{D0DC9025-1B33-491C-A346-19931EA741AB}"/>
              </a:ext>
            </a:extLst>
          </p:cNvPr>
          <p:cNvSpPr txBox="1">
            <a:spLocks noGrp="1"/>
          </p:cNvSpPr>
          <p:nvPr>
            <p:ph idx="1"/>
          </p:nvPr>
        </p:nvSpPr>
        <p:spPr>
          <a:xfrm>
            <a:off x="536575" y="914400"/>
            <a:ext cx="8150225" cy="4745038"/>
          </a:xfrm>
        </p:spPr>
        <p:txBody>
          <a:bodyPr/>
          <a:lstStyle/>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4. Attempt any one part of the following:                          1 x 10 = 10</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5. Attempt any one part of the following:                          1 x 10 = 10  </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 6. Attempt any one part of the following:                        1 x 10 = 10    </a:t>
            </a:r>
            <a:endParaRPr lang="en-IN" altLang="en-US"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4DA1E7C7-2C1F-4962-9713-F429CA005D47}"/>
              </a:ext>
            </a:extLst>
          </p:cNvPr>
          <p:cNvGraphicFramePr>
            <a:graphicFrameLocks noGrp="1"/>
          </p:cNvGraphicFramePr>
          <p:nvPr/>
        </p:nvGraphicFramePr>
        <p:xfrm>
          <a:off x="755650" y="1466850"/>
          <a:ext cx="8042275" cy="1209674"/>
        </p:xfrm>
        <a:graphic>
          <a:graphicData uri="http://schemas.openxmlformats.org/drawingml/2006/table">
            <a:tbl>
              <a:tblPr firstRow="1" bandRow="1">
                <a:tableStyleId>{5C22544A-7EE6-4342-B048-85BDC9FD1C3A}</a:tableStyleId>
              </a:tblPr>
              <a:tblGrid>
                <a:gridCol w="927954">
                  <a:extLst>
                    <a:ext uri="{9D8B030D-6E8A-4147-A177-3AD203B41FA5}">
                      <a16:colId xmlns:a16="http://schemas.microsoft.com/office/drawing/2014/main" val="20000"/>
                    </a:ext>
                  </a:extLst>
                </a:gridCol>
                <a:gridCol w="5413071">
                  <a:extLst>
                    <a:ext uri="{9D8B030D-6E8A-4147-A177-3AD203B41FA5}">
                      <a16:colId xmlns:a16="http://schemas.microsoft.com/office/drawing/2014/main" val="20001"/>
                    </a:ext>
                  </a:extLst>
                </a:gridCol>
                <a:gridCol w="850625">
                  <a:extLst>
                    <a:ext uri="{9D8B030D-6E8A-4147-A177-3AD203B41FA5}">
                      <a16:colId xmlns:a16="http://schemas.microsoft.com/office/drawing/2014/main" val="20002"/>
                    </a:ext>
                  </a:extLst>
                </a:gridCol>
                <a:gridCol w="850625">
                  <a:extLst>
                    <a:ext uri="{9D8B030D-6E8A-4147-A177-3AD203B41FA5}">
                      <a16:colId xmlns:a16="http://schemas.microsoft.com/office/drawing/2014/main" val="20003"/>
                    </a:ext>
                  </a:extLst>
                </a:gridCol>
              </a:tblGrid>
              <a:tr h="478272">
                <a:tc>
                  <a:txBody>
                    <a:bodyPr/>
                    <a:lstStyle/>
                    <a:p>
                      <a:r>
                        <a:rPr lang="en-IN" sz="1800" dirty="0" err="1">
                          <a:solidFill>
                            <a:schemeClr val="tx1"/>
                          </a:solidFill>
                        </a:rPr>
                        <a:t>Q.No</a:t>
                      </a:r>
                      <a:r>
                        <a:rPr lang="en-IN" sz="1800" dirty="0">
                          <a:solidFill>
                            <a:schemeClr val="tx1"/>
                          </a:solidFill>
                        </a:rPr>
                        <a:t>.</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01">
                <a:tc>
                  <a:txBody>
                    <a:bodyPr/>
                    <a:lstStyle/>
                    <a:p>
                      <a:r>
                        <a:rPr lang="en-IN" sz="1800" dirty="0"/>
                        <a:t>1</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01">
                <a:tc>
                  <a:txBody>
                    <a:bodyPr/>
                    <a:lstStyle/>
                    <a:p>
                      <a:r>
                        <a:rPr lang="en-IN" sz="1800" dirty="0"/>
                        <a:t>2</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1" name="Table 10">
            <a:extLst>
              <a:ext uri="{FF2B5EF4-FFF2-40B4-BE49-F238E27FC236}">
                <a16:creationId xmlns:a16="http://schemas.microsoft.com/office/drawing/2014/main" id="{2CF2D1EB-4D07-4C49-A9CB-87B0C4FF9707}"/>
              </a:ext>
            </a:extLst>
          </p:cNvPr>
          <p:cNvGraphicFramePr>
            <a:graphicFrameLocks noGrp="1"/>
          </p:cNvGraphicFramePr>
          <p:nvPr/>
        </p:nvGraphicFramePr>
        <p:xfrm>
          <a:off x="773113" y="3059113"/>
          <a:ext cx="7977188" cy="1097022"/>
        </p:xfrm>
        <a:graphic>
          <a:graphicData uri="http://schemas.openxmlformats.org/drawingml/2006/table">
            <a:tbl>
              <a:tblPr firstRow="1" bandRow="1">
                <a:tableStyleId>{5C22544A-7EE6-4342-B048-85BDC9FD1C3A}</a:tableStyleId>
              </a:tblPr>
              <a:tblGrid>
                <a:gridCol w="920444">
                  <a:extLst>
                    <a:ext uri="{9D8B030D-6E8A-4147-A177-3AD203B41FA5}">
                      <a16:colId xmlns:a16="http://schemas.microsoft.com/office/drawing/2014/main" val="20000"/>
                    </a:ext>
                  </a:extLst>
                </a:gridCol>
                <a:gridCol w="5369262">
                  <a:extLst>
                    <a:ext uri="{9D8B030D-6E8A-4147-A177-3AD203B41FA5}">
                      <a16:colId xmlns:a16="http://schemas.microsoft.com/office/drawing/2014/main" val="20001"/>
                    </a:ext>
                  </a:extLst>
                </a:gridCol>
                <a:gridCol w="843741">
                  <a:extLst>
                    <a:ext uri="{9D8B030D-6E8A-4147-A177-3AD203B41FA5}">
                      <a16:colId xmlns:a16="http://schemas.microsoft.com/office/drawing/2014/main" val="20002"/>
                    </a:ext>
                  </a:extLst>
                </a:gridCol>
                <a:gridCol w="843741">
                  <a:extLst>
                    <a:ext uri="{9D8B030D-6E8A-4147-A177-3AD203B41FA5}">
                      <a16:colId xmlns:a16="http://schemas.microsoft.com/office/drawing/2014/main" val="20003"/>
                    </a:ext>
                  </a:extLst>
                </a:gridCol>
              </a:tblGrid>
              <a:tr h="365654">
                <a:tc>
                  <a:txBody>
                    <a:bodyPr/>
                    <a:lstStyle/>
                    <a:p>
                      <a:r>
                        <a:rPr lang="en-IN" sz="1800" dirty="0" err="1">
                          <a:solidFill>
                            <a:schemeClr val="tx1"/>
                          </a:solidFill>
                        </a:rPr>
                        <a:t>Q.No</a:t>
                      </a:r>
                      <a:r>
                        <a:rPr lang="en-IN" sz="1800" dirty="0">
                          <a:solidFill>
                            <a:schemeClr val="tx1"/>
                          </a:solidFill>
                        </a:rPr>
                        <a:t>.</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654">
                <a:tc>
                  <a:txBody>
                    <a:bodyPr/>
                    <a:lstStyle/>
                    <a:p>
                      <a:r>
                        <a:rPr lang="en-IN" sz="1800" dirty="0"/>
                        <a:t>1</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654">
                <a:tc>
                  <a:txBody>
                    <a:bodyPr/>
                    <a:lstStyle/>
                    <a:p>
                      <a:r>
                        <a:rPr lang="en-IN" sz="1800" dirty="0"/>
                        <a:t>2</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2" name="Table 11">
            <a:extLst>
              <a:ext uri="{FF2B5EF4-FFF2-40B4-BE49-F238E27FC236}">
                <a16:creationId xmlns:a16="http://schemas.microsoft.com/office/drawing/2014/main" id="{5F1EC372-AAF8-429E-B03B-B778AFB8E3E2}"/>
              </a:ext>
            </a:extLst>
          </p:cNvPr>
          <p:cNvGraphicFramePr>
            <a:graphicFrameLocks noGrp="1"/>
          </p:cNvGraphicFramePr>
          <p:nvPr/>
        </p:nvGraphicFramePr>
        <p:xfrm>
          <a:off x="803275" y="4603750"/>
          <a:ext cx="7740650" cy="1560514"/>
        </p:xfrm>
        <a:graphic>
          <a:graphicData uri="http://schemas.openxmlformats.org/drawingml/2006/table">
            <a:tbl>
              <a:tblPr firstRow="1" bandRow="1">
                <a:tableStyleId>{5C22544A-7EE6-4342-B048-85BDC9FD1C3A}</a:tableStyleId>
              </a:tblPr>
              <a:tblGrid>
                <a:gridCol w="893152">
                  <a:extLst>
                    <a:ext uri="{9D8B030D-6E8A-4147-A177-3AD203B41FA5}">
                      <a16:colId xmlns:a16="http://schemas.microsoft.com/office/drawing/2014/main" val="20000"/>
                    </a:ext>
                  </a:extLst>
                </a:gridCol>
                <a:gridCol w="5210054">
                  <a:extLst>
                    <a:ext uri="{9D8B030D-6E8A-4147-A177-3AD203B41FA5}">
                      <a16:colId xmlns:a16="http://schemas.microsoft.com/office/drawing/2014/main" val="20001"/>
                    </a:ext>
                  </a:extLst>
                </a:gridCol>
                <a:gridCol w="818722">
                  <a:extLst>
                    <a:ext uri="{9D8B030D-6E8A-4147-A177-3AD203B41FA5}">
                      <a16:colId xmlns:a16="http://schemas.microsoft.com/office/drawing/2014/main" val="20002"/>
                    </a:ext>
                  </a:extLst>
                </a:gridCol>
                <a:gridCol w="818722">
                  <a:extLst>
                    <a:ext uri="{9D8B030D-6E8A-4147-A177-3AD203B41FA5}">
                      <a16:colId xmlns:a16="http://schemas.microsoft.com/office/drawing/2014/main" val="20003"/>
                    </a:ext>
                  </a:extLst>
                </a:gridCol>
              </a:tblGrid>
              <a:tr h="728276">
                <a:tc>
                  <a:txBody>
                    <a:bodyPr/>
                    <a:lstStyle/>
                    <a:p>
                      <a:r>
                        <a:rPr lang="en-IN" sz="1800" dirty="0" err="1">
                          <a:solidFill>
                            <a:schemeClr val="tx1"/>
                          </a:solidFill>
                        </a:rPr>
                        <a:t>Q.No</a:t>
                      </a:r>
                      <a:r>
                        <a:rPr lang="en-IN" sz="1800" dirty="0">
                          <a:solidFill>
                            <a:schemeClr val="tx1"/>
                          </a:solidFill>
                        </a:rPr>
                        <a:t>.</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16119">
                <a:tc>
                  <a:txBody>
                    <a:bodyPr/>
                    <a:lstStyle/>
                    <a:p>
                      <a:r>
                        <a:rPr lang="en-IN" sz="1800" dirty="0"/>
                        <a:t>1</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16119">
                <a:tc>
                  <a:txBody>
                    <a:bodyPr/>
                    <a:lstStyle/>
                    <a:p>
                      <a:r>
                        <a:rPr lang="en-IN" sz="1800" dirty="0"/>
                        <a:t>2</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55369" name="Slide Number Placeholder 12">
            <a:extLst>
              <a:ext uri="{FF2B5EF4-FFF2-40B4-BE49-F238E27FC236}">
                <a16:creationId xmlns:a16="http://schemas.microsoft.com/office/drawing/2014/main" id="{264DA7A1-76AA-4330-98E5-BFF1B6CC4D6C}"/>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7</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55370" name="Footer Placeholder 13">
            <a:extLst>
              <a:ext uri="{FF2B5EF4-FFF2-40B4-BE49-F238E27FC236}">
                <a16:creationId xmlns:a16="http://schemas.microsoft.com/office/drawing/2014/main" id="{E036CA6C-5FDC-483C-8442-0121141EF882}"/>
              </a:ext>
            </a:extLst>
          </p:cNvPr>
          <p:cNvSpPr>
            <a:spLocks noGrp="1"/>
          </p:cNvSpPr>
          <p:nvPr>
            <p:ph type="ftr" sz="quarter" idx="12"/>
          </p:nvPr>
        </p:nvSpPr>
        <p:spPr>
          <a:xfrm>
            <a:off x="2667000" y="6324600"/>
            <a:ext cx="3829050" cy="352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it-IT" altLang="en-US" sz="1200" dirty="0" smtClean="0">
                <a:solidFill>
                  <a:srgbClr val="888888"/>
                </a:solidFill>
                <a:latin typeface="Calibri" panose="020F0502020204030204" pitchFamily="34" charset="0"/>
                <a:sym typeface="Calibri" panose="020F0502020204030204" pitchFamily="34" charset="0"/>
              </a:rPr>
              <a:t>Dileep Kumar Kushwaha  ACSE0404 (TOAFL) Unit II</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13" name="Picture 12">
            <a:extLst>
              <a:ext uri="{FF2B5EF4-FFF2-40B4-BE49-F238E27FC236}">
                <a16:creationId xmlns:a16="http://schemas.microsoft.com/office/drawing/2014/main" id="{30B45E5D-48C8-4BE4-825C-8F7BB0BAF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730982"/>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A69F070-73F2-4C16-A5D8-13AEC92B99DA}" type="datetime1">
              <a:rPr lang="en-US" smtClean="0"/>
              <a:pPr/>
              <a:t>1/31/2022</a:t>
            </a:fld>
            <a:endParaRPr lang="en-US"/>
          </a:p>
        </p:txBody>
      </p:sp>
      <p:sp>
        <p:nvSpPr>
          <p:cNvPr id="5" name="Footer Placeholder 4"/>
          <p:cNvSpPr>
            <a:spLocks noGrp="1"/>
          </p:cNvSpPr>
          <p:nvPr>
            <p:ph type="ftr" sz="quarter" idx="11"/>
          </p:nvPr>
        </p:nvSpPr>
        <p:spPr>
          <a:xfrm>
            <a:off x="2514600" y="6356350"/>
            <a:ext cx="44958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Example of Arden’s theorem</a:t>
            </a:r>
          </a:p>
        </p:txBody>
      </p:sp>
      <p:sp>
        <p:nvSpPr>
          <p:cNvPr id="184323" name="Rectangle 3"/>
          <p:cNvSpPr>
            <a:spLocks noChangeArrowheads="1"/>
          </p:cNvSpPr>
          <p:nvPr/>
        </p:nvSpPr>
        <p:spPr bwMode="auto">
          <a:xfrm>
            <a:off x="457200" y="1524000"/>
            <a:ext cx="4847353" cy="1015663"/>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cs typeface="Arial" pitchFamily="34" charset="0"/>
              </a:rPr>
              <a:t>	Q1:</a:t>
            </a:r>
            <a:r>
              <a:rPr kumimoji="0" lang="en-US" sz="1200" b="0" i="0" u="none" strike="noStrike" cap="none" normalizeH="0" dirty="0" smtClean="0">
                <a:ln>
                  <a:noFill/>
                </a:ln>
                <a:solidFill>
                  <a:srgbClr val="333333"/>
                </a:solidFill>
                <a:effectLst/>
                <a:latin typeface="inter-regular"/>
                <a:cs typeface="Arial" pitchFamily="34" charset="0"/>
              </a:rPr>
              <a:t> </a:t>
            </a:r>
            <a:r>
              <a:rPr kumimoji="0" lang="en-US" sz="1200" b="0" i="0" u="none" strike="noStrike" cap="none" normalizeH="0" baseline="0" dirty="0" smtClean="0">
                <a:ln>
                  <a:noFill/>
                </a:ln>
                <a:solidFill>
                  <a:srgbClr val="333333"/>
                </a:solidFill>
                <a:effectLst/>
                <a:latin typeface="inter-regular"/>
                <a:cs typeface="Arial" pitchFamily="34" charset="0"/>
              </a:rPr>
              <a:t>Construct the regular expression for the given DFA</a:t>
            </a:r>
            <a:r>
              <a:rPr kumimoji="0" lang="en-US" sz="5500" b="0" i="0" u="none" strike="noStrike" cap="none" normalizeH="0" baseline="0" dirty="0" smtClean="0">
                <a:ln>
                  <a:noFill/>
                </a:ln>
                <a:solidFill>
                  <a:schemeClr val="tx1"/>
                </a:solidFill>
                <a:effectLst/>
                <a:latin typeface="Arial" pitchFamily="34" charset="0"/>
                <a:cs typeface="Arial" pitchFamily="34" charset="0"/>
              </a:rPr>
              <a:t/>
            </a:r>
            <a:br>
              <a:rPr kumimoji="0" lang="en-US" sz="55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333333"/>
                </a:solidFill>
                <a:effectLst/>
                <a:latin typeface="inter-bold"/>
                <a:cs typeface="Arial" pitchFamily="34" charset="0"/>
              </a:rPr>
              <a:t>Solution:</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84324" name="Picture 4" descr="Arden's Theorem"/>
          <p:cNvPicPr>
            <a:picLocks noChangeAspect="1" noChangeArrowheads="1"/>
          </p:cNvPicPr>
          <p:nvPr/>
        </p:nvPicPr>
        <p:blipFill>
          <a:blip r:embed="rId3"/>
          <a:srcRect/>
          <a:stretch>
            <a:fillRect/>
          </a:stretch>
        </p:blipFill>
        <p:spPr bwMode="auto">
          <a:xfrm>
            <a:off x="457200" y="2438400"/>
            <a:ext cx="3590925" cy="885826"/>
          </a:xfrm>
          <a:prstGeom prst="rect">
            <a:avLst/>
          </a:prstGeom>
          <a:noFill/>
        </p:spPr>
      </p:pic>
      <p:sp>
        <p:nvSpPr>
          <p:cNvPr id="184325" name="Rectangle 5"/>
          <p:cNvSpPr>
            <a:spLocks noChangeArrowheads="1"/>
          </p:cNvSpPr>
          <p:nvPr/>
        </p:nvSpPr>
        <p:spPr bwMode="auto">
          <a:xfrm>
            <a:off x="228601" y="3581400"/>
            <a:ext cx="8686800" cy="1828677"/>
          </a:xfrm>
          <a:prstGeom prst="rect">
            <a:avLst/>
          </a:prstGeom>
          <a:noFill/>
          <a:ln w="9525">
            <a:noFill/>
            <a:miter lim="800000"/>
            <a:headEnd/>
            <a:tailEnd/>
          </a:ln>
          <a:effectLst/>
        </p:spPr>
        <p:txBody>
          <a:bodyPr vert="horz" wrap="square" lIns="66654" tIns="44436" rIns="91440" bIns="4443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inter-regular"/>
                <a:cs typeface="Arial" pitchFamily="34" charset="0"/>
              </a:rPr>
              <a:t>Let us write down the equations</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Arial Unicode MS" pitchFamily="34" charset="-128"/>
                <a:cs typeface="Arial" pitchFamily="34" charset="0"/>
              </a:rPr>
              <a:t>q1 = q1 0 + ε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inter-regular"/>
                <a:cs typeface="Arial" pitchFamily="34" charset="0"/>
              </a:rPr>
              <a:t>Since q1 is the start state, so ε will be added, and the input 0 is coming to q1 from q1 hence we write</a:t>
            </a:r>
            <a:br>
              <a:rPr kumimoji="0" lang="en-US" b="0" i="0" u="none" strike="noStrike" cap="none" normalizeH="0" baseline="0" dirty="0" smtClean="0">
                <a:ln>
                  <a:noFill/>
                </a:ln>
                <a:solidFill>
                  <a:srgbClr val="333333"/>
                </a:solidFill>
                <a:effectLst/>
                <a:latin typeface="inter-regular"/>
                <a:cs typeface="Arial" pitchFamily="34" charset="0"/>
              </a:rPr>
            </a:br>
            <a:r>
              <a:rPr kumimoji="0" lang="en-US" b="0" i="0" u="none" strike="noStrike" cap="none" normalizeH="0" baseline="0" dirty="0" smtClean="0">
                <a:ln>
                  <a:noFill/>
                </a:ln>
                <a:solidFill>
                  <a:srgbClr val="333333"/>
                </a:solidFill>
                <a:effectLst/>
                <a:latin typeface="inter-regular"/>
                <a:cs typeface="Arial" pitchFamily="34" charset="0"/>
              </a:rPr>
              <a:t>State = source state of input × input coming to it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inter-regular"/>
                <a:cs typeface="Arial" pitchFamily="34" charset="0"/>
              </a:rPr>
              <a:t>Similarly,</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Arial Unicode MS" pitchFamily="34" charset="-128"/>
                <a:cs typeface="Arial" pitchFamily="34" charset="0"/>
              </a:rPr>
              <a:t>q2 = q1 1 + q2 1 q3 = q2 0 + q3 (0+1)</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A69F070-73F2-4C16-A5D8-13AEC92B99DA}" type="datetime1">
              <a:rPr lang="en-US" smtClean="0"/>
              <a:pPr/>
              <a:t>1/31/2022</a:t>
            </a:fld>
            <a:endParaRPr lang="en-US"/>
          </a:p>
        </p:txBody>
      </p:sp>
      <p:sp>
        <p:nvSpPr>
          <p:cNvPr id="5" name="Footer Placeholder 4"/>
          <p:cNvSpPr>
            <a:spLocks noGrp="1"/>
          </p:cNvSpPr>
          <p:nvPr>
            <p:ph type="ftr" sz="quarter" idx="11"/>
          </p:nvPr>
        </p:nvSpPr>
        <p:spPr>
          <a:xfrm>
            <a:off x="2514600" y="6356350"/>
            <a:ext cx="44958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Example of Arden’s theorem</a:t>
            </a:r>
          </a:p>
        </p:txBody>
      </p:sp>
      <p:sp>
        <p:nvSpPr>
          <p:cNvPr id="184325" name="Rectangle 5"/>
          <p:cNvSpPr>
            <a:spLocks noChangeArrowheads="1"/>
          </p:cNvSpPr>
          <p:nvPr/>
        </p:nvSpPr>
        <p:spPr bwMode="auto">
          <a:xfrm>
            <a:off x="457200" y="1143000"/>
            <a:ext cx="8382000" cy="3690726"/>
          </a:xfrm>
          <a:prstGeom prst="rect">
            <a:avLst/>
          </a:prstGeom>
          <a:noFill/>
          <a:ln w="9525">
            <a:noFill/>
            <a:miter lim="800000"/>
            <a:headEnd/>
            <a:tailEnd/>
          </a:ln>
          <a:effectLst/>
        </p:spPr>
        <p:txBody>
          <a:bodyPr vert="horz" wrap="square" lIns="66654" tIns="44436" rIns="91440" bIns="44436" numCol="1" anchor="ctr" anchorCtr="0" compatLnSpc="1">
            <a:prstTxWarp prst="textNoShape">
              <a:avLst/>
            </a:prstTxWarp>
            <a:spAutoFit/>
          </a:bodyPr>
          <a:lstStyle/>
          <a:p>
            <a:r>
              <a:rPr lang="en-US" dirty="0" smtClean="0"/>
              <a:t>Since the final states are q1 and q2, we are interested in solving q1 and q2 only. Let us see q1 first</a:t>
            </a:r>
          </a:p>
          <a:p>
            <a:r>
              <a:rPr lang="en-US" dirty="0" smtClean="0"/>
              <a:t>q1 = q1 0 + ε </a:t>
            </a:r>
          </a:p>
          <a:p>
            <a:r>
              <a:rPr lang="en-US" dirty="0" smtClean="0"/>
              <a:t>We can re-write it as</a:t>
            </a:r>
          </a:p>
          <a:p>
            <a:r>
              <a:rPr lang="en-US" dirty="0" smtClean="0"/>
              <a:t>q1 = ε + q1 0 </a:t>
            </a:r>
          </a:p>
          <a:p>
            <a:r>
              <a:rPr lang="en-US" dirty="0" smtClean="0"/>
              <a:t>Which is similar to R = Q + RP, and gets reduced to R = OP*.</a:t>
            </a:r>
          </a:p>
          <a:p>
            <a:r>
              <a:rPr lang="en-US" dirty="0" smtClean="0"/>
              <a:t>Assuming R = q1, Q = ε, P = 0</a:t>
            </a:r>
          </a:p>
          <a:p>
            <a:r>
              <a:rPr lang="en-US" dirty="0" smtClean="0"/>
              <a:t>We get</a:t>
            </a:r>
          </a:p>
          <a:p>
            <a:r>
              <a:rPr lang="en-US" dirty="0" smtClean="0"/>
              <a:t>q1 = ε.(0)* q1 = 0* (</a:t>
            </a:r>
            <a:r>
              <a:rPr lang="en-US" dirty="0" err="1" smtClean="0"/>
              <a:t>ε.R</a:t>
            </a:r>
            <a:r>
              <a:rPr lang="en-US" dirty="0" smtClean="0"/>
              <a:t>*= R*) </a:t>
            </a:r>
          </a:p>
          <a:p>
            <a:r>
              <a:rPr lang="en-US" dirty="0" smtClean="0"/>
              <a:t>Substituting the value into q2, we will get</a:t>
            </a:r>
          </a:p>
          <a:p>
            <a:r>
              <a:rPr lang="en-US" dirty="0" smtClean="0"/>
              <a:t>q2 = 0* 1 + q2 1 q2 = 0* 1 (1)* (R = Q + RP → Q P*) </a:t>
            </a:r>
          </a:p>
          <a:p>
            <a:r>
              <a:rPr lang="en-US" dirty="0" smtClean="0"/>
              <a:t>The regular expression is given by</a:t>
            </a:r>
          </a:p>
          <a:p>
            <a:r>
              <a:rPr lang="en-US" dirty="0" smtClean="0"/>
              <a:t>r = q1 + q2 = 0</a:t>
            </a:r>
            <a:r>
              <a:rPr lang="en-US" baseline="30000" dirty="0" smtClean="0"/>
              <a:t>*</a:t>
            </a:r>
            <a:r>
              <a:rPr lang="en-US" dirty="0" smtClean="0"/>
              <a:t> + 0</a:t>
            </a:r>
            <a:r>
              <a:rPr lang="en-US" baseline="30000" dirty="0" smtClean="0"/>
              <a:t>*</a:t>
            </a:r>
            <a:r>
              <a:rPr lang="en-US" dirty="0" smtClean="0"/>
              <a:t> 1.1</a:t>
            </a:r>
            <a:r>
              <a:rPr lang="en-US" baseline="30000" dirty="0" smtClean="0"/>
              <a:t>*</a:t>
            </a:r>
            <a:r>
              <a:rPr lang="en-US" dirty="0" smtClean="0"/>
              <a:t> r = 0</a:t>
            </a:r>
            <a:r>
              <a:rPr lang="en-US" baseline="30000" dirty="0" smtClean="0"/>
              <a:t>*</a:t>
            </a:r>
            <a:r>
              <a:rPr lang="en-US" dirty="0" smtClean="0"/>
              <a:t> + 0</a:t>
            </a:r>
            <a:r>
              <a:rPr lang="en-US" baseline="30000" dirty="0" smtClean="0"/>
              <a:t>*</a:t>
            </a:r>
            <a:r>
              <a:rPr lang="en-US" dirty="0" smtClean="0"/>
              <a:t> 1</a:t>
            </a:r>
            <a:r>
              <a:rPr lang="en-US" baseline="30000" dirty="0" smtClean="0"/>
              <a:t>+</a:t>
            </a:r>
            <a:r>
              <a:rPr lang="en-US" dirty="0" smtClean="0"/>
              <a:t> (1.1</a:t>
            </a:r>
            <a:r>
              <a:rPr lang="en-US" baseline="30000" dirty="0" smtClean="0"/>
              <a:t>*</a:t>
            </a:r>
            <a:r>
              <a:rPr lang="en-US" dirty="0" smtClean="0"/>
              <a:t> = 1</a:t>
            </a:r>
            <a:r>
              <a:rPr lang="en-US" baseline="30000" dirty="0" smtClean="0"/>
              <a:t>+</a:t>
            </a:r>
            <a:r>
              <a:rPr lang="en-US" dirty="0" smtClean="0"/>
              <a:t>)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A69F070-73F2-4C16-A5D8-13AEC92B99DA}" type="datetime1">
              <a:rPr lang="en-US" smtClean="0"/>
              <a:pPr/>
              <a:t>1/31/2022</a:t>
            </a:fld>
            <a:endParaRPr lang="en-US"/>
          </a:p>
        </p:txBody>
      </p:sp>
      <p:sp>
        <p:nvSpPr>
          <p:cNvPr id="5" name="Footer Placeholder 4"/>
          <p:cNvSpPr>
            <a:spLocks noGrp="1"/>
          </p:cNvSpPr>
          <p:nvPr>
            <p:ph type="ftr" sz="quarter" idx="11"/>
          </p:nvPr>
        </p:nvSpPr>
        <p:spPr>
          <a:xfrm>
            <a:off x="2514600" y="6356350"/>
            <a:ext cx="44958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Example of Arden’s theorem</a:t>
            </a:r>
          </a:p>
        </p:txBody>
      </p:sp>
      <p:sp>
        <p:nvSpPr>
          <p:cNvPr id="184325" name="Rectangle 5"/>
          <p:cNvSpPr>
            <a:spLocks noChangeArrowheads="1"/>
          </p:cNvSpPr>
          <p:nvPr/>
        </p:nvSpPr>
        <p:spPr bwMode="auto">
          <a:xfrm>
            <a:off x="457200" y="1143000"/>
            <a:ext cx="8382000" cy="4798721"/>
          </a:xfrm>
          <a:prstGeom prst="rect">
            <a:avLst/>
          </a:prstGeom>
          <a:noFill/>
          <a:ln w="9525">
            <a:noFill/>
            <a:miter lim="800000"/>
            <a:headEnd/>
            <a:tailEnd/>
          </a:ln>
          <a:effectLst/>
        </p:spPr>
        <p:txBody>
          <a:bodyPr vert="horz" wrap="square" lIns="66654" tIns="44436" rIns="91440" bIns="44436" numCol="1" anchor="ctr" anchorCtr="0" compatLnSpc="1">
            <a:prstTxWarp prst="textNoShape">
              <a:avLst/>
            </a:prstTxWarp>
            <a:spAutoFit/>
          </a:bodyPr>
          <a:lstStyle/>
          <a:p>
            <a:pPr fontAlgn="base"/>
            <a:r>
              <a:rPr lang="en-US" dirty="0" smtClean="0"/>
              <a:t>Q2:Find regular expression for the following DFA using Arden’s Theorem- </a:t>
            </a:r>
          </a:p>
          <a:p>
            <a:pPr fontAlgn="base"/>
            <a:r>
              <a:rPr lang="en-US" dirty="0" smtClean="0"/>
              <a:t> </a:t>
            </a:r>
          </a:p>
          <a:p>
            <a:pPr fontAlgn="base"/>
            <a:r>
              <a:rPr lang="en-US" b="1" u="sng" dirty="0" smtClean="0"/>
              <a:t>Solution-</a:t>
            </a:r>
            <a:r>
              <a:rPr lang="en-US" dirty="0" smtClean="0"/>
              <a:t> </a:t>
            </a:r>
          </a:p>
          <a:p>
            <a:pPr fontAlgn="base"/>
            <a:r>
              <a:rPr lang="en-US" b="1" u="sng" dirty="0" smtClean="0"/>
              <a:t>Step-01:</a:t>
            </a:r>
            <a:endParaRPr lang="en-US" b="1" dirty="0" smtClean="0"/>
          </a:p>
          <a:p>
            <a:pPr fontAlgn="base"/>
            <a:r>
              <a:rPr lang="en-US" dirty="0" smtClean="0"/>
              <a:t> Form a equation for each state-</a:t>
            </a:r>
          </a:p>
          <a:p>
            <a:pPr fontAlgn="base"/>
            <a:r>
              <a:rPr lang="en-US" dirty="0" smtClean="0"/>
              <a:t>q1 = ∈ ……(1)</a:t>
            </a:r>
          </a:p>
          <a:p>
            <a:pPr fontAlgn="base"/>
            <a:r>
              <a:rPr lang="en-US" dirty="0" smtClean="0"/>
              <a:t>q2 = q1.a ……(2)</a:t>
            </a:r>
          </a:p>
          <a:p>
            <a:pPr fontAlgn="base"/>
            <a:r>
              <a:rPr lang="en-US" dirty="0" smtClean="0"/>
              <a:t>q3 = q1.b + q2.a + q3.a …….(3)</a:t>
            </a:r>
          </a:p>
          <a:p>
            <a:pPr fontAlgn="base"/>
            <a:r>
              <a:rPr lang="en-US" dirty="0" smtClean="0"/>
              <a:t> </a:t>
            </a:r>
          </a:p>
          <a:p>
            <a:pPr fontAlgn="base"/>
            <a:r>
              <a:rPr lang="en-US" b="1" u="sng" dirty="0" smtClean="0"/>
              <a:t>Step-02:</a:t>
            </a:r>
            <a:endParaRPr lang="en-US" b="1" dirty="0" smtClean="0"/>
          </a:p>
          <a:p>
            <a:pPr fontAlgn="base"/>
            <a:r>
              <a:rPr lang="en-US" dirty="0" smtClean="0"/>
              <a:t> </a:t>
            </a:r>
          </a:p>
          <a:p>
            <a:pPr fontAlgn="base"/>
            <a:r>
              <a:rPr lang="en-US" dirty="0" smtClean="0"/>
              <a:t>Bring final state in the form R = Q + RP.</a:t>
            </a:r>
          </a:p>
          <a:p>
            <a:pPr fontAlgn="base"/>
            <a:r>
              <a:rPr lang="en-US" dirty="0" smtClean="0"/>
              <a:t> </a:t>
            </a:r>
          </a:p>
          <a:p>
            <a:pPr fontAlgn="base"/>
            <a:r>
              <a:rPr lang="en-US" dirty="0" smtClean="0"/>
              <a:t>Using (1) in (2), we get-</a:t>
            </a:r>
          </a:p>
          <a:p>
            <a:pPr fontAlgn="base"/>
            <a:r>
              <a:rPr lang="en-US" dirty="0" smtClean="0"/>
              <a:t>q2 = ∈.a</a:t>
            </a:r>
          </a:p>
          <a:p>
            <a:pPr fontAlgn="base"/>
            <a:r>
              <a:rPr lang="en-US" dirty="0" smtClean="0"/>
              <a:t>q2 = a …….(4)</a:t>
            </a:r>
          </a:p>
          <a:p>
            <a:pPr fontAlgn="base"/>
            <a:r>
              <a:rPr lang="en-US" dirty="0" smtClean="0"/>
              <a:t>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A69F070-73F2-4C16-A5D8-13AEC92B99DA}" type="datetime1">
              <a:rPr lang="en-US" smtClean="0"/>
              <a:pPr/>
              <a:t>1/31/2022</a:t>
            </a:fld>
            <a:endParaRPr lang="en-US"/>
          </a:p>
        </p:txBody>
      </p:sp>
      <p:sp>
        <p:nvSpPr>
          <p:cNvPr id="5" name="Footer Placeholder 4"/>
          <p:cNvSpPr>
            <a:spLocks noGrp="1"/>
          </p:cNvSpPr>
          <p:nvPr>
            <p:ph type="ftr" sz="quarter" idx="11"/>
          </p:nvPr>
        </p:nvSpPr>
        <p:spPr>
          <a:xfrm>
            <a:off x="2514600" y="6356350"/>
            <a:ext cx="44958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Example of Arden’s theorem</a:t>
            </a:r>
          </a:p>
        </p:txBody>
      </p:sp>
      <p:sp>
        <p:nvSpPr>
          <p:cNvPr id="184325" name="Rectangle 5"/>
          <p:cNvSpPr>
            <a:spLocks noChangeArrowheads="1"/>
          </p:cNvSpPr>
          <p:nvPr/>
        </p:nvSpPr>
        <p:spPr bwMode="auto">
          <a:xfrm>
            <a:off x="457200" y="1143000"/>
            <a:ext cx="8382000" cy="4891054"/>
          </a:xfrm>
          <a:prstGeom prst="rect">
            <a:avLst/>
          </a:prstGeom>
          <a:noFill/>
          <a:ln w="9525">
            <a:noFill/>
            <a:miter lim="800000"/>
            <a:headEnd/>
            <a:tailEnd/>
          </a:ln>
          <a:effectLst/>
        </p:spPr>
        <p:txBody>
          <a:bodyPr vert="horz" wrap="square" lIns="66654" tIns="44436" rIns="91440" bIns="44436" numCol="1" anchor="ctr" anchorCtr="0" compatLnSpc="1">
            <a:prstTxWarp prst="textNoShape">
              <a:avLst/>
            </a:prstTxWarp>
            <a:spAutoFit/>
          </a:bodyPr>
          <a:lstStyle/>
          <a:p>
            <a:pPr fontAlgn="base"/>
            <a:r>
              <a:rPr lang="en-US" dirty="0" smtClean="0"/>
              <a:t>Using (1) and (4) in (3), we get-</a:t>
            </a:r>
          </a:p>
          <a:p>
            <a:pPr fontAlgn="base"/>
            <a:r>
              <a:rPr lang="en-US" dirty="0" smtClean="0"/>
              <a:t> </a:t>
            </a:r>
          </a:p>
          <a:p>
            <a:pPr fontAlgn="base"/>
            <a:r>
              <a:rPr lang="en-US" dirty="0" smtClean="0"/>
              <a:t>q3 = q1.b + q2.a + q3.a</a:t>
            </a:r>
          </a:p>
          <a:p>
            <a:pPr fontAlgn="base"/>
            <a:r>
              <a:rPr lang="en-US" dirty="0" smtClean="0"/>
              <a:t>q3 = ∈.b + </a:t>
            </a:r>
            <a:r>
              <a:rPr lang="en-US" dirty="0" err="1" smtClean="0"/>
              <a:t>a.a</a:t>
            </a:r>
            <a:r>
              <a:rPr lang="en-US" dirty="0" smtClean="0"/>
              <a:t> + q3.a</a:t>
            </a:r>
          </a:p>
          <a:p>
            <a:pPr fontAlgn="base"/>
            <a:r>
              <a:rPr lang="en-US" dirty="0" smtClean="0"/>
              <a:t>q3 = (b + </a:t>
            </a:r>
            <a:r>
              <a:rPr lang="en-US" dirty="0" err="1" smtClean="0"/>
              <a:t>a.a</a:t>
            </a:r>
            <a:r>
              <a:rPr lang="en-US" dirty="0" smtClean="0"/>
              <a:t>) + q3.a …….(5)</a:t>
            </a:r>
          </a:p>
          <a:p>
            <a:pPr fontAlgn="base"/>
            <a:r>
              <a:rPr lang="en-US" dirty="0" smtClean="0"/>
              <a:t> </a:t>
            </a:r>
          </a:p>
          <a:p>
            <a:pPr fontAlgn="base"/>
            <a:r>
              <a:rPr lang="en-US" dirty="0" smtClean="0"/>
              <a:t>Using Arden’s Theorem in (5), we get-</a:t>
            </a:r>
          </a:p>
          <a:p>
            <a:pPr fontAlgn="base"/>
            <a:r>
              <a:rPr lang="en-US" dirty="0" smtClean="0"/>
              <a:t>q3 = (b + </a:t>
            </a:r>
            <a:r>
              <a:rPr lang="en-US" dirty="0" err="1" smtClean="0"/>
              <a:t>a.a</a:t>
            </a:r>
            <a:r>
              <a:rPr lang="en-US" dirty="0" smtClean="0"/>
              <a:t>)a*</a:t>
            </a:r>
          </a:p>
          <a:p>
            <a:pPr fontAlgn="base"/>
            <a:r>
              <a:rPr lang="en-US" dirty="0" smtClean="0"/>
              <a:t> Thus, Regular Expression for the given DFA = (b + </a:t>
            </a:r>
            <a:r>
              <a:rPr lang="en-US" dirty="0" err="1" smtClean="0"/>
              <a:t>aa</a:t>
            </a:r>
            <a:r>
              <a:rPr lang="en-US" dirty="0" smtClean="0"/>
              <a:t>)a*</a:t>
            </a:r>
          </a:p>
          <a:p>
            <a:pPr fontAlgn="base"/>
            <a:endParaRPr lang="en-US" dirty="0" smtClean="0"/>
          </a:p>
          <a:p>
            <a:pPr fontAlgn="base"/>
            <a:r>
              <a:rPr lang="en-US" dirty="0" smtClean="0"/>
              <a:t>Q3: Find regular expression for the following DFA using Arden’s Theorem-</a:t>
            </a:r>
          </a:p>
          <a:p>
            <a:pPr fontAlgn="base"/>
            <a:r>
              <a:rPr lang="en-US" dirty="0" smtClean="0"/>
              <a:t> </a:t>
            </a:r>
          </a:p>
          <a:p>
            <a:pPr fontAlgn="base"/>
            <a:r>
              <a:rPr lang="en-US" dirty="0" smtClean="0"/>
              <a:t> </a:t>
            </a:r>
          </a:p>
          <a:p>
            <a:pPr fontAlgn="base"/>
            <a:endParaRPr lang="en-US" dirty="0" smtClean="0"/>
          </a:p>
          <a:p>
            <a:endParaRPr lang="en-US" dirty="0" smtClean="0"/>
          </a:p>
          <a:p>
            <a:r>
              <a:rPr lang="en-US" dirty="0" smtClean="0"/>
              <a:t/>
            </a:r>
            <a:br>
              <a:rPr lang="en-US" dirty="0" smtClean="0"/>
            </a:b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57026" name="Picture 2" descr="https://www.gatevidyalay.com/wp-content/uploads/2019/12/DFA-to-Regular-Expression-Conversion-Ardens-Theorem-Problem-04.png"/>
          <p:cNvPicPr>
            <a:picLocks noChangeAspect="1" noChangeArrowheads="1"/>
          </p:cNvPicPr>
          <p:nvPr/>
        </p:nvPicPr>
        <p:blipFill>
          <a:blip r:embed="rId3"/>
          <a:srcRect/>
          <a:stretch>
            <a:fillRect/>
          </a:stretch>
        </p:blipFill>
        <p:spPr bwMode="auto">
          <a:xfrm>
            <a:off x="2819400" y="4191000"/>
            <a:ext cx="3133725" cy="2114550"/>
          </a:xfrm>
          <a:prstGeom prst="rect">
            <a:avLst/>
          </a:prstGeom>
          <a:noFill/>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A69F070-73F2-4C16-A5D8-13AEC92B99DA}" type="datetime1">
              <a:rPr lang="en-US" smtClean="0"/>
              <a:pPr/>
              <a:t>1/31/2022</a:t>
            </a:fld>
            <a:endParaRPr lang="en-US"/>
          </a:p>
        </p:txBody>
      </p:sp>
      <p:sp>
        <p:nvSpPr>
          <p:cNvPr id="5" name="Footer Placeholder 4"/>
          <p:cNvSpPr>
            <a:spLocks noGrp="1"/>
          </p:cNvSpPr>
          <p:nvPr>
            <p:ph type="ftr" sz="quarter" idx="11"/>
          </p:nvPr>
        </p:nvSpPr>
        <p:spPr>
          <a:xfrm>
            <a:off x="2514600" y="6356350"/>
            <a:ext cx="44958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Example of Arden’s theorem</a:t>
            </a:r>
          </a:p>
        </p:txBody>
      </p:sp>
      <p:sp>
        <p:nvSpPr>
          <p:cNvPr id="184325" name="Rectangle 5"/>
          <p:cNvSpPr>
            <a:spLocks noChangeArrowheads="1"/>
          </p:cNvSpPr>
          <p:nvPr/>
        </p:nvSpPr>
        <p:spPr bwMode="auto">
          <a:xfrm>
            <a:off x="457200" y="914400"/>
            <a:ext cx="8382000" cy="5075720"/>
          </a:xfrm>
          <a:prstGeom prst="rect">
            <a:avLst/>
          </a:prstGeom>
          <a:noFill/>
          <a:ln w="9525">
            <a:noFill/>
            <a:miter lim="800000"/>
            <a:headEnd/>
            <a:tailEnd/>
          </a:ln>
          <a:effectLst/>
        </p:spPr>
        <p:txBody>
          <a:bodyPr vert="horz" wrap="square" lIns="66654" tIns="44436" rIns="91440" bIns="44436" numCol="1" anchor="ctr" anchorCtr="0" compatLnSpc="1">
            <a:prstTxWarp prst="textNoShape">
              <a:avLst/>
            </a:prstTxWarp>
            <a:spAutoFit/>
          </a:bodyPr>
          <a:lstStyle/>
          <a:p>
            <a:pPr fontAlgn="base"/>
            <a:r>
              <a:rPr lang="en-US" b="1" u="sng" dirty="0" smtClean="0"/>
              <a:t>Step-01:</a:t>
            </a:r>
            <a:endParaRPr lang="en-US" b="1" dirty="0" smtClean="0"/>
          </a:p>
          <a:p>
            <a:pPr fontAlgn="base"/>
            <a:r>
              <a:rPr lang="en-US" dirty="0" smtClean="0"/>
              <a:t> Form a equation for each state-</a:t>
            </a:r>
          </a:p>
          <a:p>
            <a:pPr fontAlgn="base"/>
            <a:r>
              <a:rPr lang="en-US" dirty="0" smtClean="0"/>
              <a:t>q1 = ∈ + q1.a + q3.a ……(1)</a:t>
            </a:r>
          </a:p>
          <a:p>
            <a:pPr fontAlgn="base"/>
            <a:r>
              <a:rPr lang="en-US" dirty="0" smtClean="0"/>
              <a:t>q2 = q1.b + q2.b + q3.b ……(2)</a:t>
            </a:r>
          </a:p>
          <a:p>
            <a:pPr fontAlgn="base"/>
            <a:r>
              <a:rPr lang="en-US" dirty="0" smtClean="0"/>
              <a:t>q3 = q2.a …….(3)</a:t>
            </a:r>
          </a:p>
          <a:p>
            <a:pPr fontAlgn="base"/>
            <a:r>
              <a:rPr lang="en-US" dirty="0" smtClean="0"/>
              <a:t> </a:t>
            </a:r>
          </a:p>
          <a:p>
            <a:pPr fontAlgn="base"/>
            <a:r>
              <a:rPr lang="en-US" b="1" u="sng" dirty="0" smtClean="0"/>
              <a:t>Step-02:</a:t>
            </a:r>
            <a:endParaRPr lang="en-US" b="1" dirty="0" smtClean="0"/>
          </a:p>
          <a:p>
            <a:pPr fontAlgn="base"/>
            <a:r>
              <a:rPr lang="en-US" dirty="0" smtClean="0"/>
              <a:t> </a:t>
            </a:r>
          </a:p>
          <a:p>
            <a:pPr fontAlgn="base"/>
            <a:r>
              <a:rPr lang="en-US" dirty="0" smtClean="0"/>
              <a:t>Bring final state in the form R = Q + RP.</a:t>
            </a:r>
          </a:p>
          <a:p>
            <a:pPr fontAlgn="base"/>
            <a:r>
              <a:rPr lang="en-US" dirty="0" smtClean="0"/>
              <a:t> </a:t>
            </a:r>
          </a:p>
          <a:p>
            <a:pPr fontAlgn="base"/>
            <a:r>
              <a:rPr lang="en-US" dirty="0" smtClean="0"/>
              <a:t>Using (3) in (2), we get-</a:t>
            </a:r>
          </a:p>
          <a:p>
            <a:pPr fontAlgn="base"/>
            <a:r>
              <a:rPr lang="en-US" dirty="0" smtClean="0"/>
              <a:t>q2 = q1.b + q2.b + q2.a.b</a:t>
            </a:r>
          </a:p>
          <a:p>
            <a:pPr fontAlgn="base"/>
            <a:r>
              <a:rPr lang="en-US" dirty="0" smtClean="0"/>
              <a:t>q2 = q1.b + q2.(b + </a:t>
            </a:r>
            <a:r>
              <a:rPr lang="en-US" dirty="0" err="1" smtClean="0"/>
              <a:t>a.b</a:t>
            </a:r>
            <a:r>
              <a:rPr lang="en-US" dirty="0" smtClean="0"/>
              <a:t>) …….(4)</a:t>
            </a:r>
          </a:p>
          <a:p>
            <a:pPr fontAlgn="base"/>
            <a:endParaRPr lang="en-US" dirty="0" smtClean="0"/>
          </a:p>
          <a:p>
            <a:pPr fontAlgn="base"/>
            <a:r>
              <a:rPr lang="en-US" dirty="0" smtClean="0"/>
              <a:t>Using (3) in (2), we get-</a:t>
            </a:r>
          </a:p>
          <a:p>
            <a:pPr fontAlgn="base"/>
            <a:r>
              <a:rPr lang="en-US" dirty="0" smtClean="0"/>
              <a:t>q2 = q1.b + q2.b + q2.a.b</a:t>
            </a:r>
          </a:p>
          <a:p>
            <a:pPr fontAlgn="base"/>
            <a:r>
              <a:rPr lang="en-US" dirty="0" smtClean="0"/>
              <a:t>q2 = q1.b + q2.(b + </a:t>
            </a:r>
            <a:r>
              <a:rPr lang="en-US" dirty="0" err="1" smtClean="0"/>
              <a:t>a.b</a:t>
            </a:r>
            <a:r>
              <a:rPr lang="en-US" dirty="0" smtClean="0"/>
              <a:t>) …….(4)</a:t>
            </a:r>
          </a:p>
          <a:p>
            <a:pPr fontAlgn="base"/>
            <a:r>
              <a:rPr lang="en-US" dirty="0" smtClean="0"/>
              <a:t> </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A69F070-73F2-4C16-A5D8-13AEC92B99DA}" type="datetime1">
              <a:rPr lang="en-US" smtClean="0"/>
              <a:pPr/>
              <a:t>1/31/2022</a:t>
            </a:fld>
            <a:endParaRPr lang="en-US"/>
          </a:p>
        </p:txBody>
      </p:sp>
      <p:sp>
        <p:nvSpPr>
          <p:cNvPr id="5" name="Footer Placeholder 4"/>
          <p:cNvSpPr>
            <a:spLocks noGrp="1"/>
          </p:cNvSpPr>
          <p:nvPr>
            <p:ph type="ftr" sz="quarter" idx="11"/>
          </p:nvPr>
        </p:nvSpPr>
        <p:spPr>
          <a:xfrm>
            <a:off x="2514600" y="6356350"/>
            <a:ext cx="44958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Example of Arden’s theorem</a:t>
            </a:r>
          </a:p>
        </p:txBody>
      </p:sp>
      <p:sp>
        <p:nvSpPr>
          <p:cNvPr id="184325" name="Rectangle 5"/>
          <p:cNvSpPr>
            <a:spLocks noChangeArrowheads="1"/>
          </p:cNvSpPr>
          <p:nvPr/>
        </p:nvSpPr>
        <p:spPr bwMode="auto">
          <a:xfrm>
            <a:off x="457200" y="1143000"/>
            <a:ext cx="8382000" cy="5168053"/>
          </a:xfrm>
          <a:prstGeom prst="rect">
            <a:avLst/>
          </a:prstGeom>
          <a:noFill/>
          <a:ln w="9525">
            <a:noFill/>
            <a:miter lim="800000"/>
            <a:headEnd/>
            <a:tailEnd/>
          </a:ln>
          <a:effectLst/>
        </p:spPr>
        <p:txBody>
          <a:bodyPr vert="horz" wrap="square" lIns="66654" tIns="44436" rIns="91440" bIns="44436" numCol="1" anchor="ctr" anchorCtr="0" compatLnSpc="1">
            <a:prstTxWarp prst="textNoShape">
              <a:avLst/>
            </a:prstTxWarp>
            <a:spAutoFit/>
          </a:bodyPr>
          <a:lstStyle/>
          <a:p>
            <a:pPr fontAlgn="base"/>
            <a:endParaRPr lang="en-US" dirty="0" smtClean="0"/>
          </a:p>
          <a:p>
            <a:pPr fontAlgn="base"/>
            <a:r>
              <a:rPr lang="en-US" dirty="0" smtClean="0"/>
              <a:t>Using (5) in (3), we get-</a:t>
            </a:r>
          </a:p>
          <a:p>
            <a:pPr fontAlgn="base"/>
            <a:r>
              <a:rPr lang="en-US" dirty="0" smtClean="0"/>
              <a:t>q3 = q1.b.(b + </a:t>
            </a:r>
            <a:r>
              <a:rPr lang="en-US" dirty="0" err="1" smtClean="0"/>
              <a:t>a.b</a:t>
            </a:r>
            <a:r>
              <a:rPr lang="en-US" dirty="0" smtClean="0"/>
              <a:t>)*.a …….(6)</a:t>
            </a:r>
          </a:p>
          <a:p>
            <a:pPr fontAlgn="base"/>
            <a:r>
              <a:rPr lang="en-US" dirty="0" smtClean="0"/>
              <a:t> </a:t>
            </a:r>
          </a:p>
          <a:p>
            <a:pPr fontAlgn="base"/>
            <a:r>
              <a:rPr lang="en-US" dirty="0" smtClean="0"/>
              <a:t>Using (6) in (1), we get-</a:t>
            </a:r>
          </a:p>
          <a:p>
            <a:pPr fontAlgn="base"/>
            <a:r>
              <a:rPr lang="en-US" dirty="0" smtClean="0"/>
              <a:t>q1 = ∈ + q1.a + q1.b.(b + </a:t>
            </a:r>
            <a:r>
              <a:rPr lang="en-US" dirty="0" err="1" smtClean="0"/>
              <a:t>a.b</a:t>
            </a:r>
            <a:r>
              <a:rPr lang="en-US" dirty="0" smtClean="0"/>
              <a:t>)*.</a:t>
            </a:r>
            <a:r>
              <a:rPr lang="en-US" dirty="0" err="1" smtClean="0"/>
              <a:t>a.a</a:t>
            </a:r>
            <a:endParaRPr lang="en-US" dirty="0" smtClean="0"/>
          </a:p>
          <a:p>
            <a:pPr fontAlgn="base"/>
            <a:r>
              <a:rPr lang="en-US" dirty="0" smtClean="0"/>
              <a:t>q1 = ∈ + q1.(a + b.(b + </a:t>
            </a:r>
            <a:r>
              <a:rPr lang="en-US" dirty="0" err="1" smtClean="0"/>
              <a:t>a.b</a:t>
            </a:r>
            <a:r>
              <a:rPr lang="en-US" dirty="0" smtClean="0"/>
              <a:t>)*.</a:t>
            </a:r>
            <a:r>
              <a:rPr lang="en-US" dirty="0" err="1" smtClean="0"/>
              <a:t>a.a</a:t>
            </a:r>
            <a:r>
              <a:rPr lang="en-US" dirty="0" smtClean="0"/>
              <a:t>) …….(7)</a:t>
            </a:r>
          </a:p>
          <a:p>
            <a:pPr fontAlgn="base"/>
            <a:r>
              <a:rPr lang="en-US" dirty="0" smtClean="0"/>
              <a:t> </a:t>
            </a:r>
          </a:p>
          <a:p>
            <a:pPr fontAlgn="base"/>
            <a:r>
              <a:rPr lang="en-US" dirty="0" smtClean="0"/>
              <a:t>Using Arden’s Theorem in (7), we get-</a:t>
            </a:r>
          </a:p>
          <a:p>
            <a:pPr fontAlgn="base"/>
            <a:r>
              <a:rPr lang="en-US" dirty="0" smtClean="0"/>
              <a:t>q1 = ∈.(a + b.(b + </a:t>
            </a:r>
            <a:r>
              <a:rPr lang="en-US" dirty="0" err="1" smtClean="0"/>
              <a:t>a.b</a:t>
            </a:r>
            <a:r>
              <a:rPr lang="en-US" dirty="0" smtClean="0"/>
              <a:t>)*.</a:t>
            </a:r>
            <a:r>
              <a:rPr lang="en-US" dirty="0" err="1" smtClean="0"/>
              <a:t>a.a</a:t>
            </a:r>
            <a:r>
              <a:rPr lang="en-US" dirty="0" smtClean="0"/>
              <a:t>)*</a:t>
            </a:r>
          </a:p>
          <a:p>
            <a:pPr fontAlgn="base"/>
            <a:r>
              <a:rPr lang="en-US" dirty="0" smtClean="0"/>
              <a:t>q1 = (a + b.(b + </a:t>
            </a:r>
            <a:r>
              <a:rPr lang="en-US" dirty="0" err="1" smtClean="0"/>
              <a:t>a.b</a:t>
            </a:r>
            <a:r>
              <a:rPr lang="en-US" dirty="0" smtClean="0"/>
              <a:t>)*.</a:t>
            </a:r>
            <a:r>
              <a:rPr lang="en-US" dirty="0" err="1" smtClean="0"/>
              <a:t>a.a</a:t>
            </a:r>
            <a:r>
              <a:rPr lang="en-US" dirty="0" smtClean="0"/>
              <a:t>)*</a:t>
            </a:r>
          </a:p>
          <a:p>
            <a:pPr fontAlgn="base"/>
            <a:r>
              <a:rPr lang="en-US" dirty="0" smtClean="0"/>
              <a:t> </a:t>
            </a:r>
          </a:p>
          <a:p>
            <a:pPr fontAlgn="base"/>
            <a:r>
              <a:rPr lang="en-US" dirty="0" smtClean="0"/>
              <a:t>Thus, Regular Expression for the given DFA = (a + b(b + </a:t>
            </a:r>
            <a:r>
              <a:rPr lang="en-US" dirty="0" err="1" smtClean="0"/>
              <a:t>ab</a:t>
            </a:r>
            <a:r>
              <a:rPr lang="en-US" dirty="0" smtClean="0"/>
              <a:t>)*</a:t>
            </a:r>
            <a:r>
              <a:rPr lang="en-US" dirty="0" err="1" smtClean="0"/>
              <a:t>aa</a:t>
            </a:r>
            <a:r>
              <a:rPr lang="en-US" dirty="0" smtClean="0"/>
              <a:t>)*</a:t>
            </a:r>
          </a:p>
          <a:p>
            <a:r>
              <a:rPr lang="en-US" dirty="0" smtClean="0"/>
              <a:t/>
            </a:r>
            <a:br>
              <a:rPr lang="en-US" dirty="0" smtClean="0"/>
            </a:br>
            <a:endParaRPr lang="en-US" dirty="0" smtClean="0"/>
          </a:p>
          <a:p>
            <a:endParaRPr lang="en-US" dirty="0" smtClean="0"/>
          </a:p>
          <a:p>
            <a:r>
              <a:rPr lang="en-US" dirty="0" smtClean="0"/>
              <a:t/>
            </a:r>
            <a:br>
              <a:rPr lang="en-US" dirty="0" smtClean="0"/>
            </a:b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algn="just">
              <a:lnSpc>
                <a:spcPct val="150000"/>
              </a:lnSpc>
              <a:spcBef>
                <a:spcPts val="0"/>
              </a:spcBef>
              <a:buNone/>
            </a:pPr>
            <a:endParaRPr lang="en-US" sz="2400" b="1" dirty="0" smtClean="0"/>
          </a:p>
          <a:p>
            <a:pPr algn="just">
              <a:lnSpc>
                <a:spcPct val="150000"/>
              </a:lnSpc>
              <a:spcBef>
                <a:spcPts val="0"/>
              </a:spcBef>
              <a:buNone/>
            </a:pPr>
            <a:r>
              <a:rPr lang="en-US" sz="2200" dirty="0" smtClean="0"/>
              <a:t>We learnt:</a:t>
            </a:r>
          </a:p>
          <a:p>
            <a:pPr algn="just">
              <a:lnSpc>
                <a:spcPct val="150000"/>
              </a:lnSpc>
              <a:spcBef>
                <a:spcPts val="0"/>
              </a:spcBef>
            </a:pPr>
            <a:r>
              <a:rPr lang="en-US" sz="2200" dirty="0" smtClean="0"/>
              <a:t>Regular Expressions, </a:t>
            </a:r>
          </a:p>
          <a:p>
            <a:pPr algn="just">
              <a:lnSpc>
                <a:spcPct val="150000"/>
              </a:lnSpc>
              <a:spcBef>
                <a:spcPts val="0"/>
              </a:spcBef>
            </a:pPr>
            <a:r>
              <a:rPr lang="en-US" sz="2200" dirty="0" smtClean="0"/>
              <a:t>Transition Graph, </a:t>
            </a:r>
          </a:p>
          <a:p>
            <a:pPr algn="just">
              <a:lnSpc>
                <a:spcPct val="150000"/>
              </a:lnSpc>
              <a:spcBef>
                <a:spcPts val="0"/>
              </a:spcBef>
            </a:pPr>
            <a:r>
              <a:rPr lang="en-US" sz="2200" dirty="0" err="1" smtClean="0"/>
              <a:t>Kleen’s</a:t>
            </a:r>
            <a:r>
              <a:rPr lang="en-US" sz="2200" dirty="0" smtClean="0"/>
              <a:t> Theorem, </a:t>
            </a:r>
          </a:p>
          <a:p>
            <a:pPr algn="just">
              <a:lnSpc>
                <a:spcPct val="150000"/>
              </a:lnSpc>
              <a:spcBef>
                <a:spcPts val="0"/>
              </a:spcBef>
            </a:pPr>
            <a:r>
              <a:rPr lang="en-US" sz="2200" dirty="0" smtClean="0"/>
              <a:t>Finite Automata and Regular Expression- Arden’s theorem, </a:t>
            </a:r>
          </a:p>
          <a:p>
            <a:pPr algn="just">
              <a:lnSpc>
                <a:spcPct val="150000"/>
              </a:lnSpc>
              <a:spcBef>
                <a:spcPts val="0"/>
              </a:spcBef>
            </a:pPr>
            <a:r>
              <a:rPr lang="en-US" sz="2200" dirty="0" smtClean="0"/>
              <a:t>Algebraic Method Using Arden’s Theorem,</a:t>
            </a:r>
          </a:p>
          <a:p>
            <a:pPr algn="just">
              <a:buNone/>
            </a:pPr>
            <a:r>
              <a:rPr lang="en-US" sz="2200" dirty="0" smtClean="0"/>
              <a:t>	</a:t>
            </a:r>
          </a:p>
          <a:p>
            <a:pPr algn="just">
              <a:buNone/>
            </a:pPr>
            <a:endParaRPr lang="en-US" sz="2400" b="1" dirty="0" smtClean="0"/>
          </a:p>
        </p:txBody>
      </p:sp>
      <p:sp>
        <p:nvSpPr>
          <p:cNvPr id="4" name="Date Placeholder 3"/>
          <p:cNvSpPr>
            <a:spLocks noGrp="1"/>
          </p:cNvSpPr>
          <p:nvPr>
            <p:ph type="dt" sz="half" idx="10"/>
          </p:nvPr>
        </p:nvSpPr>
        <p:spPr/>
        <p:txBody>
          <a:bodyPr/>
          <a:lstStyle/>
          <a:p>
            <a:fld id="{F8460A44-E07B-4D9A-B04A-819344325FC5}" type="datetime1">
              <a:rPr lang="en-US" smtClean="0"/>
              <a:pPr/>
              <a:t>1/31/2022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Recap</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algn="just">
              <a:buNone/>
            </a:pPr>
            <a:endParaRPr lang="en-US" sz="2400" b="1" dirty="0" smtClean="0"/>
          </a:p>
          <a:p>
            <a:pPr algn="just">
              <a:lnSpc>
                <a:spcPct val="150000"/>
              </a:lnSpc>
              <a:spcBef>
                <a:spcPts val="0"/>
              </a:spcBef>
              <a:buNone/>
            </a:pPr>
            <a:r>
              <a:rPr lang="en-US" sz="2800" b="1" dirty="0" smtClean="0"/>
              <a:t>Objective of the Topic</a:t>
            </a:r>
            <a:endParaRPr lang="en-US" sz="2400" b="1" dirty="0" smtClean="0"/>
          </a:p>
          <a:p>
            <a:pPr algn="just">
              <a:lnSpc>
                <a:spcPct val="150000"/>
              </a:lnSpc>
              <a:spcBef>
                <a:spcPts val="0"/>
              </a:spcBef>
              <a:buNone/>
            </a:pPr>
            <a:r>
              <a:rPr lang="en-US" sz="2200" dirty="0" smtClean="0"/>
              <a:t>The objective of the topic is to make the student able to:</a:t>
            </a:r>
          </a:p>
          <a:p>
            <a:pPr indent="114300" algn="just">
              <a:lnSpc>
                <a:spcPct val="150000"/>
              </a:lnSpc>
              <a:spcBef>
                <a:spcPts val="0"/>
              </a:spcBef>
            </a:pPr>
            <a:r>
              <a:rPr lang="en-US" sz="2200" dirty="0" smtClean="0"/>
              <a:t>	Differentiate between regular and non-regular languages.</a:t>
            </a:r>
          </a:p>
          <a:p>
            <a:pPr indent="114300" algn="just">
              <a:lnSpc>
                <a:spcPct val="150000"/>
              </a:lnSpc>
              <a:spcBef>
                <a:spcPts val="0"/>
              </a:spcBef>
            </a:pPr>
            <a:r>
              <a:rPr lang="en-US" sz="2200" dirty="0" smtClean="0"/>
              <a:t>	Generate language from FA/ RE</a:t>
            </a:r>
          </a:p>
          <a:p>
            <a:pPr indent="114300" algn="just">
              <a:lnSpc>
                <a:spcPct val="150000"/>
              </a:lnSpc>
              <a:spcBef>
                <a:spcPts val="0"/>
              </a:spcBef>
            </a:pPr>
            <a:r>
              <a:rPr lang="en-US" sz="2200" dirty="0" smtClean="0"/>
              <a:t>	Learn the closure properties of regular languages.</a:t>
            </a:r>
          </a:p>
          <a:p>
            <a:pPr indent="571500" algn="just">
              <a:lnSpc>
                <a:spcPct val="150000"/>
              </a:lnSpc>
              <a:spcBef>
                <a:spcPts val="0"/>
              </a:spcBef>
            </a:pPr>
            <a:r>
              <a:rPr lang="en-US" sz="2200" dirty="0" smtClean="0"/>
              <a:t> Convert FA to RE and vice-versa.</a:t>
            </a:r>
          </a:p>
          <a:p>
            <a:pPr algn="just">
              <a:buNone/>
            </a:pPr>
            <a:r>
              <a:rPr lang="en-US" sz="2200" dirty="0" smtClean="0"/>
              <a:t>	</a:t>
            </a:r>
          </a:p>
          <a:p>
            <a:pPr algn="just">
              <a:buNone/>
            </a:pPr>
            <a:endParaRPr lang="en-US" sz="2400" b="1" dirty="0" smtClean="0"/>
          </a:p>
        </p:txBody>
      </p:sp>
      <p:sp>
        <p:nvSpPr>
          <p:cNvPr id="4" name="Date Placeholder 3"/>
          <p:cNvSpPr>
            <a:spLocks noGrp="1"/>
          </p:cNvSpPr>
          <p:nvPr>
            <p:ph type="dt" sz="half" idx="10"/>
          </p:nvPr>
        </p:nvSpPr>
        <p:spPr/>
        <p:txBody>
          <a:bodyPr/>
          <a:lstStyle/>
          <a:p>
            <a:fld id="{8F3C8D82-777A-4994-9B27-1D5028664D7F}" type="datetime1">
              <a:rPr lang="en-US" smtClean="0"/>
              <a:pPr/>
              <a:t>1/31/2022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Regular and Non-regular Languages</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algn="just">
              <a:buNone/>
            </a:pPr>
            <a:endParaRPr lang="en-US" sz="2400" b="1" dirty="0" smtClean="0"/>
          </a:p>
          <a:p>
            <a:pPr algn="just">
              <a:lnSpc>
                <a:spcPct val="150000"/>
              </a:lnSpc>
              <a:spcBef>
                <a:spcPts val="0"/>
              </a:spcBef>
              <a:buNone/>
            </a:pPr>
            <a:r>
              <a:rPr lang="en-US" sz="2800" b="1" dirty="0" smtClean="0"/>
              <a:t>Topic mapping with Course Outcome</a:t>
            </a:r>
          </a:p>
          <a:p>
            <a:pPr algn="just">
              <a:buNone/>
            </a:pPr>
            <a:r>
              <a:rPr lang="en-US" sz="2200" dirty="0" smtClean="0"/>
              <a:t>	</a:t>
            </a:r>
          </a:p>
          <a:p>
            <a:pPr algn="just">
              <a:buNone/>
            </a:pPr>
            <a:endParaRPr lang="en-US" sz="2400" b="1" dirty="0" smtClean="0"/>
          </a:p>
        </p:txBody>
      </p:sp>
      <p:sp>
        <p:nvSpPr>
          <p:cNvPr id="4" name="Date Placeholder 3"/>
          <p:cNvSpPr>
            <a:spLocks noGrp="1"/>
          </p:cNvSpPr>
          <p:nvPr>
            <p:ph type="dt" sz="half" idx="10"/>
          </p:nvPr>
        </p:nvSpPr>
        <p:spPr/>
        <p:txBody>
          <a:bodyPr/>
          <a:lstStyle/>
          <a:p>
            <a:fld id="{75D2DDD6-2E63-464D-9788-D18F99DCF127}" type="datetime1">
              <a:rPr lang="en-US" smtClean="0"/>
              <a:pPr/>
              <a:t>1/31/2022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Regular and Non-regular Languages</a:t>
            </a:r>
          </a:p>
        </p:txBody>
      </p:sp>
      <p:graphicFrame>
        <p:nvGraphicFramePr>
          <p:cNvPr id="9" name="Content Placeholder 11"/>
          <p:cNvGraphicFramePr>
            <a:graphicFrameLocks/>
          </p:cNvGraphicFramePr>
          <p:nvPr/>
        </p:nvGraphicFramePr>
        <p:xfrm>
          <a:off x="609600" y="2514602"/>
          <a:ext cx="7391399" cy="1310638"/>
        </p:xfrm>
        <a:graphic>
          <a:graphicData uri="http://schemas.openxmlformats.org/drawingml/2006/table">
            <a:tbl>
              <a:tblPr/>
              <a:tblGrid>
                <a:gridCol w="2209800">
                  <a:extLst>
                    <a:ext uri="{9D8B030D-6E8A-4147-A177-3AD203B41FA5}">
                      <a16:colId xmlns:a16="http://schemas.microsoft.com/office/drawing/2014/main" val="20000"/>
                    </a:ext>
                  </a:extLst>
                </a:gridCol>
                <a:gridCol w="850055">
                  <a:extLst>
                    <a:ext uri="{9D8B030D-6E8A-4147-A177-3AD203B41FA5}">
                      <a16:colId xmlns:a16="http://schemas.microsoft.com/office/drawing/2014/main" val="20001"/>
                    </a:ext>
                  </a:extLst>
                </a:gridCol>
                <a:gridCol w="1082886">
                  <a:extLst>
                    <a:ext uri="{9D8B030D-6E8A-4147-A177-3AD203B41FA5}">
                      <a16:colId xmlns:a16="http://schemas.microsoft.com/office/drawing/2014/main" val="20002"/>
                    </a:ext>
                  </a:extLst>
                </a:gridCol>
                <a:gridCol w="1082886">
                  <a:extLst>
                    <a:ext uri="{9D8B030D-6E8A-4147-A177-3AD203B41FA5}">
                      <a16:colId xmlns:a16="http://schemas.microsoft.com/office/drawing/2014/main" val="20003"/>
                    </a:ext>
                  </a:extLst>
                </a:gridCol>
                <a:gridCol w="1082886">
                  <a:extLst>
                    <a:ext uri="{9D8B030D-6E8A-4147-A177-3AD203B41FA5}">
                      <a16:colId xmlns:a16="http://schemas.microsoft.com/office/drawing/2014/main" val="20004"/>
                    </a:ext>
                  </a:extLst>
                </a:gridCol>
                <a:gridCol w="1082886">
                  <a:extLst>
                    <a:ext uri="{9D8B030D-6E8A-4147-A177-3AD203B41FA5}">
                      <a16:colId xmlns:a16="http://schemas.microsoft.com/office/drawing/2014/main" val="20005"/>
                    </a:ext>
                  </a:extLst>
                </a:gridCol>
              </a:tblGrid>
              <a:tr h="609598">
                <a:tc>
                  <a:txBody>
                    <a:bodyPr/>
                    <a:lstStyle/>
                    <a:p>
                      <a:pPr marL="0" marR="0" algn="ctr">
                        <a:lnSpc>
                          <a:spcPct val="115000"/>
                        </a:lnSpc>
                        <a:spcBef>
                          <a:spcPts val="0"/>
                        </a:spcBef>
                        <a:spcAft>
                          <a:spcPts val="0"/>
                        </a:spcAft>
                      </a:pPr>
                      <a:r>
                        <a:rPr lang="en-US" sz="2000" b="1" dirty="0" smtClean="0">
                          <a:latin typeface="Calibri"/>
                          <a:ea typeface="Calibri"/>
                          <a:cs typeface="Times New Roman"/>
                        </a:rPr>
                        <a:t>Topic</a:t>
                      </a:r>
                      <a:endParaRPr lang="en-US" sz="2000" b="1"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smtClean="0">
                          <a:latin typeface="Times New Roman"/>
                          <a:ea typeface="Calibri"/>
                          <a:cs typeface="Times New Roman"/>
                        </a:rPr>
                        <a:t>CO1</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smtClean="0">
                          <a:latin typeface="Times New Roman"/>
                          <a:ea typeface="Calibri"/>
                          <a:cs typeface="Times New Roman"/>
                        </a:rPr>
                        <a:t>CO2</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smtClean="0">
                          <a:latin typeface="Times New Roman"/>
                          <a:ea typeface="Calibri"/>
                          <a:cs typeface="Times New Roman"/>
                        </a:rPr>
                        <a:t>CO3</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a:t>
                      </a:r>
                      <a:r>
                        <a:rPr lang="en-US" sz="2000" b="1" dirty="0" smtClean="0">
                          <a:latin typeface="Times New Roman"/>
                          <a:ea typeface="Calibri"/>
                          <a:cs typeface="Times New Roman"/>
                        </a:rPr>
                        <a:t>O4</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a:t>
                      </a:r>
                      <a:r>
                        <a:rPr lang="en-US" sz="2000" b="1" dirty="0" smtClean="0">
                          <a:latin typeface="Times New Roman"/>
                          <a:ea typeface="Calibri"/>
                          <a:cs typeface="Times New Roman"/>
                        </a:rPr>
                        <a:t>O5</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683852">
                <a:tc>
                  <a:txBody>
                    <a:bodyPr/>
                    <a:lstStyle/>
                    <a:p>
                      <a:pPr marL="0" marR="0" algn="ctr">
                        <a:lnSpc>
                          <a:spcPct val="115000"/>
                        </a:lnSpc>
                        <a:spcBef>
                          <a:spcPts val="0"/>
                        </a:spcBef>
                        <a:spcAft>
                          <a:spcPts val="0"/>
                        </a:spcAft>
                      </a:pPr>
                      <a:r>
                        <a:rPr lang="en-US" sz="2000" b="1" kern="1200" dirty="0" smtClean="0">
                          <a:latin typeface="Calibri"/>
                          <a:ea typeface="Times New Roman"/>
                          <a:cs typeface="Times New Roman"/>
                        </a:rPr>
                        <a:t>Regular and Non –regular Languages</a:t>
                      </a:r>
                      <a:endParaRPr lang="en-US" sz="2000" dirty="0">
                        <a:latin typeface="Calibri"/>
                        <a:ea typeface="Times New Roman"/>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smtClean="0">
                          <a:solidFill>
                            <a:srgbClr val="000000"/>
                          </a:solidFill>
                          <a:latin typeface="Times New Roman"/>
                          <a:ea typeface="Calibri"/>
                          <a:cs typeface="Times New Roman"/>
                        </a:rPr>
                        <a:t>-</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smtClean="0">
                          <a:latin typeface="Calibri"/>
                          <a:ea typeface="Calibri"/>
                          <a:cs typeface="Times New Roman"/>
                        </a:rPr>
                        <a:t>3</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smtClean="0">
                          <a:latin typeface="Calibri"/>
                          <a:ea typeface="Calibri"/>
                          <a:cs typeface="Times New Roman"/>
                        </a:rPr>
                        <a:t>-</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smtClean="0">
                          <a:latin typeface="Calibri"/>
                          <a:ea typeface="Calibri"/>
                          <a:cs typeface="Times New Roman"/>
                        </a:rPr>
                        <a:t>-</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smtClean="0">
                          <a:latin typeface="Calibri"/>
                          <a:ea typeface="Calibri"/>
                          <a:cs typeface="Times New Roman"/>
                        </a:rPr>
                        <a:t>-</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bl>
          </a:graphicData>
        </a:graphic>
      </p:graphicFrame>
      <p:sp>
        <p:nvSpPr>
          <p:cNvPr id="11" name="Footer Placeholder 9"/>
          <p:cNvSpPr>
            <a:spLocks noGrp="1"/>
          </p:cNvSpPr>
          <p:nvPr>
            <p:ph type="ftr" sz="quarter" idx="11"/>
          </p:nvPr>
        </p:nvSpPr>
        <p:spPr>
          <a:xfrm>
            <a:off x="2514600" y="6356350"/>
            <a:ext cx="5029200" cy="365125"/>
          </a:xfrm>
        </p:spPr>
        <p:txBody>
          <a:bodyPr/>
          <a:lstStyle/>
          <a:p>
            <a:r>
              <a:rPr lang="fi-FI" dirty="0" smtClean="0"/>
              <a:t>Dileep Kumar Kushwaha             ACSE0404 (TOAFL)                  Unit II</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algn="just">
              <a:buNone/>
            </a:pPr>
            <a:endParaRPr lang="en-US" sz="2400" b="1" dirty="0" smtClean="0"/>
          </a:p>
          <a:p>
            <a:pPr algn="just">
              <a:lnSpc>
                <a:spcPct val="150000"/>
              </a:lnSpc>
              <a:spcBef>
                <a:spcPts val="0"/>
              </a:spcBef>
            </a:pPr>
            <a:r>
              <a:rPr lang="en-US" sz="2200" dirty="0" smtClean="0"/>
              <a:t>Regular languages are accepted by Finite automata.</a:t>
            </a:r>
          </a:p>
          <a:p>
            <a:pPr algn="just">
              <a:lnSpc>
                <a:spcPct val="150000"/>
              </a:lnSpc>
              <a:spcBef>
                <a:spcPts val="0"/>
              </a:spcBef>
            </a:pPr>
            <a:r>
              <a:rPr lang="en-US" sz="2200" dirty="0" smtClean="0"/>
              <a:t>They are generated by Regular grammar.</a:t>
            </a:r>
          </a:p>
          <a:p>
            <a:pPr algn="just">
              <a:lnSpc>
                <a:spcPct val="150000"/>
              </a:lnSpc>
              <a:spcBef>
                <a:spcPts val="0"/>
              </a:spcBef>
            </a:pPr>
            <a:r>
              <a:rPr lang="en-US" sz="2200" dirty="0" smtClean="0"/>
              <a:t>Regular language can also be expressed in the form of regular expression.</a:t>
            </a:r>
          </a:p>
          <a:p>
            <a:pPr algn="just">
              <a:buNone/>
            </a:pPr>
            <a:r>
              <a:rPr lang="en-US" sz="2200" dirty="0" smtClean="0"/>
              <a:t>	</a:t>
            </a:r>
          </a:p>
          <a:p>
            <a:pPr algn="just">
              <a:buNone/>
            </a:pPr>
            <a:endParaRPr lang="en-US" sz="2400" b="1" dirty="0" smtClean="0"/>
          </a:p>
        </p:txBody>
      </p:sp>
      <p:sp>
        <p:nvSpPr>
          <p:cNvPr id="4" name="Date Placeholder 3"/>
          <p:cNvSpPr>
            <a:spLocks noGrp="1"/>
          </p:cNvSpPr>
          <p:nvPr>
            <p:ph type="dt" sz="half" idx="10"/>
          </p:nvPr>
        </p:nvSpPr>
        <p:spPr/>
        <p:txBody>
          <a:bodyPr/>
          <a:lstStyle/>
          <a:p>
            <a:fld id="{B8E31238-8B8E-4FDC-932A-A0C3D5F01377}" type="datetime1">
              <a:rPr lang="en-US" smtClean="0"/>
              <a:pPr/>
              <a:t>1/31/2022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Regular and Non-regular Languages</a:t>
            </a:r>
          </a:p>
        </p:txBody>
      </p:sp>
      <p:sp>
        <p:nvSpPr>
          <p:cNvPr id="11" name="Footer Placeholder 9"/>
          <p:cNvSpPr>
            <a:spLocks noGrp="1"/>
          </p:cNvSpPr>
          <p:nvPr>
            <p:ph type="ftr" sz="quarter" idx="11"/>
          </p:nvPr>
        </p:nvSpPr>
        <p:spPr>
          <a:xfrm>
            <a:off x="2514600" y="6356350"/>
            <a:ext cx="5029200" cy="365125"/>
          </a:xfrm>
        </p:spPr>
        <p:txBody>
          <a:bodyPr/>
          <a:lstStyle/>
          <a:p>
            <a:r>
              <a:rPr lang="fi-FI" dirty="0" smtClean="0"/>
              <a:t>Dileep Kumar Kushwaha             ACSE0404 (TOAFL)                  Unit II</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3">
            <a:extLst>
              <a:ext uri="{FF2B5EF4-FFF2-40B4-BE49-F238E27FC236}">
                <a16:creationId xmlns:a16="http://schemas.microsoft.com/office/drawing/2014/main" id="{D9CF9955-9DE6-4E3A-999C-16EE3FBDC17E}"/>
              </a:ext>
            </a:extLst>
          </p:cNvPr>
          <p:cNvSpPr>
            <a:spLocks noGrp="1"/>
          </p:cNvSpPr>
          <p:nvPr>
            <p:ph type="dt" sz="quarter" idx="11"/>
          </p:nvPr>
        </p:nvSpPr>
        <p:spPr>
          <a:xfrm>
            <a:off x="228600" y="6248400"/>
            <a:ext cx="2895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3A2E2D4E-D31F-4C12-B7E8-E27A6DDAD447}" type="datetime1">
              <a:rPr lang="en-US" altLang="en-US" sz="1200" smtClean="0">
                <a:solidFill>
                  <a:srgbClr val="888888"/>
                </a:solidFill>
                <a:latin typeface="Calibri" panose="020F0502020204030204" pitchFamily="34" charset="0"/>
                <a:sym typeface="Calibri" panose="020F0502020204030204" pitchFamily="34" charset="0"/>
              </a:rPr>
              <a:pPr eaLnBrk="1" hangingPunct="1">
                <a:buFont typeface="Arial" panose="020B0604020202020204" pitchFamily="34" charset="0"/>
                <a:buNone/>
              </a:pPr>
              <a:t>1/31/2022</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83838BA3-2FEE-41D2-9860-B0EA794D6130}"/>
              </a:ext>
            </a:extLst>
          </p:cNvPr>
          <p:cNvSpPr txBox="1">
            <a:spLocks/>
          </p:cNvSpPr>
          <p:nvPr/>
        </p:nvSpPr>
        <p:spPr>
          <a:xfrm>
            <a:off x="1371600" y="0"/>
            <a:ext cx="7543800" cy="94615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56325" name="Rectangle 2">
            <a:extLst>
              <a:ext uri="{FF2B5EF4-FFF2-40B4-BE49-F238E27FC236}">
                <a16:creationId xmlns:a16="http://schemas.microsoft.com/office/drawing/2014/main" id="{11DD943F-E100-4221-AE1C-65C73F726586}"/>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t/>
            </a:r>
            <a:br>
              <a:rPr lang="en-US" altLang="en-US"/>
            </a:br>
            <a:endParaRPr lang="en-US" altLang="en-US"/>
          </a:p>
          <a:p>
            <a:pPr eaLnBrk="1" hangingPunct="1"/>
            <a:endParaRPr lang="en-US" altLang="en-US"/>
          </a:p>
        </p:txBody>
      </p:sp>
      <p:sp>
        <p:nvSpPr>
          <p:cNvPr id="56326" name="Content Placeholder 1">
            <a:extLst>
              <a:ext uri="{FF2B5EF4-FFF2-40B4-BE49-F238E27FC236}">
                <a16:creationId xmlns:a16="http://schemas.microsoft.com/office/drawing/2014/main" id="{850CB3C4-0DF1-4372-9344-D7C63EF877C2}"/>
              </a:ext>
            </a:extLst>
          </p:cNvPr>
          <p:cNvSpPr txBox="1">
            <a:spLocks noGrp="1"/>
          </p:cNvSpPr>
          <p:nvPr>
            <p:ph idx="1"/>
          </p:nvPr>
        </p:nvSpPr>
        <p:spPr>
          <a:xfrm>
            <a:off x="457200" y="1225550"/>
            <a:ext cx="8229600" cy="4754563"/>
          </a:xfrm>
        </p:spPr>
        <p:txBody>
          <a:bodyPr/>
          <a:lstStyle/>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7. Attempt any one part of the following:                           1 x 10 = 10</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35F2DE29-FA94-4512-9656-1413A399A757}"/>
              </a:ext>
            </a:extLst>
          </p:cNvPr>
          <p:cNvGraphicFramePr>
            <a:graphicFrameLocks noGrp="1"/>
          </p:cNvGraphicFramePr>
          <p:nvPr/>
        </p:nvGraphicFramePr>
        <p:xfrm>
          <a:off x="850900" y="1985963"/>
          <a:ext cx="7829550" cy="1371600"/>
        </p:xfrm>
        <a:graphic>
          <a:graphicData uri="http://schemas.openxmlformats.org/drawingml/2006/table">
            <a:tbl>
              <a:tblPr firstRow="1" bandRow="1">
                <a:tableStyleId>{5C22544A-7EE6-4342-B048-85BDC9FD1C3A}</a:tableStyleId>
              </a:tblPr>
              <a:tblGrid>
                <a:gridCol w="903410">
                  <a:extLst>
                    <a:ext uri="{9D8B030D-6E8A-4147-A177-3AD203B41FA5}">
                      <a16:colId xmlns:a16="http://schemas.microsoft.com/office/drawing/2014/main" val="20000"/>
                    </a:ext>
                  </a:extLst>
                </a:gridCol>
                <a:gridCol w="5269890">
                  <a:extLst>
                    <a:ext uri="{9D8B030D-6E8A-4147-A177-3AD203B41FA5}">
                      <a16:colId xmlns:a16="http://schemas.microsoft.com/office/drawing/2014/main" val="20001"/>
                    </a:ext>
                  </a:extLst>
                </a:gridCol>
                <a:gridCol w="828125">
                  <a:extLst>
                    <a:ext uri="{9D8B030D-6E8A-4147-A177-3AD203B41FA5}">
                      <a16:colId xmlns:a16="http://schemas.microsoft.com/office/drawing/2014/main" val="20002"/>
                    </a:ext>
                  </a:extLst>
                </a:gridCol>
                <a:gridCol w="828125">
                  <a:extLst>
                    <a:ext uri="{9D8B030D-6E8A-4147-A177-3AD203B41FA5}">
                      <a16:colId xmlns:a16="http://schemas.microsoft.com/office/drawing/2014/main" val="20003"/>
                    </a:ext>
                  </a:extLst>
                </a:gridCol>
              </a:tblGrid>
              <a:tr h="640112">
                <a:tc>
                  <a:txBody>
                    <a:bodyPr/>
                    <a:lstStyle/>
                    <a:p>
                      <a:r>
                        <a:rPr lang="en-IN" sz="1800" dirty="0" err="1">
                          <a:solidFill>
                            <a:schemeClr val="tx1"/>
                          </a:solidFill>
                        </a:rPr>
                        <a:t>Q.No</a:t>
                      </a:r>
                      <a:r>
                        <a:rPr lang="en-IN" sz="1800" dirty="0">
                          <a:solidFill>
                            <a:schemeClr val="tx1"/>
                          </a:solidFill>
                        </a:rPr>
                        <a:t>.</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44">
                <a:tc>
                  <a:txBody>
                    <a:bodyPr/>
                    <a:lstStyle/>
                    <a:p>
                      <a:r>
                        <a:rPr lang="en-IN" sz="1800" dirty="0"/>
                        <a:t>1</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44">
                <a:tc>
                  <a:txBody>
                    <a:bodyPr/>
                    <a:lstStyle/>
                    <a:p>
                      <a:r>
                        <a:rPr lang="en-IN" sz="1800" dirty="0"/>
                        <a:t>2</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56349" name="Slide Number Placeholder 10">
            <a:extLst>
              <a:ext uri="{FF2B5EF4-FFF2-40B4-BE49-F238E27FC236}">
                <a16:creationId xmlns:a16="http://schemas.microsoft.com/office/drawing/2014/main" id="{207B9BE5-933E-4ECF-8203-AD8A5290F118}"/>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8</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56350" name="Footer Placeholder 11">
            <a:extLst>
              <a:ext uri="{FF2B5EF4-FFF2-40B4-BE49-F238E27FC236}">
                <a16:creationId xmlns:a16="http://schemas.microsoft.com/office/drawing/2014/main" id="{919BA056-3C5B-4CE4-B7BC-AAD9715F9553}"/>
              </a:ext>
            </a:extLst>
          </p:cNvPr>
          <p:cNvSpPr>
            <a:spLocks noGrp="1"/>
          </p:cNvSpPr>
          <p:nvPr>
            <p:ph type="ftr" sz="quarter" idx="12"/>
          </p:nvPr>
        </p:nvSpPr>
        <p:spPr>
          <a:xfrm>
            <a:off x="2895600" y="6096000"/>
            <a:ext cx="4302125" cy="384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it-IT" altLang="en-US" sz="1200" dirty="0" smtClean="0">
                <a:solidFill>
                  <a:srgbClr val="888888"/>
                </a:solidFill>
                <a:latin typeface="Calibri" panose="020F0502020204030204" pitchFamily="34" charset="0"/>
                <a:sym typeface="Calibri" panose="020F0502020204030204" pitchFamily="34" charset="0"/>
              </a:rPr>
              <a:t>Dileep Kumar Kushwaha  ACSE0404 (TOAFL) Unit II</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11" name="Picture 10">
            <a:extLst>
              <a:ext uri="{FF2B5EF4-FFF2-40B4-BE49-F238E27FC236}">
                <a16:creationId xmlns:a16="http://schemas.microsoft.com/office/drawing/2014/main" id="{6C37903E-2228-43A5-88EB-F08993F65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842107"/>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ontent Placeholder 44"/>
          <p:cNvSpPr>
            <a:spLocks noGrp="1"/>
          </p:cNvSpPr>
          <p:nvPr>
            <p:ph idx="1"/>
          </p:nvPr>
        </p:nvSpPr>
        <p:spPr>
          <a:xfrm>
            <a:off x="457200" y="1219200"/>
            <a:ext cx="8229600" cy="4906963"/>
          </a:xfrm>
        </p:spPr>
        <p:txBody>
          <a:bodyPr>
            <a:normAutofit fontScale="85000" lnSpcReduction="10000"/>
          </a:bodyPr>
          <a:lstStyle/>
          <a:p>
            <a:pPr>
              <a:lnSpc>
                <a:spcPct val="150000"/>
              </a:lnSpc>
              <a:spcBef>
                <a:spcPts val="0"/>
              </a:spcBef>
            </a:pPr>
            <a:r>
              <a:rPr lang="en-US" dirty="0" smtClean="0"/>
              <a:t>Regular languages are closed under:</a:t>
            </a:r>
          </a:p>
          <a:p>
            <a:pPr marL="800100">
              <a:lnSpc>
                <a:spcPct val="150000"/>
              </a:lnSpc>
              <a:spcBef>
                <a:spcPts val="0"/>
              </a:spcBef>
            </a:pPr>
            <a:r>
              <a:rPr lang="en-US" sz="2600" dirty="0" smtClean="0"/>
              <a:t>Complement</a:t>
            </a:r>
          </a:p>
          <a:p>
            <a:pPr marL="800100">
              <a:lnSpc>
                <a:spcPct val="150000"/>
              </a:lnSpc>
              <a:spcBef>
                <a:spcPts val="0"/>
              </a:spcBef>
            </a:pPr>
            <a:r>
              <a:rPr lang="en-US" sz="2600" dirty="0" smtClean="0"/>
              <a:t>Concatenation</a:t>
            </a:r>
          </a:p>
          <a:p>
            <a:pPr marL="800100">
              <a:lnSpc>
                <a:spcPct val="150000"/>
              </a:lnSpc>
              <a:spcBef>
                <a:spcPts val="0"/>
              </a:spcBef>
            </a:pPr>
            <a:r>
              <a:rPr lang="en-US" sz="2600" dirty="0" smtClean="0"/>
              <a:t>Union</a:t>
            </a:r>
          </a:p>
          <a:p>
            <a:pPr marL="800100">
              <a:lnSpc>
                <a:spcPct val="150000"/>
              </a:lnSpc>
              <a:spcBef>
                <a:spcPts val="0"/>
              </a:spcBef>
            </a:pPr>
            <a:r>
              <a:rPr lang="en-US" sz="2600" dirty="0" smtClean="0"/>
              <a:t>Intersection</a:t>
            </a:r>
          </a:p>
          <a:p>
            <a:pPr marL="800100">
              <a:lnSpc>
                <a:spcPct val="150000"/>
              </a:lnSpc>
              <a:spcBef>
                <a:spcPts val="0"/>
              </a:spcBef>
            </a:pPr>
            <a:r>
              <a:rPr lang="en-US" sz="2600" dirty="0" smtClean="0"/>
              <a:t>Reverse</a:t>
            </a:r>
          </a:p>
          <a:p>
            <a:pPr marL="800100">
              <a:lnSpc>
                <a:spcPct val="150000"/>
              </a:lnSpc>
              <a:spcBef>
                <a:spcPts val="0"/>
              </a:spcBef>
            </a:pPr>
            <a:r>
              <a:rPr lang="en-US" sz="2600" dirty="0" smtClean="0"/>
              <a:t>Difference</a:t>
            </a:r>
          </a:p>
          <a:p>
            <a:pPr marL="800100">
              <a:lnSpc>
                <a:spcPct val="150000"/>
              </a:lnSpc>
              <a:spcBef>
                <a:spcPts val="0"/>
              </a:spcBef>
            </a:pPr>
            <a:r>
              <a:rPr lang="en-US" sz="2600" dirty="0" err="1" smtClean="0"/>
              <a:t>Kleene</a:t>
            </a:r>
            <a:r>
              <a:rPr lang="en-US" sz="2600" dirty="0" smtClean="0"/>
              <a:t> closure</a:t>
            </a:r>
          </a:p>
          <a:p>
            <a:pPr marL="800100">
              <a:lnSpc>
                <a:spcPct val="150000"/>
              </a:lnSpc>
              <a:spcBef>
                <a:spcPts val="0"/>
              </a:spcBef>
            </a:pPr>
            <a:r>
              <a:rPr lang="en-US" sz="2600" dirty="0" smtClean="0"/>
              <a:t>Homomorphism</a:t>
            </a:r>
          </a:p>
          <a:p>
            <a:pPr marL="800100">
              <a:lnSpc>
                <a:spcPct val="150000"/>
              </a:lnSpc>
              <a:spcBef>
                <a:spcPts val="0"/>
              </a:spcBef>
            </a:pPr>
            <a:r>
              <a:rPr lang="en-US" sz="2600" dirty="0" smtClean="0"/>
              <a:t>Inverse homomorphism</a:t>
            </a:r>
          </a:p>
          <a:p>
            <a:pPr>
              <a:buNone/>
            </a:pPr>
            <a:endParaRPr lang="en-US" dirty="0"/>
          </a:p>
        </p:txBody>
      </p:sp>
      <p:sp>
        <p:nvSpPr>
          <p:cNvPr id="4" name="Date Placeholder 3"/>
          <p:cNvSpPr>
            <a:spLocks noGrp="1"/>
          </p:cNvSpPr>
          <p:nvPr>
            <p:ph type="dt" sz="half" idx="10"/>
          </p:nvPr>
        </p:nvSpPr>
        <p:spPr/>
        <p:txBody>
          <a:bodyPr/>
          <a:lstStyle/>
          <a:p>
            <a:fld id="{E45F4357-2CCC-44C6-AA93-9A3064409B4E}" type="datetime1">
              <a:rPr lang="en-US" smtClean="0"/>
              <a:pPr/>
              <a:t>1/31/2022</a:t>
            </a:fld>
            <a:endParaRPr lang="en-US" dirty="0"/>
          </a:p>
        </p:txBody>
      </p:sp>
      <p:sp>
        <p:nvSpPr>
          <p:cNvPr id="5" name="Footer Placeholder 4"/>
          <p:cNvSpPr>
            <a:spLocks noGrp="1"/>
          </p:cNvSpPr>
          <p:nvPr>
            <p:ph type="ftr" sz="quarter" idx="11"/>
          </p:nvPr>
        </p:nvSpPr>
        <p:spPr>
          <a:xfrm>
            <a:off x="2438400" y="6356350"/>
            <a:ext cx="44196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1"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Closure Properties of Regular Languages</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ontent Placeholder 44"/>
          <p:cNvSpPr>
            <a:spLocks noGrp="1"/>
          </p:cNvSpPr>
          <p:nvPr>
            <p:ph idx="1"/>
          </p:nvPr>
        </p:nvSpPr>
        <p:spPr>
          <a:xfrm>
            <a:off x="457200" y="1219200"/>
            <a:ext cx="8229600" cy="4906963"/>
          </a:xfrm>
        </p:spPr>
        <p:txBody>
          <a:bodyPr>
            <a:normAutofit/>
          </a:bodyPr>
          <a:lstStyle/>
          <a:p>
            <a:pPr marL="457200" indent="-457200">
              <a:lnSpc>
                <a:spcPct val="150000"/>
              </a:lnSpc>
              <a:spcBef>
                <a:spcPts val="0"/>
              </a:spcBef>
              <a:buNone/>
            </a:pPr>
            <a:r>
              <a:rPr lang="en-US" sz="2400" b="1" dirty="0" smtClean="0"/>
              <a:t>Complement:</a:t>
            </a:r>
            <a:r>
              <a:rPr lang="en-US" sz="2000" dirty="0" smtClean="0"/>
              <a:t> </a:t>
            </a:r>
            <a:r>
              <a:rPr lang="en-US" sz="2200" dirty="0" smtClean="0"/>
              <a:t>If L is a regular language then L’ is also a regular language.</a:t>
            </a:r>
          </a:p>
          <a:p>
            <a:pPr marL="457200" indent="-457200">
              <a:lnSpc>
                <a:spcPct val="150000"/>
              </a:lnSpc>
              <a:spcBef>
                <a:spcPts val="0"/>
              </a:spcBef>
              <a:buNone/>
            </a:pPr>
            <a:r>
              <a:rPr lang="en-US" sz="2000" dirty="0" smtClean="0"/>
              <a:t> </a:t>
            </a:r>
          </a:p>
          <a:p>
            <a:pPr marL="457200" indent="-457200">
              <a:lnSpc>
                <a:spcPct val="150000"/>
              </a:lnSpc>
              <a:spcBef>
                <a:spcPts val="0"/>
              </a:spcBef>
              <a:buNone/>
            </a:pPr>
            <a:r>
              <a:rPr lang="en-US" sz="2400" b="1" dirty="0" smtClean="0"/>
              <a:t>Proof</a:t>
            </a:r>
          </a:p>
          <a:p>
            <a:pPr>
              <a:lnSpc>
                <a:spcPct val="150000"/>
              </a:lnSpc>
              <a:spcBef>
                <a:spcPts val="0"/>
              </a:spcBef>
              <a:buNone/>
            </a:pPr>
            <a:r>
              <a:rPr lang="en-US" sz="2200" dirty="0" smtClean="0"/>
              <a:t>Let D(L) = (Q, Σ, δ,q0, F) be a DFA that accepts L. </a:t>
            </a:r>
          </a:p>
          <a:p>
            <a:pPr>
              <a:lnSpc>
                <a:spcPct val="150000"/>
              </a:lnSpc>
              <a:spcBef>
                <a:spcPts val="0"/>
              </a:spcBef>
              <a:buNone/>
            </a:pPr>
            <a:r>
              <a:rPr lang="en-US" sz="2200" dirty="0" smtClean="0"/>
              <a:t>Then we can construct a DFA D(L’) = (Q, Σ, δ,q0, Q-F) that accepts L’.</a:t>
            </a:r>
          </a:p>
          <a:p>
            <a:pPr>
              <a:lnSpc>
                <a:spcPct val="150000"/>
              </a:lnSpc>
              <a:spcBef>
                <a:spcPts val="0"/>
              </a:spcBef>
              <a:buNone/>
            </a:pPr>
            <a:r>
              <a:rPr lang="en-US" sz="2200" dirty="0" smtClean="0"/>
              <a:t>Make final state non final and vice-versa.</a:t>
            </a:r>
          </a:p>
          <a:p>
            <a:pPr>
              <a:buNone/>
            </a:pPr>
            <a:r>
              <a:rPr lang="en-US" dirty="0" smtClean="0"/>
              <a:t> </a:t>
            </a:r>
            <a:endParaRPr lang="en-US" dirty="0"/>
          </a:p>
        </p:txBody>
      </p:sp>
      <p:sp>
        <p:nvSpPr>
          <p:cNvPr id="4" name="Date Placeholder 3"/>
          <p:cNvSpPr>
            <a:spLocks noGrp="1"/>
          </p:cNvSpPr>
          <p:nvPr>
            <p:ph type="dt" sz="half" idx="10"/>
          </p:nvPr>
        </p:nvSpPr>
        <p:spPr/>
        <p:txBody>
          <a:bodyPr/>
          <a:lstStyle/>
          <a:p>
            <a:fld id="{08F201F9-3BE4-4825-BE5B-CE1E1F186355}" type="datetime1">
              <a:rPr lang="en-US" smtClean="0"/>
              <a:pPr/>
              <a:t>1/31/2022</a:t>
            </a:fld>
            <a:endParaRPr lang="en-US" dirty="0"/>
          </a:p>
        </p:txBody>
      </p:sp>
      <p:sp>
        <p:nvSpPr>
          <p:cNvPr id="5" name="Footer Placeholder 4"/>
          <p:cNvSpPr>
            <a:spLocks noGrp="1"/>
          </p:cNvSpPr>
          <p:nvPr>
            <p:ph type="ftr" sz="quarter" idx="11"/>
          </p:nvPr>
        </p:nvSpPr>
        <p:spPr>
          <a:xfrm>
            <a:off x="2438400" y="6356350"/>
            <a:ext cx="44196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1"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Closure Properties of Regular Languages</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ontent Placeholder 44"/>
          <p:cNvSpPr>
            <a:spLocks noGrp="1"/>
          </p:cNvSpPr>
          <p:nvPr>
            <p:ph idx="1"/>
          </p:nvPr>
        </p:nvSpPr>
        <p:spPr>
          <a:xfrm>
            <a:off x="457200" y="1219200"/>
            <a:ext cx="8229600" cy="4906963"/>
          </a:xfrm>
        </p:spPr>
        <p:txBody>
          <a:bodyPr>
            <a:normAutofit/>
          </a:bodyPr>
          <a:lstStyle/>
          <a:p>
            <a:pPr marL="457200" indent="-457200">
              <a:lnSpc>
                <a:spcPct val="150000"/>
              </a:lnSpc>
              <a:spcBef>
                <a:spcPts val="0"/>
              </a:spcBef>
              <a:buNone/>
            </a:pPr>
            <a:r>
              <a:rPr lang="en-US" sz="2400" b="1" dirty="0" smtClean="0"/>
              <a:t>Concatenation:</a:t>
            </a:r>
            <a:r>
              <a:rPr lang="en-US" sz="2000" dirty="0" smtClean="0"/>
              <a:t> </a:t>
            </a:r>
            <a:r>
              <a:rPr lang="en-US" sz="2200" dirty="0" smtClean="0"/>
              <a:t>If L1 and L2 are regular languages then L1</a:t>
            </a:r>
            <a:r>
              <a:rPr lang="en-US" sz="3600" baseline="14000" dirty="0" smtClean="0"/>
              <a:t>.</a:t>
            </a:r>
            <a:r>
              <a:rPr lang="en-US" sz="2200" dirty="0" smtClean="0"/>
              <a:t>L2 is also a regular language.</a:t>
            </a:r>
          </a:p>
          <a:p>
            <a:pPr marL="457200" indent="-457200">
              <a:lnSpc>
                <a:spcPct val="150000"/>
              </a:lnSpc>
              <a:spcBef>
                <a:spcPts val="0"/>
              </a:spcBef>
              <a:buNone/>
            </a:pPr>
            <a:r>
              <a:rPr lang="en-US" sz="2000" dirty="0" smtClean="0"/>
              <a:t> </a:t>
            </a:r>
            <a:r>
              <a:rPr lang="en-US" sz="2400" b="1" dirty="0" smtClean="0"/>
              <a:t>Proof: </a:t>
            </a:r>
            <a:r>
              <a:rPr lang="en-US" sz="2200" dirty="0" smtClean="0">
                <a:solidFill>
                  <a:prstClr val="black"/>
                </a:solidFill>
              </a:rPr>
              <a:t>Construct NFA for </a:t>
            </a:r>
            <a:r>
              <a:rPr lang="en-US" sz="2200" dirty="0" smtClean="0"/>
              <a:t>L1</a:t>
            </a:r>
            <a:r>
              <a:rPr lang="en-US" sz="2200" baseline="14000" dirty="0" smtClean="0"/>
              <a:t>.</a:t>
            </a:r>
            <a:r>
              <a:rPr lang="en-US" sz="2200" dirty="0" smtClean="0"/>
              <a:t>L2</a:t>
            </a:r>
            <a:r>
              <a:rPr lang="en-US" sz="2200" dirty="0" smtClean="0">
                <a:solidFill>
                  <a:prstClr val="black"/>
                </a:solidFill>
              </a:rPr>
              <a:t> as follows:</a:t>
            </a:r>
            <a:endParaRPr lang="en-US" sz="2200" b="1" dirty="0" smtClean="0"/>
          </a:p>
          <a:p>
            <a:pPr>
              <a:buNone/>
            </a:pPr>
            <a:r>
              <a:rPr lang="en-US" dirty="0" smtClean="0"/>
              <a:t> </a:t>
            </a:r>
            <a:endParaRPr lang="en-US" dirty="0"/>
          </a:p>
        </p:txBody>
      </p:sp>
      <p:sp>
        <p:nvSpPr>
          <p:cNvPr id="4" name="Date Placeholder 3"/>
          <p:cNvSpPr>
            <a:spLocks noGrp="1"/>
          </p:cNvSpPr>
          <p:nvPr>
            <p:ph type="dt" sz="half" idx="10"/>
          </p:nvPr>
        </p:nvSpPr>
        <p:spPr/>
        <p:txBody>
          <a:bodyPr/>
          <a:lstStyle/>
          <a:p>
            <a:fld id="{BD16E583-8D67-48A9-A7BE-013440FEA3BD}" type="datetime1">
              <a:rPr lang="en-US" smtClean="0"/>
              <a:pPr/>
              <a:t>1/31/2022</a:t>
            </a:fld>
            <a:endParaRPr lang="en-US" dirty="0"/>
          </a:p>
        </p:txBody>
      </p:sp>
      <p:sp>
        <p:nvSpPr>
          <p:cNvPr id="5" name="Footer Placeholder 4"/>
          <p:cNvSpPr>
            <a:spLocks noGrp="1"/>
          </p:cNvSpPr>
          <p:nvPr>
            <p:ph type="ftr" sz="quarter" idx="11"/>
          </p:nvPr>
        </p:nvSpPr>
        <p:spPr>
          <a:xfrm>
            <a:off x="2438400" y="6356350"/>
            <a:ext cx="44196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1"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Closure Properties of Regular Languages</a:t>
            </a:r>
          </a:p>
        </p:txBody>
      </p:sp>
      <p:pic>
        <p:nvPicPr>
          <p:cNvPr id="25" name="Picture 24" descr="P1.bmp"/>
          <p:cNvPicPr>
            <a:picLocks noChangeAspect="1"/>
          </p:cNvPicPr>
          <p:nvPr/>
        </p:nvPicPr>
        <p:blipFill>
          <a:blip r:embed="rId3"/>
          <a:stretch>
            <a:fillRect/>
          </a:stretch>
        </p:blipFill>
        <p:spPr>
          <a:xfrm>
            <a:off x="1385887" y="3419475"/>
            <a:ext cx="6372225" cy="1152525"/>
          </a:xfrm>
          <a:prstGeom prst="rect">
            <a:avLst/>
          </a:prstGeom>
        </p:spPr>
      </p:pic>
      <p:grpSp>
        <p:nvGrpSpPr>
          <p:cNvPr id="35" name="Group 34"/>
          <p:cNvGrpSpPr/>
          <p:nvPr/>
        </p:nvGrpSpPr>
        <p:grpSpPr>
          <a:xfrm>
            <a:off x="1828800" y="3135868"/>
            <a:ext cx="5867400" cy="2400419"/>
            <a:chOff x="1828800" y="3135868"/>
            <a:chExt cx="5867400" cy="2400419"/>
          </a:xfrm>
        </p:grpSpPr>
        <p:sp>
          <p:nvSpPr>
            <p:cNvPr id="26" name="Rectangle 25"/>
            <p:cNvSpPr/>
            <p:nvPr/>
          </p:nvSpPr>
          <p:spPr>
            <a:xfrm>
              <a:off x="1828800" y="3505200"/>
              <a:ext cx="2514600" cy="1143000"/>
            </a:xfrm>
            <a:prstGeom prst="rect">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181600" y="3505200"/>
              <a:ext cx="2514600" cy="1143000"/>
            </a:xfrm>
            <a:prstGeom prst="rect">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2667000" y="3135868"/>
              <a:ext cx="838200" cy="400110"/>
            </a:xfrm>
            <a:prstGeom prst="rect">
              <a:avLst/>
            </a:prstGeom>
            <a:noFill/>
          </p:spPr>
          <p:txBody>
            <a:bodyPr wrap="square" rtlCol="0">
              <a:spAutoFit/>
            </a:bodyPr>
            <a:lstStyle/>
            <a:p>
              <a:r>
                <a:rPr lang="en-US" sz="2000" b="1" dirty="0" smtClean="0"/>
                <a:t>D(L1)</a:t>
              </a:r>
              <a:endParaRPr lang="en-US" sz="2000" b="1" dirty="0"/>
            </a:p>
          </p:txBody>
        </p:sp>
        <p:sp>
          <p:nvSpPr>
            <p:cNvPr id="29" name="TextBox 28"/>
            <p:cNvSpPr txBox="1"/>
            <p:nvPr/>
          </p:nvSpPr>
          <p:spPr>
            <a:xfrm>
              <a:off x="6096000" y="3135868"/>
              <a:ext cx="838200" cy="400110"/>
            </a:xfrm>
            <a:prstGeom prst="rect">
              <a:avLst/>
            </a:prstGeom>
            <a:noFill/>
          </p:spPr>
          <p:txBody>
            <a:bodyPr wrap="square" rtlCol="0">
              <a:spAutoFit/>
            </a:bodyPr>
            <a:lstStyle/>
            <a:p>
              <a:r>
                <a:rPr lang="en-US" sz="2000" b="1" dirty="0" smtClean="0"/>
                <a:t>D(L2)</a:t>
              </a:r>
              <a:endParaRPr lang="en-US" sz="2000" b="1" dirty="0"/>
            </a:p>
          </p:txBody>
        </p:sp>
        <p:sp>
          <p:nvSpPr>
            <p:cNvPr id="30" name="TextBox 29"/>
            <p:cNvSpPr txBox="1"/>
            <p:nvPr/>
          </p:nvSpPr>
          <p:spPr>
            <a:xfrm>
              <a:off x="4648200" y="3714690"/>
              <a:ext cx="228600" cy="400110"/>
            </a:xfrm>
            <a:prstGeom prst="rect">
              <a:avLst/>
            </a:prstGeom>
            <a:noFill/>
          </p:spPr>
          <p:txBody>
            <a:bodyPr wrap="square" rtlCol="0">
              <a:spAutoFit/>
            </a:bodyPr>
            <a:lstStyle/>
            <a:p>
              <a:r>
                <a:rPr lang="en-US" sz="2000" b="1" dirty="0" smtClean="0"/>
                <a:t>Ɛ</a:t>
              </a:r>
              <a:endParaRPr lang="en-US" sz="2000" b="1" dirty="0"/>
            </a:p>
          </p:txBody>
        </p:sp>
        <p:sp>
          <p:nvSpPr>
            <p:cNvPr id="32" name="TextBox 31"/>
            <p:cNvSpPr txBox="1"/>
            <p:nvPr/>
          </p:nvSpPr>
          <p:spPr>
            <a:xfrm>
              <a:off x="3429000" y="5105400"/>
              <a:ext cx="2590800" cy="430887"/>
            </a:xfrm>
            <a:prstGeom prst="rect">
              <a:avLst/>
            </a:prstGeom>
            <a:noFill/>
          </p:spPr>
          <p:txBody>
            <a:bodyPr wrap="square" rtlCol="0">
              <a:spAutoFit/>
            </a:bodyPr>
            <a:lstStyle/>
            <a:p>
              <a:r>
                <a:rPr lang="en-US" sz="2200" b="1" dirty="0" smtClean="0">
                  <a:solidFill>
                    <a:srgbClr val="00B050"/>
                  </a:solidFill>
                </a:rPr>
                <a:t>Make it Non-final</a:t>
              </a:r>
              <a:endParaRPr lang="en-US" sz="2200" b="1" dirty="0">
                <a:solidFill>
                  <a:srgbClr val="00B050"/>
                </a:solidFill>
              </a:endParaRPr>
            </a:p>
          </p:txBody>
        </p:sp>
        <p:cxnSp>
          <p:nvCxnSpPr>
            <p:cNvPr id="34" name="Straight Arrow Connector 33"/>
            <p:cNvCxnSpPr/>
            <p:nvPr/>
          </p:nvCxnSpPr>
          <p:spPr>
            <a:xfrm rot="16200000" flipV="1">
              <a:off x="3810000" y="4648200"/>
              <a:ext cx="685800" cy="228600"/>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ontent Placeholder 44"/>
          <p:cNvSpPr>
            <a:spLocks noGrp="1"/>
          </p:cNvSpPr>
          <p:nvPr>
            <p:ph idx="1"/>
          </p:nvPr>
        </p:nvSpPr>
        <p:spPr>
          <a:xfrm>
            <a:off x="457200" y="1219200"/>
            <a:ext cx="8229600" cy="4906963"/>
          </a:xfrm>
        </p:spPr>
        <p:txBody>
          <a:bodyPr>
            <a:normAutofit/>
          </a:bodyPr>
          <a:lstStyle/>
          <a:p>
            <a:pPr marL="457200" indent="-457200">
              <a:lnSpc>
                <a:spcPct val="150000"/>
              </a:lnSpc>
              <a:spcBef>
                <a:spcPts val="0"/>
              </a:spcBef>
              <a:buNone/>
            </a:pPr>
            <a:r>
              <a:rPr lang="en-US" sz="2400" b="1" dirty="0" smtClean="0"/>
              <a:t>Union:</a:t>
            </a:r>
            <a:r>
              <a:rPr lang="en-US" sz="2000" dirty="0" smtClean="0"/>
              <a:t> </a:t>
            </a:r>
            <a:r>
              <a:rPr lang="en-US" sz="2200" dirty="0" smtClean="0"/>
              <a:t>If L1 and L2 are regular languages then L1 </a:t>
            </a:r>
            <a:r>
              <a:rPr lang="en-US" sz="2200" dirty="0" smtClean="0">
                <a:sym typeface="Symbol"/>
              </a:rPr>
              <a:t> </a:t>
            </a:r>
            <a:r>
              <a:rPr lang="en-US" sz="2200" dirty="0" smtClean="0"/>
              <a:t>L2 is also a regular language.</a:t>
            </a:r>
          </a:p>
          <a:p>
            <a:pPr marL="457200" indent="-457200">
              <a:lnSpc>
                <a:spcPct val="150000"/>
              </a:lnSpc>
              <a:spcBef>
                <a:spcPts val="0"/>
              </a:spcBef>
              <a:buNone/>
            </a:pPr>
            <a:r>
              <a:rPr lang="en-US" sz="2000" dirty="0" smtClean="0"/>
              <a:t> </a:t>
            </a:r>
            <a:r>
              <a:rPr lang="en-US" sz="2400" b="1" dirty="0" smtClean="0"/>
              <a:t>Proof:  </a:t>
            </a:r>
            <a:r>
              <a:rPr lang="en-US" sz="2200" dirty="0" smtClean="0"/>
              <a:t>Construct NFA for L1 </a:t>
            </a:r>
            <a:r>
              <a:rPr lang="en-US" sz="2200" dirty="0" smtClean="0">
                <a:sym typeface="Symbol"/>
              </a:rPr>
              <a:t> </a:t>
            </a:r>
            <a:r>
              <a:rPr lang="en-US" sz="2200" dirty="0" smtClean="0"/>
              <a:t>L2 as follows:</a:t>
            </a:r>
            <a:endParaRPr lang="en-US" sz="2200" b="1" dirty="0" smtClean="0"/>
          </a:p>
          <a:p>
            <a:pPr>
              <a:buNone/>
            </a:pPr>
            <a:r>
              <a:rPr lang="en-US" dirty="0" smtClean="0"/>
              <a:t> </a:t>
            </a:r>
            <a:endParaRPr lang="en-US" dirty="0"/>
          </a:p>
        </p:txBody>
      </p:sp>
      <p:sp>
        <p:nvSpPr>
          <p:cNvPr id="4" name="Date Placeholder 3"/>
          <p:cNvSpPr>
            <a:spLocks noGrp="1"/>
          </p:cNvSpPr>
          <p:nvPr>
            <p:ph type="dt" sz="half" idx="10"/>
          </p:nvPr>
        </p:nvSpPr>
        <p:spPr/>
        <p:txBody>
          <a:bodyPr/>
          <a:lstStyle/>
          <a:p>
            <a:fld id="{5D0D376C-584F-4475-A40F-929BBC367C23}" type="datetime1">
              <a:rPr lang="en-US" smtClean="0"/>
              <a:pPr/>
              <a:t>1/31/2022</a:t>
            </a:fld>
            <a:endParaRPr lang="en-US" dirty="0"/>
          </a:p>
        </p:txBody>
      </p:sp>
      <p:sp>
        <p:nvSpPr>
          <p:cNvPr id="5" name="Footer Placeholder 4"/>
          <p:cNvSpPr>
            <a:spLocks noGrp="1"/>
          </p:cNvSpPr>
          <p:nvPr>
            <p:ph type="ftr" sz="quarter" idx="11"/>
          </p:nvPr>
        </p:nvSpPr>
        <p:spPr>
          <a:xfrm>
            <a:off x="2438400" y="6356350"/>
            <a:ext cx="44196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1"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Closure Properties of Regular Languages</a:t>
            </a:r>
          </a:p>
        </p:txBody>
      </p:sp>
      <p:grpSp>
        <p:nvGrpSpPr>
          <p:cNvPr id="51" name="Group 50"/>
          <p:cNvGrpSpPr/>
          <p:nvPr/>
        </p:nvGrpSpPr>
        <p:grpSpPr>
          <a:xfrm>
            <a:off x="1504950" y="3028890"/>
            <a:ext cx="5200650" cy="2990910"/>
            <a:chOff x="914400" y="2571690"/>
            <a:chExt cx="5200650" cy="2990910"/>
          </a:xfrm>
        </p:grpSpPr>
        <p:pic>
          <p:nvPicPr>
            <p:cNvPr id="17" name="Picture 16" descr="P2.bmp"/>
            <p:cNvPicPr>
              <a:picLocks noChangeAspect="1"/>
            </p:cNvPicPr>
            <p:nvPr/>
          </p:nvPicPr>
          <p:blipFill>
            <a:blip r:embed="rId3"/>
            <a:stretch>
              <a:fillRect/>
            </a:stretch>
          </p:blipFill>
          <p:spPr>
            <a:xfrm>
              <a:off x="3257550" y="2938462"/>
              <a:ext cx="2628900" cy="981075"/>
            </a:xfrm>
            <a:prstGeom prst="rect">
              <a:avLst/>
            </a:prstGeom>
          </p:spPr>
        </p:pic>
        <p:sp>
          <p:nvSpPr>
            <p:cNvPr id="20" name="Rectangle 19"/>
            <p:cNvSpPr/>
            <p:nvPr/>
          </p:nvSpPr>
          <p:spPr>
            <a:xfrm>
              <a:off x="3276600" y="2971800"/>
              <a:ext cx="2819400" cy="914400"/>
            </a:xfrm>
            <a:prstGeom prst="rect">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P2.bmp"/>
            <p:cNvPicPr>
              <a:picLocks noChangeAspect="1"/>
            </p:cNvPicPr>
            <p:nvPr/>
          </p:nvPicPr>
          <p:blipFill>
            <a:blip r:embed="rId3"/>
            <a:stretch>
              <a:fillRect/>
            </a:stretch>
          </p:blipFill>
          <p:spPr>
            <a:xfrm>
              <a:off x="3276600" y="4581525"/>
              <a:ext cx="2628900" cy="981075"/>
            </a:xfrm>
            <a:prstGeom prst="rect">
              <a:avLst/>
            </a:prstGeom>
          </p:spPr>
        </p:pic>
        <p:sp>
          <p:nvSpPr>
            <p:cNvPr id="24" name="Rectangle 23"/>
            <p:cNvSpPr/>
            <p:nvPr/>
          </p:nvSpPr>
          <p:spPr>
            <a:xfrm>
              <a:off x="3295650" y="4572000"/>
              <a:ext cx="2819400" cy="914400"/>
            </a:xfrm>
            <a:prstGeom prst="rect">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447800" y="3886200"/>
              <a:ext cx="8382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a:endCxn id="33" idx="2"/>
            </p:cNvCxnSpPr>
            <p:nvPr/>
          </p:nvCxnSpPr>
          <p:spPr>
            <a:xfrm flipV="1">
              <a:off x="914400" y="4267200"/>
              <a:ext cx="533400" cy="3048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3" idx="5"/>
            </p:cNvCxnSpPr>
            <p:nvPr/>
          </p:nvCxnSpPr>
          <p:spPr>
            <a:xfrm rot="16200000" flipH="1">
              <a:off x="2664128" y="4035728"/>
              <a:ext cx="568792" cy="1570552"/>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3" idx="7"/>
            </p:cNvCxnSpPr>
            <p:nvPr/>
          </p:nvCxnSpPr>
          <p:spPr>
            <a:xfrm rot="5400000" flipH="1" flipV="1">
              <a:off x="2702228" y="2966220"/>
              <a:ext cx="492592" cy="1570552"/>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514600" y="3440668"/>
              <a:ext cx="381000" cy="369332"/>
            </a:xfrm>
            <a:prstGeom prst="rect">
              <a:avLst/>
            </a:prstGeom>
            <a:noFill/>
          </p:spPr>
          <p:txBody>
            <a:bodyPr wrap="square" rtlCol="0">
              <a:spAutoFit/>
            </a:bodyPr>
            <a:lstStyle/>
            <a:p>
              <a:r>
                <a:rPr lang="en-US" b="1" dirty="0" smtClean="0">
                  <a:solidFill>
                    <a:srgbClr val="FF0000"/>
                  </a:solidFill>
                </a:rPr>
                <a:t>Ɛ</a:t>
              </a:r>
              <a:endParaRPr lang="en-US" b="1" dirty="0">
                <a:solidFill>
                  <a:srgbClr val="FF0000"/>
                </a:solidFill>
              </a:endParaRPr>
            </a:p>
          </p:txBody>
        </p:sp>
        <p:sp>
          <p:nvSpPr>
            <p:cNvPr id="48" name="TextBox 47"/>
            <p:cNvSpPr txBox="1"/>
            <p:nvPr/>
          </p:nvSpPr>
          <p:spPr>
            <a:xfrm>
              <a:off x="2590800" y="4343400"/>
              <a:ext cx="381000" cy="369332"/>
            </a:xfrm>
            <a:prstGeom prst="rect">
              <a:avLst/>
            </a:prstGeom>
            <a:noFill/>
          </p:spPr>
          <p:txBody>
            <a:bodyPr wrap="square" rtlCol="0">
              <a:spAutoFit/>
            </a:bodyPr>
            <a:lstStyle/>
            <a:p>
              <a:r>
                <a:rPr lang="en-US" b="1" dirty="0" smtClean="0">
                  <a:solidFill>
                    <a:srgbClr val="FF0000"/>
                  </a:solidFill>
                </a:rPr>
                <a:t>Ɛ</a:t>
              </a:r>
              <a:endParaRPr lang="en-US" b="1" dirty="0">
                <a:solidFill>
                  <a:srgbClr val="FF0000"/>
                </a:solidFill>
              </a:endParaRPr>
            </a:p>
          </p:txBody>
        </p:sp>
        <p:sp>
          <p:nvSpPr>
            <p:cNvPr id="49" name="TextBox 48"/>
            <p:cNvSpPr txBox="1"/>
            <p:nvPr/>
          </p:nvSpPr>
          <p:spPr>
            <a:xfrm>
              <a:off x="4191000" y="2571690"/>
              <a:ext cx="838200" cy="400110"/>
            </a:xfrm>
            <a:prstGeom prst="rect">
              <a:avLst/>
            </a:prstGeom>
            <a:noFill/>
          </p:spPr>
          <p:txBody>
            <a:bodyPr wrap="square" rtlCol="0">
              <a:spAutoFit/>
            </a:bodyPr>
            <a:lstStyle/>
            <a:p>
              <a:r>
                <a:rPr lang="en-US" sz="2000" b="1" dirty="0" smtClean="0"/>
                <a:t>D(L1)</a:t>
              </a:r>
              <a:endParaRPr lang="en-US" sz="2000" b="1" dirty="0"/>
            </a:p>
          </p:txBody>
        </p:sp>
        <p:sp>
          <p:nvSpPr>
            <p:cNvPr id="50" name="TextBox 49"/>
            <p:cNvSpPr txBox="1"/>
            <p:nvPr/>
          </p:nvSpPr>
          <p:spPr>
            <a:xfrm>
              <a:off x="4343400" y="4191000"/>
              <a:ext cx="838200" cy="400110"/>
            </a:xfrm>
            <a:prstGeom prst="rect">
              <a:avLst/>
            </a:prstGeom>
            <a:noFill/>
          </p:spPr>
          <p:txBody>
            <a:bodyPr wrap="square" rtlCol="0">
              <a:spAutoFit/>
            </a:bodyPr>
            <a:lstStyle/>
            <a:p>
              <a:r>
                <a:rPr lang="en-US" sz="2000" b="1" dirty="0" smtClean="0"/>
                <a:t>D(L2)</a:t>
              </a:r>
              <a:endParaRPr lang="en-US" sz="2000" b="1" dirty="0"/>
            </a:p>
          </p:txBody>
        </p:sp>
      </p:gr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ontent Placeholder 44"/>
          <p:cNvSpPr>
            <a:spLocks noGrp="1"/>
          </p:cNvSpPr>
          <p:nvPr>
            <p:ph idx="1"/>
          </p:nvPr>
        </p:nvSpPr>
        <p:spPr>
          <a:xfrm>
            <a:off x="457200" y="1219200"/>
            <a:ext cx="8229600" cy="4906963"/>
          </a:xfrm>
        </p:spPr>
        <p:txBody>
          <a:bodyPr>
            <a:normAutofit fontScale="92500" lnSpcReduction="10000"/>
          </a:bodyPr>
          <a:lstStyle/>
          <a:p>
            <a:pPr marL="457200" indent="-457200">
              <a:lnSpc>
                <a:spcPct val="150000"/>
              </a:lnSpc>
              <a:spcBef>
                <a:spcPts val="0"/>
              </a:spcBef>
              <a:buNone/>
            </a:pPr>
            <a:r>
              <a:rPr lang="en-US" sz="2600" b="1" dirty="0" smtClean="0"/>
              <a:t>Intersection:</a:t>
            </a:r>
            <a:r>
              <a:rPr lang="en-US" sz="2000" dirty="0" smtClean="0"/>
              <a:t> </a:t>
            </a:r>
            <a:r>
              <a:rPr lang="en-US" sz="2400" dirty="0" smtClean="0"/>
              <a:t>If L1 and L2 are regular languages then L1 </a:t>
            </a:r>
            <a:r>
              <a:rPr lang="en-US" sz="2400" dirty="0" smtClean="0">
                <a:sym typeface="Symbol"/>
              </a:rPr>
              <a:t> </a:t>
            </a:r>
            <a:r>
              <a:rPr lang="en-US" sz="2400" dirty="0" smtClean="0"/>
              <a:t>L2 is also a regular language.</a:t>
            </a:r>
          </a:p>
          <a:p>
            <a:pPr marL="457200" indent="-457200">
              <a:lnSpc>
                <a:spcPct val="150000"/>
              </a:lnSpc>
              <a:spcBef>
                <a:spcPts val="0"/>
              </a:spcBef>
              <a:buNone/>
            </a:pPr>
            <a:r>
              <a:rPr lang="en-US" sz="2000" dirty="0" smtClean="0"/>
              <a:t> </a:t>
            </a:r>
            <a:r>
              <a:rPr lang="en-US" sz="2400" b="1" dirty="0" smtClean="0"/>
              <a:t>Proof:  </a:t>
            </a:r>
            <a:r>
              <a:rPr lang="en-US" sz="2400" dirty="0" smtClean="0"/>
              <a:t>Using </a:t>
            </a:r>
            <a:r>
              <a:rPr lang="en-US" sz="2400" dirty="0" err="1" smtClean="0"/>
              <a:t>DeMorgan’s</a:t>
            </a:r>
            <a:r>
              <a:rPr lang="en-US" sz="2400" dirty="0" smtClean="0"/>
              <a:t> law:</a:t>
            </a:r>
          </a:p>
          <a:p>
            <a:pPr marL="457200" indent="-457200">
              <a:lnSpc>
                <a:spcPct val="150000"/>
              </a:lnSpc>
              <a:spcBef>
                <a:spcPts val="0"/>
              </a:spcBef>
              <a:buNone/>
            </a:pPr>
            <a:r>
              <a:rPr lang="en-US" sz="2400" dirty="0" smtClean="0"/>
              <a:t>	L1 and L2 are Regular.</a:t>
            </a:r>
          </a:p>
          <a:p>
            <a:pPr marL="457200" indent="-457200">
              <a:lnSpc>
                <a:spcPct val="150000"/>
              </a:lnSpc>
              <a:spcBef>
                <a:spcPts val="0"/>
              </a:spcBef>
              <a:buNone/>
            </a:pPr>
            <a:r>
              <a:rPr lang="en-US" sz="2400" dirty="0" smtClean="0"/>
              <a:t>	L1’ and L2’ are Regular.</a:t>
            </a:r>
          </a:p>
          <a:p>
            <a:pPr marL="457200" indent="-457200">
              <a:lnSpc>
                <a:spcPct val="150000"/>
              </a:lnSpc>
              <a:spcBef>
                <a:spcPts val="0"/>
              </a:spcBef>
              <a:buNone/>
            </a:pPr>
            <a:r>
              <a:rPr lang="en-US" sz="2400" dirty="0" smtClean="0"/>
              <a:t>	L1’ </a:t>
            </a:r>
            <a:r>
              <a:rPr lang="en-US" sz="2400" dirty="0" smtClean="0">
                <a:sym typeface="Symbol"/>
              </a:rPr>
              <a:t> L2’ is Regular.</a:t>
            </a:r>
          </a:p>
          <a:p>
            <a:pPr marL="457200" indent="-457200">
              <a:lnSpc>
                <a:spcPct val="150000"/>
              </a:lnSpc>
              <a:spcBef>
                <a:spcPts val="0"/>
              </a:spcBef>
              <a:buNone/>
            </a:pPr>
            <a:r>
              <a:rPr lang="en-US" sz="2400" dirty="0" smtClean="0">
                <a:sym typeface="Symbol"/>
              </a:rPr>
              <a:t>			is Regular.</a:t>
            </a:r>
            <a:endParaRPr lang="en-US" sz="2400" dirty="0" smtClean="0"/>
          </a:p>
          <a:p>
            <a:pPr marL="457200" indent="-457200">
              <a:lnSpc>
                <a:spcPct val="150000"/>
              </a:lnSpc>
              <a:spcBef>
                <a:spcPts val="0"/>
              </a:spcBef>
              <a:buNone/>
            </a:pPr>
            <a:r>
              <a:rPr lang="en-US" sz="2400" dirty="0" smtClean="0"/>
              <a:t> 	 L1 </a:t>
            </a:r>
            <a:r>
              <a:rPr lang="en-US" sz="2400" dirty="0" smtClean="0">
                <a:sym typeface="Symbol"/>
              </a:rPr>
              <a:t> </a:t>
            </a:r>
            <a:r>
              <a:rPr lang="en-US" sz="2400" dirty="0" smtClean="0"/>
              <a:t>L2 is Regular.</a:t>
            </a:r>
          </a:p>
          <a:p>
            <a:pPr marL="457200" indent="-457200">
              <a:lnSpc>
                <a:spcPct val="150000"/>
              </a:lnSpc>
              <a:spcBef>
                <a:spcPts val="0"/>
              </a:spcBef>
              <a:buNone/>
            </a:pPr>
            <a:r>
              <a:rPr lang="en-US" sz="2200" b="1" dirty="0" smtClean="0"/>
              <a:t>		</a:t>
            </a:r>
          </a:p>
          <a:p>
            <a:pPr>
              <a:buNone/>
            </a:pPr>
            <a:r>
              <a:rPr lang="en-US" dirty="0" smtClean="0"/>
              <a:t> </a:t>
            </a:r>
            <a:endParaRPr lang="en-US" dirty="0"/>
          </a:p>
        </p:txBody>
      </p:sp>
      <p:sp>
        <p:nvSpPr>
          <p:cNvPr id="4" name="Date Placeholder 3"/>
          <p:cNvSpPr>
            <a:spLocks noGrp="1"/>
          </p:cNvSpPr>
          <p:nvPr>
            <p:ph type="dt" sz="half" idx="10"/>
          </p:nvPr>
        </p:nvSpPr>
        <p:spPr/>
        <p:txBody>
          <a:bodyPr/>
          <a:lstStyle/>
          <a:p>
            <a:fld id="{E36F5C1F-092A-46C2-8D71-08B9077D0BCB}" type="datetime1">
              <a:rPr lang="en-US" smtClean="0"/>
              <a:pPr/>
              <a:t>1/31/2022</a:t>
            </a:fld>
            <a:endParaRPr lang="en-US" dirty="0"/>
          </a:p>
        </p:txBody>
      </p:sp>
      <p:sp>
        <p:nvSpPr>
          <p:cNvPr id="5" name="Footer Placeholder 4"/>
          <p:cNvSpPr>
            <a:spLocks noGrp="1"/>
          </p:cNvSpPr>
          <p:nvPr>
            <p:ph type="ftr" sz="quarter" idx="11"/>
          </p:nvPr>
        </p:nvSpPr>
        <p:spPr>
          <a:xfrm>
            <a:off x="2438400" y="6356350"/>
            <a:ext cx="44196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31"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Closure Properties of Regular Languages</a:t>
            </a:r>
          </a:p>
        </p:txBody>
      </p:sp>
      <p:graphicFrame>
        <p:nvGraphicFramePr>
          <p:cNvPr id="21" name="Object 20"/>
          <p:cNvGraphicFramePr>
            <a:graphicFrameLocks noChangeAspect="1"/>
          </p:cNvGraphicFramePr>
          <p:nvPr/>
        </p:nvGraphicFramePr>
        <p:xfrm>
          <a:off x="4324350" y="2176462"/>
          <a:ext cx="2762250" cy="566738"/>
        </p:xfrm>
        <a:graphic>
          <a:graphicData uri="http://schemas.openxmlformats.org/presentationml/2006/ole">
            <mc:AlternateContent xmlns:mc="http://schemas.openxmlformats.org/markup-compatibility/2006">
              <mc:Choice xmlns:v="urn:schemas-microsoft-com:vml" Requires="v">
                <p:oleObj spid="_x0000_s1033" name="Equation" r:id="rId4" imgW="799920" imgH="215640" progId="Equation.3">
                  <p:embed/>
                </p:oleObj>
              </mc:Choice>
              <mc:Fallback>
                <p:oleObj name="Equation" r:id="rId4" imgW="799920" imgH="215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4350" y="2176462"/>
                        <a:ext cx="2762250" cy="566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4"/>
          <p:cNvGraphicFramePr>
            <a:graphicFrameLocks noChangeAspect="1"/>
          </p:cNvGraphicFramePr>
          <p:nvPr/>
        </p:nvGraphicFramePr>
        <p:xfrm>
          <a:off x="914400" y="4081462"/>
          <a:ext cx="1271587" cy="566738"/>
        </p:xfrm>
        <a:graphic>
          <a:graphicData uri="http://schemas.openxmlformats.org/presentationml/2006/ole">
            <mc:AlternateContent xmlns:mc="http://schemas.openxmlformats.org/markup-compatibility/2006">
              <mc:Choice xmlns:v="urn:schemas-microsoft-com:vml" Requires="v">
                <p:oleObj spid="_x0000_s1034" name="Equation" r:id="rId6" imgW="368280" imgH="215640" progId="Equation.3">
                  <p:embed/>
                </p:oleObj>
              </mc:Choice>
              <mc:Fallback>
                <p:oleObj name="Equation" r:id="rId6" imgW="368280" imgH="21564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4081462"/>
                        <a:ext cx="1271587" cy="566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ontent Placeholder 44"/>
          <p:cNvSpPr>
            <a:spLocks noGrp="1"/>
          </p:cNvSpPr>
          <p:nvPr>
            <p:ph idx="1"/>
          </p:nvPr>
        </p:nvSpPr>
        <p:spPr>
          <a:xfrm>
            <a:off x="457200" y="1219200"/>
            <a:ext cx="8229600" cy="4906963"/>
          </a:xfrm>
        </p:spPr>
        <p:txBody>
          <a:bodyPr>
            <a:normAutofit/>
          </a:bodyPr>
          <a:lstStyle/>
          <a:p>
            <a:pPr marL="457200" indent="-457200">
              <a:lnSpc>
                <a:spcPct val="150000"/>
              </a:lnSpc>
              <a:spcBef>
                <a:spcPts val="0"/>
              </a:spcBef>
              <a:buNone/>
            </a:pPr>
            <a:r>
              <a:rPr lang="en-US" sz="2400" b="1" dirty="0" smtClean="0"/>
              <a:t>Reverse:</a:t>
            </a:r>
            <a:r>
              <a:rPr lang="en-US" sz="2000" dirty="0" smtClean="0"/>
              <a:t> </a:t>
            </a:r>
            <a:r>
              <a:rPr lang="en-US" sz="2200" dirty="0" smtClean="0"/>
              <a:t>If L is regular language then L</a:t>
            </a:r>
            <a:r>
              <a:rPr lang="en-US" sz="2200" baseline="30000" dirty="0" smtClean="0"/>
              <a:t>R</a:t>
            </a:r>
            <a:r>
              <a:rPr lang="en-US" sz="2200" dirty="0" smtClean="0"/>
              <a:t> is also a regular language.</a:t>
            </a:r>
          </a:p>
          <a:p>
            <a:pPr marL="457200" indent="-457200">
              <a:lnSpc>
                <a:spcPct val="150000"/>
              </a:lnSpc>
              <a:spcBef>
                <a:spcPts val="0"/>
              </a:spcBef>
              <a:buNone/>
            </a:pPr>
            <a:r>
              <a:rPr lang="en-US" sz="2000" dirty="0" smtClean="0"/>
              <a:t> </a:t>
            </a:r>
            <a:r>
              <a:rPr lang="en-US" sz="2400" b="1" dirty="0" smtClean="0"/>
              <a:t>Proof: </a:t>
            </a:r>
            <a:r>
              <a:rPr lang="en-US" sz="2200" dirty="0" smtClean="0"/>
              <a:t>Construct NFA for L</a:t>
            </a:r>
            <a:r>
              <a:rPr lang="en-US" sz="2200" baseline="30000" dirty="0" smtClean="0"/>
              <a:t>R</a:t>
            </a:r>
            <a:r>
              <a:rPr lang="en-US" sz="2200" dirty="0" smtClean="0"/>
              <a:t> as follows:</a:t>
            </a:r>
          </a:p>
          <a:p>
            <a:pPr marL="457200" indent="457200">
              <a:lnSpc>
                <a:spcPct val="150000"/>
              </a:lnSpc>
              <a:spcBef>
                <a:spcPts val="0"/>
              </a:spcBef>
            </a:pPr>
            <a:r>
              <a:rPr lang="en-US" sz="2200" dirty="0" smtClean="0"/>
              <a:t>Reverse all transitions</a:t>
            </a:r>
          </a:p>
          <a:p>
            <a:pPr marL="457200" indent="457200">
              <a:lnSpc>
                <a:spcPct val="150000"/>
              </a:lnSpc>
              <a:spcBef>
                <a:spcPts val="0"/>
              </a:spcBef>
            </a:pPr>
            <a:r>
              <a:rPr lang="en-US" sz="2200" dirty="0" smtClean="0"/>
              <a:t>Make the initial state final and final state initial.</a:t>
            </a:r>
          </a:p>
          <a:p>
            <a:pPr marL="457200" indent="-457200">
              <a:lnSpc>
                <a:spcPct val="150000"/>
              </a:lnSpc>
              <a:spcBef>
                <a:spcPts val="0"/>
              </a:spcBef>
              <a:buNone/>
            </a:pPr>
            <a:endParaRPr lang="en-US" sz="2400" b="1" dirty="0" smtClean="0"/>
          </a:p>
          <a:p>
            <a:pPr>
              <a:buNone/>
            </a:pPr>
            <a:r>
              <a:rPr lang="en-US" dirty="0" smtClean="0"/>
              <a:t> </a:t>
            </a:r>
            <a:endParaRPr lang="en-US" dirty="0"/>
          </a:p>
        </p:txBody>
      </p:sp>
      <p:sp>
        <p:nvSpPr>
          <p:cNvPr id="4" name="Date Placeholder 3"/>
          <p:cNvSpPr>
            <a:spLocks noGrp="1"/>
          </p:cNvSpPr>
          <p:nvPr>
            <p:ph type="dt" sz="half" idx="10"/>
          </p:nvPr>
        </p:nvSpPr>
        <p:spPr/>
        <p:txBody>
          <a:bodyPr/>
          <a:lstStyle/>
          <a:p>
            <a:fld id="{317214AA-ACE4-4739-A56D-43B6A32CDAAD}" type="datetime1">
              <a:rPr lang="en-US" smtClean="0"/>
              <a:pPr/>
              <a:t>1/31/2022</a:t>
            </a:fld>
            <a:endParaRPr lang="en-US" dirty="0"/>
          </a:p>
        </p:txBody>
      </p:sp>
      <p:sp>
        <p:nvSpPr>
          <p:cNvPr id="5" name="Footer Placeholder 4"/>
          <p:cNvSpPr>
            <a:spLocks noGrp="1"/>
          </p:cNvSpPr>
          <p:nvPr>
            <p:ph type="ftr" sz="quarter" idx="11"/>
          </p:nvPr>
        </p:nvSpPr>
        <p:spPr>
          <a:xfrm>
            <a:off x="2438400" y="6356350"/>
            <a:ext cx="44196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1"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Closure Properties of Regular Languages</a:t>
            </a:r>
          </a:p>
        </p:txBody>
      </p:sp>
      <p:grpSp>
        <p:nvGrpSpPr>
          <p:cNvPr id="56" name="Group 55"/>
          <p:cNvGrpSpPr/>
          <p:nvPr/>
        </p:nvGrpSpPr>
        <p:grpSpPr>
          <a:xfrm>
            <a:off x="542925" y="3581400"/>
            <a:ext cx="8058150" cy="1524000"/>
            <a:chOff x="542925" y="2971800"/>
            <a:chExt cx="8058150" cy="1524000"/>
          </a:xfrm>
        </p:grpSpPr>
        <p:pic>
          <p:nvPicPr>
            <p:cNvPr id="52" name="Picture 51" descr="p3.bmp"/>
            <p:cNvPicPr>
              <a:picLocks noChangeAspect="1"/>
            </p:cNvPicPr>
            <p:nvPr/>
          </p:nvPicPr>
          <p:blipFill>
            <a:blip r:embed="rId3"/>
            <a:stretch>
              <a:fillRect/>
            </a:stretch>
          </p:blipFill>
          <p:spPr>
            <a:xfrm>
              <a:off x="542925" y="3400425"/>
              <a:ext cx="8058150" cy="1095375"/>
            </a:xfrm>
            <a:prstGeom prst="rect">
              <a:avLst/>
            </a:prstGeom>
          </p:spPr>
        </p:pic>
        <p:grpSp>
          <p:nvGrpSpPr>
            <p:cNvPr id="55" name="Group 54"/>
            <p:cNvGrpSpPr/>
            <p:nvPr/>
          </p:nvGrpSpPr>
          <p:grpSpPr>
            <a:xfrm>
              <a:off x="914400" y="2971800"/>
              <a:ext cx="7467600" cy="1419225"/>
              <a:chOff x="914400" y="2971800"/>
              <a:chExt cx="7467600" cy="1419225"/>
            </a:xfrm>
          </p:grpSpPr>
          <p:sp>
            <p:nvSpPr>
              <p:cNvPr id="49" name="TextBox 48"/>
              <p:cNvSpPr txBox="1"/>
              <p:nvPr/>
            </p:nvSpPr>
            <p:spPr>
              <a:xfrm>
                <a:off x="1752600" y="2971800"/>
                <a:ext cx="838200" cy="430887"/>
              </a:xfrm>
              <a:prstGeom prst="rect">
                <a:avLst/>
              </a:prstGeom>
              <a:noFill/>
            </p:spPr>
            <p:txBody>
              <a:bodyPr wrap="square" rtlCol="0">
                <a:spAutoFit/>
              </a:bodyPr>
              <a:lstStyle/>
              <a:p>
                <a:r>
                  <a:rPr lang="en-US" sz="2200" b="1" dirty="0" smtClean="0"/>
                  <a:t>D(L)</a:t>
                </a:r>
                <a:endParaRPr lang="en-US" sz="2200" b="1" dirty="0"/>
              </a:p>
            </p:txBody>
          </p:sp>
          <p:sp>
            <p:nvSpPr>
              <p:cNvPr id="20" name="Rectangle 19"/>
              <p:cNvSpPr/>
              <p:nvPr/>
            </p:nvSpPr>
            <p:spPr>
              <a:xfrm>
                <a:off x="914400" y="3476625"/>
                <a:ext cx="2819400" cy="914400"/>
              </a:xfrm>
              <a:prstGeom prst="rect">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562600" y="3476625"/>
                <a:ext cx="2819400" cy="914400"/>
              </a:xfrm>
              <a:prstGeom prst="rect">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6553200" y="2998113"/>
                <a:ext cx="838200" cy="430887"/>
              </a:xfrm>
              <a:prstGeom prst="rect">
                <a:avLst/>
              </a:prstGeom>
              <a:noFill/>
            </p:spPr>
            <p:txBody>
              <a:bodyPr wrap="square" rtlCol="0">
                <a:spAutoFit/>
              </a:bodyPr>
              <a:lstStyle/>
              <a:p>
                <a:r>
                  <a:rPr lang="en-US" sz="2200" b="1" dirty="0" smtClean="0"/>
                  <a:t>D(L</a:t>
                </a:r>
                <a:r>
                  <a:rPr lang="en-US" sz="2200" b="1" baseline="30000" dirty="0" smtClean="0"/>
                  <a:t>R</a:t>
                </a:r>
                <a:r>
                  <a:rPr lang="en-US" sz="2200" b="1" dirty="0" smtClean="0"/>
                  <a:t>)</a:t>
                </a:r>
                <a:endParaRPr lang="en-US" sz="2200" b="1" dirty="0"/>
              </a:p>
            </p:txBody>
          </p:sp>
        </p:grpSp>
      </p:gr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ontent Placeholder 44"/>
          <p:cNvSpPr>
            <a:spLocks noGrp="1"/>
          </p:cNvSpPr>
          <p:nvPr>
            <p:ph idx="1"/>
          </p:nvPr>
        </p:nvSpPr>
        <p:spPr>
          <a:xfrm>
            <a:off x="457200" y="1219200"/>
            <a:ext cx="8229600" cy="4906963"/>
          </a:xfrm>
        </p:spPr>
        <p:txBody>
          <a:bodyPr>
            <a:normAutofit/>
          </a:bodyPr>
          <a:lstStyle/>
          <a:p>
            <a:pPr marL="457200" indent="-457200">
              <a:lnSpc>
                <a:spcPct val="150000"/>
              </a:lnSpc>
              <a:spcBef>
                <a:spcPts val="0"/>
              </a:spcBef>
              <a:buNone/>
            </a:pPr>
            <a:r>
              <a:rPr lang="en-US" sz="2600" b="1" dirty="0" smtClean="0"/>
              <a:t>Difference:</a:t>
            </a:r>
            <a:r>
              <a:rPr lang="en-US" sz="2000" dirty="0" smtClean="0"/>
              <a:t> </a:t>
            </a:r>
            <a:r>
              <a:rPr lang="en-US" sz="2400" dirty="0" smtClean="0"/>
              <a:t>If L1 and L2 are regular languages then L1 - L2 is also a regular language.</a:t>
            </a:r>
          </a:p>
          <a:p>
            <a:pPr marL="457200" indent="-457200">
              <a:lnSpc>
                <a:spcPct val="150000"/>
              </a:lnSpc>
              <a:spcBef>
                <a:spcPts val="0"/>
              </a:spcBef>
              <a:buNone/>
            </a:pPr>
            <a:r>
              <a:rPr lang="en-US" sz="2000" dirty="0" smtClean="0"/>
              <a:t> </a:t>
            </a:r>
            <a:r>
              <a:rPr lang="en-US" sz="2400" b="1" dirty="0" smtClean="0"/>
              <a:t>Proof:</a:t>
            </a:r>
          </a:p>
          <a:p>
            <a:pPr marL="457200" indent="-457200">
              <a:lnSpc>
                <a:spcPct val="150000"/>
              </a:lnSpc>
              <a:spcBef>
                <a:spcPts val="0"/>
              </a:spcBef>
              <a:buNone/>
            </a:pPr>
            <a:r>
              <a:rPr lang="en-US" sz="2400" b="1" dirty="0" smtClean="0"/>
              <a:t>		</a:t>
            </a:r>
            <a:r>
              <a:rPr lang="en-US" sz="2200" dirty="0" smtClean="0"/>
              <a:t>L1 and L2 are Regular.</a:t>
            </a:r>
          </a:p>
          <a:p>
            <a:pPr marL="457200" indent="-457200">
              <a:lnSpc>
                <a:spcPct val="150000"/>
              </a:lnSpc>
              <a:spcBef>
                <a:spcPts val="0"/>
              </a:spcBef>
              <a:buNone/>
            </a:pPr>
            <a:r>
              <a:rPr lang="en-US" sz="2200" dirty="0" smtClean="0"/>
              <a:t>		L1’ is Regular.</a:t>
            </a:r>
          </a:p>
          <a:p>
            <a:pPr marL="457200" indent="-457200">
              <a:lnSpc>
                <a:spcPct val="150000"/>
              </a:lnSpc>
              <a:spcBef>
                <a:spcPts val="0"/>
              </a:spcBef>
              <a:buNone/>
            </a:pPr>
            <a:r>
              <a:rPr lang="en-US" sz="2200" dirty="0" smtClean="0"/>
              <a:t>			         is Regular.</a:t>
            </a:r>
          </a:p>
          <a:p>
            <a:pPr>
              <a:buNone/>
            </a:pPr>
            <a:r>
              <a:rPr lang="en-US" dirty="0" smtClean="0"/>
              <a:t> </a:t>
            </a:r>
            <a:endParaRPr lang="en-US" dirty="0"/>
          </a:p>
        </p:txBody>
      </p:sp>
      <p:sp>
        <p:nvSpPr>
          <p:cNvPr id="4" name="Date Placeholder 3"/>
          <p:cNvSpPr>
            <a:spLocks noGrp="1"/>
          </p:cNvSpPr>
          <p:nvPr>
            <p:ph type="dt" sz="half" idx="10"/>
          </p:nvPr>
        </p:nvSpPr>
        <p:spPr/>
        <p:txBody>
          <a:bodyPr/>
          <a:lstStyle/>
          <a:p>
            <a:fld id="{3A66F856-9561-401A-8F46-B1B8D78DF80D}" type="datetime1">
              <a:rPr lang="en-US" smtClean="0"/>
              <a:pPr/>
              <a:t>1/31/2022</a:t>
            </a:fld>
            <a:endParaRPr lang="en-US" dirty="0"/>
          </a:p>
        </p:txBody>
      </p:sp>
      <p:sp>
        <p:nvSpPr>
          <p:cNvPr id="5" name="Footer Placeholder 4"/>
          <p:cNvSpPr>
            <a:spLocks noGrp="1"/>
          </p:cNvSpPr>
          <p:nvPr>
            <p:ph type="ftr" sz="quarter" idx="11"/>
          </p:nvPr>
        </p:nvSpPr>
        <p:spPr>
          <a:xfrm>
            <a:off x="2438400" y="6356350"/>
            <a:ext cx="44196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31"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Closure Properties of Regular Languages</a:t>
            </a:r>
          </a:p>
        </p:txBody>
      </p:sp>
      <p:graphicFrame>
        <p:nvGraphicFramePr>
          <p:cNvPr id="21" name="Object 20"/>
          <p:cNvGraphicFramePr>
            <a:graphicFrameLocks noChangeAspect="1"/>
          </p:cNvGraphicFramePr>
          <p:nvPr/>
        </p:nvGraphicFramePr>
        <p:xfrm>
          <a:off x="1524000" y="2362200"/>
          <a:ext cx="3294062" cy="600075"/>
        </p:xfrm>
        <a:graphic>
          <a:graphicData uri="http://schemas.openxmlformats.org/presentationml/2006/ole">
            <mc:AlternateContent xmlns:mc="http://schemas.openxmlformats.org/markup-compatibility/2006">
              <mc:Choice xmlns:v="urn:schemas-microsoft-com:vml" Requires="v">
                <p:oleObj spid="_x0000_s2060" name="Equation" r:id="rId4" imgW="952200" imgH="228600" progId="Equation.3">
                  <p:embed/>
                </p:oleObj>
              </mc:Choice>
              <mc:Fallback>
                <p:oleObj name="Equation" r:id="rId4" imgW="952200" imgH="228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362200"/>
                        <a:ext cx="3294062"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2"/>
          <p:cNvGraphicFramePr>
            <a:graphicFrameLocks noChangeAspect="1"/>
          </p:cNvGraphicFramePr>
          <p:nvPr/>
        </p:nvGraphicFramePr>
        <p:xfrm>
          <a:off x="4860925" y="2305050"/>
          <a:ext cx="1844675" cy="666750"/>
        </p:xfrm>
        <a:graphic>
          <a:graphicData uri="http://schemas.openxmlformats.org/presentationml/2006/ole">
            <mc:AlternateContent xmlns:mc="http://schemas.openxmlformats.org/markup-compatibility/2006">
              <mc:Choice xmlns:v="urn:schemas-microsoft-com:vml" Requires="v">
                <p:oleObj spid="_x0000_s2061" name="Equation" r:id="rId6" imgW="533160" imgH="253800" progId="Equation.3">
                  <p:embed/>
                </p:oleObj>
              </mc:Choice>
              <mc:Fallback>
                <p:oleObj name="Equation" r:id="rId6" imgW="533160" imgH="25380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60925" y="2305050"/>
                        <a:ext cx="1844675"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2"/>
          <p:cNvGraphicFramePr>
            <a:graphicFrameLocks noChangeAspect="1"/>
          </p:cNvGraphicFramePr>
          <p:nvPr/>
        </p:nvGraphicFramePr>
        <p:xfrm>
          <a:off x="1371600" y="3905250"/>
          <a:ext cx="1449388" cy="666750"/>
        </p:xfrm>
        <a:graphic>
          <a:graphicData uri="http://schemas.openxmlformats.org/presentationml/2006/ole">
            <mc:AlternateContent xmlns:mc="http://schemas.openxmlformats.org/markup-compatibility/2006">
              <mc:Choice xmlns:v="urn:schemas-microsoft-com:vml" Requires="v">
                <p:oleObj spid="_x0000_s2062" name="Equation" r:id="rId8" imgW="419040" imgH="253800" progId="Equation.3">
                  <p:embed/>
                </p:oleObj>
              </mc:Choice>
              <mc:Fallback>
                <p:oleObj name="Equation" r:id="rId8" imgW="419040" imgH="253800" progId="Equation.3">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1600" y="3905250"/>
                        <a:ext cx="1449388"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ontent Placeholder 44"/>
          <p:cNvSpPr>
            <a:spLocks noGrp="1"/>
          </p:cNvSpPr>
          <p:nvPr>
            <p:ph idx="1"/>
          </p:nvPr>
        </p:nvSpPr>
        <p:spPr>
          <a:xfrm>
            <a:off x="304800" y="1219200"/>
            <a:ext cx="8610600" cy="4906963"/>
          </a:xfrm>
        </p:spPr>
        <p:txBody>
          <a:bodyPr>
            <a:normAutofit/>
          </a:bodyPr>
          <a:lstStyle/>
          <a:p>
            <a:pPr marL="457200" indent="-457200">
              <a:lnSpc>
                <a:spcPct val="150000"/>
              </a:lnSpc>
              <a:spcBef>
                <a:spcPts val="0"/>
              </a:spcBef>
              <a:buNone/>
            </a:pPr>
            <a:r>
              <a:rPr lang="en-US" sz="2200" b="1" dirty="0" err="1" smtClean="0"/>
              <a:t>Kleene</a:t>
            </a:r>
            <a:r>
              <a:rPr lang="en-US" sz="2200" b="1" dirty="0" smtClean="0"/>
              <a:t> Closure:</a:t>
            </a:r>
            <a:r>
              <a:rPr lang="en-US" sz="2200" dirty="0" smtClean="0"/>
              <a:t> If L is regular language then L* is also a regular language.</a:t>
            </a:r>
          </a:p>
          <a:p>
            <a:pPr marL="457200" indent="-457200">
              <a:lnSpc>
                <a:spcPct val="150000"/>
              </a:lnSpc>
              <a:spcBef>
                <a:spcPts val="0"/>
              </a:spcBef>
              <a:buNone/>
            </a:pPr>
            <a:r>
              <a:rPr lang="en-US" sz="2200" dirty="0" smtClean="0"/>
              <a:t> </a:t>
            </a:r>
            <a:r>
              <a:rPr lang="en-US" sz="2200" b="1" dirty="0" smtClean="0"/>
              <a:t>Proof: </a:t>
            </a:r>
            <a:r>
              <a:rPr lang="en-US" sz="2200" dirty="0" smtClean="0"/>
              <a:t>Construct NFA for L* as follows:</a:t>
            </a:r>
          </a:p>
          <a:p>
            <a:pPr marL="457200" indent="-457200">
              <a:lnSpc>
                <a:spcPct val="150000"/>
              </a:lnSpc>
              <a:spcBef>
                <a:spcPts val="0"/>
              </a:spcBef>
              <a:buNone/>
            </a:pPr>
            <a:endParaRPr lang="en-US" sz="2200" b="1" dirty="0" smtClean="0"/>
          </a:p>
          <a:p>
            <a:pPr>
              <a:buNone/>
            </a:pPr>
            <a:r>
              <a:rPr lang="en-US" sz="2200" dirty="0" smtClean="0"/>
              <a:t> </a:t>
            </a:r>
            <a:endParaRPr lang="en-US" sz="2200" dirty="0"/>
          </a:p>
        </p:txBody>
      </p:sp>
      <p:sp>
        <p:nvSpPr>
          <p:cNvPr id="4" name="Date Placeholder 3"/>
          <p:cNvSpPr>
            <a:spLocks noGrp="1"/>
          </p:cNvSpPr>
          <p:nvPr>
            <p:ph type="dt" sz="half" idx="10"/>
          </p:nvPr>
        </p:nvSpPr>
        <p:spPr/>
        <p:txBody>
          <a:bodyPr/>
          <a:lstStyle/>
          <a:p>
            <a:fld id="{5B9D2E4C-6A63-496B-B124-FC5C357A5F8D}" type="datetime1">
              <a:rPr lang="en-US" smtClean="0"/>
              <a:pPr/>
              <a:t>1/31/2022</a:t>
            </a:fld>
            <a:endParaRPr lang="en-US" dirty="0"/>
          </a:p>
        </p:txBody>
      </p:sp>
      <p:sp>
        <p:nvSpPr>
          <p:cNvPr id="5" name="Footer Placeholder 4"/>
          <p:cNvSpPr>
            <a:spLocks noGrp="1"/>
          </p:cNvSpPr>
          <p:nvPr>
            <p:ph type="ftr" sz="quarter" idx="11"/>
          </p:nvPr>
        </p:nvSpPr>
        <p:spPr>
          <a:xfrm>
            <a:off x="2438400" y="6356350"/>
            <a:ext cx="44196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1"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Closure Properties of Regular Languages</a:t>
            </a:r>
          </a:p>
        </p:txBody>
      </p:sp>
      <p:sp>
        <p:nvSpPr>
          <p:cNvPr id="33" name="Oval 32"/>
          <p:cNvSpPr/>
          <p:nvPr/>
        </p:nvSpPr>
        <p:spPr>
          <a:xfrm>
            <a:off x="2286000" y="3516868"/>
            <a:ext cx="8382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50"/>
          <p:cNvGrpSpPr/>
          <p:nvPr/>
        </p:nvGrpSpPr>
        <p:grpSpPr>
          <a:xfrm>
            <a:off x="1752600" y="2971800"/>
            <a:ext cx="5181600" cy="2202597"/>
            <a:chOff x="1752600" y="2971800"/>
            <a:chExt cx="5181600" cy="2202597"/>
          </a:xfrm>
        </p:grpSpPr>
        <p:pic>
          <p:nvPicPr>
            <p:cNvPr id="17" name="Picture 16" descr="P2.bmp"/>
            <p:cNvPicPr>
              <a:picLocks noChangeAspect="1"/>
            </p:cNvPicPr>
            <p:nvPr/>
          </p:nvPicPr>
          <p:blipFill>
            <a:blip r:embed="rId3"/>
            <a:stretch>
              <a:fillRect/>
            </a:stretch>
          </p:blipFill>
          <p:spPr>
            <a:xfrm>
              <a:off x="4095750" y="3407330"/>
              <a:ext cx="2628900" cy="981075"/>
            </a:xfrm>
            <a:prstGeom prst="rect">
              <a:avLst/>
            </a:prstGeom>
          </p:spPr>
        </p:pic>
        <p:sp>
          <p:nvSpPr>
            <p:cNvPr id="20" name="Rectangle 19"/>
            <p:cNvSpPr/>
            <p:nvPr/>
          </p:nvSpPr>
          <p:spPr>
            <a:xfrm>
              <a:off x="4114800" y="3440668"/>
              <a:ext cx="2819400" cy="914400"/>
            </a:xfrm>
            <a:prstGeom prst="rect">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a:endCxn id="33" idx="2"/>
            </p:cNvCxnSpPr>
            <p:nvPr/>
          </p:nvCxnSpPr>
          <p:spPr>
            <a:xfrm flipV="1">
              <a:off x="1752600" y="3897868"/>
              <a:ext cx="533400" cy="3048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3" idx="6"/>
            </p:cNvCxnSpPr>
            <p:nvPr/>
          </p:nvCxnSpPr>
          <p:spPr>
            <a:xfrm>
              <a:off x="3124200" y="3897868"/>
              <a:ext cx="1371600" cy="1588"/>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429000" y="3524310"/>
              <a:ext cx="381000" cy="430887"/>
            </a:xfrm>
            <a:prstGeom prst="rect">
              <a:avLst/>
            </a:prstGeom>
            <a:noFill/>
          </p:spPr>
          <p:txBody>
            <a:bodyPr wrap="square" rtlCol="0">
              <a:spAutoFit/>
            </a:bodyPr>
            <a:lstStyle/>
            <a:p>
              <a:r>
                <a:rPr lang="en-US" sz="2200" b="1" dirty="0" smtClean="0">
                  <a:solidFill>
                    <a:srgbClr val="FF0000"/>
                  </a:solidFill>
                </a:rPr>
                <a:t>Ɛ</a:t>
              </a:r>
              <a:endParaRPr lang="en-US" sz="2200" b="1" dirty="0">
                <a:solidFill>
                  <a:srgbClr val="FF0000"/>
                </a:solidFill>
              </a:endParaRPr>
            </a:p>
          </p:txBody>
        </p:sp>
        <p:sp>
          <p:nvSpPr>
            <p:cNvPr id="48" name="TextBox 47"/>
            <p:cNvSpPr txBox="1"/>
            <p:nvPr/>
          </p:nvSpPr>
          <p:spPr>
            <a:xfrm>
              <a:off x="4572000" y="4743510"/>
              <a:ext cx="381000" cy="430887"/>
            </a:xfrm>
            <a:prstGeom prst="rect">
              <a:avLst/>
            </a:prstGeom>
            <a:noFill/>
          </p:spPr>
          <p:txBody>
            <a:bodyPr wrap="square" rtlCol="0">
              <a:spAutoFit/>
            </a:bodyPr>
            <a:lstStyle/>
            <a:p>
              <a:r>
                <a:rPr lang="en-US" sz="2200" b="1" dirty="0" smtClean="0">
                  <a:solidFill>
                    <a:srgbClr val="FF0000"/>
                  </a:solidFill>
                </a:rPr>
                <a:t>Ɛ</a:t>
              </a:r>
              <a:endParaRPr lang="en-US" sz="2200" b="1" dirty="0">
                <a:solidFill>
                  <a:srgbClr val="FF0000"/>
                </a:solidFill>
              </a:endParaRPr>
            </a:p>
          </p:txBody>
        </p:sp>
        <p:sp>
          <p:nvSpPr>
            <p:cNvPr id="49" name="TextBox 48"/>
            <p:cNvSpPr txBox="1"/>
            <p:nvPr/>
          </p:nvSpPr>
          <p:spPr>
            <a:xfrm>
              <a:off x="5029200" y="2971800"/>
              <a:ext cx="838200" cy="430887"/>
            </a:xfrm>
            <a:prstGeom prst="rect">
              <a:avLst/>
            </a:prstGeom>
            <a:noFill/>
          </p:spPr>
          <p:txBody>
            <a:bodyPr wrap="square" rtlCol="0">
              <a:spAutoFit/>
            </a:bodyPr>
            <a:lstStyle/>
            <a:p>
              <a:r>
                <a:rPr lang="en-US" sz="2200" b="1" dirty="0" smtClean="0"/>
                <a:t>D(L)</a:t>
              </a:r>
              <a:endParaRPr lang="en-US" sz="2200" b="1" dirty="0"/>
            </a:p>
          </p:txBody>
        </p:sp>
        <p:sp>
          <p:nvSpPr>
            <p:cNvPr id="25" name="Oval 24"/>
            <p:cNvSpPr/>
            <p:nvPr/>
          </p:nvSpPr>
          <p:spPr>
            <a:xfrm>
              <a:off x="2362200" y="3593068"/>
              <a:ext cx="6858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hape 26"/>
            <p:cNvCxnSpPr>
              <a:endCxn id="33" idx="4"/>
            </p:cNvCxnSpPr>
            <p:nvPr/>
          </p:nvCxnSpPr>
          <p:spPr>
            <a:xfrm rot="10800000" flipV="1">
              <a:off x="2705100" y="4267200"/>
              <a:ext cx="3771900" cy="11668"/>
            </a:xfrm>
            <a:prstGeom prst="curvedConnector4">
              <a:avLst>
                <a:gd name="adj1" fmla="val 1824"/>
                <a:gd name="adj2" fmla="val 724162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ontent Placeholder 44"/>
          <p:cNvSpPr>
            <a:spLocks noGrp="1"/>
          </p:cNvSpPr>
          <p:nvPr>
            <p:ph idx="1"/>
          </p:nvPr>
        </p:nvSpPr>
        <p:spPr>
          <a:xfrm>
            <a:off x="304800" y="1219200"/>
            <a:ext cx="8610600" cy="4906963"/>
          </a:xfrm>
        </p:spPr>
        <p:txBody>
          <a:bodyPr>
            <a:normAutofit fontScale="77500" lnSpcReduction="20000"/>
          </a:bodyPr>
          <a:lstStyle/>
          <a:p>
            <a:pPr marL="457200" indent="-457200">
              <a:lnSpc>
                <a:spcPct val="150000"/>
              </a:lnSpc>
              <a:spcBef>
                <a:spcPts val="0"/>
              </a:spcBef>
              <a:buNone/>
            </a:pPr>
            <a:r>
              <a:rPr lang="en-US" sz="2400" b="1" dirty="0" smtClean="0"/>
              <a:t>Homomorphism</a:t>
            </a:r>
            <a:r>
              <a:rPr lang="en-US" sz="2200" b="1" dirty="0" smtClean="0"/>
              <a:t>: </a:t>
            </a:r>
          </a:p>
          <a:p>
            <a:pPr marL="457200" indent="-457200">
              <a:lnSpc>
                <a:spcPct val="150000"/>
              </a:lnSpc>
              <a:spcBef>
                <a:spcPts val="0"/>
              </a:spcBef>
              <a:buNone/>
            </a:pPr>
            <a:r>
              <a:rPr lang="en-US" sz="2400" dirty="0" smtClean="0"/>
              <a:t>A homomorphism is function h : Σ∗ → ∆∗ defined as follows: </a:t>
            </a:r>
          </a:p>
          <a:p>
            <a:pPr marL="457200" indent="-457200">
              <a:lnSpc>
                <a:spcPct val="150000"/>
              </a:lnSpc>
              <a:spcBef>
                <a:spcPts val="0"/>
              </a:spcBef>
              <a:buNone/>
            </a:pPr>
            <a:r>
              <a:rPr lang="en-US" sz="2400" dirty="0" smtClean="0"/>
              <a:t>• h(</a:t>
            </a:r>
            <a:r>
              <a:rPr lang="en-US" sz="2400" b="1" dirty="0" smtClean="0">
                <a:solidFill>
                  <a:srgbClr val="FF0000"/>
                </a:solidFill>
              </a:rPr>
              <a:t>Ɛ</a:t>
            </a:r>
            <a:r>
              <a:rPr lang="en-US" sz="2400" dirty="0" smtClean="0"/>
              <a:t>) = </a:t>
            </a:r>
            <a:r>
              <a:rPr lang="en-US" sz="2400" b="1" dirty="0" smtClean="0">
                <a:solidFill>
                  <a:srgbClr val="FF0000"/>
                </a:solidFill>
              </a:rPr>
              <a:t>Ɛ</a:t>
            </a:r>
            <a:r>
              <a:rPr lang="en-US" sz="2400" dirty="0" smtClean="0"/>
              <a:t> and for a ∈ Σ, h(a) is any string in ∆∗ </a:t>
            </a:r>
          </a:p>
          <a:p>
            <a:pPr marL="457200" indent="-457200">
              <a:lnSpc>
                <a:spcPct val="150000"/>
              </a:lnSpc>
              <a:spcBef>
                <a:spcPts val="0"/>
              </a:spcBef>
              <a:buNone/>
            </a:pPr>
            <a:r>
              <a:rPr lang="en-US" sz="2400" dirty="0" smtClean="0"/>
              <a:t>• For a = a1a2 . . . an ∈ Σ∗ (n ≥ 2), h(a) = h(a1)h(a2). . . h(an).</a:t>
            </a:r>
          </a:p>
          <a:p>
            <a:pPr marL="457200" indent="-457200">
              <a:lnSpc>
                <a:spcPct val="150000"/>
              </a:lnSpc>
              <a:spcBef>
                <a:spcPts val="0"/>
              </a:spcBef>
              <a:buNone/>
            </a:pPr>
            <a:r>
              <a:rPr lang="en-US" sz="2400" dirty="0" smtClean="0"/>
              <a:t>• A homomorphism h maps a string a ∈ Σ∗ to a string in ∆∗ by mapping each character of a to a string h(a) ∈ ∆∗ </a:t>
            </a:r>
          </a:p>
          <a:p>
            <a:pPr marL="457200" indent="-457200">
              <a:lnSpc>
                <a:spcPct val="150000"/>
              </a:lnSpc>
              <a:spcBef>
                <a:spcPts val="0"/>
              </a:spcBef>
              <a:buNone/>
            </a:pPr>
            <a:r>
              <a:rPr lang="en-US" sz="2400" dirty="0" smtClean="0"/>
              <a:t>• A homomorphism is a function from strings to strings that “respects” concatenation: for any x, y ∈ Σ ∗ , h(</a:t>
            </a:r>
            <a:r>
              <a:rPr lang="en-US" sz="2400" dirty="0" err="1" smtClean="0"/>
              <a:t>xy</a:t>
            </a:r>
            <a:r>
              <a:rPr lang="en-US" sz="2400" dirty="0" smtClean="0"/>
              <a:t>) = h(x)h(y). (Any such function is a homomorphism.) </a:t>
            </a:r>
          </a:p>
          <a:p>
            <a:pPr marL="457200" indent="-457200">
              <a:lnSpc>
                <a:spcPct val="150000"/>
              </a:lnSpc>
              <a:spcBef>
                <a:spcPts val="0"/>
              </a:spcBef>
              <a:buNone/>
            </a:pPr>
            <a:endParaRPr lang="en-US" sz="2400" dirty="0" smtClean="0"/>
          </a:p>
          <a:p>
            <a:pPr marL="457200" indent="-457200">
              <a:lnSpc>
                <a:spcPct val="150000"/>
              </a:lnSpc>
              <a:spcBef>
                <a:spcPts val="0"/>
              </a:spcBef>
              <a:buNone/>
            </a:pPr>
            <a:r>
              <a:rPr lang="en-US" sz="2400" b="1" dirty="0" smtClean="0"/>
              <a:t>Example. </a:t>
            </a:r>
            <a:r>
              <a:rPr lang="en-US" sz="2400" dirty="0" smtClean="0"/>
              <a:t>h : {0, 1} → {a, b}∗ where h(0) = </a:t>
            </a:r>
            <a:r>
              <a:rPr lang="en-US" sz="2400" dirty="0" err="1" smtClean="0"/>
              <a:t>ab</a:t>
            </a:r>
            <a:r>
              <a:rPr lang="en-US" sz="2400" dirty="0" smtClean="0"/>
              <a:t> and h(1) = </a:t>
            </a:r>
            <a:r>
              <a:rPr lang="en-US" sz="2400" dirty="0" err="1" smtClean="0"/>
              <a:t>ba</a:t>
            </a:r>
            <a:r>
              <a:rPr lang="en-US" sz="2400" dirty="0" smtClean="0"/>
              <a:t>. Then h(0011) = </a:t>
            </a:r>
            <a:r>
              <a:rPr lang="en-US" sz="2400" dirty="0" err="1" smtClean="0"/>
              <a:t>ababbaba</a:t>
            </a:r>
            <a:endParaRPr lang="en-US" sz="2400" dirty="0" smtClean="0"/>
          </a:p>
          <a:p>
            <a:pPr marL="457200" indent="-457200">
              <a:lnSpc>
                <a:spcPct val="150000"/>
              </a:lnSpc>
              <a:spcBef>
                <a:spcPts val="0"/>
              </a:spcBef>
              <a:buNone/>
            </a:pPr>
            <a:endParaRPr lang="en-US" sz="2200" b="1" dirty="0" smtClean="0"/>
          </a:p>
          <a:p>
            <a:pPr>
              <a:buNone/>
            </a:pPr>
            <a:r>
              <a:rPr lang="en-US" sz="2200" dirty="0" smtClean="0"/>
              <a:t> </a:t>
            </a:r>
            <a:endParaRPr lang="en-US" sz="2200" dirty="0"/>
          </a:p>
        </p:txBody>
      </p:sp>
      <p:sp>
        <p:nvSpPr>
          <p:cNvPr id="4" name="Date Placeholder 3"/>
          <p:cNvSpPr>
            <a:spLocks noGrp="1"/>
          </p:cNvSpPr>
          <p:nvPr>
            <p:ph type="dt" sz="half" idx="10"/>
          </p:nvPr>
        </p:nvSpPr>
        <p:spPr/>
        <p:txBody>
          <a:bodyPr/>
          <a:lstStyle/>
          <a:p>
            <a:fld id="{5B9D2E4C-6A63-496B-B124-FC5C357A5F8D}" type="datetime1">
              <a:rPr lang="en-US" smtClean="0"/>
              <a:pPr/>
              <a:t>1/31/2022</a:t>
            </a:fld>
            <a:endParaRPr lang="en-US" dirty="0"/>
          </a:p>
        </p:txBody>
      </p:sp>
      <p:sp>
        <p:nvSpPr>
          <p:cNvPr id="5" name="Footer Placeholder 4"/>
          <p:cNvSpPr>
            <a:spLocks noGrp="1"/>
          </p:cNvSpPr>
          <p:nvPr>
            <p:ph type="ftr" sz="quarter" idx="11"/>
          </p:nvPr>
        </p:nvSpPr>
        <p:spPr>
          <a:xfrm>
            <a:off x="2438400" y="6356350"/>
            <a:ext cx="44196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1"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Closure Properties of Regular Languages</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ontent Placeholder 44"/>
          <p:cNvSpPr>
            <a:spLocks noGrp="1"/>
          </p:cNvSpPr>
          <p:nvPr>
            <p:ph idx="1"/>
          </p:nvPr>
        </p:nvSpPr>
        <p:spPr>
          <a:xfrm>
            <a:off x="304800" y="1219200"/>
            <a:ext cx="8610600" cy="4906963"/>
          </a:xfrm>
        </p:spPr>
        <p:txBody>
          <a:bodyPr>
            <a:normAutofit fontScale="92500" lnSpcReduction="20000"/>
          </a:bodyPr>
          <a:lstStyle/>
          <a:p>
            <a:pPr marL="457200" indent="-457200">
              <a:lnSpc>
                <a:spcPct val="150000"/>
              </a:lnSpc>
              <a:spcBef>
                <a:spcPts val="0"/>
              </a:spcBef>
              <a:buNone/>
            </a:pPr>
            <a:r>
              <a:rPr lang="en-US" sz="2400" b="1" dirty="0" smtClean="0"/>
              <a:t>Homomorphism</a:t>
            </a:r>
            <a:r>
              <a:rPr lang="en-US" sz="2200" b="1" dirty="0" smtClean="0"/>
              <a:t>: </a:t>
            </a:r>
          </a:p>
          <a:p>
            <a:pPr marL="457200" indent="-457200">
              <a:lnSpc>
                <a:spcPct val="150000"/>
              </a:lnSpc>
              <a:spcBef>
                <a:spcPts val="0"/>
              </a:spcBef>
              <a:buNone/>
            </a:pPr>
            <a:r>
              <a:rPr lang="en-US" sz="2000" dirty="0" smtClean="0"/>
              <a:t>Regular languages are closed under homomorphism, i.e., if L is a regular language and h is a homomorphism, then h(L) is also regular.</a:t>
            </a:r>
          </a:p>
          <a:p>
            <a:pPr marL="457200" indent="-457200">
              <a:lnSpc>
                <a:spcPct val="150000"/>
              </a:lnSpc>
              <a:spcBef>
                <a:spcPts val="0"/>
              </a:spcBef>
              <a:buNone/>
            </a:pPr>
            <a:r>
              <a:rPr lang="en-US" sz="2400" b="1" dirty="0" smtClean="0"/>
              <a:t>Proof. </a:t>
            </a:r>
            <a:r>
              <a:rPr lang="en-US" sz="2400" dirty="0" smtClean="0"/>
              <a:t>We will use the representation of regular languages in terms of regular expressions to argue this.</a:t>
            </a:r>
          </a:p>
          <a:p>
            <a:pPr marL="457200" indent="-457200">
              <a:lnSpc>
                <a:spcPct val="150000"/>
              </a:lnSpc>
              <a:spcBef>
                <a:spcPts val="0"/>
              </a:spcBef>
              <a:buNone/>
            </a:pPr>
            <a:r>
              <a:rPr lang="en-US" sz="2400" dirty="0" smtClean="0"/>
              <a:t>• Define homomorphism as an operation on regular expressions </a:t>
            </a:r>
          </a:p>
          <a:p>
            <a:pPr marL="457200" indent="-457200">
              <a:lnSpc>
                <a:spcPct val="150000"/>
              </a:lnSpc>
              <a:spcBef>
                <a:spcPts val="0"/>
              </a:spcBef>
              <a:buNone/>
            </a:pPr>
            <a:r>
              <a:rPr lang="en-US" sz="2400" dirty="0" smtClean="0"/>
              <a:t>• Show that L(h(R)) = h(L(R)) </a:t>
            </a:r>
          </a:p>
          <a:p>
            <a:pPr marL="457200" indent="-457200">
              <a:lnSpc>
                <a:spcPct val="150000"/>
              </a:lnSpc>
              <a:spcBef>
                <a:spcPts val="0"/>
              </a:spcBef>
              <a:buNone/>
            </a:pPr>
            <a:r>
              <a:rPr lang="en-US" sz="2400" dirty="0" smtClean="0"/>
              <a:t>• Let R be such that L = L(R). Let R0 = h(R). Then h(L) = L(R0 ).</a:t>
            </a:r>
          </a:p>
          <a:p>
            <a:pPr marL="457200" indent="-457200">
              <a:lnSpc>
                <a:spcPct val="150000"/>
              </a:lnSpc>
              <a:spcBef>
                <a:spcPts val="0"/>
              </a:spcBef>
              <a:buNone/>
            </a:pPr>
            <a:endParaRPr lang="en-US" sz="2400" b="1" dirty="0" smtClean="0"/>
          </a:p>
          <a:p>
            <a:pPr marL="457200" indent="-457200">
              <a:lnSpc>
                <a:spcPct val="150000"/>
              </a:lnSpc>
              <a:spcBef>
                <a:spcPts val="0"/>
              </a:spcBef>
              <a:buNone/>
            </a:pPr>
            <a:endParaRPr lang="en-US" sz="2200" b="1" dirty="0" smtClean="0"/>
          </a:p>
          <a:p>
            <a:pPr>
              <a:buNone/>
            </a:pPr>
            <a:r>
              <a:rPr lang="en-US" sz="2200" dirty="0" smtClean="0"/>
              <a:t> </a:t>
            </a:r>
            <a:endParaRPr lang="en-US" sz="2200" dirty="0"/>
          </a:p>
        </p:txBody>
      </p:sp>
      <p:sp>
        <p:nvSpPr>
          <p:cNvPr id="4" name="Date Placeholder 3"/>
          <p:cNvSpPr>
            <a:spLocks noGrp="1"/>
          </p:cNvSpPr>
          <p:nvPr>
            <p:ph type="dt" sz="half" idx="10"/>
          </p:nvPr>
        </p:nvSpPr>
        <p:spPr/>
        <p:txBody>
          <a:bodyPr/>
          <a:lstStyle/>
          <a:p>
            <a:fld id="{5B9D2E4C-6A63-496B-B124-FC5C357A5F8D}" type="datetime1">
              <a:rPr lang="en-US" smtClean="0"/>
              <a:pPr/>
              <a:t>1/31/2022</a:t>
            </a:fld>
            <a:endParaRPr lang="en-US" dirty="0"/>
          </a:p>
        </p:txBody>
      </p:sp>
      <p:sp>
        <p:nvSpPr>
          <p:cNvPr id="5" name="Footer Placeholder 4"/>
          <p:cNvSpPr>
            <a:spLocks noGrp="1"/>
          </p:cNvSpPr>
          <p:nvPr>
            <p:ph type="ftr" sz="quarter" idx="11"/>
          </p:nvPr>
        </p:nvSpPr>
        <p:spPr>
          <a:xfrm>
            <a:off x="2438400" y="6356350"/>
            <a:ext cx="44196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1"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Closure Properties of Regular Languages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72A8756-FF91-4787-B1B1-CA9C91F7DCCD}" type="datetime1">
              <a:rPr lang="en-US" smtClean="0"/>
              <a:pPr/>
              <a:t>1/31/2022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DILEEP KUMAR KUSHWAHA             </a:t>
            </a:r>
            <a:r>
              <a:rPr lang="en-US" dirty="0"/>
              <a:t>ACSE-0404 (TAFL)                  </a:t>
            </a:r>
            <a:r>
              <a:rPr lang="en-US" dirty="0" smtClean="0"/>
              <a:t>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i="0" u="none" strike="noStrike" kern="1200" cap="none" spc="0" normalizeH="0" baseline="0" noProof="0" dirty="0">
                <a:ln>
                  <a:noFill/>
                </a:ln>
                <a:solidFill>
                  <a:schemeClr val="dk1"/>
                </a:solidFill>
                <a:effectLst/>
                <a:uLnTx/>
                <a:uFillTx/>
                <a:latin typeface="+mj-lt"/>
                <a:ea typeface="+mn-ea"/>
                <a:cs typeface="+mn-cs"/>
              </a:rPr>
              <a:t>Evaluation Scheme</a:t>
            </a:r>
          </a:p>
        </p:txBody>
      </p:sp>
      <p:pic>
        <p:nvPicPr>
          <p:cNvPr id="12" name="Picture 11" descr="Logo11.png"/>
          <p:cNvPicPr>
            <a:picLocks noChangeAspect="1"/>
          </p:cNvPicPr>
          <p:nvPr/>
        </p:nvPicPr>
        <p:blipFill>
          <a:blip r:embed="rId2"/>
          <a:stretch>
            <a:fillRect/>
          </a:stretch>
        </p:blipFill>
        <p:spPr>
          <a:xfrm>
            <a:off x="0" y="36838"/>
            <a:ext cx="1352550" cy="725162"/>
          </a:xfrm>
          <a:prstGeom prst="rect">
            <a:avLst/>
          </a:prstGeom>
        </p:spPr>
      </p:pic>
      <p:sp>
        <p:nvSpPr>
          <p:cNvPr id="3" name="Content Placeholder 2">
            <a:extLst>
              <a:ext uri="{FF2B5EF4-FFF2-40B4-BE49-F238E27FC236}">
                <a16:creationId xmlns:a16="http://schemas.microsoft.com/office/drawing/2014/main" id="{D4C70F1A-D87A-487D-806C-0E715B9FE76E}"/>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6E44F541-245D-4040-8958-B4DF04BCDF90}"/>
              </a:ext>
            </a:extLst>
          </p:cNvPr>
          <p:cNvPicPr>
            <a:picLocks noChangeAspect="1"/>
          </p:cNvPicPr>
          <p:nvPr/>
        </p:nvPicPr>
        <p:blipFill>
          <a:blip r:embed="rId3"/>
          <a:stretch>
            <a:fillRect/>
          </a:stretch>
        </p:blipFill>
        <p:spPr>
          <a:xfrm>
            <a:off x="257921" y="1258094"/>
            <a:ext cx="8662977" cy="4868070"/>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ontent Placeholder 44"/>
          <p:cNvSpPr>
            <a:spLocks noGrp="1"/>
          </p:cNvSpPr>
          <p:nvPr>
            <p:ph idx="1"/>
          </p:nvPr>
        </p:nvSpPr>
        <p:spPr>
          <a:xfrm>
            <a:off x="304800" y="1219200"/>
            <a:ext cx="8610600" cy="4906963"/>
          </a:xfrm>
        </p:spPr>
        <p:txBody>
          <a:bodyPr>
            <a:normAutofit fontScale="92500" lnSpcReduction="20000"/>
          </a:bodyPr>
          <a:lstStyle/>
          <a:p>
            <a:pPr marL="457200" indent="-457200">
              <a:lnSpc>
                <a:spcPct val="150000"/>
              </a:lnSpc>
              <a:spcBef>
                <a:spcPts val="0"/>
              </a:spcBef>
              <a:buNone/>
            </a:pPr>
            <a:r>
              <a:rPr lang="en-US" sz="2400" b="1" dirty="0" smtClean="0"/>
              <a:t>Homomorphism</a:t>
            </a:r>
            <a:r>
              <a:rPr lang="en-US" sz="2200" b="1" dirty="0" smtClean="0"/>
              <a:t>: </a:t>
            </a:r>
          </a:p>
          <a:p>
            <a:pPr marL="457200" indent="-457200">
              <a:lnSpc>
                <a:spcPct val="150000"/>
              </a:lnSpc>
              <a:spcBef>
                <a:spcPts val="0"/>
              </a:spcBef>
              <a:buNone/>
            </a:pPr>
            <a:r>
              <a:rPr lang="en-US" sz="2000" dirty="0" smtClean="0"/>
              <a:t>Regular languages are closed under homomorphism, i.e., if L is a regular language and h is a homomorphism, then h(L) is also regular.</a:t>
            </a:r>
          </a:p>
          <a:p>
            <a:pPr marL="457200" indent="-457200">
              <a:lnSpc>
                <a:spcPct val="150000"/>
              </a:lnSpc>
              <a:spcBef>
                <a:spcPts val="0"/>
              </a:spcBef>
              <a:buNone/>
            </a:pPr>
            <a:r>
              <a:rPr lang="en-US" sz="2400" b="1" dirty="0" smtClean="0"/>
              <a:t>Proof. </a:t>
            </a:r>
            <a:r>
              <a:rPr lang="en-US" sz="2400" dirty="0" smtClean="0"/>
              <a:t>We will use the representation of regular languages in terms of regular expressions to argue this.</a:t>
            </a:r>
          </a:p>
          <a:p>
            <a:pPr marL="457200" indent="-457200">
              <a:lnSpc>
                <a:spcPct val="150000"/>
              </a:lnSpc>
              <a:spcBef>
                <a:spcPts val="0"/>
              </a:spcBef>
              <a:buNone/>
            </a:pPr>
            <a:r>
              <a:rPr lang="en-US" sz="2400" dirty="0" smtClean="0"/>
              <a:t>• Define homomorphism as an operation on regular expressions </a:t>
            </a:r>
          </a:p>
          <a:p>
            <a:pPr marL="457200" indent="-457200">
              <a:lnSpc>
                <a:spcPct val="150000"/>
              </a:lnSpc>
              <a:spcBef>
                <a:spcPts val="0"/>
              </a:spcBef>
              <a:buNone/>
            </a:pPr>
            <a:r>
              <a:rPr lang="en-US" sz="2400" dirty="0" smtClean="0"/>
              <a:t>• Show that L(h(R)) = h(L(R)) </a:t>
            </a:r>
          </a:p>
          <a:p>
            <a:pPr marL="457200" indent="-457200">
              <a:lnSpc>
                <a:spcPct val="150000"/>
              </a:lnSpc>
              <a:spcBef>
                <a:spcPts val="0"/>
              </a:spcBef>
              <a:buNone/>
            </a:pPr>
            <a:r>
              <a:rPr lang="en-US" sz="2400" dirty="0" smtClean="0"/>
              <a:t>• Let R be such that L = L(R). Let R0 = h(R). Then h(L) = L(R0 ).</a:t>
            </a:r>
          </a:p>
          <a:p>
            <a:pPr marL="457200" indent="-457200">
              <a:lnSpc>
                <a:spcPct val="150000"/>
              </a:lnSpc>
              <a:spcBef>
                <a:spcPts val="0"/>
              </a:spcBef>
              <a:buNone/>
            </a:pPr>
            <a:endParaRPr lang="en-US" sz="2400" b="1" dirty="0" smtClean="0"/>
          </a:p>
          <a:p>
            <a:pPr marL="457200" indent="-457200">
              <a:lnSpc>
                <a:spcPct val="150000"/>
              </a:lnSpc>
              <a:spcBef>
                <a:spcPts val="0"/>
              </a:spcBef>
              <a:buNone/>
            </a:pPr>
            <a:endParaRPr lang="en-US" sz="2200" b="1" dirty="0" smtClean="0"/>
          </a:p>
          <a:p>
            <a:pPr>
              <a:buNone/>
            </a:pPr>
            <a:r>
              <a:rPr lang="en-US" sz="2200" dirty="0" smtClean="0"/>
              <a:t> </a:t>
            </a:r>
            <a:endParaRPr lang="en-US" sz="2200" dirty="0"/>
          </a:p>
        </p:txBody>
      </p:sp>
      <p:sp>
        <p:nvSpPr>
          <p:cNvPr id="4" name="Date Placeholder 3"/>
          <p:cNvSpPr>
            <a:spLocks noGrp="1"/>
          </p:cNvSpPr>
          <p:nvPr>
            <p:ph type="dt" sz="half" idx="10"/>
          </p:nvPr>
        </p:nvSpPr>
        <p:spPr/>
        <p:txBody>
          <a:bodyPr/>
          <a:lstStyle/>
          <a:p>
            <a:fld id="{5B9D2E4C-6A63-496B-B124-FC5C357A5F8D}" type="datetime1">
              <a:rPr lang="en-US" smtClean="0"/>
              <a:pPr/>
              <a:t>1/31/2022</a:t>
            </a:fld>
            <a:endParaRPr lang="en-US" dirty="0"/>
          </a:p>
        </p:txBody>
      </p:sp>
      <p:sp>
        <p:nvSpPr>
          <p:cNvPr id="5" name="Footer Placeholder 4"/>
          <p:cNvSpPr>
            <a:spLocks noGrp="1"/>
          </p:cNvSpPr>
          <p:nvPr>
            <p:ph type="ftr" sz="quarter" idx="11"/>
          </p:nvPr>
        </p:nvSpPr>
        <p:spPr>
          <a:xfrm>
            <a:off x="2438400" y="6356350"/>
            <a:ext cx="44196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1"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Closure Properties of Regular Languages</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algn="just">
              <a:buNone/>
            </a:pPr>
            <a:endParaRPr lang="en-US" sz="2400" b="1" dirty="0" smtClean="0"/>
          </a:p>
          <a:p>
            <a:pPr algn="just">
              <a:lnSpc>
                <a:spcPct val="150000"/>
              </a:lnSpc>
              <a:spcBef>
                <a:spcPts val="0"/>
              </a:spcBef>
              <a:buNone/>
            </a:pPr>
            <a:r>
              <a:rPr lang="en-US" sz="2800" b="1" dirty="0" smtClean="0"/>
              <a:t>Objective of the Topic</a:t>
            </a:r>
            <a:endParaRPr lang="en-US" sz="2400" b="1" dirty="0" smtClean="0"/>
          </a:p>
          <a:p>
            <a:pPr algn="just">
              <a:lnSpc>
                <a:spcPct val="150000"/>
              </a:lnSpc>
              <a:spcBef>
                <a:spcPts val="0"/>
              </a:spcBef>
              <a:buNone/>
            </a:pPr>
            <a:r>
              <a:rPr lang="en-US" sz="2200" dirty="0" smtClean="0"/>
              <a:t>The objective of the topic is to make the student able to:</a:t>
            </a:r>
          </a:p>
          <a:p>
            <a:pPr indent="114300" algn="just">
              <a:lnSpc>
                <a:spcPct val="150000"/>
              </a:lnSpc>
              <a:spcBef>
                <a:spcPts val="0"/>
              </a:spcBef>
            </a:pPr>
            <a:r>
              <a:rPr lang="en-US" sz="2200" dirty="0" smtClean="0"/>
              <a:t>	Apply pumping lemma.</a:t>
            </a:r>
          </a:p>
          <a:p>
            <a:pPr indent="571500" algn="just">
              <a:lnSpc>
                <a:spcPct val="150000"/>
              </a:lnSpc>
              <a:spcBef>
                <a:spcPts val="0"/>
              </a:spcBef>
            </a:pPr>
            <a:r>
              <a:rPr lang="en-US" sz="2200" dirty="0" smtClean="0"/>
              <a:t> Prove that a language is not regular</a:t>
            </a:r>
          </a:p>
          <a:p>
            <a:pPr algn="just">
              <a:buNone/>
            </a:pPr>
            <a:r>
              <a:rPr lang="en-US" sz="2200" dirty="0" smtClean="0"/>
              <a:t>	</a:t>
            </a:r>
          </a:p>
          <a:p>
            <a:pPr algn="just">
              <a:buNone/>
            </a:pPr>
            <a:endParaRPr lang="en-US" sz="2400" b="1" dirty="0" smtClean="0"/>
          </a:p>
        </p:txBody>
      </p:sp>
      <p:sp>
        <p:nvSpPr>
          <p:cNvPr id="4" name="Date Placeholder 3"/>
          <p:cNvSpPr>
            <a:spLocks noGrp="1"/>
          </p:cNvSpPr>
          <p:nvPr>
            <p:ph type="dt" sz="half" idx="10"/>
          </p:nvPr>
        </p:nvSpPr>
        <p:spPr/>
        <p:txBody>
          <a:bodyPr/>
          <a:lstStyle/>
          <a:p>
            <a:fld id="{5C20C19B-AEA0-47F0-ACE9-09A114BA14ED}" type="datetime1">
              <a:rPr lang="en-US" smtClean="0"/>
              <a:pPr/>
              <a:t>1/31/2022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Pumping Lemma for Regular Languages</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algn="just">
              <a:buNone/>
            </a:pPr>
            <a:endParaRPr lang="en-US" sz="2400" b="1" dirty="0" smtClean="0"/>
          </a:p>
          <a:p>
            <a:pPr algn="just">
              <a:lnSpc>
                <a:spcPct val="150000"/>
              </a:lnSpc>
              <a:spcBef>
                <a:spcPts val="0"/>
              </a:spcBef>
              <a:buNone/>
            </a:pPr>
            <a:r>
              <a:rPr lang="en-US" sz="2800" b="1" dirty="0" smtClean="0"/>
              <a:t>Topic mapping with Course Outcome</a:t>
            </a:r>
          </a:p>
          <a:p>
            <a:pPr algn="just">
              <a:buNone/>
            </a:pPr>
            <a:r>
              <a:rPr lang="en-US" sz="2200" dirty="0" smtClean="0"/>
              <a:t>	</a:t>
            </a:r>
          </a:p>
          <a:p>
            <a:pPr algn="just">
              <a:buNone/>
            </a:pPr>
            <a:endParaRPr lang="en-US" sz="2400" b="1" dirty="0" smtClean="0"/>
          </a:p>
        </p:txBody>
      </p:sp>
      <p:sp>
        <p:nvSpPr>
          <p:cNvPr id="4" name="Date Placeholder 3"/>
          <p:cNvSpPr>
            <a:spLocks noGrp="1"/>
          </p:cNvSpPr>
          <p:nvPr>
            <p:ph type="dt" sz="half" idx="10"/>
          </p:nvPr>
        </p:nvSpPr>
        <p:spPr/>
        <p:txBody>
          <a:bodyPr/>
          <a:lstStyle/>
          <a:p>
            <a:fld id="{12FE0D5E-34F6-4845-A654-A988498DB723}" type="datetime1">
              <a:rPr lang="en-US" smtClean="0"/>
              <a:pPr/>
              <a:t>1/31/2022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Pumping Lemma for Regular Languages</a:t>
            </a:r>
          </a:p>
        </p:txBody>
      </p:sp>
      <p:graphicFrame>
        <p:nvGraphicFramePr>
          <p:cNvPr id="9" name="Content Placeholder 11"/>
          <p:cNvGraphicFramePr>
            <a:graphicFrameLocks/>
          </p:cNvGraphicFramePr>
          <p:nvPr/>
        </p:nvGraphicFramePr>
        <p:xfrm>
          <a:off x="609600" y="2514602"/>
          <a:ext cx="7391399" cy="1310638"/>
        </p:xfrm>
        <a:graphic>
          <a:graphicData uri="http://schemas.openxmlformats.org/drawingml/2006/table">
            <a:tbl>
              <a:tblPr/>
              <a:tblGrid>
                <a:gridCol w="2438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58427">
                  <a:extLst>
                    <a:ext uri="{9D8B030D-6E8A-4147-A177-3AD203B41FA5}">
                      <a16:colId xmlns:a16="http://schemas.microsoft.com/office/drawing/2014/main" val="20003"/>
                    </a:ext>
                  </a:extLst>
                </a:gridCol>
                <a:gridCol w="1082886">
                  <a:extLst>
                    <a:ext uri="{9D8B030D-6E8A-4147-A177-3AD203B41FA5}">
                      <a16:colId xmlns:a16="http://schemas.microsoft.com/office/drawing/2014/main" val="20004"/>
                    </a:ext>
                  </a:extLst>
                </a:gridCol>
                <a:gridCol w="1082886">
                  <a:extLst>
                    <a:ext uri="{9D8B030D-6E8A-4147-A177-3AD203B41FA5}">
                      <a16:colId xmlns:a16="http://schemas.microsoft.com/office/drawing/2014/main" val="20005"/>
                    </a:ext>
                  </a:extLst>
                </a:gridCol>
              </a:tblGrid>
              <a:tr h="609598">
                <a:tc>
                  <a:txBody>
                    <a:bodyPr/>
                    <a:lstStyle/>
                    <a:p>
                      <a:pPr marL="0" marR="0" algn="ctr">
                        <a:lnSpc>
                          <a:spcPct val="115000"/>
                        </a:lnSpc>
                        <a:spcBef>
                          <a:spcPts val="0"/>
                        </a:spcBef>
                        <a:spcAft>
                          <a:spcPts val="0"/>
                        </a:spcAft>
                      </a:pPr>
                      <a:r>
                        <a:rPr lang="en-US" sz="2000" b="1" dirty="0" smtClean="0">
                          <a:latin typeface="Calibri"/>
                          <a:ea typeface="Calibri"/>
                          <a:cs typeface="Times New Roman"/>
                        </a:rPr>
                        <a:t>Topic</a:t>
                      </a:r>
                      <a:endParaRPr lang="en-US" sz="2000" b="1"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smtClean="0">
                          <a:latin typeface="Times New Roman"/>
                          <a:ea typeface="Calibri"/>
                          <a:cs typeface="Times New Roman"/>
                        </a:rPr>
                        <a:t>CO1</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smtClean="0">
                          <a:latin typeface="Times New Roman"/>
                          <a:ea typeface="Calibri"/>
                          <a:cs typeface="Times New Roman"/>
                        </a:rPr>
                        <a:t>CO2</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smtClean="0">
                          <a:latin typeface="Times New Roman"/>
                          <a:ea typeface="Calibri"/>
                          <a:cs typeface="Times New Roman"/>
                        </a:rPr>
                        <a:t>CO3</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a:t>
                      </a:r>
                      <a:r>
                        <a:rPr lang="en-US" sz="2000" b="1" dirty="0" smtClean="0">
                          <a:latin typeface="Times New Roman"/>
                          <a:ea typeface="Calibri"/>
                          <a:cs typeface="Times New Roman"/>
                        </a:rPr>
                        <a:t>O4</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a:t>
                      </a:r>
                      <a:r>
                        <a:rPr lang="en-US" sz="2000" b="1" dirty="0" smtClean="0">
                          <a:latin typeface="Times New Roman"/>
                          <a:ea typeface="Calibri"/>
                          <a:cs typeface="Times New Roman"/>
                        </a:rPr>
                        <a:t>O5</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683852">
                <a:tc>
                  <a:txBody>
                    <a:bodyPr/>
                    <a:lstStyle/>
                    <a:p>
                      <a:pPr marL="0" marR="0" algn="ctr">
                        <a:lnSpc>
                          <a:spcPct val="115000"/>
                        </a:lnSpc>
                        <a:spcBef>
                          <a:spcPts val="0"/>
                        </a:spcBef>
                        <a:spcAft>
                          <a:spcPts val="0"/>
                        </a:spcAft>
                      </a:pPr>
                      <a:r>
                        <a:rPr lang="en-US" sz="2000" b="1" dirty="0" smtClean="0"/>
                        <a:t>Pumping Lemma for Regular Languages</a:t>
                      </a:r>
                      <a:endParaRPr lang="en-US" sz="2000" b="1" dirty="0">
                        <a:latin typeface="Calibri"/>
                        <a:ea typeface="Times New Roman"/>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smtClean="0">
                          <a:solidFill>
                            <a:srgbClr val="000000"/>
                          </a:solidFill>
                          <a:latin typeface="Times New Roman"/>
                          <a:ea typeface="Calibri"/>
                          <a:cs typeface="Times New Roman"/>
                        </a:rPr>
                        <a:t>-</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smtClean="0">
                          <a:latin typeface="Calibri"/>
                          <a:ea typeface="Calibri"/>
                          <a:cs typeface="Times New Roman"/>
                        </a:rPr>
                        <a:t>3</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smtClean="0">
                          <a:latin typeface="Calibri"/>
                          <a:ea typeface="Calibri"/>
                          <a:cs typeface="Times New Roman"/>
                        </a:rPr>
                        <a:t>-</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smtClean="0">
                          <a:latin typeface="Calibri"/>
                          <a:ea typeface="Calibri"/>
                          <a:cs typeface="Times New Roman"/>
                        </a:rPr>
                        <a:t>-</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smtClean="0">
                          <a:latin typeface="Calibri"/>
                          <a:ea typeface="Calibri"/>
                          <a:cs typeface="Times New Roman"/>
                        </a:rPr>
                        <a:t>-</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bl>
          </a:graphicData>
        </a:graphic>
      </p:graphicFrame>
      <p:sp>
        <p:nvSpPr>
          <p:cNvPr id="11" name="Footer Placeholder 9"/>
          <p:cNvSpPr>
            <a:spLocks noGrp="1"/>
          </p:cNvSpPr>
          <p:nvPr>
            <p:ph type="ftr" sz="quarter" idx="11"/>
          </p:nvPr>
        </p:nvSpPr>
        <p:spPr>
          <a:xfrm>
            <a:off x="2514600" y="6356350"/>
            <a:ext cx="5029200" cy="365125"/>
          </a:xfrm>
        </p:spPr>
        <p:txBody>
          <a:bodyPr/>
          <a:lstStyle/>
          <a:p>
            <a:r>
              <a:rPr lang="fi-FI" dirty="0" smtClean="0"/>
              <a:t>Dileep Kumar Kushwaha             ACSE0404 (TOAFL)                  Unit II</a:t>
            </a:r>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ontent Placeholder 44"/>
          <p:cNvSpPr>
            <a:spLocks noGrp="1"/>
          </p:cNvSpPr>
          <p:nvPr>
            <p:ph idx="1"/>
          </p:nvPr>
        </p:nvSpPr>
        <p:spPr>
          <a:xfrm>
            <a:off x="457200" y="1143000"/>
            <a:ext cx="8229600" cy="4525963"/>
          </a:xfrm>
        </p:spPr>
        <p:txBody>
          <a:bodyPr>
            <a:noAutofit/>
          </a:bodyPr>
          <a:lstStyle/>
          <a:p>
            <a:r>
              <a:rPr lang="en-US" sz="2100" dirty="0" smtClean="0"/>
              <a:t>L1 = {</a:t>
            </a:r>
            <a:r>
              <a:rPr lang="en-US" sz="2100" dirty="0" err="1" smtClean="0"/>
              <a:t>a</a:t>
            </a:r>
            <a:r>
              <a:rPr lang="en-US" sz="2100" baseline="30000" dirty="0" err="1" smtClean="0"/>
              <a:t>m</a:t>
            </a:r>
            <a:r>
              <a:rPr lang="en-US" sz="2100" dirty="0" err="1" smtClean="0"/>
              <a:t>b</a:t>
            </a:r>
            <a:r>
              <a:rPr lang="en-US" sz="2100" baseline="30000" dirty="0" err="1" smtClean="0"/>
              <a:t>n</a:t>
            </a:r>
            <a:r>
              <a:rPr lang="en-US" sz="2100" dirty="0" smtClean="0"/>
              <a:t>, </a:t>
            </a:r>
            <a:r>
              <a:rPr lang="en-US" sz="2100" dirty="0" err="1" smtClean="0"/>
              <a:t>m,n</a:t>
            </a:r>
            <a:r>
              <a:rPr lang="en-US" sz="2100" dirty="0" smtClean="0"/>
              <a:t> &gt;=0} is a regular language. </a:t>
            </a:r>
          </a:p>
          <a:p>
            <a:r>
              <a:rPr lang="en-US" sz="2100" dirty="0" smtClean="0"/>
              <a:t>L2 = {</a:t>
            </a:r>
            <a:r>
              <a:rPr lang="en-US" sz="2100" dirty="0" err="1" smtClean="0"/>
              <a:t>a</a:t>
            </a:r>
            <a:r>
              <a:rPr lang="en-US" sz="2100" baseline="30000" dirty="0" err="1" smtClean="0"/>
              <a:t>n</a:t>
            </a:r>
            <a:r>
              <a:rPr lang="en-US" sz="2100" dirty="0" err="1" smtClean="0"/>
              <a:t>b</a:t>
            </a:r>
            <a:r>
              <a:rPr lang="en-US" sz="2100" baseline="30000" dirty="0" err="1" smtClean="0"/>
              <a:t>n</a:t>
            </a:r>
            <a:r>
              <a:rPr lang="en-US" sz="2100" dirty="0" smtClean="0"/>
              <a:t>, n &gt;=0} is </a:t>
            </a:r>
            <a:r>
              <a:rPr lang="en-US" sz="2100" dirty="0" smtClean="0">
                <a:solidFill>
                  <a:srgbClr val="FF0000"/>
                </a:solidFill>
              </a:rPr>
              <a:t>not</a:t>
            </a:r>
            <a:r>
              <a:rPr lang="en-US" sz="2100" dirty="0" smtClean="0"/>
              <a:t> a regular language. </a:t>
            </a:r>
          </a:p>
          <a:p>
            <a:r>
              <a:rPr lang="en-US" sz="2100" dirty="0" smtClean="0"/>
              <a:t>L3 = {</a:t>
            </a:r>
            <a:r>
              <a:rPr lang="en-US" sz="2100" dirty="0" err="1" smtClean="0"/>
              <a:t>w|w</a:t>
            </a:r>
            <a:r>
              <a:rPr lang="en-US" sz="2100" dirty="0" smtClean="0"/>
              <a:t> has an equal number of 0s and 1s} is </a:t>
            </a:r>
            <a:r>
              <a:rPr lang="en-US" sz="2100" dirty="0" smtClean="0">
                <a:solidFill>
                  <a:srgbClr val="FF0000"/>
                </a:solidFill>
              </a:rPr>
              <a:t>not</a:t>
            </a:r>
            <a:r>
              <a:rPr lang="en-US" sz="2100" dirty="0" smtClean="0"/>
              <a:t> a regular language.</a:t>
            </a:r>
          </a:p>
          <a:p>
            <a:r>
              <a:rPr lang="en-US" sz="2100" dirty="0" smtClean="0"/>
              <a:t>Pumping Lemma is used to prove that a language is not regular.</a:t>
            </a:r>
          </a:p>
          <a:p>
            <a:r>
              <a:rPr lang="en-US" sz="2100" dirty="0" smtClean="0"/>
              <a:t>It can not be used to prove that a language is regular.</a:t>
            </a:r>
          </a:p>
          <a:p>
            <a:pPr>
              <a:buNone/>
            </a:pPr>
            <a:endParaRPr lang="en-US" sz="2100" dirty="0" smtClean="0"/>
          </a:p>
          <a:p>
            <a:pPr>
              <a:buNone/>
            </a:pPr>
            <a:r>
              <a:rPr lang="en-US" sz="2100" b="1" dirty="0" smtClean="0"/>
              <a:t>Pumping Lemma</a:t>
            </a:r>
          </a:p>
          <a:p>
            <a:r>
              <a:rPr lang="en-US" sz="2100" dirty="0" smtClean="0"/>
              <a:t>If L is a Regular Language, then there is a number m (the pumping length) where if w is any string in L of length at least m, then w may be divided into 3 pieces, </a:t>
            </a:r>
            <a:r>
              <a:rPr lang="en-US" sz="2100" b="1" dirty="0" smtClean="0"/>
              <a:t>w = xyz</a:t>
            </a:r>
            <a:r>
              <a:rPr lang="en-US" sz="2100" dirty="0" smtClean="0"/>
              <a:t>, satisfying the following conditions: </a:t>
            </a:r>
          </a:p>
          <a:p>
            <a:pPr>
              <a:buNone/>
            </a:pPr>
            <a:r>
              <a:rPr lang="en-US" sz="2100" dirty="0" smtClean="0"/>
              <a:t>	a. </a:t>
            </a:r>
            <a:r>
              <a:rPr lang="en-US" sz="2100" b="1" dirty="0" err="1" smtClean="0"/>
              <a:t>xy</a:t>
            </a:r>
            <a:r>
              <a:rPr lang="en-US" sz="2100" b="1" baseline="30000" dirty="0" err="1" smtClean="0"/>
              <a:t>i</a:t>
            </a:r>
            <a:r>
              <a:rPr lang="en-US" sz="2100" b="1" dirty="0" err="1" smtClean="0"/>
              <a:t>z</a:t>
            </a:r>
            <a:r>
              <a:rPr lang="en-US" sz="2100" b="1" dirty="0" smtClean="0"/>
              <a:t> ∈ L</a:t>
            </a:r>
            <a:r>
              <a:rPr lang="en-US" sz="2100" dirty="0" smtClean="0"/>
              <a:t>, For each </a:t>
            </a:r>
            <a:r>
              <a:rPr lang="en-US" sz="2100" dirty="0" err="1" smtClean="0"/>
              <a:t>i</a:t>
            </a:r>
            <a:r>
              <a:rPr lang="en-US" sz="2100" dirty="0" smtClean="0"/>
              <a:t> ≥ 0</a:t>
            </a:r>
          </a:p>
          <a:p>
            <a:pPr>
              <a:buNone/>
            </a:pPr>
            <a:r>
              <a:rPr lang="en-US" sz="2100" dirty="0" smtClean="0"/>
              <a:t>	b. </a:t>
            </a:r>
            <a:r>
              <a:rPr lang="en-US" sz="2100" b="1" dirty="0" smtClean="0"/>
              <a:t>|y| &gt; 0</a:t>
            </a:r>
            <a:r>
              <a:rPr lang="en-US" sz="2100" dirty="0" smtClean="0"/>
              <a:t>, and </a:t>
            </a:r>
          </a:p>
          <a:p>
            <a:pPr>
              <a:buNone/>
            </a:pPr>
            <a:r>
              <a:rPr lang="en-US" sz="2100" dirty="0" smtClean="0"/>
              <a:t>	c. </a:t>
            </a:r>
            <a:r>
              <a:rPr lang="en-US" sz="2100" b="1" dirty="0" smtClean="0"/>
              <a:t>|</a:t>
            </a:r>
            <a:r>
              <a:rPr lang="en-US" sz="2100" b="1" dirty="0" err="1" smtClean="0"/>
              <a:t>xy</a:t>
            </a:r>
            <a:r>
              <a:rPr lang="en-US" sz="2100" b="1" dirty="0" smtClean="0"/>
              <a:t>| ≤ m</a:t>
            </a:r>
            <a:r>
              <a:rPr lang="en-US" sz="2100" dirty="0" smtClean="0"/>
              <a:t>.</a:t>
            </a:r>
            <a:endParaRPr lang="en-US" sz="2100" dirty="0"/>
          </a:p>
        </p:txBody>
      </p:sp>
      <p:sp>
        <p:nvSpPr>
          <p:cNvPr id="4" name="Date Placeholder 3"/>
          <p:cNvSpPr>
            <a:spLocks noGrp="1"/>
          </p:cNvSpPr>
          <p:nvPr>
            <p:ph type="dt" sz="half" idx="10"/>
          </p:nvPr>
        </p:nvSpPr>
        <p:spPr/>
        <p:txBody>
          <a:bodyPr/>
          <a:lstStyle/>
          <a:p>
            <a:fld id="{D9E48A62-DBA7-4AD2-B0E6-040EEE055B37}" type="datetime1">
              <a:rPr lang="en-US" smtClean="0"/>
              <a:pPr/>
              <a:t>1/31/2022</a:t>
            </a:fld>
            <a:endParaRPr lang="en-US" dirty="0"/>
          </a:p>
        </p:txBody>
      </p:sp>
      <p:sp>
        <p:nvSpPr>
          <p:cNvPr id="5" name="Footer Placeholder 4"/>
          <p:cNvSpPr>
            <a:spLocks noGrp="1"/>
          </p:cNvSpPr>
          <p:nvPr>
            <p:ph type="ftr" sz="quarter" idx="11"/>
          </p:nvPr>
        </p:nvSpPr>
        <p:spPr>
          <a:xfrm>
            <a:off x="2743200" y="6356350"/>
            <a:ext cx="44196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1"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Pumping Lemma for Regular Languages</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ontent Placeholder 44"/>
          <p:cNvSpPr>
            <a:spLocks noGrp="1"/>
          </p:cNvSpPr>
          <p:nvPr>
            <p:ph idx="1"/>
          </p:nvPr>
        </p:nvSpPr>
        <p:spPr>
          <a:xfrm>
            <a:off x="457200" y="1066800"/>
            <a:ext cx="8229600" cy="5257800"/>
          </a:xfrm>
        </p:spPr>
        <p:txBody>
          <a:bodyPr>
            <a:normAutofit fontScale="70000" lnSpcReduction="20000"/>
          </a:bodyPr>
          <a:lstStyle/>
          <a:p>
            <a:pPr>
              <a:buNone/>
            </a:pPr>
            <a:r>
              <a:rPr lang="en-US" sz="3100" b="1" dirty="0" smtClean="0"/>
              <a:t>Process to use Pumping lemma</a:t>
            </a:r>
          </a:p>
          <a:p>
            <a:pPr>
              <a:buNone/>
            </a:pPr>
            <a:endParaRPr lang="en-US" sz="2400" b="1" dirty="0" smtClean="0"/>
          </a:p>
          <a:p>
            <a:pPr>
              <a:lnSpc>
                <a:spcPct val="160000"/>
              </a:lnSpc>
              <a:spcBef>
                <a:spcPts val="0"/>
              </a:spcBef>
            </a:pPr>
            <a:r>
              <a:rPr lang="en-US" sz="2800" dirty="0" smtClean="0"/>
              <a:t>Assume that </a:t>
            </a:r>
            <a:r>
              <a:rPr lang="en-US" sz="2800" b="1" dirty="0" smtClean="0"/>
              <a:t>L</a:t>
            </a:r>
            <a:r>
              <a:rPr lang="en-US" sz="2800" dirty="0" smtClean="0"/>
              <a:t> is regular.</a:t>
            </a:r>
          </a:p>
          <a:p>
            <a:pPr>
              <a:lnSpc>
                <a:spcPct val="160000"/>
              </a:lnSpc>
              <a:spcBef>
                <a:spcPts val="0"/>
              </a:spcBef>
            </a:pPr>
            <a:r>
              <a:rPr lang="en-US" sz="2800" dirty="0" smtClean="0"/>
              <a:t>So, the pumping lemma should hold for </a:t>
            </a:r>
            <a:r>
              <a:rPr lang="en-US" sz="2800" b="1" dirty="0" smtClean="0"/>
              <a:t>L</a:t>
            </a:r>
            <a:r>
              <a:rPr lang="en-US" sz="2800" dirty="0" smtClean="0"/>
              <a:t>.</a:t>
            </a:r>
          </a:p>
          <a:p>
            <a:pPr>
              <a:lnSpc>
                <a:spcPct val="160000"/>
              </a:lnSpc>
              <a:spcBef>
                <a:spcPts val="0"/>
              </a:spcBef>
            </a:pPr>
            <a:r>
              <a:rPr lang="en-US" sz="2800" dirty="0" smtClean="0"/>
              <a:t>Use the pumping lemma to obtain a contradiction </a:t>
            </a:r>
          </a:p>
          <a:p>
            <a:pPr lvl="1">
              <a:lnSpc>
                <a:spcPct val="160000"/>
              </a:lnSpc>
              <a:spcBef>
                <a:spcPts val="0"/>
              </a:spcBef>
            </a:pPr>
            <a:r>
              <a:rPr lang="en-US" dirty="0" smtClean="0"/>
              <a:t>Select </a:t>
            </a:r>
            <a:r>
              <a:rPr lang="en-US" b="1" dirty="0" smtClean="0"/>
              <a:t>w</a:t>
            </a:r>
            <a:r>
              <a:rPr lang="en-US" dirty="0" smtClean="0"/>
              <a:t> such that </a:t>
            </a:r>
            <a:r>
              <a:rPr lang="en-US" b="1" dirty="0" smtClean="0"/>
              <a:t>|w| ≥ m</a:t>
            </a:r>
          </a:p>
          <a:p>
            <a:pPr lvl="1">
              <a:lnSpc>
                <a:spcPct val="160000"/>
              </a:lnSpc>
              <a:spcBef>
                <a:spcPts val="0"/>
              </a:spcBef>
            </a:pPr>
            <a:r>
              <a:rPr lang="en-US" dirty="0" smtClean="0"/>
              <a:t>Divide w into x, y and z</a:t>
            </a:r>
          </a:p>
          <a:p>
            <a:pPr lvl="2">
              <a:lnSpc>
                <a:spcPct val="160000"/>
              </a:lnSpc>
              <a:spcBef>
                <a:spcPts val="0"/>
              </a:spcBef>
            </a:pPr>
            <a:r>
              <a:rPr lang="en-US" sz="2800" dirty="0" smtClean="0"/>
              <a:t>Select </a:t>
            </a:r>
            <a:r>
              <a:rPr lang="en-US" sz="2800" b="1" dirty="0" smtClean="0"/>
              <a:t>y</a:t>
            </a:r>
            <a:r>
              <a:rPr lang="en-US" sz="2800" dirty="0" smtClean="0"/>
              <a:t> such that </a:t>
            </a:r>
            <a:r>
              <a:rPr lang="en-US" sz="2800" b="1" dirty="0" smtClean="0"/>
              <a:t>|y| ≥ 1</a:t>
            </a:r>
            <a:endParaRPr lang="en-US" sz="2800" dirty="0" smtClean="0"/>
          </a:p>
          <a:p>
            <a:pPr lvl="2">
              <a:lnSpc>
                <a:spcPct val="160000"/>
              </a:lnSpc>
              <a:spcBef>
                <a:spcPts val="0"/>
              </a:spcBef>
            </a:pPr>
            <a:r>
              <a:rPr lang="en-US" sz="2800" dirty="0" smtClean="0"/>
              <a:t>Select </a:t>
            </a:r>
            <a:r>
              <a:rPr lang="en-US" sz="2800" b="1" dirty="0" smtClean="0"/>
              <a:t>x</a:t>
            </a:r>
            <a:r>
              <a:rPr lang="en-US" sz="2800" dirty="0" smtClean="0"/>
              <a:t> such that </a:t>
            </a:r>
            <a:r>
              <a:rPr lang="en-US" sz="2800" b="1" dirty="0" smtClean="0"/>
              <a:t>|</a:t>
            </a:r>
            <a:r>
              <a:rPr lang="en-US" sz="2800" b="1" dirty="0" err="1" smtClean="0"/>
              <a:t>xy</a:t>
            </a:r>
            <a:r>
              <a:rPr lang="en-US" sz="2800" b="1" dirty="0" smtClean="0"/>
              <a:t>| ≤ m</a:t>
            </a:r>
            <a:endParaRPr lang="en-US" sz="2800" dirty="0" smtClean="0"/>
          </a:p>
          <a:p>
            <a:pPr lvl="2">
              <a:lnSpc>
                <a:spcPct val="160000"/>
              </a:lnSpc>
              <a:spcBef>
                <a:spcPts val="0"/>
              </a:spcBef>
            </a:pPr>
            <a:r>
              <a:rPr lang="en-US" sz="2800" dirty="0" smtClean="0"/>
              <a:t>Assign the remaining string to </a:t>
            </a:r>
            <a:r>
              <a:rPr lang="en-US" sz="2800" b="1" dirty="0" smtClean="0"/>
              <a:t>z.</a:t>
            </a:r>
            <a:endParaRPr lang="en-US" sz="2800" dirty="0" smtClean="0"/>
          </a:p>
          <a:p>
            <a:pPr lvl="1">
              <a:lnSpc>
                <a:spcPct val="160000"/>
              </a:lnSpc>
              <a:spcBef>
                <a:spcPts val="0"/>
              </a:spcBef>
            </a:pPr>
            <a:r>
              <a:rPr lang="en-US" dirty="0" smtClean="0"/>
              <a:t>Pump y such that </a:t>
            </a:r>
            <a:r>
              <a:rPr lang="en-US" b="1" dirty="0" err="1" smtClean="0"/>
              <a:t>xy</a:t>
            </a:r>
            <a:r>
              <a:rPr lang="en-US" b="1" baseline="30000" dirty="0" err="1" smtClean="0"/>
              <a:t>i</a:t>
            </a:r>
            <a:r>
              <a:rPr lang="en-US" b="1" dirty="0" err="1" smtClean="0"/>
              <a:t>z</a:t>
            </a:r>
            <a:r>
              <a:rPr lang="en-US" dirty="0" smtClean="0"/>
              <a:t> </a:t>
            </a:r>
            <a:r>
              <a:rPr lang="en-US" dirty="0" smtClean="0">
                <a:sym typeface="Symbol"/>
              </a:rPr>
              <a:t></a:t>
            </a:r>
            <a:r>
              <a:rPr lang="en-US" dirty="0" smtClean="0"/>
              <a:t> </a:t>
            </a:r>
            <a:r>
              <a:rPr lang="en-US" b="1" dirty="0" smtClean="0"/>
              <a:t>L.</a:t>
            </a:r>
            <a:endParaRPr lang="en-US" dirty="0" smtClean="0"/>
          </a:p>
          <a:p>
            <a:pPr>
              <a:lnSpc>
                <a:spcPct val="160000"/>
              </a:lnSpc>
              <a:spcBef>
                <a:spcPts val="0"/>
              </a:spcBef>
            </a:pPr>
            <a:r>
              <a:rPr lang="en-US" sz="2800" b="1" dirty="0" smtClean="0"/>
              <a:t> </a:t>
            </a:r>
            <a:r>
              <a:rPr lang="en-US" sz="2800" dirty="0" smtClean="0"/>
              <a:t>By contradiction say L is not regular.</a:t>
            </a:r>
            <a:endParaRPr lang="en-US" sz="2400" dirty="0" smtClean="0"/>
          </a:p>
          <a:p>
            <a:endParaRPr lang="en-US" sz="2000" dirty="0"/>
          </a:p>
        </p:txBody>
      </p:sp>
      <p:sp>
        <p:nvSpPr>
          <p:cNvPr id="4" name="Date Placeholder 3"/>
          <p:cNvSpPr>
            <a:spLocks noGrp="1"/>
          </p:cNvSpPr>
          <p:nvPr>
            <p:ph type="dt" sz="half" idx="10"/>
          </p:nvPr>
        </p:nvSpPr>
        <p:spPr/>
        <p:txBody>
          <a:bodyPr/>
          <a:lstStyle/>
          <a:p>
            <a:fld id="{60626FEF-B1CC-4FC0-B925-9E093A476D92}" type="datetime1">
              <a:rPr lang="en-US" smtClean="0"/>
              <a:pPr/>
              <a:t>1/31/2022</a:t>
            </a:fld>
            <a:endParaRPr lang="en-US" dirty="0"/>
          </a:p>
        </p:txBody>
      </p:sp>
      <p:sp>
        <p:nvSpPr>
          <p:cNvPr id="5" name="Footer Placeholder 4"/>
          <p:cNvSpPr>
            <a:spLocks noGrp="1"/>
          </p:cNvSpPr>
          <p:nvPr>
            <p:ph type="ftr" sz="quarter" idx="11"/>
          </p:nvPr>
        </p:nvSpPr>
        <p:spPr>
          <a:xfrm>
            <a:off x="2743200" y="6356350"/>
            <a:ext cx="44196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1"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Pumping Lemma for Regular Languages</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ontent Placeholder 44"/>
          <p:cNvSpPr>
            <a:spLocks noGrp="1"/>
          </p:cNvSpPr>
          <p:nvPr>
            <p:ph idx="1"/>
          </p:nvPr>
        </p:nvSpPr>
        <p:spPr>
          <a:xfrm>
            <a:off x="304800" y="1066800"/>
            <a:ext cx="8610600" cy="5105400"/>
          </a:xfrm>
        </p:spPr>
        <p:txBody>
          <a:bodyPr>
            <a:normAutofit lnSpcReduction="10000"/>
          </a:bodyPr>
          <a:lstStyle/>
          <a:p>
            <a:pPr>
              <a:buNone/>
            </a:pPr>
            <a:r>
              <a:rPr lang="en-US" sz="2000" dirty="0" smtClean="0"/>
              <a:t>Prove that </a:t>
            </a:r>
            <a:r>
              <a:rPr lang="en-US" sz="2000" b="1" dirty="0" smtClean="0"/>
              <a:t>L = {</a:t>
            </a:r>
            <a:r>
              <a:rPr lang="en-US" sz="2000" b="1" dirty="0" err="1" smtClean="0"/>
              <a:t>a</a:t>
            </a:r>
            <a:r>
              <a:rPr lang="en-US" sz="2000" b="1" baseline="30000" dirty="0" err="1" smtClean="0"/>
              <a:t>n</a:t>
            </a:r>
            <a:r>
              <a:rPr lang="en-US" sz="2000" b="1" dirty="0" err="1" smtClean="0"/>
              <a:t>b</a:t>
            </a:r>
            <a:r>
              <a:rPr lang="en-US" sz="2000" b="1" baseline="30000" dirty="0" err="1" smtClean="0"/>
              <a:t>n</a:t>
            </a:r>
            <a:r>
              <a:rPr lang="en-US" sz="2000" b="1" dirty="0" smtClean="0"/>
              <a:t> | n ≥ 0}</a:t>
            </a:r>
            <a:r>
              <a:rPr lang="en-US" sz="2000" dirty="0" smtClean="0"/>
              <a:t> is not regular.</a:t>
            </a:r>
          </a:p>
          <a:p>
            <a:pPr>
              <a:buNone/>
            </a:pPr>
            <a:r>
              <a:rPr lang="en-US" sz="2200" b="1" i="1" dirty="0" smtClean="0"/>
              <a:t>Solution</a:t>
            </a:r>
            <a:r>
              <a:rPr lang="en-US" sz="2200" dirty="0" smtClean="0"/>
              <a:t> −</a:t>
            </a:r>
          </a:p>
          <a:p>
            <a:pPr>
              <a:lnSpc>
                <a:spcPct val="150000"/>
              </a:lnSpc>
              <a:spcBef>
                <a:spcPts val="0"/>
              </a:spcBef>
              <a:buNone/>
            </a:pPr>
            <a:r>
              <a:rPr lang="en-US" sz="2000" dirty="0" smtClean="0"/>
              <a:t>Assume that </a:t>
            </a:r>
            <a:r>
              <a:rPr lang="en-US" sz="2000" b="1" dirty="0" smtClean="0"/>
              <a:t>L</a:t>
            </a:r>
            <a:r>
              <a:rPr lang="en-US" sz="2000" dirty="0" smtClean="0"/>
              <a:t> is regular and m is the number of states.</a:t>
            </a:r>
          </a:p>
          <a:p>
            <a:pPr>
              <a:lnSpc>
                <a:spcPct val="150000"/>
              </a:lnSpc>
              <a:spcBef>
                <a:spcPts val="0"/>
              </a:spcBef>
              <a:buNone/>
            </a:pPr>
            <a:r>
              <a:rPr lang="en-US" sz="2000" dirty="0" smtClean="0"/>
              <a:t>Let w = </a:t>
            </a:r>
            <a:r>
              <a:rPr lang="en-US" sz="2000" i="1" dirty="0" err="1" smtClean="0"/>
              <a:t>a</a:t>
            </a:r>
            <a:r>
              <a:rPr lang="en-US" sz="2000" i="1" baseline="30000" dirty="0" err="1" smtClean="0"/>
              <a:t>m</a:t>
            </a:r>
            <a:r>
              <a:rPr lang="en-US" sz="2000" i="1" dirty="0" err="1" smtClean="0"/>
              <a:t>b</a:t>
            </a:r>
            <a:r>
              <a:rPr lang="en-US" sz="2000" i="1" baseline="30000" dirty="0" err="1" smtClean="0"/>
              <a:t>m</a:t>
            </a:r>
            <a:r>
              <a:rPr lang="en-US" sz="2000" dirty="0" smtClean="0"/>
              <a:t>. Thus |w| = 2m ≥ m.</a:t>
            </a:r>
          </a:p>
          <a:p>
            <a:pPr>
              <a:lnSpc>
                <a:spcPct val="150000"/>
              </a:lnSpc>
              <a:spcBef>
                <a:spcPts val="0"/>
              </a:spcBef>
              <a:buNone/>
            </a:pPr>
            <a:r>
              <a:rPr lang="en-US" sz="2000" dirty="0" smtClean="0"/>
              <a:t>By pumping lemma, let w = xyz, where |</a:t>
            </a:r>
            <a:r>
              <a:rPr lang="en-US" sz="2000" dirty="0" err="1" smtClean="0"/>
              <a:t>xy</a:t>
            </a:r>
            <a:r>
              <a:rPr lang="en-US" sz="2000" dirty="0" smtClean="0"/>
              <a:t>| ≤ m.</a:t>
            </a:r>
          </a:p>
          <a:p>
            <a:pPr>
              <a:lnSpc>
                <a:spcPct val="150000"/>
              </a:lnSpc>
              <a:spcBef>
                <a:spcPts val="0"/>
              </a:spcBef>
              <a:buNone/>
            </a:pPr>
            <a:r>
              <a:rPr lang="en-US" sz="2000" dirty="0" smtClean="0"/>
              <a:t>Let x = </a:t>
            </a:r>
            <a:r>
              <a:rPr lang="en-US" sz="2200" dirty="0" err="1" smtClean="0"/>
              <a:t>a</a:t>
            </a:r>
            <a:r>
              <a:rPr lang="en-US" sz="2200" baseline="30000" dirty="0" err="1" smtClean="0"/>
              <a:t>p</a:t>
            </a:r>
            <a:r>
              <a:rPr lang="en-US" sz="2000" dirty="0" smtClean="0"/>
              <a:t>, y = </a:t>
            </a:r>
            <a:r>
              <a:rPr lang="en-US" sz="2000" dirty="0" err="1" smtClean="0"/>
              <a:t>a</a:t>
            </a:r>
            <a:r>
              <a:rPr lang="en-US" sz="2000" baseline="30000" dirty="0" err="1" smtClean="0"/>
              <a:t>q</a:t>
            </a:r>
            <a:r>
              <a:rPr lang="en-US" sz="2000" dirty="0" smtClean="0"/>
              <a:t>, and z = </a:t>
            </a:r>
            <a:r>
              <a:rPr lang="en-US" sz="2000" dirty="0" err="1" smtClean="0"/>
              <a:t>a</a:t>
            </a:r>
            <a:r>
              <a:rPr lang="en-US" sz="2000" baseline="30000" dirty="0" err="1" smtClean="0"/>
              <a:t>r</a:t>
            </a:r>
            <a:r>
              <a:rPr lang="en-US" sz="2000" dirty="0" err="1" smtClean="0"/>
              <a:t>b</a:t>
            </a:r>
            <a:r>
              <a:rPr lang="en-US" sz="2000" baseline="30000" dirty="0" err="1" smtClean="0"/>
              <a:t>m</a:t>
            </a:r>
            <a:r>
              <a:rPr lang="en-US" sz="2000" dirty="0" smtClean="0"/>
              <a:t>, where p + q + r = m, p ≠ 0, q ≠ 0, r ≠ 0. Thus |y| ≠ 0.</a:t>
            </a:r>
          </a:p>
          <a:p>
            <a:pPr>
              <a:lnSpc>
                <a:spcPct val="150000"/>
              </a:lnSpc>
              <a:spcBef>
                <a:spcPts val="0"/>
              </a:spcBef>
              <a:buNone/>
            </a:pPr>
            <a:r>
              <a:rPr lang="en-US" sz="2000" dirty="0" smtClean="0"/>
              <a:t>Let k = 2. Then xy</a:t>
            </a:r>
            <a:r>
              <a:rPr lang="en-US" sz="2000" baseline="30000" dirty="0" smtClean="0"/>
              <a:t>2</a:t>
            </a:r>
            <a:r>
              <a:rPr lang="en-US" sz="2000" dirty="0" smtClean="0"/>
              <a:t>z = a</a:t>
            </a:r>
            <a:r>
              <a:rPr lang="en-US" sz="2000" baseline="30000" dirty="0" smtClean="0"/>
              <a:t>p</a:t>
            </a:r>
            <a:r>
              <a:rPr lang="en-US" sz="2000" dirty="0" smtClean="0"/>
              <a:t>a</a:t>
            </a:r>
            <a:r>
              <a:rPr lang="en-US" sz="2000" baseline="30000" dirty="0" smtClean="0"/>
              <a:t>2q</a:t>
            </a:r>
            <a:r>
              <a:rPr lang="en-US" sz="2000" dirty="0" smtClean="0"/>
              <a:t>a</a:t>
            </a:r>
            <a:r>
              <a:rPr lang="en-US" sz="2000" baseline="30000" dirty="0" smtClean="0"/>
              <a:t>r</a:t>
            </a:r>
            <a:r>
              <a:rPr lang="en-US" sz="2000" dirty="0" smtClean="0"/>
              <a:t>b</a:t>
            </a:r>
            <a:r>
              <a:rPr lang="en-US" sz="2000" baseline="30000" dirty="0" smtClean="0"/>
              <a:t>m</a:t>
            </a:r>
            <a:r>
              <a:rPr lang="en-US" sz="2000" dirty="0" smtClean="0"/>
              <a:t>.</a:t>
            </a:r>
          </a:p>
          <a:p>
            <a:pPr>
              <a:lnSpc>
                <a:spcPct val="150000"/>
              </a:lnSpc>
              <a:spcBef>
                <a:spcPts val="0"/>
              </a:spcBef>
              <a:buNone/>
            </a:pPr>
            <a:r>
              <a:rPr lang="en-US" sz="2000" dirty="0" smtClean="0"/>
              <a:t>Number of as = (p + 2q + r) = (p + q + r) + q = m + q</a:t>
            </a:r>
          </a:p>
          <a:p>
            <a:pPr>
              <a:lnSpc>
                <a:spcPct val="150000"/>
              </a:lnSpc>
              <a:spcBef>
                <a:spcPts val="0"/>
              </a:spcBef>
              <a:buNone/>
            </a:pPr>
            <a:r>
              <a:rPr lang="en-US" sz="2000" dirty="0" smtClean="0"/>
              <a:t>Hence, xy</a:t>
            </a:r>
            <a:r>
              <a:rPr lang="en-US" sz="2000" baseline="30000" dirty="0" smtClean="0"/>
              <a:t>2</a:t>
            </a:r>
            <a:r>
              <a:rPr lang="en-US" sz="2000" dirty="0" smtClean="0"/>
              <a:t>z = </a:t>
            </a:r>
            <a:r>
              <a:rPr lang="en-US" sz="2000" dirty="0" err="1" smtClean="0"/>
              <a:t>a</a:t>
            </a:r>
            <a:r>
              <a:rPr lang="en-US" sz="2000" baseline="30000" dirty="0" err="1" smtClean="0"/>
              <a:t>m+q</a:t>
            </a:r>
            <a:r>
              <a:rPr lang="en-US" sz="2000" dirty="0" smtClean="0"/>
              <a:t> b</a:t>
            </a:r>
            <a:r>
              <a:rPr lang="en-US" sz="2000" baseline="30000" dirty="0" smtClean="0"/>
              <a:t>m</a:t>
            </a:r>
            <a:r>
              <a:rPr lang="en-US" sz="2000" dirty="0" smtClean="0"/>
              <a:t>. Since q ≠ 0, xy</a:t>
            </a:r>
            <a:r>
              <a:rPr lang="en-US" sz="2000" baseline="30000" dirty="0" smtClean="0"/>
              <a:t>2</a:t>
            </a:r>
            <a:r>
              <a:rPr lang="en-US" sz="2000" dirty="0" smtClean="0"/>
              <a:t>z is not of the form </a:t>
            </a:r>
            <a:r>
              <a:rPr lang="en-US" sz="2000" dirty="0" err="1" smtClean="0"/>
              <a:t>a</a:t>
            </a:r>
            <a:r>
              <a:rPr lang="en-US" sz="2000" baseline="30000" dirty="0" err="1" smtClean="0"/>
              <a:t>n</a:t>
            </a:r>
            <a:r>
              <a:rPr lang="en-US" sz="2000" dirty="0" err="1" smtClean="0"/>
              <a:t>b</a:t>
            </a:r>
            <a:r>
              <a:rPr lang="en-US" sz="2000" baseline="30000" dirty="0" err="1" smtClean="0"/>
              <a:t>n</a:t>
            </a:r>
            <a:r>
              <a:rPr lang="en-US" sz="2000" dirty="0" smtClean="0"/>
              <a:t>.</a:t>
            </a:r>
          </a:p>
          <a:p>
            <a:pPr>
              <a:lnSpc>
                <a:spcPct val="150000"/>
              </a:lnSpc>
              <a:spcBef>
                <a:spcPts val="0"/>
              </a:spcBef>
              <a:buNone/>
            </a:pPr>
            <a:r>
              <a:rPr lang="en-US" sz="2000" dirty="0" smtClean="0"/>
              <a:t>Thus, xy</a:t>
            </a:r>
            <a:r>
              <a:rPr lang="en-US" sz="2000" baseline="30000" dirty="0" smtClean="0"/>
              <a:t>2</a:t>
            </a:r>
            <a:r>
              <a:rPr lang="en-US" sz="2000" dirty="0" smtClean="0"/>
              <a:t>z is not in L. Hence L is not regular.</a:t>
            </a:r>
          </a:p>
          <a:p>
            <a:pPr algn="ctr">
              <a:lnSpc>
                <a:spcPct val="150000"/>
              </a:lnSpc>
              <a:spcBef>
                <a:spcPts val="0"/>
              </a:spcBef>
              <a:buNone/>
            </a:pPr>
            <a:r>
              <a:rPr lang="en-US" sz="2000" dirty="0" smtClean="0">
                <a:solidFill>
                  <a:srgbClr val="FF0000"/>
                </a:solidFill>
              </a:rPr>
              <a:t>https://www.yumpu.com/en/document/read/31123078/visualizing-the-pumping-lemma-for-regular-</a:t>
            </a:r>
          </a:p>
          <a:p>
            <a:pPr>
              <a:lnSpc>
                <a:spcPct val="150000"/>
              </a:lnSpc>
              <a:spcBef>
                <a:spcPts val="0"/>
              </a:spcBef>
              <a:buNone/>
            </a:pPr>
            <a:endParaRPr lang="en-US" sz="2000" dirty="0" smtClean="0"/>
          </a:p>
          <a:p>
            <a:pPr>
              <a:buNone/>
            </a:pPr>
            <a:endParaRPr lang="en-US" sz="1800" dirty="0" smtClean="0"/>
          </a:p>
          <a:p>
            <a:endParaRPr lang="en-US" sz="1800" dirty="0"/>
          </a:p>
        </p:txBody>
      </p:sp>
      <p:sp>
        <p:nvSpPr>
          <p:cNvPr id="4" name="Date Placeholder 3"/>
          <p:cNvSpPr>
            <a:spLocks noGrp="1"/>
          </p:cNvSpPr>
          <p:nvPr>
            <p:ph type="dt" sz="half" idx="10"/>
          </p:nvPr>
        </p:nvSpPr>
        <p:spPr/>
        <p:txBody>
          <a:bodyPr/>
          <a:lstStyle/>
          <a:p>
            <a:fld id="{53921FE9-B9F3-4100-AD7A-55CE6BB0E95D}" type="datetime1">
              <a:rPr lang="en-US" smtClean="0"/>
              <a:pPr/>
              <a:t>1/31/2022</a:t>
            </a:fld>
            <a:endParaRPr lang="en-US" dirty="0"/>
          </a:p>
        </p:txBody>
      </p:sp>
      <p:sp>
        <p:nvSpPr>
          <p:cNvPr id="5" name="Footer Placeholder 4"/>
          <p:cNvSpPr>
            <a:spLocks noGrp="1"/>
          </p:cNvSpPr>
          <p:nvPr>
            <p:ph type="ftr" sz="quarter" idx="11"/>
          </p:nvPr>
        </p:nvSpPr>
        <p:spPr>
          <a:xfrm>
            <a:off x="2743200" y="6356350"/>
            <a:ext cx="44196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1"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Pumping Lemma for Regular Languages</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AFB62FA-48B1-468B-9E95-6335E11C1FB4}" type="datetime1">
              <a:rPr lang="en-US" smtClean="0"/>
              <a:pPr/>
              <a:t>1/31/2022</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1"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Decision Properties of Regular Languages</a:t>
            </a:r>
          </a:p>
        </p:txBody>
      </p:sp>
      <p:sp>
        <p:nvSpPr>
          <p:cNvPr id="10" name="Content Placeholder 8"/>
          <p:cNvSpPr>
            <a:spLocks noGrp="1"/>
          </p:cNvSpPr>
          <p:nvPr>
            <p:ph idx="1"/>
          </p:nvPr>
        </p:nvSpPr>
        <p:spPr>
          <a:xfrm>
            <a:off x="457200" y="1265237"/>
            <a:ext cx="8229600" cy="4373563"/>
          </a:xfrm>
        </p:spPr>
        <p:txBody>
          <a:bodyPr>
            <a:normAutofit/>
          </a:bodyPr>
          <a:lstStyle/>
          <a:p>
            <a:pPr>
              <a:buNone/>
            </a:pPr>
            <a:r>
              <a:rPr lang="en-US" sz="2200" dirty="0" smtClean="0"/>
              <a:t>Following properties are decidable for Finite Automata.</a:t>
            </a:r>
          </a:p>
          <a:p>
            <a:r>
              <a:rPr lang="en-US" sz="2400" b="1" dirty="0" smtClean="0"/>
              <a:t>Emptiness</a:t>
            </a:r>
          </a:p>
          <a:p>
            <a:pPr>
              <a:buNone/>
            </a:pPr>
            <a:r>
              <a:rPr lang="en-US" sz="2400" dirty="0" smtClean="0"/>
              <a:t>	</a:t>
            </a:r>
            <a:r>
              <a:rPr lang="en-US" sz="2200" dirty="0" smtClean="0"/>
              <a:t>To determine whether FA accepts any language or not?</a:t>
            </a:r>
          </a:p>
          <a:p>
            <a:r>
              <a:rPr lang="en-US" sz="2400" b="1" dirty="0" smtClean="0"/>
              <a:t>Finiteness</a:t>
            </a:r>
          </a:p>
          <a:p>
            <a:pPr>
              <a:buNone/>
            </a:pPr>
            <a:r>
              <a:rPr lang="en-US" sz="2400" dirty="0" smtClean="0"/>
              <a:t>	</a:t>
            </a:r>
            <a:r>
              <a:rPr lang="en-US" sz="2200" dirty="0" smtClean="0"/>
              <a:t>To determine whether Language accepted by FA is finite or infinite?</a:t>
            </a:r>
          </a:p>
          <a:p>
            <a:r>
              <a:rPr lang="en-US" sz="2400" b="1" dirty="0" smtClean="0"/>
              <a:t>Membership</a:t>
            </a:r>
          </a:p>
          <a:p>
            <a:pPr>
              <a:buNone/>
            </a:pPr>
            <a:r>
              <a:rPr lang="en-US" sz="2400" dirty="0" smtClean="0"/>
              <a:t>	</a:t>
            </a:r>
            <a:r>
              <a:rPr lang="en-US" sz="2200" dirty="0" smtClean="0"/>
              <a:t>To determine whether string w</a:t>
            </a:r>
            <a:r>
              <a:rPr lang="en-US" sz="2200" dirty="0" smtClean="0">
                <a:sym typeface="Symbol"/>
              </a:rPr>
              <a:t> is accepted by FA or not?</a:t>
            </a:r>
            <a:endParaRPr lang="en-US" sz="2200" dirty="0" smtClean="0"/>
          </a:p>
          <a:p>
            <a:r>
              <a:rPr lang="en-US" sz="2400" b="1" dirty="0" smtClean="0"/>
              <a:t>Equality</a:t>
            </a:r>
          </a:p>
          <a:p>
            <a:pPr>
              <a:buNone/>
            </a:pPr>
            <a:r>
              <a:rPr lang="en-US" sz="2400" dirty="0" smtClean="0"/>
              <a:t>	</a:t>
            </a:r>
            <a:r>
              <a:rPr lang="en-US" sz="2200" dirty="0" smtClean="0"/>
              <a:t>To determine whether two FA are accepting same language.</a:t>
            </a:r>
          </a:p>
          <a:p>
            <a:endParaRPr lang="en-US" sz="2400"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42CAA4A-A410-4C65-80F8-B3DB854F67D4}" type="datetime1">
              <a:rPr lang="en-US" smtClean="0"/>
              <a:pPr/>
              <a:t>1/31/2022</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1"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Decision Properties of Regular Languages</a:t>
            </a:r>
          </a:p>
        </p:txBody>
      </p:sp>
      <p:sp>
        <p:nvSpPr>
          <p:cNvPr id="10" name="Content Placeholder 8"/>
          <p:cNvSpPr>
            <a:spLocks noGrp="1"/>
          </p:cNvSpPr>
          <p:nvPr>
            <p:ph idx="1"/>
          </p:nvPr>
        </p:nvSpPr>
        <p:spPr>
          <a:xfrm>
            <a:off x="457200" y="1143001"/>
            <a:ext cx="8229600" cy="4953000"/>
          </a:xfrm>
        </p:spPr>
        <p:txBody>
          <a:bodyPr>
            <a:normAutofit fontScale="92500" lnSpcReduction="10000"/>
          </a:bodyPr>
          <a:lstStyle/>
          <a:p>
            <a:pPr fontAlgn="base">
              <a:buNone/>
            </a:pPr>
            <a:r>
              <a:rPr lang="en-US" sz="2800" b="1" dirty="0" smtClean="0"/>
              <a:t>Emptiness:</a:t>
            </a:r>
            <a:endParaRPr lang="en-US" sz="2800" dirty="0" smtClean="0"/>
          </a:p>
          <a:p>
            <a:pPr marL="1430338" indent="-973138" fontAlgn="base">
              <a:buNone/>
            </a:pPr>
            <a:r>
              <a:rPr lang="en-US" sz="2400" b="1" dirty="0" smtClean="0"/>
              <a:t>Step-1:</a:t>
            </a:r>
            <a:r>
              <a:rPr lang="en-US" sz="2400" dirty="0" smtClean="0"/>
              <a:t>  Remove unreachable states.</a:t>
            </a:r>
          </a:p>
          <a:p>
            <a:pPr marL="1430338" indent="-973138" fontAlgn="base">
              <a:buNone/>
            </a:pPr>
            <a:r>
              <a:rPr lang="en-US" sz="2400" b="1" dirty="0" smtClean="0"/>
              <a:t>Step 2:</a:t>
            </a:r>
            <a:r>
              <a:rPr lang="en-US" sz="2400" dirty="0" smtClean="0"/>
              <a:t> If the resulting machine contains at least one final states, then the finite automata accepts language.</a:t>
            </a:r>
          </a:p>
          <a:p>
            <a:pPr marL="1430338" indent="-973138" fontAlgn="base">
              <a:buNone/>
            </a:pPr>
            <a:r>
              <a:rPr lang="en-US" sz="2400" b="1" dirty="0" smtClean="0"/>
              <a:t>Step 3:</a:t>
            </a:r>
            <a:r>
              <a:rPr lang="en-US" sz="2400" dirty="0" smtClean="0"/>
              <a:t> if there is no final state, then finite automata accepts empty language.</a:t>
            </a:r>
          </a:p>
          <a:p>
            <a:pPr fontAlgn="base">
              <a:buNone/>
            </a:pPr>
            <a:r>
              <a:rPr lang="en-US" sz="2800" b="1" dirty="0" smtClean="0"/>
              <a:t>Finiteness:</a:t>
            </a:r>
            <a:endParaRPr lang="en-US" sz="2800" dirty="0" smtClean="0"/>
          </a:p>
          <a:p>
            <a:pPr marL="1312863" lvl="1" indent="-855663" fontAlgn="base">
              <a:buNone/>
            </a:pPr>
            <a:r>
              <a:rPr lang="en-US" sz="2400" b="1" dirty="0" smtClean="0"/>
              <a:t>Step-1:</a:t>
            </a:r>
            <a:r>
              <a:rPr lang="en-US" sz="2400" dirty="0" smtClean="0"/>
              <a:t> Remove unreachable states.</a:t>
            </a:r>
          </a:p>
          <a:p>
            <a:pPr marL="1312863" lvl="1" indent="-855663" fontAlgn="base">
              <a:buNone/>
            </a:pPr>
            <a:r>
              <a:rPr lang="en-US" sz="2400" b="1" dirty="0" smtClean="0"/>
              <a:t>Step-2:</a:t>
            </a:r>
            <a:r>
              <a:rPr lang="en-US" sz="2400" dirty="0" smtClean="0"/>
              <a:t> Remove dead states.</a:t>
            </a:r>
          </a:p>
          <a:p>
            <a:pPr marL="1312863" lvl="1" indent="-855663" fontAlgn="base">
              <a:buNone/>
            </a:pPr>
            <a:r>
              <a:rPr lang="en-US" sz="2400" b="1" dirty="0" smtClean="0"/>
              <a:t>Step-3:</a:t>
            </a:r>
            <a:r>
              <a:rPr lang="en-US" sz="2400" dirty="0" smtClean="0"/>
              <a:t> If the resulting machine contains loops or cycles then the FA accepts infinite language.</a:t>
            </a:r>
          </a:p>
          <a:p>
            <a:pPr marL="1312863" lvl="1" indent="-855663" fontAlgn="base">
              <a:buNone/>
            </a:pPr>
            <a:r>
              <a:rPr lang="en-US" sz="2400" b="1" dirty="0" smtClean="0"/>
              <a:t>Step-4:</a:t>
            </a:r>
            <a:r>
              <a:rPr lang="en-US" sz="2400" dirty="0" smtClean="0"/>
              <a:t> If the resulting machine do not contain loops or cycles then the FA accepts finite language.</a:t>
            </a:r>
          </a:p>
          <a:p>
            <a:pPr fontAlgn="base">
              <a:buNone/>
            </a:pPr>
            <a:endParaRPr lang="en-US" dirty="0" smtClean="0"/>
          </a:p>
          <a:p>
            <a:pPr>
              <a:buNone/>
            </a:pPr>
            <a:endParaRPr lang="en-US" sz="2400"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2C2F69-5EE3-41E8-9EAC-42AA67410B50}" type="datetime1">
              <a:rPr lang="en-US" smtClean="0"/>
              <a:pPr/>
              <a:t>1/31/2022</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1"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Decision Properties of Regular Languages</a:t>
            </a:r>
          </a:p>
        </p:txBody>
      </p:sp>
      <p:sp>
        <p:nvSpPr>
          <p:cNvPr id="10" name="Content Placeholder 8"/>
          <p:cNvSpPr>
            <a:spLocks noGrp="1"/>
          </p:cNvSpPr>
          <p:nvPr>
            <p:ph idx="1"/>
          </p:nvPr>
        </p:nvSpPr>
        <p:spPr>
          <a:xfrm>
            <a:off x="457200" y="1265237"/>
            <a:ext cx="8229600" cy="4373563"/>
          </a:xfrm>
        </p:spPr>
        <p:txBody>
          <a:bodyPr>
            <a:normAutofit/>
          </a:bodyPr>
          <a:lstStyle/>
          <a:p>
            <a:pPr fontAlgn="base">
              <a:buNone/>
            </a:pPr>
            <a:r>
              <a:rPr lang="en-US" sz="2400" b="1" dirty="0" smtClean="0"/>
              <a:t>Membership:</a:t>
            </a:r>
            <a:r>
              <a:rPr lang="en-US" dirty="0" smtClean="0"/>
              <a:t/>
            </a:r>
            <a:br>
              <a:rPr lang="en-US" dirty="0" smtClean="0"/>
            </a:br>
            <a:r>
              <a:rPr lang="en-US" sz="2200" dirty="0" smtClean="0"/>
              <a:t>Let M is a finite automata that accepts some strings over an alphabet, and let ‘w’ be any string defined over the alphabet, if there exist a transition path in M, which starts at initial state &amp; ends in anyone of the final state, then string ‘w’ is a member of M, otherwise ‘w’ is not a member of M.</a:t>
            </a:r>
          </a:p>
          <a:p>
            <a:pPr fontAlgn="base">
              <a:buNone/>
            </a:pPr>
            <a:r>
              <a:rPr lang="en-US" sz="2400" b="1" dirty="0" smtClean="0"/>
              <a:t>Equality:</a:t>
            </a:r>
            <a:r>
              <a:rPr lang="en-US" dirty="0" smtClean="0"/>
              <a:t/>
            </a:r>
            <a:br>
              <a:rPr lang="en-US" dirty="0" smtClean="0"/>
            </a:br>
            <a:r>
              <a:rPr lang="en-US" sz="2200" dirty="0" smtClean="0"/>
              <a:t>Two finite state automata M1 &amp; M2 is said to be equal if and only if, they accept the same language. </a:t>
            </a:r>
          </a:p>
          <a:p>
            <a:pPr fontAlgn="base">
              <a:buNone/>
            </a:pPr>
            <a:r>
              <a:rPr lang="en-US" sz="2200" dirty="0" smtClean="0"/>
              <a:t>	</a:t>
            </a:r>
            <a:r>
              <a:rPr lang="en-US" sz="2200" dirty="0" err="1" smtClean="0"/>
              <a:t>Minimise</a:t>
            </a:r>
            <a:r>
              <a:rPr lang="en-US" sz="2200" dirty="0" smtClean="0"/>
              <a:t> the finite state automata and the minimal DFA will be unique.</a:t>
            </a:r>
          </a:p>
          <a:p>
            <a:pPr>
              <a:buNone/>
            </a:pPr>
            <a:endParaRPr lang="en-US" sz="2400"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6A59DB-B45C-4EFE-84AA-37E0A84E324E}" type="datetime1">
              <a:rPr lang="en-US" smtClean="0"/>
              <a:pPr/>
              <a:t>1/31/2022</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fi-FI" dirty="0" smtClean="0"/>
              <a:t>Dileep Kumar Kushwaha             ACSE0404 (TOAFL)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1"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Limitations of FA</a:t>
            </a:r>
          </a:p>
        </p:txBody>
      </p:sp>
      <p:sp>
        <p:nvSpPr>
          <p:cNvPr id="10" name="Content Placeholder 8"/>
          <p:cNvSpPr>
            <a:spLocks noGrp="1"/>
          </p:cNvSpPr>
          <p:nvPr>
            <p:ph idx="1"/>
          </p:nvPr>
        </p:nvSpPr>
        <p:spPr>
          <a:xfrm>
            <a:off x="457200" y="1265237"/>
            <a:ext cx="8229600" cy="4373563"/>
          </a:xfrm>
        </p:spPr>
        <p:txBody>
          <a:bodyPr>
            <a:normAutofit/>
          </a:bodyPr>
          <a:lstStyle/>
          <a:p>
            <a:pPr fontAlgn="base"/>
            <a:r>
              <a:rPr lang="en-US" sz="2400" dirty="0" smtClean="0"/>
              <a:t>FA can not be constructed for </a:t>
            </a:r>
          </a:p>
          <a:p>
            <a:pPr lvl="1" fontAlgn="base">
              <a:buFont typeface="Wingdings" pitchFamily="2" charset="2"/>
              <a:buChar char="Ø"/>
            </a:pPr>
            <a:r>
              <a:rPr lang="en-US" sz="2200" dirty="0" smtClean="0"/>
              <a:t>Context Free Grammar</a:t>
            </a:r>
          </a:p>
          <a:p>
            <a:pPr lvl="1" fontAlgn="base">
              <a:buFont typeface="Wingdings" pitchFamily="2" charset="2"/>
              <a:buChar char="Ø"/>
            </a:pPr>
            <a:r>
              <a:rPr lang="en-US" sz="2200" dirty="0" smtClean="0"/>
              <a:t>Context sensitive Grammar</a:t>
            </a:r>
          </a:p>
          <a:p>
            <a:pPr lvl="1" fontAlgn="base">
              <a:buFont typeface="Wingdings" pitchFamily="2" charset="2"/>
              <a:buChar char="Ø"/>
            </a:pPr>
            <a:r>
              <a:rPr lang="en-US" sz="2200" dirty="0" smtClean="0"/>
              <a:t>Recursive Enumerable Grammar</a:t>
            </a:r>
          </a:p>
          <a:p>
            <a:pPr fontAlgn="base"/>
            <a:r>
              <a:rPr lang="en-US" sz="2400" dirty="0" smtClean="0"/>
              <a:t>Calculation can not be done with FA.</a:t>
            </a:r>
          </a:p>
          <a:p>
            <a:pPr fontAlgn="base"/>
            <a:r>
              <a:rPr lang="en-US" sz="2400" dirty="0" smtClean="0"/>
              <a:t>There is no storage in FA.</a:t>
            </a:r>
          </a:p>
          <a:p>
            <a:pPr fontAlgn="base"/>
            <a:r>
              <a:rPr lang="en-US" sz="2400" dirty="0" smtClean="0"/>
              <a:t>FA can not modify the input (as Turing Machine does).</a:t>
            </a:r>
            <a:br>
              <a:rPr lang="en-US" sz="2400" dirty="0" smtClean="0"/>
            </a:b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17634</TotalTime>
  <Words>6646</Words>
  <Application>Microsoft Office PowerPoint</Application>
  <PresentationFormat>On-screen Show (4:3)</PresentationFormat>
  <Paragraphs>1808</Paragraphs>
  <Slides>119</Slides>
  <Notes>36</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119</vt:i4>
      </vt:variant>
    </vt:vector>
  </HeadingPairs>
  <TitlesOfParts>
    <vt:vector size="134" baseType="lpstr">
      <vt:lpstr>Arial</vt:lpstr>
      <vt:lpstr>Arial Unicode MS</vt:lpstr>
      <vt:lpstr>Calibri</vt:lpstr>
      <vt:lpstr>inter-bold</vt:lpstr>
      <vt:lpstr>inter-regular</vt:lpstr>
      <vt:lpstr>Lucida Sans Unicode</vt:lpstr>
      <vt:lpstr>Monotype Sorts</vt:lpstr>
      <vt:lpstr>Symbol</vt:lpstr>
      <vt:lpstr>Times New Roman</vt:lpstr>
      <vt:lpstr>Times New Roman</vt:lpstr>
      <vt:lpstr>Times-Bold</vt:lpstr>
      <vt:lpstr>Times-Roman</vt:lpstr>
      <vt:lpstr>Wingdings</vt:lpstr>
      <vt:lpstr>Office Theme</vt:lpstr>
      <vt:lpstr>Equation</vt:lpstr>
      <vt:lpstr>Noida Institute of Engineering and Technology, Gr. Noida</vt:lpstr>
      <vt:lpstr>Brief Introduction of Faculty</vt:lpstr>
      <vt:lpstr>PowerPoint Presentation</vt:lpstr>
      <vt:lpstr>Result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Construct an NFA for a*b*c*.</vt:lpstr>
      <vt:lpstr>Construct an NFA for a(a+b)*b.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Hamar</cp:lastModifiedBy>
  <cp:revision>347</cp:revision>
  <dcterms:created xsi:type="dcterms:W3CDTF">2006-08-16T00:00:00Z</dcterms:created>
  <dcterms:modified xsi:type="dcterms:W3CDTF">2022-01-31T13:14:58Z</dcterms:modified>
</cp:coreProperties>
</file>