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23"/>
  </p:notesMasterIdLst>
  <p:handoutMasterIdLst>
    <p:handoutMasterId r:id="rId124"/>
  </p:handoutMasterIdLst>
  <p:sldIdLst>
    <p:sldId id="256" r:id="rId3"/>
    <p:sldId id="498" r:id="rId4"/>
    <p:sldId id="1013" r:id="rId5"/>
    <p:sldId id="1017" r:id="rId6"/>
    <p:sldId id="371" r:id="rId7"/>
    <p:sldId id="1011" r:id="rId8"/>
    <p:sldId id="1012" r:id="rId9"/>
    <p:sldId id="1018" r:id="rId10"/>
    <p:sldId id="1014" r:id="rId11"/>
    <p:sldId id="1019" r:id="rId12"/>
    <p:sldId id="284" r:id="rId13"/>
    <p:sldId id="258" r:id="rId14"/>
    <p:sldId id="259" r:id="rId15"/>
    <p:sldId id="358" r:id="rId16"/>
    <p:sldId id="260" r:id="rId17"/>
    <p:sldId id="261" r:id="rId18"/>
    <p:sldId id="262" r:id="rId19"/>
    <p:sldId id="268" r:id="rId20"/>
    <p:sldId id="1020" r:id="rId21"/>
    <p:sldId id="1021" r:id="rId22"/>
    <p:sldId id="263" r:id="rId23"/>
    <p:sldId id="285" r:id="rId24"/>
    <p:sldId id="286" r:id="rId25"/>
    <p:sldId id="266" r:id="rId26"/>
    <p:sldId id="287" r:id="rId27"/>
    <p:sldId id="304" r:id="rId28"/>
    <p:sldId id="305" r:id="rId29"/>
    <p:sldId id="306" r:id="rId30"/>
    <p:sldId id="269" r:id="rId31"/>
    <p:sldId id="308" r:id="rId32"/>
    <p:sldId id="307" r:id="rId33"/>
    <p:sldId id="289" r:id="rId34"/>
    <p:sldId id="290" r:id="rId35"/>
    <p:sldId id="1022" r:id="rId36"/>
    <p:sldId id="1023" r:id="rId37"/>
    <p:sldId id="291" r:id="rId38"/>
    <p:sldId id="292" r:id="rId39"/>
    <p:sldId id="277" r:id="rId40"/>
    <p:sldId id="293" r:id="rId41"/>
    <p:sldId id="1028" r:id="rId42"/>
    <p:sldId id="1032" r:id="rId43"/>
    <p:sldId id="294" r:id="rId44"/>
    <p:sldId id="279" r:id="rId45"/>
    <p:sldId id="300" r:id="rId46"/>
    <p:sldId id="298" r:id="rId47"/>
    <p:sldId id="299" r:id="rId48"/>
    <p:sldId id="1035" r:id="rId49"/>
    <p:sldId id="301" r:id="rId50"/>
    <p:sldId id="1037" r:id="rId51"/>
    <p:sldId id="1036" r:id="rId52"/>
    <p:sldId id="1043" r:id="rId53"/>
    <p:sldId id="1038" r:id="rId54"/>
    <p:sldId id="303" r:id="rId55"/>
    <p:sldId id="309" r:id="rId56"/>
    <p:sldId id="1040" r:id="rId57"/>
    <p:sldId id="1041" r:id="rId58"/>
    <p:sldId id="1039" r:id="rId59"/>
    <p:sldId id="1042" r:id="rId60"/>
    <p:sldId id="310" r:id="rId61"/>
    <p:sldId id="282" r:id="rId62"/>
    <p:sldId id="317" r:id="rId63"/>
    <p:sldId id="311" r:id="rId64"/>
    <p:sldId id="316" r:id="rId65"/>
    <p:sldId id="272" r:id="rId66"/>
    <p:sldId id="1118" r:id="rId67"/>
    <p:sldId id="1119" r:id="rId68"/>
    <p:sldId id="312" r:id="rId69"/>
    <p:sldId id="356" r:id="rId70"/>
    <p:sldId id="315" r:id="rId71"/>
    <p:sldId id="1045" r:id="rId72"/>
    <p:sldId id="314" r:id="rId73"/>
    <p:sldId id="1044" r:id="rId74"/>
    <p:sldId id="281" r:id="rId75"/>
    <p:sldId id="318" r:id="rId76"/>
    <p:sldId id="319" r:id="rId77"/>
    <p:sldId id="320" r:id="rId78"/>
    <p:sldId id="1048" r:id="rId79"/>
    <p:sldId id="322" r:id="rId80"/>
    <p:sldId id="1046" r:id="rId81"/>
    <p:sldId id="321" r:id="rId82"/>
    <p:sldId id="1047" r:id="rId83"/>
    <p:sldId id="324" r:id="rId84"/>
    <p:sldId id="323" r:id="rId85"/>
    <p:sldId id="1049" r:id="rId86"/>
    <p:sldId id="325" r:id="rId87"/>
    <p:sldId id="327" r:id="rId88"/>
    <p:sldId id="328" r:id="rId89"/>
    <p:sldId id="1050" r:id="rId90"/>
    <p:sldId id="1051" r:id="rId91"/>
    <p:sldId id="1052" r:id="rId92"/>
    <p:sldId id="1064" r:id="rId93"/>
    <p:sldId id="1053" r:id="rId94"/>
    <p:sldId id="341" r:id="rId95"/>
    <p:sldId id="1056" r:id="rId96"/>
    <p:sldId id="342" r:id="rId97"/>
    <p:sldId id="280" r:id="rId98"/>
    <p:sldId id="1054" r:id="rId99"/>
    <p:sldId id="344" r:id="rId100"/>
    <p:sldId id="1065" r:id="rId101"/>
    <p:sldId id="347" r:id="rId102"/>
    <p:sldId id="348" r:id="rId103"/>
    <p:sldId id="1058" r:id="rId104"/>
    <p:sldId id="1057" r:id="rId105"/>
    <p:sldId id="1059" r:id="rId106"/>
    <p:sldId id="1060" r:id="rId107"/>
    <p:sldId id="1061" r:id="rId108"/>
    <p:sldId id="1062" r:id="rId109"/>
    <p:sldId id="1063" r:id="rId110"/>
    <p:sldId id="275" r:id="rId111"/>
    <p:sldId id="270" r:id="rId112"/>
    <p:sldId id="273" r:id="rId113"/>
    <p:sldId id="264" r:id="rId114"/>
    <p:sldId id="350" r:id="rId115"/>
    <p:sldId id="351" r:id="rId116"/>
    <p:sldId id="352" r:id="rId117"/>
    <p:sldId id="353" r:id="rId118"/>
    <p:sldId id="267" r:id="rId119"/>
    <p:sldId id="354" r:id="rId120"/>
    <p:sldId id="283" r:id="rId121"/>
    <p:sldId id="1016" r:id="rId1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97" autoAdjust="0"/>
    <p:restoredTop sz="94648"/>
  </p:normalViewPr>
  <p:slideViewPr>
    <p:cSldViewPr>
      <p:cViewPr varScale="1">
        <p:scale>
          <a:sx n="73" d="100"/>
          <a:sy n="73" d="100"/>
        </p:scale>
        <p:origin x="1012" y="40"/>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handoutMaster" Target="handoutMasters/handout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9/3/2021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9T09:39:44.519"/>
    </inkml:context>
    <inkml:brush xml:id="br0">
      <inkml:brushProperty name="width" value="0.05292" units="cm"/>
      <inkml:brushProperty name="height" value="0.05292" units="cm"/>
      <inkml:brushProperty name="color" value="#002060"/>
    </inkml:brush>
  </inkml:definitions>
  <inkml:trace contextRef="#ctx0" brushRef="#br0">11289 7355 0,'18'18'375,"-1"0"-360,18-1 1,-17-17-16,-18 36 16,35-19-1,-17 1-15,17 0 16,-17 52 15,17-17-15,-17-35-1,-1 35 1,-17-18 0,18-18-1,-18 1 1,18 35 0,-18-18 15,0-17-16,17-18 1,-17 18-16,0-1 31,18-17 63,-18-17-78,0-1-16,0 0 15,0 1 1,0-19 0,0 1-1,0 0 1,0 0-1,18-1 1,-18 19 0,0-19-1,0 1 1,17 35 0,1-35-1,0 17 16,-18 1-15,0-1 0,35 0-1,-35 1 17,17 17-32,-17-18 15,18 18 1,0 0-16,-1 0 31,1 0-15,0 0-1,17 18 1,-17-1 0,-1 1-1,1 17 16,0 0-15,-1-17 0,1 17-16,-1 18 31,-17-35-15,18 0-16,-18-1 15,0 1 1,18-1-1,-1 1 17,-17 0-17,18-1-15</inkml:trace>
  <inkml:trace contextRef="#ctx0" brushRef="#br0" timeOffset="1702.83">12241 7549 0,'53'-17'281,"-35"17"-265,35-18-1,-18 18-15,18-17 16,-18 17-1,1 0 17,-19 0-17,19 0 1,-19 0 0,1 0-1,-1 0 1</inkml:trace>
  <inkml:trace contextRef="#ctx0" brushRef="#br0" timeOffset="3105.79">12841 7197 0,'0'70'266,"18"-17"-266,-18 0 16,17-18-1,1 71 1,0-88-1,-18 17-15,17 18 16,-17-18 0,18 1-1,-18-1 1,18 0 0,-18-17-1,0 17 1,0 0 15,17-35-15,-17 18-16,0 0 15</inkml:trace>
  <inkml:trace contextRef="#ctx0" brushRef="#br0" timeOffset="4688.24">13070 7020 0,'18'0'234,"35"53"-218,-35-18-1,-1 18 1,36 53 0,-18-53-1,-17-18-15,0 18 16,-1 18-1,1-36 1,-18 0-16,0 18 16,18 18-1,-18-36 1,0 0-16,0-17 16,0 53-1,0-18 1,0-36-1,0 54 1,0-36 15,0-17-15,0 17 0,-18 0-1,0-17 1,18 17-1,-35 0 1</inkml:trace>
  <inkml:trace contextRef="#ctx0" brushRef="#br0" timeOffset="6620.16">11148 7126 0,'0'35'281,"0"18"-265,0-17-16,0 16 16,17 107-1,19-18 17,-19-88-17,19 53 1,-1-53-1,0-18 1,18 53 0,18 1-1,-36-54 1,0 18-16,-17-18 16,52 0-1,-52-17 1,17 17-1,1-35 1,-1 0 0,-35 18-1,35-18 17</inkml:trace>
  <inkml:trace contextRef="#ctx0" brushRef="#br0" timeOffset="8261.84">13652 7214 0,'18'18'250,"0"52"-234,-18-17 0,17-17-16,1 17 15,0 0 1,-18 35-1,17-71 1,-17 54 0,0-18-1,18-18 1,-18-17 15,18-1-15,-18 19 15,0-19-15,0 1 31</inkml:trace>
  <inkml:trace contextRef="#ctx0" brushRef="#br0" timeOffset="11182.75">13917 7973 0,'18'0'484,"-18"-18"-406,0 0-62,0 1 0,0-1 31,-18 18-32,0 0-15,18-17 16,-17 17-1,-1 0 1,1 0 15,-1 0-31,0 0 16,-17 0 15,35 17 0,-18-17-15,1 0 0,17 18-1,0 17 1,0-17 15,0-1-15,0 1 15,17 0-15,-17-1-1,18-17 1,0 0 0,-1 0-1,1 0 16,0 0-31,-1 0 32,1 0-17,-1 0 17,1 0-17,-18-17 1,18 17-1,-18-18 17,0 0 30,0 1-31,0-1 32,-18 18-47,0 0-1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28T08:50:58.271"/>
    </inkml:context>
    <inkml:brush xml:id="br0">
      <inkml:brushProperty name="width" value="0.05292" units="cm"/>
      <inkml:brushProperty name="height" value="0.05292" units="cm"/>
      <inkml:brushProperty name="color" value="#FFC000"/>
    </inkml:brush>
  </inkml:definitions>
  <inkml:trace contextRef="#ctx0" brushRef="#br0">16157 13000 0,'-17'0'234,"-54"0"-234,18 0 16,35 0-16,1 0 15,-18 0 1,17 0 15,0 0-15,36 0 78,0 0-94,34 17 15,37-17 1,-36 0-1,-1 0-15,-34 0 32,53 0-17,-18 0 1,-36 0 0,19 0-1,-19 0 1,18 0 15,-17 0 0,-36 0 47,-52-17-78,-1 17 16,1-18-16,34 18 16,-69 0-1,87 0 1,0 0 0,1 0-1,-1 0 1,0 0-1,1 0 17,17 18-17,0-1-15,17-17 16,1 18-16,17-18 16,36 18-1,-1-18 1,-52 0-1,35 0 1,0 0 15,-35 0-15,-1 0 15,-17-18 0,0-17-15,-17 35-16,-1-35 16,-35 17-1,0 18 1,53-18 0,-35 18-1,17 0 1,1 0-1,-1 18 1,18 17 0,18 36 15,17-71-15,35 53-1,1-18 1,-18-17 15,-35-18-15,-1 0-1,-17-18 17,0 0-17,-35-52 1,0 34-1,-18 19-15,35 17 16,-53-35 15,54 35-31,-1 0 32,-17 0-1,35 17-16,0 1 1,18-1 0,-1 1-1,1 17-15,-1-17 16,19-18 0,-19 18-1,19-18 16,-19 0-15,1-18 15,-18 0-31,0-17 16,-18 0 0,1-18-1,-36 0 1,35 35-1,0 1 1,-17 17 15,18 35 1,17 0-1,0 1-31,17-19 15,18 36 1,-17-53 0,-18 18-1,18-18 1,-18 17 0,0 1-1,17-18 1,1 0-1,-18-35 1,0 17 0,0-17-16,0 0 15,0-36 1,-35 36 0,17 17-1,18 0 1,-18 1-1,1 17 17,-1 0-1,1 0-31,-1 53 16,0-18 15,18 0-31,0 1 15,0-1 1,0 0 0,0 0-1,18-35 1,0 18 0,-1 0 15,1-18-16,-1-18 1,-17-17 0,0-36-1,0 36 1,-17 0 0,-18-18-1,35 35 32,-18 18-31,0 0-1,1 0 1,17 18 0,-18 17-1,18 18-15,0-18 16,0 36-1,18-36 1,17-17 0,-35 17 15,18-35-15,-1 0-1,1-18 16,-18 1-15,0-36-16,0 35 16,0-35-1,0 0 1,0 36 0,-18-1-1,1 0 1,17 1-1,-18 17 17,0 0-1,18 35 0,0-17-31,0 17 16,0 0-1,18 18 1,52 0 0,-52-53-1,70 18 1,-35-1 0,-35-17-1,17 0 1,-17 0-1,-1-17 17,-17-19-17,0 1-15,0-18 16,-17 0 15,-1 0-15,1 53-1,17-17 1,-18-1 0,0 36 31,18 17-32,0 0 1,0 36-1,36-36 1,-36-17-16,35 17 16,0 18-1,0-35 1,-17-18 15,17 0-15,1 0-1,-19-18 1,18-53 0,-17 1-1,-18 17 1,0 18 0,-18 17-1,1-17 1,-1 35 15,1 0-15,-1 0-1,0 35 1,1-17 0,17-1-1,0 19 1,0-1-1,0 0 1,0-17 0,17-1-1,1-17 1,-18 18 15,18-18-15,-18-18-1,0-17 1,0-18 0,-18 36-1,18-1-15,0 0 32,-18 1-17,1-1 1,-1 0 15,0 18-15,1 0-1,-1 18 1,18 17 0,0 1-16,0-19 15,0 36 1,18-18-1,-18-17 1,17-18 0,-17 18-1,18-18 17,-18-18-1,0-17-16,0 17 1,0-35 0,-18 18-1,1 17 1,17 1 0,-18-1-1,0 0 1,1 18-16,17-17 31,-18 17-15,1 0 15,17 17-31,0 1 16,0 0-1,0-1 1,0 36-1,0-35 1,0-1 0,0 1 15,17-18-15,1 0-1,-1 0 1,1-18-16,-18-17 15,0-18 1,0 18 0,0 17-1,0-17 17,-18 35 14,18-18-46,-17 18 32,17 36-1,0-1-15,0-17-16,0 17 15,17 18 1,1-18-1,0-35 1,-18 18-16,0-1 16,0 1 15,17-18-15,1 0 15,-18-18-16,0-17-15,-18-18 32,1 18-17,-1 17-15,18 1 16,-18-19 0,1 19-1,-1 17 16,1 0 1,17 35-1,0-17-31,0 17 16,17 0-1,1-17-15,-1 35 16,1-36-1,0-17 17,-1 18-17,-17 0 1,18-18 0,0-36-1,-18-17 1,0 36-1,-18-71 1,0 35 0,-17 17-1,17 19 1,-34-36 0,34 53 15,0-18-16,-17 18 1,0 0 0,-1 36-1,19 16 1,-1-16 0,18 34-1,0-17 1,18-18-1,-18-17 17,0 0-17,17-1 1,1-17 46,-18-17-46,0-1 0,0 0-1,-18 1 1,18-1 0,-17 18-16,-1 0 15,0-17 1,-17 17-1,0 0 1,0 0 15,17 17-31,-17 1 16,17 17 0,0 0-1,1 18 16,17-17-15,0 17 0,0-18-1,17-18 17,1 1-17,0-18 1,-18-18 46,0 1-46,0-1 0,0 1-16,0-1 31,-18 0-16,18 1 32,-18 17-31,18 17 109,18-17-125,0 18 16,-1-18 15,1 0-31,0 0 47,-1-18-32,-17-17 1,0 17 0,0 1-16,0-1 15,0-17 1,0-1-1,-17 36 1,17-17 0,-18-1-1,18 1 17,-18 17-17,18 17 63,0 1-62,18-1 0,-18 1-1,0 0 16,18-1-31,-1-17 32,-17 18-32,-17-18 109,-1 0-78,0 0-15,18-18 0,-17 18-1,-1 0 16,0 0 16,18 18 16,0 0-48,18-18 1,0 17 0,-18 1 15,0 0 16,17-18-32,-34 0 142,-1 0-142,0 0 32,36 0 0,0 0-47,17 0 16,18 17-1,-18 1 1,0-18-16,36 18 31,-36-18 0,-17 0-31,0 0 16,-1 0 0,1 0 15,0 0-15,-1 0-1,-34 0 48,-1 0-48,0 0-15,1 0 16,-1-18 0,0 18-1,1 0 1,-1 0 15,0 0 0,36-18 1,0 18-17,35-17 1,0 17-16,-36 0 15,36 0 1,-35 0 0,17 0-1,-17 0 32,-18-18-16,-36 0-15,-69 1 0,34 17 15,53 0-15,1 0-16,-1 0 15,0 0 1,1 0-1,-1 0 1,36 0 31,52 0-31,-17 17-1,18-17-15,-18 18 16,0 0-1,-18-18 17,-17 0-1,-54 0 16,-52 0-32,0-18 1,17 18-16,1-18 16,-1 18-1,18 0 1,36 0 15,-1 0-15,36 0 62,52 0-78,-35 18 16,36-18-1,0 18 1,-1-18-1,-35 17 1,-17-17-16,0 0 16,-1 0 15,-52 0 16,17 0-32,-52 0-15,17-17 16,-18 17 0,36-18-1,17 18 1,1 0 15,-1 0-15,36 0 31,17 0-32,18 0-15,0 0 16,0 0 0,-18 0-1,-17 0 1,-1 0-1,1 0 32,-18-18 16,0 1-48,-35 17 1,17 0 0,1 0-16,17-18 15,-18 18 1,0 0 0,18-18-1,0 1 32,71 17-31,-1-18-16,-17 18 15,35 0 1,-70 0 15,0 0-31,-1 0 16,1 0 15,0 0-15,-36 0 46,-35-18-46,18 18-16,0 0 15,-36-17 1,18 17 0,35 0-1,1 0 1,-1 0 15,1 0-15,-1 17-1,18 1 1,0 0 0,0-1-16,0 1 15,18 17 1,-1 1 0,1-19-1,17 1 1,0-18-1,1 0 1,-19 0 15,1 0-15,0 0 0,-1-18 15,-17 1-16,0-1-15,0 0 16,0 1 0,0-1-1,-35-17 17,17 35-1,1-18-16,-1 18 1,18 18 78,0-1-94,18-17 15,-1 0 1,-17 18 0,18 0-1,0-18 1,-1 0 0,1 0-1,-1-18 1,-17-17-1,0-1 17,0 1-32,-17 35 15,-1-53 1,1 36 15,-1-1-15,0 18-1,18-18 1,-17 18 0,-1 0-16,0 0 31,1 18-15,17 0-16,0-1 15,0 19 1,0-1-1,0-18 17,0 1-1,17-18-31,-17 18 16,0-54 46,-17 1-46,17 18-1,-18 17 1,18-36 0,-35 19-16,0-1 15,17 0 1,0 18-1,1-17 1,-1 17 0,0 0 15,1 0-15,-1 17 15,0 1-16,18 0-15,0-1 16,0 19 0,0-1-1,18-35 1,-18 17-16,18 1 16,-1-18 30,1 0-30,0-18 31,-18 1-31,0-18-1,0-1 1,0 19-1,0-1 1,0 0 0,0 1-1,-18 17 1,0-18 0,18 0-1,-17 18 1,-1 0 15,0 0 16,18 18-16,18 0-15,0-18-1,-1 17 1,1 1 0,0-18-1,-1 0 1,1 0 0,0 0-1,-1 0 1,1 0 31,-18-18-32,0 1 17,0-1-32,0 0 31,0 1 31,17 17 1,19 0-63,-1 17 31,0 1-31,-17-18 16,17 18-1,-17-1 1,-1-17-16,1 0 31,0 0 0,-1 0-31,-17-17 110,0-1-95,-17 18 1,-1 0 31,0 0-31,1 0-1,-1 0 1,1 0 15,-1 0-31,0 0 16,1 0-16,17 18 15,-18-1 1,0-17 0,1 0-1,17 18 1,-36 0-1,-16-18 17,16 0-17,19 0 1,-19 0 0,1 0 15,17 0-31,-17 0 31,17 0-15,1 0-1,-1 0 1,1 0 0,-1 0-16,0 0 15,-17 0 16,17 0 1,1 0-17,-1-18 1,0 18 15,1 0-31,-1 0 31,1 0-15,17-18 0,-18 18-1,0-17 17,1 17-1,17-18-16,-18 18 1,0 0 31,1 0 0,17 18 172,0-1-204,0 1 1,0 0-1,17-18 1,-17 17 0,0 1-16,0 0 15,18-18 1,-18 35 0,0 0 15,18-17 0,-18-1-31,0 1 16,17-18-1,-17 18 1,0-1 0,0 1 30,0 0-30,0-1 0,0 1 31,0 0-16,0-1 63,0-34 202,0-1-296,-17 18 16,17-18 0,0-17-1,0 17 1,0-17 0,0 17-1,0-17 1,0 17-1,0 1 1,0-18 0,0 17-1,0 0-15,0 1 16,0-19 15,0 19-15,0-1-1,0 0 1,0-17 0,0 18 15,0-1-15,0 0-16,0 1 31,0-1-16,0 0 32,0 1-15,0-1 14,-18 18 204,18 18-250,0-1 16,0 1 47,0 0-48,0-1 16,0 1 1,-18 0-32,18-1 31,0 1 0,0-1 16,0 1-31,0 0-1,0-1 32,0 1-31,0 0 15,0-1-15,0 1-1,0 0 17,0-1-32,0 1 31,0-1-31,0 1 15,0 0 17,0-1-17,0 1 1,0 0 0,0-1 15,0 1-16,0 0 1,0-1 0,0 1-1,0 0 32,0-1-47,0 1 31,0-1 1,0 1-1,0 0 0,0-1 16,18-17-31,-18 18 15,18-18 0,-1 0 0,1 0 1,-18 18-17,18-18 1,-1 0 0,1 0-1,-1 0 16,1 0-15,0 0 0,-1 0-1,1 0 17,0 0-1,-1 0 0,1 0-31,0 0 16,-1 0 15,1 0-15,-1 0 15,1 0-16,0 0-15,-18-18 16,17 18 0,1 0-1,-18-18 1,18 18 0,-1-17-1,19 17 16,-19 0 1,1 0-17,0 0 1,-1 0 0,1 0-1,-1-18 1,1 18-1,0 0 1,-18-18-16,17 18 16,19 0-1,-19 0 1,1 0 0,0 0-1,17-17 1,-18 17 15,1-18-15,0 18-1,17 0 17,-35-17-17,18 17-15,17 0 16,0 0 15,-17 0-15,17 0-1,-17 0 17,-1 0-32,1 0 15,0 0 16,-1 0-15,1 0 15,0 0-15,-1 0 15,-17-18 110,0 0-126,0 1 17,0-19-32,0 19 31,0-1-15,0 0-16,0-17 31,-17 35-16,17-35 1,0 0 0,-18 35-1,18-18-15,0-17 32,0 17-17,0-17 1,-18 17-1,18-17 17,0 0-17,0 17 1,0-17 0,0 17-1,0-17 16,0-1-15,0 19 0,0-1-1,0 1 1,0-1 0,0 0 15,0 36 188,0 0-204,0-1 16,0 1-31,0-1 32,0 1-17,0 0 1,0-1 0,0 1-1,0 0 16,0-1-15,0 1 0,0 0-1,0-1 1,0 1 0,0-1-16,0 1 31,18 0-16,-18-1 1,0 1 15,0 0-31,18-18 16,-18 17 15,0 19-15,0-19-1,0 1 1,17-1 0,-17 1-1,0 0 1,0-1 0,0 1-1,0 0 16,0-1-15,0 1 15,18 0-15,-18-1 0,0 1-1,0 0 1,0-1 15,0 1-15,0-1-1,0 1 17,0 0-1,0-1 47,-18-17 47,18-17-94,-17-1-31,-1 18 16,0-18-1,1 1 1,-19-1 0,19 18-1,-1 0 1,-17 0 0,0 0-1,-18-17 1,17 17-1,19 0 1,-19-18 0,1 18-1,18 0 1,-19-18 0,1 18-1,17 0 1,1 0-1,-1 0 1,0 0 15,1 0-15,-1 0 0,1 0-1,-1 0 1,0 0-1,1 0 1,-54 0 15,53 0-31,-17 18 16,17-18 0,-17 18-1,18-18 1,-1 0-1,0 0 1,1 0 15,17 17-15,-18-17 15,36 0 63,-1 0-78,1 0-1,0-17-15,17 17 16,-18-18-1,1 0-15,17 1 16,89-19 15,-18 1-15,-53 17 0,35-17-1,-18 17 1,-34 1-1,-1-1 1,-17 18 0,17 0 15,-53-17 47,-35 17-62,-53 0-16,-299 0 15,228 0 1,54 17 0,17 18-1,18-35 1,53 0-1,17 0 17,0 0-17,54 0 63,52 0-62,53 0-16,18-17 16,35-18-1,-159 35 1,18 0 0,-18-18-1,-17 18 1,-1 0-1,1 0 17,0 0-17,-36-18 63,0 18-62,-17 0-16,18 0 16,-36-17-1,17 17 1,-17-18 0,36 18-1,-1 0 1,0 0-1,1 0 1,17-18 31,0 1-31,17 17-1,54-18 1,-18 18-1,-35 0-15,35 0 16,17-18 0,-17 18-1,-18 0 17,-17 0-17,-18-17 48,-71-1-48,-87 18 1,-19 0-16,-17 0 16,71 0-1,35 0-15,17 18 16,18-18-1,18 17 1,17-17 15,36 0 63,17 0-78,18 0-16,18 0 15,17-17 1,159-18 0,-71-1-1,-123 36 1,0-17-16,-18 17 15,0-18 1,-17 0 0,0 18 15,-1 0 0,-34 0 32,-1 0-48,-17 0-15,17 0 16,1 0 0,-19 0-1,19 0 1,-1 0-16,0 0 31,1 0-15,17 18-1,17 0 17,1 17-32,0-17 15,17-1 1,-17-17-1,17 0 1,-18 18 0,1-18-1,0 0 1,-18 17 0,17-17-1,1 0 16,-36 0 48,-17 0-79,0 0 15,17 0-15,1 0 16,-1 0-1,0 0 1,1 0 0,-1 0-1,18 18 17,18-18-17,52 0 1,71 18-1,-88-18 1,0 0-16,-18 0 16,1 0-1,-19 0 17,1 0-17,-36 17 63,-17 1-62,-18-18 0,-53 53-1,53-35 1,0-18-16,36 17 15,-36-17 1,35 18 0,18-1-1,-17 1 17,17 35-17,17-18 1,19-17-16,16 17 15,54-17 1,-88-18 0,17 0-16,18 0 15,-18 0 1,1 0 0,-19 0-1,1 0 1,0 0 31,-36 0-32,-35-18 1,-229 18 0,229 0-1,0 0 1,18 0-1,17 0 1,0 0 0,1 0-1,17 18 17,0 0-17,17-18 1,72 17-1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9/3/2021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54</a:t>
            </a:fld>
            <a:endParaRPr lang="en-US"/>
          </a:p>
        </p:txBody>
      </p:sp>
    </p:spTree>
    <p:extLst>
      <p:ext uri="{BB962C8B-B14F-4D97-AF65-F5344CB8AC3E}">
        <p14:creationId xmlns:p14="http://schemas.microsoft.com/office/powerpoint/2010/main" val="4007432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98F1BDE-E4D7-48DE-828A-EDEFF5264B32}" type="datetime1">
              <a:rPr lang="en-IN" smtClean="0"/>
              <a:t>03-09-2021</a:t>
            </a:fld>
            <a:endParaRPr lang="en-US"/>
          </a:p>
        </p:txBody>
      </p:sp>
      <p:sp>
        <p:nvSpPr>
          <p:cNvPr id="5" name="Footer Placeholder 4"/>
          <p:cNvSpPr>
            <a:spLocks noGrp="1"/>
          </p:cNvSpPr>
          <p:nvPr>
            <p:ph type="ftr" sz="quarter" idx="11"/>
          </p:nvPr>
        </p:nvSpPr>
        <p:spPr/>
        <p:txBody>
          <a:bodyPr/>
          <a:lstStyle/>
          <a:p>
            <a:r>
              <a:rPr lang="fi-FI" smtClean="0"/>
              <a:t>Alisha Sikri DS  Unit 2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163DBB-67A0-47E8-BA2A-746E473D3580}" type="datetime1">
              <a:rPr lang="en-IN" smtClean="0"/>
              <a:t>03-09-2021</a:t>
            </a:fld>
            <a:endParaRPr lang="en-US"/>
          </a:p>
        </p:txBody>
      </p:sp>
      <p:sp>
        <p:nvSpPr>
          <p:cNvPr id="5" name="Footer Placeholder 4"/>
          <p:cNvSpPr>
            <a:spLocks noGrp="1"/>
          </p:cNvSpPr>
          <p:nvPr>
            <p:ph type="ftr" sz="quarter" idx="11"/>
          </p:nvPr>
        </p:nvSpPr>
        <p:spPr/>
        <p:txBody>
          <a:bodyPr/>
          <a:lstStyle/>
          <a:p>
            <a:r>
              <a:rPr lang="fi-FI" smtClean="0"/>
              <a:t>Alisha Sikri DS  Unit 2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C03718-BB4D-4EA4-911F-25E8FA93CCB1}" type="datetime1">
              <a:rPr lang="en-IN" smtClean="0"/>
              <a:t>03-09-2021</a:t>
            </a:fld>
            <a:endParaRPr lang="en-US"/>
          </a:p>
        </p:txBody>
      </p:sp>
      <p:sp>
        <p:nvSpPr>
          <p:cNvPr id="5" name="Footer Placeholder 4"/>
          <p:cNvSpPr>
            <a:spLocks noGrp="1"/>
          </p:cNvSpPr>
          <p:nvPr>
            <p:ph type="ftr" sz="quarter" idx="11"/>
          </p:nvPr>
        </p:nvSpPr>
        <p:spPr/>
        <p:txBody>
          <a:bodyPr/>
          <a:lstStyle/>
          <a:p>
            <a:r>
              <a:rPr lang="fi-FI" smtClean="0"/>
              <a:t>Alisha Sikri DS  Unit 2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90" b="0" i="0">
                <a:solidFill>
                  <a:srgbClr val="270099"/>
                </a:solidFill>
                <a:latin typeface="Times New Roman"/>
                <a:cs typeface="Times New Roman"/>
              </a:defRPr>
            </a:lvl1pPr>
          </a:lstStyle>
          <a:p>
            <a:endParaRPr/>
          </a:p>
        </p:txBody>
      </p:sp>
      <p:sp>
        <p:nvSpPr>
          <p:cNvPr id="3" name="Holder 3"/>
          <p:cNvSpPr>
            <a:spLocks noGrp="1"/>
          </p:cNvSpPr>
          <p:nvPr>
            <p:ph sz="half" idx="2"/>
          </p:nvPr>
        </p:nvSpPr>
        <p:spPr>
          <a:xfrm>
            <a:off x="1033018" y="1618256"/>
            <a:ext cx="3166427" cy="307007"/>
          </a:xfrm>
          <a:prstGeom prst="rect">
            <a:avLst/>
          </a:prstGeom>
        </p:spPr>
        <p:txBody>
          <a:bodyPr wrap="square" lIns="0" tIns="0" rIns="0" bIns="0">
            <a:spAutoFit/>
          </a:bodyPr>
          <a:lstStyle>
            <a:lvl1pPr>
              <a:defRPr sz="1995" b="0" i="0">
                <a:solidFill>
                  <a:srgbClr val="00007F"/>
                </a:solidFill>
                <a:latin typeface="Times New Roman"/>
                <a:cs typeface="Times New Roman"/>
              </a:defRPr>
            </a:lvl1pPr>
          </a:lstStyle>
          <a:p>
            <a:endParaRPr/>
          </a:p>
        </p:txBody>
      </p:sp>
      <p:sp>
        <p:nvSpPr>
          <p:cNvPr id="4" name="Holder 4"/>
          <p:cNvSpPr>
            <a:spLocks noGrp="1"/>
          </p:cNvSpPr>
          <p:nvPr>
            <p:ph sz="half" idx="3"/>
          </p:nvPr>
        </p:nvSpPr>
        <p:spPr>
          <a:xfrm>
            <a:off x="4709160" y="1577340"/>
            <a:ext cx="397764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fi-FI" smtClean="0"/>
              <a:t>Alisha Sikri DS  Unit 2                        </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38F18D3C-BC49-446A-AC02-141DBEA7F1FC}" type="datetime1">
              <a:rPr lang="en-IN" smtClean="0"/>
              <a:t>03-09-2021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4063027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75441" y="476337"/>
            <a:ext cx="5993119" cy="67710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fi-FI" smtClean="0"/>
              <a:t>Alisha Sikri DS  Unit 2                        </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D1ECC3F-3A55-4A1E-AFBF-BA6299F5BD44}" type="datetime1">
              <a:rPr lang="en-IN" smtClean="0"/>
              <a:t>03-09-2021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658833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A8C0B-2D98-4702-B4C9-80BEC573221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253E72-A522-4701-A46C-5FC007C1EBD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302E5A-1231-44DB-AF06-25C621909F7D}"/>
              </a:ext>
            </a:extLst>
          </p:cNvPr>
          <p:cNvSpPr>
            <a:spLocks noGrp="1"/>
          </p:cNvSpPr>
          <p:nvPr>
            <p:ph type="dt" sz="half" idx="10"/>
          </p:nvPr>
        </p:nvSpPr>
        <p:spPr/>
        <p:txBody>
          <a:bodyPr/>
          <a:lstStyle/>
          <a:p>
            <a:fld id="{23E127AE-353F-4667-B977-8B7401418DE0}" type="datetime1">
              <a:rPr lang="en-IN" smtClean="0"/>
              <a:t>03-09-2021</a:t>
            </a:fld>
            <a:endParaRPr lang="en-IN"/>
          </a:p>
        </p:txBody>
      </p:sp>
      <p:sp>
        <p:nvSpPr>
          <p:cNvPr id="5" name="Footer Placeholder 4">
            <a:extLst>
              <a:ext uri="{FF2B5EF4-FFF2-40B4-BE49-F238E27FC236}">
                <a16:creationId xmlns:a16="http://schemas.microsoft.com/office/drawing/2014/main" id="{08E85CC9-596E-4952-8E07-815BC69552ED}"/>
              </a:ext>
            </a:extLst>
          </p:cNvPr>
          <p:cNvSpPr>
            <a:spLocks noGrp="1"/>
          </p:cNvSpPr>
          <p:nvPr>
            <p:ph type="ftr" sz="quarter" idx="11"/>
          </p:nvPr>
        </p:nvSpPr>
        <p:spPr/>
        <p:txBody>
          <a:bodyPr/>
          <a:lstStyle/>
          <a:p>
            <a:r>
              <a:rPr lang="fi-FI" smtClean="0"/>
              <a:t>Alisha Sikri DS  Unit 2                        </a:t>
            </a:r>
            <a:endParaRPr lang="en-IN"/>
          </a:p>
        </p:txBody>
      </p:sp>
      <p:sp>
        <p:nvSpPr>
          <p:cNvPr id="6" name="Slide Number Placeholder 5">
            <a:extLst>
              <a:ext uri="{FF2B5EF4-FFF2-40B4-BE49-F238E27FC236}">
                <a16:creationId xmlns:a16="http://schemas.microsoft.com/office/drawing/2014/main" id="{E62B5F02-B401-454B-8BB2-FEDFDF65BD8C}"/>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2906438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2F53-292F-4BD8-A5D1-2F64C4EF3D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2D8A9F-B7D4-4106-8B87-6866C1775A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6C5E59-893A-44D1-A203-5FDE04E5541B}"/>
              </a:ext>
            </a:extLst>
          </p:cNvPr>
          <p:cNvSpPr>
            <a:spLocks noGrp="1"/>
          </p:cNvSpPr>
          <p:nvPr>
            <p:ph type="dt" sz="half" idx="10"/>
          </p:nvPr>
        </p:nvSpPr>
        <p:spPr/>
        <p:txBody>
          <a:bodyPr/>
          <a:lstStyle/>
          <a:p>
            <a:fld id="{62154534-2010-4F2C-A344-5A9C2153FA51}" type="datetime1">
              <a:rPr lang="en-IN" smtClean="0"/>
              <a:t>03-09-2021</a:t>
            </a:fld>
            <a:endParaRPr lang="en-IN"/>
          </a:p>
        </p:txBody>
      </p:sp>
      <p:sp>
        <p:nvSpPr>
          <p:cNvPr id="5" name="Footer Placeholder 4">
            <a:extLst>
              <a:ext uri="{FF2B5EF4-FFF2-40B4-BE49-F238E27FC236}">
                <a16:creationId xmlns:a16="http://schemas.microsoft.com/office/drawing/2014/main" id="{70D35B81-8644-4C61-90D6-9AB64BAAB549}"/>
              </a:ext>
            </a:extLst>
          </p:cNvPr>
          <p:cNvSpPr>
            <a:spLocks noGrp="1"/>
          </p:cNvSpPr>
          <p:nvPr>
            <p:ph type="ftr" sz="quarter" idx="11"/>
          </p:nvPr>
        </p:nvSpPr>
        <p:spPr/>
        <p:txBody>
          <a:bodyPr/>
          <a:lstStyle/>
          <a:p>
            <a:r>
              <a:rPr lang="fi-FI" smtClean="0"/>
              <a:t>Alisha Sikri DS  Unit 2                        </a:t>
            </a:r>
            <a:endParaRPr lang="en-IN"/>
          </a:p>
        </p:txBody>
      </p:sp>
      <p:sp>
        <p:nvSpPr>
          <p:cNvPr id="6" name="Slide Number Placeholder 5">
            <a:extLst>
              <a:ext uri="{FF2B5EF4-FFF2-40B4-BE49-F238E27FC236}">
                <a16:creationId xmlns:a16="http://schemas.microsoft.com/office/drawing/2014/main" id="{43E201D4-0830-4930-B8B2-ADDB06CC055F}"/>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4046973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ECA4-7A68-4AD5-902B-BD944C87D46B}"/>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A8649D-2600-41A0-A12E-21514410FEC6}"/>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3A3AC6-4A96-4A00-8099-E1D897291B1C}"/>
              </a:ext>
            </a:extLst>
          </p:cNvPr>
          <p:cNvSpPr>
            <a:spLocks noGrp="1"/>
          </p:cNvSpPr>
          <p:nvPr>
            <p:ph type="dt" sz="half" idx="10"/>
          </p:nvPr>
        </p:nvSpPr>
        <p:spPr/>
        <p:txBody>
          <a:bodyPr/>
          <a:lstStyle/>
          <a:p>
            <a:fld id="{D1B7C559-6B82-4788-B9F9-231A6CFC8F91}" type="datetime1">
              <a:rPr lang="en-IN" smtClean="0"/>
              <a:t>03-09-2021</a:t>
            </a:fld>
            <a:endParaRPr lang="en-IN"/>
          </a:p>
        </p:txBody>
      </p:sp>
      <p:sp>
        <p:nvSpPr>
          <p:cNvPr id="5" name="Footer Placeholder 4">
            <a:extLst>
              <a:ext uri="{FF2B5EF4-FFF2-40B4-BE49-F238E27FC236}">
                <a16:creationId xmlns:a16="http://schemas.microsoft.com/office/drawing/2014/main" id="{5FFF6CD1-2AD1-44F4-B407-6C057C857800}"/>
              </a:ext>
            </a:extLst>
          </p:cNvPr>
          <p:cNvSpPr>
            <a:spLocks noGrp="1"/>
          </p:cNvSpPr>
          <p:nvPr>
            <p:ph type="ftr" sz="quarter" idx="11"/>
          </p:nvPr>
        </p:nvSpPr>
        <p:spPr/>
        <p:txBody>
          <a:bodyPr/>
          <a:lstStyle/>
          <a:p>
            <a:r>
              <a:rPr lang="fi-FI" smtClean="0"/>
              <a:t>Alisha Sikri DS  Unit 2                        </a:t>
            </a:r>
            <a:endParaRPr lang="en-IN"/>
          </a:p>
        </p:txBody>
      </p:sp>
      <p:sp>
        <p:nvSpPr>
          <p:cNvPr id="6" name="Slide Number Placeholder 5">
            <a:extLst>
              <a:ext uri="{FF2B5EF4-FFF2-40B4-BE49-F238E27FC236}">
                <a16:creationId xmlns:a16="http://schemas.microsoft.com/office/drawing/2014/main" id="{269A75CB-6467-4D27-B144-A6F1D910C668}"/>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3648150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FBCD-BB85-4E3F-96C8-0BF6FAC833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C1E84D-64D9-4D6F-BB96-34E771523FE7}"/>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C7DE30-A49A-4852-9DF5-F415777A69C3}"/>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BF4063-8761-4981-B5ED-259EC5E03970}"/>
              </a:ext>
            </a:extLst>
          </p:cNvPr>
          <p:cNvSpPr>
            <a:spLocks noGrp="1"/>
          </p:cNvSpPr>
          <p:nvPr>
            <p:ph type="dt" sz="half" idx="10"/>
          </p:nvPr>
        </p:nvSpPr>
        <p:spPr/>
        <p:txBody>
          <a:bodyPr/>
          <a:lstStyle/>
          <a:p>
            <a:fld id="{84A9593C-FDE7-4C27-8FE1-F2057DCC0EF8}" type="datetime1">
              <a:rPr lang="en-IN" smtClean="0"/>
              <a:t>03-09-2021</a:t>
            </a:fld>
            <a:endParaRPr lang="en-IN"/>
          </a:p>
        </p:txBody>
      </p:sp>
      <p:sp>
        <p:nvSpPr>
          <p:cNvPr id="6" name="Footer Placeholder 5">
            <a:extLst>
              <a:ext uri="{FF2B5EF4-FFF2-40B4-BE49-F238E27FC236}">
                <a16:creationId xmlns:a16="http://schemas.microsoft.com/office/drawing/2014/main" id="{DAA6D397-057B-475D-BBD9-93415484DA09}"/>
              </a:ext>
            </a:extLst>
          </p:cNvPr>
          <p:cNvSpPr>
            <a:spLocks noGrp="1"/>
          </p:cNvSpPr>
          <p:nvPr>
            <p:ph type="ftr" sz="quarter" idx="11"/>
          </p:nvPr>
        </p:nvSpPr>
        <p:spPr/>
        <p:txBody>
          <a:bodyPr/>
          <a:lstStyle/>
          <a:p>
            <a:r>
              <a:rPr lang="fi-FI" smtClean="0"/>
              <a:t>Alisha Sikri DS  Unit 2                        </a:t>
            </a:r>
            <a:endParaRPr lang="en-IN"/>
          </a:p>
        </p:txBody>
      </p:sp>
      <p:sp>
        <p:nvSpPr>
          <p:cNvPr id="7" name="Slide Number Placeholder 6">
            <a:extLst>
              <a:ext uri="{FF2B5EF4-FFF2-40B4-BE49-F238E27FC236}">
                <a16:creationId xmlns:a16="http://schemas.microsoft.com/office/drawing/2014/main" id="{6EFD3374-1BC5-4DAB-BABF-0B1974B603BA}"/>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3899928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6F6B1-13BD-4455-AAD4-9D9B58D637EC}"/>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EF99A4-E177-43BF-A024-8656B0AFA5A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96D955-7C94-48A1-B06F-726FB043544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44F40A-321F-46FA-8822-54D569260A6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0B0CBC-9864-41C1-A6DD-2220FED0091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74A051-253A-4D53-A465-C1F2D54CB70A}"/>
              </a:ext>
            </a:extLst>
          </p:cNvPr>
          <p:cNvSpPr>
            <a:spLocks noGrp="1"/>
          </p:cNvSpPr>
          <p:nvPr>
            <p:ph type="dt" sz="half" idx="10"/>
          </p:nvPr>
        </p:nvSpPr>
        <p:spPr/>
        <p:txBody>
          <a:bodyPr/>
          <a:lstStyle/>
          <a:p>
            <a:fld id="{482A8FBA-9577-4BCA-9072-45B7BC9E61E8}" type="datetime1">
              <a:rPr lang="en-IN" smtClean="0"/>
              <a:t>03-09-2021</a:t>
            </a:fld>
            <a:endParaRPr lang="en-IN"/>
          </a:p>
        </p:txBody>
      </p:sp>
      <p:sp>
        <p:nvSpPr>
          <p:cNvPr id="8" name="Footer Placeholder 7">
            <a:extLst>
              <a:ext uri="{FF2B5EF4-FFF2-40B4-BE49-F238E27FC236}">
                <a16:creationId xmlns:a16="http://schemas.microsoft.com/office/drawing/2014/main" id="{7FF8060C-F562-4F74-80E6-1968E6FEF9FA}"/>
              </a:ext>
            </a:extLst>
          </p:cNvPr>
          <p:cNvSpPr>
            <a:spLocks noGrp="1"/>
          </p:cNvSpPr>
          <p:nvPr>
            <p:ph type="ftr" sz="quarter" idx="11"/>
          </p:nvPr>
        </p:nvSpPr>
        <p:spPr/>
        <p:txBody>
          <a:bodyPr/>
          <a:lstStyle/>
          <a:p>
            <a:r>
              <a:rPr lang="fi-FI" smtClean="0"/>
              <a:t>Alisha Sikri DS  Unit 2                        </a:t>
            </a:r>
            <a:endParaRPr lang="en-IN"/>
          </a:p>
        </p:txBody>
      </p:sp>
      <p:sp>
        <p:nvSpPr>
          <p:cNvPr id="9" name="Slide Number Placeholder 8">
            <a:extLst>
              <a:ext uri="{FF2B5EF4-FFF2-40B4-BE49-F238E27FC236}">
                <a16:creationId xmlns:a16="http://schemas.microsoft.com/office/drawing/2014/main" id="{7E079DD2-F1FF-4301-A721-54A3DB059B8B}"/>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265872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879E-6891-4BA2-B636-7B514A5D39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39BC25-B59A-4CCF-9B22-F4F41D2E458E}"/>
              </a:ext>
            </a:extLst>
          </p:cNvPr>
          <p:cNvSpPr>
            <a:spLocks noGrp="1"/>
          </p:cNvSpPr>
          <p:nvPr>
            <p:ph type="dt" sz="half" idx="10"/>
          </p:nvPr>
        </p:nvSpPr>
        <p:spPr/>
        <p:txBody>
          <a:bodyPr/>
          <a:lstStyle/>
          <a:p>
            <a:fld id="{36B797C1-1AC0-46BF-97BD-E9BFB0D953A1}" type="datetime1">
              <a:rPr lang="en-IN" smtClean="0"/>
              <a:t>03-09-2021</a:t>
            </a:fld>
            <a:endParaRPr lang="en-IN"/>
          </a:p>
        </p:txBody>
      </p:sp>
      <p:sp>
        <p:nvSpPr>
          <p:cNvPr id="4" name="Footer Placeholder 3">
            <a:extLst>
              <a:ext uri="{FF2B5EF4-FFF2-40B4-BE49-F238E27FC236}">
                <a16:creationId xmlns:a16="http://schemas.microsoft.com/office/drawing/2014/main" id="{E14007AD-5708-48A6-866C-506AEDE275DE}"/>
              </a:ext>
            </a:extLst>
          </p:cNvPr>
          <p:cNvSpPr>
            <a:spLocks noGrp="1"/>
          </p:cNvSpPr>
          <p:nvPr>
            <p:ph type="ftr" sz="quarter" idx="11"/>
          </p:nvPr>
        </p:nvSpPr>
        <p:spPr/>
        <p:txBody>
          <a:bodyPr/>
          <a:lstStyle/>
          <a:p>
            <a:r>
              <a:rPr lang="fi-FI" smtClean="0"/>
              <a:t>Alisha Sikri DS  Unit 2                        </a:t>
            </a:r>
            <a:endParaRPr lang="en-IN"/>
          </a:p>
        </p:txBody>
      </p:sp>
      <p:sp>
        <p:nvSpPr>
          <p:cNvPr id="5" name="Slide Number Placeholder 4">
            <a:extLst>
              <a:ext uri="{FF2B5EF4-FFF2-40B4-BE49-F238E27FC236}">
                <a16:creationId xmlns:a16="http://schemas.microsoft.com/office/drawing/2014/main" id="{231A3CA4-8F4F-4851-BEE4-BDE9FC5EDCF2}"/>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409525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3EE79C-1468-4F6E-A5DB-A7EC26F2F212}" type="datetime1">
              <a:rPr lang="en-IN" smtClean="0"/>
              <a:t>03-09-2021</a:t>
            </a:fld>
            <a:endParaRPr lang="en-US"/>
          </a:p>
        </p:txBody>
      </p:sp>
      <p:sp>
        <p:nvSpPr>
          <p:cNvPr id="5" name="Footer Placeholder 4"/>
          <p:cNvSpPr>
            <a:spLocks noGrp="1"/>
          </p:cNvSpPr>
          <p:nvPr>
            <p:ph type="ftr" sz="quarter" idx="11"/>
          </p:nvPr>
        </p:nvSpPr>
        <p:spPr/>
        <p:txBody>
          <a:bodyPr/>
          <a:lstStyle/>
          <a:p>
            <a:r>
              <a:rPr lang="fi-FI" smtClean="0"/>
              <a:t>Alisha Sikri DS  Unit 2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CD333C-BEA6-4F34-B244-5BBC54690D6F}"/>
              </a:ext>
            </a:extLst>
          </p:cNvPr>
          <p:cNvSpPr>
            <a:spLocks noGrp="1"/>
          </p:cNvSpPr>
          <p:nvPr>
            <p:ph type="dt" sz="half" idx="10"/>
          </p:nvPr>
        </p:nvSpPr>
        <p:spPr/>
        <p:txBody>
          <a:bodyPr/>
          <a:lstStyle/>
          <a:p>
            <a:fld id="{C74DE433-999D-41CB-8A06-493DB73EA55F}" type="datetime1">
              <a:rPr lang="en-IN" smtClean="0"/>
              <a:t>03-09-2021</a:t>
            </a:fld>
            <a:endParaRPr lang="en-IN"/>
          </a:p>
        </p:txBody>
      </p:sp>
      <p:sp>
        <p:nvSpPr>
          <p:cNvPr id="3" name="Footer Placeholder 2">
            <a:extLst>
              <a:ext uri="{FF2B5EF4-FFF2-40B4-BE49-F238E27FC236}">
                <a16:creationId xmlns:a16="http://schemas.microsoft.com/office/drawing/2014/main" id="{F87907A2-01BA-4E25-8412-8B178ABE7656}"/>
              </a:ext>
            </a:extLst>
          </p:cNvPr>
          <p:cNvSpPr>
            <a:spLocks noGrp="1"/>
          </p:cNvSpPr>
          <p:nvPr>
            <p:ph type="ftr" sz="quarter" idx="11"/>
          </p:nvPr>
        </p:nvSpPr>
        <p:spPr/>
        <p:txBody>
          <a:bodyPr/>
          <a:lstStyle/>
          <a:p>
            <a:r>
              <a:rPr lang="fi-FI" smtClean="0"/>
              <a:t>Alisha Sikri DS  Unit 2                        </a:t>
            </a:r>
            <a:endParaRPr lang="en-IN"/>
          </a:p>
        </p:txBody>
      </p:sp>
      <p:sp>
        <p:nvSpPr>
          <p:cNvPr id="4" name="Slide Number Placeholder 3">
            <a:extLst>
              <a:ext uri="{FF2B5EF4-FFF2-40B4-BE49-F238E27FC236}">
                <a16:creationId xmlns:a16="http://schemas.microsoft.com/office/drawing/2014/main" id="{072EB1E6-2A89-42AB-B3D3-52DF566180A6}"/>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6149944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D724-BF09-49B6-8451-60000653F5A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0E1626-04F6-4596-903B-92032B5499E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3A489A-2AF2-4519-ACFB-772FF8CCF99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4C0876-1364-4CB6-B778-832F5C4D2E49}"/>
              </a:ext>
            </a:extLst>
          </p:cNvPr>
          <p:cNvSpPr>
            <a:spLocks noGrp="1"/>
          </p:cNvSpPr>
          <p:nvPr>
            <p:ph type="dt" sz="half" idx="10"/>
          </p:nvPr>
        </p:nvSpPr>
        <p:spPr/>
        <p:txBody>
          <a:bodyPr/>
          <a:lstStyle/>
          <a:p>
            <a:fld id="{DF23BB1A-06DD-4467-AC28-8E2F2E9F38B6}" type="datetime1">
              <a:rPr lang="en-IN" smtClean="0"/>
              <a:t>03-09-2021</a:t>
            </a:fld>
            <a:endParaRPr lang="en-IN"/>
          </a:p>
        </p:txBody>
      </p:sp>
      <p:sp>
        <p:nvSpPr>
          <p:cNvPr id="6" name="Footer Placeholder 5">
            <a:extLst>
              <a:ext uri="{FF2B5EF4-FFF2-40B4-BE49-F238E27FC236}">
                <a16:creationId xmlns:a16="http://schemas.microsoft.com/office/drawing/2014/main" id="{7FC69184-B9C9-4366-AF85-A55392905078}"/>
              </a:ext>
            </a:extLst>
          </p:cNvPr>
          <p:cNvSpPr>
            <a:spLocks noGrp="1"/>
          </p:cNvSpPr>
          <p:nvPr>
            <p:ph type="ftr" sz="quarter" idx="11"/>
          </p:nvPr>
        </p:nvSpPr>
        <p:spPr/>
        <p:txBody>
          <a:bodyPr/>
          <a:lstStyle/>
          <a:p>
            <a:r>
              <a:rPr lang="fi-FI" smtClean="0"/>
              <a:t>Alisha Sikri DS  Unit 2                        </a:t>
            </a:r>
            <a:endParaRPr lang="en-IN"/>
          </a:p>
        </p:txBody>
      </p:sp>
      <p:sp>
        <p:nvSpPr>
          <p:cNvPr id="7" name="Slide Number Placeholder 6">
            <a:extLst>
              <a:ext uri="{FF2B5EF4-FFF2-40B4-BE49-F238E27FC236}">
                <a16:creationId xmlns:a16="http://schemas.microsoft.com/office/drawing/2014/main" id="{575B0DF2-79AC-43DC-97D5-C0B45CDEF711}"/>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1152816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CE7F-6140-4C9C-956C-B004CFB8644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350D17-42BB-4D2D-831B-24FA0F0AE8F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84BCAD-CF49-482A-A13A-92237174B99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9A90F-C7DB-42B5-B2BA-115C4CFABDD1}"/>
              </a:ext>
            </a:extLst>
          </p:cNvPr>
          <p:cNvSpPr>
            <a:spLocks noGrp="1"/>
          </p:cNvSpPr>
          <p:nvPr>
            <p:ph type="dt" sz="half" idx="10"/>
          </p:nvPr>
        </p:nvSpPr>
        <p:spPr/>
        <p:txBody>
          <a:bodyPr/>
          <a:lstStyle/>
          <a:p>
            <a:fld id="{DD17028B-B33B-47D1-81DA-CD59E0435214}" type="datetime1">
              <a:rPr lang="en-IN" smtClean="0"/>
              <a:t>03-09-2021</a:t>
            </a:fld>
            <a:endParaRPr lang="en-IN"/>
          </a:p>
        </p:txBody>
      </p:sp>
      <p:sp>
        <p:nvSpPr>
          <p:cNvPr id="6" name="Footer Placeholder 5">
            <a:extLst>
              <a:ext uri="{FF2B5EF4-FFF2-40B4-BE49-F238E27FC236}">
                <a16:creationId xmlns:a16="http://schemas.microsoft.com/office/drawing/2014/main" id="{433DEA4F-52FB-4D1E-B3C5-7508486FE4D2}"/>
              </a:ext>
            </a:extLst>
          </p:cNvPr>
          <p:cNvSpPr>
            <a:spLocks noGrp="1"/>
          </p:cNvSpPr>
          <p:nvPr>
            <p:ph type="ftr" sz="quarter" idx="11"/>
          </p:nvPr>
        </p:nvSpPr>
        <p:spPr/>
        <p:txBody>
          <a:bodyPr/>
          <a:lstStyle/>
          <a:p>
            <a:r>
              <a:rPr lang="fi-FI" smtClean="0"/>
              <a:t>Alisha Sikri DS  Unit 2                        </a:t>
            </a:r>
            <a:endParaRPr lang="en-IN"/>
          </a:p>
        </p:txBody>
      </p:sp>
      <p:sp>
        <p:nvSpPr>
          <p:cNvPr id="7" name="Slide Number Placeholder 6">
            <a:extLst>
              <a:ext uri="{FF2B5EF4-FFF2-40B4-BE49-F238E27FC236}">
                <a16:creationId xmlns:a16="http://schemas.microsoft.com/office/drawing/2014/main" id="{B1CE073F-4F8E-4419-8459-C5107B3E3BCE}"/>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34835127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B1C1E-1FE1-4C7D-85D8-6B466B0509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BDB7E5-0591-498B-A8CA-7F59156089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2B198D-405E-475A-83D1-D0475132BF79}"/>
              </a:ext>
            </a:extLst>
          </p:cNvPr>
          <p:cNvSpPr>
            <a:spLocks noGrp="1"/>
          </p:cNvSpPr>
          <p:nvPr>
            <p:ph type="dt" sz="half" idx="10"/>
          </p:nvPr>
        </p:nvSpPr>
        <p:spPr/>
        <p:txBody>
          <a:bodyPr/>
          <a:lstStyle/>
          <a:p>
            <a:fld id="{28416F31-C809-4FBC-A611-5E5ED9D4719F}" type="datetime1">
              <a:rPr lang="en-IN" smtClean="0"/>
              <a:t>03-09-2021</a:t>
            </a:fld>
            <a:endParaRPr lang="en-IN"/>
          </a:p>
        </p:txBody>
      </p:sp>
      <p:sp>
        <p:nvSpPr>
          <p:cNvPr id="5" name="Footer Placeholder 4">
            <a:extLst>
              <a:ext uri="{FF2B5EF4-FFF2-40B4-BE49-F238E27FC236}">
                <a16:creationId xmlns:a16="http://schemas.microsoft.com/office/drawing/2014/main" id="{16CD4C0A-9931-41A2-A0D8-50CFCB88C898}"/>
              </a:ext>
            </a:extLst>
          </p:cNvPr>
          <p:cNvSpPr>
            <a:spLocks noGrp="1"/>
          </p:cNvSpPr>
          <p:nvPr>
            <p:ph type="ftr" sz="quarter" idx="11"/>
          </p:nvPr>
        </p:nvSpPr>
        <p:spPr/>
        <p:txBody>
          <a:bodyPr/>
          <a:lstStyle/>
          <a:p>
            <a:r>
              <a:rPr lang="fi-FI" smtClean="0"/>
              <a:t>Alisha Sikri DS  Unit 2                        </a:t>
            </a:r>
            <a:endParaRPr lang="en-IN"/>
          </a:p>
        </p:txBody>
      </p:sp>
      <p:sp>
        <p:nvSpPr>
          <p:cNvPr id="6" name="Slide Number Placeholder 5">
            <a:extLst>
              <a:ext uri="{FF2B5EF4-FFF2-40B4-BE49-F238E27FC236}">
                <a16:creationId xmlns:a16="http://schemas.microsoft.com/office/drawing/2014/main" id="{29458182-6A8C-44AF-9C39-591C797797C9}"/>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1764970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0BBDBF-8A67-4360-8283-A40623D7A73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45CE64-4B53-43A7-BB03-C318806F2677}"/>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CA1F55-BA9C-48E2-89CC-CD235DFA4E6C}"/>
              </a:ext>
            </a:extLst>
          </p:cNvPr>
          <p:cNvSpPr>
            <a:spLocks noGrp="1"/>
          </p:cNvSpPr>
          <p:nvPr>
            <p:ph type="dt" sz="half" idx="10"/>
          </p:nvPr>
        </p:nvSpPr>
        <p:spPr/>
        <p:txBody>
          <a:bodyPr/>
          <a:lstStyle/>
          <a:p>
            <a:fld id="{1BD504F8-9DA7-486C-8203-055DC7933DC5}" type="datetime1">
              <a:rPr lang="en-IN" smtClean="0"/>
              <a:t>03-09-2021</a:t>
            </a:fld>
            <a:endParaRPr lang="en-IN"/>
          </a:p>
        </p:txBody>
      </p:sp>
      <p:sp>
        <p:nvSpPr>
          <p:cNvPr id="5" name="Footer Placeholder 4">
            <a:extLst>
              <a:ext uri="{FF2B5EF4-FFF2-40B4-BE49-F238E27FC236}">
                <a16:creationId xmlns:a16="http://schemas.microsoft.com/office/drawing/2014/main" id="{FBB513D6-E98F-43C2-8E0F-2916EFADB9EE}"/>
              </a:ext>
            </a:extLst>
          </p:cNvPr>
          <p:cNvSpPr>
            <a:spLocks noGrp="1"/>
          </p:cNvSpPr>
          <p:nvPr>
            <p:ph type="ftr" sz="quarter" idx="11"/>
          </p:nvPr>
        </p:nvSpPr>
        <p:spPr/>
        <p:txBody>
          <a:bodyPr/>
          <a:lstStyle/>
          <a:p>
            <a:r>
              <a:rPr lang="fi-FI" smtClean="0"/>
              <a:t>Alisha Sikri DS  Unit 2                        </a:t>
            </a:r>
            <a:endParaRPr lang="en-IN"/>
          </a:p>
        </p:txBody>
      </p:sp>
      <p:sp>
        <p:nvSpPr>
          <p:cNvPr id="6" name="Slide Number Placeholder 5">
            <a:extLst>
              <a:ext uri="{FF2B5EF4-FFF2-40B4-BE49-F238E27FC236}">
                <a16:creationId xmlns:a16="http://schemas.microsoft.com/office/drawing/2014/main" id="{E749FDFD-F259-4159-8C30-4721D4F293CC}"/>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292285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4D2899-1445-41E3-AB80-4B75288DFC46}" type="datetime1">
              <a:rPr lang="en-IN" smtClean="0"/>
              <a:t>03-09-2021</a:t>
            </a:fld>
            <a:endParaRPr lang="en-US"/>
          </a:p>
        </p:txBody>
      </p:sp>
      <p:sp>
        <p:nvSpPr>
          <p:cNvPr id="5" name="Footer Placeholder 4"/>
          <p:cNvSpPr>
            <a:spLocks noGrp="1"/>
          </p:cNvSpPr>
          <p:nvPr>
            <p:ph type="ftr" sz="quarter" idx="11"/>
          </p:nvPr>
        </p:nvSpPr>
        <p:spPr/>
        <p:txBody>
          <a:bodyPr/>
          <a:lstStyle/>
          <a:p>
            <a:r>
              <a:rPr lang="fi-FI" smtClean="0"/>
              <a:t>Alisha Sikri DS  Unit 2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8813CB-5B89-4BE8-ADEB-74582A8BC5A3}" type="datetime1">
              <a:rPr lang="en-IN" smtClean="0"/>
              <a:t>03-09-2021</a:t>
            </a:fld>
            <a:endParaRPr lang="en-US"/>
          </a:p>
        </p:txBody>
      </p:sp>
      <p:sp>
        <p:nvSpPr>
          <p:cNvPr id="6" name="Footer Placeholder 5"/>
          <p:cNvSpPr>
            <a:spLocks noGrp="1"/>
          </p:cNvSpPr>
          <p:nvPr>
            <p:ph type="ftr" sz="quarter" idx="11"/>
          </p:nvPr>
        </p:nvSpPr>
        <p:spPr/>
        <p:txBody>
          <a:bodyPr/>
          <a:lstStyle/>
          <a:p>
            <a:r>
              <a:rPr lang="fi-FI" smtClean="0"/>
              <a:t>Alisha Sikri DS  Unit 2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DF4C0E-1462-43FF-ADBF-80CC0CF58BE7}" type="datetime1">
              <a:rPr lang="en-IN" smtClean="0"/>
              <a:t>03-09-2021</a:t>
            </a:fld>
            <a:endParaRPr lang="en-US"/>
          </a:p>
        </p:txBody>
      </p:sp>
      <p:sp>
        <p:nvSpPr>
          <p:cNvPr id="8" name="Footer Placeholder 7"/>
          <p:cNvSpPr>
            <a:spLocks noGrp="1"/>
          </p:cNvSpPr>
          <p:nvPr>
            <p:ph type="ftr" sz="quarter" idx="11"/>
          </p:nvPr>
        </p:nvSpPr>
        <p:spPr/>
        <p:txBody>
          <a:bodyPr/>
          <a:lstStyle/>
          <a:p>
            <a:r>
              <a:rPr lang="fi-FI" smtClean="0"/>
              <a:t>Alisha Sikri DS  Unit 2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96D377-8B75-4346-B7C9-344A00687E6D}" type="datetime1">
              <a:rPr lang="en-IN" smtClean="0"/>
              <a:t>03-09-2021</a:t>
            </a:fld>
            <a:endParaRPr lang="en-US"/>
          </a:p>
        </p:txBody>
      </p:sp>
      <p:sp>
        <p:nvSpPr>
          <p:cNvPr id="4" name="Footer Placeholder 3"/>
          <p:cNvSpPr>
            <a:spLocks noGrp="1"/>
          </p:cNvSpPr>
          <p:nvPr>
            <p:ph type="ftr" sz="quarter" idx="11"/>
          </p:nvPr>
        </p:nvSpPr>
        <p:spPr/>
        <p:txBody>
          <a:bodyPr/>
          <a:lstStyle/>
          <a:p>
            <a:r>
              <a:rPr lang="fi-FI" smtClean="0"/>
              <a:t>Alisha Sikri DS  Unit 2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1E1E9-D00A-4855-9912-CB9E5D804485}" type="datetime1">
              <a:rPr lang="en-IN" smtClean="0"/>
              <a:t>03-09-2021</a:t>
            </a:fld>
            <a:endParaRPr lang="en-US"/>
          </a:p>
        </p:txBody>
      </p:sp>
      <p:sp>
        <p:nvSpPr>
          <p:cNvPr id="3" name="Footer Placeholder 2"/>
          <p:cNvSpPr>
            <a:spLocks noGrp="1"/>
          </p:cNvSpPr>
          <p:nvPr>
            <p:ph type="ftr" sz="quarter" idx="11"/>
          </p:nvPr>
        </p:nvSpPr>
        <p:spPr/>
        <p:txBody>
          <a:bodyPr/>
          <a:lstStyle/>
          <a:p>
            <a:r>
              <a:rPr lang="fi-FI" smtClean="0"/>
              <a:t>Alisha Sikri DS  Unit 2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2204E5-A55E-4DE6-B64E-201F26F7FE19}" type="datetime1">
              <a:rPr lang="en-IN" smtClean="0"/>
              <a:t>03-09-2021</a:t>
            </a:fld>
            <a:endParaRPr lang="en-US"/>
          </a:p>
        </p:txBody>
      </p:sp>
      <p:sp>
        <p:nvSpPr>
          <p:cNvPr id="6" name="Footer Placeholder 5"/>
          <p:cNvSpPr>
            <a:spLocks noGrp="1"/>
          </p:cNvSpPr>
          <p:nvPr>
            <p:ph type="ftr" sz="quarter" idx="11"/>
          </p:nvPr>
        </p:nvSpPr>
        <p:spPr/>
        <p:txBody>
          <a:bodyPr/>
          <a:lstStyle/>
          <a:p>
            <a:r>
              <a:rPr lang="fi-FI" smtClean="0"/>
              <a:t>Alisha Sikri DS  Unit 2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5D7990-AD67-4B53-942C-323F435A9C1D}" type="datetime1">
              <a:rPr lang="en-IN" smtClean="0"/>
              <a:t>03-09-2021</a:t>
            </a:fld>
            <a:endParaRPr lang="en-US"/>
          </a:p>
        </p:txBody>
      </p:sp>
      <p:sp>
        <p:nvSpPr>
          <p:cNvPr id="6" name="Footer Placeholder 5"/>
          <p:cNvSpPr>
            <a:spLocks noGrp="1"/>
          </p:cNvSpPr>
          <p:nvPr>
            <p:ph type="ftr" sz="quarter" idx="11"/>
          </p:nvPr>
        </p:nvSpPr>
        <p:spPr/>
        <p:txBody>
          <a:bodyPr/>
          <a:lstStyle/>
          <a:p>
            <a:r>
              <a:rPr lang="fi-FI" smtClean="0"/>
              <a:t>Alisha Sikri DS  Unit 2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BE92D-C51F-4B7A-8E4F-84BECA5B2D09}" type="datetime1">
              <a:rPr lang="en-IN" smtClean="0"/>
              <a:t>03-09-2021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smtClean="0"/>
              <a:t>Alisha Sikri DS  Unit 2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44B77-9544-4996-950E-10F2DD63EA7E}"/>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B581EC-AA87-42C1-8938-7F6DD2CDBCF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530441D3-C02D-49A5-9CB4-B7279AD0123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B933F-54A7-4244-8F6B-F2D720975E95}" type="datetime1">
              <a:rPr lang="en-IN" smtClean="0"/>
              <a:t>03-09-2021</a:t>
            </a:fld>
            <a:endParaRPr lang="en-IN"/>
          </a:p>
        </p:txBody>
      </p:sp>
      <p:sp>
        <p:nvSpPr>
          <p:cNvPr id="5" name="Footer Placeholder 4">
            <a:extLst>
              <a:ext uri="{FF2B5EF4-FFF2-40B4-BE49-F238E27FC236}">
                <a16:creationId xmlns:a16="http://schemas.microsoft.com/office/drawing/2014/main" id="{06CC09B2-B98E-4829-93CA-0EFC73DFA56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smtClean="0"/>
              <a:t>Alisha Sikri DS  Unit 2                        </a:t>
            </a:r>
            <a:endParaRPr lang="en-IN"/>
          </a:p>
        </p:txBody>
      </p:sp>
      <p:sp>
        <p:nvSpPr>
          <p:cNvPr id="6" name="Slide Number Placeholder 5">
            <a:extLst>
              <a:ext uri="{FF2B5EF4-FFF2-40B4-BE49-F238E27FC236}">
                <a16:creationId xmlns:a16="http://schemas.microsoft.com/office/drawing/2014/main" id="{6F06ACB9-4494-44A2-AAC2-48C1C448C7D0}"/>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A8177-BAF7-4D00-A11B-FBC11A3C0B93}" type="slidenum">
              <a:rPr lang="en-IN" smtClean="0"/>
              <a:pPr/>
              <a:t>‹#›</a:t>
            </a:fld>
            <a:endParaRPr lang="en-IN"/>
          </a:p>
        </p:txBody>
      </p:sp>
    </p:spTree>
    <p:extLst>
      <p:ext uri="{BB962C8B-B14F-4D97-AF65-F5344CB8AC3E}">
        <p14:creationId xmlns:p14="http://schemas.microsoft.com/office/powerpoint/2010/main" val="378258628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b="1"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hyperlink" Target="https://www.youtube.com/watch?v=zp6pBNbUB2U&amp;list=PLdo5W4Nhv31bbKJzrsKfMpo_grxuLl8LU&amp;index=41" TargetMode="External"/><Relationship Id="rId2" Type="http://schemas.openxmlformats.org/officeDocument/2006/relationships/hyperlink" Target="https://www.youtube.com/watch?v=PGWZUgzDMYI&amp;list=PLBF3763AF2E1C572F&amp;index=3"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youtube.com/watch?v=UpvDOm3prfI"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jpeg"/></Relationships>
</file>

<file path=ppt/slides/_rels/slide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eeksforgeeks.org/recursion/"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8.emf"/></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2.emf"/><Relationship Id="rId4" Type="http://schemas.openxmlformats.org/officeDocument/2006/relationships/customXml" Target="../ink/ink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1071545"/>
          </a:xfrm>
        </p:spPr>
        <p:style>
          <a:lnRef idx="1">
            <a:schemeClr val="accent5"/>
          </a:lnRef>
          <a:fillRef idx="2">
            <a:schemeClr val="accent5"/>
          </a:fillRef>
          <a:effectRef idx="1">
            <a:schemeClr val="accent5"/>
          </a:effectRef>
          <a:fontRef idx="minor">
            <a:schemeClr val="dk1"/>
          </a:fontRef>
        </p:style>
        <p:txBody>
          <a:bodyPr>
            <a:noAutofit/>
          </a:bodyPr>
          <a:lstStyle/>
          <a:p>
            <a:r>
              <a:rPr lang="en-US" sz="3400" dirty="0"/>
              <a:t>Noida Institute of Engineering and Technology, Greater Noida</a:t>
            </a:r>
          </a:p>
        </p:txBody>
      </p:sp>
      <p:sp>
        <p:nvSpPr>
          <p:cNvPr id="3" name="Subtitle 2"/>
          <p:cNvSpPr>
            <a:spLocks noGrp="1"/>
          </p:cNvSpPr>
          <p:nvPr>
            <p:ph type="subTitle" idx="1"/>
          </p:nvPr>
        </p:nvSpPr>
        <p:spPr>
          <a:xfrm>
            <a:off x="1600200" y="1214422"/>
            <a:ext cx="6400800" cy="1452578"/>
          </a:xfrm>
        </p:spPr>
        <p:style>
          <a:lnRef idx="2">
            <a:schemeClr val="accent5"/>
          </a:lnRef>
          <a:fillRef idx="1">
            <a:schemeClr val="lt1"/>
          </a:fillRef>
          <a:effectRef idx="0">
            <a:schemeClr val="accent5"/>
          </a:effectRef>
          <a:fontRef idx="minor">
            <a:schemeClr val="dk1"/>
          </a:fontRef>
        </p:style>
        <p:txBody>
          <a:bodyPr>
            <a:normAutofit/>
          </a:bodyPr>
          <a:lstStyle/>
          <a:p>
            <a:r>
              <a:rPr lang="en-US" sz="3400" dirty="0">
                <a:solidFill>
                  <a:schemeClr val="tx1"/>
                </a:solidFill>
              </a:rPr>
              <a:t>Stacks, </a:t>
            </a:r>
            <a:r>
              <a:rPr lang="en-US" sz="3400" dirty="0" smtClean="0">
                <a:solidFill>
                  <a:schemeClr val="tx1"/>
                </a:solidFill>
              </a:rPr>
              <a:t>Queues</a:t>
            </a:r>
            <a:endParaRPr lang="en-US" sz="3400" dirty="0">
              <a:solidFill>
                <a:schemeClr val="tx1"/>
              </a:solidFill>
            </a:endParaRP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smtClean="0">
                <a:solidFill>
                  <a:schemeClr val="tx1"/>
                </a:solidFill>
              </a:rPr>
              <a:t>Alisha Sikri</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Assistant Professor</a:t>
            </a:r>
            <a:r>
              <a:rPr kumimoji="0" lang="en-US" sz="2400" b="0" i="0" u="none" strike="noStrike" kern="1200" cap="none" spc="0" normalizeH="0" noProof="0" dirty="0">
                <a:ln>
                  <a:noFill/>
                </a:ln>
                <a:solidFill>
                  <a:schemeClr val="tx1"/>
                </a:solidFill>
                <a:effectLst/>
                <a:uLnTx/>
                <a:uFillTx/>
                <a:latin typeface="+mn-lt"/>
                <a:ea typeface="+mn-ea"/>
                <a:cs typeface="+mn-cs"/>
              </a:rPr>
              <a:t>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Computer Science and Engineering</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3CDDF4AA-2172-4F33-9A58-B4AAA2A52B07}" type="datetime1">
              <a:rPr lang="en-IN" smtClean="0"/>
              <a:t>03-09-2021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smtClean="0">
                <a:ln>
                  <a:noFill/>
                </a:ln>
                <a:solidFill>
                  <a:schemeClr val="tx1"/>
                </a:solidFill>
                <a:effectLst/>
                <a:uLnTx/>
                <a:uFillTx/>
                <a:latin typeface="+mn-lt"/>
                <a:ea typeface="+mn-ea"/>
                <a:cs typeface="+mn-cs"/>
              </a:rPr>
              <a:t>Unit:3</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fi-FI" smtClean="0"/>
              <a:t>Alisha Sikri DS  Unit 2                        </a:t>
            </a:r>
            <a:endParaRPr lang="en-US" dirty="0"/>
          </a:p>
        </p:txBody>
      </p:sp>
      <p:sp>
        <p:nvSpPr>
          <p:cNvPr id="14" name="Subtitle 2"/>
          <p:cNvSpPr txBox="1">
            <a:spLocks/>
          </p:cNvSpPr>
          <p:nvPr/>
        </p:nvSpPr>
        <p:spPr>
          <a:xfrm>
            <a:off x="152400" y="3771901"/>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1"/>
                </a:solidFill>
              </a:rPr>
              <a:t>Basic of Data Structure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Course</a:t>
            </a:r>
            <a:r>
              <a:rPr kumimoji="0" lang="en-US" sz="2000" b="0"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(Ex: B Tech 3</a:t>
            </a:r>
            <a:r>
              <a:rPr kumimoji="0" lang="en-US" sz="2000" b="0" i="0" u="none" strike="noStrike" kern="1200" cap="none" spc="0" normalizeH="0" baseline="30000" noProof="0" dirty="0">
                <a:ln>
                  <a:noFill/>
                </a:ln>
                <a:solidFill>
                  <a:schemeClr val="tx1"/>
                </a:solidFill>
                <a:effectLst/>
                <a:uLnTx/>
                <a:uFillTx/>
                <a:latin typeface="+mn-lt"/>
                <a:ea typeface="+mn-ea"/>
                <a:cs typeface="+mn-cs"/>
              </a:rPr>
              <a:t>rd</a:t>
            </a:r>
            <a:r>
              <a:rPr kumimoji="0" lang="en-US" sz="2000" b="0" i="0" u="none" strike="noStrike" kern="1200" cap="none" spc="0" normalizeH="0" noProof="0" dirty="0">
                <a:ln>
                  <a:noFill/>
                </a:ln>
                <a:solidFill>
                  <a:schemeClr val="tx1"/>
                </a:solidFill>
                <a:effectLst/>
                <a:uLnTx/>
                <a:uFillTx/>
                <a:latin typeface="+mn-lt"/>
                <a:ea typeface="+mn-ea"/>
                <a:cs typeface="+mn-cs"/>
              </a:rPr>
              <a:t> 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buNone/>
            </a:pPr>
            <a:endParaRPr lang="en-US" sz="2400" b="1" dirty="0"/>
          </a:p>
          <a:p>
            <a:pPr algn="just">
              <a:lnSpc>
                <a:spcPct val="150000"/>
              </a:lnSpc>
              <a:spcBef>
                <a:spcPts val="0"/>
              </a:spcBef>
              <a:buNone/>
            </a:pPr>
            <a:r>
              <a:rPr lang="en-US" sz="2800" b="1" dirty="0"/>
              <a:t>Topic mapping with Course Outcome</a:t>
            </a:r>
          </a:p>
          <a:p>
            <a:pPr algn="just">
              <a:buNone/>
            </a:pPr>
            <a:r>
              <a:rPr lang="en-US" sz="2200" dirty="0"/>
              <a:t>	</a:t>
            </a:r>
          </a:p>
          <a:p>
            <a:pPr algn="just">
              <a:buNone/>
            </a:pPr>
            <a:endParaRPr lang="en-US" sz="2400" b="1" dirty="0"/>
          </a:p>
        </p:txBody>
      </p:sp>
      <p:sp>
        <p:nvSpPr>
          <p:cNvPr id="4" name="Date Placeholder 3"/>
          <p:cNvSpPr>
            <a:spLocks noGrp="1"/>
          </p:cNvSpPr>
          <p:nvPr>
            <p:ph type="dt" sz="half" idx="10"/>
          </p:nvPr>
        </p:nvSpPr>
        <p:spPr/>
        <p:txBody>
          <a:bodyPr/>
          <a:lstStyle/>
          <a:p>
            <a:fld id="{61F3D76E-FACE-4BD2-B5A2-80CB74D9AC9C}" type="datetime1">
              <a:rPr lang="en-IN" smtClean="0"/>
              <a:t>03-09-2021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Stack and Queue(CO2)</a:t>
            </a:r>
          </a:p>
        </p:txBody>
      </p:sp>
      <p:graphicFrame>
        <p:nvGraphicFramePr>
          <p:cNvPr id="9" name="Content Placeholder 11"/>
          <p:cNvGraphicFramePr>
            <a:graphicFrameLocks/>
          </p:cNvGraphicFramePr>
          <p:nvPr>
            <p:extLst>
              <p:ext uri="{D42A27DB-BD31-4B8C-83A1-F6EECF244321}">
                <p14:modId xmlns:p14="http://schemas.microsoft.com/office/powerpoint/2010/main" val="3345794389"/>
              </p:ext>
            </p:extLst>
          </p:nvPr>
        </p:nvGraphicFramePr>
        <p:xfrm>
          <a:off x="609600" y="2514602"/>
          <a:ext cx="7391399" cy="1977302"/>
        </p:xfrm>
        <a:graphic>
          <a:graphicData uri="http://schemas.openxmlformats.org/drawingml/2006/table">
            <a:tbl>
              <a:tblPr/>
              <a:tblGrid>
                <a:gridCol w="2209800">
                  <a:extLst>
                    <a:ext uri="{9D8B030D-6E8A-4147-A177-3AD203B41FA5}">
                      <a16:colId xmlns:a16="http://schemas.microsoft.com/office/drawing/2014/main" val="20000"/>
                    </a:ext>
                  </a:extLst>
                </a:gridCol>
                <a:gridCol w="850055">
                  <a:extLst>
                    <a:ext uri="{9D8B030D-6E8A-4147-A177-3AD203B41FA5}">
                      <a16:colId xmlns:a16="http://schemas.microsoft.com/office/drawing/2014/main" val="20001"/>
                    </a:ext>
                  </a:extLst>
                </a:gridCol>
                <a:gridCol w="1082886">
                  <a:extLst>
                    <a:ext uri="{9D8B030D-6E8A-4147-A177-3AD203B41FA5}">
                      <a16:colId xmlns:a16="http://schemas.microsoft.com/office/drawing/2014/main" val="20002"/>
                    </a:ext>
                  </a:extLst>
                </a:gridCol>
                <a:gridCol w="1082886">
                  <a:extLst>
                    <a:ext uri="{9D8B030D-6E8A-4147-A177-3AD203B41FA5}">
                      <a16:colId xmlns:a16="http://schemas.microsoft.com/office/drawing/2014/main" val="20003"/>
                    </a:ext>
                  </a:extLst>
                </a:gridCol>
                <a:gridCol w="1082886">
                  <a:extLst>
                    <a:ext uri="{9D8B030D-6E8A-4147-A177-3AD203B41FA5}">
                      <a16:colId xmlns:a16="http://schemas.microsoft.com/office/drawing/2014/main" val="20004"/>
                    </a:ext>
                  </a:extLst>
                </a:gridCol>
                <a:gridCol w="1082886">
                  <a:extLst>
                    <a:ext uri="{9D8B030D-6E8A-4147-A177-3AD203B41FA5}">
                      <a16:colId xmlns:a16="http://schemas.microsoft.com/office/drawing/2014/main" val="20005"/>
                    </a:ext>
                  </a:extLst>
                </a:gridCol>
              </a:tblGrid>
              <a:tr h="609598">
                <a:tc>
                  <a:txBody>
                    <a:bodyPr/>
                    <a:lstStyle/>
                    <a:p>
                      <a:pPr marL="0" marR="0" algn="ctr">
                        <a:lnSpc>
                          <a:spcPct val="115000"/>
                        </a:lnSpc>
                        <a:spcBef>
                          <a:spcPts val="0"/>
                        </a:spcBef>
                        <a:spcAft>
                          <a:spcPts val="0"/>
                        </a:spcAft>
                      </a:pPr>
                      <a:r>
                        <a:rPr lang="en-US" sz="2000" b="1" dirty="0">
                          <a:latin typeface="Calibri"/>
                          <a:ea typeface="Calibri"/>
                          <a:cs typeface="Times New Roman"/>
                        </a:rPr>
                        <a:t>Topic</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CO1</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CO2</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CO3</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CO4</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CO5</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683852">
                <a:tc>
                  <a:txBody>
                    <a:bodyPr/>
                    <a:lstStyle/>
                    <a:p>
                      <a:pPr marL="0" marR="0" algn="ctr">
                        <a:lnSpc>
                          <a:spcPct val="115000"/>
                        </a:lnSpc>
                        <a:spcBef>
                          <a:spcPts val="0"/>
                        </a:spcBef>
                        <a:spcAft>
                          <a:spcPts val="0"/>
                        </a:spcAft>
                      </a:pPr>
                      <a:r>
                        <a:rPr lang="en-US" sz="2000" b="1" kern="1200" dirty="0">
                          <a:latin typeface="Calibri"/>
                          <a:ea typeface="Times New Roman"/>
                          <a:cs typeface="Times New Roman"/>
                        </a:rPr>
                        <a:t>Stack</a:t>
                      </a:r>
                      <a:endParaRPr lang="en-US" sz="2000" dirty="0">
                        <a:latin typeface="Calibri"/>
                        <a:ea typeface="Times New Roman"/>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solidFill>
                            <a:srgbClr val="000000"/>
                          </a:solidFill>
                          <a:latin typeface="Times New Roman"/>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2</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683852">
                <a:tc>
                  <a:txBody>
                    <a:bodyPr/>
                    <a:lstStyle/>
                    <a:p>
                      <a:pPr marL="0" marR="0" algn="ctr">
                        <a:lnSpc>
                          <a:spcPct val="115000"/>
                        </a:lnSpc>
                        <a:spcBef>
                          <a:spcPts val="0"/>
                        </a:spcBef>
                        <a:spcAft>
                          <a:spcPts val="0"/>
                        </a:spcAft>
                      </a:pPr>
                      <a:r>
                        <a:rPr lang="en-US" sz="2000" b="1" dirty="0">
                          <a:latin typeface="Calibri"/>
                          <a:ea typeface="Times New Roman"/>
                          <a:cs typeface="Times New Roman"/>
                        </a:rPr>
                        <a:t>Queue</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solidFill>
                            <a:srgbClr val="000000"/>
                          </a:solidFill>
                          <a:latin typeface="Times New Roman"/>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2</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402516502"/>
                  </a:ext>
                </a:extLst>
              </a:tr>
            </a:tbl>
          </a:graphicData>
        </a:graphic>
      </p:graphicFrame>
      <p:sp>
        <p:nvSpPr>
          <p:cNvPr id="2" name="Footer Placeholder 1">
            <a:extLst>
              <a:ext uri="{FF2B5EF4-FFF2-40B4-BE49-F238E27FC236}">
                <a16:creationId xmlns:a16="http://schemas.microsoft.com/office/drawing/2014/main" id="{9ECCCD41-8529-4A90-83DF-6F4329638109}"/>
              </a:ext>
            </a:extLst>
          </p:cNvPr>
          <p:cNvSpPr>
            <a:spLocks noGrp="1"/>
          </p:cNvSpPr>
          <p:nvPr>
            <p:ph type="ftr" sz="quarter" idx="11"/>
          </p:nvPr>
        </p:nvSpPr>
        <p:spPr/>
        <p:txBody>
          <a:bodyPr/>
          <a:lstStyle/>
          <a:p>
            <a:r>
              <a:rPr lang="fi-FI" smtClean="0"/>
              <a:t>Alisha Sikri DS  Unit 2                        </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1097" y="1041479"/>
            <a:ext cx="6821805" cy="444352"/>
          </a:xfrm>
          <a:prstGeom prst="rect">
            <a:avLst/>
          </a:prstGeom>
        </p:spPr>
        <p:txBody>
          <a:bodyPr vert="horz" wrap="square" lIns="0" tIns="13335" rIns="0" bIns="0" rtlCol="0">
            <a:spAutoFit/>
          </a:bodyPr>
          <a:lstStyle/>
          <a:p>
            <a:pPr marL="12700">
              <a:lnSpc>
                <a:spcPct val="100000"/>
              </a:lnSpc>
              <a:spcBef>
                <a:spcPts val="105"/>
              </a:spcBef>
            </a:pPr>
            <a:r>
              <a:rPr sz="2800" b="1" dirty="0"/>
              <a:t>Deque / </a:t>
            </a:r>
            <a:r>
              <a:rPr sz="2800" b="1" spc="-5" dirty="0"/>
              <a:t>Double </a:t>
            </a:r>
            <a:r>
              <a:rPr sz="2800" b="1" dirty="0"/>
              <a:t>Ended</a:t>
            </a:r>
            <a:r>
              <a:rPr sz="2800" b="1" spc="-70" dirty="0"/>
              <a:t> </a:t>
            </a:r>
            <a:r>
              <a:rPr sz="2800" b="1" dirty="0"/>
              <a:t>Queue</a:t>
            </a:r>
          </a:p>
        </p:txBody>
      </p:sp>
      <p:sp>
        <p:nvSpPr>
          <p:cNvPr id="3" name="object 3"/>
          <p:cNvSpPr txBox="1"/>
          <p:nvPr/>
        </p:nvSpPr>
        <p:spPr>
          <a:xfrm>
            <a:off x="393290" y="1958694"/>
            <a:ext cx="7668895" cy="3924792"/>
          </a:xfrm>
          <a:prstGeom prst="rect">
            <a:avLst/>
          </a:prstGeom>
        </p:spPr>
        <p:txBody>
          <a:bodyPr vert="horz" wrap="square" lIns="0" tIns="13335" rIns="0" bIns="0" rtlCol="0">
            <a:spAutoFit/>
          </a:bodyPr>
          <a:lstStyle/>
          <a:p>
            <a:pPr marL="355600" marR="316865" indent="-342900">
              <a:lnSpc>
                <a:spcPct val="100000"/>
              </a:lnSpc>
              <a:spcBef>
                <a:spcPts val="105"/>
              </a:spcBef>
              <a:buFont typeface="Arial"/>
              <a:buChar char="•"/>
              <a:tabLst>
                <a:tab pos="354965" algn="l"/>
                <a:tab pos="355600" algn="l"/>
              </a:tabLst>
            </a:pPr>
            <a:r>
              <a:rPr sz="2200" dirty="0">
                <a:cs typeface="Calibri"/>
              </a:rPr>
              <a:t>A </a:t>
            </a:r>
            <a:r>
              <a:rPr sz="2200" spc="-15" dirty="0">
                <a:cs typeface="Calibri"/>
              </a:rPr>
              <a:t>list </a:t>
            </a:r>
            <a:r>
              <a:rPr sz="2200" dirty="0">
                <a:cs typeface="Calibri"/>
              </a:rPr>
              <a:t>in which </a:t>
            </a:r>
            <a:r>
              <a:rPr sz="2200" spc="-5" dirty="0">
                <a:cs typeface="Calibri"/>
              </a:rPr>
              <a:t>elements </a:t>
            </a:r>
            <a:r>
              <a:rPr sz="2200" spc="-10" dirty="0">
                <a:cs typeface="Calibri"/>
              </a:rPr>
              <a:t>can </a:t>
            </a:r>
            <a:r>
              <a:rPr sz="2200" dirty="0">
                <a:cs typeface="Calibri"/>
              </a:rPr>
              <a:t>be </a:t>
            </a:r>
            <a:r>
              <a:rPr sz="2200" spc="-10" dirty="0">
                <a:cs typeface="Calibri"/>
              </a:rPr>
              <a:t>inserted </a:t>
            </a:r>
            <a:r>
              <a:rPr sz="2200" spc="-5" dirty="0">
                <a:cs typeface="Calibri"/>
              </a:rPr>
              <a:t>or  </a:t>
            </a:r>
            <a:r>
              <a:rPr sz="2200" spc="-10" dirty="0">
                <a:cs typeface="Calibri"/>
              </a:rPr>
              <a:t>deleted </a:t>
            </a:r>
            <a:r>
              <a:rPr sz="2200" dirty="0">
                <a:cs typeface="Calibri"/>
              </a:rPr>
              <a:t>either</a:t>
            </a:r>
            <a:r>
              <a:rPr sz="2200" spc="5" dirty="0">
                <a:cs typeface="Calibri"/>
              </a:rPr>
              <a:t> </a:t>
            </a:r>
            <a:r>
              <a:rPr sz="2200" dirty="0">
                <a:cs typeface="Calibri"/>
              </a:rPr>
              <a:t>end</a:t>
            </a:r>
            <a:endParaRPr lang="en-US" sz="2200" dirty="0">
              <a:cs typeface="Calibri"/>
            </a:endParaRPr>
          </a:p>
          <a:p>
            <a:pPr marL="355600" marR="316865" indent="-342900">
              <a:lnSpc>
                <a:spcPct val="100000"/>
              </a:lnSpc>
              <a:spcBef>
                <a:spcPts val="105"/>
              </a:spcBef>
              <a:buFont typeface="Arial"/>
              <a:buChar char="•"/>
              <a:tabLst>
                <a:tab pos="354965" algn="l"/>
                <a:tab pos="355600" algn="l"/>
              </a:tabLst>
            </a:pPr>
            <a:endParaRPr sz="2200" dirty="0">
              <a:cs typeface="Calibri"/>
            </a:endParaRPr>
          </a:p>
          <a:p>
            <a:pPr marL="355600" indent="-342900">
              <a:lnSpc>
                <a:spcPct val="100000"/>
              </a:lnSpc>
              <a:spcBef>
                <a:spcPts val="770"/>
              </a:spcBef>
              <a:buFont typeface="Arial"/>
              <a:buChar char="•"/>
              <a:tabLst>
                <a:tab pos="354965" algn="l"/>
                <a:tab pos="355600" algn="l"/>
              </a:tabLst>
            </a:pPr>
            <a:r>
              <a:rPr sz="2200" dirty="0">
                <a:cs typeface="Calibri"/>
              </a:rPr>
              <a:t>It is also known as </a:t>
            </a:r>
            <a:r>
              <a:rPr sz="2200" b="1" spc="-25" dirty="0">
                <a:cs typeface="Calibri"/>
              </a:rPr>
              <a:t>“Head-Tail </a:t>
            </a:r>
            <a:r>
              <a:rPr sz="2200" b="1" spc="-15" dirty="0">
                <a:cs typeface="Calibri"/>
              </a:rPr>
              <a:t>Linked</a:t>
            </a:r>
            <a:r>
              <a:rPr sz="2200" b="1" spc="-85" dirty="0">
                <a:cs typeface="Calibri"/>
              </a:rPr>
              <a:t> </a:t>
            </a:r>
            <a:r>
              <a:rPr sz="2200" b="1" spc="10" dirty="0">
                <a:cs typeface="Calibri"/>
              </a:rPr>
              <a:t>List”</a:t>
            </a:r>
            <a:endParaRPr lang="en-US" sz="2200" b="1" spc="10" dirty="0">
              <a:cs typeface="Calibri"/>
            </a:endParaRPr>
          </a:p>
          <a:p>
            <a:pPr marL="355600" indent="-342900">
              <a:lnSpc>
                <a:spcPct val="100000"/>
              </a:lnSpc>
              <a:spcBef>
                <a:spcPts val="770"/>
              </a:spcBef>
              <a:buFont typeface="Arial"/>
              <a:buChar char="•"/>
              <a:tabLst>
                <a:tab pos="354965" algn="l"/>
                <a:tab pos="355600" algn="l"/>
              </a:tabLst>
            </a:pPr>
            <a:endParaRPr sz="2200" dirty="0">
              <a:cs typeface="Calibri"/>
            </a:endParaRPr>
          </a:p>
          <a:p>
            <a:pPr marL="355600" marR="392430" indent="-342900">
              <a:lnSpc>
                <a:spcPct val="100000"/>
              </a:lnSpc>
              <a:spcBef>
                <a:spcPts val="770"/>
              </a:spcBef>
              <a:buFont typeface="Arial"/>
              <a:buChar char="•"/>
              <a:tabLst>
                <a:tab pos="354965" algn="l"/>
                <a:tab pos="355600" algn="l"/>
              </a:tabLst>
            </a:pPr>
            <a:r>
              <a:rPr sz="2200" dirty="0">
                <a:cs typeface="Calibri"/>
              </a:rPr>
              <a:t>It </a:t>
            </a:r>
            <a:r>
              <a:rPr sz="2200" spc="-5" dirty="0">
                <a:cs typeface="Calibri"/>
              </a:rPr>
              <a:t>has two </a:t>
            </a:r>
            <a:r>
              <a:rPr sz="2200" spc="-20" dirty="0">
                <a:cs typeface="Calibri"/>
              </a:rPr>
              <a:t>pointers </a:t>
            </a:r>
            <a:r>
              <a:rPr sz="2200" spc="-5" dirty="0">
                <a:cs typeface="Calibri"/>
              </a:rPr>
              <a:t>LEFT </a:t>
            </a:r>
            <a:r>
              <a:rPr sz="2200" dirty="0">
                <a:cs typeface="Calibri"/>
              </a:rPr>
              <a:t>and </a:t>
            </a:r>
            <a:r>
              <a:rPr sz="2200" spc="-55" dirty="0">
                <a:cs typeface="Calibri"/>
              </a:rPr>
              <a:t>RIGHT, </a:t>
            </a:r>
            <a:r>
              <a:rPr sz="2200" dirty="0">
                <a:cs typeface="Calibri"/>
              </a:rPr>
              <a:t>which  </a:t>
            </a:r>
            <a:r>
              <a:rPr sz="2200" spc="-10" dirty="0">
                <a:cs typeface="Calibri"/>
              </a:rPr>
              <a:t>point </a:t>
            </a:r>
            <a:r>
              <a:rPr sz="2200" spc="-20" dirty="0">
                <a:cs typeface="Calibri"/>
              </a:rPr>
              <a:t>to </a:t>
            </a:r>
            <a:r>
              <a:rPr sz="2200" dirty="0">
                <a:cs typeface="Calibri"/>
              </a:rPr>
              <a:t>either end of the</a:t>
            </a:r>
            <a:r>
              <a:rPr sz="2200" spc="-15" dirty="0">
                <a:cs typeface="Calibri"/>
              </a:rPr>
              <a:t> </a:t>
            </a:r>
            <a:r>
              <a:rPr sz="2200" spc="-5" dirty="0">
                <a:cs typeface="Calibri"/>
              </a:rPr>
              <a:t>deque.</a:t>
            </a:r>
            <a:endParaRPr lang="en-US" sz="2200" spc="-5" dirty="0">
              <a:cs typeface="Calibri"/>
            </a:endParaRPr>
          </a:p>
          <a:p>
            <a:pPr marL="355600" marR="392430" indent="-342900">
              <a:lnSpc>
                <a:spcPct val="100000"/>
              </a:lnSpc>
              <a:spcBef>
                <a:spcPts val="770"/>
              </a:spcBef>
              <a:buFont typeface="Arial"/>
              <a:buChar char="•"/>
              <a:tabLst>
                <a:tab pos="354965" algn="l"/>
                <a:tab pos="355600" algn="l"/>
              </a:tabLst>
            </a:pPr>
            <a:endParaRPr sz="2200" dirty="0">
              <a:cs typeface="Calibri"/>
            </a:endParaRPr>
          </a:p>
          <a:p>
            <a:pPr marL="355600" marR="5080" indent="-342900">
              <a:lnSpc>
                <a:spcPct val="100000"/>
              </a:lnSpc>
              <a:spcBef>
                <a:spcPts val="770"/>
              </a:spcBef>
              <a:buFont typeface="Arial"/>
              <a:buChar char="•"/>
              <a:tabLst>
                <a:tab pos="354965" algn="l"/>
                <a:tab pos="355600" algn="l"/>
              </a:tabLst>
            </a:pPr>
            <a:r>
              <a:rPr sz="2200" spc="-5" dirty="0">
                <a:cs typeface="Calibri"/>
              </a:rPr>
              <a:t>Dequeue </a:t>
            </a:r>
            <a:r>
              <a:rPr sz="2200" spc="-10" dirty="0">
                <a:cs typeface="Calibri"/>
              </a:rPr>
              <a:t>can </a:t>
            </a:r>
            <a:r>
              <a:rPr sz="2200" spc="-5" dirty="0">
                <a:cs typeface="Calibri"/>
              </a:rPr>
              <a:t>be </a:t>
            </a:r>
            <a:r>
              <a:rPr sz="2200" spc="-10" dirty="0">
                <a:cs typeface="Calibri"/>
              </a:rPr>
              <a:t>implemented </a:t>
            </a:r>
            <a:r>
              <a:rPr sz="2200" spc="-5" dirty="0">
                <a:cs typeface="Calibri"/>
              </a:rPr>
              <a:t>using </a:t>
            </a:r>
            <a:r>
              <a:rPr sz="2200" spc="-10" dirty="0">
                <a:cs typeface="Calibri"/>
              </a:rPr>
              <a:t>Circular  </a:t>
            </a:r>
            <a:r>
              <a:rPr sz="2200" spc="-25" dirty="0">
                <a:cs typeface="Calibri"/>
              </a:rPr>
              <a:t>Array </a:t>
            </a:r>
            <a:r>
              <a:rPr sz="2200" dirty="0">
                <a:cs typeface="Calibri"/>
              </a:rPr>
              <a:t>or a </a:t>
            </a:r>
            <a:r>
              <a:rPr sz="2200" spc="-10" dirty="0">
                <a:cs typeface="Calibri"/>
              </a:rPr>
              <a:t>Circular </a:t>
            </a:r>
            <a:r>
              <a:rPr sz="2200" spc="-5" dirty="0">
                <a:cs typeface="Calibri"/>
              </a:rPr>
              <a:t>doubly </a:t>
            </a:r>
            <a:r>
              <a:rPr sz="2200" spc="-20" dirty="0">
                <a:cs typeface="Calibri"/>
              </a:rPr>
              <a:t>linked </a:t>
            </a:r>
            <a:r>
              <a:rPr sz="2200" spc="-15" dirty="0">
                <a:cs typeface="Calibri"/>
              </a:rPr>
              <a:t>list </a:t>
            </a:r>
            <a:r>
              <a:rPr sz="2200" spc="-5" dirty="0">
                <a:cs typeface="Calibri"/>
              </a:rPr>
              <a:t>where  Dequeue[n-1] </a:t>
            </a:r>
            <a:r>
              <a:rPr sz="2200" dirty="0">
                <a:cs typeface="Calibri"/>
              </a:rPr>
              <a:t>is </a:t>
            </a:r>
            <a:r>
              <a:rPr sz="2200" spc="-15" dirty="0">
                <a:cs typeface="Calibri"/>
              </a:rPr>
              <a:t>followed by</a:t>
            </a:r>
            <a:r>
              <a:rPr sz="2200" spc="25" dirty="0">
                <a:cs typeface="Calibri"/>
              </a:rPr>
              <a:t> </a:t>
            </a:r>
            <a:r>
              <a:rPr sz="2200" spc="-5" dirty="0">
                <a:cs typeface="Calibri"/>
              </a:rPr>
              <a:t>Dequeue[0]</a:t>
            </a:r>
            <a:endParaRPr sz="2200" dirty="0">
              <a:cs typeface="Calibri"/>
            </a:endParaRPr>
          </a:p>
        </p:txBody>
      </p:sp>
      <p:sp>
        <p:nvSpPr>
          <p:cNvPr id="4" name="Date Placeholder 3">
            <a:extLst>
              <a:ext uri="{FF2B5EF4-FFF2-40B4-BE49-F238E27FC236}">
                <a16:creationId xmlns:a16="http://schemas.microsoft.com/office/drawing/2014/main" id="{72602535-5421-43C3-A4FF-C064550F3173}"/>
              </a:ext>
            </a:extLst>
          </p:cNvPr>
          <p:cNvSpPr>
            <a:spLocks noGrp="1"/>
          </p:cNvSpPr>
          <p:nvPr>
            <p:ph type="dt" sz="half" idx="10"/>
          </p:nvPr>
        </p:nvSpPr>
        <p:spPr/>
        <p:txBody>
          <a:bodyPr/>
          <a:lstStyle/>
          <a:p>
            <a:fld id="{81BEEA90-78CB-45E3-B317-F65B7D7C18FD}" type="datetime1">
              <a:rPr lang="en-IN" smtClean="0"/>
              <a:t>03-09-2021</a:t>
            </a:fld>
            <a:endParaRPr lang="en-US"/>
          </a:p>
        </p:txBody>
      </p:sp>
      <p:sp>
        <p:nvSpPr>
          <p:cNvPr id="5" name="Footer Placeholder 4">
            <a:extLst>
              <a:ext uri="{FF2B5EF4-FFF2-40B4-BE49-F238E27FC236}">
                <a16:creationId xmlns:a16="http://schemas.microsoft.com/office/drawing/2014/main" id="{6757B916-8CD2-4BF0-9307-8F49E5C21279}"/>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B4AB49BD-D969-483A-BCF4-A70C43B3CC8E}"/>
              </a:ext>
            </a:extLst>
          </p:cNvPr>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a:extLst>
              <a:ext uri="{FF2B5EF4-FFF2-40B4-BE49-F238E27FC236}">
                <a16:creationId xmlns:a16="http://schemas.microsoft.com/office/drawing/2014/main" id="{F4A1AF6D-A7AA-46BE-BAF2-91E0345E237A}"/>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8" name="Picture 2" descr="E:\NIET\Project\xLogo11.png.pagespeed.ic.pydHLuCQEZ.png">
            <a:extLst>
              <a:ext uri="{FF2B5EF4-FFF2-40B4-BE49-F238E27FC236}">
                <a16:creationId xmlns:a16="http://schemas.microsoft.com/office/drawing/2014/main" id="{19227290-FAF2-4DE4-BDCF-56D48D037790}"/>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8922" y="1295400"/>
            <a:ext cx="3526154" cy="444352"/>
          </a:xfrm>
          <a:prstGeom prst="rect">
            <a:avLst/>
          </a:prstGeom>
        </p:spPr>
        <p:txBody>
          <a:bodyPr vert="horz" wrap="square" lIns="0" tIns="13335" rIns="0" bIns="0" rtlCol="0">
            <a:spAutoFit/>
          </a:bodyPr>
          <a:lstStyle/>
          <a:p>
            <a:pPr marL="12700">
              <a:lnSpc>
                <a:spcPct val="100000"/>
              </a:lnSpc>
              <a:spcBef>
                <a:spcPts val="105"/>
              </a:spcBef>
            </a:pPr>
            <a:r>
              <a:rPr sz="2800" b="1" spc="-40" dirty="0"/>
              <a:t>Types </a:t>
            </a:r>
            <a:r>
              <a:rPr sz="2800" b="1" spc="-5" dirty="0"/>
              <a:t>of</a:t>
            </a:r>
            <a:r>
              <a:rPr sz="2800" b="1" spc="-35" dirty="0"/>
              <a:t> </a:t>
            </a:r>
            <a:r>
              <a:rPr sz="2800" b="1" dirty="0"/>
              <a:t>Deque</a:t>
            </a:r>
          </a:p>
        </p:txBody>
      </p:sp>
      <p:sp>
        <p:nvSpPr>
          <p:cNvPr id="3" name="object 3"/>
          <p:cNvSpPr txBox="1"/>
          <p:nvPr/>
        </p:nvSpPr>
        <p:spPr>
          <a:xfrm>
            <a:off x="582096" y="1988840"/>
            <a:ext cx="8074025" cy="2739211"/>
          </a:xfrm>
          <a:prstGeom prst="rect">
            <a:avLst/>
          </a:prstGeom>
        </p:spPr>
        <p:txBody>
          <a:bodyPr vert="horz" wrap="square" lIns="0" tIns="114300" rIns="0" bIns="0" rtlCol="0">
            <a:spAutoFit/>
          </a:bodyPr>
          <a:lstStyle/>
          <a:p>
            <a:pPr marL="355600" indent="-342900" algn="just">
              <a:lnSpc>
                <a:spcPct val="100000"/>
              </a:lnSpc>
              <a:spcBef>
                <a:spcPts val="900"/>
              </a:spcBef>
              <a:buFont typeface="Arial"/>
              <a:buChar char="•"/>
              <a:tabLst>
                <a:tab pos="355600" algn="l"/>
              </a:tabLst>
            </a:pPr>
            <a:r>
              <a:rPr sz="2400" b="1" dirty="0">
                <a:uFill>
                  <a:solidFill>
                    <a:srgbClr val="C00000"/>
                  </a:solidFill>
                </a:uFill>
                <a:cs typeface="Calibri"/>
              </a:rPr>
              <a:t>Input </a:t>
            </a:r>
            <a:r>
              <a:rPr sz="2400" b="1" spc="-15" dirty="0">
                <a:uFill>
                  <a:solidFill>
                    <a:srgbClr val="C00000"/>
                  </a:solidFill>
                </a:uFill>
                <a:cs typeface="Calibri"/>
              </a:rPr>
              <a:t>Restricted</a:t>
            </a:r>
            <a:r>
              <a:rPr sz="2400" b="1" spc="-10" dirty="0">
                <a:uFill>
                  <a:solidFill>
                    <a:srgbClr val="C00000"/>
                  </a:solidFill>
                </a:uFill>
                <a:cs typeface="Calibri"/>
              </a:rPr>
              <a:t> </a:t>
            </a:r>
            <a:r>
              <a:rPr sz="2400" b="1" spc="-5" dirty="0">
                <a:uFill>
                  <a:solidFill>
                    <a:srgbClr val="C00000"/>
                  </a:solidFill>
                </a:uFill>
                <a:cs typeface="Calibri"/>
              </a:rPr>
              <a:t>Deque:-</a:t>
            </a:r>
            <a:endParaRPr sz="2400" b="1" dirty="0">
              <a:cs typeface="Calibri"/>
            </a:endParaRPr>
          </a:p>
          <a:p>
            <a:pPr marL="414655" marR="5080">
              <a:lnSpc>
                <a:spcPct val="100000"/>
              </a:lnSpc>
              <a:spcBef>
                <a:spcPts val="690"/>
              </a:spcBef>
            </a:pPr>
            <a:r>
              <a:rPr sz="2200" spc="-5" dirty="0">
                <a:cs typeface="Calibri"/>
              </a:rPr>
              <a:t>In this </a:t>
            </a:r>
            <a:r>
              <a:rPr sz="2200" spc="-10" dirty="0">
                <a:cs typeface="Calibri"/>
              </a:rPr>
              <a:t>dequeue, </a:t>
            </a:r>
            <a:r>
              <a:rPr sz="2200" spc="-5" dirty="0">
                <a:cs typeface="Calibri"/>
              </a:rPr>
              <a:t>insertion </a:t>
            </a:r>
            <a:r>
              <a:rPr sz="2200" spc="-10" dirty="0">
                <a:cs typeface="Calibri"/>
              </a:rPr>
              <a:t>can </a:t>
            </a:r>
            <a:r>
              <a:rPr sz="2200" dirty="0">
                <a:cs typeface="Calibri"/>
              </a:rPr>
              <a:t>be </a:t>
            </a:r>
            <a:r>
              <a:rPr sz="2200" spc="-10" dirty="0">
                <a:cs typeface="Calibri"/>
              </a:rPr>
              <a:t>done </a:t>
            </a:r>
            <a:r>
              <a:rPr sz="2200" spc="-5" dirty="0">
                <a:cs typeface="Calibri"/>
              </a:rPr>
              <a:t>only </a:t>
            </a:r>
            <a:r>
              <a:rPr sz="2200" spc="-15" dirty="0">
                <a:cs typeface="Calibri"/>
              </a:rPr>
              <a:t>at </a:t>
            </a:r>
            <a:r>
              <a:rPr sz="2200" spc="-10" dirty="0">
                <a:cs typeface="Calibri"/>
              </a:rPr>
              <a:t>one </a:t>
            </a:r>
            <a:r>
              <a:rPr sz="2200" spc="-5" dirty="0">
                <a:cs typeface="Calibri"/>
              </a:rPr>
              <a:t>of  </a:t>
            </a:r>
            <a:r>
              <a:rPr sz="2200" spc="-10" dirty="0">
                <a:cs typeface="Calibri"/>
              </a:rPr>
              <a:t>the </a:t>
            </a:r>
            <a:r>
              <a:rPr sz="2200" spc="-5" dirty="0">
                <a:cs typeface="Calibri"/>
              </a:rPr>
              <a:t>end, while </a:t>
            </a:r>
            <a:r>
              <a:rPr sz="2200" spc="-10" dirty="0">
                <a:cs typeface="Calibri"/>
              </a:rPr>
              <a:t>deletion can </a:t>
            </a:r>
            <a:r>
              <a:rPr sz="2200" spc="-5" dirty="0">
                <a:cs typeface="Calibri"/>
              </a:rPr>
              <a:t>be </a:t>
            </a:r>
            <a:r>
              <a:rPr sz="2200" spc="-10" dirty="0">
                <a:cs typeface="Calibri"/>
              </a:rPr>
              <a:t>done </a:t>
            </a:r>
            <a:r>
              <a:rPr sz="2200" spc="-20" dirty="0">
                <a:cs typeface="Calibri"/>
              </a:rPr>
              <a:t>from </a:t>
            </a:r>
            <a:r>
              <a:rPr sz="2200" spc="-10" dirty="0">
                <a:cs typeface="Calibri"/>
              </a:rPr>
              <a:t>both</a:t>
            </a:r>
            <a:r>
              <a:rPr sz="2200" spc="185" dirty="0">
                <a:cs typeface="Calibri"/>
              </a:rPr>
              <a:t> </a:t>
            </a:r>
            <a:r>
              <a:rPr sz="2200" spc="-5" dirty="0">
                <a:cs typeface="Calibri"/>
              </a:rPr>
              <a:t>ends.</a:t>
            </a:r>
            <a:endParaRPr sz="2200" dirty="0">
              <a:cs typeface="Calibri"/>
            </a:endParaRPr>
          </a:p>
          <a:p>
            <a:pPr>
              <a:lnSpc>
                <a:spcPct val="100000"/>
              </a:lnSpc>
              <a:spcBef>
                <a:spcPts val="15"/>
              </a:spcBef>
            </a:pPr>
            <a:endParaRPr sz="2200" dirty="0">
              <a:cs typeface="Times New Roman"/>
            </a:endParaRPr>
          </a:p>
          <a:p>
            <a:pPr marL="355600" indent="-342900" algn="just">
              <a:lnSpc>
                <a:spcPct val="100000"/>
              </a:lnSpc>
              <a:buFont typeface="Arial"/>
              <a:buChar char="•"/>
              <a:tabLst>
                <a:tab pos="355600" algn="l"/>
              </a:tabLst>
            </a:pPr>
            <a:r>
              <a:rPr sz="2400" b="1" spc="-5" dirty="0">
                <a:uFill>
                  <a:solidFill>
                    <a:srgbClr val="C00000"/>
                  </a:solidFill>
                </a:uFill>
                <a:cs typeface="Calibri"/>
              </a:rPr>
              <a:t>Output </a:t>
            </a:r>
            <a:r>
              <a:rPr sz="2400" b="1" spc="-15" dirty="0">
                <a:uFill>
                  <a:solidFill>
                    <a:srgbClr val="C00000"/>
                  </a:solidFill>
                </a:uFill>
                <a:cs typeface="Calibri"/>
              </a:rPr>
              <a:t>Restricted</a:t>
            </a:r>
            <a:r>
              <a:rPr sz="2400" b="1" spc="10" dirty="0">
                <a:uFill>
                  <a:solidFill>
                    <a:srgbClr val="C00000"/>
                  </a:solidFill>
                </a:uFill>
                <a:cs typeface="Calibri"/>
              </a:rPr>
              <a:t> </a:t>
            </a:r>
            <a:r>
              <a:rPr sz="2400" b="1" spc="-5" dirty="0">
                <a:uFill>
                  <a:solidFill>
                    <a:srgbClr val="C00000"/>
                  </a:solidFill>
                </a:uFill>
                <a:cs typeface="Calibri"/>
              </a:rPr>
              <a:t>Deque:-</a:t>
            </a:r>
            <a:endParaRPr sz="2400" b="1" dirty="0">
              <a:cs typeface="Calibri"/>
            </a:endParaRPr>
          </a:p>
          <a:p>
            <a:pPr marL="355600" marR="198755" indent="2540" algn="just">
              <a:lnSpc>
                <a:spcPct val="100000"/>
              </a:lnSpc>
              <a:spcBef>
                <a:spcPts val="770"/>
              </a:spcBef>
            </a:pPr>
            <a:r>
              <a:rPr sz="2200" dirty="0">
                <a:cs typeface="Calibri"/>
              </a:rPr>
              <a:t>In this </a:t>
            </a:r>
            <a:r>
              <a:rPr sz="2200" spc="-5" dirty="0">
                <a:cs typeface="Calibri"/>
              </a:rPr>
              <a:t>dequeue, </a:t>
            </a:r>
            <a:r>
              <a:rPr sz="2200" spc="-10" dirty="0">
                <a:cs typeface="Calibri"/>
              </a:rPr>
              <a:t>deletion </a:t>
            </a:r>
            <a:r>
              <a:rPr sz="2200" spc="-5" dirty="0">
                <a:cs typeface="Calibri"/>
              </a:rPr>
              <a:t>can be done </a:t>
            </a:r>
            <a:r>
              <a:rPr sz="2200" dirty="0">
                <a:cs typeface="Calibri"/>
              </a:rPr>
              <a:t>only </a:t>
            </a:r>
            <a:r>
              <a:rPr sz="2200" spc="-15" dirty="0">
                <a:cs typeface="Calibri"/>
              </a:rPr>
              <a:t>at  </a:t>
            </a:r>
            <a:r>
              <a:rPr sz="2200" dirty="0">
                <a:cs typeface="Calibri"/>
              </a:rPr>
              <a:t>one of </a:t>
            </a:r>
            <a:r>
              <a:rPr sz="2200" spc="-5" dirty="0">
                <a:cs typeface="Calibri"/>
              </a:rPr>
              <a:t>the </a:t>
            </a:r>
            <a:r>
              <a:rPr sz="2200" dirty="0">
                <a:cs typeface="Calibri"/>
              </a:rPr>
              <a:t>ends, while insertions </a:t>
            </a:r>
            <a:r>
              <a:rPr sz="2200" spc="-10" dirty="0">
                <a:cs typeface="Calibri"/>
              </a:rPr>
              <a:t>can </a:t>
            </a:r>
            <a:r>
              <a:rPr sz="2200" dirty="0">
                <a:cs typeface="Calibri"/>
              </a:rPr>
              <a:t>be </a:t>
            </a:r>
            <a:r>
              <a:rPr sz="2200" spc="-5" dirty="0">
                <a:cs typeface="Calibri"/>
              </a:rPr>
              <a:t>done  on both</a:t>
            </a:r>
            <a:r>
              <a:rPr sz="2200" spc="20" dirty="0">
                <a:cs typeface="Calibri"/>
              </a:rPr>
              <a:t> </a:t>
            </a:r>
            <a:r>
              <a:rPr sz="2200" dirty="0">
                <a:cs typeface="Calibri"/>
              </a:rPr>
              <a:t>ends</a:t>
            </a:r>
          </a:p>
        </p:txBody>
      </p:sp>
      <p:sp>
        <p:nvSpPr>
          <p:cNvPr id="4" name="Date Placeholder 3">
            <a:extLst>
              <a:ext uri="{FF2B5EF4-FFF2-40B4-BE49-F238E27FC236}">
                <a16:creationId xmlns:a16="http://schemas.microsoft.com/office/drawing/2014/main" id="{35CBF427-2795-40EC-BEAB-96D1412C0D72}"/>
              </a:ext>
            </a:extLst>
          </p:cNvPr>
          <p:cNvSpPr>
            <a:spLocks noGrp="1"/>
          </p:cNvSpPr>
          <p:nvPr>
            <p:ph type="dt" sz="half" idx="10"/>
          </p:nvPr>
        </p:nvSpPr>
        <p:spPr/>
        <p:txBody>
          <a:bodyPr/>
          <a:lstStyle/>
          <a:p>
            <a:fld id="{843C5FCE-8CDC-4621-A183-FB490ADB0921}" type="datetime1">
              <a:rPr lang="en-IN" smtClean="0"/>
              <a:t>03-09-2021</a:t>
            </a:fld>
            <a:endParaRPr lang="en-US"/>
          </a:p>
        </p:txBody>
      </p:sp>
      <p:sp>
        <p:nvSpPr>
          <p:cNvPr id="5" name="Footer Placeholder 4">
            <a:extLst>
              <a:ext uri="{FF2B5EF4-FFF2-40B4-BE49-F238E27FC236}">
                <a16:creationId xmlns:a16="http://schemas.microsoft.com/office/drawing/2014/main" id="{ECBB9E99-B938-4432-9D33-315F1E801C4E}"/>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618B0D59-ACF8-44E4-BF9C-3A47F38B50BC}"/>
              </a:ext>
            </a:extLst>
          </p:cNvPr>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a:extLst>
              <a:ext uri="{FF2B5EF4-FFF2-40B4-BE49-F238E27FC236}">
                <a16:creationId xmlns:a16="http://schemas.microsoft.com/office/drawing/2014/main" id="{2B6A9055-4AA9-4CB9-98D5-0BF1FC39B43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8" name="Picture 2" descr="E:\NIET\Project\xLogo11.png.pagespeed.ic.pydHLuCQEZ.png">
            <a:extLst>
              <a:ext uri="{FF2B5EF4-FFF2-40B4-BE49-F238E27FC236}">
                <a16:creationId xmlns:a16="http://schemas.microsoft.com/office/drawing/2014/main" id="{0CF01395-5940-4759-A347-48A6E580B5D7}"/>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AD4033-1E8A-4580-8EEB-B727AF3C8FE6}"/>
              </a:ext>
            </a:extLst>
          </p:cNvPr>
          <p:cNvSpPr>
            <a:spLocks noGrp="1"/>
          </p:cNvSpPr>
          <p:nvPr>
            <p:ph type="dt" sz="half" idx="10"/>
          </p:nvPr>
        </p:nvSpPr>
        <p:spPr/>
        <p:txBody>
          <a:bodyPr/>
          <a:lstStyle/>
          <a:p>
            <a:fld id="{D450F18D-F942-496B-A076-1506BE4E783D}" type="datetime1">
              <a:rPr lang="en-IN" smtClean="0"/>
              <a:t>03-09-2021</a:t>
            </a:fld>
            <a:endParaRPr lang="en-US"/>
          </a:p>
        </p:txBody>
      </p:sp>
      <p:sp>
        <p:nvSpPr>
          <p:cNvPr id="5" name="Footer Placeholder 4">
            <a:extLst>
              <a:ext uri="{FF2B5EF4-FFF2-40B4-BE49-F238E27FC236}">
                <a16:creationId xmlns:a16="http://schemas.microsoft.com/office/drawing/2014/main" id="{A0C25D26-DF97-4CD4-A65C-FEB2BE38F65F}"/>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110E4637-49C6-4FAE-8255-47EC49F8C4C8}"/>
              </a:ext>
            </a:extLst>
          </p:cNvPr>
          <p:cNvSpPr>
            <a:spLocks noGrp="1"/>
          </p:cNvSpPr>
          <p:nvPr>
            <p:ph type="sldNum" sz="quarter" idx="12"/>
          </p:nvPr>
        </p:nvSpPr>
        <p:spPr/>
        <p:txBody>
          <a:bodyPr/>
          <a:lstStyle/>
          <a:p>
            <a:fld id="{B6F15528-21DE-4FAA-801E-634DDDAF4B2B}" type="slidenum">
              <a:rPr lang="en-US" smtClean="0"/>
              <a:pPr/>
              <a:t>102</a:t>
            </a:fld>
            <a:endParaRPr lang="en-US"/>
          </a:p>
        </p:txBody>
      </p:sp>
      <p:sp>
        <p:nvSpPr>
          <p:cNvPr id="10" name="Title 1">
            <a:extLst>
              <a:ext uri="{FF2B5EF4-FFF2-40B4-BE49-F238E27FC236}">
                <a16:creationId xmlns:a16="http://schemas.microsoft.com/office/drawing/2014/main" id="{E5A5877B-4734-44D2-B889-4E996008E69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2" name="Picture 2" descr="E:\NIET\Project\xLogo11.png.pagespeed.ic.pydHLuCQEZ.png">
            <a:extLst>
              <a:ext uri="{FF2B5EF4-FFF2-40B4-BE49-F238E27FC236}">
                <a16:creationId xmlns:a16="http://schemas.microsoft.com/office/drawing/2014/main" id="{3C7B8F34-40B8-4A40-9DAF-C9AF2830E21E}"/>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4" name="TextBox 13">
            <a:extLst>
              <a:ext uri="{FF2B5EF4-FFF2-40B4-BE49-F238E27FC236}">
                <a16:creationId xmlns:a16="http://schemas.microsoft.com/office/drawing/2014/main" id="{570E42E1-CC07-42BF-856C-CE9EF33C2C30}"/>
              </a:ext>
            </a:extLst>
          </p:cNvPr>
          <p:cNvSpPr txBox="1"/>
          <p:nvPr/>
        </p:nvSpPr>
        <p:spPr>
          <a:xfrm>
            <a:off x="1549418" y="997666"/>
            <a:ext cx="4601496" cy="523220"/>
          </a:xfrm>
          <a:prstGeom prst="rect">
            <a:avLst/>
          </a:prstGeom>
          <a:noFill/>
        </p:spPr>
        <p:txBody>
          <a:bodyPr wrap="square">
            <a:spAutoFit/>
          </a:bodyPr>
          <a:lstStyle/>
          <a:p>
            <a:r>
              <a:rPr lang="en-IN" sz="2800" b="1" spc="-5" dirty="0">
                <a:uFill>
                  <a:solidFill>
                    <a:srgbClr val="C00000"/>
                  </a:solidFill>
                </a:uFill>
                <a:cs typeface="Calibri"/>
              </a:rPr>
              <a:t>Input </a:t>
            </a:r>
            <a:r>
              <a:rPr lang="en-IN" sz="2800" b="1" spc="-15" dirty="0">
                <a:uFill>
                  <a:solidFill>
                    <a:srgbClr val="C00000"/>
                  </a:solidFill>
                </a:uFill>
                <a:cs typeface="Calibri"/>
              </a:rPr>
              <a:t>Restricted</a:t>
            </a:r>
            <a:r>
              <a:rPr lang="en-IN" sz="2800" b="1" spc="10" dirty="0">
                <a:uFill>
                  <a:solidFill>
                    <a:srgbClr val="C00000"/>
                  </a:solidFill>
                </a:uFill>
                <a:cs typeface="Calibri"/>
              </a:rPr>
              <a:t> </a:t>
            </a:r>
            <a:r>
              <a:rPr lang="en-IN" sz="2800" b="1" spc="-5" dirty="0">
                <a:uFill>
                  <a:solidFill>
                    <a:srgbClr val="C00000"/>
                  </a:solidFill>
                </a:uFill>
                <a:cs typeface="Calibri"/>
              </a:rPr>
              <a:t>Deque</a:t>
            </a:r>
            <a:endParaRPr lang="en-IN" sz="2800" dirty="0"/>
          </a:p>
        </p:txBody>
      </p:sp>
      <p:pic>
        <p:nvPicPr>
          <p:cNvPr id="3" name="Picture 2">
            <a:extLst>
              <a:ext uri="{FF2B5EF4-FFF2-40B4-BE49-F238E27FC236}">
                <a16:creationId xmlns:a16="http://schemas.microsoft.com/office/drawing/2014/main" id="{AEE61E37-4E9F-4392-8EEB-AD17033F5CDA}"/>
              </a:ext>
            </a:extLst>
          </p:cNvPr>
          <p:cNvPicPr>
            <a:picLocks noChangeAspect="1"/>
          </p:cNvPicPr>
          <p:nvPr/>
        </p:nvPicPr>
        <p:blipFill>
          <a:blip r:embed="rId3"/>
          <a:stretch>
            <a:fillRect/>
          </a:stretch>
        </p:blipFill>
        <p:spPr>
          <a:xfrm>
            <a:off x="1511557" y="1835191"/>
            <a:ext cx="5429250" cy="3714750"/>
          </a:xfrm>
          <a:prstGeom prst="rect">
            <a:avLst/>
          </a:prstGeom>
        </p:spPr>
      </p:pic>
    </p:spTree>
    <p:extLst>
      <p:ext uri="{BB962C8B-B14F-4D97-AF65-F5344CB8AC3E}">
        <p14:creationId xmlns:p14="http://schemas.microsoft.com/office/powerpoint/2010/main" val="18734558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AD4033-1E8A-4580-8EEB-B727AF3C8FE6}"/>
              </a:ext>
            </a:extLst>
          </p:cNvPr>
          <p:cNvSpPr>
            <a:spLocks noGrp="1"/>
          </p:cNvSpPr>
          <p:nvPr>
            <p:ph type="dt" sz="half" idx="10"/>
          </p:nvPr>
        </p:nvSpPr>
        <p:spPr/>
        <p:txBody>
          <a:bodyPr/>
          <a:lstStyle/>
          <a:p>
            <a:fld id="{C45E55CE-0BCA-48A0-9A9B-1AC30BC2C23F}" type="datetime1">
              <a:rPr lang="en-IN" smtClean="0"/>
              <a:t>03-09-2021</a:t>
            </a:fld>
            <a:endParaRPr lang="en-US"/>
          </a:p>
        </p:txBody>
      </p:sp>
      <p:sp>
        <p:nvSpPr>
          <p:cNvPr id="5" name="Footer Placeholder 4">
            <a:extLst>
              <a:ext uri="{FF2B5EF4-FFF2-40B4-BE49-F238E27FC236}">
                <a16:creationId xmlns:a16="http://schemas.microsoft.com/office/drawing/2014/main" id="{A0C25D26-DF97-4CD4-A65C-FEB2BE38F65F}"/>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110E4637-49C6-4FAE-8255-47EC49F8C4C8}"/>
              </a:ext>
            </a:extLst>
          </p:cNvPr>
          <p:cNvSpPr>
            <a:spLocks noGrp="1"/>
          </p:cNvSpPr>
          <p:nvPr>
            <p:ph type="sldNum" sz="quarter" idx="12"/>
          </p:nvPr>
        </p:nvSpPr>
        <p:spPr/>
        <p:txBody>
          <a:bodyPr/>
          <a:lstStyle/>
          <a:p>
            <a:fld id="{B6F15528-21DE-4FAA-801E-634DDDAF4B2B}" type="slidenum">
              <a:rPr lang="en-US" smtClean="0"/>
              <a:pPr/>
              <a:t>103</a:t>
            </a:fld>
            <a:endParaRPr lang="en-US"/>
          </a:p>
        </p:txBody>
      </p:sp>
      <p:pic>
        <p:nvPicPr>
          <p:cNvPr id="8" name="Picture 7">
            <a:extLst>
              <a:ext uri="{FF2B5EF4-FFF2-40B4-BE49-F238E27FC236}">
                <a16:creationId xmlns:a16="http://schemas.microsoft.com/office/drawing/2014/main" id="{0F604CD8-4A83-4236-A2CF-DF20BE853B54}"/>
              </a:ext>
            </a:extLst>
          </p:cNvPr>
          <p:cNvPicPr>
            <a:picLocks noChangeAspect="1"/>
          </p:cNvPicPr>
          <p:nvPr/>
        </p:nvPicPr>
        <p:blipFill>
          <a:blip r:embed="rId2"/>
          <a:stretch>
            <a:fillRect/>
          </a:stretch>
        </p:blipFill>
        <p:spPr>
          <a:xfrm>
            <a:off x="827584" y="1916832"/>
            <a:ext cx="7704856" cy="4320479"/>
          </a:xfrm>
          <a:prstGeom prst="rect">
            <a:avLst/>
          </a:prstGeom>
        </p:spPr>
      </p:pic>
      <p:sp>
        <p:nvSpPr>
          <p:cNvPr id="10" name="Title 1">
            <a:extLst>
              <a:ext uri="{FF2B5EF4-FFF2-40B4-BE49-F238E27FC236}">
                <a16:creationId xmlns:a16="http://schemas.microsoft.com/office/drawing/2014/main" id="{E5A5877B-4734-44D2-B889-4E996008E69F}"/>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2" name="Picture 2" descr="E:\NIET\Project\xLogo11.png.pagespeed.ic.pydHLuCQEZ.png">
            <a:extLst>
              <a:ext uri="{FF2B5EF4-FFF2-40B4-BE49-F238E27FC236}">
                <a16:creationId xmlns:a16="http://schemas.microsoft.com/office/drawing/2014/main" id="{3C7B8F34-40B8-4A40-9DAF-C9AF2830E21E}"/>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4" name="TextBox 13">
            <a:extLst>
              <a:ext uri="{FF2B5EF4-FFF2-40B4-BE49-F238E27FC236}">
                <a16:creationId xmlns:a16="http://schemas.microsoft.com/office/drawing/2014/main" id="{570E42E1-CC07-42BF-856C-CE9EF33C2C30}"/>
              </a:ext>
            </a:extLst>
          </p:cNvPr>
          <p:cNvSpPr txBox="1"/>
          <p:nvPr/>
        </p:nvSpPr>
        <p:spPr>
          <a:xfrm>
            <a:off x="1549418" y="997666"/>
            <a:ext cx="4601496" cy="523220"/>
          </a:xfrm>
          <a:prstGeom prst="rect">
            <a:avLst/>
          </a:prstGeom>
          <a:noFill/>
        </p:spPr>
        <p:txBody>
          <a:bodyPr wrap="square">
            <a:spAutoFit/>
          </a:bodyPr>
          <a:lstStyle/>
          <a:p>
            <a:r>
              <a:rPr lang="en-IN" sz="2800" b="1" spc="-5" dirty="0">
                <a:uFill>
                  <a:solidFill>
                    <a:srgbClr val="C00000"/>
                  </a:solidFill>
                </a:uFill>
                <a:cs typeface="Calibri"/>
              </a:rPr>
              <a:t>Output </a:t>
            </a:r>
            <a:r>
              <a:rPr lang="en-IN" sz="2800" b="1" spc="-15" dirty="0">
                <a:uFill>
                  <a:solidFill>
                    <a:srgbClr val="C00000"/>
                  </a:solidFill>
                </a:uFill>
                <a:cs typeface="Calibri"/>
              </a:rPr>
              <a:t>Restricted</a:t>
            </a:r>
            <a:r>
              <a:rPr lang="en-IN" sz="2800" b="1" spc="10" dirty="0">
                <a:uFill>
                  <a:solidFill>
                    <a:srgbClr val="C00000"/>
                  </a:solidFill>
                </a:uFill>
                <a:cs typeface="Calibri"/>
              </a:rPr>
              <a:t> </a:t>
            </a:r>
            <a:r>
              <a:rPr lang="en-IN" sz="2800" b="1" spc="-5" dirty="0">
                <a:uFill>
                  <a:solidFill>
                    <a:srgbClr val="C00000"/>
                  </a:solidFill>
                </a:uFill>
                <a:cs typeface="Calibri"/>
              </a:rPr>
              <a:t>Deque</a:t>
            </a:r>
            <a:endParaRPr lang="en-IN" sz="2800" dirty="0"/>
          </a:p>
        </p:txBody>
      </p:sp>
    </p:spTree>
    <p:extLst>
      <p:ext uri="{BB962C8B-B14F-4D97-AF65-F5344CB8AC3E}">
        <p14:creationId xmlns:p14="http://schemas.microsoft.com/office/powerpoint/2010/main" val="93347907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202642-862D-473D-BD9A-A05C380B9836}"/>
              </a:ext>
            </a:extLst>
          </p:cNvPr>
          <p:cNvSpPr>
            <a:spLocks noGrp="1"/>
          </p:cNvSpPr>
          <p:nvPr>
            <p:ph type="dt" sz="half" idx="10"/>
          </p:nvPr>
        </p:nvSpPr>
        <p:spPr/>
        <p:txBody>
          <a:bodyPr/>
          <a:lstStyle/>
          <a:p>
            <a:fld id="{0D4149B5-CF3E-444E-9596-E1AA1E1788C8}" type="datetime1">
              <a:rPr lang="en-IN" smtClean="0"/>
              <a:t>03-09-2021</a:t>
            </a:fld>
            <a:endParaRPr lang="en-US"/>
          </a:p>
        </p:txBody>
      </p:sp>
      <p:sp>
        <p:nvSpPr>
          <p:cNvPr id="5" name="Footer Placeholder 4">
            <a:extLst>
              <a:ext uri="{FF2B5EF4-FFF2-40B4-BE49-F238E27FC236}">
                <a16:creationId xmlns:a16="http://schemas.microsoft.com/office/drawing/2014/main" id="{D6CA662D-48C4-43C2-8005-3195E576F52B}"/>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3404DB60-1477-4DAA-8973-4AFB3536E180}"/>
              </a:ext>
            </a:extLst>
          </p:cNvPr>
          <p:cNvSpPr>
            <a:spLocks noGrp="1"/>
          </p:cNvSpPr>
          <p:nvPr>
            <p:ph type="sldNum" sz="quarter" idx="12"/>
          </p:nvPr>
        </p:nvSpPr>
        <p:spPr/>
        <p:txBody>
          <a:bodyPr/>
          <a:lstStyle/>
          <a:p>
            <a:fld id="{B6F15528-21DE-4FAA-801E-634DDDAF4B2B}" type="slidenum">
              <a:rPr lang="en-US" smtClean="0"/>
              <a:pPr/>
              <a:t>104</a:t>
            </a:fld>
            <a:endParaRPr lang="en-US"/>
          </a:p>
        </p:txBody>
      </p:sp>
      <p:sp>
        <p:nvSpPr>
          <p:cNvPr id="8" name="TextBox 7">
            <a:extLst>
              <a:ext uri="{FF2B5EF4-FFF2-40B4-BE49-F238E27FC236}">
                <a16:creationId xmlns:a16="http://schemas.microsoft.com/office/drawing/2014/main" id="{49048384-8921-4A53-A107-3AABE981B56F}"/>
              </a:ext>
            </a:extLst>
          </p:cNvPr>
          <p:cNvSpPr txBox="1"/>
          <p:nvPr/>
        </p:nvSpPr>
        <p:spPr>
          <a:xfrm>
            <a:off x="457200" y="1047600"/>
            <a:ext cx="8147248" cy="5509200"/>
          </a:xfrm>
          <a:prstGeom prst="rect">
            <a:avLst/>
          </a:prstGeom>
          <a:noFill/>
        </p:spPr>
        <p:txBody>
          <a:bodyPr wrap="square">
            <a:spAutoFit/>
          </a:bodyPr>
          <a:lstStyle/>
          <a:p>
            <a:pPr algn="ctr"/>
            <a:r>
              <a:rPr lang="en-IN" sz="2400" b="1" i="0" u="none" strike="noStrike" baseline="0" dirty="0">
                <a:solidFill>
                  <a:srgbClr val="000000"/>
                </a:solidFill>
                <a:latin typeface="+mj-lt"/>
              </a:rPr>
              <a:t>Insert At Right</a:t>
            </a:r>
          </a:p>
          <a:p>
            <a:r>
              <a:rPr lang="en-IN" sz="1800" b="0" i="0" u="none" strike="noStrike" baseline="0" dirty="0">
                <a:solidFill>
                  <a:srgbClr val="000000"/>
                </a:solidFill>
                <a:latin typeface="Calibri" panose="020F0502020204030204" pitchFamily="34" charset="0"/>
              </a:rPr>
              <a:t>void </a:t>
            </a:r>
            <a:r>
              <a:rPr lang="en-IN" sz="1800" b="0" i="0" u="none" strike="noStrike" baseline="0" dirty="0" err="1">
                <a:solidFill>
                  <a:srgbClr val="000000"/>
                </a:solidFill>
                <a:latin typeface="Calibri" panose="020F0502020204030204" pitchFamily="34" charset="0"/>
              </a:rPr>
              <a:t>insert_right</a:t>
            </a:r>
            <a:r>
              <a:rPr lang="en-IN" sz="1800" b="0" i="0" u="none" strike="noStrike" baseline="0" dirty="0">
                <a:solidFill>
                  <a:srgbClr val="000000"/>
                </a:solidFill>
                <a:latin typeface="Calibri" panose="020F0502020204030204" pitchFamily="34" charset="0"/>
              </a:rPr>
              <a:t>() </a:t>
            </a:r>
          </a:p>
          <a:p>
            <a:r>
              <a:rPr lang="en-IN" sz="1800" b="0" i="0" u="none" strike="noStrike" baseline="0" dirty="0">
                <a:solidFill>
                  <a:srgbClr val="000000"/>
                </a:solidFill>
                <a:latin typeface="Calibri" panose="020F0502020204030204" pitchFamily="34" charset="0"/>
              </a:rPr>
              <a:t>{ </a:t>
            </a:r>
          </a:p>
          <a:p>
            <a:r>
              <a:rPr lang="en-IN" sz="1800" b="0" i="0" u="none" strike="noStrike" baseline="0" dirty="0">
                <a:solidFill>
                  <a:srgbClr val="000000"/>
                </a:solidFill>
                <a:latin typeface="Calibri" panose="020F0502020204030204" pitchFamily="34" charset="0"/>
              </a:rPr>
              <a:t>int </a:t>
            </a:r>
            <a:r>
              <a:rPr lang="en-IN" sz="1800" b="0" i="0" u="none" strike="noStrike" baseline="0" dirty="0" err="1">
                <a:solidFill>
                  <a:srgbClr val="000000"/>
                </a:solidFill>
                <a:latin typeface="Calibri" panose="020F0502020204030204" pitchFamily="34" charset="0"/>
              </a:rPr>
              <a:t>added_item</a:t>
            </a:r>
            <a:r>
              <a:rPr lang="en-IN"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if((left == 0 &amp;&amp; right == MAX-1) || (left == right+1)) </a:t>
            </a:r>
          </a:p>
          <a:p>
            <a:r>
              <a:rPr lang="en-IN" sz="1800" b="0" i="0" u="none" strike="noStrike" baseline="0" dirty="0">
                <a:solidFill>
                  <a:srgbClr val="000000"/>
                </a:solidFill>
                <a:latin typeface="Calibri" panose="020F0502020204030204" pitchFamily="34" charset="0"/>
              </a:rPr>
              <a:t>{ </a:t>
            </a:r>
            <a:r>
              <a:rPr lang="en-IN" sz="1800" b="0" i="0" u="none" strike="noStrike" baseline="0" dirty="0" err="1">
                <a:solidFill>
                  <a:srgbClr val="000000"/>
                </a:solidFill>
                <a:latin typeface="Calibri" panose="020F0502020204030204" pitchFamily="34" charset="0"/>
              </a:rPr>
              <a:t>printf</a:t>
            </a:r>
            <a:r>
              <a:rPr lang="en-IN" sz="1800" b="0" i="0" u="none" strike="noStrike" baseline="0" dirty="0">
                <a:solidFill>
                  <a:srgbClr val="000000"/>
                </a:solidFill>
                <a:latin typeface="Calibri" panose="020F0502020204030204" pitchFamily="34" charset="0"/>
              </a:rPr>
              <a:t>("Queue Overflow\n"); </a:t>
            </a:r>
          </a:p>
          <a:p>
            <a:r>
              <a:rPr lang="en-IN" sz="1800" b="0" i="0" u="none" strike="noStrike" baseline="0" dirty="0">
                <a:solidFill>
                  <a:srgbClr val="000000"/>
                </a:solidFill>
                <a:latin typeface="Calibri" panose="020F0502020204030204" pitchFamily="34" charset="0"/>
              </a:rPr>
              <a:t>return;} </a:t>
            </a:r>
          </a:p>
          <a:p>
            <a:r>
              <a:rPr lang="en-US" sz="1800" b="0" i="0" u="none" strike="noStrike" baseline="0" dirty="0">
                <a:solidFill>
                  <a:srgbClr val="000000"/>
                </a:solidFill>
                <a:latin typeface="Calibri" panose="020F0502020204030204" pitchFamily="34" charset="0"/>
              </a:rPr>
              <a:t>if (left == -1) /* if queue is initially empty */ </a:t>
            </a:r>
          </a:p>
          <a:p>
            <a:r>
              <a:rPr lang="en-IN" sz="1800" b="0" i="0" u="none" strike="noStrike" baseline="0" dirty="0">
                <a:solidFill>
                  <a:srgbClr val="000000"/>
                </a:solidFill>
                <a:latin typeface="Calibri" panose="020F0502020204030204" pitchFamily="34" charset="0"/>
              </a:rPr>
              <a:t>{ left = 0; </a:t>
            </a:r>
          </a:p>
          <a:p>
            <a:r>
              <a:rPr lang="en-IN" sz="1800" b="0" i="0" u="none" strike="noStrike" baseline="0" dirty="0">
                <a:solidFill>
                  <a:srgbClr val="000000"/>
                </a:solidFill>
                <a:latin typeface="Calibri" panose="020F0502020204030204" pitchFamily="34" charset="0"/>
              </a:rPr>
              <a:t>right = 0;} </a:t>
            </a:r>
          </a:p>
          <a:p>
            <a:r>
              <a:rPr lang="en-IN" sz="1800" b="0" i="0" u="none" strike="noStrike" baseline="0" dirty="0">
                <a:solidFill>
                  <a:srgbClr val="000000"/>
                </a:solidFill>
                <a:latin typeface="Calibri" panose="020F0502020204030204" pitchFamily="34" charset="0"/>
              </a:rPr>
              <a:t>else </a:t>
            </a:r>
          </a:p>
          <a:p>
            <a:r>
              <a:rPr lang="en-US" sz="1800" b="0" i="0" u="none" strike="noStrike" baseline="0" dirty="0">
                <a:solidFill>
                  <a:srgbClr val="000000"/>
                </a:solidFill>
                <a:latin typeface="Calibri" panose="020F0502020204030204" pitchFamily="34" charset="0"/>
              </a:rPr>
              <a:t>if(right == MAX-1) /*right is at last position of queue */ </a:t>
            </a:r>
          </a:p>
          <a:p>
            <a:r>
              <a:rPr lang="en-IN" sz="1800" b="0" i="0" u="none" strike="noStrike" baseline="0" dirty="0">
                <a:solidFill>
                  <a:srgbClr val="000000"/>
                </a:solidFill>
                <a:latin typeface="Calibri" panose="020F0502020204030204" pitchFamily="34" charset="0"/>
              </a:rPr>
              <a:t>right = 0; </a:t>
            </a:r>
          </a:p>
          <a:p>
            <a:r>
              <a:rPr lang="en-IN" sz="1800" b="0" i="0" u="none" strike="noStrike" baseline="0" dirty="0">
                <a:solidFill>
                  <a:srgbClr val="000000"/>
                </a:solidFill>
                <a:latin typeface="Calibri" panose="020F0502020204030204" pitchFamily="34" charset="0"/>
              </a:rPr>
              <a:t>else </a:t>
            </a:r>
          </a:p>
          <a:p>
            <a:r>
              <a:rPr lang="en-IN" sz="1800" b="0" i="0" u="none" strike="noStrike" baseline="0" dirty="0">
                <a:solidFill>
                  <a:srgbClr val="000000"/>
                </a:solidFill>
                <a:latin typeface="Calibri" panose="020F0502020204030204" pitchFamily="34" charset="0"/>
              </a:rPr>
              <a:t>right = right+1; </a:t>
            </a:r>
          </a:p>
          <a:p>
            <a:r>
              <a:rPr lang="en-US" sz="1800" b="0" i="0" u="none" strike="noStrike" baseline="0" dirty="0" err="1">
                <a:solidFill>
                  <a:srgbClr val="000000"/>
                </a:solidFill>
                <a:latin typeface="Calibri" panose="020F0502020204030204" pitchFamily="34" charset="0"/>
              </a:rPr>
              <a:t>printf</a:t>
            </a:r>
            <a:r>
              <a:rPr lang="en-US" sz="1800" b="0" i="0" u="none" strike="noStrike" baseline="0" dirty="0">
                <a:solidFill>
                  <a:srgbClr val="000000"/>
                </a:solidFill>
                <a:latin typeface="Calibri" panose="020F0502020204030204" pitchFamily="34" charset="0"/>
              </a:rPr>
              <a:t>("Input the element for adding in queue : "); </a:t>
            </a:r>
          </a:p>
          <a:p>
            <a:r>
              <a:rPr lang="en-IN" sz="1800" b="0" i="0" u="none" strike="noStrike" baseline="0" dirty="0" err="1">
                <a:solidFill>
                  <a:srgbClr val="000000"/>
                </a:solidFill>
                <a:latin typeface="Calibri" panose="020F0502020204030204" pitchFamily="34" charset="0"/>
              </a:rPr>
              <a:t>scanf</a:t>
            </a:r>
            <a:r>
              <a:rPr lang="en-IN" sz="1800" b="0" i="0" u="none" strike="noStrike" baseline="0" dirty="0">
                <a:solidFill>
                  <a:srgbClr val="000000"/>
                </a:solidFill>
                <a:latin typeface="Calibri" panose="020F0502020204030204" pitchFamily="34" charset="0"/>
              </a:rPr>
              <a:t>("%d", &amp;</a:t>
            </a:r>
            <a:r>
              <a:rPr lang="en-IN" sz="1800" b="0" i="0" u="none" strike="noStrike" baseline="0" dirty="0" err="1">
                <a:solidFill>
                  <a:srgbClr val="000000"/>
                </a:solidFill>
                <a:latin typeface="Calibri" panose="020F0502020204030204" pitchFamily="34" charset="0"/>
              </a:rPr>
              <a:t>added_item</a:t>
            </a:r>
            <a:r>
              <a:rPr lang="en-IN" sz="1800" b="0" i="0" u="none" strike="noStrike" baseline="0" dirty="0">
                <a:solidFill>
                  <a:srgbClr val="000000"/>
                </a:solidFill>
                <a:latin typeface="Calibri" panose="020F0502020204030204" pitchFamily="34" charset="0"/>
              </a:rPr>
              <a:t>); </a:t>
            </a:r>
          </a:p>
          <a:p>
            <a:r>
              <a:rPr lang="en-US" sz="1800" b="0" i="0" u="none" strike="noStrike" baseline="0" dirty="0" err="1">
                <a:solidFill>
                  <a:srgbClr val="000000"/>
                </a:solidFill>
                <a:latin typeface="Calibri" panose="020F0502020204030204" pitchFamily="34" charset="0"/>
              </a:rPr>
              <a:t>deque_arr</a:t>
            </a:r>
            <a:r>
              <a:rPr lang="en-US" sz="1800" b="0" i="0" u="none" strike="noStrike" baseline="0" dirty="0">
                <a:solidFill>
                  <a:srgbClr val="000000"/>
                </a:solidFill>
                <a:latin typeface="Calibri" panose="020F0502020204030204" pitchFamily="34" charset="0"/>
              </a:rPr>
              <a:t>[right] = </a:t>
            </a:r>
            <a:r>
              <a:rPr lang="en-US" sz="1800" b="0" i="0" u="none" strike="noStrike" baseline="0" dirty="0" err="1">
                <a:solidFill>
                  <a:srgbClr val="000000"/>
                </a:solidFill>
                <a:latin typeface="Calibri" panose="020F0502020204030204" pitchFamily="34" charset="0"/>
              </a:rPr>
              <a:t>added_item</a:t>
            </a:r>
            <a:r>
              <a:rPr lang="en-US" sz="1800" b="0" i="0" u="none" strike="noStrike" baseline="0" dirty="0">
                <a:solidFill>
                  <a:srgbClr val="000000"/>
                </a:solidFill>
                <a:latin typeface="Calibri" panose="020F0502020204030204" pitchFamily="34" charset="0"/>
              </a:rPr>
              <a:t> ; </a:t>
            </a:r>
          </a:p>
          <a:p>
            <a:r>
              <a:rPr lang="en-IN" sz="1800" b="0" i="0" u="none" strike="noStrike" baseline="0" dirty="0">
                <a:solidFill>
                  <a:srgbClr val="000000"/>
                </a:solidFill>
                <a:latin typeface="Calibri" panose="020F0502020204030204" pitchFamily="34" charset="0"/>
              </a:rPr>
              <a:t>} </a:t>
            </a:r>
            <a:endParaRPr lang="en-IN" dirty="0"/>
          </a:p>
        </p:txBody>
      </p:sp>
      <p:sp>
        <p:nvSpPr>
          <p:cNvPr id="10" name="Title 1">
            <a:extLst>
              <a:ext uri="{FF2B5EF4-FFF2-40B4-BE49-F238E27FC236}">
                <a16:creationId xmlns:a16="http://schemas.microsoft.com/office/drawing/2014/main" id="{50F73865-EFC6-4A20-A53B-5985BC892E95}"/>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2" name="Picture 2" descr="E:\NIET\Project\xLogo11.png.pagespeed.ic.pydHLuCQEZ.png">
            <a:extLst>
              <a:ext uri="{FF2B5EF4-FFF2-40B4-BE49-F238E27FC236}">
                <a16:creationId xmlns:a16="http://schemas.microsoft.com/office/drawing/2014/main" id="{ECCC37B6-29EC-498E-BD0B-75B41262FF71}"/>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9766672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202642-862D-473D-BD9A-A05C380B9836}"/>
              </a:ext>
            </a:extLst>
          </p:cNvPr>
          <p:cNvSpPr>
            <a:spLocks noGrp="1"/>
          </p:cNvSpPr>
          <p:nvPr>
            <p:ph type="dt" sz="half" idx="10"/>
          </p:nvPr>
        </p:nvSpPr>
        <p:spPr/>
        <p:txBody>
          <a:bodyPr/>
          <a:lstStyle/>
          <a:p>
            <a:fld id="{8B417F2B-C3F9-4DAC-9009-F72BFA22BCAE}" type="datetime1">
              <a:rPr lang="en-IN" smtClean="0"/>
              <a:t>03-09-2021</a:t>
            </a:fld>
            <a:endParaRPr lang="en-US"/>
          </a:p>
        </p:txBody>
      </p:sp>
      <p:sp>
        <p:nvSpPr>
          <p:cNvPr id="5" name="Footer Placeholder 4">
            <a:extLst>
              <a:ext uri="{FF2B5EF4-FFF2-40B4-BE49-F238E27FC236}">
                <a16:creationId xmlns:a16="http://schemas.microsoft.com/office/drawing/2014/main" id="{D6CA662D-48C4-43C2-8005-3195E576F52B}"/>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3404DB60-1477-4DAA-8973-4AFB3536E180}"/>
              </a:ext>
            </a:extLst>
          </p:cNvPr>
          <p:cNvSpPr>
            <a:spLocks noGrp="1"/>
          </p:cNvSpPr>
          <p:nvPr>
            <p:ph type="sldNum" sz="quarter" idx="12"/>
          </p:nvPr>
        </p:nvSpPr>
        <p:spPr/>
        <p:txBody>
          <a:bodyPr/>
          <a:lstStyle/>
          <a:p>
            <a:fld id="{B6F15528-21DE-4FAA-801E-634DDDAF4B2B}" type="slidenum">
              <a:rPr lang="en-US" smtClean="0"/>
              <a:pPr/>
              <a:t>105</a:t>
            </a:fld>
            <a:endParaRPr lang="en-US"/>
          </a:p>
        </p:txBody>
      </p:sp>
      <p:sp>
        <p:nvSpPr>
          <p:cNvPr id="10" name="Title 1">
            <a:extLst>
              <a:ext uri="{FF2B5EF4-FFF2-40B4-BE49-F238E27FC236}">
                <a16:creationId xmlns:a16="http://schemas.microsoft.com/office/drawing/2014/main" id="{50F73865-EFC6-4A20-A53B-5985BC892E95}"/>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2" name="Picture 2" descr="E:\NIET\Project\xLogo11.png.pagespeed.ic.pydHLuCQEZ.png">
            <a:extLst>
              <a:ext uri="{FF2B5EF4-FFF2-40B4-BE49-F238E27FC236}">
                <a16:creationId xmlns:a16="http://schemas.microsoft.com/office/drawing/2014/main" id="{ECCC37B6-29EC-498E-BD0B-75B41262FF71}"/>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CE853B30-F255-446C-87DB-3BF33C3421CB}"/>
              </a:ext>
            </a:extLst>
          </p:cNvPr>
          <p:cNvSpPr txBox="1"/>
          <p:nvPr/>
        </p:nvSpPr>
        <p:spPr>
          <a:xfrm>
            <a:off x="539552" y="877452"/>
            <a:ext cx="7660112" cy="5693866"/>
          </a:xfrm>
          <a:prstGeom prst="rect">
            <a:avLst/>
          </a:prstGeom>
          <a:noFill/>
        </p:spPr>
        <p:txBody>
          <a:bodyPr wrap="square">
            <a:spAutoFit/>
          </a:bodyPr>
          <a:lstStyle/>
          <a:p>
            <a:r>
              <a:rPr lang="en-IN" sz="2200" b="1" i="0" u="none" strike="noStrike" baseline="0" dirty="0">
                <a:solidFill>
                  <a:srgbClr val="000000"/>
                </a:solidFill>
                <a:latin typeface="Calibri" panose="020F0502020204030204" pitchFamily="34" charset="0"/>
              </a:rPr>
              <a:t>			</a:t>
            </a:r>
            <a:r>
              <a:rPr lang="en-IN" sz="2200" b="1" i="0" u="none" strike="noStrike" baseline="0" dirty="0">
                <a:solidFill>
                  <a:srgbClr val="000000"/>
                </a:solidFill>
                <a:latin typeface="+mj-lt"/>
              </a:rPr>
              <a:t>Insert At Left</a:t>
            </a:r>
            <a:endParaRPr lang="en-IN" sz="2200" b="1" i="0" u="none" strike="noStrike" baseline="0" dirty="0">
              <a:solidFill>
                <a:srgbClr val="000000"/>
              </a:solidFill>
              <a:latin typeface="Calibri" panose="020F0502020204030204" pitchFamily="34" charset="0"/>
            </a:endParaRPr>
          </a:p>
          <a:p>
            <a:r>
              <a:rPr lang="en-IN" sz="1800" b="0" i="0" u="none" strike="noStrike" baseline="0" dirty="0">
                <a:solidFill>
                  <a:srgbClr val="000000"/>
                </a:solidFill>
                <a:latin typeface="Calibri" panose="020F0502020204030204" pitchFamily="34" charset="0"/>
              </a:rPr>
              <a:t>void </a:t>
            </a:r>
            <a:r>
              <a:rPr lang="en-IN" sz="1800" b="0" i="0" u="none" strike="noStrike" baseline="0" dirty="0" err="1">
                <a:solidFill>
                  <a:srgbClr val="000000"/>
                </a:solidFill>
                <a:latin typeface="Calibri" panose="020F0502020204030204" pitchFamily="34" charset="0"/>
              </a:rPr>
              <a:t>insert_left</a:t>
            </a:r>
            <a:r>
              <a:rPr lang="en-IN" sz="1800" b="0" i="0" u="none" strike="noStrike" baseline="0" dirty="0">
                <a:solidFill>
                  <a:srgbClr val="000000"/>
                </a:solidFill>
                <a:latin typeface="Calibri" panose="020F0502020204030204" pitchFamily="34" charset="0"/>
              </a:rPr>
              <a:t>() </a:t>
            </a:r>
          </a:p>
          <a:p>
            <a:r>
              <a:rPr lang="en-IN" sz="1800" b="0" i="0" u="none" strike="noStrike" baseline="0" dirty="0">
                <a:solidFill>
                  <a:srgbClr val="000000"/>
                </a:solidFill>
                <a:latin typeface="Calibri" panose="020F0502020204030204" pitchFamily="34" charset="0"/>
              </a:rPr>
              <a:t>{ </a:t>
            </a:r>
          </a:p>
          <a:p>
            <a:r>
              <a:rPr lang="en-IN" sz="1800" b="0" i="0" u="none" strike="noStrike" baseline="0" dirty="0">
                <a:solidFill>
                  <a:srgbClr val="000000"/>
                </a:solidFill>
                <a:latin typeface="Calibri" panose="020F0502020204030204" pitchFamily="34" charset="0"/>
              </a:rPr>
              <a:t>int </a:t>
            </a:r>
            <a:r>
              <a:rPr lang="en-IN" sz="1800" b="0" i="0" u="none" strike="noStrike" baseline="0" dirty="0" err="1">
                <a:solidFill>
                  <a:srgbClr val="000000"/>
                </a:solidFill>
                <a:latin typeface="Calibri" panose="020F0502020204030204" pitchFamily="34" charset="0"/>
              </a:rPr>
              <a:t>added_item</a:t>
            </a:r>
            <a:r>
              <a:rPr lang="en-IN"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if((left == 0 &amp;&amp; right == MAX-1) || (left == right+1)) </a:t>
            </a:r>
          </a:p>
          <a:p>
            <a:r>
              <a:rPr lang="en-IN" sz="1800" b="0" i="0" u="none" strike="noStrike" baseline="0" dirty="0">
                <a:solidFill>
                  <a:srgbClr val="000000"/>
                </a:solidFill>
                <a:latin typeface="Calibri" panose="020F0502020204030204" pitchFamily="34" charset="0"/>
              </a:rPr>
              <a:t>{ </a:t>
            </a:r>
            <a:r>
              <a:rPr lang="en-IN" sz="1800" b="0" i="0" u="none" strike="noStrike" baseline="0" dirty="0" err="1">
                <a:solidFill>
                  <a:srgbClr val="000000"/>
                </a:solidFill>
                <a:latin typeface="Calibri" panose="020F0502020204030204" pitchFamily="34" charset="0"/>
              </a:rPr>
              <a:t>printf</a:t>
            </a:r>
            <a:r>
              <a:rPr lang="en-IN" sz="1800" b="0" i="0" u="none" strike="noStrike" baseline="0" dirty="0">
                <a:solidFill>
                  <a:srgbClr val="000000"/>
                </a:solidFill>
                <a:latin typeface="Calibri" panose="020F0502020204030204" pitchFamily="34" charset="0"/>
              </a:rPr>
              <a:t>("Queue Overflow \n"); </a:t>
            </a:r>
          </a:p>
          <a:p>
            <a:r>
              <a:rPr lang="en-IN" sz="1800" b="0" i="0" u="none" strike="noStrike" baseline="0" dirty="0">
                <a:solidFill>
                  <a:srgbClr val="000000"/>
                </a:solidFill>
                <a:latin typeface="Calibri" panose="020F0502020204030204" pitchFamily="34" charset="0"/>
              </a:rPr>
              <a:t>return; } </a:t>
            </a:r>
          </a:p>
          <a:p>
            <a:r>
              <a:rPr lang="en-US" sz="1800" b="0" i="0" u="none" strike="noStrike" baseline="0" dirty="0">
                <a:solidFill>
                  <a:srgbClr val="000000"/>
                </a:solidFill>
                <a:latin typeface="Calibri" panose="020F0502020204030204" pitchFamily="34" charset="0"/>
              </a:rPr>
              <a:t>if (left == -1)/*If queue is initially empty*/ </a:t>
            </a:r>
            <a:endParaRPr lang="en-IN" sz="1800" b="0" i="0" u="none" strike="noStrike" baseline="0" dirty="0">
              <a:solidFill>
                <a:srgbClr val="000000"/>
              </a:solidFill>
            </a:endParaRPr>
          </a:p>
          <a:p>
            <a:r>
              <a:rPr lang="en-IN" sz="1800" b="0" i="0" u="none" strike="noStrike" baseline="0" dirty="0">
                <a:solidFill>
                  <a:srgbClr val="000000"/>
                </a:solidFill>
              </a:rPr>
              <a:t>{</a:t>
            </a:r>
          </a:p>
          <a:p>
            <a:r>
              <a:rPr lang="en-IN" sz="1800" b="0" i="0" u="none" strike="noStrike" baseline="0" dirty="0">
                <a:solidFill>
                  <a:srgbClr val="000000"/>
                </a:solidFill>
              </a:rPr>
              <a:t> left = 0; </a:t>
            </a:r>
          </a:p>
          <a:p>
            <a:r>
              <a:rPr lang="en-IN" sz="1800" b="0" i="0" u="none" strike="noStrike" baseline="0" dirty="0">
                <a:solidFill>
                  <a:srgbClr val="000000"/>
                </a:solidFill>
              </a:rPr>
              <a:t>right = 0; } </a:t>
            </a:r>
          </a:p>
          <a:p>
            <a:r>
              <a:rPr lang="en-IN" sz="1800" b="0" i="0" u="none" strike="noStrike" baseline="0" dirty="0">
                <a:solidFill>
                  <a:srgbClr val="000000"/>
                </a:solidFill>
              </a:rPr>
              <a:t>else </a:t>
            </a:r>
          </a:p>
          <a:p>
            <a:r>
              <a:rPr lang="en-IN" sz="1800" b="0" i="0" u="none" strike="noStrike" baseline="0" dirty="0">
                <a:solidFill>
                  <a:srgbClr val="000000"/>
                </a:solidFill>
              </a:rPr>
              <a:t>if(left== 0) </a:t>
            </a:r>
          </a:p>
          <a:p>
            <a:r>
              <a:rPr lang="en-IN" sz="1800" b="0" i="0" u="none" strike="noStrike" baseline="0" dirty="0">
                <a:solidFill>
                  <a:srgbClr val="000000"/>
                </a:solidFill>
              </a:rPr>
              <a:t>left=MAX-1; </a:t>
            </a:r>
          </a:p>
          <a:p>
            <a:r>
              <a:rPr lang="en-IN" sz="1800" b="0" i="0" u="none" strike="noStrike" baseline="0" dirty="0">
                <a:solidFill>
                  <a:srgbClr val="000000"/>
                </a:solidFill>
              </a:rPr>
              <a:t>else </a:t>
            </a:r>
          </a:p>
          <a:p>
            <a:r>
              <a:rPr lang="en-IN" sz="1800" b="0" i="0" u="none" strike="noStrike" baseline="0" dirty="0">
                <a:solidFill>
                  <a:srgbClr val="000000"/>
                </a:solidFill>
              </a:rPr>
              <a:t>left=left-1; </a:t>
            </a:r>
          </a:p>
          <a:p>
            <a:r>
              <a:rPr lang="en-US" sz="1800" b="0" i="0" u="none" strike="noStrike" baseline="0" dirty="0" err="1">
                <a:solidFill>
                  <a:srgbClr val="000000"/>
                </a:solidFill>
              </a:rPr>
              <a:t>printf</a:t>
            </a:r>
            <a:r>
              <a:rPr lang="en-US" sz="1800" b="0" i="0" u="none" strike="noStrike" baseline="0" dirty="0">
                <a:solidFill>
                  <a:srgbClr val="000000"/>
                </a:solidFill>
              </a:rPr>
              <a:t>("Input the element for adding in queue : "); </a:t>
            </a:r>
          </a:p>
          <a:p>
            <a:r>
              <a:rPr lang="en-IN" sz="1800" b="0" i="0" u="none" strike="noStrike" baseline="0" dirty="0" err="1">
                <a:solidFill>
                  <a:srgbClr val="000000"/>
                </a:solidFill>
              </a:rPr>
              <a:t>scanf</a:t>
            </a:r>
            <a:r>
              <a:rPr lang="en-IN" sz="1800" b="0" i="0" u="none" strike="noStrike" baseline="0" dirty="0">
                <a:solidFill>
                  <a:srgbClr val="000000"/>
                </a:solidFill>
              </a:rPr>
              <a:t>("%d", &amp;</a:t>
            </a:r>
            <a:r>
              <a:rPr lang="en-IN" sz="1800" b="0" i="0" u="none" strike="noStrike" baseline="0" dirty="0" err="1">
                <a:solidFill>
                  <a:srgbClr val="000000"/>
                </a:solidFill>
              </a:rPr>
              <a:t>added_item</a:t>
            </a:r>
            <a:r>
              <a:rPr lang="en-IN" sz="1800" b="0" i="0" u="none" strike="noStrike" baseline="0" dirty="0">
                <a:solidFill>
                  <a:srgbClr val="000000"/>
                </a:solidFill>
              </a:rPr>
              <a:t>); </a:t>
            </a:r>
          </a:p>
          <a:p>
            <a:r>
              <a:rPr lang="en-US" sz="1800" b="0" i="0" u="none" strike="noStrike" baseline="0" dirty="0" err="1">
                <a:solidFill>
                  <a:srgbClr val="000000"/>
                </a:solidFill>
              </a:rPr>
              <a:t>deque_arr</a:t>
            </a:r>
            <a:r>
              <a:rPr lang="en-US" sz="1800" b="0" i="0" u="none" strike="noStrike" baseline="0" dirty="0">
                <a:solidFill>
                  <a:srgbClr val="000000"/>
                </a:solidFill>
              </a:rPr>
              <a:t>[left] = </a:t>
            </a:r>
            <a:r>
              <a:rPr lang="en-US" sz="1800" b="0" i="0" u="none" strike="noStrike" baseline="0" dirty="0" err="1">
                <a:solidFill>
                  <a:srgbClr val="000000"/>
                </a:solidFill>
              </a:rPr>
              <a:t>added_item</a:t>
            </a:r>
            <a:r>
              <a:rPr lang="en-US" sz="1800" b="0" i="0" u="none" strike="noStrike" baseline="0" dirty="0">
                <a:solidFill>
                  <a:srgbClr val="000000"/>
                </a:solidFill>
              </a:rPr>
              <a:t> ; </a:t>
            </a:r>
          </a:p>
          <a:p>
            <a:r>
              <a:rPr lang="en-US" sz="1800" b="0" i="0" u="none" strike="noStrike" baseline="0" dirty="0">
                <a:solidFill>
                  <a:srgbClr val="000000"/>
                </a:solidFill>
              </a:rPr>
              <a:t>} </a:t>
            </a:r>
            <a:endParaRPr lang="en-IN" dirty="0"/>
          </a:p>
        </p:txBody>
      </p:sp>
    </p:spTree>
    <p:extLst>
      <p:ext uri="{BB962C8B-B14F-4D97-AF65-F5344CB8AC3E}">
        <p14:creationId xmlns:p14="http://schemas.microsoft.com/office/powerpoint/2010/main" val="15071606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202642-862D-473D-BD9A-A05C380B9836}"/>
              </a:ext>
            </a:extLst>
          </p:cNvPr>
          <p:cNvSpPr>
            <a:spLocks noGrp="1"/>
          </p:cNvSpPr>
          <p:nvPr>
            <p:ph type="dt" sz="half" idx="10"/>
          </p:nvPr>
        </p:nvSpPr>
        <p:spPr/>
        <p:txBody>
          <a:bodyPr/>
          <a:lstStyle/>
          <a:p>
            <a:fld id="{88EB0639-3513-4B6A-B497-083F7D546865}" type="datetime1">
              <a:rPr lang="en-IN" smtClean="0"/>
              <a:t>03-09-2021</a:t>
            </a:fld>
            <a:endParaRPr lang="en-US"/>
          </a:p>
        </p:txBody>
      </p:sp>
      <p:sp>
        <p:nvSpPr>
          <p:cNvPr id="5" name="Footer Placeholder 4">
            <a:extLst>
              <a:ext uri="{FF2B5EF4-FFF2-40B4-BE49-F238E27FC236}">
                <a16:creationId xmlns:a16="http://schemas.microsoft.com/office/drawing/2014/main" id="{D6CA662D-48C4-43C2-8005-3195E576F52B}"/>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3404DB60-1477-4DAA-8973-4AFB3536E180}"/>
              </a:ext>
            </a:extLst>
          </p:cNvPr>
          <p:cNvSpPr>
            <a:spLocks noGrp="1"/>
          </p:cNvSpPr>
          <p:nvPr>
            <p:ph type="sldNum" sz="quarter" idx="12"/>
          </p:nvPr>
        </p:nvSpPr>
        <p:spPr/>
        <p:txBody>
          <a:bodyPr/>
          <a:lstStyle/>
          <a:p>
            <a:fld id="{B6F15528-21DE-4FAA-801E-634DDDAF4B2B}" type="slidenum">
              <a:rPr lang="en-US" smtClean="0"/>
              <a:pPr/>
              <a:t>106</a:t>
            </a:fld>
            <a:endParaRPr lang="en-US"/>
          </a:p>
        </p:txBody>
      </p:sp>
      <p:sp>
        <p:nvSpPr>
          <p:cNvPr id="10" name="Title 1">
            <a:extLst>
              <a:ext uri="{FF2B5EF4-FFF2-40B4-BE49-F238E27FC236}">
                <a16:creationId xmlns:a16="http://schemas.microsoft.com/office/drawing/2014/main" id="{50F73865-EFC6-4A20-A53B-5985BC892E95}"/>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2" name="Picture 2" descr="E:\NIET\Project\xLogo11.png.pagespeed.ic.pydHLuCQEZ.png">
            <a:extLst>
              <a:ext uri="{FF2B5EF4-FFF2-40B4-BE49-F238E27FC236}">
                <a16:creationId xmlns:a16="http://schemas.microsoft.com/office/drawing/2014/main" id="{ECCC37B6-29EC-498E-BD0B-75B41262FF71}"/>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5E2FC0BD-1A47-4092-9EB1-944A1DFF90B7}"/>
              </a:ext>
            </a:extLst>
          </p:cNvPr>
          <p:cNvSpPr txBox="1"/>
          <p:nvPr/>
        </p:nvSpPr>
        <p:spPr>
          <a:xfrm>
            <a:off x="457200" y="856088"/>
            <a:ext cx="8075240" cy="5693866"/>
          </a:xfrm>
          <a:prstGeom prst="rect">
            <a:avLst/>
          </a:prstGeom>
          <a:noFill/>
        </p:spPr>
        <p:txBody>
          <a:bodyPr wrap="square">
            <a:spAutoFit/>
          </a:bodyPr>
          <a:lstStyle/>
          <a:p>
            <a:r>
              <a:rPr lang="en-IN" sz="1800" b="1" i="0" u="none" strike="noStrike" baseline="0" dirty="0">
                <a:solidFill>
                  <a:srgbClr val="000000"/>
                </a:solidFill>
                <a:latin typeface="Calibri" panose="020F0502020204030204" pitchFamily="34" charset="0"/>
              </a:rPr>
              <a:t>			</a:t>
            </a:r>
            <a:r>
              <a:rPr lang="en-IN" sz="2200" b="1" dirty="0">
                <a:solidFill>
                  <a:srgbClr val="000000"/>
                </a:solidFill>
                <a:latin typeface="+mj-lt"/>
              </a:rPr>
              <a:t>Delete from</a:t>
            </a:r>
            <a:r>
              <a:rPr lang="en-IN" sz="2200" b="1" i="0" u="none" strike="noStrike" baseline="0" dirty="0">
                <a:solidFill>
                  <a:srgbClr val="000000"/>
                </a:solidFill>
                <a:latin typeface="+mj-lt"/>
              </a:rPr>
              <a:t> Left</a:t>
            </a:r>
          </a:p>
          <a:p>
            <a:endParaRPr lang="en-IN" sz="1800" b="0" i="0" u="none" strike="noStrike" baseline="0" dirty="0">
              <a:solidFill>
                <a:srgbClr val="000000"/>
              </a:solidFill>
              <a:latin typeface="Calibri" panose="020F0502020204030204" pitchFamily="34" charset="0"/>
            </a:endParaRPr>
          </a:p>
          <a:p>
            <a:r>
              <a:rPr lang="en-IN" sz="1800" b="0" i="0" u="none" strike="noStrike" baseline="0" dirty="0">
                <a:solidFill>
                  <a:srgbClr val="000000"/>
                </a:solidFill>
                <a:latin typeface="Calibri" panose="020F0502020204030204" pitchFamily="34" charset="0"/>
              </a:rPr>
              <a:t>void </a:t>
            </a:r>
            <a:r>
              <a:rPr lang="en-IN" sz="1800" b="0" i="0" u="none" strike="noStrike" baseline="0" dirty="0" err="1">
                <a:solidFill>
                  <a:srgbClr val="000000"/>
                </a:solidFill>
                <a:latin typeface="Calibri" panose="020F0502020204030204" pitchFamily="34" charset="0"/>
              </a:rPr>
              <a:t>delete_left</a:t>
            </a:r>
            <a:r>
              <a:rPr lang="en-IN" sz="1800" b="0" i="0" u="none" strike="noStrike" baseline="0" dirty="0">
                <a:solidFill>
                  <a:srgbClr val="000000"/>
                </a:solidFill>
                <a:latin typeface="Calibri" panose="020F0502020204030204" pitchFamily="34" charset="0"/>
              </a:rPr>
              <a:t>() </a:t>
            </a:r>
          </a:p>
          <a:p>
            <a:r>
              <a:rPr lang="en-IN" sz="1800" b="0" i="0" u="none" strike="noStrike" baseline="0" dirty="0">
                <a:solidFill>
                  <a:srgbClr val="000000"/>
                </a:solidFill>
                <a:latin typeface="Calibri" panose="020F0502020204030204" pitchFamily="34" charset="0"/>
              </a:rPr>
              <a:t>{ </a:t>
            </a:r>
          </a:p>
          <a:p>
            <a:r>
              <a:rPr lang="en-IN" sz="1800" b="0" i="0" u="none" strike="noStrike" baseline="0" dirty="0">
                <a:solidFill>
                  <a:srgbClr val="000000"/>
                </a:solidFill>
                <a:latin typeface="Calibri" panose="020F0502020204030204" pitchFamily="34" charset="0"/>
              </a:rPr>
              <a:t>if (left == -1) </a:t>
            </a:r>
          </a:p>
          <a:p>
            <a:r>
              <a:rPr lang="en-IN" sz="1800" b="0" i="0" u="none" strike="noStrike" baseline="0" dirty="0">
                <a:solidFill>
                  <a:srgbClr val="000000"/>
                </a:solidFill>
                <a:latin typeface="Calibri" panose="020F0502020204030204" pitchFamily="34" charset="0"/>
              </a:rPr>
              <a:t>{ </a:t>
            </a:r>
          </a:p>
          <a:p>
            <a:r>
              <a:rPr lang="en-IN" sz="1800" b="0" i="0" u="none" strike="noStrike" baseline="0" dirty="0" err="1">
                <a:solidFill>
                  <a:srgbClr val="000000"/>
                </a:solidFill>
                <a:latin typeface="Calibri" panose="020F0502020204030204" pitchFamily="34" charset="0"/>
              </a:rPr>
              <a:t>printf</a:t>
            </a:r>
            <a:r>
              <a:rPr lang="en-IN" sz="1800" b="0" i="0" u="none" strike="noStrike" baseline="0" dirty="0">
                <a:solidFill>
                  <a:srgbClr val="000000"/>
                </a:solidFill>
                <a:latin typeface="Calibri" panose="020F0502020204030204" pitchFamily="34" charset="0"/>
              </a:rPr>
              <a:t>("Queue Underflow\n"); </a:t>
            </a:r>
          </a:p>
          <a:p>
            <a:r>
              <a:rPr lang="en-IN" sz="1800" b="0" i="0" u="none" strike="noStrike" baseline="0" dirty="0">
                <a:solidFill>
                  <a:srgbClr val="000000"/>
                </a:solidFill>
                <a:latin typeface="Calibri" panose="020F0502020204030204" pitchFamily="34" charset="0"/>
              </a:rPr>
              <a:t>return ; </a:t>
            </a:r>
          </a:p>
          <a:p>
            <a:r>
              <a:rPr lang="en-IN" sz="1800" b="0" i="0" u="none" strike="noStrike" baseline="0" dirty="0">
                <a:solidFill>
                  <a:srgbClr val="000000"/>
                </a:solidFill>
                <a:latin typeface="Calibri" panose="020F0502020204030204" pitchFamily="34" charset="0"/>
              </a:rPr>
              <a:t>} </a:t>
            </a:r>
          </a:p>
          <a:p>
            <a:r>
              <a:rPr lang="en-US" sz="1800" b="0" i="0" u="none" strike="noStrike" baseline="0" dirty="0" err="1">
                <a:solidFill>
                  <a:srgbClr val="000000"/>
                </a:solidFill>
                <a:latin typeface="Calibri" panose="020F0502020204030204" pitchFamily="34" charset="0"/>
              </a:rPr>
              <a:t>printf</a:t>
            </a:r>
            <a:r>
              <a:rPr lang="en-US" sz="1800" b="0" i="0" u="none" strike="noStrike" baseline="0" dirty="0">
                <a:solidFill>
                  <a:srgbClr val="000000"/>
                </a:solidFill>
                <a:latin typeface="Calibri" panose="020F0502020204030204" pitchFamily="34" charset="0"/>
              </a:rPr>
              <a:t>("Element deleted from queue is : %d\n",</a:t>
            </a:r>
            <a:r>
              <a:rPr lang="en-US" sz="1800" b="0" i="0" u="none" strike="noStrike" baseline="0" dirty="0" err="1">
                <a:solidFill>
                  <a:srgbClr val="000000"/>
                </a:solidFill>
                <a:latin typeface="Calibri" panose="020F0502020204030204" pitchFamily="34" charset="0"/>
              </a:rPr>
              <a:t>deque_arr</a:t>
            </a:r>
            <a:r>
              <a:rPr lang="en-US" sz="1800" b="0" i="0" u="none" strike="noStrike" baseline="0" dirty="0">
                <a:solidFill>
                  <a:srgbClr val="000000"/>
                </a:solidFill>
                <a:latin typeface="Calibri" panose="020F0502020204030204" pitchFamily="34" charset="0"/>
              </a:rPr>
              <a:t>[left]); </a:t>
            </a:r>
          </a:p>
          <a:p>
            <a:r>
              <a:rPr lang="en-US" sz="1800" b="0" i="0" u="none" strike="noStrike" baseline="0" dirty="0">
                <a:solidFill>
                  <a:srgbClr val="000000"/>
                </a:solidFill>
                <a:latin typeface="Calibri" panose="020F0502020204030204" pitchFamily="34" charset="0"/>
              </a:rPr>
              <a:t>if(left == right) /*Queue has only one element */ </a:t>
            </a:r>
          </a:p>
          <a:p>
            <a:r>
              <a:rPr lang="en-IN" sz="1800" b="0" i="0" u="none" strike="noStrike" baseline="0" dirty="0">
                <a:solidFill>
                  <a:srgbClr val="000000"/>
                </a:solidFill>
                <a:latin typeface="Calibri" panose="020F0502020204030204" pitchFamily="34" charset="0"/>
              </a:rPr>
              <a:t>{ left = -1; </a:t>
            </a:r>
          </a:p>
          <a:p>
            <a:r>
              <a:rPr lang="en-IN" sz="1800" b="0" i="0" u="none" strike="noStrike" baseline="0" dirty="0">
                <a:solidFill>
                  <a:srgbClr val="000000"/>
                </a:solidFill>
                <a:latin typeface="Calibri" panose="020F0502020204030204" pitchFamily="34" charset="0"/>
              </a:rPr>
              <a:t>right=-1; </a:t>
            </a:r>
          </a:p>
          <a:p>
            <a:r>
              <a:rPr lang="en-IN" sz="1800" b="0" i="0" u="none" strike="noStrike" baseline="0" dirty="0">
                <a:solidFill>
                  <a:srgbClr val="000000"/>
                </a:solidFill>
                <a:latin typeface="Calibri" panose="020F0502020204030204" pitchFamily="34" charset="0"/>
              </a:rPr>
              <a:t>} </a:t>
            </a:r>
          </a:p>
          <a:p>
            <a:r>
              <a:rPr lang="en-IN" sz="1800" b="0" i="0" u="none" strike="noStrike" baseline="0" dirty="0">
                <a:solidFill>
                  <a:srgbClr val="000000"/>
                </a:solidFill>
                <a:latin typeface="Calibri" panose="020F0502020204030204" pitchFamily="34" charset="0"/>
              </a:rPr>
              <a:t>else </a:t>
            </a:r>
          </a:p>
          <a:p>
            <a:r>
              <a:rPr lang="en-IN" sz="1800" b="0" i="0" u="none" strike="noStrike" baseline="0" dirty="0">
                <a:solidFill>
                  <a:srgbClr val="000000"/>
                </a:solidFill>
                <a:latin typeface="Calibri" panose="020F0502020204030204" pitchFamily="34" charset="0"/>
              </a:rPr>
              <a:t>if(left == MAX-1) </a:t>
            </a:r>
          </a:p>
          <a:p>
            <a:r>
              <a:rPr lang="en-IN" sz="1800" b="0" i="0" u="none" strike="noStrike" baseline="0" dirty="0">
                <a:solidFill>
                  <a:srgbClr val="000000"/>
                </a:solidFill>
                <a:latin typeface="Calibri" panose="020F0502020204030204" pitchFamily="34" charset="0"/>
              </a:rPr>
              <a:t>left = 0; </a:t>
            </a:r>
          </a:p>
          <a:p>
            <a:r>
              <a:rPr lang="en-IN" sz="1800" b="0" i="0" u="none" strike="noStrike" baseline="0" dirty="0">
                <a:solidFill>
                  <a:srgbClr val="000000"/>
                </a:solidFill>
                <a:latin typeface="Calibri" panose="020F0502020204030204" pitchFamily="34" charset="0"/>
              </a:rPr>
              <a:t>else </a:t>
            </a:r>
          </a:p>
          <a:p>
            <a:r>
              <a:rPr lang="en-IN" sz="1800" b="0" i="0" u="none" strike="noStrike" baseline="0" dirty="0">
                <a:solidFill>
                  <a:srgbClr val="000000"/>
                </a:solidFill>
                <a:latin typeface="Calibri" panose="020F0502020204030204" pitchFamily="34" charset="0"/>
              </a:rPr>
              <a:t>left = left+1; </a:t>
            </a:r>
          </a:p>
          <a:p>
            <a:r>
              <a:rPr lang="en-IN" sz="1800" b="0" i="0" u="none" strike="noStrike" baseline="0" dirty="0">
                <a:solidFill>
                  <a:srgbClr val="000000"/>
                </a:solidFill>
                <a:latin typeface="Calibri" panose="020F0502020204030204" pitchFamily="34" charset="0"/>
              </a:rPr>
              <a:t>} </a:t>
            </a:r>
            <a:endParaRPr lang="en-IN" dirty="0"/>
          </a:p>
        </p:txBody>
      </p:sp>
    </p:spTree>
    <p:extLst>
      <p:ext uri="{BB962C8B-B14F-4D97-AF65-F5344CB8AC3E}">
        <p14:creationId xmlns:p14="http://schemas.microsoft.com/office/powerpoint/2010/main" val="1457506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202642-862D-473D-BD9A-A05C380B9836}"/>
              </a:ext>
            </a:extLst>
          </p:cNvPr>
          <p:cNvSpPr>
            <a:spLocks noGrp="1"/>
          </p:cNvSpPr>
          <p:nvPr>
            <p:ph type="dt" sz="half" idx="10"/>
          </p:nvPr>
        </p:nvSpPr>
        <p:spPr/>
        <p:txBody>
          <a:bodyPr/>
          <a:lstStyle/>
          <a:p>
            <a:fld id="{9324BF09-E799-4F58-B9E8-EFEC5D9762DA}" type="datetime1">
              <a:rPr lang="en-IN" smtClean="0"/>
              <a:t>03-09-2021</a:t>
            </a:fld>
            <a:endParaRPr lang="en-US"/>
          </a:p>
        </p:txBody>
      </p:sp>
      <p:sp>
        <p:nvSpPr>
          <p:cNvPr id="5" name="Footer Placeholder 4">
            <a:extLst>
              <a:ext uri="{FF2B5EF4-FFF2-40B4-BE49-F238E27FC236}">
                <a16:creationId xmlns:a16="http://schemas.microsoft.com/office/drawing/2014/main" id="{D6CA662D-48C4-43C2-8005-3195E576F52B}"/>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3404DB60-1477-4DAA-8973-4AFB3536E180}"/>
              </a:ext>
            </a:extLst>
          </p:cNvPr>
          <p:cNvSpPr>
            <a:spLocks noGrp="1"/>
          </p:cNvSpPr>
          <p:nvPr>
            <p:ph type="sldNum" sz="quarter" idx="12"/>
          </p:nvPr>
        </p:nvSpPr>
        <p:spPr/>
        <p:txBody>
          <a:bodyPr/>
          <a:lstStyle/>
          <a:p>
            <a:fld id="{B6F15528-21DE-4FAA-801E-634DDDAF4B2B}" type="slidenum">
              <a:rPr lang="en-US" smtClean="0"/>
              <a:pPr/>
              <a:t>107</a:t>
            </a:fld>
            <a:endParaRPr lang="en-US"/>
          </a:p>
        </p:txBody>
      </p:sp>
      <p:sp>
        <p:nvSpPr>
          <p:cNvPr id="10" name="Title 1">
            <a:extLst>
              <a:ext uri="{FF2B5EF4-FFF2-40B4-BE49-F238E27FC236}">
                <a16:creationId xmlns:a16="http://schemas.microsoft.com/office/drawing/2014/main" id="{50F73865-EFC6-4A20-A53B-5985BC892E95}"/>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2" name="Picture 2" descr="E:\NIET\Project\xLogo11.png.pagespeed.ic.pydHLuCQEZ.png">
            <a:extLst>
              <a:ext uri="{FF2B5EF4-FFF2-40B4-BE49-F238E27FC236}">
                <a16:creationId xmlns:a16="http://schemas.microsoft.com/office/drawing/2014/main" id="{ECCC37B6-29EC-498E-BD0B-75B41262FF71}"/>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787FCC9C-C135-4012-BEA9-96E2B5E5BD83}"/>
              </a:ext>
            </a:extLst>
          </p:cNvPr>
          <p:cNvSpPr txBox="1"/>
          <p:nvPr/>
        </p:nvSpPr>
        <p:spPr>
          <a:xfrm>
            <a:off x="448510" y="866192"/>
            <a:ext cx="8147248" cy="5478423"/>
          </a:xfrm>
          <a:prstGeom prst="rect">
            <a:avLst/>
          </a:prstGeom>
          <a:noFill/>
        </p:spPr>
        <p:txBody>
          <a:bodyPr wrap="square">
            <a:spAutoFit/>
          </a:bodyPr>
          <a:lstStyle/>
          <a:p>
            <a:r>
              <a:rPr lang="en-IN" sz="2200" b="1" i="0" u="none" strike="noStrike" baseline="0" dirty="0">
                <a:solidFill>
                  <a:srgbClr val="000000"/>
                </a:solidFill>
                <a:latin typeface="+mj-lt"/>
              </a:rPr>
              <a:t>				Delete from right</a:t>
            </a:r>
          </a:p>
          <a:p>
            <a:endParaRPr lang="en-IN" sz="2200" b="1" i="0" u="none" strike="noStrike" baseline="0" dirty="0">
              <a:solidFill>
                <a:srgbClr val="000000"/>
              </a:solidFill>
              <a:latin typeface="+mj-lt"/>
            </a:endParaRPr>
          </a:p>
          <a:p>
            <a:r>
              <a:rPr lang="en-IN" sz="1800" b="0" i="0" u="none" strike="noStrike" baseline="0" dirty="0">
                <a:solidFill>
                  <a:srgbClr val="000000"/>
                </a:solidFill>
                <a:latin typeface="Calibri" panose="020F0502020204030204" pitchFamily="34" charset="0"/>
              </a:rPr>
              <a:t>void </a:t>
            </a:r>
            <a:r>
              <a:rPr lang="en-IN" sz="1800" b="0" i="0" u="none" strike="noStrike" baseline="0" dirty="0" err="1">
                <a:solidFill>
                  <a:srgbClr val="000000"/>
                </a:solidFill>
                <a:latin typeface="Calibri" panose="020F0502020204030204" pitchFamily="34" charset="0"/>
              </a:rPr>
              <a:t>delete_right</a:t>
            </a:r>
            <a:r>
              <a:rPr lang="en-IN" sz="1800" b="0" i="0" u="none" strike="noStrike" baseline="0" dirty="0">
                <a:solidFill>
                  <a:srgbClr val="000000"/>
                </a:solidFill>
                <a:latin typeface="Calibri" panose="020F0502020204030204" pitchFamily="34" charset="0"/>
              </a:rPr>
              <a:t>() </a:t>
            </a:r>
          </a:p>
          <a:p>
            <a:r>
              <a:rPr lang="en-IN" sz="1800" b="0" i="0" u="none" strike="noStrike" baseline="0" dirty="0">
                <a:solidFill>
                  <a:srgbClr val="000000"/>
                </a:solidFill>
                <a:latin typeface="Calibri" panose="020F0502020204030204" pitchFamily="34" charset="0"/>
              </a:rPr>
              <a:t>{</a:t>
            </a:r>
          </a:p>
          <a:p>
            <a:r>
              <a:rPr lang="en-IN" sz="1800" b="0" i="0" u="none" strike="noStrike" baseline="0" dirty="0">
                <a:solidFill>
                  <a:srgbClr val="000000"/>
                </a:solidFill>
                <a:latin typeface="Calibri" panose="020F0502020204030204" pitchFamily="34" charset="0"/>
              </a:rPr>
              <a:t>if (left == -1) </a:t>
            </a:r>
          </a:p>
          <a:p>
            <a:r>
              <a:rPr lang="en-IN" sz="1800" b="0" i="0" u="none" strike="noStrike" baseline="0" dirty="0">
                <a:solidFill>
                  <a:srgbClr val="000000"/>
                </a:solidFill>
                <a:latin typeface="Calibri" panose="020F0502020204030204" pitchFamily="34" charset="0"/>
              </a:rPr>
              <a:t>{</a:t>
            </a:r>
          </a:p>
          <a:p>
            <a:r>
              <a:rPr lang="en-IN" sz="1800" b="0" i="0" u="none" strike="noStrike" baseline="0" dirty="0" err="1">
                <a:solidFill>
                  <a:srgbClr val="000000"/>
                </a:solidFill>
                <a:latin typeface="Calibri" panose="020F0502020204030204" pitchFamily="34" charset="0"/>
              </a:rPr>
              <a:t>printf</a:t>
            </a:r>
            <a:r>
              <a:rPr lang="en-IN" sz="1800" b="0" i="0" u="none" strike="noStrike" baseline="0" dirty="0">
                <a:solidFill>
                  <a:srgbClr val="000000"/>
                </a:solidFill>
                <a:latin typeface="Calibri" panose="020F0502020204030204" pitchFamily="34" charset="0"/>
              </a:rPr>
              <a:t>("Queue Underflow\n"); </a:t>
            </a:r>
          </a:p>
          <a:p>
            <a:r>
              <a:rPr lang="en-IN" sz="1800" b="0" i="0" u="none" strike="noStrike" baseline="0" dirty="0">
                <a:solidFill>
                  <a:srgbClr val="000000"/>
                </a:solidFill>
                <a:latin typeface="Calibri" panose="020F0502020204030204" pitchFamily="34" charset="0"/>
              </a:rPr>
              <a:t>return ; </a:t>
            </a:r>
          </a:p>
          <a:p>
            <a:r>
              <a:rPr lang="en-IN" sz="1800" b="0" i="0" u="none" strike="noStrike" baseline="0" dirty="0">
                <a:solidFill>
                  <a:srgbClr val="000000"/>
                </a:solidFill>
                <a:latin typeface="Calibri" panose="020F0502020204030204" pitchFamily="34" charset="0"/>
              </a:rPr>
              <a:t>} </a:t>
            </a:r>
          </a:p>
          <a:p>
            <a:r>
              <a:rPr lang="en-US" sz="1800" b="0" i="0" u="none" strike="noStrike" baseline="0" dirty="0" err="1">
                <a:solidFill>
                  <a:srgbClr val="000000"/>
                </a:solidFill>
                <a:latin typeface="Calibri" panose="020F0502020204030204" pitchFamily="34" charset="0"/>
              </a:rPr>
              <a:t>printf</a:t>
            </a:r>
            <a:r>
              <a:rPr lang="en-US" sz="1800" b="0" i="0" u="none" strike="noStrike" baseline="0" dirty="0">
                <a:solidFill>
                  <a:srgbClr val="000000"/>
                </a:solidFill>
                <a:latin typeface="Calibri" panose="020F0502020204030204" pitchFamily="34" charset="0"/>
              </a:rPr>
              <a:t>("Element deleted from queue is : %d\n",</a:t>
            </a:r>
            <a:r>
              <a:rPr lang="en-US" sz="1800" b="0" i="0" u="none" strike="noStrike" baseline="0" dirty="0" err="1">
                <a:solidFill>
                  <a:srgbClr val="000000"/>
                </a:solidFill>
                <a:latin typeface="Calibri" panose="020F0502020204030204" pitchFamily="34" charset="0"/>
              </a:rPr>
              <a:t>deque_arr</a:t>
            </a:r>
            <a:r>
              <a:rPr lang="en-US" sz="1800" b="0" i="0" u="none" strike="noStrike" baseline="0" dirty="0">
                <a:solidFill>
                  <a:srgbClr val="000000"/>
                </a:solidFill>
                <a:latin typeface="Calibri" panose="020F0502020204030204" pitchFamily="34" charset="0"/>
              </a:rPr>
              <a:t>[right]); </a:t>
            </a:r>
          </a:p>
          <a:p>
            <a:r>
              <a:rPr lang="en-US" sz="1800" b="0" i="0" u="none" strike="noStrike" baseline="0" dirty="0">
                <a:solidFill>
                  <a:srgbClr val="000000"/>
                </a:solidFill>
                <a:latin typeface="Calibri" panose="020F0502020204030204" pitchFamily="34" charset="0"/>
              </a:rPr>
              <a:t>if(left == right) /*queue has only one element*/ </a:t>
            </a:r>
          </a:p>
          <a:p>
            <a:r>
              <a:rPr lang="en-IN" sz="1800" b="0" i="0" u="none" strike="noStrike" baseline="0" dirty="0">
                <a:solidFill>
                  <a:srgbClr val="000000"/>
                </a:solidFill>
                <a:latin typeface="Calibri" panose="020F0502020204030204" pitchFamily="34" charset="0"/>
              </a:rPr>
              <a:t>{ left = -1; </a:t>
            </a:r>
          </a:p>
          <a:p>
            <a:r>
              <a:rPr lang="en-IN" sz="1800" b="0" i="0" u="none" strike="noStrike" baseline="0" dirty="0">
                <a:solidFill>
                  <a:srgbClr val="000000"/>
                </a:solidFill>
                <a:latin typeface="Calibri" panose="020F0502020204030204" pitchFamily="34" charset="0"/>
              </a:rPr>
              <a:t>right=-1; } </a:t>
            </a:r>
          </a:p>
          <a:p>
            <a:r>
              <a:rPr lang="en-IN" sz="1800" b="0" i="0" u="none" strike="noStrike" baseline="0" dirty="0">
                <a:solidFill>
                  <a:srgbClr val="000000"/>
                </a:solidFill>
                <a:latin typeface="Calibri" panose="020F0502020204030204" pitchFamily="34" charset="0"/>
              </a:rPr>
              <a:t>else </a:t>
            </a:r>
          </a:p>
          <a:p>
            <a:r>
              <a:rPr lang="en-IN" sz="1800" b="0" i="0" u="none" strike="noStrike" baseline="0" dirty="0">
                <a:solidFill>
                  <a:srgbClr val="000000"/>
                </a:solidFill>
                <a:latin typeface="Calibri" panose="020F0502020204030204" pitchFamily="34" charset="0"/>
              </a:rPr>
              <a:t>if(right == 0) </a:t>
            </a:r>
          </a:p>
          <a:p>
            <a:r>
              <a:rPr lang="en-IN" sz="1800" b="0" i="0" u="none" strike="noStrike" baseline="0" dirty="0">
                <a:solidFill>
                  <a:srgbClr val="000000"/>
                </a:solidFill>
                <a:latin typeface="Calibri" panose="020F0502020204030204" pitchFamily="34" charset="0"/>
              </a:rPr>
              <a:t>right=MAX-1; </a:t>
            </a:r>
          </a:p>
          <a:p>
            <a:r>
              <a:rPr lang="en-IN" sz="1800" b="0" i="0" u="none" strike="noStrike" baseline="0" dirty="0">
                <a:solidFill>
                  <a:srgbClr val="000000"/>
                </a:solidFill>
                <a:latin typeface="Calibri" panose="020F0502020204030204" pitchFamily="34" charset="0"/>
              </a:rPr>
              <a:t>else </a:t>
            </a:r>
          </a:p>
          <a:p>
            <a:r>
              <a:rPr lang="en-IN" sz="1800" b="0" i="0" u="none" strike="noStrike" baseline="0" dirty="0">
                <a:solidFill>
                  <a:srgbClr val="000000"/>
                </a:solidFill>
                <a:latin typeface="Calibri" panose="020F0502020204030204" pitchFamily="34" charset="0"/>
              </a:rPr>
              <a:t>right=right-1;</a:t>
            </a:r>
          </a:p>
          <a:p>
            <a:r>
              <a:rPr lang="en-IN" sz="1800" b="0" i="0" u="none" strike="noStrike" baseline="0" dirty="0">
                <a:solidFill>
                  <a:srgbClr val="000000"/>
                </a:solidFill>
                <a:latin typeface="Calibri" panose="020F0502020204030204" pitchFamily="34" charset="0"/>
              </a:rPr>
              <a:t> } </a:t>
            </a:r>
            <a:endParaRPr lang="en-IN" dirty="0"/>
          </a:p>
        </p:txBody>
      </p:sp>
    </p:spTree>
    <p:extLst>
      <p:ext uri="{BB962C8B-B14F-4D97-AF65-F5344CB8AC3E}">
        <p14:creationId xmlns:p14="http://schemas.microsoft.com/office/powerpoint/2010/main" val="138663934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202642-862D-473D-BD9A-A05C380B9836}"/>
              </a:ext>
            </a:extLst>
          </p:cNvPr>
          <p:cNvSpPr>
            <a:spLocks noGrp="1"/>
          </p:cNvSpPr>
          <p:nvPr>
            <p:ph type="dt" sz="half" idx="10"/>
          </p:nvPr>
        </p:nvSpPr>
        <p:spPr/>
        <p:txBody>
          <a:bodyPr/>
          <a:lstStyle/>
          <a:p>
            <a:fld id="{43E3A463-9F38-4967-B6D0-28F3DF796304}" type="datetime1">
              <a:rPr lang="en-IN" smtClean="0"/>
              <a:t>03-09-2021</a:t>
            </a:fld>
            <a:endParaRPr lang="en-US"/>
          </a:p>
        </p:txBody>
      </p:sp>
      <p:sp>
        <p:nvSpPr>
          <p:cNvPr id="5" name="Footer Placeholder 4">
            <a:extLst>
              <a:ext uri="{FF2B5EF4-FFF2-40B4-BE49-F238E27FC236}">
                <a16:creationId xmlns:a16="http://schemas.microsoft.com/office/drawing/2014/main" id="{D6CA662D-48C4-43C2-8005-3195E576F52B}"/>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3404DB60-1477-4DAA-8973-4AFB3536E180}"/>
              </a:ext>
            </a:extLst>
          </p:cNvPr>
          <p:cNvSpPr>
            <a:spLocks noGrp="1"/>
          </p:cNvSpPr>
          <p:nvPr>
            <p:ph type="sldNum" sz="quarter" idx="12"/>
          </p:nvPr>
        </p:nvSpPr>
        <p:spPr/>
        <p:txBody>
          <a:bodyPr/>
          <a:lstStyle/>
          <a:p>
            <a:fld id="{B6F15528-21DE-4FAA-801E-634DDDAF4B2B}" type="slidenum">
              <a:rPr lang="en-US" smtClean="0"/>
              <a:pPr/>
              <a:t>108</a:t>
            </a:fld>
            <a:endParaRPr lang="en-US"/>
          </a:p>
        </p:txBody>
      </p:sp>
      <p:sp>
        <p:nvSpPr>
          <p:cNvPr id="10" name="Title 1">
            <a:extLst>
              <a:ext uri="{FF2B5EF4-FFF2-40B4-BE49-F238E27FC236}">
                <a16:creationId xmlns:a16="http://schemas.microsoft.com/office/drawing/2014/main" id="{50F73865-EFC6-4A20-A53B-5985BC892E95}"/>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2" name="Picture 2" descr="E:\NIET\Project\xLogo11.png.pagespeed.ic.pydHLuCQEZ.png">
            <a:extLst>
              <a:ext uri="{FF2B5EF4-FFF2-40B4-BE49-F238E27FC236}">
                <a16:creationId xmlns:a16="http://schemas.microsoft.com/office/drawing/2014/main" id="{ECCC37B6-29EC-498E-BD0B-75B41262FF71}"/>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787FCC9C-C135-4012-BEA9-96E2B5E5BD83}"/>
              </a:ext>
            </a:extLst>
          </p:cNvPr>
          <p:cNvSpPr txBox="1"/>
          <p:nvPr/>
        </p:nvSpPr>
        <p:spPr>
          <a:xfrm>
            <a:off x="454875" y="1382667"/>
            <a:ext cx="8147248" cy="4462760"/>
          </a:xfrm>
          <a:prstGeom prst="rect">
            <a:avLst/>
          </a:prstGeom>
          <a:noFill/>
        </p:spPr>
        <p:txBody>
          <a:bodyPr wrap="square">
            <a:spAutoFit/>
          </a:bodyPr>
          <a:lstStyle/>
          <a:p>
            <a:pPr algn="l" rtl="0"/>
            <a:r>
              <a:rPr lang="en-US" sz="3200" b="1" dirty="0"/>
              <a:t>Application of Deque – </a:t>
            </a:r>
            <a:r>
              <a:rPr lang="en-US" dirty="0"/>
              <a:t/>
            </a:r>
            <a:br>
              <a:rPr lang="en-US" dirty="0"/>
            </a:br>
            <a:r>
              <a:rPr lang="en-US" dirty="0"/>
              <a:t/>
            </a:r>
            <a:br>
              <a:rPr lang="en-US" dirty="0"/>
            </a:br>
            <a:r>
              <a:rPr lang="en-US" b="0" i="0" dirty="0">
                <a:solidFill>
                  <a:srgbClr val="282829"/>
                </a:solidFill>
                <a:effectLst/>
                <a:latin typeface="-apple-system"/>
              </a:rPr>
              <a:t>Deque is a Double Ended Queue where operations(Add/Remove) can be made on both ends of the queue.</a:t>
            </a:r>
          </a:p>
          <a:p>
            <a:pPr algn="l" rtl="0"/>
            <a:endParaRPr lang="en-US" b="0" i="0" dirty="0">
              <a:solidFill>
                <a:srgbClr val="282829"/>
              </a:solidFill>
              <a:effectLst/>
              <a:latin typeface="-apple-system"/>
            </a:endParaRPr>
          </a:p>
          <a:p>
            <a:pPr algn="l" rtl="0">
              <a:buFont typeface="+mj-lt"/>
              <a:buAutoNum type="arabicPeriod"/>
            </a:pPr>
            <a:r>
              <a:rPr lang="en-US" b="0" i="0" dirty="0">
                <a:solidFill>
                  <a:srgbClr val="282829"/>
                </a:solidFill>
                <a:effectLst/>
                <a:latin typeface="-apple-system"/>
              </a:rPr>
              <a:t>A web browser's history. Recently visited URLs are added to the front of the deque, and the URL at the back of the deque is removed after some specified number of insertions at the front.</a:t>
            </a:r>
          </a:p>
          <a:p>
            <a:pPr algn="l" rtl="0">
              <a:buFont typeface="+mj-lt"/>
              <a:buAutoNum type="arabicPeriod"/>
            </a:pPr>
            <a:endParaRPr lang="en-US" b="0" i="0" dirty="0">
              <a:solidFill>
                <a:srgbClr val="282829"/>
              </a:solidFill>
              <a:effectLst/>
              <a:latin typeface="-apple-system"/>
            </a:endParaRPr>
          </a:p>
          <a:p>
            <a:pPr algn="l" rtl="0">
              <a:buFont typeface="+mj-lt"/>
              <a:buAutoNum type="arabicPeriod"/>
            </a:pPr>
            <a:r>
              <a:rPr lang="en-US" b="0" i="0" dirty="0">
                <a:solidFill>
                  <a:srgbClr val="282829"/>
                </a:solidFill>
                <a:effectLst/>
                <a:latin typeface="-apple-system"/>
              </a:rPr>
              <a:t>Another common application of the deque is storing a software application's list of undo operations.</a:t>
            </a:r>
          </a:p>
          <a:p>
            <a:pPr algn="l" rtl="0">
              <a:buFont typeface="+mj-lt"/>
              <a:buAutoNum type="arabicPeriod"/>
            </a:pPr>
            <a:endParaRPr lang="en-US" b="0" i="0" dirty="0">
              <a:solidFill>
                <a:srgbClr val="282829"/>
              </a:solidFill>
              <a:effectLst/>
              <a:latin typeface="-apple-system"/>
            </a:endParaRPr>
          </a:p>
          <a:p>
            <a:pPr algn="l" rtl="0">
              <a:buFont typeface="+mj-lt"/>
              <a:buAutoNum type="arabicPeriod"/>
            </a:pPr>
            <a:r>
              <a:rPr lang="en-US" b="0" i="0" dirty="0">
                <a:solidFill>
                  <a:srgbClr val="282829"/>
                </a:solidFill>
                <a:effectLst/>
                <a:latin typeface="-apple-system"/>
              </a:rPr>
              <a:t>Have you see </a:t>
            </a:r>
            <a:r>
              <a:rPr lang="en-US" b="0" i="0" dirty="0" err="1">
                <a:solidFill>
                  <a:srgbClr val="282829"/>
                </a:solidFill>
                <a:effectLst/>
                <a:latin typeface="-apple-system"/>
              </a:rPr>
              <a:t>moneyControl</a:t>
            </a:r>
            <a:r>
              <a:rPr lang="en-US" b="0" i="0" dirty="0">
                <a:solidFill>
                  <a:srgbClr val="282829"/>
                </a:solidFill>
                <a:effectLst/>
                <a:latin typeface="-apple-system"/>
              </a:rPr>
              <a:t> App, it will show the stocks you last visited, it will remove the stocks after some time and will add the latest ones.</a:t>
            </a:r>
          </a:p>
          <a:p>
            <a:endParaRPr lang="en-IN" dirty="0"/>
          </a:p>
        </p:txBody>
      </p:sp>
    </p:spTree>
    <p:extLst>
      <p:ext uri="{BB962C8B-B14F-4D97-AF65-F5344CB8AC3E}">
        <p14:creationId xmlns:p14="http://schemas.microsoft.com/office/powerpoint/2010/main" val="13805624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200" dirty="0"/>
              <a:t>Self Made Video Link:</a:t>
            </a:r>
          </a:p>
          <a:p>
            <a:r>
              <a:rPr lang="en-US" sz="2200" dirty="0" err="1"/>
              <a:t>Youtube</a:t>
            </a:r>
            <a:r>
              <a:rPr lang="en-US" sz="2200" dirty="0"/>
              <a:t>/other  Video Links</a:t>
            </a:r>
          </a:p>
          <a:p>
            <a:pPr marL="0" indent="0">
              <a:buNone/>
            </a:pPr>
            <a:endParaRPr lang="en-US" sz="2000" dirty="0"/>
          </a:p>
          <a:p>
            <a:pPr marL="0" indent="0">
              <a:buNone/>
            </a:pPr>
            <a:r>
              <a:rPr lang="en-IN" sz="2000" dirty="0">
                <a:hlinkClick r:id="rId2"/>
              </a:rPr>
              <a:t>https://www.youtube.com/watch?v=PGWZUgzDMYI&amp;list=PLBF3763AF2E1C572F&amp;index=3</a:t>
            </a:r>
            <a:endParaRPr lang="en-IN" sz="2000" dirty="0"/>
          </a:p>
          <a:p>
            <a:pPr marL="0" indent="0">
              <a:buNone/>
            </a:pPr>
            <a:endParaRPr lang="en-IN" sz="2000" dirty="0"/>
          </a:p>
          <a:p>
            <a:pPr marL="0" indent="0">
              <a:buNone/>
            </a:pPr>
            <a:r>
              <a:rPr lang="en-IN" sz="2000" dirty="0">
                <a:hlinkClick r:id="rId3"/>
              </a:rPr>
              <a:t>https://www.youtube.com/watch?v=zp6pBNbUB2U&amp;list=PLdo5W4Nhv31bbKJzrsKfMpo_grxuLl8LU&amp;index=41</a:t>
            </a:r>
            <a:endParaRPr lang="en-IN" sz="2000" dirty="0"/>
          </a:p>
          <a:p>
            <a:pPr marL="0" indent="0">
              <a:buNone/>
            </a:pPr>
            <a:endParaRPr lang="en-IN" sz="2000" dirty="0"/>
          </a:p>
          <a:p>
            <a:pPr marL="0" indent="0">
              <a:buNone/>
            </a:pPr>
            <a:r>
              <a:rPr lang="en-IN" sz="2000" dirty="0">
                <a:hlinkClick r:id="rId4"/>
              </a:rPr>
              <a:t>https://www.youtube.com/watch?v=UpvDOm3prfI</a:t>
            </a:r>
            <a:endParaRPr lang="en-US" sz="2000" dirty="0"/>
          </a:p>
        </p:txBody>
      </p:sp>
      <p:sp>
        <p:nvSpPr>
          <p:cNvPr id="4" name="Date Placeholder 3"/>
          <p:cNvSpPr>
            <a:spLocks noGrp="1"/>
          </p:cNvSpPr>
          <p:nvPr>
            <p:ph type="dt" sz="half" idx="10"/>
          </p:nvPr>
        </p:nvSpPr>
        <p:spPr/>
        <p:txBody>
          <a:bodyPr/>
          <a:lstStyle/>
          <a:p>
            <a:fld id="{91AC6EE3-6A37-42FB-8A4E-4F0EF83D35FD}" type="datetime1">
              <a:rPr lang="en-IN" smtClean="0"/>
              <a:t>03-09-2021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itle 1"/>
          <p:cNvSpPr txBox="1">
            <a:spLocks/>
          </p:cNvSpPr>
          <p:nvPr/>
        </p:nvSpPr>
        <p:spPr>
          <a:xfrm>
            <a:off x="1371600" y="0"/>
            <a:ext cx="7772400" cy="107154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3400" b="0" i="0" u="none" strike="noStrike" kern="1200" cap="none" spc="0" normalizeH="0" noProof="0" dirty="0">
                <a:ln>
                  <a:noFill/>
                </a:ln>
                <a:solidFill>
                  <a:schemeClr val="dk1"/>
                </a:solidFill>
                <a:effectLst/>
                <a:uLnTx/>
                <a:uFillTx/>
                <a:latin typeface="+mn-lt"/>
                <a:ea typeface="+mn-ea"/>
                <a:cs typeface="+mn-cs"/>
              </a:rPr>
              <a:t> Links, </a:t>
            </a:r>
            <a:r>
              <a:rPr kumimoji="0" lang="en-US" sz="3400" b="0" i="0" u="none" strike="noStrike" kern="1200" cap="none" spc="0" normalizeH="0" noProof="0" dirty="0" err="1">
                <a:ln>
                  <a:noFill/>
                </a:ln>
                <a:solidFill>
                  <a:schemeClr val="dk1"/>
                </a:solidFill>
                <a:effectLst/>
                <a:uLnTx/>
                <a:uFillTx/>
                <a:latin typeface="+mn-lt"/>
                <a:ea typeface="+mn-ea"/>
                <a:cs typeface="+mn-cs"/>
              </a:rPr>
              <a:t>Youtube</a:t>
            </a:r>
            <a:r>
              <a:rPr kumimoji="0" lang="en-US" sz="3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5"/>
          <a:srcRect/>
          <a:stretch>
            <a:fillRect/>
          </a:stretch>
        </p:blipFill>
        <p:spPr bwMode="auto">
          <a:xfrm>
            <a:off x="0" y="0"/>
            <a:ext cx="1447800" cy="81716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1400" y="856189"/>
            <a:ext cx="2252218" cy="442516"/>
          </a:xfrm>
          <a:prstGeom prst="rect">
            <a:avLst/>
          </a:prstGeom>
        </p:spPr>
        <p:txBody>
          <a:bodyPr vert="horz" wrap="square" lIns="0" tIns="11516" rIns="0" bIns="0" rtlCol="0" anchor="ctr">
            <a:spAutoFit/>
          </a:bodyPr>
          <a:lstStyle/>
          <a:p>
            <a:pPr marL="11516">
              <a:spcBef>
                <a:spcPts val="91"/>
              </a:spcBef>
            </a:pPr>
            <a:r>
              <a:rPr sz="2800" b="1" spc="-5" dirty="0"/>
              <a:t>Stack</a:t>
            </a:r>
          </a:p>
        </p:txBody>
      </p:sp>
      <p:sp>
        <p:nvSpPr>
          <p:cNvPr id="3" name="object 3"/>
          <p:cNvSpPr/>
          <p:nvPr/>
        </p:nvSpPr>
        <p:spPr>
          <a:xfrm>
            <a:off x="4766626" y="2080432"/>
            <a:ext cx="3919022" cy="3188883"/>
          </a:xfrm>
          <a:prstGeom prst="rect">
            <a:avLst/>
          </a:prstGeom>
          <a:blipFill>
            <a:blip r:embed="rId2" cstate="print"/>
            <a:stretch>
              <a:fillRect/>
            </a:stretch>
          </a:blipFill>
        </p:spPr>
        <p:txBody>
          <a:bodyPr wrap="square" lIns="0" tIns="0" rIns="0" bIns="0" rtlCol="0"/>
          <a:lstStyle/>
          <a:p>
            <a:endParaRPr sz="1632"/>
          </a:p>
        </p:txBody>
      </p:sp>
      <p:sp>
        <p:nvSpPr>
          <p:cNvPr id="4" name="object 4"/>
          <p:cNvSpPr txBox="1"/>
          <p:nvPr/>
        </p:nvSpPr>
        <p:spPr>
          <a:xfrm>
            <a:off x="610368" y="1661237"/>
            <a:ext cx="4163745" cy="3273419"/>
          </a:xfrm>
          <a:prstGeom prst="rect">
            <a:avLst/>
          </a:prstGeom>
        </p:spPr>
        <p:txBody>
          <a:bodyPr vert="horz" wrap="square" lIns="0" tIns="11516" rIns="0" bIns="0" rtlCol="0">
            <a:spAutoFit/>
          </a:bodyPr>
          <a:lstStyle/>
          <a:p>
            <a:pPr marL="11516" marR="4607" algn="just">
              <a:lnSpc>
                <a:spcPct val="106500"/>
              </a:lnSpc>
              <a:spcBef>
                <a:spcPts val="91"/>
              </a:spcBef>
            </a:pPr>
            <a:r>
              <a:rPr sz="2200" dirty="0">
                <a:latin typeface="Times New Roman"/>
                <a:cs typeface="Times New Roman"/>
              </a:rPr>
              <a:t>A </a:t>
            </a:r>
            <a:r>
              <a:rPr sz="2200" spc="-9" dirty="0">
                <a:latin typeface="Times New Roman"/>
                <a:cs typeface="Times New Roman"/>
              </a:rPr>
              <a:t>stack </a:t>
            </a:r>
            <a:r>
              <a:rPr sz="2200" spc="-5" dirty="0">
                <a:latin typeface="Times New Roman"/>
                <a:cs typeface="Times New Roman"/>
              </a:rPr>
              <a:t>is </a:t>
            </a:r>
            <a:r>
              <a:rPr sz="2200" dirty="0">
                <a:latin typeface="Times New Roman"/>
                <a:cs typeface="Times New Roman"/>
              </a:rPr>
              <a:t>a data </a:t>
            </a:r>
            <a:r>
              <a:rPr sz="2200" spc="-5" dirty="0">
                <a:latin typeface="Times New Roman"/>
                <a:cs typeface="Times New Roman"/>
              </a:rPr>
              <a:t>structure  in </a:t>
            </a:r>
            <a:r>
              <a:rPr sz="2200" dirty="0">
                <a:latin typeface="Times New Roman"/>
                <a:cs typeface="Times New Roman"/>
              </a:rPr>
              <a:t>which </a:t>
            </a:r>
            <a:r>
              <a:rPr sz="2200" spc="-5" dirty="0">
                <a:latin typeface="Times New Roman"/>
                <a:cs typeface="Times New Roman"/>
              </a:rPr>
              <a:t>items </a:t>
            </a:r>
            <a:r>
              <a:rPr sz="2200" spc="-9" dirty="0">
                <a:latin typeface="Times New Roman"/>
                <a:cs typeface="Times New Roman"/>
              </a:rPr>
              <a:t>can </a:t>
            </a:r>
            <a:r>
              <a:rPr sz="2200" dirty="0">
                <a:latin typeface="Times New Roman"/>
                <a:cs typeface="Times New Roman"/>
              </a:rPr>
              <a:t>be  </a:t>
            </a:r>
            <a:r>
              <a:rPr sz="2200" spc="-9" dirty="0">
                <a:latin typeface="Times New Roman"/>
                <a:cs typeface="Times New Roman"/>
              </a:rPr>
              <a:t>inserted </a:t>
            </a:r>
            <a:r>
              <a:rPr sz="2200" dirty="0">
                <a:latin typeface="Times New Roman"/>
                <a:cs typeface="Times New Roman"/>
              </a:rPr>
              <a:t>only from one </a:t>
            </a:r>
            <a:r>
              <a:rPr sz="2200" spc="-5" dirty="0">
                <a:latin typeface="Times New Roman"/>
                <a:cs typeface="Times New Roman"/>
              </a:rPr>
              <a:t>end  </a:t>
            </a:r>
            <a:r>
              <a:rPr sz="2200" spc="-9" dirty="0">
                <a:latin typeface="Times New Roman"/>
                <a:cs typeface="Times New Roman"/>
              </a:rPr>
              <a:t>and </a:t>
            </a:r>
            <a:r>
              <a:rPr sz="2200" dirty="0">
                <a:latin typeface="Times New Roman"/>
                <a:cs typeface="Times New Roman"/>
              </a:rPr>
              <a:t>get </a:t>
            </a:r>
            <a:r>
              <a:rPr sz="2200" spc="-5" dirty="0">
                <a:latin typeface="Times New Roman"/>
                <a:cs typeface="Times New Roman"/>
              </a:rPr>
              <a:t>items </a:t>
            </a:r>
            <a:r>
              <a:rPr sz="2200" dirty="0">
                <a:latin typeface="Times New Roman"/>
                <a:cs typeface="Times New Roman"/>
              </a:rPr>
              <a:t>back </a:t>
            </a:r>
            <a:r>
              <a:rPr sz="2200" spc="-5" dirty="0">
                <a:latin typeface="Times New Roman"/>
                <a:cs typeface="Times New Roman"/>
              </a:rPr>
              <a:t>from the  same </a:t>
            </a:r>
            <a:r>
              <a:rPr sz="2200" spc="-9" dirty="0">
                <a:latin typeface="Times New Roman"/>
                <a:cs typeface="Times New Roman"/>
              </a:rPr>
              <a:t>end. </a:t>
            </a:r>
            <a:endParaRPr lang="en-US" sz="2200" spc="-9" dirty="0">
              <a:latin typeface="Times New Roman"/>
              <a:cs typeface="Times New Roman"/>
            </a:endParaRPr>
          </a:p>
          <a:p>
            <a:pPr marL="11516" marR="4607" algn="just">
              <a:lnSpc>
                <a:spcPct val="106500"/>
              </a:lnSpc>
              <a:spcBef>
                <a:spcPts val="91"/>
              </a:spcBef>
            </a:pPr>
            <a:endParaRPr lang="en-IN" sz="2200" spc="-9" dirty="0">
              <a:latin typeface="Times New Roman"/>
              <a:cs typeface="Times New Roman"/>
            </a:endParaRPr>
          </a:p>
          <a:p>
            <a:pPr marL="11516" marR="4607" algn="just">
              <a:lnSpc>
                <a:spcPct val="106500"/>
              </a:lnSpc>
              <a:spcBef>
                <a:spcPts val="91"/>
              </a:spcBef>
            </a:pPr>
            <a:r>
              <a:rPr sz="2200" spc="-5" dirty="0">
                <a:latin typeface="Times New Roman"/>
                <a:cs typeface="Times New Roman"/>
              </a:rPr>
              <a:t>There </a:t>
            </a:r>
            <a:r>
              <a:rPr sz="2200" dirty="0">
                <a:latin typeface="Times New Roman"/>
                <a:cs typeface="Times New Roman"/>
              </a:rPr>
              <a:t>, </a:t>
            </a:r>
            <a:r>
              <a:rPr sz="2200" spc="-9" dirty="0">
                <a:latin typeface="Times New Roman"/>
                <a:cs typeface="Times New Roman"/>
              </a:rPr>
              <a:t>the </a:t>
            </a:r>
            <a:r>
              <a:rPr sz="2200" spc="-5" dirty="0">
                <a:latin typeface="Times New Roman"/>
                <a:cs typeface="Times New Roman"/>
              </a:rPr>
              <a:t>last  </a:t>
            </a:r>
            <a:r>
              <a:rPr sz="2200" spc="-9" dirty="0">
                <a:latin typeface="Times New Roman"/>
                <a:cs typeface="Times New Roman"/>
              </a:rPr>
              <a:t>item inserted into stack, </a:t>
            </a:r>
            <a:r>
              <a:rPr sz="2200" spc="-5" dirty="0">
                <a:latin typeface="Times New Roman"/>
                <a:cs typeface="Times New Roman"/>
              </a:rPr>
              <a:t>is  </a:t>
            </a:r>
            <a:r>
              <a:rPr sz="2200" spc="-9" dirty="0">
                <a:latin typeface="Times New Roman"/>
                <a:cs typeface="Times New Roman"/>
              </a:rPr>
              <a:t>the the first item </a:t>
            </a:r>
            <a:r>
              <a:rPr sz="2200" spc="-5" dirty="0">
                <a:latin typeface="Times New Roman"/>
                <a:cs typeface="Times New Roman"/>
              </a:rPr>
              <a:t>to </a:t>
            </a:r>
            <a:r>
              <a:rPr sz="2200" dirty="0">
                <a:latin typeface="Times New Roman"/>
                <a:cs typeface="Times New Roman"/>
              </a:rPr>
              <a:t>be </a:t>
            </a:r>
            <a:r>
              <a:rPr sz="2200" spc="-5" dirty="0">
                <a:latin typeface="Times New Roman"/>
                <a:cs typeface="Times New Roman"/>
              </a:rPr>
              <a:t>taken  </a:t>
            </a:r>
            <a:r>
              <a:rPr sz="2200" dirty="0">
                <a:latin typeface="Times New Roman"/>
                <a:cs typeface="Times New Roman"/>
              </a:rPr>
              <a:t>out </a:t>
            </a:r>
            <a:r>
              <a:rPr sz="2200" spc="-5" dirty="0">
                <a:latin typeface="Times New Roman"/>
                <a:cs typeface="Times New Roman"/>
              </a:rPr>
              <a:t>from </a:t>
            </a:r>
            <a:r>
              <a:rPr sz="2200" spc="-9" dirty="0">
                <a:latin typeface="Times New Roman"/>
                <a:cs typeface="Times New Roman"/>
              </a:rPr>
              <a:t>the stack. </a:t>
            </a:r>
            <a:r>
              <a:rPr sz="2200" spc="-5" dirty="0">
                <a:latin typeface="Times New Roman"/>
                <a:cs typeface="Times New Roman"/>
              </a:rPr>
              <a:t>In short  its also </a:t>
            </a:r>
            <a:r>
              <a:rPr sz="2200" spc="-9" dirty="0">
                <a:latin typeface="Times New Roman"/>
                <a:cs typeface="Times New Roman"/>
              </a:rPr>
              <a:t>called </a:t>
            </a:r>
            <a:r>
              <a:rPr sz="2200" spc="-5" dirty="0">
                <a:latin typeface="Times New Roman"/>
                <a:cs typeface="Times New Roman"/>
              </a:rPr>
              <a:t>Last in First  </a:t>
            </a:r>
            <a:r>
              <a:rPr sz="2200" dirty="0">
                <a:latin typeface="Times New Roman"/>
                <a:cs typeface="Times New Roman"/>
              </a:rPr>
              <a:t>out</a:t>
            </a:r>
            <a:r>
              <a:rPr sz="2200" spc="-5" dirty="0">
                <a:latin typeface="Times New Roman"/>
                <a:cs typeface="Times New Roman"/>
              </a:rPr>
              <a:t> [LIFO].</a:t>
            </a:r>
            <a:endParaRPr sz="2200" dirty="0">
              <a:latin typeface="Times New Roman"/>
              <a:cs typeface="Times New Roman"/>
            </a:endParaRPr>
          </a:p>
        </p:txBody>
      </p:sp>
      <p:sp>
        <p:nvSpPr>
          <p:cNvPr id="5" name="Date Placeholder 4">
            <a:extLst>
              <a:ext uri="{FF2B5EF4-FFF2-40B4-BE49-F238E27FC236}">
                <a16:creationId xmlns:a16="http://schemas.microsoft.com/office/drawing/2014/main" id="{FF54B4D1-9F24-4606-95E8-036CE766B7C2}"/>
              </a:ext>
            </a:extLst>
          </p:cNvPr>
          <p:cNvSpPr>
            <a:spLocks noGrp="1"/>
          </p:cNvSpPr>
          <p:nvPr>
            <p:ph type="dt" sz="half" idx="10"/>
          </p:nvPr>
        </p:nvSpPr>
        <p:spPr/>
        <p:txBody>
          <a:bodyPr/>
          <a:lstStyle/>
          <a:p>
            <a:fld id="{5A6E4B88-78FF-4984-9F6A-E6F54DCA1549}" type="datetime1">
              <a:rPr lang="en-IN" smtClean="0"/>
              <a:t>03-09-2021</a:t>
            </a:fld>
            <a:endParaRPr lang="en-US"/>
          </a:p>
        </p:txBody>
      </p:sp>
      <p:sp>
        <p:nvSpPr>
          <p:cNvPr id="6" name="Footer Placeholder 5">
            <a:extLst>
              <a:ext uri="{FF2B5EF4-FFF2-40B4-BE49-F238E27FC236}">
                <a16:creationId xmlns:a16="http://schemas.microsoft.com/office/drawing/2014/main" id="{7F072FB2-8A58-4A3F-9E87-F89962178FA5}"/>
              </a:ext>
            </a:extLst>
          </p:cNvPr>
          <p:cNvSpPr>
            <a:spLocks noGrp="1"/>
          </p:cNvSpPr>
          <p:nvPr>
            <p:ph type="ftr" sz="quarter" idx="11"/>
          </p:nvPr>
        </p:nvSpPr>
        <p:spPr/>
        <p:txBody>
          <a:bodyPr/>
          <a:lstStyle/>
          <a:p>
            <a:r>
              <a:rPr lang="fi-FI" smtClean="0"/>
              <a:t>Alisha Sikri DS  Unit 2                        </a:t>
            </a:r>
            <a:endParaRPr lang="en-US"/>
          </a:p>
        </p:txBody>
      </p:sp>
      <p:sp>
        <p:nvSpPr>
          <p:cNvPr id="7" name="Slide Number Placeholder 6">
            <a:extLst>
              <a:ext uri="{FF2B5EF4-FFF2-40B4-BE49-F238E27FC236}">
                <a16:creationId xmlns:a16="http://schemas.microsoft.com/office/drawing/2014/main" id="{9FB5C94D-E032-4D4A-A14D-07EB4F0DAF90}"/>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8" name="Title 1">
            <a:extLst>
              <a:ext uri="{FF2B5EF4-FFF2-40B4-BE49-F238E27FC236}">
                <a16:creationId xmlns:a16="http://schemas.microsoft.com/office/drawing/2014/main" id="{76E41C37-658F-4465-8C10-C8E3CD4021C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Introduction to Stack</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9" name="Picture 2" descr="E:\NIET\Project\xLogo11.png.pagespeed.ic.pydHLuCQEZ.png">
            <a:extLst>
              <a:ext uri="{FF2B5EF4-FFF2-40B4-BE49-F238E27FC236}">
                <a16:creationId xmlns:a16="http://schemas.microsoft.com/office/drawing/2014/main" id="{15C55E74-0E29-47AE-90AF-93E7C10725DD}"/>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Font typeface="+mj-lt"/>
              <a:buAutoNum type="arabicPeriod"/>
            </a:pPr>
            <a:r>
              <a:rPr lang="en-US" sz="2200" dirty="0"/>
              <a:t>What is Stack and where it can be used?</a:t>
            </a:r>
          </a:p>
          <a:p>
            <a:pPr marL="457200" indent="-457200">
              <a:buFont typeface="+mj-lt"/>
              <a:buAutoNum type="arabicPeriod"/>
            </a:pPr>
            <a:r>
              <a:rPr lang="en-US" sz="2200" dirty="0"/>
              <a:t>What is a Queue, how it is different from stack and how is it implemented?</a:t>
            </a:r>
          </a:p>
          <a:p>
            <a:pPr marL="457200" indent="-457200">
              <a:buFont typeface="+mj-lt"/>
              <a:buAutoNum type="arabicPeriod"/>
            </a:pPr>
            <a:r>
              <a:rPr lang="en-US" sz="2200" dirty="0"/>
              <a:t>What are Infix, prefix, Postfix notations?</a:t>
            </a:r>
          </a:p>
          <a:p>
            <a:pPr marL="457200" indent="-457200">
              <a:buFont typeface="+mj-lt"/>
              <a:buAutoNum type="arabicPeriod"/>
            </a:pPr>
            <a:r>
              <a:rPr lang="en-US" sz="2200" dirty="0"/>
              <a:t>How to implement a stack using queue?</a:t>
            </a:r>
          </a:p>
          <a:p>
            <a:pPr marL="457200" indent="-457200">
              <a:buFont typeface="+mj-lt"/>
              <a:buAutoNum type="arabicPeriod"/>
            </a:pPr>
            <a:r>
              <a:rPr lang="en-US" sz="2200" dirty="0"/>
              <a:t>How to implement a queue using stack?</a:t>
            </a:r>
          </a:p>
          <a:p>
            <a:pPr marL="457200" indent="-457200">
              <a:buFont typeface="+mj-lt"/>
              <a:buAutoNum type="arabicPeriod"/>
            </a:pPr>
            <a:r>
              <a:rPr lang="en-US" sz="2200" dirty="0"/>
              <a:t>What is recursion and when should you use it?</a:t>
            </a:r>
          </a:p>
          <a:p>
            <a:pPr marL="457200" indent="-457200">
              <a:buFont typeface="+mj-lt"/>
              <a:buAutoNum type="arabicPeriod"/>
            </a:pPr>
            <a:r>
              <a:rPr lang="en-US" sz="2200" dirty="0"/>
              <a:t>Write a function to copy string (Iterative and Recursive).</a:t>
            </a:r>
          </a:p>
          <a:p>
            <a:pPr marL="457200" indent="-457200">
              <a:buFont typeface="+mj-lt"/>
              <a:buAutoNum type="arabicPeriod"/>
            </a:pPr>
            <a:r>
              <a:rPr lang="en-US" sz="2200" dirty="0"/>
              <a:t>Check if a number is Palindrome using recursion</a:t>
            </a:r>
          </a:p>
          <a:p>
            <a:pPr marL="457200" indent="-457200">
              <a:buFont typeface="+mj-lt"/>
              <a:buAutoNum type="arabicPeriod"/>
            </a:pPr>
            <a:r>
              <a:rPr lang="en-US" sz="2200" dirty="0"/>
              <a:t>Reverse a stack using recursion.</a:t>
            </a:r>
          </a:p>
          <a:p>
            <a:pPr marL="457200" indent="-457200">
              <a:buFont typeface="+mj-lt"/>
              <a:buAutoNum type="arabicPeriod"/>
            </a:pPr>
            <a:r>
              <a:rPr lang="en-US" sz="2200" dirty="0"/>
              <a:t>Sort a stack using recursion.</a:t>
            </a:r>
          </a:p>
        </p:txBody>
      </p:sp>
      <p:sp>
        <p:nvSpPr>
          <p:cNvPr id="4" name="Date Placeholder 3"/>
          <p:cNvSpPr>
            <a:spLocks noGrp="1"/>
          </p:cNvSpPr>
          <p:nvPr>
            <p:ph type="dt" sz="half" idx="10"/>
          </p:nvPr>
        </p:nvSpPr>
        <p:spPr/>
        <p:txBody>
          <a:bodyPr/>
          <a:lstStyle/>
          <a:p>
            <a:fld id="{F0180201-1C11-4158-BAE9-56CB60733AFF}" type="datetime1">
              <a:rPr lang="en-IN" smtClean="0"/>
              <a:t>03-09-2021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Daily Quiz</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06569"/>
            <a:ext cx="8229600" cy="4525963"/>
          </a:xfrm>
        </p:spPr>
        <p:txBody>
          <a:bodyPr>
            <a:normAutofit fontScale="70000" lnSpcReduction="20000"/>
          </a:bodyPr>
          <a:lstStyle/>
          <a:p>
            <a:pPr marL="0" indent="0">
              <a:buNone/>
            </a:pPr>
            <a:r>
              <a:rPr lang="en-US" dirty="0"/>
              <a:t>Q 1 What do you understand by stable and in place sorting?</a:t>
            </a:r>
          </a:p>
          <a:p>
            <a:pPr marL="0" indent="0">
              <a:buNone/>
            </a:pPr>
            <a:endParaRPr lang="en-US" dirty="0"/>
          </a:p>
          <a:p>
            <a:pPr marL="0" indent="0">
              <a:buNone/>
            </a:pPr>
            <a:r>
              <a:rPr lang="en-US" dirty="0"/>
              <a:t>Q 2 Consider the following infix expression and convert into reverse polish notation using stack. A + (B * C – (D / E ^ F) * H)</a:t>
            </a:r>
          </a:p>
          <a:p>
            <a:pPr marL="0" indent="0">
              <a:buNone/>
            </a:pPr>
            <a:endParaRPr lang="en-US" dirty="0"/>
          </a:p>
          <a:p>
            <a:pPr marL="0" indent="0">
              <a:buNone/>
            </a:pPr>
            <a:r>
              <a:rPr lang="en-US" dirty="0"/>
              <a:t>Q3 Recursive function to delete k-</a:t>
            </a:r>
            <a:r>
              <a:rPr lang="en-US" dirty="0" err="1"/>
              <a:t>th</a:t>
            </a:r>
            <a:r>
              <a:rPr lang="en-US" dirty="0"/>
              <a:t> node from linked list.</a:t>
            </a:r>
          </a:p>
          <a:p>
            <a:pPr marL="0" indent="0">
              <a:buNone/>
            </a:pPr>
            <a:endParaRPr lang="en-US" dirty="0"/>
          </a:p>
          <a:p>
            <a:pPr marL="0" indent="0">
              <a:buNone/>
            </a:pPr>
            <a:r>
              <a:rPr lang="en-US" dirty="0"/>
              <a:t>Q4. Write the C Program to implement queue using stack.</a:t>
            </a:r>
          </a:p>
          <a:p>
            <a:pPr marL="0" indent="0">
              <a:buNone/>
            </a:pPr>
            <a:endParaRPr lang="en-US" dirty="0"/>
          </a:p>
          <a:p>
            <a:pPr marL="0" indent="0">
              <a:buNone/>
            </a:pPr>
            <a:r>
              <a:rPr lang="en-US" dirty="0"/>
              <a:t>Q5. The initial configuration of a queue is </a:t>
            </a:r>
            <a:r>
              <a:rPr lang="en-US" dirty="0" err="1"/>
              <a:t>p,q,r,s</a:t>
            </a:r>
            <a:r>
              <a:rPr lang="en-US" dirty="0"/>
              <a:t> (‘p’ is in the front end ). To get the configuration </a:t>
            </a:r>
            <a:r>
              <a:rPr lang="en-US" dirty="0" err="1"/>
              <a:t>s,r,q,p</a:t>
            </a:r>
            <a:r>
              <a:rPr lang="en-US" dirty="0"/>
              <a:t>, how many minimum dequeue and enqueue are required?</a:t>
            </a:r>
          </a:p>
          <a:p>
            <a:endParaRPr lang="en-US" dirty="0"/>
          </a:p>
        </p:txBody>
      </p:sp>
      <p:sp>
        <p:nvSpPr>
          <p:cNvPr id="4" name="Date Placeholder 3"/>
          <p:cNvSpPr>
            <a:spLocks noGrp="1"/>
          </p:cNvSpPr>
          <p:nvPr>
            <p:ph type="dt" sz="half" idx="10"/>
          </p:nvPr>
        </p:nvSpPr>
        <p:spPr/>
        <p:txBody>
          <a:bodyPr/>
          <a:lstStyle/>
          <a:p>
            <a:fld id="{61E4EDE3-AC31-4241-8E6B-FED0A4D868D0}" type="datetime1">
              <a:rPr lang="en-IN" smtClean="0"/>
              <a:t>03-09-2021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dk1"/>
                </a:solidFill>
                <a:effectLst/>
                <a:uLnTx/>
                <a:uFillTx/>
                <a:latin typeface="+mn-lt"/>
                <a:ea typeface="+mn-ea"/>
                <a:cs typeface="+mn-cs"/>
              </a:rPr>
              <a:t>Weekly</a:t>
            </a:r>
            <a:r>
              <a:rPr kumimoji="0" lang="en-US" sz="3400" b="0" i="0" u="none" strike="noStrike" kern="1200" cap="none" spc="0" normalizeH="0" noProof="0" dirty="0">
                <a:ln>
                  <a:noFill/>
                </a:ln>
                <a:solidFill>
                  <a:schemeClr val="dk1"/>
                </a:solidFill>
                <a:effectLst/>
                <a:uLnTx/>
                <a:uFillTx/>
                <a:latin typeface="+mn-lt"/>
                <a:ea typeface="+mn-ea"/>
                <a:cs typeface="+mn-cs"/>
              </a:rPr>
              <a:t> Assignment</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t>1. Process of inserting an element in stack is called ____________</a:t>
            </a:r>
          </a:p>
          <a:p>
            <a:pPr marL="0" indent="0">
              <a:buNone/>
            </a:pPr>
            <a:r>
              <a:rPr lang="en-US" sz="2200" dirty="0"/>
              <a:t>a) Create</a:t>
            </a:r>
          </a:p>
          <a:p>
            <a:pPr marL="0" indent="0">
              <a:buNone/>
            </a:pPr>
            <a:r>
              <a:rPr lang="en-US" sz="2200" dirty="0"/>
              <a:t>b) Push</a:t>
            </a:r>
          </a:p>
          <a:p>
            <a:pPr marL="0" indent="0">
              <a:buNone/>
            </a:pPr>
            <a:r>
              <a:rPr lang="en-US" sz="2200" dirty="0"/>
              <a:t>c) Evaluation</a:t>
            </a:r>
          </a:p>
          <a:p>
            <a:pPr marL="0" indent="0">
              <a:buNone/>
            </a:pPr>
            <a:r>
              <a:rPr lang="en-US" sz="2200" dirty="0"/>
              <a:t>d) Pop</a:t>
            </a:r>
          </a:p>
          <a:p>
            <a:pPr marL="0" indent="0">
              <a:buNone/>
            </a:pPr>
            <a:endParaRPr lang="en-US" sz="2200" dirty="0"/>
          </a:p>
          <a:p>
            <a:pPr marL="0" indent="0">
              <a:buNone/>
            </a:pPr>
            <a:r>
              <a:rPr lang="en-US" sz="2200" dirty="0"/>
              <a:t>2. Process of removing an element from stack is called __________</a:t>
            </a:r>
          </a:p>
          <a:p>
            <a:pPr marL="0" indent="0">
              <a:buNone/>
            </a:pPr>
            <a:r>
              <a:rPr lang="en-US" sz="2200" dirty="0"/>
              <a:t>a) Create</a:t>
            </a:r>
          </a:p>
          <a:p>
            <a:pPr marL="0" indent="0">
              <a:buNone/>
            </a:pPr>
            <a:r>
              <a:rPr lang="en-US" sz="2200" dirty="0"/>
              <a:t>b) Push</a:t>
            </a:r>
          </a:p>
          <a:p>
            <a:pPr marL="0" indent="0">
              <a:buNone/>
            </a:pPr>
            <a:r>
              <a:rPr lang="en-US" sz="2200" dirty="0"/>
              <a:t>c) Evaluation</a:t>
            </a:r>
          </a:p>
          <a:p>
            <a:pPr marL="0" indent="0">
              <a:buNone/>
            </a:pPr>
            <a:r>
              <a:rPr lang="en-US" sz="2200" dirty="0"/>
              <a:t>d) Pop</a:t>
            </a:r>
          </a:p>
        </p:txBody>
      </p:sp>
      <p:sp>
        <p:nvSpPr>
          <p:cNvPr id="4" name="Date Placeholder 3"/>
          <p:cNvSpPr>
            <a:spLocks noGrp="1"/>
          </p:cNvSpPr>
          <p:nvPr>
            <p:ph type="dt" sz="half" idx="10"/>
          </p:nvPr>
        </p:nvSpPr>
        <p:spPr/>
        <p:txBody>
          <a:bodyPr/>
          <a:lstStyle/>
          <a:p>
            <a:fld id="{BFE452A9-AEC1-4ED9-AB16-13E355C4152B}" type="datetime1">
              <a:rPr lang="en-IN" smtClean="0"/>
              <a:t>03-09-2021</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dk1"/>
                </a:solidFill>
                <a:effectLst/>
                <a:uLnTx/>
                <a:uFillTx/>
                <a:latin typeface="+mn-lt"/>
                <a:ea typeface="+mn-ea"/>
                <a:cs typeface="+mn-cs"/>
              </a:rPr>
              <a:t>MCQ</a:t>
            </a:r>
            <a:r>
              <a:rPr kumimoji="0" lang="en-US" sz="3400" b="0" i="0" u="none" strike="noStrike" kern="1200" cap="none" spc="0" normalizeH="0" noProof="0" dirty="0">
                <a:ln>
                  <a:noFill/>
                </a:ln>
                <a:solidFill>
                  <a:schemeClr val="dk1"/>
                </a:solidFill>
                <a:effectLst/>
                <a:uLnTx/>
                <a:uFillTx/>
                <a:latin typeface="+mn-lt"/>
                <a:ea typeface="+mn-ea"/>
                <a:cs typeface="+mn-cs"/>
              </a:rPr>
              <a:t> 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239" y="990600"/>
            <a:ext cx="8229600" cy="5234387"/>
          </a:xfrm>
        </p:spPr>
        <p:txBody>
          <a:bodyPr>
            <a:noAutofit/>
          </a:bodyPr>
          <a:lstStyle/>
          <a:p>
            <a:pPr marL="0" indent="0">
              <a:buNone/>
            </a:pPr>
            <a:r>
              <a:rPr lang="en-US" sz="2200" dirty="0"/>
              <a:t>3. In a stack, if a user tries to remove an element from empty stack it is called _________</a:t>
            </a:r>
          </a:p>
          <a:p>
            <a:pPr marL="0" indent="0">
              <a:buNone/>
            </a:pPr>
            <a:r>
              <a:rPr lang="en-US" sz="2200" dirty="0"/>
              <a:t>a) Underflow</a:t>
            </a:r>
          </a:p>
          <a:p>
            <a:pPr marL="0" indent="0">
              <a:buNone/>
            </a:pPr>
            <a:r>
              <a:rPr lang="en-US" sz="2200" dirty="0"/>
              <a:t>b) Empty collection</a:t>
            </a:r>
          </a:p>
          <a:p>
            <a:pPr marL="0" indent="0">
              <a:buNone/>
            </a:pPr>
            <a:r>
              <a:rPr lang="en-US" sz="2200" dirty="0"/>
              <a:t>c) Overflow</a:t>
            </a:r>
          </a:p>
          <a:p>
            <a:pPr marL="0" indent="0">
              <a:buNone/>
            </a:pPr>
            <a:r>
              <a:rPr lang="en-US" sz="2200" dirty="0"/>
              <a:t>d) Garbage Collection</a:t>
            </a:r>
          </a:p>
          <a:p>
            <a:pPr marL="0" indent="0">
              <a:buNone/>
            </a:pPr>
            <a:endParaRPr lang="en-US" sz="2200" dirty="0"/>
          </a:p>
          <a:p>
            <a:pPr marL="0" indent="0">
              <a:buNone/>
            </a:pPr>
            <a:r>
              <a:rPr lang="en-US" sz="2200" dirty="0"/>
              <a:t>4. Pushing an element into stack already having five elements and stack size of 5, then stack becomes</a:t>
            </a:r>
          </a:p>
          <a:p>
            <a:pPr marL="0" indent="0">
              <a:buNone/>
            </a:pPr>
            <a:r>
              <a:rPr lang="en-US" sz="2200" dirty="0"/>
              <a:t>a) Overflow</a:t>
            </a:r>
          </a:p>
          <a:p>
            <a:pPr marL="0" indent="0">
              <a:buNone/>
            </a:pPr>
            <a:r>
              <a:rPr lang="en-US" sz="2200" dirty="0"/>
              <a:t>b) Crash</a:t>
            </a:r>
          </a:p>
          <a:p>
            <a:pPr marL="0" indent="0">
              <a:buNone/>
            </a:pPr>
            <a:r>
              <a:rPr lang="en-US" sz="2200" dirty="0"/>
              <a:t>c) Underflow</a:t>
            </a:r>
          </a:p>
          <a:p>
            <a:pPr marL="0" indent="0">
              <a:buNone/>
            </a:pPr>
            <a:r>
              <a:rPr lang="en-US" sz="2200" dirty="0"/>
              <a:t>d) User flow</a:t>
            </a:r>
          </a:p>
        </p:txBody>
      </p:sp>
      <p:sp>
        <p:nvSpPr>
          <p:cNvPr id="4" name="Date Placeholder 3"/>
          <p:cNvSpPr>
            <a:spLocks noGrp="1"/>
          </p:cNvSpPr>
          <p:nvPr>
            <p:ph type="dt" sz="half" idx="10"/>
          </p:nvPr>
        </p:nvSpPr>
        <p:spPr/>
        <p:txBody>
          <a:bodyPr/>
          <a:lstStyle/>
          <a:p>
            <a:fld id="{852900A7-6A4C-43F2-BB86-D594A06866F3}" type="datetime1">
              <a:rPr lang="en-IN" smtClean="0"/>
              <a:t>03-09-2021</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dk1"/>
                </a:solidFill>
                <a:effectLst/>
                <a:uLnTx/>
                <a:uFillTx/>
                <a:latin typeface="+mn-lt"/>
                <a:ea typeface="+mn-ea"/>
                <a:cs typeface="+mn-cs"/>
              </a:rPr>
              <a:t>MCQ</a:t>
            </a:r>
            <a:r>
              <a:rPr kumimoji="0" lang="en-US" sz="3400" b="0" i="0" u="none" strike="noStrike" kern="1200" cap="none" spc="0" normalizeH="0" noProof="0" dirty="0">
                <a:ln>
                  <a:noFill/>
                </a:ln>
                <a:solidFill>
                  <a:schemeClr val="dk1"/>
                </a:solidFill>
                <a:effectLst/>
                <a:uLnTx/>
                <a:uFillTx/>
                <a:latin typeface="+mn-lt"/>
                <a:ea typeface="+mn-ea"/>
                <a:cs typeface="+mn-cs"/>
              </a:rPr>
              <a:t> 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74747531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6C89B-2A53-4C22-9BA8-181D5CA9BFED}"/>
              </a:ext>
            </a:extLst>
          </p:cNvPr>
          <p:cNvSpPr>
            <a:spLocks noGrp="1"/>
          </p:cNvSpPr>
          <p:nvPr>
            <p:ph idx="1"/>
          </p:nvPr>
        </p:nvSpPr>
        <p:spPr>
          <a:xfrm>
            <a:off x="457200" y="990600"/>
            <a:ext cx="8229600" cy="5135563"/>
          </a:xfrm>
        </p:spPr>
        <p:txBody>
          <a:bodyPr>
            <a:normAutofit/>
          </a:bodyPr>
          <a:lstStyle/>
          <a:p>
            <a:pPr marL="0" indent="0">
              <a:buNone/>
            </a:pPr>
            <a:r>
              <a:rPr lang="en-US" sz="2200" dirty="0"/>
              <a:t>5. Which of the following applications may use a stack?</a:t>
            </a:r>
          </a:p>
          <a:p>
            <a:pPr marL="0" indent="0">
              <a:buNone/>
            </a:pPr>
            <a:r>
              <a:rPr lang="en-US" sz="2200" dirty="0"/>
              <a:t>a) A parentheses balancing program</a:t>
            </a:r>
          </a:p>
          <a:p>
            <a:pPr marL="0" indent="0">
              <a:buNone/>
            </a:pPr>
            <a:r>
              <a:rPr lang="en-US" sz="2200" dirty="0"/>
              <a:t>b) Tracking of local variables at run time</a:t>
            </a:r>
          </a:p>
          <a:p>
            <a:pPr marL="0" indent="0">
              <a:buNone/>
            </a:pPr>
            <a:r>
              <a:rPr lang="en-US" sz="2200" dirty="0"/>
              <a:t>c) Compiler Syntax Analyzer</a:t>
            </a:r>
          </a:p>
          <a:p>
            <a:pPr marL="0" indent="0">
              <a:buNone/>
            </a:pPr>
            <a:r>
              <a:rPr lang="en-US" sz="2200" dirty="0"/>
              <a:t>d) Data Transfer between two asynchronous process</a:t>
            </a:r>
          </a:p>
          <a:p>
            <a:pPr marL="0" indent="0">
              <a:buNone/>
            </a:pPr>
            <a:endParaRPr lang="en-US" sz="2200" dirty="0"/>
          </a:p>
          <a:p>
            <a:pPr marL="0" indent="0">
              <a:buNone/>
            </a:pPr>
            <a:r>
              <a:rPr lang="en-US" sz="2200" dirty="0"/>
              <a:t>6. 1. Recursion is a method in which the solution of a problem depends on ____________</a:t>
            </a:r>
          </a:p>
          <a:p>
            <a:pPr marL="0" indent="0">
              <a:buNone/>
            </a:pPr>
            <a:r>
              <a:rPr lang="en-US" sz="2200" dirty="0"/>
              <a:t>a) Larger instances of different problems</a:t>
            </a:r>
          </a:p>
          <a:p>
            <a:pPr marL="0" indent="0">
              <a:buNone/>
            </a:pPr>
            <a:r>
              <a:rPr lang="en-US" sz="2200" dirty="0"/>
              <a:t>b) Larger instances of the same problem</a:t>
            </a:r>
          </a:p>
          <a:p>
            <a:pPr marL="0" indent="0">
              <a:buNone/>
            </a:pPr>
            <a:r>
              <a:rPr lang="en-US" sz="2200" dirty="0"/>
              <a:t>c) Smaller instances of the same problem</a:t>
            </a:r>
          </a:p>
          <a:p>
            <a:pPr marL="0" indent="0">
              <a:buNone/>
            </a:pPr>
            <a:r>
              <a:rPr lang="en-US" sz="2200" dirty="0"/>
              <a:t>d) Smaller instances of different problems</a:t>
            </a:r>
            <a:endParaRPr lang="en-IN" sz="2200" dirty="0"/>
          </a:p>
        </p:txBody>
      </p:sp>
      <p:sp>
        <p:nvSpPr>
          <p:cNvPr id="4" name="Date Placeholder 3">
            <a:extLst>
              <a:ext uri="{FF2B5EF4-FFF2-40B4-BE49-F238E27FC236}">
                <a16:creationId xmlns:a16="http://schemas.microsoft.com/office/drawing/2014/main" id="{E8C91FDD-288E-4B71-B926-1095245A007D}"/>
              </a:ext>
            </a:extLst>
          </p:cNvPr>
          <p:cNvSpPr>
            <a:spLocks noGrp="1"/>
          </p:cNvSpPr>
          <p:nvPr>
            <p:ph type="dt" sz="half" idx="10"/>
          </p:nvPr>
        </p:nvSpPr>
        <p:spPr/>
        <p:txBody>
          <a:bodyPr/>
          <a:lstStyle/>
          <a:p>
            <a:fld id="{DC105E07-2DE1-43B8-85B4-F97981E60F28}" type="datetime1">
              <a:rPr lang="en-IN" smtClean="0"/>
              <a:t>03-09-2021</a:t>
            </a:fld>
            <a:endParaRPr lang="en-US"/>
          </a:p>
        </p:txBody>
      </p:sp>
      <p:sp>
        <p:nvSpPr>
          <p:cNvPr id="5" name="Footer Placeholder 4">
            <a:extLst>
              <a:ext uri="{FF2B5EF4-FFF2-40B4-BE49-F238E27FC236}">
                <a16:creationId xmlns:a16="http://schemas.microsoft.com/office/drawing/2014/main" id="{642FFB92-5387-48A3-AB02-B0DC2349A9DC}"/>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1672223B-7C20-4260-8063-A5C0196B24E0}"/>
              </a:ext>
            </a:extLst>
          </p:cNvPr>
          <p:cNvSpPr>
            <a:spLocks noGrp="1"/>
          </p:cNvSpPr>
          <p:nvPr>
            <p:ph type="sldNum" sz="quarter" idx="12"/>
          </p:nvPr>
        </p:nvSpPr>
        <p:spPr/>
        <p:txBody>
          <a:bodyPr/>
          <a:lstStyle/>
          <a:p>
            <a:fld id="{B6F15528-21DE-4FAA-801E-634DDDAF4B2B}" type="slidenum">
              <a:rPr lang="en-US" smtClean="0"/>
              <a:pPr/>
              <a:t>114</a:t>
            </a:fld>
            <a:endParaRPr lang="en-US"/>
          </a:p>
        </p:txBody>
      </p:sp>
      <p:sp>
        <p:nvSpPr>
          <p:cNvPr id="7" name="Title 1">
            <a:extLst>
              <a:ext uri="{FF2B5EF4-FFF2-40B4-BE49-F238E27FC236}">
                <a16:creationId xmlns:a16="http://schemas.microsoft.com/office/drawing/2014/main" id="{95270752-091D-49C1-8547-9882221810FD}"/>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dk1"/>
                </a:solidFill>
                <a:effectLst/>
                <a:uLnTx/>
                <a:uFillTx/>
                <a:latin typeface="+mn-lt"/>
                <a:ea typeface="+mn-ea"/>
                <a:cs typeface="+mn-cs"/>
              </a:rPr>
              <a:t>MCQ</a:t>
            </a:r>
            <a:r>
              <a:rPr kumimoji="0" lang="en-US" sz="3400" b="0" i="0" u="none" strike="noStrike" kern="1200" cap="none" spc="0" normalizeH="0" noProof="0" dirty="0">
                <a:ln>
                  <a:noFill/>
                </a:ln>
                <a:solidFill>
                  <a:schemeClr val="dk1"/>
                </a:solidFill>
                <a:effectLst/>
                <a:uLnTx/>
                <a:uFillTx/>
                <a:latin typeface="+mn-lt"/>
                <a:ea typeface="+mn-ea"/>
                <a:cs typeface="+mn-cs"/>
              </a:rPr>
              <a:t> 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995D7022-6661-415B-8C2A-46E9079E542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3251274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6C89B-2A53-4C22-9BA8-181D5CA9BFED}"/>
              </a:ext>
            </a:extLst>
          </p:cNvPr>
          <p:cNvSpPr>
            <a:spLocks noGrp="1"/>
          </p:cNvSpPr>
          <p:nvPr>
            <p:ph idx="1"/>
          </p:nvPr>
        </p:nvSpPr>
        <p:spPr>
          <a:xfrm>
            <a:off x="457200" y="1191290"/>
            <a:ext cx="8229600" cy="5135563"/>
          </a:xfrm>
        </p:spPr>
        <p:txBody>
          <a:bodyPr>
            <a:normAutofit/>
          </a:bodyPr>
          <a:lstStyle/>
          <a:p>
            <a:pPr marL="0" indent="0">
              <a:buNone/>
            </a:pPr>
            <a:r>
              <a:rPr lang="en-US" sz="2200" dirty="0"/>
              <a:t>7. Recursion is similar to which of the following?</a:t>
            </a:r>
            <a:br>
              <a:rPr lang="en-US" sz="2200" dirty="0"/>
            </a:br>
            <a:r>
              <a:rPr lang="en-US" sz="2200" dirty="0"/>
              <a:t>a) Switch Case</a:t>
            </a:r>
            <a:br>
              <a:rPr lang="en-US" sz="2200" dirty="0"/>
            </a:br>
            <a:r>
              <a:rPr lang="en-US" sz="2200" dirty="0"/>
              <a:t>b) Loop</a:t>
            </a:r>
            <a:br>
              <a:rPr lang="en-US" sz="2200" dirty="0"/>
            </a:br>
            <a:r>
              <a:rPr lang="en-US" sz="2200" dirty="0"/>
              <a:t>c) If-else</a:t>
            </a:r>
            <a:br>
              <a:rPr lang="en-US" sz="2200" dirty="0"/>
            </a:br>
            <a:r>
              <a:rPr lang="en-US" sz="2200" dirty="0"/>
              <a:t>d) if </a:t>
            </a:r>
            <a:r>
              <a:rPr lang="en-US" sz="2200" dirty="0" err="1"/>
              <a:t>elif</a:t>
            </a:r>
            <a:r>
              <a:rPr lang="en-US" sz="2200" dirty="0"/>
              <a:t> else</a:t>
            </a:r>
          </a:p>
          <a:p>
            <a:pPr marL="0" indent="0">
              <a:buNone/>
            </a:pPr>
            <a:endParaRPr lang="en-US" sz="2200" dirty="0"/>
          </a:p>
          <a:p>
            <a:pPr marL="0" indent="0">
              <a:buNone/>
            </a:pPr>
            <a:r>
              <a:rPr lang="en-US" sz="2200" dirty="0"/>
              <a:t>8. A queue follows __________</a:t>
            </a:r>
            <a:br>
              <a:rPr lang="en-US" sz="2200" dirty="0"/>
            </a:br>
            <a:r>
              <a:rPr lang="en-US" sz="2200" dirty="0"/>
              <a:t>a) FIFO (First In First Out) principle</a:t>
            </a:r>
            <a:br>
              <a:rPr lang="en-US" sz="2200" dirty="0"/>
            </a:br>
            <a:r>
              <a:rPr lang="en-US" sz="2200" dirty="0"/>
              <a:t>b) LIFO (Last In First Out) principle</a:t>
            </a:r>
            <a:br>
              <a:rPr lang="en-US" sz="2200" dirty="0"/>
            </a:br>
            <a:r>
              <a:rPr lang="en-US" sz="2200" dirty="0"/>
              <a:t>c) Ordered array</a:t>
            </a:r>
            <a:br>
              <a:rPr lang="en-US" sz="2200" dirty="0"/>
            </a:br>
            <a:r>
              <a:rPr lang="en-US" sz="2200" dirty="0"/>
              <a:t>d) Linear tree</a:t>
            </a:r>
          </a:p>
          <a:p>
            <a:pPr marL="0" indent="0">
              <a:buNone/>
            </a:pPr>
            <a:endParaRPr lang="en-US" sz="2200" dirty="0"/>
          </a:p>
          <a:p>
            <a:pPr marL="0" indent="0">
              <a:buNone/>
            </a:pPr>
            <a:endParaRPr lang="en-IN" sz="2200" dirty="0"/>
          </a:p>
        </p:txBody>
      </p:sp>
      <p:sp>
        <p:nvSpPr>
          <p:cNvPr id="4" name="Date Placeholder 3">
            <a:extLst>
              <a:ext uri="{FF2B5EF4-FFF2-40B4-BE49-F238E27FC236}">
                <a16:creationId xmlns:a16="http://schemas.microsoft.com/office/drawing/2014/main" id="{E8C91FDD-288E-4B71-B926-1095245A007D}"/>
              </a:ext>
            </a:extLst>
          </p:cNvPr>
          <p:cNvSpPr>
            <a:spLocks noGrp="1"/>
          </p:cNvSpPr>
          <p:nvPr>
            <p:ph type="dt" sz="half" idx="10"/>
          </p:nvPr>
        </p:nvSpPr>
        <p:spPr/>
        <p:txBody>
          <a:bodyPr/>
          <a:lstStyle/>
          <a:p>
            <a:fld id="{981EE8D8-5E4B-4CD2-B5A3-1AB8C4E90F67}" type="datetime1">
              <a:rPr lang="en-IN" smtClean="0"/>
              <a:t>03-09-2021</a:t>
            </a:fld>
            <a:endParaRPr lang="en-US"/>
          </a:p>
        </p:txBody>
      </p:sp>
      <p:sp>
        <p:nvSpPr>
          <p:cNvPr id="5" name="Footer Placeholder 4">
            <a:extLst>
              <a:ext uri="{FF2B5EF4-FFF2-40B4-BE49-F238E27FC236}">
                <a16:creationId xmlns:a16="http://schemas.microsoft.com/office/drawing/2014/main" id="{642FFB92-5387-48A3-AB02-B0DC2349A9DC}"/>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1672223B-7C20-4260-8063-A5C0196B24E0}"/>
              </a:ext>
            </a:extLst>
          </p:cNvPr>
          <p:cNvSpPr>
            <a:spLocks noGrp="1"/>
          </p:cNvSpPr>
          <p:nvPr>
            <p:ph type="sldNum" sz="quarter" idx="12"/>
          </p:nvPr>
        </p:nvSpPr>
        <p:spPr/>
        <p:txBody>
          <a:bodyPr/>
          <a:lstStyle/>
          <a:p>
            <a:fld id="{B6F15528-21DE-4FAA-801E-634DDDAF4B2B}" type="slidenum">
              <a:rPr lang="en-US" smtClean="0"/>
              <a:pPr/>
              <a:t>115</a:t>
            </a:fld>
            <a:endParaRPr lang="en-US"/>
          </a:p>
        </p:txBody>
      </p:sp>
      <p:sp>
        <p:nvSpPr>
          <p:cNvPr id="7" name="Title 1">
            <a:extLst>
              <a:ext uri="{FF2B5EF4-FFF2-40B4-BE49-F238E27FC236}">
                <a16:creationId xmlns:a16="http://schemas.microsoft.com/office/drawing/2014/main" id="{95270752-091D-49C1-8547-9882221810FD}"/>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dk1"/>
                </a:solidFill>
                <a:effectLst/>
                <a:uLnTx/>
                <a:uFillTx/>
                <a:latin typeface="+mn-lt"/>
                <a:ea typeface="+mn-ea"/>
                <a:cs typeface="+mn-cs"/>
              </a:rPr>
              <a:t>MCQ</a:t>
            </a:r>
            <a:r>
              <a:rPr kumimoji="0" lang="en-US" sz="3400" b="0" i="0" u="none" strike="noStrike" kern="1200" cap="none" spc="0" normalizeH="0" noProof="0" dirty="0">
                <a:ln>
                  <a:noFill/>
                </a:ln>
                <a:solidFill>
                  <a:schemeClr val="dk1"/>
                </a:solidFill>
                <a:effectLst/>
                <a:uLnTx/>
                <a:uFillTx/>
                <a:latin typeface="+mn-lt"/>
                <a:ea typeface="+mn-ea"/>
                <a:cs typeface="+mn-cs"/>
              </a:rPr>
              <a:t> 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995D7022-6661-415B-8C2A-46E9079E542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277129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6C89B-2A53-4C22-9BA8-181D5CA9BFED}"/>
              </a:ext>
            </a:extLst>
          </p:cNvPr>
          <p:cNvSpPr>
            <a:spLocks noGrp="1"/>
          </p:cNvSpPr>
          <p:nvPr>
            <p:ph idx="1"/>
          </p:nvPr>
        </p:nvSpPr>
        <p:spPr>
          <a:xfrm>
            <a:off x="457200" y="1191290"/>
            <a:ext cx="8229600" cy="5135563"/>
          </a:xfrm>
        </p:spPr>
        <p:txBody>
          <a:bodyPr>
            <a:normAutofit/>
          </a:bodyPr>
          <a:lstStyle/>
          <a:p>
            <a:pPr marL="0" indent="0">
              <a:buNone/>
            </a:pPr>
            <a:r>
              <a:rPr lang="en-US" sz="2200" dirty="0"/>
              <a:t>9. If the elements “A”, “B”, “C” and “D” are placed in a queue and are deleted one at a time, in what order will they be removed?</a:t>
            </a:r>
            <a:br>
              <a:rPr lang="en-US" sz="2200" dirty="0"/>
            </a:br>
            <a:r>
              <a:rPr lang="en-US" sz="2200" dirty="0"/>
              <a:t>a) ABCD</a:t>
            </a:r>
            <a:br>
              <a:rPr lang="en-US" sz="2200" dirty="0"/>
            </a:br>
            <a:r>
              <a:rPr lang="en-US" sz="2200" dirty="0"/>
              <a:t>b) DCBA</a:t>
            </a:r>
            <a:br>
              <a:rPr lang="en-US" sz="2200" dirty="0"/>
            </a:br>
            <a:r>
              <a:rPr lang="en-US" sz="2200" dirty="0"/>
              <a:t>c) DCAB</a:t>
            </a:r>
            <a:br>
              <a:rPr lang="en-US" sz="2200" dirty="0"/>
            </a:br>
            <a:r>
              <a:rPr lang="en-US" sz="2200" dirty="0"/>
              <a:t>d) ABDC</a:t>
            </a:r>
            <a:br>
              <a:rPr lang="en-US" sz="2200" dirty="0"/>
            </a:br>
            <a:endParaRPr lang="en-US" sz="2200" dirty="0"/>
          </a:p>
          <a:p>
            <a:pPr marL="0" indent="0">
              <a:buNone/>
            </a:pPr>
            <a:r>
              <a:rPr lang="en-US" sz="2200" dirty="0"/>
              <a:t>10. A data structure in which elements can be inserted or deleted at/from both the ends but not in the middle is?</a:t>
            </a:r>
            <a:br>
              <a:rPr lang="en-US" sz="2200" dirty="0"/>
            </a:br>
            <a:r>
              <a:rPr lang="en-US" sz="2200" dirty="0"/>
              <a:t>a) Queue</a:t>
            </a:r>
            <a:br>
              <a:rPr lang="en-US" sz="2200" dirty="0"/>
            </a:br>
            <a:r>
              <a:rPr lang="en-US" sz="2200" dirty="0"/>
              <a:t>b) Circular queue</a:t>
            </a:r>
            <a:br>
              <a:rPr lang="en-US" sz="2200" dirty="0"/>
            </a:br>
            <a:r>
              <a:rPr lang="en-US" sz="2200" dirty="0"/>
              <a:t>c) Dequeue</a:t>
            </a:r>
            <a:br>
              <a:rPr lang="en-US" sz="2200" dirty="0"/>
            </a:br>
            <a:r>
              <a:rPr lang="en-US" sz="2200" dirty="0"/>
              <a:t>d) Priority queue</a:t>
            </a:r>
          </a:p>
          <a:p>
            <a:pPr marL="0" indent="0">
              <a:buNone/>
            </a:pPr>
            <a:endParaRPr lang="en-US" sz="2200" dirty="0"/>
          </a:p>
          <a:p>
            <a:pPr marL="0" indent="0">
              <a:buNone/>
            </a:pPr>
            <a:endParaRPr lang="en-IN" sz="2200" dirty="0"/>
          </a:p>
        </p:txBody>
      </p:sp>
      <p:sp>
        <p:nvSpPr>
          <p:cNvPr id="4" name="Date Placeholder 3">
            <a:extLst>
              <a:ext uri="{FF2B5EF4-FFF2-40B4-BE49-F238E27FC236}">
                <a16:creationId xmlns:a16="http://schemas.microsoft.com/office/drawing/2014/main" id="{E8C91FDD-288E-4B71-B926-1095245A007D}"/>
              </a:ext>
            </a:extLst>
          </p:cNvPr>
          <p:cNvSpPr>
            <a:spLocks noGrp="1"/>
          </p:cNvSpPr>
          <p:nvPr>
            <p:ph type="dt" sz="half" idx="10"/>
          </p:nvPr>
        </p:nvSpPr>
        <p:spPr/>
        <p:txBody>
          <a:bodyPr/>
          <a:lstStyle/>
          <a:p>
            <a:fld id="{77248D15-2717-4FAD-979B-757E1F59F66F}" type="datetime1">
              <a:rPr lang="en-IN" smtClean="0"/>
              <a:t>03-09-2021</a:t>
            </a:fld>
            <a:endParaRPr lang="en-US"/>
          </a:p>
        </p:txBody>
      </p:sp>
      <p:sp>
        <p:nvSpPr>
          <p:cNvPr id="5" name="Footer Placeholder 4">
            <a:extLst>
              <a:ext uri="{FF2B5EF4-FFF2-40B4-BE49-F238E27FC236}">
                <a16:creationId xmlns:a16="http://schemas.microsoft.com/office/drawing/2014/main" id="{642FFB92-5387-48A3-AB02-B0DC2349A9DC}"/>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1672223B-7C20-4260-8063-A5C0196B24E0}"/>
              </a:ext>
            </a:extLst>
          </p:cNvPr>
          <p:cNvSpPr>
            <a:spLocks noGrp="1"/>
          </p:cNvSpPr>
          <p:nvPr>
            <p:ph type="sldNum" sz="quarter" idx="12"/>
          </p:nvPr>
        </p:nvSpPr>
        <p:spPr/>
        <p:txBody>
          <a:bodyPr/>
          <a:lstStyle/>
          <a:p>
            <a:fld id="{B6F15528-21DE-4FAA-801E-634DDDAF4B2B}" type="slidenum">
              <a:rPr lang="en-US" smtClean="0"/>
              <a:pPr/>
              <a:t>116</a:t>
            </a:fld>
            <a:endParaRPr lang="en-US"/>
          </a:p>
        </p:txBody>
      </p:sp>
      <p:sp>
        <p:nvSpPr>
          <p:cNvPr id="7" name="Title 1">
            <a:extLst>
              <a:ext uri="{FF2B5EF4-FFF2-40B4-BE49-F238E27FC236}">
                <a16:creationId xmlns:a16="http://schemas.microsoft.com/office/drawing/2014/main" id="{95270752-091D-49C1-8547-9882221810FD}"/>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dk1"/>
                </a:solidFill>
                <a:effectLst/>
                <a:uLnTx/>
                <a:uFillTx/>
                <a:latin typeface="+mn-lt"/>
                <a:ea typeface="+mn-ea"/>
                <a:cs typeface="+mn-cs"/>
              </a:rPr>
              <a:t>MCQ</a:t>
            </a:r>
            <a:r>
              <a:rPr kumimoji="0" lang="en-US" sz="3400" b="0" i="0" u="none" strike="noStrike" kern="1200" cap="none" spc="0" normalizeH="0" noProof="0" dirty="0">
                <a:ln>
                  <a:noFill/>
                </a:ln>
                <a:solidFill>
                  <a:schemeClr val="dk1"/>
                </a:solidFill>
                <a:effectLst/>
                <a:uLnTx/>
                <a:uFillTx/>
                <a:latin typeface="+mn-lt"/>
                <a:ea typeface="+mn-ea"/>
                <a:cs typeface="+mn-cs"/>
              </a:rPr>
              <a:t> 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995D7022-6661-415B-8C2A-46E9079E542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42333459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t>Q1. </a:t>
            </a:r>
            <a:r>
              <a:rPr lang="en-IN" sz="2200" dirty="0"/>
              <a:t>Define priority queue.</a:t>
            </a:r>
          </a:p>
          <a:p>
            <a:pPr marL="0" indent="0">
              <a:buNone/>
            </a:pPr>
            <a:r>
              <a:rPr lang="en-US" sz="2200" dirty="0"/>
              <a:t>Q2. Write a program in C for implementation of a queue. Your program should at least contain ADD, CREATE. DELETE, FULL and EMPTY functions.</a:t>
            </a:r>
          </a:p>
          <a:p>
            <a:pPr marL="0" indent="0">
              <a:buNone/>
            </a:pPr>
            <a:r>
              <a:rPr lang="en-US" sz="2200" dirty="0"/>
              <a:t>Q3. If an array is defined as int a[10] [20] in C, devise a formula to calculate the address of an any variable say a[</a:t>
            </a:r>
            <a:r>
              <a:rPr lang="en-US" sz="2200" dirty="0" err="1"/>
              <a:t>i</a:t>
            </a:r>
            <a:r>
              <a:rPr lang="en-US" sz="2200" dirty="0"/>
              <a:t>] [j], for any valid value of </a:t>
            </a:r>
            <a:r>
              <a:rPr lang="en-US" sz="2200" dirty="0" err="1"/>
              <a:t>i</a:t>
            </a:r>
            <a:r>
              <a:rPr lang="en-US" sz="2200" dirty="0"/>
              <a:t> and j.</a:t>
            </a:r>
          </a:p>
          <a:p>
            <a:pPr marL="0" indent="0">
              <a:buNone/>
            </a:pPr>
            <a:r>
              <a:rPr lang="en-US" sz="2200" dirty="0"/>
              <a:t>Q4. Write a program to implement STACK using linked list.</a:t>
            </a:r>
          </a:p>
          <a:p>
            <a:pPr marL="0" indent="0">
              <a:buNone/>
            </a:pPr>
            <a:r>
              <a:rPr lang="en-US" sz="2200" dirty="0"/>
              <a:t>Q5. If the Tower of Hanoi is operated on n=10 disks, calculate the total number of moves.</a:t>
            </a:r>
          </a:p>
          <a:p>
            <a:pPr marL="0" indent="0">
              <a:buNone/>
            </a:pPr>
            <a:r>
              <a:rPr lang="en-US" sz="2200" dirty="0"/>
              <a:t>Q6. Differentiate between overflow and underflow condition in a linked list.</a:t>
            </a:r>
          </a:p>
          <a:p>
            <a:pPr marL="0" indent="0">
              <a:buNone/>
            </a:pPr>
            <a:endParaRPr lang="en-US" sz="2200" dirty="0"/>
          </a:p>
        </p:txBody>
      </p:sp>
      <p:sp>
        <p:nvSpPr>
          <p:cNvPr id="4" name="Date Placeholder 3"/>
          <p:cNvSpPr>
            <a:spLocks noGrp="1"/>
          </p:cNvSpPr>
          <p:nvPr>
            <p:ph type="dt" sz="half" idx="10"/>
          </p:nvPr>
        </p:nvSpPr>
        <p:spPr/>
        <p:txBody>
          <a:bodyPr/>
          <a:lstStyle/>
          <a:p>
            <a:fld id="{A4C2A2E8-A2D9-4C58-8399-ABCC04840469}" type="datetime1">
              <a:rPr lang="en-IN" smtClean="0"/>
              <a:t>03-09-2021</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Expected Questions for University Exam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613" y="914400"/>
            <a:ext cx="8229600" cy="4525963"/>
          </a:xfrm>
        </p:spPr>
        <p:txBody>
          <a:bodyPr>
            <a:noAutofit/>
          </a:bodyPr>
          <a:lstStyle/>
          <a:p>
            <a:pPr marL="0" indent="0">
              <a:buNone/>
            </a:pPr>
            <a:r>
              <a:rPr lang="en-US" sz="2200" dirty="0"/>
              <a:t>Q7. Convert the following infix expression into postfix expression:</a:t>
            </a:r>
          </a:p>
          <a:p>
            <a:pPr marL="0" indent="0">
              <a:buNone/>
            </a:pPr>
            <a:r>
              <a:rPr lang="en-US" sz="2200" dirty="0"/>
              <a:t>B-C/D+A*(F-G/H).</a:t>
            </a:r>
          </a:p>
          <a:p>
            <a:pPr marL="0" indent="0">
              <a:buNone/>
            </a:pPr>
            <a:r>
              <a:rPr lang="en-US" sz="2200" dirty="0"/>
              <a:t>Q8.Write a program in C to compute the factorial of given number recursively.</a:t>
            </a:r>
          </a:p>
          <a:p>
            <a:pPr marL="0" indent="0">
              <a:buNone/>
            </a:pPr>
            <a:r>
              <a:rPr lang="en-US" sz="2200" dirty="0"/>
              <a:t>Q9.Write a Program in C to implement all operations of a Stack using array.</a:t>
            </a:r>
          </a:p>
          <a:p>
            <a:pPr marL="0" indent="0">
              <a:buNone/>
            </a:pPr>
            <a:r>
              <a:rPr lang="en-US" sz="2200" dirty="0"/>
              <a:t>Q10.Define Dequeue.</a:t>
            </a:r>
          </a:p>
          <a:p>
            <a:pPr marL="0" indent="0">
              <a:buNone/>
            </a:pPr>
            <a:r>
              <a:rPr lang="en-US" sz="2200" dirty="0"/>
              <a:t>Q11. Write the syntax to check whether a given circular queue is full or empty?</a:t>
            </a:r>
          </a:p>
          <a:p>
            <a:pPr marL="0" indent="0">
              <a:buNone/>
            </a:pPr>
            <a:r>
              <a:rPr lang="en-US" sz="2200" dirty="0"/>
              <a:t>Q12. What is Recursion? Give disadvantages of recursion.</a:t>
            </a:r>
          </a:p>
          <a:p>
            <a:pPr marL="0" indent="0">
              <a:buNone/>
            </a:pPr>
            <a:r>
              <a:rPr lang="en-US" sz="2200" dirty="0"/>
              <a:t>Q13.Explain Tower of Hanoi problem and write a recursive algorithm to solve it.</a:t>
            </a:r>
          </a:p>
          <a:p>
            <a:pPr marL="0" indent="0">
              <a:buNone/>
            </a:pPr>
            <a:r>
              <a:rPr lang="en-US" sz="2200" dirty="0"/>
              <a:t>Q14. Explain how a circular queue can be implemented using arrays. Write all functions for circular queue operations.</a:t>
            </a:r>
          </a:p>
          <a:p>
            <a:pPr marL="0" indent="0">
              <a:buNone/>
            </a:pPr>
            <a:endParaRPr lang="en-US" sz="2200" dirty="0"/>
          </a:p>
        </p:txBody>
      </p:sp>
      <p:sp>
        <p:nvSpPr>
          <p:cNvPr id="4" name="Date Placeholder 3"/>
          <p:cNvSpPr>
            <a:spLocks noGrp="1"/>
          </p:cNvSpPr>
          <p:nvPr>
            <p:ph type="dt" sz="half" idx="10"/>
          </p:nvPr>
        </p:nvSpPr>
        <p:spPr/>
        <p:txBody>
          <a:bodyPr/>
          <a:lstStyle/>
          <a:p>
            <a:fld id="{6AE406AB-8787-4246-B1AD-ABF90C0E135E}" type="datetime1">
              <a:rPr lang="en-IN" smtClean="0"/>
              <a:t>03-09-2021</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Expected Questions for University Exam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06969349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References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Rectangle 1">
            <a:extLst>
              <a:ext uri="{FF2B5EF4-FFF2-40B4-BE49-F238E27FC236}">
                <a16:creationId xmlns:a16="http://schemas.microsoft.com/office/drawing/2014/main" id="{97447759-A993-4A56-BDB0-A958743C78D0}"/>
              </a:ext>
            </a:extLst>
          </p:cNvPr>
          <p:cNvSpPr/>
          <p:nvPr/>
        </p:nvSpPr>
        <p:spPr>
          <a:xfrm>
            <a:off x="467032" y="1143000"/>
            <a:ext cx="8305800" cy="4154984"/>
          </a:xfrm>
          <a:prstGeom prst="rect">
            <a:avLst/>
          </a:prstGeom>
        </p:spPr>
        <p:txBody>
          <a:bodyPr wrap="square">
            <a:spAutoFit/>
          </a:bodyPr>
          <a:lstStyle/>
          <a:p>
            <a:r>
              <a:rPr lang="en-IN" sz="2200" dirty="0"/>
              <a:t>[1] Aaron M. Tenenbaum, </a:t>
            </a:r>
            <a:r>
              <a:rPr lang="en-IN" sz="2200" dirty="0" err="1"/>
              <a:t>Yedidyah</a:t>
            </a:r>
            <a:r>
              <a:rPr lang="en-IN" sz="2200" dirty="0"/>
              <a:t> </a:t>
            </a:r>
            <a:r>
              <a:rPr lang="en-IN" sz="2200" dirty="0" err="1"/>
              <a:t>Langsam</a:t>
            </a:r>
            <a:r>
              <a:rPr lang="en-IN" sz="2200" dirty="0"/>
              <a:t> and Moshe J. </a:t>
            </a:r>
            <a:r>
              <a:rPr lang="en-IN" sz="2200" dirty="0" err="1"/>
              <a:t>Augenstein</a:t>
            </a:r>
            <a:r>
              <a:rPr lang="en-IN" sz="2200" dirty="0"/>
              <a:t>, “Data Structures Using C and C++”, PHI </a:t>
            </a:r>
            <a:r>
              <a:rPr lang="en-US" sz="2200" dirty="0"/>
              <a:t>Learning Private Limited, Delhi India</a:t>
            </a:r>
          </a:p>
          <a:p>
            <a:r>
              <a:rPr lang="en-IN" sz="2200" dirty="0"/>
              <a:t>[2] Horowitz and </a:t>
            </a:r>
            <a:r>
              <a:rPr lang="en-IN" sz="2200" dirty="0" err="1"/>
              <a:t>Sahani</a:t>
            </a:r>
            <a:r>
              <a:rPr lang="en-IN" sz="2200" dirty="0"/>
              <a:t>, “Fundamentals of Data Structures”, </a:t>
            </a:r>
            <a:r>
              <a:rPr lang="en-IN" sz="2200" dirty="0" err="1"/>
              <a:t>Galgotia</a:t>
            </a:r>
            <a:r>
              <a:rPr lang="en-IN" sz="2200" dirty="0"/>
              <a:t> Publications Pvt Ltd Delhi India.</a:t>
            </a:r>
          </a:p>
          <a:p>
            <a:r>
              <a:rPr lang="en-IN" sz="2200" dirty="0"/>
              <a:t>[3] </a:t>
            </a:r>
            <a:r>
              <a:rPr lang="en-IN" sz="2200" dirty="0" err="1"/>
              <a:t>Lipschutz</a:t>
            </a:r>
            <a:r>
              <a:rPr lang="en-IN" sz="2200" dirty="0"/>
              <a:t>, “Data Structures” </a:t>
            </a:r>
            <a:r>
              <a:rPr lang="en-IN" sz="2200" dirty="0" err="1"/>
              <a:t>Schaum’s</a:t>
            </a:r>
            <a:r>
              <a:rPr lang="en-IN" sz="2200" dirty="0"/>
              <a:t> Outline Series, Tata </a:t>
            </a:r>
            <a:r>
              <a:rPr lang="en-IN" sz="2200" dirty="0" err="1"/>
              <a:t>McGraw-hill</a:t>
            </a:r>
            <a:r>
              <a:rPr lang="en-IN" sz="2200" dirty="0"/>
              <a:t> Education (India) </a:t>
            </a:r>
            <a:r>
              <a:rPr lang="en-IN" sz="2200" dirty="0" err="1"/>
              <a:t>Pvt.</a:t>
            </a:r>
            <a:r>
              <a:rPr lang="en-IN" sz="2200" dirty="0"/>
              <a:t> Ltd.</a:t>
            </a:r>
          </a:p>
          <a:p>
            <a:r>
              <a:rPr lang="en-US" sz="2200" dirty="0"/>
              <a:t>[4] </a:t>
            </a:r>
            <a:r>
              <a:rPr lang="en-US" sz="2200" dirty="0" err="1"/>
              <a:t>Thareja</a:t>
            </a:r>
            <a:r>
              <a:rPr lang="en-US" sz="2200" dirty="0"/>
              <a:t>, “Data Structure Using C” Oxford Higher Education.</a:t>
            </a:r>
          </a:p>
          <a:p>
            <a:r>
              <a:rPr lang="en-US" sz="2200" dirty="0"/>
              <a:t>[5] AK Sharma, “Data Structure Using C”, Pearson Education India.</a:t>
            </a:r>
            <a:endParaRPr lang="en-IN" sz="2200" dirty="0"/>
          </a:p>
          <a:p>
            <a:endParaRPr lang="en-IN" sz="2200" dirty="0"/>
          </a:p>
          <a:p>
            <a:endParaRPr lang="en-IN" sz="2200" dirty="0"/>
          </a:p>
          <a:p>
            <a:endParaRPr lang="en-IN" sz="2200" dirty="0"/>
          </a:p>
        </p:txBody>
      </p:sp>
      <p:sp>
        <p:nvSpPr>
          <p:cNvPr id="3" name="Date Placeholder 2">
            <a:extLst>
              <a:ext uri="{FF2B5EF4-FFF2-40B4-BE49-F238E27FC236}">
                <a16:creationId xmlns:a16="http://schemas.microsoft.com/office/drawing/2014/main" id="{D2609EAB-A700-4CAF-BC83-3B384B53A497}"/>
              </a:ext>
            </a:extLst>
          </p:cNvPr>
          <p:cNvSpPr>
            <a:spLocks noGrp="1"/>
          </p:cNvSpPr>
          <p:nvPr>
            <p:ph type="dt" sz="half" idx="10"/>
          </p:nvPr>
        </p:nvSpPr>
        <p:spPr/>
        <p:txBody>
          <a:bodyPr/>
          <a:lstStyle/>
          <a:p>
            <a:fld id="{C237B099-35FC-40F7-99E4-7DF2AA52DDBD}" type="datetime1">
              <a:rPr lang="en-IN" smtClean="0"/>
              <a:t>03-09-2021</a:t>
            </a:fld>
            <a:endParaRPr lang="en-US"/>
          </a:p>
        </p:txBody>
      </p:sp>
      <p:sp>
        <p:nvSpPr>
          <p:cNvPr id="9" name="Footer Placeholder 8">
            <a:extLst>
              <a:ext uri="{FF2B5EF4-FFF2-40B4-BE49-F238E27FC236}">
                <a16:creationId xmlns:a16="http://schemas.microsoft.com/office/drawing/2014/main" id="{ADBA4763-41DB-4791-9DDA-52C4A73BB086}"/>
              </a:ext>
            </a:extLst>
          </p:cNvPr>
          <p:cNvSpPr>
            <a:spLocks noGrp="1"/>
          </p:cNvSpPr>
          <p:nvPr>
            <p:ph type="ftr" sz="quarter" idx="11"/>
          </p:nvPr>
        </p:nvSpPr>
        <p:spPr/>
        <p:txBody>
          <a:bodyPr/>
          <a:lstStyle/>
          <a:p>
            <a:r>
              <a:rPr lang="fi-FI" smtClean="0"/>
              <a:t>Alisha Sikri DS  Unit 2                        </a:t>
            </a:r>
            <a:endParaRPr lang="en-US"/>
          </a:p>
        </p:txBody>
      </p:sp>
      <p:sp>
        <p:nvSpPr>
          <p:cNvPr id="10" name="Slide Number Placeholder 9">
            <a:extLst>
              <a:ext uri="{FF2B5EF4-FFF2-40B4-BE49-F238E27FC236}">
                <a16:creationId xmlns:a16="http://schemas.microsoft.com/office/drawing/2014/main" id="{D3D690BF-88D5-4EC3-876A-FC27FB23CD1C}"/>
              </a:ext>
            </a:extLst>
          </p:cNvPr>
          <p:cNvSpPr>
            <a:spLocks noGrp="1"/>
          </p:cNvSpPr>
          <p:nvPr>
            <p:ph type="sldNum" sz="quarter" idx="12"/>
          </p:nvPr>
        </p:nvSpPr>
        <p:spPr/>
        <p:txBody>
          <a:bodyPr/>
          <a:lstStyle/>
          <a:p>
            <a:fld id="{B6F15528-21DE-4FAA-801E-634DDDAF4B2B}" type="slidenum">
              <a:rPr lang="en-US" smtClean="0"/>
              <a:pPr/>
              <a:t>119</a:t>
            </a:fld>
            <a:endParaRPr lang="en-US"/>
          </a:p>
        </p:txBody>
      </p:sp>
    </p:spTree>
    <p:extLst>
      <p:ext uri="{BB962C8B-B14F-4D97-AF65-F5344CB8AC3E}">
        <p14:creationId xmlns:p14="http://schemas.microsoft.com/office/powerpoint/2010/main" val="2555220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8071" y="1126994"/>
            <a:ext cx="5208855" cy="442516"/>
          </a:xfrm>
          <a:prstGeom prst="rect">
            <a:avLst/>
          </a:prstGeom>
        </p:spPr>
        <p:txBody>
          <a:bodyPr vert="horz" wrap="square" lIns="0" tIns="11516" rIns="0" bIns="0" rtlCol="0" anchor="ctr">
            <a:spAutoFit/>
          </a:bodyPr>
          <a:lstStyle/>
          <a:p>
            <a:pPr marL="11516">
              <a:spcBef>
                <a:spcPts val="91"/>
              </a:spcBef>
              <a:tabLst>
                <a:tab pos="2481776" algn="l"/>
              </a:tabLst>
            </a:pPr>
            <a:r>
              <a:rPr sz="2800" b="1" spc="-5" dirty="0"/>
              <a:t>Example of</a:t>
            </a:r>
            <a:r>
              <a:rPr lang="en-US" sz="2800" b="1" spc="-5" dirty="0"/>
              <a:t> </a:t>
            </a:r>
            <a:r>
              <a:rPr sz="2800" b="1" spc="-5" dirty="0"/>
              <a:t>Stack (LIFO)</a:t>
            </a:r>
          </a:p>
        </p:txBody>
      </p:sp>
      <p:sp>
        <p:nvSpPr>
          <p:cNvPr id="3" name="object 3"/>
          <p:cNvSpPr txBox="1"/>
          <p:nvPr/>
        </p:nvSpPr>
        <p:spPr>
          <a:xfrm>
            <a:off x="797273" y="2243966"/>
            <a:ext cx="154895" cy="212829"/>
          </a:xfrm>
          <a:prstGeom prst="rect">
            <a:avLst/>
          </a:prstGeom>
        </p:spPr>
        <p:txBody>
          <a:bodyPr vert="horz" wrap="square" lIns="0" tIns="10365" rIns="0" bIns="0" rtlCol="0">
            <a:spAutoFit/>
          </a:bodyPr>
          <a:lstStyle/>
          <a:p>
            <a:pPr marL="11516">
              <a:spcBef>
                <a:spcPts val="82"/>
              </a:spcBef>
            </a:pPr>
            <a:r>
              <a:rPr sz="1315" spc="240" dirty="0">
                <a:solidFill>
                  <a:srgbClr val="FF6633"/>
                </a:solidFill>
                <a:latin typeface="Calibri"/>
                <a:cs typeface="Calibri"/>
              </a:rPr>
              <a:t>●</a:t>
            </a:r>
            <a:endParaRPr sz="1315">
              <a:latin typeface="Calibri"/>
              <a:cs typeface="Calibri"/>
            </a:endParaRPr>
          </a:p>
        </p:txBody>
      </p:sp>
      <p:sp>
        <p:nvSpPr>
          <p:cNvPr id="4" name="object 4"/>
          <p:cNvSpPr txBox="1"/>
          <p:nvPr/>
        </p:nvSpPr>
        <p:spPr>
          <a:xfrm>
            <a:off x="1090940" y="2116134"/>
            <a:ext cx="3766430" cy="458226"/>
          </a:xfrm>
          <a:prstGeom prst="rect">
            <a:avLst/>
          </a:prstGeom>
        </p:spPr>
        <p:txBody>
          <a:bodyPr vert="horz" wrap="square" lIns="0" tIns="11516" rIns="0" bIns="0" rtlCol="0">
            <a:spAutoFit/>
          </a:bodyPr>
          <a:lstStyle/>
          <a:p>
            <a:pPr marL="11516">
              <a:spcBef>
                <a:spcPts val="91"/>
              </a:spcBef>
            </a:pPr>
            <a:r>
              <a:rPr sz="2200" spc="-5" dirty="0">
                <a:latin typeface="Times New Roman"/>
                <a:cs typeface="Times New Roman"/>
              </a:rPr>
              <a:t>A</a:t>
            </a:r>
            <a:r>
              <a:rPr sz="2902" dirty="0">
                <a:solidFill>
                  <a:srgbClr val="00007F"/>
                </a:solidFill>
                <a:latin typeface="Times New Roman"/>
                <a:cs typeface="Times New Roman"/>
              </a:rPr>
              <a:t> </a:t>
            </a:r>
            <a:r>
              <a:rPr sz="2200" spc="-5" dirty="0">
                <a:latin typeface="Times New Roman"/>
                <a:cs typeface="Times New Roman"/>
              </a:rPr>
              <a:t>Stack of book on table.</a:t>
            </a:r>
          </a:p>
        </p:txBody>
      </p:sp>
      <p:sp>
        <p:nvSpPr>
          <p:cNvPr id="5" name="object 5"/>
          <p:cNvSpPr txBox="1"/>
          <p:nvPr/>
        </p:nvSpPr>
        <p:spPr>
          <a:xfrm>
            <a:off x="724261" y="3414605"/>
            <a:ext cx="154895" cy="212829"/>
          </a:xfrm>
          <a:prstGeom prst="rect">
            <a:avLst/>
          </a:prstGeom>
        </p:spPr>
        <p:txBody>
          <a:bodyPr vert="horz" wrap="square" lIns="0" tIns="10365" rIns="0" bIns="0" rtlCol="0">
            <a:spAutoFit/>
          </a:bodyPr>
          <a:lstStyle/>
          <a:p>
            <a:pPr marL="11516">
              <a:spcBef>
                <a:spcPts val="82"/>
              </a:spcBef>
            </a:pPr>
            <a:r>
              <a:rPr sz="1315" spc="240" dirty="0">
                <a:solidFill>
                  <a:srgbClr val="FF6633"/>
                </a:solidFill>
                <a:latin typeface="Calibri"/>
                <a:cs typeface="Calibri"/>
              </a:rPr>
              <a:t>●</a:t>
            </a:r>
            <a:endParaRPr sz="1315" dirty="0">
              <a:latin typeface="Calibri"/>
              <a:cs typeface="Calibri"/>
            </a:endParaRPr>
          </a:p>
        </p:txBody>
      </p:sp>
      <p:sp>
        <p:nvSpPr>
          <p:cNvPr id="6" name="object 6"/>
          <p:cNvSpPr txBox="1"/>
          <p:nvPr/>
        </p:nvSpPr>
        <p:spPr>
          <a:xfrm>
            <a:off x="988790" y="3312196"/>
            <a:ext cx="3124392" cy="350183"/>
          </a:xfrm>
          <a:prstGeom prst="rect">
            <a:avLst/>
          </a:prstGeom>
        </p:spPr>
        <p:txBody>
          <a:bodyPr vert="horz" wrap="square" lIns="0" tIns="11516" rIns="0" bIns="0" rtlCol="0">
            <a:spAutoFit/>
          </a:bodyPr>
          <a:lstStyle/>
          <a:p>
            <a:pPr marL="11516">
              <a:spcBef>
                <a:spcPts val="91"/>
              </a:spcBef>
            </a:pPr>
            <a:r>
              <a:rPr lang="en-US" sz="2200" spc="-5" dirty="0">
                <a:latin typeface="Times New Roman"/>
                <a:cs typeface="Times New Roman"/>
              </a:rPr>
              <a:t>   </a:t>
            </a:r>
            <a:r>
              <a:rPr sz="2200" spc="-5" dirty="0">
                <a:latin typeface="Times New Roman"/>
                <a:cs typeface="Times New Roman"/>
              </a:rPr>
              <a:t>Token stack in Bank.</a:t>
            </a:r>
          </a:p>
        </p:txBody>
      </p:sp>
      <p:sp>
        <p:nvSpPr>
          <p:cNvPr id="7" name="object 7"/>
          <p:cNvSpPr txBox="1"/>
          <p:nvPr/>
        </p:nvSpPr>
        <p:spPr>
          <a:xfrm>
            <a:off x="719825" y="4348297"/>
            <a:ext cx="154895" cy="212829"/>
          </a:xfrm>
          <a:prstGeom prst="rect">
            <a:avLst/>
          </a:prstGeom>
        </p:spPr>
        <p:txBody>
          <a:bodyPr vert="horz" wrap="square" lIns="0" tIns="10365" rIns="0" bIns="0" rtlCol="0">
            <a:spAutoFit/>
          </a:bodyPr>
          <a:lstStyle/>
          <a:p>
            <a:pPr marL="11516">
              <a:spcBef>
                <a:spcPts val="82"/>
              </a:spcBef>
            </a:pPr>
            <a:r>
              <a:rPr sz="1315" spc="240" dirty="0">
                <a:solidFill>
                  <a:srgbClr val="FF6633"/>
                </a:solidFill>
                <a:latin typeface="Calibri"/>
                <a:cs typeface="Calibri"/>
              </a:rPr>
              <a:t>●</a:t>
            </a:r>
            <a:endParaRPr sz="1315" dirty="0">
              <a:latin typeface="Calibri"/>
              <a:cs typeface="Calibri"/>
            </a:endParaRPr>
          </a:p>
        </p:txBody>
      </p:sp>
      <p:sp>
        <p:nvSpPr>
          <p:cNvPr id="8" name="object 8"/>
          <p:cNvSpPr txBox="1"/>
          <p:nvPr/>
        </p:nvSpPr>
        <p:spPr>
          <a:xfrm>
            <a:off x="1102148" y="4205588"/>
            <a:ext cx="3714606" cy="350183"/>
          </a:xfrm>
          <a:prstGeom prst="rect">
            <a:avLst/>
          </a:prstGeom>
        </p:spPr>
        <p:txBody>
          <a:bodyPr vert="horz" wrap="square" lIns="0" tIns="11516" rIns="0" bIns="0" rtlCol="0">
            <a:spAutoFit/>
          </a:bodyPr>
          <a:lstStyle/>
          <a:p>
            <a:pPr marL="11516">
              <a:spcBef>
                <a:spcPts val="91"/>
              </a:spcBef>
            </a:pPr>
            <a:r>
              <a:rPr sz="2200" spc="-5" dirty="0">
                <a:latin typeface="Times New Roman"/>
                <a:cs typeface="Times New Roman"/>
              </a:rPr>
              <a:t>Stack of trays and plates.</a:t>
            </a:r>
          </a:p>
        </p:txBody>
      </p:sp>
      <p:sp>
        <p:nvSpPr>
          <p:cNvPr id="9" name="object 9"/>
          <p:cNvSpPr/>
          <p:nvPr/>
        </p:nvSpPr>
        <p:spPr>
          <a:xfrm>
            <a:off x="4340610" y="2324210"/>
            <a:ext cx="2185807" cy="2180790"/>
          </a:xfrm>
          <a:prstGeom prst="rect">
            <a:avLst/>
          </a:prstGeom>
          <a:blipFill>
            <a:blip r:embed="rId2" cstate="print"/>
            <a:stretch>
              <a:fillRect/>
            </a:stretch>
          </a:blipFill>
        </p:spPr>
        <p:txBody>
          <a:bodyPr wrap="square" lIns="0" tIns="0" rIns="0" bIns="0" rtlCol="0"/>
          <a:lstStyle/>
          <a:p>
            <a:endParaRPr sz="1632" dirty="0"/>
          </a:p>
        </p:txBody>
      </p:sp>
      <p:sp>
        <p:nvSpPr>
          <p:cNvPr id="10" name="object 10"/>
          <p:cNvSpPr/>
          <p:nvPr/>
        </p:nvSpPr>
        <p:spPr>
          <a:xfrm>
            <a:off x="6352954" y="3950871"/>
            <a:ext cx="2836482" cy="1308829"/>
          </a:xfrm>
          <a:prstGeom prst="rect">
            <a:avLst/>
          </a:prstGeom>
          <a:blipFill>
            <a:blip r:embed="rId3" cstate="print"/>
            <a:stretch>
              <a:fillRect/>
            </a:stretch>
          </a:blipFill>
        </p:spPr>
        <p:txBody>
          <a:bodyPr wrap="square" lIns="0" tIns="0" rIns="0" bIns="0" rtlCol="0"/>
          <a:lstStyle/>
          <a:p>
            <a:endParaRPr sz="1632"/>
          </a:p>
        </p:txBody>
      </p:sp>
      <p:sp>
        <p:nvSpPr>
          <p:cNvPr id="11" name="object 11"/>
          <p:cNvSpPr/>
          <p:nvPr/>
        </p:nvSpPr>
        <p:spPr>
          <a:xfrm>
            <a:off x="7068817" y="1394419"/>
            <a:ext cx="1947419" cy="1222301"/>
          </a:xfrm>
          <a:prstGeom prst="rect">
            <a:avLst/>
          </a:prstGeom>
          <a:blipFill>
            <a:blip r:embed="rId4" cstate="print"/>
            <a:stretch>
              <a:fillRect/>
            </a:stretch>
          </a:blipFill>
        </p:spPr>
        <p:txBody>
          <a:bodyPr wrap="square" lIns="0" tIns="0" rIns="0" bIns="0" rtlCol="0"/>
          <a:lstStyle/>
          <a:p>
            <a:endParaRPr sz="1632" dirty="0"/>
          </a:p>
        </p:txBody>
      </p:sp>
      <p:sp>
        <p:nvSpPr>
          <p:cNvPr id="12" name="Date Placeholder 11">
            <a:extLst>
              <a:ext uri="{FF2B5EF4-FFF2-40B4-BE49-F238E27FC236}">
                <a16:creationId xmlns:a16="http://schemas.microsoft.com/office/drawing/2014/main" id="{A9E5FEEF-BCB2-42FD-B3A5-460E8EBF1A65}"/>
              </a:ext>
            </a:extLst>
          </p:cNvPr>
          <p:cNvSpPr>
            <a:spLocks noGrp="1"/>
          </p:cNvSpPr>
          <p:nvPr>
            <p:ph type="dt" sz="half" idx="10"/>
          </p:nvPr>
        </p:nvSpPr>
        <p:spPr/>
        <p:txBody>
          <a:bodyPr/>
          <a:lstStyle/>
          <a:p>
            <a:fld id="{DA22D313-4893-45D6-916D-7E724BCBCDCE}" type="datetime1">
              <a:rPr lang="en-IN" smtClean="0"/>
              <a:t>03-09-2021</a:t>
            </a:fld>
            <a:endParaRPr lang="en-US"/>
          </a:p>
        </p:txBody>
      </p:sp>
      <p:sp>
        <p:nvSpPr>
          <p:cNvPr id="13" name="Footer Placeholder 12">
            <a:extLst>
              <a:ext uri="{FF2B5EF4-FFF2-40B4-BE49-F238E27FC236}">
                <a16:creationId xmlns:a16="http://schemas.microsoft.com/office/drawing/2014/main" id="{4A773AC8-3485-46D0-9DE2-DC23D1FD0B98}"/>
              </a:ext>
            </a:extLst>
          </p:cNvPr>
          <p:cNvSpPr>
            <a:spLocks noGrp="1"/>
          </p:cNvSpPr>
          <p:nvPr>
            <p:ph type="ftr" sz="quarter" idx="11"/>
          </p:nvPr>
        </p:nvSpPr>
        <p:spPr/>
        <p:txBody>
          <a:bodyPr/>
          <a:lstStyle/>
          <a:p>
            <a:r>
              <a:rPr lang="fi-FI" smtClean="0"/>
              <a:t>Alisha Sikri DS  Unit 2                        </a:t>
            </a:r>
            <a:endParaRPr lang="en-US"/>
          </a:p>
        </p:txBody>
      </p:sp>
      <p:sp>
        <p:nvSpPr>
          <p:cNvPr id="14" name="Slide Number Placeholder 13">
            <a:extLst>
              <a:ext uri="{FF2B5EF4-FFF2-40B4-BE49-F238E27FC236}">
                <a16:creationId xmlns:a16="http://schemas.microsoft.com/office/drawing/2014/main" id="{85F9EF20-3353-4588-A666-2117CFAEC214}"/>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15" name="Title 1">
            <a:extLst>
              <a:ext uri="{FF2B5EF4-FFF2-40B4-BE49-F238E27FC236}">
                <a16:creationId xmlns:a16="http://schemas.microsoft.com/office/drawing/2014/main" id="{67F51E05-5A76-4F9C-919D-000BE8D8263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6" name="Picture 2" descr="E:\NIET\Project\xLogo11.png.pagespeed.ic.pydHLuCQEZ.png">
            <a:extLst>
              <a:ext uri="{FF2B5EF4-FFF2-40B4-BE49-F238E27FC236}">
                <a16:creationId xmlns:a16="http://schemas.microsoft.com/office/drawing/2014/main" id="{FBB3928D-1424-409A-AF32-AA08CCEECE3F}"/>
              </a:ext>
            </a:extLst>
          </p:cNvPr>
          <p:cNvPicPr>
            <a:picLocks noChangeAspect="1" noChangeArrowheads="1"/>
          </p:cNvPicPr>
          <p:nvPr/>
        </p:nvPicPr>
        <p:blipFill>
          <a:blip r:embed="rId5"/>
          <a:srcRect/>
          <a:stretch>
            <a:fillRect/>
          </a:stretch>
        </p:blipFill>
        <p:spPr bwMode="auto">
          <a:xfrm>
            <a:off x="0" y="0"/>
            <a:ext cx="1447800" cy="817163"/>
          </a:xfrm>
          <a:prstGeom prst="rect">
            <a:avLst/>
          </a:prstGeom>
          <a:noFill/>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ED10C5-3616-441B-A7FE-5047332B0664}"/>
              </a:ext>
            </a:extLst>
          </p:cNvPr>
          <p:cNvSpPr>
            <a:spLocks noGrp="1"/>
          </p:cNvSpPr>
          <p:nvPr>
            <p:ph idx="1"/>
          </p:nvPr>
        </p:nvSpPr>
        <p:spPr>
          <a:xfrm>
            <a:off x="2133600" y="386458"/>
            <a:ext cx="8229600" cy="4525963"/>
          </a:xfrm>
        </p:spPr>
        <p:txBody>
          <a:bodyPr>
            <a:normAutofit/>
          </a:bodyPr>
          <a:lstStyle/>
          <a:p>
            <a:pPr marL="0" indent="0">
              <a:buNone/>
            </a:pPr>
            <a:endParaRPr lang="en-US" sz="9600" dirty="0">
              <a:solidFill>
                <a:schemeClr val="accent1"/>
              </a:solidFill>
            </a:endParaRPr>
          </a:p>
          <a:p>
            <a:pPr marL="0" indent="0">
              <a:buNone/>
            </a:pPr>
            <a:r>
              <a:rPr lang="en-US" sz="9600" dirty="0">
                <a:solidFill>
                  <a:schemeClr val="accent1"/>
                </a:solidFill>
              </a:rPr>
              <a:t>Thank you</a:t>
            </a:r>
          </a:p>
        </p:txBody>
      </p:sp>
      <p:sp>
        <p:nvSpPr>
          <p:cNvPr id="4" name="Date Placeholder 3">
            <a:extLst>
              <a:ext uri="{FF2B5EF4-FFF2-40B4-BE49-F238E27FC236}">
                <a16:creationId xmlns:a16="http://schemas.microsoft.com/office/drawing/2014/main" id="{DB7BAB44-50C2-46C7-A4B6-BE69B674E510}"/>
              </a:ext>
            </a:extLst>
          </p:cNvPr>
          <p:cNvSpPr>
            <a:spLocks noGrp="1"/>
          </p:cNvSpPr>
          <p:nvPr>
            <p:ph type="dt" sz="half" idx="10"/>
          </p:nvPr>
        </p:nvSpPr>
        <p:spPr/>
        <p:txBody>
          <a:bodyPr/>
          <a:lstStyle/>
          <a:p>
            <a:fld id="{4AA4B6D2-21CC-48B4-B2D1-591795650EA9}" type="datetime1">
              <a:rPr lang="en-IN" smtClean="0"/>
              <a:t>03-09-2021</a:t>
            </a:fld>
            <a:endParaRPr lang="en-US"/>
          </a:p>
        </p:txBody>
      </p:sp>
      <p:sp>
        <p:nvSpPr>
          <p:cNvPr id="5" name="Footer Placeholder 4">
            <a:extLst>
              <a:ext uri="{FF2B5EF4-FFF2-40B4-BE49-F238E27FC236}">
                <a16:creationId xmlns:a16="http://schemas.microsoft.com/office/drawing/2014/main" id="{C8260C01-0D8D-4044-B3FC-334D95405E66}"/>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D2F63950-996C-475C-B037-0E38D69D1E05}"/>
              </a:ext>
            </a:extLst>
          </p:cNvPr>
          <p:cNvSpPr>
            <a:spLocks noGrp="1"/>
          </p:cNvSpPr>
          <p:nvPr>
            <p:ph type="sldNum" sz="quarter" idx="12"/>
          </p:nvPr>
        </p:nvSpPr>
        <p:spPr/>
        <p:txBody>
          <a:bodyPr/>
          <a:lstStyle/>
          <a:p>
            <a:fld id="{B6F15528-21DE-4FAA-801E-634DDDAF4B2B}" type="slidenum">
              <a:rPr lang="en-US" smtClean="0"/>
              <a:pPr/>
              <a:t>120</a:t>
            </a:fld>
            <a:endParaRPr lang="en-US"/>
          </a:p>
        </p:txBody>
      </p:sp>
      <p:sp>
        <p:nvSpPr>
          <p:cNvPr id="7" name="Title 1">
            <a:extLst>
              <a:ext uri="{FF2B5EF4-FFF2-40B4-BE49-F238E27FC236}">
                <a16:creationId xmlns:a16="http://schemas.microsoft.com/office/drawing/2014/main" id="{5988D6A1-6474-4265-8E45-7DAEA108C38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F5EA2690-D6C7-4D9A-8FC1-5106F9791AD7}"/>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408276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5366" y="1097429"/>
            <a:ext cx="4796761" cy="442516"/>
          </a:xfrm>
          <a:prstGeom prst="rect">
            <a:avLst/>
          </a:prstGeom>
        </p:spPr>
        <p:txBody>
          <a:bodyPr vert="horz" wrap="square" lIns="0" tIns="11516" rIns="0" bIns="0" rtlCol="0" anchor="ctr">
            <a:spAutoFit/>
          </a:bodyPr>
          <a:lstStyle/>
          <a:p>
            <a:pPr marL="11516">
              <a:spcBef>
                <a:spcPts val="91"/>
              </a:spcBef>
            </a:pPr>
            <a:r>
              <a:rPr sz="2800" b="1" spc="-5" dirty="0"/>
              <a:t>Stack</a:t>
            </a:r>
            <a:r>
              <a:rPr sz="2800" b="1" spc="-82" dirty="0"/>
              <a:t> </a:t>
            </a:r>
            <a:r>
              <a:rPr sz="2800" b="1" spc="-5" dirty="0"/>
              <a:t>Operations</a:t>
            </a:r>
          </a:p>
        </p:txBody>
      </p:sp>
      <p:sp>
        <p:nvSpPr>
          <p:cNvPr id="4" name="object 4"/>
          <p:cNvSpPr txBox="1"/>
          <p:nvPr/>
        </p:nvSpPr>
        <p:spPr>
          <a:xfrm>
            <a:off x="1109026" y="2131366"/>
            <a:ext cx="7354356" cy="672105"/>
          </a:xfrm>
          <a:prstGeom prst="rect">
            <a:avLst/>
          </a:prstGeom>
        </p:spPr>
        <p:txBody>
          <a:bodyPr vert="horz" wrap="square" lIns="0" tIns="42035" rIns="0" bIns="0" rtlCol="0">
            <a:spAutoFit/>
          </a:bodyPr>
          <a:lstStyle/>
          <a:p>
            <a:pPr marL="11516" marR="4607">
              <a:lnSpc>
                <a:spcPct val="93100"/>
              </a:lnSpc>
              <a:spcBef>
                <a:spcPts val="331"/>
              </a:spcBef>
            </a:pPr>
            <a:r>
              <a:rPr sz="2200" spc="-54" dirty="0">
                <a:latin typeface="Times New Roman"/>
                <a:cs typeface="Times New Roman"/>
              </a:rPr>
              <a:t>Top: </a:t>
            </a:r>
            <a:r>
              <a:rPr sz="2200" spc="-5" dirty="0">
                <a:latin typeface="Times New Roman"/>
                <a:cs typeface="Times New Roman"/>
              </a:rPr>
              <a:t>Open end </a:t>
            </a:r>
            <a:r>
              <a:rPr sz="2200" dirty="0">
                <a:latin typeface="Times New Roman"/>
                <a:cs typeface="Times New Roman"/>
              </a:rPr>
              <a:t>of </a:t>
            </a:r>
            <a:r>
              <a:rPr sz="2200" spc="5" dirty="0">
                <a:latin typeface="Times New Roman"/>
                <a:cs typeface="Times New Roman"/>
              </a:rPr>
              <a:t>the </a:t>
            </a:r>
            <a:r>
              <a:rPr sz="2200" spc="-5" dirty="0">
                <a:latin typeface="Times New Roman"/>
                <a:cs typeface="Times New Roman"/>
              </a:rPr>
              <a:t>stack </a:t>
            </a:r>
            <a:r>
              <a:rPr sz="2200" dirty="0">
                <a:latin typeface="Times New Roman"/>
                <a:cs typeface="Times New Roman"/>
              </a:rPr>
              <a:t>is </a:t>
            </a:r>
            <a:r>
              <a:rPr sz="2200" spc="-5" dirty="0">
                <a:latin typeface="Times New Roman"/>
                <a:cs typeface="Times New Roman"/>
              </a:rPr>
              <a:t>called </a:t>
            </a:r>
            <a:r>
              <a:rPr sz="2200" spc="-45" dirty="0">
                <a:latin typeface="Times New Roman"/>
                <a:cs typeface="Times New Roman"/>
              </a:rPr>
              <a:t>Top, </a:t>
            </a:r>
            <a:r>
              <a:rPr sz="2200" dirty="0">
                <a:latin typeface="Times New Roman"/>
                <a:cs typeface="Times New Roman"/>
              </a:rPr>
              <a:t>From </a:t>
            </a:r>
            <a:r>
              <a:rPr sz="2200" spc="-5" dirty="0">
                <a:latin typeface="Times New Roman"/>
                <a:cs typeface="Times New Roman"/>
              </a:rPr>
              <a:t>this </a:t>
            </a:r>
            <a:r>
              <a:rPr sz="2200" dirty="0">
                <a:latin typeface="Times New Roman"/>
                <a:cs typeface="Times New Roman"/>
              </a:rPr>
              <a:t>end </a:t>
            </a:r>
            <a:r>
              <a:rPr sz="2200" spc="-5" dirty="0">
                <a:latin typeface="Times New Roman"/>
                <a:cs typeface="Times New Roman"/>
              </a:rPr>
              <a:t>item can  </a:t>
            </a:r>
            <a:r>
              <a:rPr sz="2200" dirty="0">
                <a:latin typeface="Times New Roman"/>
                <a:cs typeface="Times New Roman"/>
              </a:rPr>
              <a:t>be</a:t>
            </a:r>
            <a:r>
              <a:rPr sz="2200" spc="-5" dirty="0">
                <a:latin typeface="Times New Roman"/>
                <a:cs typeface="Times New Roman"/>
              </a:rPr>
              <a:t> inserted.</a:t>
            </a:r>
            <a:endParaRPr sz="2200" dirty="0">
              <a:latin typeface="Times New Roman"/>
              <a:cs typeface="Times New Roman"/>
            </a:endParaRPr>
          </a:p>
        </p:txBody>
      </p:sp>
      <p:sp>
        <p:nvSpPr>
          <p:cNvPr id="6" name="object 6"/>
          <p:cNvSpPr txBox="1"/>
          <p:nvPr/>
        </p:nvSpPr>
        <p:spPr>
          <a:xfrm>
            <a:off x="1053747" y="3277126"/>
            <a:ext cx="7583531" cy="670360"/>
          </a:xfrm>
          <a:prstGeom prst="rect">
            <a:avLst/>
          </a:prstGeom>
        </p:spPr>
        <p:txBody>
          <a:bodyPr vert="horz" wrap="square" lIns="0" tIns="40307" rIns="0" bIns="0" rtlCol="0">
            <a:spAutoFit/>
          </a:bodyPr>
          <a:lstStyle/>
          <a:p>
            <a:pPr marL="11516" marR="4607">
              <a:lnSpc>
                <a:spcPct val="93400"/>
              </a:lnSpc>
              <a:spcBef>
                <a:spcPts val="317"/>
              </a:spcBef>
            </a:pPr>
            <a:r>
              <a:rPr sz="2200" spc="-5" dirty="0">
                <a:latin typeface="Times New Roman"/>
                <a:cs typeface="Times New Roman"/>
              </a:rPr>
              <a:t>Push: </a:t>
            </a:r>
            <a:r>
              <a:rPr sz="2200" spc="-77" dirty="0">
                <a:latin typeface="Times New Roman"/>
                <a:cs typeface="Times New Roman"/>
              </a:rPr>
              <a:t>To </a:t>
            </a:r>
            <a:r>
              <a:rPr sz="2200" spc="-5" dirty="0">
                <a:latin typeface="Times New Roman"/>
                <a:cs typeface="Times New Roman"/>
              </a:rPr>
              <a:t>insert </a:t>
            </a:r>
            <a:r>
              <a:rPr sz="2200" dirty="0">
                <a:latin typeface="Times New Roman"/>
                <a:cs typeface="Times New Roman"/>
              </a:rPr>
              <a:t>an </a:t>
            </a:r>
            <a:r>
              <a:rPr sz="2200" spc="-5" dirty="0">
                <a:latin typeface="Times New Roman"/>
                <a:cs typeface="Times New Roman"/>
              </a:rPr>
              <a:t>item </a:t>
            </a:r>
            <a:r>
              <a:rPr sz="2200" dirty="0">
                <a:latin typeface="Times New Roman"/>
                <a:cs typeface="Times New Roman"/>
              </a:rPr>
              <a:t>from </a:t>
            </a:r>
            <a:r>
              <a:rPr sz="2200" spc="-54" dirty="0">
                <a:latin typeface="Times New Roman"/>
                <a:cs typeface="Times New Roman"/>
              </a:rPr>
              <a:t>Top </a:t>
            </a:r>
            <a:r>
              <a:rPr sz="2200" dirty="0">
                <a:latin typeface="Times New Roman"/>
                <a:cs typeface="Times New Roman"/>
              </a:rPr>
              <a:t>of </a:t>
            </a:r>
            <a:r>
              <a:rPr sz="2200" spc="-5" dirty="0">
                <a:latin typeface="Times New Roman"/>
                <a:cs typeface="Times New Roman"/>
              </a:rPr>
              <a:t>stack </a:t>
            </a:r>
            <a:r>
              <a:rPr sz="2200" dirty="0">
                <a:latin typeface="Times New Roman"/>
                <a:cs typeface="Times New Roman"/>
              </a:rPr>
              <a:t>is </a:t>
            </a:r>
            <a:r>
              <a:rPr sz="2200" spc="-5" dirty="0">
                <a:latin typeface="Times New Roman"/>
                <a:cs typeface="Times New Roman"/>
              </a:rPr>
              <a:t>called push operation.  </a:t>
            </a:r>
            <a:r>
              <a:rPr sz="2200" dirty="0">
                <a:latin typeface="Times New Roman"/>
                <a:cs typeface="Times New Roman"/>
              </a:rPr>
              <a:t>The </a:t>
            </a:r>
            <a:r>
              <a:rPr sz="2200" spc="-5" dirty="0">
                <a:latin typeface="Times New Roman"/>
                <a:cs typeface="Times New Roman"/>
              </a:rPr>
              <a:t>push </a:t>
            </a:r>
            <a:r>
              <a:rPr sz="2200" dirty="0">
                <a:latin typeface="Times New Roman"/>
                <a:cs typeface="Times New Roman"/>
              </a:rPr>
              <a:t>operation change the </a:t>
            </a:r>
            <a:r>
              <a:rPr sz="2200" spc="-5" dirty="0">
                <a:latin typeface="Times New Roman"/>
                <a:cs typeface="Times New Roman"/>
              </a:rPr>
              <a:t>position </a:t>
            </a:r>
            <a:r>
              <a:rPr sz="2200" dirty="0">
                <a:latin typeface="Times New Roman"/>
                <a:cs typeface="Times New Roman"/>
              </a:rPr>
              <a:t>of </a:t>
            </a:r>
            <a:r>
              <a:rPr sz="2200" spc="-54" dirty="0">
                <a:latin typeface="Times New Roman"/>
                <a:cs typeface="Times New Roman"/>
              </a:rPr>
              <a:t>Top </a:t>
            </a:r>
            <a:r>
              <a:rPr sz="2200" dirty="0">
                <a:latin typeface="Times New Roman"/>
                <a:cs typeface="Times New Roman"/>
              </a:rPr>
              <a:t>in</a:t>
            </a:r>
            <a:r>
              <a:rPr sz="2200" spc="14" dirty="0">
                <a:latin typeface="Times New Roman"/>
                <a:cs typeface="Times New Roman"/>
              </a:rPr>
              <a:t> </a:t>
            </a:r>
            <a:r>
              <a:rPr sz="2200" spc="-5" dirty="0">
                <a:latin typeface="Times New Roman"/>
                <a:cs typeface="Times New Roman"/>
              </a:rPr>
              <a:t>stack.</a:t>
            </a:r>
            <a:endParaRPr sz="2200" dirty="0">
              <a:latin typeface="Times New Roman"/>
              <a:cs typeface="Times New Roman"/>
            </a:endParaRPr>
          </a:p>
        </p:txBody>
      </p:sp>
      <p:sp>
        <p:nvSpPr>
          <p:cNvPr id="8" name="object 8"/>
          <p:cNvSpPr txBox="1"/>
          <p:nvPr/>
        </p:nvSpPr>
        <p:spPr>
          <a:xfrm>
            <a:off x="1024093" y="4572382"/>
            <a:ext cx="7524222" cy="672105"/>
          </a:xfrm>
          <a:prstGeom prst="rect">
            <a:avLst/>
          </a:prstGeom>
        </p:spPr>
        <p:txBody>
          <a:bodyPr vert="horz" wrap="square" lIns="0" tIns="42035" rIns="0" bIns="0" rtlCol="0">
            <a:spAutoFit/>
          </a:bodyPr>
          <a:lstStyle/>
          <a:p>
            <a:pPr marL="11516" marR="4607">
              <a:lnSpc>
                <a:spcPct val="93100"/>
              </a:lnSpc>
              <a:spcBef>
                <a:spcPts val="331"/>
              </a:spcBef>
            </a:pPr>
            <a:r>
              <a:rPr sz="2200" spc="-5" dirty="0">
                <a:latin typeface="Times New Roman"/>
                <a:cs typeface="Times New Roman"/>
              </a:rPr>
              <a:t>POP: </a:t>
            </a:r>
            <a:r>
              <a:rPr sz="2200" spc="-77" dirty="0">
                <a:latin typeface="Times New Roman"/>
                <a:cs typeface="Times New Roman"/>
              </a:rPr>
              <a:t>To </a:t>
            </a:r>
            <a:r>
              <a:rPr sz="2200" spc="-9" dirty="0">
                <a:latin typeface="Times New Roman"/>
                <a:cs typeface="Times New Roman"/>
              </a:rPr>
              <a:t>put-off, </a:t>
            </a:r>
            <a:r>
              <a:rPr sz="2200" dirty="0">
                <a:latin typeface="Times New Roman"/>
                <a:cs typeface="Times New Roman"/>
              </a:rPr>
              <a:t>get or </a:t>
            </a:r>
            <a:r>
              <a:rPr sz="2200" spc="-5" dirty="0">
                <a:latin typeface="Times New Roman"/>
                <a:cs typeface="Times New Roman"/>
              </a:rPr>
              <a:t>remove some item </a:t>
            </a:r>
            <a:r>
              <a:rPr sz="2200" dirty="0">
                <a:latin typeface="Times New Roman"/>
                <a:cs typeface="Times New Roman"/>
              </a:rPr>
              <a:t>from top of the </a:t>
            </a:r>
            <a:r>
              <a:rPr sz="2200" spc="-5" dirty="0">
                <a:latin typeface="Times New Roman"/>
                <a:cs typeface="Times New Roman"/>
              </a:rPr>
              <a:t>stack </a:t>
            </a:r>
            <a:r>
              <a:rPr sz="2200" dirty="0">
                <a:latin typeface="Times New Roman"/>
                <a:cs typeface="Times New Roman"/>
              </a:rPr>
              <a:t>is  the pop operation, </a:t>
            </a:r>
            <a:r>
              <a:rPr sz="2200" spc="-91" dirty="0">
                <a:latin typeface="Times New Roman"/>
                <a:cs typeface="Times New Roman"/>
              </a:rPr>
              <a:t>We </a:t>
            </a:r>
            <a:r>
              <a:rPr sz="2200" dirty="0">
                <a:latin typeface="Times New Roman"/>
                <a:cs typeface="Times New Roman"/>
              </a:rPr>
              <a:t>can </a:t>
            </a:r>
            <a:r>
              <a:rPr sz="2200" spc="-5" dirty="0">
                <a:latin typeface="Times New Roman"/>
                <a:cs typeface="Times New Roman"/>
              </a:rPr>
              <a:t>POP </a:t>
            </a:r>
            <a:r>
              <a:rPr sz="2200" dirty="0">
                <a:latin typeface="Times New Roman"/>
                <a:cs typeface="Times New Roman"/>
              </a:rPr>
              <a:t>only only from top of the</a:t>
            </a:r>
            <a:r>
              <a:rPr sz="2200" spc="-63" dirty="0">
                <a:latin typeface="Times New Roman"/>
                <a:cs typeface="Times New Roman"/>
              </a:rPr>
              <a:t> </a:t>
            </a:r>
            <a:r>
              <a:rPr sz="2200" spc="-5" dirty="0">
                <a:latin typeface="Times New Roman"/>
                <a:cs typeface="Times New Roman"/>
              </a:rPr>
              <a:t>stack.</a:t>
            </a:r>
            <a:endParaRPr sz="2200" dirty="0">
              <a:latin typeface="Times New Roman"/>
              <a:cs typeface="Times New Roman"/>
            </a:endParaRPr>
          </a:p>
        </p:txBody>
      </p:sp>
      <p:sp>
        <p:nvSpPr>
          <p:cNvPr id="13" name="Date Placeholder 12">
            <a:extLst>
              <a:ext uri="{FF2B5EF4-FFF2-40B4-BE49-F238E27FC236}">
                <a16:creationId xmlns:a16="http://schemas.microsoft.com/office/drawing/2014/main" id="{90D72254-179A-40DD-83A1-0F5DF5BF2BCA}"/>
              </a:ext>
            </a:extLst>
          </p:cNvPr>
          <p:cNvSpPr>
            <a:spLocks noGrp="1"/>
          </p:cNvSpPr>
          <p:nvPr>
            <p:ph type="dt" sz="half" idx="10"/>
          </p:nvPr>
        </p:nvSpPr>
        <p:spPr/>
        <p:txBody>
          <a:bodyPr/>
          <a:lstStyle/>
          <a:p>
            <a:fld id="{8A6125C6-FCA7-4CE6-B7DB-D5B6E5CB31BB}" type="datetime1">
              <a:rPr lang="en-IN" smtClean="0"/>
              <a:t>03-09-2021</a:t>
            </a:fld>
            <a:endParaRPr lang="en-US"/>
          </a:p>
        </p:txBody>
      </p:sp>
      <p:sp>
        <p:nvSpPr>
          <p:cNvPr id="14" name="Footer Placeholder 13">
            <a:extLst>
              <a:ext uri="{FF2B5EF4-FFF2-40B4-BE49-F238E27FC236}">
                <a16:creationId xmlns:a16="http://schemas.microsoft.com/office/drawing/2014/main" id="{F6402697-91F0-4447-A801-BB4876BA87C2}"/>
              </a:ext>
            </a:extLst>
          </p:cNvPr>
          <p:cNvSpPr>
            <a:spLocks noGrp="1"/>
          </p:cNvSpPr>
          <p:nvPr>
            <p:ph type="ftr" sz="quarter" idx="11"/>
          </p:nvPr>
        </p:nvSpPr>
        <p:spPr/>
        <p:txBody>
          <a:bodyPr/>
          <a:lstStyle/>
          <a:p>
            <a:r>
              <a:rPr lang="fi-FI" smtClean="0"/>
              <a:t>Alisha Sikri DS  Unit 2                        </a:t>
            </a:r>
            <a:endParaRPr lang="en-US"/>
          </a:p>
        </p:txBody>
      </p:sp>
      <p:sp>
        <p:nvSpPr>
          <p:cNvPr id="15" name="Slide Number Placeholder 14">
            <a:extLst>
              <a:ext uri="{FF2B5EF4-FFF2-40B4-BE49-F238E27FC236}">
                <a16:creationId xmlns:a16="http://schemas.microsoft.com/office/drawing/2014/main" id="{6ED8AF69-7D7F-499B-8747-D7E9DEFB4E22}"/>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16" name="Title 1">
            <a:extLst>
              <a:ext uri="{FF2B5EF4-FFF2-40B4-BE49-F238E27FC236}">
                <a16:creationId xmlns:a16="http://schemas.microsoft.com/office/drawing/2014/main" id="{96A14B98-11BE-4124-AF67-591F68186808}"/>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7" name="Picture 2" descr="E:\NIET\Project\xLogo11.png.pagespeed.ic.pydHLuCQEZ.png">
            <a:extLst>
              <a:ext uri="{FF2B5EF4-FFF2-40B4-BE49-F238E27FC236}">
                <a16:creationId xmlns:a16="http://schemas.microsoft.com/office/drawing/2014/main" id="{D37BE28E-D019-4418-829D-CB6AB1B13849}"/>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5366" y="1097429"/>
            <a:ext cx="4796761" cy="442516"/>
          </a:xfrm>
          <a:prstGeom prst="rect">
            <a:avLst/>
          </a:prstGeom>
        </p:spPr>
        <p:txBody>
          <a:bodyPr vert="horz" wrap="square" lIns="0" tIns="11516" rIns="0" bIns="0" rtlCol="0" anchor="ctr">
            <a:spAutoFit/>
          </a:bodyPr>
          <a:lstStyle/>
          <a:p>
            <a:pPr marL="11516">
              <a:spcBef>
                <a:spcPts val="91"/>
              </a:spcBef>
            </a:pPr>
            <a:r>
              <a:rPr sz="2800" b="1" spc="-5" dirty="0"/>
              <a:t>Stack</a:t>
            </a:r>
            <a:r>
              <a:rPr sz="2800" b="1" spc="-82" dirty="0"/>
              <a:t> </a:t>
            </a:r>
            <a:r>
              <a:rPr sz="2800" b="1" spc="-5" dirty="0"/>
              <a:t>Operations</a:t>
            </a:r>
          </a:p>
        </p:txBody>
      </p:sp>
      <p:sp>
        <p:nvSpPr>
          <p:cNvPr id="10" name="object 10"/>
          <p:cNvSpPr txBox="1"/>
          <p:nvPr/>
        </p:nvSpPr>
        <p:spPr>
          <a:xfrm>
            <a:off x="899870" y="2248473"/>
            <a:ext cx="7461458" cy="670360"/>
          </a:xfrm>
          <a:prstGeom prst="rect">
            <a:avLst/>
          </a:prstGeom>
        </p:spPr>
        <p:txBody>
          <a:bodyPr vert="horz" wrap="square" lIns="0" tIns="40307" rIns="0" bIns="0" rtlCol="0">
            <a:spAutoFit/>
          </a:bodyPr>
          <a:lstStyle/>
          <a:p>
            <a:pPr marL="11516" marR="4607">
              <a:lnSpc>
                <a:spcPct val="93400"/>
              </a:lnSpc>
              <a:spcBef>
                <a:spcPts val="317"/>
              </a:spcBef>
            </a:pPr>
            <a:r>
              <a:rPr sz="2200" spc="-9" dirty="0">
                <a:latin typeface="Times New Roman"/>
                <a:cs typeface="Times New Roman"/>
              </a:rPr>
              <a:t>IsEmpty: </a:t>
            </a:r>
            <a:r>
              <a:rPr sz="2200" spc="-5" dirty="0">
                <a:latin typeface="Times New Roman"/>
                <a:cs typeface="Times New Roman"/>
              </a:rPr>
              <a:t>Stack considered empty when there </a:t>
            </a:r>
            <a:r>
              <a:rPr sz="2200" dirty="0">
                <a:latin typeface="Times New Roman"/>
                <a:cs typeface="Times New Roman"/>
              </a:rPr>
              <a:t>is no </a:t>
            </a:r>
            <a:r>
              <a:rPr sz="2200" spc="-5" dirty="0">
                <a:latin typeface="Times New Roman"/>
                <a:cs typeface="Times New Roman"/>
              </a:rPr>
              <a:t>item </a:t>
            </a:r>
            <a:r>
              <a:rPr sz="2200" dirty="0">
                <a:latin typeface="Times New Roman"/>
                <a:cs typeface="Times New Roman"/>
              </a:rPr>
              <a:t>on </a:t>
            </a:r>
            <a:r>
              <a:rPr sz="2200" spc="-41" dirty="0">
                <a:latin typeface="Times New Roman"/>
                <a:cs typeface="Times New Roman"/>
              </a:rPr>
              <a:t>Top.  </a:t>
            </a:r>
            <a:r>
              <a:rPr sz="2200" spc="-5" dirty="0">
                <a:latin typeface="Times New Roman"/>
                <a:cs typeface="Times New Roman"/>
              </a:rPr>
              <a:t>IsEmpty </a:t>
            </a:r>
            <a:r>
              <a:rPr sz="2200" dirty="0">
                <a:latin typeface="Times New Roman"/>
                <a:cs typeface="Times New Roman"/>
              </a:rPr>
              <a:t>operation return true </a:t>
            </a:r>
            <a:r>
              <a:rPr sz="2200" spc="-5" dirty="0">
                <a:latin typeface="Times New Roman"/>
                <a:cs typeface="Times New Roman"/>
              </a:rPr>
              <a:t>when </a:t>
            </a:r>
            <a:r>
              <a:rPr sz="2200" dirty="0">
                <a:latin typeface="Times New Roman"/>
                <a:cs typeface="Times New Roman"/>
              </a:rPr>
              <a:t>no item in </a:t>
            </a:r>
            <a:r>
              <a:rPr sz="2200" spc="-5" dirty="0">
                <a:latin typeface="Times New Roman"/>
                <a:cs typeface="Times New Roman"/>
              </a:rPr>
              <a:t>stack else</a:t>
            </a:r>
            <a:r>
              <a:rPr sz="2200" spc="5" dirty="0">
                <a:latin typeface="Times New Roman"/>
                <a:cs typeface="Times New Roman"/>
              </a:rPr>
              <a:t> </a:t>
            </a:r>
            <a:r>
              <a:rPr sz="2200" spc="-5" dirty="0">
                <a:latin typeface="Times New Roman"/>
                <a:cs typeface="Times New Roman"/>
              </a:rPr>
              <a:t>false.</a:t>
            </a:r>
            <a:endParaRPr sz="2200" dirty="0">
              <a:latin typeface="Times New Roman"/>
              <a:cs typeface="Times New Roman"/>
            </a:endParaRPr>
          </a:p>
        </p:txBody>
      </p:sp>
      <p:sp>
        <p:nvSpPr>
          <p:cNvPr id="12" name="object 12"/>
          <p:cNvSpPr txBox="1"/>
          <p:nvPr/>
        </p:nvSpPr>
        <p:spPr>
          <a:xfrm>
            <a:off x="813290" y="3519581"/>
            <a:ext cx="7624990" cy="988679"/>
          </a:xfrm>
          <a:prstGeom prst="rect">
            <a:avLst/>
          </a:prstGeom>
        </p:spPr>
        <p:txBody>
          <a:bodyPr vert="horz" wrap="square" lIns="0" tIns="43762" rIns="0" bIns="0" rtlCol="0">
            <a:spAutoFit/>
          </a:bodyPr>
          <a:lstStyle/>
          <a:p>
            <a:pPr marL="11516" marR="4607">
              <a:lnSpc>
                <a:spcPct val="92700"/>
              </a:lnSpc>
              <a:spcBef>
                <a:spcPts val="345"/>
              </a:spcBef>
            </a:pPr>
            <a:r>
              <a:rPr sz="2200" spc="-5" dirty="0">
                <a:latin typeface="Times New Roman"/>
                <a:cs typeface="Times New Roman"/>
              </a:rPr>
              <a:t>IsFull: Stack considered </a:t>
            </a:r>
            <a:r>
              <a:rPr sz="2200" dirty="0">
                <a:latin typeface="Times New Roman"/>
                <a:cs typeface="Times New Roman"/>
              </a:rPr>
              <a:t>full </a:t>
            </a:r>
            <a:r>
              <a:rPr sz="2200" spc="5" dirty="0">
                <a:latin typeface="Times New Roman"/>
                <a:cs typeface="Times New Roman"/>
              </a:rPr>
              <a:t>if </a:t>
            </a:r>
            <a:r>
              <a:rPr sz="2200" dirty="0">
                <a:latin typeface="Times New Roman"/>
                <a:cs typeface="Times New Roman"/>
              </a:rPr>
              <a:t>no </a:t>
            </a:r>
            <a:r>
              <a:rPr sz="2200" spc="-5" dirty="0">
                <a:latin typeface="Times New Roman"/>
                <a:cs typeface="Times New Roman"/>
              </a:rPr>
              <a:t>other element can </a:t>
            </a:r>
            <a:r>
              <a:rPr sz="2200" dirty="0">
                <a:latin typeface="Times New Roman"/>
                <a:cs typeface="Times New Roman"/>
              </a:rPr>
              <a:t>be </a:t>
            </a:r>
            <a:r>
              <a:rPr sz="2200" spc="-5" dirty="0">
                <a:latin typeface="Times New Roman"/>
                <a:cs typeface="Times New Roman"/>
              </a:rPr>
              <a:t>inserted</a:t>
            </a:r>
            <a:r>
              <a:rPr sz="2200" spc="-127" dirty="0">
                <a:latin typeface="Times New Roman"/>
                <a:cs typeface="Times New Roman"/>
              </a:rPr>
              <a:t> </a:t>
            </a:r>
            <a:r>
              <a:rPr sz="2200" dirty="0">
                <a:latin typeface="Times New Roman"/>
                <a:cs typeface="Times New Roman"/>
              </a:rPr>
              <a:t>on  top of the </a:t>
            </a:r>
            <a:r>
              <a:rPr sz="2200" spc="-5" dirty="0">
                <a:latin typeface="Times New Roman"/>
                <a:cs typeface="Times New Roman"/>
              </a:rPr>
              <a:t>stack. </a:t>
            </a:r>
            <a:r>
              <a:rPr sz="2200" dirty="0">
                <a:latin typeface="Times New Roman"/>
                <a:cs typeface="Times New Roman"/>
              </a:rPr>
              <a:t>This </a:t>
            </a:r>
            <a:r>
              <a:rPr sz="2200" spc="-5" dirty="0">
                <a:latin typeface="Times New Roman"/>
                <a:cs typeface="Times New Roman"/>
              </a:rPr>
              <a:t>condition normally </a:t>
            </a:r>
            <a:r>
              <a:rPr sz="2200" dirty="0">
                <a:latin typeface="Times New Roman"/>
                <a:cs typeface="Times New Roman"/>
              </a:rPr>
              <a:t>occur </a:t>
            </a:r>
            <a:r>
              <a:rPr sz="2200" spc="-5" dirty="0">
                <a:latin typeface="Times New Roman"/>
                <a:cs typeface="Times New Roman"/>
              </a:rPr>
              <a:t>when stack  </a:t>
            </a:r>
            <a:r>
              <a:rPr sz="2200" dirty="0">
                <a:latin typeface="Times New Roman"/>
                <a:cs typeface="Times New Roman"/>
              </a:rPr>
              <a:t>implement ed through</a:t>
            </a:r>
            <a:r>
              <a:rPr sz="2200" spc="-5" dirty="0">
                <a:latin typeface="Times New Roman"/>
                <a:cs typeface="Times New Roman"/>
              </a:rPr>
              <a:t> </a:t>
            </a:r>
            <a:r>
              <a:rPr sz="2200" spc="-27" dirty="0">
                <a:latin typeface="Times New Roman"/>
                <a:cs typeface="Times New Roman"/>
              </a:rPr>
              <a:t>array</a:t>
            </a:r>
            <a:r>
              <a:rPr sz="2176" spc="-27" dirty="0">
                <a:solidFill>
                  <a:srgbClr val="00007F"/>
                </a:solidFill>
                <a:latin typeface="Times New Roman"/>
                <a:cs typeface="Times New Roman"/>
              </a:rPr>
              <a:t>.</a:t>
            </a:r>
            <a:endParaRPr sz="2176" dirty="0">
              <a:latin typeface="Times New Roman"/>
              <a:cs typeface="Times New Roman"/>
            </a:endParaRPr>
          </a:p>
        </p:txBody>
      </p:sp>
      <p:sp>
        <p:nvSpPr>
          <p:cNvPr id="13" name="Date Placeholder 12">
            <a:extLst>
              <a:ext uri="{FF2B5EF4-FFF2-40B4-BE49-F238E27FC236}">
                <a16:creationId xmlns:a16="http://schemas.microsoft.com/office/drawing/2014/main" id="{90D72254-179A-40DD-83A1-0F5DF5BF2BCA}"/>
              </a:ext>
            </a:extLst>
          </p:cNvPr>
          <p:cNvSpPr>
            <a:spLocks noGrp="1"/>
          </p:cNvSpPr>
          <p:nvPr>
            <p:ph type="dt" sz="half" idx="10"/>
          </p:nvPr>
        </p:nvSpPr>
        <p:spPr/>
        <p:txBody>
          <a:bodyPr/>
          <a:lstStyle/>
          <a:p>
            <a:fld id="{55461E00-5629-44BC-923E-E23D4C7AD709}" type="datetime1">
              <a:rPr lang="en-IN" smtClean="0"/>
              <a:t>03-09-2021</a:t>
            </a:fld>
            <a:endParaRPr lang="en-US"/>
          </a:p>
        </p:txBody>
      </p:sp>
      <p:sp>
        <p:nvSpPr>
          <p:cNvPr id="14" name="Footer Placeholder 13">
            <a:extLst>
              <a:ext uri="{FF2B5EF4-FFF2-40B4-BE49-F238E27FC236}">
                <a16:creationId xmlns:a16="http://schemas.microsoft.com/office/drawing/2014/main" id="{F6402697-91F0-4447-A801-BB4876BA87C2}"/>
              </a:ext>
            </a:extLst>
          </p:cNvPr>
          <p:cNvSpPr>
            <a:spLocks noGrp="1"/>
          </p:cNvSpPr>
          <p:nvPr>
            <p:ph type="ftr" sz="quarter" idx="11"/>
          </p:nvPr>
        </p:nvSpPr>
        <p:spPr/>
        <p:txBody>
          <a:bodyPr/>
          <a:lstStyle/>
          <a:p>
            <a:r>
              <a:rPr lang="fi-FI" smtClean="0"/>
              <a:t>Alisha Sikri DS  Unit 2                        </a:t>
            </a:r>
            <a:endParaRPr lang="en-US"/>
          </a:p>
        </p:txBody>
      </p:sp>
      <p:sp>
        <p:nvSpPr>
          <p:cNvPr id="15" name="Slide Number Placeholder 14">
            <a:extLst>
              <a:ext uri="{FF2B5EF4-FFF2-40B4-BE49-F238E27FC236}">
                <a16:creationId xmlns:a16="http://schemas.microsoft.com/office/drawing/2014/main" id="{6ED8AF69-7D7F-499B-8747-D7E9DEFB4E22}"/>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16" name="Title 1">
            <a:extLst>
              <a:ext uri="{FF2B5EF4-FFF2-40B4-BE49-F238E27FC236}">
                <a16:creationId xmlns:a16="http://schemas.microsoft.com/office/drawing/2014/main" id="{96A14B98-11BE-4124-AF67-591F68186808}"/>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7" name="Picture 2" descr="E:\NIET\Project\xLogo11.png.pagespeed.ic.pydHLuCQEZ.png">
            <a:extLst>
              <a:ext uri="{FF2B5EF4-FFF2-40B4-BE49-F238E27FC236}">
                <a16:creationId xmlns:a16="http://schemas.microsoft.com/office/drawing/2014/main" id="{D37BE28E-D019-4418-829D-CB6AB1B13849}"/>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291817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991727"/>
            <a:ext cx="6969132" cy="442516"/>
          </a:xfrm>
          <a:prstGeom prst="rect">
            <a:avLst/>
          </a:prstGeom>
        </p:spPr>
        <p:txBody>
          <a:bodyPr vert="horz" wrap="square" lIns="0" tIns="11516" rIns="0" bIns="0" rtlCol="0" anchor="ctr">
            <a:spAutoFit/>
          </a:bodyPr>
          <a:lstStyle/>
          <a:p>
            <a:pPr marL="11516">
              <a:spcBef>
                <a:spcPts val="91"/>
              </a:spcBef>
            </a:pPr>
            <a:r>
              <a:rPr sz="2800" b="1" spc="-5" dirty="0"/>
              <a:t>Stack Abstract Data</a:t>
            </a:r>
            <a:r>
              <a:rPr sz="2800" b="1" spc="-363" dirty="0"/>
              <a:t> </a:t>
            </a:r>
            <a:r>
              <a:rPr sz="2800" b="1" spc="-73" dirty="0"/>
              <a:t>Type</a:t>
            </a:r>
          </a:p>
        </p:txBody>
      </p:sp>
      <p:sp>
        <p:nvSpPr>
          <p:cNvPr id="3" name="object 3"/>
          <p:cNvSpPr txBox="1"/>
          <p:nvPr/>
        </p:nvSpPr>
        <p:spPr>
          <a:xfrm>
            <a:off x="641462" y="1578939"/>
            <a:ext cx="6343794" cy="4828519"/>
          </a:xfrm>
          <a:prstGeom prst="rect">
            <a:avLst/>
          </a:prstGeom>
        </p:spPr>
        <p:txBody>
          <a:bodyPr vert="horz" wrap="square" lIns="0" tIns="180231" rIns="0" bIns="0" rtlCol="0">
            <a:spAutoFit/>
          </a:bodyPr>
          <a:lstStyle/>
          <a:p>
            <a:pPr marL="11516">
              <a:spcBef>
                <a:spcPts val="1419"/>
              </a:spcBef>
            </a:pPr>
            <a:r>
              <a:rPr sz="2200" spc="-5" dirty="0">
                <a:latin typeface="Times New Roman"/>
                <a:cs typeface="Times New Roman"/>
              </a:rPr>
              <a:t>ADT</a:t>
            </a:r>
            <a:r>
              <a:rPr lang="en-US" sz="2200" spc="-5" dirty="0">
                <a:latin typeface="Times New Roman"/>
                <a:cs typeface="Times New Roman"/>
              </a:rPr>
              <a:t> </a:t>
            </a:r>
            <a:r>
              <a:rPr sz="2200" spc="-5" dirty="0">
                <a:latin typeface="Times New Roman"/>
                <a:cs typeface="Times New Roman"/>
              </a:rPr>
              <a:t>Stack </a:t>
            </a:r>
            <a:r>
              <a:rPr sz="2200" dirty="0">
                <a:latin typeface="Times New Roman"/>
                <a:cs typeface="Times New Roman"/>
              </a:rPr>
              <a:t>{</a:t>
            </a:r>
          </a:p>
          <a:p>
            <a:pPr marL="11516">
              <a:spcBef>
                <a:spcPts val="1079"/>
              </a:spcBef>
            </a:pPr>
            <a:r>
              <a:rPr sz="2200" spc="-18" dirty="0">
                <a:latin typeface="Times New Roman"/>
                <a:cs typeface="Times New Roman"/>
              </a:rPr>
              <a:t>Data/Attributes/Values:</a:t>
            </a:r>
            <a:endParaRPr sz="2200" dirty="0">
              <a:latin typeface="Times New Roman"/>
              <a:cs typeface="Times New Roman"/>
            </a:endParaRPr>
          </a:p>
          <a:p>
            <a:pPr marL="11516" marR="4858176">
              <a:lnSpc>
                <a:spcPct val="137500"/>
              </a:lnSpc>
              <a:spcBef>
                <a:spcPts val="9"/>
              </a:spcBef>
            </a:pPr>
            <a:r>
              <a:rPr sz="2200" spc="-5" dirty="0">
                <a:latin typeface="Times New Roman"/>
                <a:cs typeface="Times New Roman"/>
              </a:rPr>
              <a:t>int size;</a:t>
            </a:r>
            <a:r>
              <a:rPr sz="2200" spc="-131" dirty="0">
                <a:latin typeface="Times New Roman"/>
                <a:cs typeface="Times New Roman"/>
              </a:rPr>
              <a:t> </a:t>
            </a:r>
            <a:r>
              <a:rPr sz="2200" spc="-54" dirty="0">
                <a:latin typeface="Times New Roman"/>
                <a:cs typeface="Times New Roman"/>
              </a:rPr>
              <a:t>Top  </a:t>
            </a:r>
            <a:r>
              <a:rPr sz="2200" spc="-41" dirty="0">
                <a:latin typeface="Times New Roman"/>
                <a:cs typeface="Times New Roman"/>
              </a:rPr>
              <a:t>Type</a:t>
            </a:r>
            <a:r>
              <a:rPr sz="2200" spc="-50" dirty="0">
                <a:latin typeface="Times New Roman"/>
                <a:cs typeface="Times New Roman"/>
              </a:rPr>
              <a:t> </a:t>
            </a:r>
            <a:r>
              <a:rPr sz="2200" spc="-5" dirty="0">
                <a:latin typeface="Times New Roman"/>
                <a:cs typeface="Times New Roman"/>
              </a:rPr>
              <a:t>items;</a:t>
            </a:r>
            <a:endParaRPr sz="2200" dirty="0">
              <a:latin typeface="Times New Roman"/>
              <a:cs typeface="Times New Roman"/>
            </a:endParaRPr>
          </a:p>
          <a:p>
            <a:pPr marL="11516">
              <a:spcBef>
                <a:spcPts val="1070"/>
              </a:spcBef>
            </a:pPr>
            <a:r>
              <a:rPr sz="2200" spc="-5" dirty="0">
                <a:latin typeface="Times New Roman"/>
                <a:cs typeface="Times New Roman"/>
              </a:rPr>
              <a:t>Functions/Operations:</a:t>
            </a:r>
            <a:endParaRPr sz="2200" dirty="0">
              <a:latin typeface="Times New Roman"/>
              <a:cs typeface="Times New Roman"/>
            </a:endParaRPr>
          </a:p>
          <a:p>
            <a:pPr marL="11516" marR="1131482">
              <a:lnSpc>
                <a:spcPct val="137800"/>
              </a:lnSpc>
              <a:tabLst>
                <a:tab pos="2200201" algn="l"/>
              </a:tabLst>
            </a:pPr>
            <a:r>
              <a:rPr sz="2200" spc="-5" dirty="0">
                <a:latin typeface="Times New Roman"/>
                <a:cs typeface="Times New Roman"/>
              </a:rPr>
              <a:t>CreateStack (int size); --create stack </a:t>
            </a:r>
            <a:r>
              <a:rPr sz="2200" dirty="0">
                <a:latin typeface="Times New Roman"/>
                <a:cs typeface="Times New Roman"/>
              </a:rPr>
              <a:t>of </a:t>
            </a:r>
            <a:r>
              <a:rPr sz="2200" spc="-5" dirty="0">
                <a:latin typeface="Times New Roman"/>
                <a:cs typeface="Times New Roman"/>
              </a:rPr>
              <a:t>size  </a:t>
            </a:r>
            <a:r>
              <a:rPr sz="2200" spc="-77" dirty="0">
                <a:latin typeface="Times New Roman"/>
                <a:cs typeface="Times New Roman"/>
              </a:rPr>
              <a:t>Void</a:t>
            </a:r>
            <a:r>
              <a:rPr sz="2200" spc="5" dirty="0">
                <a:latin typeface="Times New Roman"/>
                <a:cs typeface="Times New Roman"/>
              </a:rPr>
              <a:t> </a:t>
            </a:r>
            <a:r>
              <a:rPr sz="2200" spc="-5" dirty="0">
                <a:latin typeface="Times New Roman"/>
                <a:cs typeface="Times New Roman"/>
              </a:rPr>
              <a:t>Push(int</a:t>
            </a:r>
            <a:r>
              <a:rPr sz="2200" dirty="0">
                <a:latin typeface="Times New Roman"/>
                <a:cs typeface="Times New Roman"/>
              </a:rPr>
              <a:t> n);	- - </a:t>
            </a:r>
            <a:r>
              <a:rPr sz="2200" spc="-5" dirty="0">
                <a:latin typeface="Times New Roman"/>
                <a:cs typeface="Times New Roman"/>
              </a:rPr>
              <a:t>if stack is </a:t>
            </a:r>
            <a:r>
              <a:rPr sz="2200" dirty="0">
                <a:latin typeface="Times New Roman"/>
                <a:cs typeface="Times New Roman"/>
              </a:rPr>
              <a:t>not</a:t>
            </a:r>
            <a:r>
              <a:rPr sz="2200" spc="-27" dirty="0">
                <a:latin typeface="Times New Roman"/>
                <a:cs typeface="Times New Roman"/>
              </a:rPr>
              <a:t> </a:t>
            </a:r>
            <a:r>
              <a:rPr sz="2200" dirty="0">
                <a:latin typeface="Times New Roman"/>
                <a:cs typeface="Times New Roman"/>
              </a:rPr>
              <a:t>full</a:t>
            </a:r>
          </a:p>
          <a:p>
            <a:pPr marL="11516" marR="4607">
              <a:lnSpc>
                <a:spcPts val="3899"/>
              </a:lnSpc>
              <a:spcBef>
                <a:spcPts val="299"/>
              </a:spcBef>
              <a:tabLst>
                <a:tab pos="1578893" algn="l"/>
              </a:tabLst>
            </a:pPr>
            <a:r>
              <a:rPr sz="2200" spc="-41" dirty="0">
                <a:latin typeface="Times New Roman"/>
                <a:cs typeface="Times New Roman"/>
              </a:rPr>
              <a:t>Type</a:t>
            </a:r>
            <a:r>
              <a:rPr sz="2200" spc="-5" dirty="0">
                <a:latin typeface="Times New Roman"/>
                <a:cs typeface="Times New Roman"/>
              </a:rPr>
              <a:t> </a:t>
            </a:r>
            <a:r>
              <a:rPr sz="2200" dirty="0">
                <a:latin typeface="Times New Roman"/>
                <a:cs typeface="Times New Roman"/>
              </a:rPr>
              <a:t>Pop();	- - </a:t>
            </a:r>
            <a:r>
              <a:rPr sz="2200" spc="-5" dirty="0">
                <a:latin typeface="Times New Roman"/>
                <a:cs typeface="Times New Roman"/>
              </a:rPr>
              <a:t>if stack is </a:t>
            </a:r>
            <a:r>
              <a:rPr sz="2200" dirty="0">
                <a:latin typeface="Times New Roman"/>
                <a:cs typeface="Times New Roman"/>
              </a:rPr>
              <a:t>not </a:t>
            </a:r>
            <a:r>
              <a:rPr sz="2200" spc="-5" dirty="0">
                <a:latin typeface="Times New Roman"/>
                <a:cs typeface="Times New Roman"/>
              </a:rPr>
              <a:t>empty return top item  </a:t>
            </a:r>
            <a:r>
              <a:rPr sz="2200" dirty="0">
                <a:latin typeface="Times New Roman"/>
                <a:cs typeface="Times New Roman"/>
              </a:rPr>
              <a:t>Int </a:t>
            </a:r>
            <a:r>
              <a:rPr sz="2200" spc="-5" dirty="0">
                <a:latin typeface="Times New Roman"/>
                <a:cs typeface="Times New Roman"/>
              </a:rPr>
              <a:t>isEmpty(); </a:t>
            </a:r>
            <a:r>
              <a:rPr sz="2200" dirty="0">
                <a:latin typeface="Times New Roman"/>
                <a:cs typeface="Times New Roman"/>
              </a:rPr>
              <a:t>- - </a:t>
            </a:r>
            <a:r>
              <a:rPr sz="2200" spc="-5" dirty="0">
                <a:latin typeface="Times New Roman"/>
                <a:cs typeface="Times New Roman"/>
              </a:rPr>
              <a:t>return true if empty otherwise false  </a:t>
            </a:r>
            <a:r>
              <a:rPr sz="2200" dirty="0">
                <a:latin typeface="Times New Roman"/>
                <a:cs typeface="Times New Roman"/>
              </a:rPr>
              <a:t>Int </a:t>
            </a:r>
            <a:r>
              <a:rPr sz="2200" spc="-5" dirty="0">
                <a:latin typeface="Times New Roman"/>
                <a:cs typeface="Times New Roman"/>
              </a:rPr>
              <a:t>isFull(); </a:t>
            </a:r>
            <a:r>
              <a:rPr sz="2200" dirty="0">
                <a:latin typeface="Times New Roman"/>
                <a:cs typeface="Times New Roman"/>
              </a:rPr>
              <a:t>- - </a:t>
            </a:r>
            <a:r>
              <a:rPr sz="2200" spc="-5" dirty="0">
                <a:latin typeface="Times New Roman"/>
                <a:cs typeface="Times New Roman"/>
              </a:rPr>
              <a:t>return true if </a:t>
            </a:r>
            <a:r>
              <a:rPr sz="2200" dirty="0">
                <a:latin typeface="Times New Roman"/>
                <a:cs typeface="Times New Roman"/>
              </a:rPr>
              <a:t>full </a:t>
            </a:r>
            <a:r>
              <a:rPr sz="2200" spc="-5" dirty="0">
                <a:latin typeface="Times New Roman"/>
                <a:cs typeface="Times New Roman"/>
              </a:rPr>
              <a:t>otherwise false</a:t>
            </a:r>
            <a:r>
              <a:rPr sz="2200" spc="5" dirty="0">
                <a:latin typeface="Times New Roman"/>
                <a:cs typeface="Times New Roman"/>
              </a:rPr>
              <a:t> </a:t>
            </a:r>
            <a:r>
              <a:rPr sz="2200" dirty="0">
                <a:latin typeface="Times New Roman"/>
                <a:cs typeface="Times New Roman"/>
              </a:rPr>
              <a:t>}</a:t>
            </a:r>
          </a:p>
        </p:txBody>
      </p:sp>
      <p:sp>
        <p:nvSpPr>
          <p:cNvPr id="4" name="Date Placeholder 3">
            <a:extLst>
              <a:ext uri="{FF2B5EF4-FFF2-40B4-BE49-F238E27FC236}">
                <a16:creationId xmlns:a16="http://schemas.microsoft.com/office/drawing/2014/main" id="{6D685EC9-BC60-4EEC-95B0-5866B77704B8}"/>
              </a:ext>
            </a:extLst>
          </p:cNvPr>
          <p:cNvSpPr>
            <a:spLocks noGrp="1"/>
          </p:cNvSpPr>
          <p:nvPr>
            <p:ph type="dt" sz="half" idx="10"/>
          </p:nvPr>
        </p:nvSpPr>
        <p:spPr/>
        <p:txBody>
          <a:bodyPr/>
          <a:lstStyle/>
          <a:p>
            <a:fld id="{62F052D6-C781-4AA7-A2B4-49C30B912EA1}" type="datetime1">
              <a:rPr lang="en-IN" smtClean="0"/>
              <a:t>03-09-2021</a:t>
            </a:fld>
            <a:endParaRPr lang="en-US"/>
          </a:p>
        </p:txBody>
      </p:sp>
      <p:sp>
        <p:nvSpPr>
          <p:cNvPr id="5" name="Footer Placeholder 4">
            <a:extLst>
              <a:ext uri="{FF2B5EF4-FFF2-40B4-BE49-F238E27FC236}">
                <a16:creationId xmlns:a16="http://schemas.microsoft.com/office/drawing/2014/main" id="{410CA9C8-8C97-4BF2-9F95-AFB18238A356}"/>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3CB9A80E-CEF8-4B1B-9C9A-9929FE8F96DE}"/>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a:extLst>
              <a:ext uri="{FF2B5EF4-FFF2-40B4-BE49-F238E27FC236}">
                <a16:creationId xmlns:a16="http://schemas.microsoft.com/office/drawing/2014/main" id="{587E01C7-6E12-4657-B03B-DC1B91AE57A0}"/>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21435D50-B5DA-45AB-89AD-1AF471C2F3C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5428" y="1196882"/>
            <a:ext cx="3073144" cy="442516"/>
          </a:xfrm>
          <a:prstGeom prst="rect">
            <a:avLst/>
          </a:prstGeom>
        </p:spPr>
        <p:txBody>
          <a:bodyPr vert="horz" wrap="square" lIns="0" tIns="11516" rIns="0" bIns="0" rtlCol="0" anchor="ctr">
            <a:spAutoFit/>
          </a:bodyPr>
          <a:lstStyle/>
          <a:p>
            <a:pPr marL="11516">
              <a:spcBef>
                <a:spcPts val="91"/>
              </a:spcBef>
            </a:pPr>
            <a:r>
              <a:rPr sz="2800" b="1" spc="-5" dirty="0"/>
              <a:t>Stack</a:t>
            </a:r>
            <a:r>
              <a:rPr sz="2800" b="1" spc="-82" dirty="0"/>
              <a:t> </a:t>
            </a:r>
            <a:r>
              <a:rPr sz="2800" b="1" spc="-5" dirty="0"/>
              <a:t>Example</a:t>
            </a:r>
          </a:p>
        </p:txBody>
      </p:sp>
      <p:sp>
        <p:nvSpPr>
          <p:cNvPr id="3" name="object 3"/>
          <p:cNvSpPr/>
          <p:nvPr/>
        </p:nvSpPr>
        <p:spPr>
          <a:xfrm>
            <a:off x="395536" y="1977937"/>
            <a:ext cx="8499083" cy="4658373"/>
          </a:xfrm>
          <a:prstGeom prst="rect">
            <a:avLst/>
          </a:prstGeom>
          <a:blipFill>
            <a:blip r:embed="rId2" cstate="print"/>
            <a:stretch>
              <a:fillRect/>
            </a:stretch>
          </a:blipFill>
        </p:spPr>
        <p:txBody>
          <a:bodyPr wrap="square" lIns="0" tIns="0" rIns="0" bIns="0" rtlCol="0"/>
          <a:lstStyle/>
          <a:p>
            <a:endParaRPr sz="1632"/>
          </a:p>
        </p:txBody>
      </p:sp>
      <p:sp>
        <p:nvSpPr>
          <p:cNvPr id="4" name="Date Placeholder 3">
            <a:extLst>
              <a:ext uri="{FF2B5EF4-FFF2-40B4-BE49-F238E27FC236}">
                <a16:creationId xmlns:a16="http://schemas.microsoft.com/office/drawing/2014/main" id="{468F702C-981B-4F90-9ACD-DC91E06CE668}"/>
              </a:ext>
            </a:extLst>
          </p:cNvPr>
          <p:cNvSpPr>
            <a:spLocks noGrp="1"/>
          </p:cNvSpPr>
          <p:nvPr>
            <p:ph type="dt" sz="half" idx="10"/>
          </p:nvPr>
        </p:nvSpPr>
        <p:spPr/>
        <p:txBody>
          <a:bodyPr/>
          <a:lstStyle/>
          <a:p>
            <a:fld id="{3CE86FEB-5995-4908-AB43-746C89AF1368}" type="datetime1">
              <a:rPr lang="en-IN" smtClean="0"/>
              <a:t>03-09-2021</a:t>
            </a:fld>
            <a:endParaRPr lang="en-US"/>
          </a:p>
        </p:txBody>
      </p:sp>
      <p:sp>
        <p:nvSpPr>
          <p:cNvPr id="5" name="Footer Placeholder 4">
            <a:extLst>
              <a:ext uri="{FF2B5EF4-FFF2-40B4-BE49-F238E27FC236}">
                <a16:creationId xmlns:a16="http://schemas.microsoft.com/office/drawing/2014/main" id="{775D091C-D285-42D7-942D-6FA2134F77F0}"/>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1DE06ACC-8FD2-45E3-8E0A-35728EE074F2}"/>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a:extLst>
              <a:ext uri="{FF2B5EF4-FFF2-40B4-BE49-F238E27FC236}">
                <a16:creationId xmlns:a16="http://schemas.microsoft.com/office/drawing/2014/main" id="{1CA952D8-F33C-4FCF-ACEF-CC711B5C5FE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08F7EBC3-C7B5-4645-A4DA-586F0C3E6AE6}"/>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858373" y="2896575"/>
            <a:ext cx="3919022" cy="3279863"/>
          </a:xfrm>
          <a:prstGeom prst="rect">
            <a:avLst/>
          </a:prstGeom>
          <a:blipFill>
            <a:blip r:embed="rId2" cstate="print"/>
            <a:stretch>
              <a:fillRect/>
            </a:stretch>
          </a:blipFill>
        </p:spPr>
        <p:txBody>
          <a:bodyPr wrap="square" lIns="0" tIns="0" rIns="0" bIns="0" rtlCol="0"/>
          <a:lstStyle/>
          <a:p>
            <a:endParaRPr sz="1632"/>
          </a:p>
        </p:txBody>
      </p:sp>
      <p:sp>
        <p:nvSpPr>
          <p:cNvPr id="4" name="object 4"/>
          <p:cNvSpPr/>
          <p:nvPr/>
        </p:nvSpPr>
        <p:spPr>
          <a:xfrm>
            <a:off x="920926" y="3000222"/>
            <a:ext cx="3919022" cy="3167003"/>
          </a:xfrm>
          <a:prstGeom prst="rect">
            <a:avLst/>
          </a:prstGeom>
          <a:blipFill>
            <a:blip r:embed="rId3" cstate="print"/>
            <a:stretch>
              <a:fillRect/>
            </a:stretch>
          </a:blipFill>
        </p:spPr>
        <p:txBody>
          <a:bodyPr wrap="square" lIns="0" tIns="0" rIns="0" bIns="0" rtlCol="0"/>
          <a:lstStyle/>
          <a:p>
            <a:endParaRPr sz="1632"/>
          </a:p>
        </p:txBody>
      </p:sp>
      <p:sp>
        <p:nvSpPr>
          <p:cNvPr id="5" name="Date Placeholder 4">
            <a:extLst>
              <a:ext uri="{FF2B5EF4-FFF2-40B4-BE49-F238E27FC236}">
                <a16:creationId xmlns:a16="http://schemas.microsoft.com/office/drawing/2014/main" id="{053C3A21-8B96-4EA0-8D45-91C142BC6791}"/>
              </a:ext>
            </a:extLst>
          </p:cNvPr>
          <p:cNvSpPr>
            <a:spLocks noGrp="1"/>
          </p:cNvSpPr>
          <p:nvPr>
            <p:ph type="dt" sz="half" idx="10"/>
          </p:nvPr>
        </p:nvSpPr>
        <p:spPr/>
        <p:txBody>
          <a:bodyPr/>
          <a:lstStyle/>
          <a:p>
            <a:fld id="{25080028-089C-4162-BF77-3B6476F3389C}" type="datetime1">
              <a:rPr lang="en-IN" smtClean="0"/>
              <a:t>03-09-2021</a:t>
            </a:fld>
            <a:endParaRPr lang="en-US"/>
          </a:p>
        </p:txBody>
      </p:sp>
      <p:sp>
        <p:nvSpPr>
          <p:cNvPr id="6" name="Footer Placeholder 5">
            <a:extLst>
              <a:ext uri="{FF2B5EF4-FFF2-40B4-BE49-F238E27FC236}">
                <a16:creationId xmlns:a16="http://schemas.microsoft.com/office/drawing/2014/main" id="{93B55C68-40BE-42BF-B5B6-7C5DBA27B405}"/>
              </a:ext>
            </a:extLst>
          </p:cNvPr>
          <p:cNvSpPr>
            <a:spLocks noGrp="1"/>
          </p:cNvSpPr>
          <p:nvPr>
            <p:ph type="ftr" sz="quarter" idx="11"/>
          </p:nvPr>
        </p:nvSpPr>
        <p:spPr/>
        <p:txBody>
          <a:bodyPr/>
          <a:lstStyle/>
          <a:p>
            <a:r>
              <a:rPr lang="fi-FI" smtClean="0"/>
              <a:t>Alisha Sikri DS  Unit 2                        </a:t>
            </a:r>
            <a:endParaRPr lang="en-US"/>
          </a:p>
        </p:txBody>
      </p:sp>
      <p:sp>
        <p:nvSpPr>
          <p:cNvPr id="7" name="Slide Number Placeholder 6">
            <a:extLst>
              <a:ext uri="{FF2B5EF4-FFF2-40B4-BE49-F238E27FC236}">
                <a16:creationId xmlns:a16="http://schemas.microsoft.com/office/drawing/2014/main" id="{3C82FF7A-B11E-48A3-91F0-1ACAF6980825}"/>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8" name="Title 1">
            <a:extLst>
              <a:ext uri="{FF2B5EF4-FFF2-40B4-BE49-F238E27FC236}">
                <a16:creationId xmlns:a16="http://schemas.microsoft.com/office/drawing/2014/main" id="{A9153F27-2178-47B7-A348-F30962074AE0}"/>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9" name="Picture 2" descr="E:\NIET\Project\xLogo11.png.pagespeed.ic.pydHLuCQEZ.png">
            <a:extLst>
              <a:ext uri="{FF2B5EF4-FFF2-40B4-BE49-F238E27FC236}">
                <a16:creationId xmlns:a16="http://schemas.microsoft.com/office/drawing/2014/main" id="{A875A1D2-C9C7-4745-96F5-51512CF63867}"/>
              </a:ext>
            </a:extLst>
          </p:cNvPr>
          <p:cNvPicPr>
            <a:picLocks noChangeAspect="1" noChangeArrowheads="1"/>
          </p:cNvPicPr>
          <p:nvPr/>
        </p:nvPicPr>
        <p:blipFill>
          <a:blip r:embed="rId4"/>
          <a:srcRect/>
          <a:stretch>
            <a:fillRect/>
          </a:stretch>
        </p:blipFill>
        <p:spPr bwMode="auto">
          <a:xfrm>
            <a:off x="0" y="-29497"/>
            <a:ext cx="1447800" cy="817163"/>
          </a:xfrm>
          <a:prstGeom prst="rect">
            <a:avLst/>
          </a:prstGeom>
          <a:noFill/>
        </p:spPr>
      </p:pic>
      <p:sp>
        <p:nvSpPr>
          <p:cNvPr id="13" name="TextBox 12">
            <a:extLst>
              <a:ext uri="{FF2B5EF4-FFF2-40B4-BE49-F238E27FC236}">
                <a16:creationId xmlns:a16="http://schemas.microsoft.com/office/drawing/2014/main" id="{166736CE-2142-4B56-8F86-AC9C4F179C94}"/>
              </a:ext>
            </a:extLst>
          </p:cNvPr>
          <p:cNvSpPr txBox="1"/>
          <p:nvPr/>
        </p:nvSpPr>
        <p:spPr>
          <a:xfrm>
            <a:off x="579688" y="1067714"/>
            <a:ext cx="8107111" cy="1754326"/>
          </a:xfrm>
          <a:prstGeom prst="rect">
            <a:avLst/>
          </a:prstGeom>
          <a:noFill/>
        </p:spPr>
        <p:txBody>
          <a:bodyPr wrap="square">
            <a:spAutoFit/>
          </a:bodyPr>
          <a:lstStyle/>
          <a:p>
            <a:r>
              <a:rPr lang="en-US" sz="1800" dirty="0"/>
              <a:t>Implementation of Stack</a:t>
            </a:r>
          </a:p>
          <a:p>
            <a:endParaRPr lang="en-US" sz="1800" dirty="0"/>
          </a:p>
          <a:p>
            <a:pPr marL="342900" indent="-342900">
              <a:buFont typeface="Arial" panose="020B0604020202020204" pitchFamily="34" charset="0"/>
              <a:buChar char="•"/>
            </a:pPr>
            <a:r>
              <a:rPr lang="en-US" sz="1800" dirty="0"/>
              <a:t>Using Array </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Using Link List</a:t>
            </a:r>
          </a:p>
          <a:p>
            <a:endParaRPr lang="en-IN"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92614" y="1270515"/>
            <a:ext cx="7494280" cy="442516"/>
          </a:xfrm>
          <a:prstGeom prst="rect">
            <a:avLst/>
          </a:prstGeom>
        </p:spPr>
        <p:txBody>
          <a:bodyPr vert="horz" wrap="square" lIns="0" tIns="11516" rIns="0" bIns="0" rtlCol="0" anchor="ctr">
            <a:spAutoFit/>
          </a:bodyPr>
          <a:lstStyle/>
          <a:p>
            <a:pPr marL="11516">
              <a:spcBef>
                <a:spcPts val="91"/>
              </a:spcBef>
              <a:tabLst>
                <a:tab pos="4597907" algn="l"/>
              </a:tabLst>
            </a:pPr>
            <a:r>
              <a:rPr sz="2800" b="1" spc="-5" dirty="0"/>
              <a:t>Stack Implementation</a:t>
            </a:r>
            <a:r>
              <a:rPr lang="en-US" sz="2800" b="1" spc="-5" dirty="0"/>
              <a:t> </a:t>
            </a:r>
            <a:r>
              <a:rPr sz="2800" b="1" dirty="0"/>
              <a:t>using </a:t>
            </a:r>
            <a:r>
              <a:rPr sz="2800" b="1" spc="-5" dirty="0"/>
              <a:t>Array</a:t>
            </a:r>
            <a:r>
              <a:rPr sz="2800" b="1" spc="-304" dirty="0"/>
              <a:t> </a:t>
            </a:r>
            <a:r>
              <a:rPr sz="2800" b="1" dirty="0"/>
              <a:t>...</a:t>
            </a:r>
          </a:p>
        </p:txBody>
      </p:sp>
      <p:sp>
        <p:nvSpPr>
          <p:cNvPr id="6" name="Date Placeholder 5">
            <a:extLst>
              <a:ext uri="{FF2B5EF4-FFF2-40B4-BE49-F238E27FC236}">
                <a16:creationId xmlns:a16="http://schemas.microsoft.com/office/drawing/2014/main" id="{A97A1B68-2FAD-4E1B-9506-591C80516C3D}"/>
              </a:ext>
            </a:extLst>
          </p:cNvPr>
          <p:cNvSpPr>
            <a:spLocks noGrp="1"/>
          </p:cNvSpPr>
          <p:nvPr>
            <p:ph type="dt" sz="half" idx="10"/>
          </p:nvPr>
        </p:nvSpPr>
        <p:spPr/>
        <p:txBody>
          <a:bodyPr/>
          <a:lstStyle/>
          <a:p>
            <a:fld id="{9ED947D1-0CB0-451D-AD8B-19BAD25D677F}" type="datetime1">
              <a:rPr lang="en-IN" smtClean="0"/>
              <a:t>03-09-2021</a:t>
            </a:fld>
            <a:endParaRPr lang="en-US"/>
          </a:p>
        </p:txBody>
      </p:sp>
      <p:sp>
        <p:nvSpPr>
          <p:cNvPr id="8" name="Footer Placeholder 7">
            <a:extLst>
              <a:ext uri="{FF2B5EF4-FFF2-40B4-BE49-F238E27FC236}">
                <a16:creationId xmlns:a16="http://schemas.microsoft.com/office/drawing/2014/main" id="{71133381-78F7-4447-A1BD-C0D61C4C43CB}"/>
              </a:ext>
            </a:extLst>
          </p:cNvPr>
          <p:cNvSpPr>
            <a:spLocks noGrp="1"/>
          </p:cNvSpPr>
          <p:nvPr>
            <p:ph type="ftr" sz="quarter" idx="11"/>
          </p:nvPr>
        </p:nvSpPr>
        <p:spPr/>
        <p:txBody>
          <a:bodyPr/>
          <a:lstStyle/>
          <a:p>
            <a:r>
              <a:rPr lang="fi-FI" smtClean="0"/>
              <a:t>Alisha Sikri DS  Unit 2                        </a:t>
            </a:r>
            <a:endParaRPr lang="en-US"/>
          </a:p>
        </p:txBody>
      </p:sp>
      <p:sp>
        <p:nvSpPr>
          <p:cNvPr id="9" name="Slide Number Placeholder 8">
            <a:extLst>
              <a:ext uri="{FF2B5EF4-FFF2-40B4-BE49-F238E27FC236}">
                <a16:creationId xmlns:a16="http://schemas.microsoft.com/office/drawing/2014/main" id="{AEE5D891-6A02-4BC4-84E2-3B4058C112D0}"/>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10" name="Title 1">
            <a:extLst>
              <a:ext uri="{FF2B5EF4-FFF2-40B4-BE49-F238E27FC236}">
                <a16:creationId xmlns:a16="http://schemas.microsoft.com/office/drawing/2014/main" id="{8FE29D0A-A858-4305-B4CF-D12C3D2D5EEA}"/>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1" name="Picture 2" descr="E:\NIET\Project\xLogo11.png.pagespeed.ic.pydHLuCQEZ.png">
            <a:extLst>
              <a:ext uri="{FF2B5EF4-FFF2-40B4-BE49-F238E27FC236}">
                <a16:creationId xmlns:a16="http://schemas.microsoft.com/office/drawing/2014/main" id="{D5EB777D-8671-4CD8-8016-91F8491796B7}"/>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3" name="Picture 12">
            <a:extLst>
              <a:ext uri="{FF2B5EF4-FFF2-40B4-BE49-F238E27FC236}">
                <a16:creationId xmlns:a16="http://schemas.microsoft.com/office/drawing/2014/main" id="{82C0DBCD-EC19-4211-BAE8-00AF33A6DABA}"/>
              </a:ext>
            </a:extLst>
          </p:cNvPr>
          <p:cNvPicPr>
            <a:picLocks noChangeAspect="1"/>
          </p:cNvPicPr>
          <p:nvPr/>
        </p:nvPicPr>
        <p:blipFill>
          <a:blip r:embed="rId3"/>
          <a:stretch>
            <a:fillRect/>
          </a:stretch>
        </p:blipFill>
        <p:spPr>
          <a:xfrm>
            <a:off x="-9525" y="1844823"/>
            <a:ext cx="2762250" cy="2971800"/>
          </a:xfrm>
          <a:prstGeom prst="rect">
            <a:avLst/>
          </a:prstGeom>
        </p:spPr>
      </p:pic>
      <p:pic>
        <p:nvPicPr>
          <p:cNvPr id="15" name="Picture 14">
            <a:extLst>
              <a:ext uri="{FF2B5EF4-FFF2-40B4-BE49-F238E27FC236}">
                <a16:creationId xmlns:a16="http://schemas.microsoft.com/office/drawing/2014/main" id="{D602BBD8-81D5-4967-BB84-F4EE9542B5E5}"/>
              </a:ext>
            </a:extLst>
          </p:cNvPr>
          <p:cNvPicPr>
            <a:picLocks noChangeAspect="1"/>
          </p:cNvPicPr>
          <p:nvPr/>
        </p:nvPicPr>
        <p:blipFill>
          <a:blip r:embed="rId4"/>
          <a:stretch>
            <a:fillRect/>
          </a:stretch>
        </p:blipFill>
        <p:spPr>
          <a:xfrm>
            <a:off x="2796817" y="1963886"/>
            <a:ext cx="2905125" cy="2733675"/>
          </a:xfrm>
          <a:prstGeom prst="rect">
            <a:avLst/>
          </a:prstGeom>
        </p:spPr>
      </p:pic>
      <p:pic>
        <p:nvPicPr>
          <p:cNvPr id="19" name="Picture 18">
            <a:extLst>
              <a:ext uri="{FF2B5EF4-FFF2-40B4-BE49-F238E27FC236}">
                <a16:creationId xmlns:a16="http://schemas.microsoft.com/office/drawing/2014/main" id="{C02F6A5B-4C63-42BC-9102-522BFDF52599}"/>
              </a:ext>
            </a:extLst>
          </p:cNvPr>
          <p:cNvPicPr>
            <a:picLocks noChangeAspect="1"/>
          </p:cNvPicPr>
          <p:nvPr/>
        </p:nvPicPr>
        <p:blipFill>
          <a:blip r:embed="rId5"/>
          <a:stretch>
            <a:fillRect/>
          </a:stretch>
        </p:blipFill>
        <p:spPr>
          <a:xfrm>
            <a:off x="5886450" y="1963886"/>
            <a:ext cx="2800350" cy="2714625"/>
          </a:xfrm>
          <a:prstGeom prst="rect">
            <a:avLst/>
          </a:prstGeom>
        </p:spPr>
      </p:pic>
    </p:spTree>
    <p:extLst>
      <p:ext uri="{BB962C8B-B14F-4D97-AF65-F5344CB8AC3E}">
        <p14:creationId xmlns:p14="http://schemas.microsoft.com/office/powerpoint/2010/main" val="3951094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7518B4D-EAD1-4C25-B5A4-48725F5A4BFF}"/>
              </a:ext>
            </a:extLst>
          </p:cNvPr>
          <p:cNvSpPr>
            <a:spLocks noGrp="1"/>
          </p:cNvSpPr>
          <p:nvPr>
            <p:ph type="dt" sz="half" idx="10"/>
          </p:nvPr>
        </p:nvSpPr>
        <p:spPr/>
        <p:txBody>
          <a:bodyPr/>
          <a:lstStyle/>
          <a:p>
            <a:fld id="{9E140917-16FF-49A1-90A2-C3F5776A4642}" type="datetime1">
              <a:rPr lang="en-IN" smtClean="0"/>
              <a:t>03-09-2021</a:t>
            </a:fld>
            <a:endParaRPr lang="en-US"/>
          </a:p>
        </p:txBody>
      </p:sp>
      <p:sp>
        <p:nvSpPr>
          <p:cNvPr id="4" name="Footer Placeholder 3">
            <a:extLst>
              <a:ext uri="{FF2B5EF4-FFF2-40B4-BE49-F238E27FC236}">
                <a16:creationId xmlns:a16="http://schemas.microsoft.com/office/drawing/2014/main" id="{370C913E-30F7-4779-B60F-A9AC308C6851}"/>
              </a:ext>
            </a:extLst>
          </p:cNvPr>
          <p:cNvSpPr>
            <a:spLocks noGrp="1"/>
          </p:cNvSpPr>
          <p:nvPr>
            <p:ph type="ftr" sz="quarter" idx="11"/>
          </p:nvPr>
        </p:nvSpPr>
        <p:spPr/>
        <p:txBody>
          <a:bodyPr/>
          <a:lstStyle/>
          <a:p>
            <a:r>
              <a:rPr lang="fi-FI" smtClean="0"/>
              <a:t>Alisha Sikri DS  Unit 2                        </a:t>
            </a:r>
            <a:endParaRPr lang="en-US"/>
          </a:p>
        </p:txBody>
      </p:sp>
      <p:sp>
        <p:nvSpPr>
          <p:cNvPr id="5" name="Slide Number Placeholder 4">
            <a:extLst>
              <a:ext uri="{FF2B5EF4-FFF2-40B4-BE49-F238E27FC236}">
                <a16:creationId xmlns:a16="http://schemas.microsoft.com/office/drawing/2014/main" id="{B38CB049-0161-49A0-991B-2A94CA27BC51}"/>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a:extLst>
              <a:ext uri="{FF2B5EF4-FFF2-40B4-BE49-F238E27FC236}">
                <a16:creationId xmlns:a16="http://schemas.microsoft.com/office/drawing/2014/main" id="{1E111613-6DCB-4810-B3E4-85BC5B381E7B}"/>
              </a:ext>
            </a:extLst>
          </p:cNvPr>
          <p:cNvSpPr txBox="1">
            <a:spLocks/>
          </p:cNvSpPr>
          <p:nvPr/>
        </p:nvSpPr>
        <p:spPr>
          <a:xfrm>
            <a:off x="1371600" y="-3972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9" name="Picture 2" descr="E:\NIET\Project\xLogo11.png.pagespeed.ic.pydHLuCQEZ.png">
            <a:extLst>
              <a:ext uri="{FF2B5EF4-FFF2-40B4-BE49-F238E27FC236}">
                <a16:creationId xmlns:a16="http://schemas.microsoft.com/office/drawing/2014/main" id="{FFC2FE6E-4ABB-4676-B96A-CDED18A4018F}"/>
              </a:ext>
            </a:extLst>
          </p:cNvPr>
          <p:cNvPicPr>
            <a:picLocks noChangeAspect="1" noChangeArrowheads="1"/>
          </p:cNvPicPr>
          <p:nvPr/>
        </p:nvPicPr>
        <p:blipFill>
          <a:blip r:embed="rId2"/>
          <a:srcRect/>
          <a:stretch>
            <a:fillRect/>
          </a:stretch>
        </p:blipFill>
        <p:spPr bwMode="auto">
          <a:xfrm>
            <a:off x="0" y="-39728"/>
            <a:ext cx="1447800" cy="817163"/>
          </a:xfrm>
          <a:prstGeom prst="rect">
            <a:avLst/>
          </a:prstGeom>
          <a:noFill/>
        </p:spPr>
      </p:pic>
      <p:pic>
        <p:nvPicPr>
          <p:cNvPr id="6" name="Picture 5">
            <a:extLst>
              <a:ext uri="{FF2B5EF4-FFF2-40B4-BE49-F238E27FC236}">
                <a16:creationId xmlns:a16="http://schemas.microsoft.com/office/drawing/2014/main" id="{A2EFEE8E-6046-498A-A36C-B7B226D38B6B}"/>
              </a:ext>
            </a:extLst>
          </p:cNvPr>
          <p:cNvPicPr>
            <a:picLocks noChangeAspect="1"/>
          </p:cNvPicPr>
          <p:nvPr/>
        </p:nvPicPr>
        <p:blipFill>
          <a:blip r:embed="rId3"/>
          <a:stretch>
            <a:fillRect/>
          </a:stretch>
        </p:blipFill>
        <p:spPr>
          <a:xfrm>
            <a:off x="338137" y="1771650"/>
            <a:ext cx="8467725" cy="3314700"/>
          </a:xfrm>
          <a:prstGeom prst="rect">
            <a:avLst/>
          </a:prstGeom>
        </p:spPr>
      </p:pic>
    </p:spTree>
    <p:extLst>
      <p:ext uri="{BB962C8B-B14F-4D97-AF65-F5344CB8AC3E}">
        <p14:creationId xmlns:p14="http://schemas.microsoft.com/office/powerpoint/2010/main" val="17510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Content Placeholder 10"/>
          <p:cNvSpPr>
            <a:spLocks noGrp="1"/>
          </p:cNvSpPr>
          <p:nvPr>
            <p:ph idx="1"/>
          </p:nvPr>
        </p:nvSpPr>
        <p:spPr>
          <a:xfrm>
            <a:off x="251520" y="1600200"/>
            <a:ext cx="8435280" cy="4756150"/>
          </a:xfrm>
        </p:spPr>
        <p:txBody>
          <a:bodyPr>
            <a:normAutofit fontScale="85000" lnSpcReduction="20000"/>
          </a:bodyPr>
          <a:lstStyle/>
          <a:p>
            <a:pPr marL="0" indent="0">
              <a:buNone/>
            </a:pPr>
            <a:r>
              <a:rPr lang="en-IN" b="1" dirty="0"/>
              <a:t>Stacks: </a:t>
            </a:r>
            <a:r>
              <a:rPr lang="en-IN" dirty="0"/>
              <a:t>Primitive Stack operations: Push &amp; Pop, Array and Linked Implementation of Stack, Application of stack: Infix, Prefix, Postfix Expressions and their mutual conversion, Evaluation of postfix expression.</a:t>
            </a:r>
          </a:p>
          <a:p>
            <a:pPr marL="0" indent="0">
              <a:buNone/>
            </a:pPr>
            <a:endParaRPr lang="en-IN" dirty="0"/>
          </a:p>
          <a:p>
            <a:pPr marL="0" indent="0">
              <a:buNone/>
            </a:pPr>
            <a:r>
              <a:rPr lang="en-IN" b="1" dirty="0"/>
              <a:t>Recursion</a:t>
            </a:r>
            <a:r>
              <a:rPr lang="en-IN" dirty="0"/>
              <a:t>: Principles of recursion, Tail recursion, Removal of recursion, Problem solving using iteration and recursion with examples such as binary search, Fibonacci series, and Tower of Hanoi, Trade-offs between iteration and recursion.</a:t>
            </a:r>
          </a:p>
          <a:p>
            <a:pPr marL="0" indent="0">
              <a:buNone/>
            </a:pPr>
            <a:endParaRPr lang="en-IN" dirty="0"/>
          </a:p>
          <a:p>
            <a:pPr marL="0" indent="0">
              <a:buNone/>
            </a:pPr>
            <a:r>
              <a:rPr lang="en-IN" b="1" dirty="0"/>
              <a:t>Queues: </a:t>
            </a:r>
            <a:r>
              <a:rPr lang="en-IN" dirty="0"/>
              <a:t>Array and linked implementation of queues, Operations on Queue: Create, Insert, Delete, Full and Empty, Circular queues, Dequeue and Priority Queue.</a:t>
            </a:r>
          </a:p>
        </p:txBody>
      </p:sp>
      <p:sp>
        <p:nvSpPr>
          <p:cNvPr id="12" name="TextBox 11"/>
          <p:cNvSpPr txBox="1"/>
          <p:nvPr/>
        </p:nvSpPr>
        <p:spPr>
          <a:xfrm>
            <a:off x="609109" y="1078468"/>
            <a:ext cx="1448291" cy="461665"/>
          </a:xfrm>
          <a:prstGeom prst="rect">
            <a:avLst/>
          </a:prstGeom>
          <a:noFill/>
        </p:spPr>
        <p:txBody>
          <a:bodyPr wrap="square" rtlCol="0">
            <a:spAutoFit/>
          </a:bodyPr>
          <a:lstStyle/>
          <a:p>
            <a:r>
              <a:rPr lang="en-US" sz="2400" b="1" dirty="0"/>
              <a:t>UNIT-2</a:t>
            </a:r>
          </a:p>
        </p:txBody>
      </p:sp>
      <p:sp>
        <p:nvSpPr>
          <p:cNvPr id="13"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Syllabus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id="{68F327E3-C0C4-449A-B80D-D3CD0F1B6DE7}"/>
              </a:ext>
            </a:extLst>
          </p:cNvPr>
          <p:cNvSpPr>
            <a:spLocks noGrp="1"/>
          </p:cNvSpPr>
          <p:nvPr>
            <p:ph type="dt" sz="half" idx="10"/>
          </p:nvPr>
        </p:nvSpPr>
        <p:spPr/>
        <p:txBody>
          <a:bodyPr/>
          <a:lstStyle/>
          <a:p>
            <a:fld id="{EC657BCF-2449-4570-9DA9-122D3273E941}" type="datetime1">
              <a:rPr lang="en-IN" smtClean="0"/>
              <a:t>03-09-2021</a:t>
            </a:fld>
            <a:endParaRPr lang="en-US"/>
          </a:p>
        </p:txBody>
      </p:sp>
      <p:sp>
        <p:nvSpPr>
          <p:cNvPr id="3" name="Footer Placeholder 2">
            <a:extLst>
              <a:ext uri="{FF2B5EF4-FFF2-40B4-BE49-F238E27FC236}">
                <a16:creationId xmlns:a16="http://schemas.microsoft.com/office/drawing/2014/main" id="{AEF14402-864B-4774-BC74-D8D16D6F6199}"/>
              </a:ext>
            </a:extLst>
          </p:cNvPr>
          <p:cNvSpPr>
            <a:spLocks noGrp="1"/>
          </p:cNvSpPr>
          <p:nvPr>
            <p:ph type="ftr" sz="quarter" idx="11"/>
          </p:nvPr>
        </p:nvSpPr>
        <p:spPr/>
        <p:txBody>
          <a:bodyPr/>
          <a:lstStyle/>
          <a:p>
            <a:r>
              <a:rPr lang="fi-FI" smtClean="0"/>
              <a:t>Alisha Sikri DS  Unit 2                        </a:t>
            </a:r>
            <a:endParaRPr lang="en-US" dirty="0"/>
          </a:p>
        </p:txBody>
      </p:sp>
      <p:sp>
        <p:nvSpPr>
          <p:cNvPr id="4" name="Slide Number Placeholder 3">
            <a:extLst>
              <a:ext uri="{FF2B5EF4-FFF2-40B4-BE49-F238E27FC236}">
                <a16:creationId xmlns:a16="http://schemas.microsoft.com/office/drawing/2014/main" id="{3C5287FE-7109-43FD-AF47-48794828CD04}"/>
              </a:ext>
            </a:extLst>
          </p:cNvPr>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28C4368-63AB-4F97-AF3F-2A407FECF29A}"/>
              </a:ext>
            </a:extLst>
          </p:cNvPr>
          <p:cNvSpPr>
            <a:spLocks noGrp="1"/>
          </p:cNvSpPr>
          <p:nvPr>
            <p:ph type="dt" sz="half" idx="10"/>
          </p:nvPr>
        </p:nvSpPr>
        <p:spPr/>
        <p:txBody>
          <a:bodyPr/>
          <a:lstStyle/>
          <a:p>
            <a:fld id="{8FB8D129-B569-40DD-8A9A-8F1B25725ED6}" type="datetime1">
              <a:rPr lang="en-IN" smtClean="0"/>
              <a:t>03-09-2021</a:t>
            </a:fld>
            <a:endParaRPr lang="en-US"/>
          </a:p>
        </p:txBody>
      </p:sp>
      <p:sp>
        <p:nvSpPr>
          <p:cNvPr id="4" name="Footer Placeholder 3">
            <a:extLst>
              <a:ext uri="{FF2B5EF4-FFF2-40B4-BE49-F238E27FC236}">
                <a16:creationId xmlns:a16="http://schemas.microsoft.com/office/drawing/2014/main" id="{89C9338D-0D50-4880-A77A-55E5F1F62342}"/>
              </a:ext>
            </a:extLst>
          </p:cNvPr>
          <p:cNvSpPr>
            <a:spLocks noGrp="1"/>
          </p:cNvSpPr>
          <p:nvPr>
            <p:ph type="ftr" sz="quarter" idx="11"/>
          </p:nvPr>
        </p:nvSpPr>
        <p:spPr/>
        <p:txBody>
          <a:bodyPr/>
          <a:lstStyle/>
          <a:p>
            <a:r>
              <a:rPr lang="fi-FI" smtClean="0"/>
              <a:t>Alisha Sikri DS  Unit 2                        </a:t>
            </a:r>
            <a:endParaRPr lang="en-US"/>
          </a:p>
        </p:txBody>
      </p:sp>
      <p:sp>
        <p:nvSpPr>
          <p:cNvPr id="5" name="Slide Number Placeholder 4">
            <a:extLst>
              <a:ext uri="{FF2B5EF4-FFF2-40B4-BE49-F238E27FC236}">
                <a16:creationId xmlns:a16="http://schemas.microsoft.com/office/drawing/2014/main" id="{781BAB0C-BCEC-4167-907E-CC0B24700652}"/>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13" name="Title 1">
            <a:extLst>
              <a:ext uri="{FF2B5EF4-FFF2-40B4-BE49-F238E27FC236}">
                <a16:creationId xmlns:a16="http://schemas.microsoft.com/office/drawing/2014/main" id="{232A037C-F06F-4AE4-801C-86861E3FFB7D}"/>
              </a:ext>
            </a:extLst>
          </p:cNvPr>
          <p:cNvSpPr txBox="1">
            <a:spLocks/>
          </p:cNvSpPr>
          <p:nvPr/>
        </p:nvSpPr>
        <p:spPr>
          <a:xfrm>
            <a:off x="1371600" y="-3972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5" name="Picture 2" descr="E:\NIET\Project\xLogo11.png.pagespeed.ic.pydHLuCQEZ.png">
            <a:extLst>
              <a:ext uri="{FF2B5EF4-FFF2-40B4-BE49-F238E27FC236}">
                <a16:creationId xmlns:a16="http://schemas.microsoft.com/office/drawing/2014/main" id="{1D7996F3-9A2E-45B4-941D-D7B0AB2E741E}"/>
              </a:ext>
            </a:extLst>
          </p:cNvPr>
          <p:cNvPicPr>
            <a:picLocks noChangeAspect="1" noChangeArrowheads="1"/>
          </p:cNvPicPr>
          <p:nvPr/>
        </p:nvPicPr>
        <p:blipFill>
          <a:blip r:embed="rId2"/>
          <a:srcRect/>
          <a:stretch>
            <a:fillRect/>
          </a:stretch>
        </p:blipFill>
        <p:spPr bwMode="auto">
          <a:xfrm>
            <a:off x="0" y="-39728"/>
            <a:ext cx="1447800" cy="817163"/>
          </a:xfrm>
          <a:prstGeom prst="rect">
            <a:avLst/>
          </a:prstGeom>
          <a:noFill/>
        </p:spPr>
      </p:pic>
      <p:pic>
        <p:nvPicPr>
          <p:cNvPr id="17" name="Picture 16">
            <a:extLst>
              <a:ext uri="{FF2B5EF4-FFF2-40B4-BE49-F238E27FC236}">
                <a16:creationId xmlns:a16="http://schemas.microsoft.com/office/drawing/2014/main" id="{E030C51F-4677-487B-A41D-DECDBF1AF9BE}"/>
              </a:ext>
            </a:extLst>
          </p:cNvPr>
          <p:cNvPicPr>
            <a:picLocks noChangeAspect="1"/>
          </p:cNvPicPr>
          <p:nvPr/>
        </p:nvPicPr>
        <p:blipFill>
          <a:blip r:embed="rId3"/>
          <a:stretch>
            <a:fillRect/>
          </a:stretch>
        </p:blipFill>
        <p:spPr>
          <a:xfrm>
            <a:off x="147637" y="2000250"/>
            <a:ext cx="8848725" cy="2857500"/>
          </a:xfrm>
          <a:prstGeom prst="rect">
            <a:avLst/>
          </a:prstGeom>
        </p:spPr>
      </p:pic>
    </p:spTree>
    <p:extLst>
      <p:ext uri="{BB962C8B-B14F-4D97-AF65-F5344CB8AC3E}">
        <p14:creationId xmlns:p14="http://schemas.microsoft.com/office/powerpoint/2010/main" val="2093430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01777" y="881390"/>
            <a:ext cx="7886700" cy="442516"/>
          </a:xfrm>
          <a:prstGeom prst="rect">
            <a:avLst/>
          </a:prstGeom>
        </p:spPr>
        <p:txBody>
          <a:bodyPr vert="horz" wrap="square" lIns="0" tIns="11516" rIns="0" bIns="0" rtlCol="0" anchor="ctr">
            <a:spAutoFit/>
          </a:bodyPr>
          <a:lstStyle/>
          <a:p>
            <a:pPr marL="423226">
              <a:spcBef>
                <a:spcPts val="91"/>
              </a:spcBef>
              <a:tabLst>
                <a:tab pos="5010192" algn="l"/>
              </a:tabLst>
            </a:pPr>
            <a:r>
              <a:rPr sz="2800" b="1" spc="-5" dirty="0"/>
              <a:t>Stack Implementation</a:t>
            </a:r>
            <a:r>
              <a:rPr lang="en-US" sz="2800" b="1" spc="-5" dirty="0"/>
              <a:t> </a:t>
            </a:r>
            <a:r>
              <a:rPr sz="2800" b="1" dirty="0"/>
              <a:t>using</a:t>
            </a:r>
            <a:r>
              <a:rPr sz="2800" b="1" spc="-299" dirty="0"/>
              <a:t> </a:t>
            </a:r>
            <a:r>
              <a:rPr sz="2800" b="1" spc="-5" dirty="0"/>
              <a:t>Array</a:t>
            </a:r>
            <a:r>
              <a:rPr lang="en-US" sz="2800" b="1" spc="-5" dirty="0"/>
              <a:t> using array</a:t>
            </a:r>
            <a:endParaRPr sz="2800" b="1" spc="-5" dirty="0"/>
          </a:p>
        </p:txBody>
      </p:sp>
      <p:sp>
        <p:nvSpPr>
          <p:cNvPr id="2" name="Date Placeholder 1">
            <a:extLst>
              <a:ext uri="{FF2B5EF4-FFF2-40B4-BE49-F238E27FC236}">
                <a16:creationId xmlns:a16="http://schemas.microsoft.com/office/drawing/2014/main" id="{A60D3F5E-B516-4318-98A6-E02EC0C89E3A}"/>
              </a:ext>
            </a:extLst>
          </p:cNvPr>
          <p:cNvSpPr>
            <a:spLocks noGrp="1"/>
          </p:cNvSpPr>
          <p:nvPr>
            <p:ph type="dt" sz="half" idx="10"/>
          </p:nvPr>
        </p:nvSpPr>
        <p:spPr/>
        <p:txBody>
          <a:bodyPr/>
          <a:lstStyle/>
          <a:p>
            <a:fld id="{CCFAE3BD-9138-4DEF-8C21-DE7033BECCEF}" type="datetime1">
              <a:rPr lang="en-IN" smtClean="0"/>
              <a:t>03-09-2021</a:t>
            </a:fld>
            <a:endParaRPr lang="en-US"/>
          </a:p>
        </p:txBody>
      </p:sp>
      <p:sp>
        <p:nvSpPr>
          <p:cNvPr id="3" name="Footer Placeholder 2">
            <a:extLst>
              <a:ext uri="{FF2B5EF4-FFF2-40B4-BE49-F238E27FC236}">
                <a16:creationId xmlns:a16="http://schemas.microsoft.com/office/drawing/2014/main" id="{60B63BF1-9625-453F-A612-0F46CF43D86B}"/>
              </a:ext>
            </a:extLst>
          </p:cNvPr>
          <p:cNvSpPr>
            <a:spLocks noGrp="1"/>
          </p:cNvSpPr>
          <p:nvPr>
            <p:ph type="ftr" sz="quarter" idx="11"/>
          </p:nvPr>
        </p:nvSpPr>
        <p:spPr/>
        <p:txBody>
          <a:bodyPr/>
          <a:lstStyle/>
          <a:p>
            <a:r>
              <a:rPr lang="fi-FI" smtClean="0"/>
              <a:t>Alisha Sikri DS  Unit 2                        </a:t>
            </a:r>
            <a:endParaRPr lang="en-US"/>
          </a:p>
        </p:txBody>
      </p:sp>
      <p:sp>
        <p:nvSpPr>
          <p:cNvPr id="5" name="Slide Number Placeholder 4">
            <a:extLst>
              <a:ext uri="{FF2B5EF4-FFF2-40B4-BE49-F238E27FC236}">
                <a16:creationId xmlns:a16="http://schemas.microsoft.com/office/drawing/2014/main" id="{7787B290-05E4-4F2D-AEEB-28C28BDB975D}"/>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6" name="Title 1">
            <a:extLst>
              <a:ext uri="{FF2B5EF4-FFF2-40B4-BE49-F238E27FC236}">
                <a16:creationId xmlns:a16="http://schemas.microsoft.com/office/drawing/2014/main" id="{EA33F17D-5420-4735-9AD8-0B9BA8A5EF57}"/>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92B9225D-5D53-4100-9F9A-A9CD686684A2}"/>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Rectangle 7">
            <a:extLst>
              <a:ext uri="{FF2B5EF4-FFF2-40B4-BE49-F238E27FC236}">
                <a16:creationId xmlns:a16="http://schemas.microsoft.com/office/drawing/2014/main" id="{CB873047-A8EF-4B34-A5C9-805C242E7175}"/>
              </a:ext>
            </a:extLst>
          </p:cNvPr>
          <p:cNvSpPr/>
          <p:nvPr/>
        </p:nvSpPr>
        <p:spPr>
          <a:xfrm>
            <a:off x="228600" y="1547178"/>
            <a:ext cx="8686800" cy="4493538"/>
          </a:xfrm>
          <a:prstGeom prst="rect">
            <a:avLst/>
          </a:prstGeom>
        </p:spPr>
        <p:txBody>
          <a:bodyPr wrap="square">
            <a:spAutoFit/>
          </a:bodyPr>
          <a:lstStyle/>
          <a:p>
            <a:r>
              <a:rPr lang="en-US" sz="2200" dirty="0"/>
              <a:t>A stack can be implemented using array as follows...</a:t>
            </a:r>
          </a:p>
          <a:p>
            <a:endParaRPr lang="en-US" sz="2200" dirty="0"/>
          </a:p>
          <a:p>
            <a:r>
              <a:rPr lang="en-US" sz="2200" dirty="0"/>
              <a:t>Before implementing actual operations, first follow the below steps to create an empty stack.</a:t>
            </a:r>
          </a:p>
          <a:p>
            <a:endParaRPr lang="en-US" sz="2200" dirty="0"/>
          </a:p>
          <a:p>
            <a:r>
              <a:rPr lang="en-US" sz="2200" dirty="0"/>
              <a:t>Step 1 - Include all the header files which are used in the program and define a constant 'SIZE' with specific value.</a:t>
            </a:r>
          </a:p>
          <a:p>
            <a:r>
              <a:rPr lang="en-US" sz="2200" dirty="0"/>
              <a:t>Step 2 - Declare all the functions used in stack implementation.</a:t>
            </a:r>
          </a:p>
          <a:p>
            <a:r>
              <a:rPr lang="en-US" sz="2200" dirty="0"/>
              <a:t>Step 3 - Create a one dimensional array with fixed size (int stack[SIZE])</a:t>
            </a:r>
          </a:p>
          <a:p>
            <a:r>
              <a:rPr lang="en-US" sz="2200" dirty="0"/>
              <a:t>Step 4 - Define a integer variable 'top' and initialize with '-1'. (int top = -1)</a:t>
            </a:r>
          </a:p>
          <a:p>
            <a:r>
              <a:rPr lang="en-US" sz="2200" dirty="0"/>
              <a:t>Step 5 - In main method, display menu with list of operations and make suitable function calls to perform operation selected by the user on the stack.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81422" y="956665"/>
            <a:ext cx="9448800" cy="442516"/>
          </a:xfrm>
          <a:prstGeom prst="rect">
            <a:avLst/>
          </a:prstGeom>
        </p:spPr>
        <p:txBody>
          <a:bodyPr vert="horz" wrap="square" lIns="0" tIns="11516" rIns="0" bIns="0" rtlCol="0" anchor="ctr">
            <a:spAutoFit/>
          </a:bodyPr>
          <a:lstStyle/>
          <a:p>
            <a:pPr marL="423226">
              <a:spcBef>
                <a:spcPts val="91"/>
              </a:spcBef>
              <a:tabLst>
                <a:tab pos="5010192" algn="l"/>
              </a:tabLst>
            </a:pPr>
            <a:r>
              <a:rPr lang="en-IN" sz="2800" b="1" dirty="0">
                <a:ea typeface="Times New Roman" panose="02020603050405020304" pitchFamily="18" charset="0"/>
                <a:cs typeface="Times New Roman" panose="02020603050405020304" pitchFamily="18" charset="0"/>
              </a:rPr>
              <a:t>push(value) - Inserting value into the stack using array</a:t>
            </a:r>
            <a:endParaRPr sz="2800" b="1" spc="-5" dirty="0"/>
          </a:p>
        </p:txBody>
      </p:sp>
      <p:sp>
        <p:nvSpPr>
          <p:cNvPr id="2" name="Date Placeholder 1">
            <a:extLst>
              <a:ext uri="{FF2B5EF4-FFF2-40B4-BE49-F238E27FC236}">
                <a16:creationId xmlns:a16="http://schemas.microsoft.com/office/drawing/2014/main" id="{AA9B7A85-69C0-449E-8D51-2B0CA370CB4C}"/>
              </a:ext>
            </a:extLst>
          </p:cNvPr>
          <p:cNvSpPr>
            <a:spLocks noGrp="1"/>
          </p:cNvSpPr>
          <p:nvPr>
            <p:ph type="dt" sz="half" idx="10"/>
          </p:nvPr>
        </p:nvSpPr>
        <p:spPr/>
        <p:txBody>
          <a:bodyPr/>
          <a:lstStyle/>
          <a:p>
            <a:fld id="{FC40BA48-165F-4A89-8538-E5B327B9D6A8}" type="datetime1">
              <a:rPr lang="en-IN" smtClean="0"/>
              <a:t>03-09-2021</a:t>
            </a:fld>
            <a:endParaRPr lang="en-US"/>
          </a:p>
        </p:txBody>
      </p:sp>
      <p:sp>
        <p:nvSpPr>
          <p:cNvPr id="3" name="Footer Placeholder 2">
            <a:extLst>
              <a:ext uri="{FF2B5EF4-FFF2-40B4-BE49-F238E27FC236}">
                <a16:creationId xmlns:a16="http://schemas.microsoft.com/office/drawing/2014/main" id="{3D9E0C3B-919A-4CDF-BE76-EB47BA64CBCB}"/>
              </a:ext>
            </a:extLst>
          </p:cNvPr>
          <p:cNvSpPr>
            <a:spLocks noGrp="1"/>
          </p:cNvSpPr>
          <p:nvPr>
            <p:ph type="ftr" sz="quarter" idx="11"/>
          </p:nvPr>
        </p:nvSpPr>
        <p:spPr/>
        <p:txBody>
          <a:bodyPr/>
          <a:lstStyle/>
          <a:p>
            <a:r>
              <a:rPr lang="fi-FI" smtClean="0"/>
              <a:t>Alisha Sikri DS  Unit 2                        </a:t>
            </a:r>
            <a:endParaRPr lang="en-US"/>
          </a:p>
        </p:txBody>
      </p:sp>
      <p:sp>
        <p:nvSpPr>
          <p:cNvPr id="5" name="Slide Number Placeholder 4">
            <a:extLst>
              <a:ext uri="{FF2B5EF4-FFF2-40B4-BE49-F238E27FC236}">
                <a16:creationId xmlns:a16="http://schemas.microsoft.com/office/drawing/2014/main" id="{976BFEEC-CF00-492B-B0B5-D322D4E9D226}"/>
              </a:ext>
            </a:extLst>
          </p:cNvPr>
          <p:cNvSpPr>
            <a:spLocks noGrp="1"/>
          </p:cNvSpPr>
          <p:nvPr>
            <p:ph type="sldNum" sz="quarter" idx="12"/>
          </p:nvPr>
        </p:nvSpPr>
        <p:spPr/>
        <p:txBody>
          <a:bodyPr/>
          <a:lstStyle/>
          <a:p>
            <a:fld id="{B6F15528-21DE-4FAA-801E-634DDDAF4B2B}" type="slidenum">
              <a:rPr lang="en-US" smtClean="0"/>
              <a:pPr/>
              <a:t>22</a:t>
            </a:fld>
            <a:endParaRPr lang="en-US"/>
          </a:p>
        </p:txBody>
      </p:sp>
      <p:sp>
        <p:nvSpPr>
          <p:cNvPr id="6" name="Title 1">
            <a:extLst>
              <a:ext uri="{FF2B5EF4-FFF2-40B4-BE49-F238E27FC236}">
                <a16:creationId xmlns:a16="http://schemas.microsoft.com/office/drawing/2014/main" id="{74266441-EC1B-4173-AC67-C583432C5088}"/>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30F565CE-EF3A-4ECD-8231-F2158F892D49}"/>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Rectangle 7">
            <a:extLst>
              <a:ext uri="{FF2B5EF4-FFF2-40B4-BE49-F238E27FC236}">
                <a16:creationId xmlns:a16="http://schemas.microsoft.com/office/drawing/2014/main" id="{C69F3FD0-BAD3-400F-81F7-546D17DB023B}"/>
              </a:ext>
            </a:extLst>
          </p:cNvPr>
          <p:cNvSpPr/>
          <p:nvPr/>
        </p:nvSpPr>
        <p:spPr>
          <a:xfrm>
            <a:off x="342900" y="1679887"/>
            <a:ext cx="8458200" cy="4401205"/>
          </a:xfrm>
          <a:prstGeom prst="rect">
            <a:avLst/>
          </a:prstGeom>
        </p:spPr>
        <p:txBody>
          <a:bodyPr wrap="square">
            <a:spAutoFit/>
          </a:bodyPr>
          <a:lstStyle/>
          <a:p>
            <a:pPr algn="just">
              <a:lnSpc>
                <a:spcPts val="2400"/>
              </a:lnSpc>
              <a:spcAft>
                <a:spcPts val="750"/>
              </a:spcAft>
            </a:pPr>
            <a:r>
              <a:rPr lang="en-IN" sz="2200" dirty="0">
                <a:solidFill>
                  <a:srgbClr val="333333"/>
                </a:solidFill>
                <a:ea typeface="Times New Roman" panose="02020603050405020304" pitchFamily="18" charset="0"/>
                <a:cs typeface="Times New Roman" panose="02020603050405020304" pitchFamily="18" charset="0"/>
              </a:rPr>
              <a:t>In a stack, push() is a function used to insert an element into the stack. In a stack, the new element is always inserted at </a:t>
            </a:r>
            <a:r>
              <a:rPr lang="en-IN" sz="2200" b="1" dirty="0">
                <a:solidFill>
                  <a:srgbClr val="333333"/>
                </a:solidFill>
                <a:ea typeface="Times New Roman" panose="02020603050405020304" pitchFamily="18" charset="0"/>
                <a:cs typeface="Times New Roman" panose="02020603050405020304" pitchFamily="18" charset="0"/>
              </a:rPr>
              <a:t>top</a:t>
            </a:r>
            <a:r>
              <a:rPr lang="en-IN" sz="2200" dirty="0">
                <a:solidFill>
                  <a:srgbClr val="333333"/>
                </a:solidFill>
                <a:ea typeface="Times New Roman" panose="02020603050405020304" pitchFamily="18" charset="0"/>
                <a:cs typeface="Times New Roman" panose="02020603050405020304" pitchFamily="18" charset="0"/>
              </a:rPr>
              <a:t> position. Push function takes one integer value as parameter and inserts that value into the stack. We can use the following steps to push an element on to the stack...</a:t>
            </a:r>
          </a:p>
          <a:p>
            <a:pPr algn="just">
              <a:lnSpc>
                <a:spcPts val="2400"/>
              </a:lnSpc>
              <a:spcAft>
                <a:spcPts val="750"/>
              </a:spcAft>
            </a:pPr>
            <a:endParaRPr lang="en-IN" sz="2200" dirty="0">
              <a:ea typeface="Calibri" panose="020F0502020204030204" pitchFamily="34" charset="0"/>
              <a:cs typeface="Times New Roman" panose="02020603050405020304" pitchFamily="18" charset="0"/>
            </a:endParaRPr>
          </a:p>
          <a:p>
            <a:pPr marL="342900" lvl="0" indent="-342900" algn="just">
              <a:lnSpc>
                <a:spcPts val="2400"/>
              </a:lnSpc>
              <a:spcAft>
                <a:spcPts val="800"/>
              </a:spcAft>
              <a:buSzPts val="1000"/>
              <a:buFont typeface="Symbol" panose="05050102010706020507" pitchFamily="18" charset="2"/>
              <a:buChar char=""/>
              <a:tabLst>
                <a:tab pos="457200" algn="l"/>
              </a:tabLst>
            </a:pPr>
            <a:r>
              <a:rPr lang="en-IN" sz="2200" b="1" dirty="0">
                <a:solidFill>
                  <a:srgbClr val="162F59"/>
                </a:solidFill>
                <a:ea typeface="Times New Roman" panose="02020603050405020304" pitchFamily="18" charset="0"/>
                <a:cs typeface="Times New Roman" panose="02020603050405020304" pitchFamily="18" charset="0"/>
              </a:rPr>
              <a:t>Step 1 - </a:t>
            </a:r>
            <a:r>
              <a:rPr lang="en-IN" sz="2200" dirty="0">
                <a:solidFill>
                  <a:srgbClr val="333333"/>
                </a:solidFill>
                <a:ea typeface="Times New Roman" panose="02020603050405020304" pitchFamily="18" charset="0"/>
                <a:cs typeface="Times New Roman" panose="02020603050405020304" pitchFamily="18" charset="0"/>
              </a:rPr>
              <a:t>Check whether </a:t>
            </a:r>
            <a:r>
              <a:rPr lang="en-IN" sz="2200" b="1" dirty="0">
                <a:solidFill>
                  <a:srgbClr val="333333"/>
                </a:solidFill>
                <a:ea typeface="Times New Roman" panose="02020603050405020304" pitchFamily="18" charset="0"/>
                <a:cs typeface="Times New Roman" panose="02020603050405020304" pitchFamily="18" charset="0"/>
              </a:rPr>
              <a:t>stack</a:t>
            </a:r>
            <a:r>
              <a:rPr lang="en-IN" sz="2200" dirty="0">
                <a:solidFill>
                  <a:srgbClr val="333333"/>
                </a:solidFill>
                <a:ea typeface="Times New Roman" panose="02020603050405020304" pitchFamily="18" charset="0"/>
                <a:cs typeface="Times New Roman" panose="02020603050405020304" pitchFamily="18" charset="0"/>
              </a:rPr>
              <a:t> is </a:t>
            </a:r>
            <a:r>
              <a:rPr lang="en-IN" sz="2200" b="1" dirty="0">
                <a:solidFill>
                  <a:srgbClr val="333333"/>
                </a:solidFill>
                <a:ea typeface="Times New Roman" panose="02020603050405020304" pitchFamily="18" charset="0"/>
                <a:cs typeface="Times New Roman" panose="02020603050405020304" pitchFamily="18" charset="0"/>
              </a:rPr>
              <a:t>FULL</a:t>
            </a:r>
            <a:r>
              <a:rPr lang="en-IN" sz="2200" dirty="0">
                <a:solidFill>
                  <a:srgbClr val="333333"/>
                </a:solidFill>
                <a:ea typeface="Times New Roman" panose="02020603050405020304" pitchFamily="18" charset="0"/>
                <a:cs typeface="Times New Roman" panose="02020603050405020304" pitchFamily="18" charset="0"/>
              </a:rPr>
              <a:t>. (</a:t>
            </a:r>
            <a:r>
              <a:rPr lang="en-IN" sz="2200" b="1" dirty="0">
                <a:solidFill>
                  <a:srgbClr val="333333"/>
                </a:solidFill>
                <a:ea typeface="Times New Roman" panose="02020603050405020304" pitchFamily="18" charset="0"/>
                <a:cs typeface="Times New Roman" panose="02020603050405020304" pitchFamily="18" charset="0"/>
              </a:rPr>
              <a:t>top == SIZE-1</a:t>
            </a:r>
            <a:r>
              <a:rPr lang="en-IN" sz="2200" dirty="0">
                <a:solidFill>
                  <a:srgbClr val="333333"/>
                </a:solidFill>
                <a:ea typeface="Times New Roman" panose="02020603050405020304" pitchFamily="18" charset="0"/>
                <a:cs typeface="Times New Roman" panose="02020603050405020304" pitchFamily="18" charset="0"/>
              </a:rPr>
              <a:t>)</a:t>
            </a:r>
          </a:p>
          <a:p>
            <a:pPr marL="342900" lvl="0" indent="-342900" algn="just">
              <a:lnSpc>
                <a:spcPts val="2400"/>
              </a:lnSpc>
              <a:spcAft>
                <a:spcPts val="800"/>
              </a:spcAft>
              <a:buSzPts val="1000"/>
              <a:buFont typeface="Symbol" panose="05050102010706020507" pitchFamily="18" charset="2"/>
              <a:buChar char=""/>
              <a:tabLst>
                <a:tab pos="457200" algn="l"/>
              </a:tabLst>
            </a:pPr>
            <a:endParaRPr lang="en-IN" sz="2200" dirty="0">
              <a:solidFill>
                <a:srgbClr val="333333"/>
              </a:solidFill>
              <a:ea typeface="Calibri" panose="020F0502020204030204" pitchFamily="34" charset="0"/>
              <a:cs typeface="Times New Roman" panose="02020603050405020304" pitchFamily="18" charset="0"/>
            </a:endParaRPr>
          </a:p>
          <a:p>
            <a:pPr marL="342900" lvl="0" indent="-342900" algn="just">
              <a:lnSpc>
                <a:spcPts val="2400"/>
              </a:lnSpc>
              <a:spcAft>
                <a:spcPts val="800"/>
              </a:spcAft>
              <a:buSzPts val="1000"/>
              <a:buFont typeface="Symbol" panose="05050102010706020507" pitchFamily="18" charset="2"/>
              <a:buChar char=""/>
              <a:tabLst>
                <a:tab pos="457200" algn="l"/>
              </a:tabLst>
            </a:pPr>
            <a:r>
              <a:rPr lang="en-IN" sz="2200" b="1" dirty="0">
                <a:solidFill>
                  <a:srgbClr val="162F59"/>
                </a:solidFill>
                <a:ea typeface="Times New Roman" panose="02020603050405020304" pitchFamily="18" charset="0"/>
                <a:cs typeface="Times New Roman" panose="02020603050405020304" pitchFamily="18" charset="0"/>
              </a:rPr>
              <a:t>Step 2 - </a:t>
            </a:r>
            <a:r>
              <a:rPr lang="en-IN" sz="2200" dirty="0">
                <a:solidFill>
                  <a:srgbClr val="333333"/>
                </a:solidFill>
                <a:ea typeface="Times New Roman" panose="02020603050405020304" pitchFamily="18" charset="0"/>
                <a:cs typeface="Times New Roman" panose="02020603050405020304" pitchFamily="18" charset="0"/>
              </a:rPr>
              <a:t>If it is </a:t>
            </a:r>
            <a:r>
              <a:rPr lang="en-IN" sz="2200" b="1" dirty="0">
                <a:solidFill>
                  <a:srgbClr val="333333"/>
                </a:solidFill>
                <a:ea typeface="Times New Roman" panose="02020603050405020304" pitchFamily="18" charset="0"/>
                <a:cs typeface="Times New Roman" panose="02020603050405020304" pitchFamily="18" charset="0"/>
              </a:rPr>
              <a:t>FULL</a:t>
            </a:r>
            <a:r>
              <a:rPr lang="en-IN" sz="2200" dirty="0">
                <a:solidFill>
                  <a:srgbClr val="333333"/>
                </a:solidFill>
                <a:ea typeface="Times New Roman" panose="02020603050405020304" pitchFamily="18" charset="0"/>
                <a:cs typeface="Times New Roman" panose="02020603050405020304" pitchFamily="18" charset="0"/>
              </a:rPr>
              <a:t>, then display </a:t>
            </a:r>
            <a:r>
              <a:rPr lang="en-IN" sz="2200" b="1" dirty="0">
                <a:solidFill>
                  <a:srgbClr val="333333"/>
                </a:solidFill>
                <a:ea typeface="Times New Roman" panose="02020603050405020304" pitchFamily="18" charset="0"/>
                <a:cs typeface="Times New Roman" panose="02020603050405020304" pitchFamily="18" charset="0"/>
              </a:rPr>
              <a:t>"Stack is FULL!!! Insertion is not possible!!!"</a:t>
            </a:r>
            <a:r>
              <a:rPr lang="en-IN" sz="2200" dirty="0">
                <a:solidFill>
                  <a:srgbClr val="333333"/>
                </a:solidFill>
                <a:ea typeface="Times New Roman" panose="02020603050405020304" pitchFamily="18" charset="0"/>
                <a:cs typeface="Times New Roman" panose="02020603050405020304" pitchFamily="18" charset="0"/>
              </a:rPr>
              <a:t> and terminate the function.</a:t>
            </a:r>
          </a:p>
          <a:p>
            <a:pPr marL="342900" lvl="0" indent="-342900" algn="just">
              <a:lnSpc>
                <a:spcPts val="2400"/>
              </a:lnSpc>
              <a:spcAft>
                <a:spcPts val="800"/>
              </a:spcAft>
              <a:buSzPts val="1000"/>
              <a:buFont typeface="Symbol" panose="05050102010706020507" pitchFamily="18" charset="2"/>
              <a:buChar char=""/>
              <a:tabLst>
                <a:tab pos="457200" algn="l"/>
              </a:tabLst>
            </a:pPr>
            <a:endParaRPr lang="en-IN" sz="2200" dirty="0">
              <a:solidFill>
                <a:srgbClr val="333333"/>
              </a:solidFill>
              <a:ea typeface="Calibri" panose="020F0502020204030204" pitchFamily="34" charset="0"/>
              <a:cs typeface="Times New Roman" panose="02020603050405020304" pitchFamily="18" charset="0"/>
            </a:endParaRPr>
          </a:p>
          <a:p>
            <a:pPr marL="342900" lvl="0" indent="-342900" algn="just">
              <a:lnSpc>
                <a:spcPts val="2400"/>
              </a:lnSpc>
              <a:spcAft>
                <a:spcPts val="800"/>
              </a:spcAft>
              <a:buSzPts val="1000"/>
              <a:buFont typeface="Symbol" panose="05050102010706020507" pitchFamily="18" charset="2"/>
              <a:buChar char=""/>
              <a:tabLst>
                <a:tab pos="457200" algn="l"/>
              </a:tabLst>
            </a:pPr>
            <a:r>
              <a:rPr lang="en-IN" sz="2200" b="1" dirty="0">
                <a:solidFill>
                  <a:srgbClr val="162F59"/>
                </a:solidFill>
                <a:ea typeface="Times New Roman" panose="02020603050405020304" pitchFamily="18" charset="0"/>
                <a:cs typeface="Times New Roman" panose="02020603050405020304" pitchFamily="18" charset="0"/>
              </a:rPr>
              <a:t>Step 3 - </a:t>
            </a:r>
            <a:r>
              <a:rPr lang="en-IN" sz="2200" dirty="0">
                <a:solidFill>
                  <a:srgbClr val="333333"/>
                </a:solidFill>
                <a:ea typeface="Times New Roman" panose="02020603050405020304" pitchFamily="18" charset="0"/>
                <a:cs typeface="Times New Roman" panose="02020603050405020304" pitchFamily="18" charset="0"/>
              </a:rPr>
              <a:t>If it is </a:t>
            </a:r>
            <a:r>
              <a:rPr lang="en-IN" sz="2200" b="1" dirty="0">
                <a:solidFill>
                  <a:srgbClr val="333333"/>
                </a:solidFill>
                <a:ea typeface="Times New Roman" panose="02020603050405020304" pitchFamily="18" charset="0"/>
                <a:cs typeface="Times New Roman" panose="02020603050405020304" pitchFamily="18" charset="0"/>
              </a:rPr>
              <a:t>NOT FULL</a:t>
            </a:r>
            <a:r>
              <a:rPr lang="en-IN" sz="2200" dirty="0">
                <a:solidFill>
                  <a:srgbClr val="333333"/>
                </a:solidFill>
                <a:ea typeface="Times New Roman" panose="02020603050405020304" pitchFamily="18" charset="0"/>
                <a:cs typeface="Times New Roman" panose="02020603050405020304" pitchFamily="18" charset="0"/>
              </a:rPr>
              <a:t>, then increment </a:t>
            </a:r>
            <a:r>
              <a:rPr lang="en-IN" sz="2200" b="1" dirty="0">
                <a:solidFill>
                  <a:srgbClr val="333333"/>
                </a:solidFill>
                <a:ea typeface="Times New Roman" panose="02020603050405020304" pitchFamily="18" charset="0"/>
                <a:cs typeface="Times New Roman" panose="02020603050405020304" pitchFamily="18" charset="0"/>
              </a:rPr>
              <a:t>top</a:t>
            </a:r>
            <a:r>
              <a:rPr lang="en-IN" sz="2200" dirty="0">
                <a:solidFill>
                  <a:srgbClr val="333333"/>
                </a:solidFill>
                <a:ea typeface="Times New Roman" panose="02020603050405020304" pitchFamily="18" charset="0"/>
                <a:cs typeface="Times New Roman" panose="02020603050405020304" pitchFamily="18" charset="0"/>
              </a:rPr>
              <a:t> value by one (</a:t>
            </a:r>
            <a:r>
              <a:rPr lang="en-IN" sz="2200" b="1" dirty="0">
                <a:solidFill>
                  <a:srgbClr val="333333"/>
                </a:solidFill>
                <a:ea typeface="Times New Roman" panose="02020603050405020304" pitchFamily="18" charset="0"/>
                <a:cs typeface="Times New Roman" panose="02020603050405020304" pitchFamily="18" charset="0"/>
              </a:rPr>
              <a:t>top++</a:t>
            </a:r>
            <a:r>
              <a:rPr lang="en-IN" sz="2200" dirty="0">
                <a:solidFill>
                  <a:srgbClr val="333333"/>
                </a:solidFill>
                <a:ea typeface="Times New Roman" panose="02020603050405020304" pitchFamily="18" charset="0"/>
                <a:cs typeface="Times New Roman" panose="02020603050405020304" pitchFamily="18" charset="0"/>
              </a:rPr>
              <a:t>) and set stack[top] to value (</a:t>
            </a:r>
            <a:r>
              <a:rPr lang="en-IN" sz="2200" b="1" dirty="0">
                <a:solidFill>
                  <a:srgbClr val="333333"/>
                </a:solidFill>
                <a:ea typeface="Times New Roman" panose="02020603050405020304" pitchFamily="18" charset="0"/>
                <a:cs typeface="Times New Roman" panose="02020603050405020304" pitchFamily="18" charset="0"/>
              </a:rPr>
              <a:t>stack[top] = value</a:t>
            </a:r>
            <a:r>
              <a:rPr lang="en-IN" sz="2200" dirty="0">
                <a:solidFill>
                  <a:srgbClr val="333333"/>
                </a:solidFill>
                <a:ea typeface="Times New Roman" panose="02020603050405020304" pitchFamily="18" charset="0"/>
                <a:cs typeface="Times New Roman" panose="02020603050405020304" pitchFamily="18" charset="0"/>
              </a:rPr>
              <a:t>).</a:t>
            </a:r>
            <a:endParaRPr lang="en-IN" sz="2200" dirty="0">
              <a:solidFill>
                <a:srgbClr val="333333"/>
              </a:solidFill>
              <a:effectLst/>
              <a:ea typeface="Calibri" panose="020F0502020204030204" pitchFamily="34"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84736A-64E6-490B-966B-1C389AC156E1}"/>
              </a:ext>
            </a:extLst>
          </p:cNvPr>
          <p:cNvSpPr>
            <a:spLocks noGrp="1"/>
          </p:cNvSpPr>
          <p:nvPr>
            <p:ph type="dt" sz="half" idx="10"/>
          </p:nvPr>
        </p:nvSpPr>
        <p:spPr/>
        <p:txBody>
          <a:bodyPr/>
          <a:lstStyle/>
          <a:p>
            <a:fld id="{86DFE3D9-341D-4966-95A7-5ECC35FFB24E}" type="datetime1">
              <a:rPr lang="en-IN" smtClean="0"/>
              <a:t>03-09-2021</a:t>
            </a:fld>
            <a:endParaRPr lang="en-US"/>
          </a:p>
        </p:txBody>
      </p:sp>
      <p:sp>
        <p:nvSpPr>
          <p:cNvPr id="3" name="Footer Placeholder 2">
            <a:extLst>
              <a:ext uri="{FF2B5EF4-FFF2-40B4-BE49-F238E27FC236}">
                <a16:creationId xmlns:a16="http://schemas.microsoft.com/office/drawing/2014/main" id="{B1CDB2E0-887D-4493-BA03-BC67C08ACEEF}"/>
              </a:ext>
            </a:extLst>
          </p:cNvPr>
          <p:cNvSpPr>
            <a:spLocks noGrp="1"/>
          </p:cNvSpPr>
          <p:nvPr>
            <p:ph type="ftr" sz="quarter" idx="11"/>
          </p:nvPr>
        </p:nvSpPr>
        <p:spPr/>
        <p:txBody>
          <a:bodyPr/>
          <a:lstStyle/>
          <a:p>
            <a:r>
              <a:rPr lang="fi-FI" smtClean="0"/>
              <a:t>Alisha Sikri DS  Unit 2                        </a:t>
            </a:r>
            <a:endParaRPr lang="en-US"/>
          </a:p>
        </p:txBody>
      </p:sp>
      <p:sp>
        <p:nvSpPr>
          <p:cNvPr id="5" name="Slide Number Placeholder 4">
            <a:extLst>
              <a:ext uri="{FF2B5EF4-FFF2-40B4-BE49-F238E27FC236}">
                <a16:creationId xmlns:a16="http://schemas.microsoft.com/office/drawing/2014/main" id="{6CECE367-CFCD-45CD-92F4-1CB20E5F1AB3}"/>
              </a:ext>
            </a:extLst>
          </p:cNvPr>
          <p:cNvSpPr>
            <a:spLocks noGrp="1"/>
          </p:cNvSpPr>
          <p:nvPr>
            <p:ph type="sldNum" sz="quarter" idx="12"/>
          </p:nvPr>
        </p:nvSpPr>
        <p:spPr/>
        <p:txBody>
          <a:bodyPr/>
          <a:lstStyle/>
          <a:p>
            <a:fld id="{B6F15528-21DE-4FAA-801E-634DDDAF4B2B}" type="slidenum">
              <a:rPr lang="en-US" smtClean="0"/>
              <a:pPr/>
              <a:t>23</a:t>
            </a:fld>
            <a:endParaRPr lang="en-US"/>
          </a:p>
        </p:txBody>
      </p:sp>
      <p:sp>
        <p:nvSpPr>
          <p:cNvPr id="6" name="Title 1">
            <a:extLst>
              <a:ext uri="{FF2B5EF4-FFF2-40B4-BE49-F238E27FC236}">
                <a16:creationId xmlns:a16="http://schemas.microsoft.com/office/drawing/2014/main" id="{2C8D021E-1F07-45EE-95F1-E6F258B5C64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FD74656B-7DC9-484A-BE64-99AEECB95F5A}"/>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Rectangle 7">
            <a:extLst>
              <a:ext uri="{FF2B5EF4-FFF2-40B4-BE49-F238E27FC236}">
                <a16:creationId xmlns:a16="http://schemas.microsoft.com/office/drawing/2014/main" id="{26550448-E017-46D7-A8E6-A4520B952F07}"/>
              </a:ext>
            </a:extLst>
          </p:cNvPr>
          <p:cNvSpPr/>
          <p:nvPr/>
        </p:nvSpPr>
        <p:spPr>
          <a:xfrm>
            <a:off x="457200" y="1006475"/>
            <a:ext cx="8534400" cy="4964821"/>
          </a:xfrm>
          <a:prstGeom prst="rect">
            <a:avLst/>
          </a:prstGeom>
        </p:spPr>
        <p:txBody>
          <a:bodyPr wrap="square">
            <a:spAutoFit/>
          </a:bodyPr>
          <a:lstStyle/>
          <a:p>
            <a:pPr algn="just">
              <a:lnSpc>
                <a:spcPct val="107000"/>
              </a:lnSpc>
              <a:spcBef>
                <a:spcPts val="1500"/>
              </a:spcBef>
              <a:spcAft>
                <a:spcPts val="750"/>
              </a:spcAft>
            </a:pPr>
            <a:r>
              <a:rPr lang="en-IN" sz="2800" b="1" dirty="0">
                <a:ea typeface="Times New Roman" panose="02020603050405020304" pitchFamily="18" charset="0"/>
                <a:cs typeface="Times New Roman" panose="02020603050405020304" pitchFamily="18" charset="0"/>
              </a:rPr>
              <a:t>pop() - Delete a value from the Stack using array</a:t>
            </a:r>
          </a:p>
          <a:p>
            <a:pPr algn="just">
              <a:lnSpc>
                <a:spcPts val="2400"/>
              </a:lnSpc>
              <a:spcAft>
                <a:spcPts val="750"/>
              </a:spcAft>
            </a:pPr>
            <a:r>
              <a:rPr lang="en-IN" sz="2200" dirty="0">
                <a:ea typeface="Times New Roman" panose="02020603050405020304" pitchFamily="18" charset="0"/>
                <a:cs typeface="Times New Roman" panose="02020603050405020304" pitchFamily="18" charset="0"/>
              </a:rPr>
              <a:t>In a stack, pop() is a function used to delete an element from the stack. In a stack, the element is always deleted from </a:t>
            </a:r>
            <a:r>
              <a:rPr lang="en-IN" sz="2200" b="1" dirty="0">
                <a:ea typeface="Times New Roman" panose="02020603050405020304" pitchFamily="18" charset="0"/>
                <a:cs typeface="Times New Roman" panose="02020603050405020304" pitchFamily="18" charset="0"/>
              </a:rPr>
              <a:t>top</a:t>
            </a:r>
            <a:r>
              <a:rPr lang="en-IN" sz="2200" dirty="0">
                <a:ea typeface="Times New Roman" panose="02020603050405020304" pitchFamily="18" charset="0"/>
                <a:cs typeface="Times New Roman" panose="02020603050405020304" pitchFamily="18" charset="0"/>
              </a:rPr>
              <a:t> position. Pop function does not take any value as parameter. We can use the following steps to pop an element from the stack...</a:t>
            </a:r>
          </a:p>
          <a:p>
            <a:pPr algn="just">
              <a:lnSpc>
                <a:spcPts val="2400"/>
              </a:lnSpc>
              <a:spcAft>
                <a:spcPts val="750"/>
              </a:spcAft>
            </a:pPr>
            <a:endParaRPr lang="en-IN" sz="2200" dirty="0">
              <a:ea typeface="Calibri" panose="020F0502020204030204" pitchFamily="34" charset="0"/>
              <a:cs typeface="Times New Roman" panose="02020603050405020304" pitchFamily="18" charset="0"/>
            </a:endParaRPr>
          </a:p>
          <a:p>
            <a:pPr marL="342900" lvl="0" indent="-342900" algn="just">
              <a:lnSpc>
                <a:spcPts val="2400"/>
              </a:lnSpc>
              <a:spcAft>
                <a:spcPts val="800"/>
              </a:spcAft>
              <a:buSzPts val="1000"/>
              <a:buFont typeface="Symbol" panose="05050102010706020507" pitchFamily="18" charset="2"/>
              <a:buChar char=""/>
              <a:tabLst>
                <a:tab pos="457200" algn="l"/>
              </a:tabLst>
            </a:pPr>
            <a:r>
              <a:rPr lang="en-IN" sz="2200" b="1" dirty="0">
                <a:ea typeface="Times New Roman" panose="02020603050405020304" pitchFamily="18" charset="0"/>
                <a:cs typeface="Times New Roman" panose="02020603050405020304" pitchFamily="18" charset="0"/>
              </a:rPr>
              <a:t>Step 1 - </a:t>
            </a:r>
            <a:r>
              <a:rPr lang="en-IN" sz="2200" dirty="0">
                <a:ea typeface="Times New Roman" panose="02020603050405020304" pitchFamily="18" charset="0"/>
                <a:cs typeface="Times New Roman" panose="02020603050405020304" pitchFamily="18" charset="0"/>
              </a:rPr>
              <a:t>Check whether </a:t>
            </a:r>
            <a:r>
              <a:rPr lang="en-IN" sz="2200" b="1" dirty="0">
                <a:ea typeface="Times New Roman" panose="02020603050405020304" pitchFamily="18" charset="0"/>
                <a:cs typeface="Times New Roman" panose="02020603050405020304" pitchFamily="18" charset="0"/>
              </a:rPr>
              <a:t>stack</a:t>
            </a:r>
            <a:r>
              <a:rPr lang="en-IN" sz="2200" dirty="0">
                <a:ea typeface="Times New Roman" panose="02020603050405020304" pitchFamily="18" charset="0"/>
                <a:cs typeface="Times New Roman" panose="02020603050405020304" pitchFamily="18" charset="0"/>
              </a:rPr>
              <a:t> is </a:t>
            </a:r>
            <a:r>
              <a:rPr lang="en-IN" sz="2200" b="1" dirty="0">
                <a:ea typeface="Times New Roman" panose="02020603050405020304" pitchFamily="18" charset="0"/>
                <a:cs typeface="Times New Roman" panose="02020603050405020304" pitchFamily="18" charset="0"/>
              </a:rPr>
              <a:t>EMPTY</a:t>
            </a:r>
            <a:r>
              <a:rPr lang="en-IN" sz="2200" dirty="0">
                <a:ea typeface="Times New Roman" panose="02020603050405020304" pitchFamily="18" charset="0"/>
                <a:cs typeface="Times New Roman" panose="02020603050405020304" pitchFamily="18" charset="0"/>
              </a:rPr>
              <a:t>. (</a:t>
            </a:r>
            <a:r>
              <a:rPr lang="en-IN" sz="2200" b="1" dirty="0">
                <a:ea typeface="Times New Roman" panose="02020603050405020304" pitchFamily="18" charset="0"/>
                <a:cs typeface="Times New Roman" panose="02020603050405020304" pitchFamily="18" charset="0"/>
              </a:rPr>
              <a:t>top == -1</a:t>
            </a:r>
            <a:r>
              <a:rPr lang="en-IN" sz="2200" dirty="0">
                <a:ea typeface="Times New Roman" panose="02020603050405020304" pitchFamily="18" charset="0"/>
                <a:cs typeface="Times New Roman" panose="02020603050405020304" pitchFamily="18" charset="0"/>
              </a:rPr>
              <a:t>)</a:t>
            </a:r>
          </a:p>
          <a:p>
            <a:pPr marL="342900" lvl="0" indent="-342900" algn="just">
              <a:lnSpc>
                <a:spcPts val="2400"/>
              </a:lnSpc>
              <a:spcAft>
                <a:spcPts val="800"/>
              </a:spcAft>
              <a:buSzPts val="1000"/>
              <a:buFont typeface="Symbol" panose="05050102010706020507" pitchFamily="18" charset="2"/>
              <a:buChar char=""/>
              <a:tabLst>
                <a:tab pos="457200" algn="l"/>
              </a:tabLst>
            </a:pPr>
            <a:endParaRPr lang="en-IN" sz="2200" dirty="0">
              <a:ea typeface="Calibri" panose="020F0502020204030204" pitchFamily="34" charset="0"/>
              <a:cs typeface="Times New Roman" panose="02020603050405020304" pitchFamily="18" charset="0"/>
            </a:endParaRPr>
          </a:p>
          <a:p>
            <a:pPr marL="342900" lvl="0" indent="-342900" algn="just">
              <a:lnSpc>
                <a:spcPts val="2400"/>
              </a:lnSpc>
              <a:spcAft>
                <a:spcPts val="800"/>
              </a:spcAft>
              <a:buSzPts val="1000"/>
              <a:buFont typeface="Symbol" panose="05050102010706020507" pitchFamily="18" charset="2"/>
              <a:buChar char=""/>
              <a:tabLst>
                <a:tab pos="457200" algn="l"/>
              </a:tabLst>
            </a:pPr>
            <a:r>
              <a:rPr lang="en-IN" sz="2200" b="1" dirty="0">
                <a:ea typeface="Times New Roman" panose="02020603050405020304" pitchFamily="18" charset="0"/>
                <a:cs typeface="Times New Roman" panose="02020603050405020304" pitchFamily="18" charset="0"/>
              </a:rPr>
              <a:t>Step 2 - </a:t>
            </a:r>
            <a:r>
              <a:rPr lang="en-IN" sz="2200" dirty="0">
                <a:ea typeface="Times New Roman" panose="02020603050405020304" pitchFamily="18" charset="0"/>
                <a:cs typeface="Times New Roman" panose="02020603050405020304" pitchFamily="18" charset="0"/>
              </a:rPr>
              <a:t>If it is </a:t>
            </a:r>
            <a:r>
              <a:rPr lang="en-IN" sz="2200" b="1" dirty="0">
                <a:ea typeface="Times New Roman" panose="02020603050405020304" pitchFamily="18" charset="0"/>
                <a:cs typeface="Times New Roman" panose="02020603050405020304" pitchFamily="18" charset="0"/>
              </a:rPr>
              <a:t>EMPTY</a:t>
            </a:r>
            <a:r>
              <a:rPr lang="en-IN" sz="2200" dirty="0">
                <a:ea typeface="Times New Roman" panose="02020603050405020304" pitchFamily="18" charset="0"/>
                <a:cs typeface="Times New Roman" panose="02020603050405020304" pitchFamily="18" charset="0"/>
              </a:rPr>
              <a:t>, then display </a:t>
            </a:r>
            <a:r>
              <a:rPr lang="en-IN" sz="2200" b="1" dirty="0">
                <a:ea typeface="Times New Roman" panose="02020603050405020304" pitchFamily="18" charset="0"/>
                <a:cs typeface="Times New Roman" panose="02020603050405020304" pitchFamily="18" charset="0"/>
              </a:rPr>
              <a:t>"Stack is EMPTY!!! Deletion is not possible!!!"</a:t>
            </a:r>
            <a:r>
              <a:rPr lang="en-IN" sz="2200" dirty="0">
                <a:ea typeface="Times New Roman" panose="02020603050405020304" pitchFamily="18" charset="0"/>
                <a:cs typeface="Times New Roman" panose="02020603050405020304" pitchFamily="18" charset="0"/>
              </a:rPr>
              <a:t> and terminate the function.</a:t>
            </a:r>
          </a:p>
          <a:p>
            <a:pPr marL="342900" lvl="0" indent="-342900" algn="just">
              <a:lnSpc>
                <a:spcPts val="2400"/>
              </a:lnSpc>
              <a:spcAft>
                <a:spcPts val="800"/>
              </a:spcAft>
              <a:buSzPts val="1000"/>
              <a:buFont typeface="Symbol" panose="05050102010706020507" pitchFamily="18" charset="2"/>
              <a:buChar char=""/>
              <a:tabLst>
                <a:tab pos="457200" algn="l"/>
              </a:tabLst>
            </a:pPr>
            <a:endParaRPr lang="en-IN" sz="2200" dirty="0">
              <a:ea typeface="Calibri" panose="020F0502020204030204" pitchFamily="34" charset="0"/>
              <a:cs typeface="Times New Roman" panose="02020603050405020304" pitchFamily="18" charset="0"/>
            </a:endParaRPr>
          </a:p>
          <a:p>
            <a:pPr marL="342900" lvl="0" indent="-342900" algn="just">
              <a:lnSpc>
                <a:spcPts val="2400"/>
              </a:lnSpc>
              <a:spcAft>
                <a:spcPts val="800"/>
              </a:spcAft>
              <a:buSzPts val="1000"/>
              <a:buFont typeface="Symbol" panose="05050102010706020507" pitchFamily="18" charset="2"/>
              <a:buChar char=""/>
              <a:tabLst>
                <a:tab pos="457200" algn="l"/>
              </a:tabLst>
            </a:pPr>
            <a:r>
              <a:rPr lang="en-IN" sz="2200" b="1" dirty="0">
                <a:ea typeface="Times New Roman" panose="02020603050405020304" pitchFamily="18" charset="0"/>
                <a:cs typeface="Times New Roman" panose="02020603050405020304" pitchFamily="18" charset="0"/>
              </a:rPr>
              <a:t>Step 3 - </a:t>
            </a:r>
            <a:r>
              <a:rPr lang="en-IN" sz="2200" dirty="0">
                <a:ea typeface="Times New Roman" panose="02020603050405020304" pitchFamily="18" charset="0"/>
                <a:cs typeface="Times New Roman" panose="02020603050405020304" pitchFamily="18" charset="0"/>
              </a:rPr>
              <a:t>If it is </a:t>
            </a:r>
            <a:r>
              <a:rPr lang="en-IN" sz="2200" b="1" dirty="0">
                <a:ea typeface="Times New Roman" panose="02020603050405020304" pitchFamily="18" charset="0"/>
                <a:cs typeface="Times New Roman" panose="02020603050405020304" pitchFamily="18" charset="0"/>
              </a:rPr>
              <a:t>NOT EMPTY</a:t>
            </a:r>
            <a:r>
              <a:rPr lang="en-IN" sz="2200" dirty="0">
                <a:ea typeface="Times New Roman" panose="02020603050405020304" pitchFamily="18" charset="0"/>
                <a:cs typeface="Times New Roman" panose="02020603050405020304" pitchFamily="18" charset="0"/>
              </a:rPr>
              <a:t>, then delete </a:t>
            </a:r>
            <a:r>
              <a:rPr lang="en-IN" sz="2200" b="1" dirty="0">
                <a:ea typeface="Times New Roman" panose="02020603050405020304" pitchFamily="18" charset="0"/>
                <a:cs typeface="Times New Roman" panose="02020603050405020304" pitchFamily="18" charset="0"/>
              </a:rPr>
              <a:t>stack[top]</a:t>
            </a:r>
            <a:r>
              <a:rPr lang="en-IN" sz="2200" dirty="0">
                <a:ea typeface="Times New Roman" panose="02020603050405020304" pitchFamily="18" charset="0"/>
                <a:cs typeface="Times New Roman" panose="02020603050405020304" pitchFamily="18" charset="0"/>
              </a:rPr>
              <a:t> and decrement </a:t>
            </a:r>
            <a:r>
              <a:rPr lang="en-IN" sz="2200" b="1" dirty="0">
                <a:ea typeface="Times New Roman" panose="02020603050405020304" pitchFamily="18" charset="0"/>
                <a:cs typeface="Times New Roman" panose="02020603050405020304" pitchFamily="18" charset="0"/>
              </a:rPr>
              <a:t>top</a:t>
            </a:r>
            <a:r>
              <a:rPr lang="en-IN" sz="2200" dirty="0">
                <a:ea typeface="Times New Roman" panose="02020603050405020304" pitchFamily="18" charset="0"/>
                <a:cs typeface="Times New Roman" panose="02020603050405020304" pitchFamily="18" charset="0"/>
              </a:rPr>
              <a:t> value by one (</a:t>
            </a:r>
            <a:r>
              <a:rPr lang="en-IN" sz="2200" b="1" dirty="0">
                <a:ea typeface="Times New Roman" panose="02020603050405020304" pitchFamily="18" charset="0"/>
                <a:cs typeface="Times New Roman" panose="02020603050405020304" pitchFamily="18" charset="0"/>
              </a:rPr>
              <a:t>top--</a:t>
            </a:r>
            <a:r>
              <a:rPr lang="en-IN" sz="2200" dirty="0">
                <a:ea typeface="Times New Roman" panose="02020603050405020304" pitchFamily="18" charset="0"/>
                <a:cs typeface="Times New Roman" panose="02020603050405020304" pitchFamily="18" charset="0"/>
              </a:rPr>
              <a:t>).</a:t>
            </a:r>
            <a:endParaRPr lang="en-IN" sz="2200"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A506D7D-A69C-42A9-80A7-9A94D14FEE25}"/>
              </a:ext>
            </a:extLst>
          </p:cNvPr>
          <p:cNvSpPr>
            <a:spLocks noGrp="1"/>
          </p:cNvSpPr>
          <p:nvPr>
            <p:ph type="dt" sz="half" idx="6"/>
          </p:nvPr>
        </p:nvSpPr>
        <p:spPr/>
        <p:txBody>
          <a:bodyPr/>
          <a:lstStyle/>
          <a:p>
            <a:fld id="{CADA80EA-E21F-4AB5-AC9C-9F4F70212580}" type="datetime1">
              <a:rPr lang="en-IN" smtClean="0"/>
              <a:t>03-09-2021</a:t>
            </a:fld>
            <a:endParaRPr lang="en-US"/>
          </a:p>
        </p:txBody>
      </p:sp>
      <p:sp>
        <p:nvSpPr>
          <p:cNvPr id="4" name="Footer Placeholder 3">
            <a:extLst>
              <a:ext uri="{FF2B5EF4-FFF2-40B4-BE49-F238E27FC236}">
                <a16:creationId xmlns:a16="http://schemas.microsoft.com/office/drawing/2014/main" id="{097C8BB9-A1F5-45BB-8D77-0BF98DCABABC}"/>
              </a:ext>
            </a:extLst>
          </p:cNvPr>
          <p:cNvSpPr>
            <a:spLocks noGrp="1"/>
          </p:cNvSpPr>
          <p:nvPr>
            <p:ph type="ftr" sz="quarter" idx="5"/>
          </p:nvPr>
        </p:nvSpPr>
        <p:spPr/>
        <p:txBody>
          <a:bodyPr/>
          <a:lstStyle/>
          <a:p>
            <a:r>
              <a:rPr lang="fi-FI" smtClean="0"/>
              <a:t>Alisha Sikri DS  Unit 2                        </a:t>
            </a:r>
            <a:endParaRPr lang="en-IN"/>
          </a:p>
        </p:txBody>
      </p:sp>
      <p:sp>
        <p:nvSpPr>
          <p:cNvPr id="5" name="Slide Number Placeholder 4">
            <a:extLst>
              <a:ext uri="{FF2B5EF4-FFF2-40B4-BE49-F238E27FC236}">
                <a16:creationId xmlns:a16="http://schemas.microsoft.com/office/drawing/2014/main" id="{E23201C6-73E8-4C9B-84FF-86EE679A1BB2}"/>
              </a:ext>
            </a:extLst>
          </p:cNvPr>
          <p:cNvSpPr>
            <a:spLocks noGrp="1"/>
          </p:cNvSpPr>
          <p:nvPr>
            <p:ph type="sldNum" sz="quarter" idx="7"/>
          </p:nvPr>
        </p:nvSpPr>
        <p:spPr/>
        <p:txBody>
          <a:bodyPr/>
          <a:lstStyle/>
          <a:p>
            <a:fld id="{B6F15528-21DE-4FAA-801E-634DDDAF4B2B}" type="slidenum">
              <a:rPr lang="en-IN" smtClean="0"/>
              <a:pPr/>
              <a:t>24</a:t>
            </a:fld>
            <a:endParaRPr lang="en-IN"/>
          </a:p>
        </p:txBody>
      </p:sp>
      <p:sp>
        <p:nvSpPr>
          <p:cNvPr id="6" name="Title 1">
            <a:extLst>
              <a:ext uri="{FF2B5EF4-FFF2-40B4-BE49-F238E27FC236}">
                <a16:creationId xmlns:a16="http://schemas.microsoft.com/office/drawing/2014/main" id="{DB8378B3-3993-486F-BFA6-A8AA748507C0}"/>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7FA3ACAA-BB6A-42C6-9E5A-EAA30C2A43E6}"/>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Rectangle 7">
            <a:extLst>
              <a:ext uri="{FF2B5EF4-FFF2-40B4-BE49-F238E27FC236}">
                <a16:creationId xmlns:a16="http://schemas.microsoft.com/office/drawing/2014/main" id="{D1EA47DF-D57B-4A57-9B28-FD693359C34F}"/>
              </a:ext>
            </a:extLst>
          </p:cNvPr>
          <p:cNvSpPr/>
          <p:nvPr/>
        </p:nvSpPr>
        <p:spPr>
          <a:xfrm>
            <a:off x="152400" y="1219200"/>
            <a:ext cx="8839200" cy="4862228"/>
          </a:xfrm>
          <a:prstGeom prst="rect">
            <a:avLst/>
          </a:prstGeom>
        </p:spPr>
        <p:txBody>
          <a:bodyPr wrap="square">
            <a:spAutoFit/>
          </a:bodyPr>
          <a:lstStyle/>
          <a:p>
            <a:pPr algn="just">
              <a:lnSpc>
                <a:spcPct val="107000"/>
              </a:lnSpc>
              <a:spcBef>
                <a:spcPts val="750"/>
              </a:spcBef>
              <a:spcAft>
                <a:spcPts val="750"/>
              </a:spcAft>
            </a:pPr>
            <a:r>
              <a:rPr lang="en-IN" sz="2800" b="1" dirty="0">
                <a:ea typeface="Times New Roman" panose="02020603050405020304" pitchFamily="18" charset="0"/>
                <a:cs typeface="Times New Roman" panose="02020603050405020304" pitchFamily="18" charset="0"/>
              </a:rPr>
              <a:t>display() - Displays the elements of a Stack using array</a:t>
            </a:r>
          </a:p>
          <a:p>
            <a:pPr algn="just">
              <a:lnSpc>
                <a:spcPts val="2400"/>
              </a:lnSpc>
              <a:spcAft>
                <a:spcPts val="750"/>
              </a:spcAft>
            </a:pPr>
            <a:r>
              <a:rPr lang="en-IN" sz="2200" dirty="0">
                <a:ea typeface="Times New Roman" panose="02020603050405020304" pitchFamily="18" charset="0"/>
                <a:cs typeface="Times New Roman" panose="02020603050405020304" pitchFamily="18" charset="0"/>
              </a:rPr>
              <a:t>We can use the following steps to display the elements of a stack...</a:t>
            </a:r>
          </a:p>
          <a:p>
            <a:pPr algn="just">
              <a:lnSpc>
                <a:spcPts val="2400"/>
              </a:lnSpc>
              <a:spcAft>
                <a:spcPts val="750"/>
              </a:spcAft>
            </a:pPr>
            <a:endParaRPr lang="en-IN" sz="2200" dirty="0">
              <a:ea typeface="Calibri" panose="020F0502020204030204" pitchFamily="34" charset="0"/>
              <a:cs typeface="Times New Roman" panose="02020603050405020304" pitchFamily="18" charset="0"/>
            </a:endParaRPr>
          </a:p>
          <a:p>
            <a:pPr marL="342900" lvl="0" indent="-342900" algn="just">
              <a:lnSpc>
                <a:spcPts val="2400"/>
              </a:lnSpc>
              <a:spcAft>
                <a:spcPts val="800"/>
              </a:spcAft>
              <a:buSzPts val="1000"/>
              <a:buFont typeface="Symbol" panose="05050102010706020507" pitchFamily="18" charset="2"/>
              <a:buChar char=""/>
              <a:tabLst>
                <a:tab pos="457200" algn="l"/>
              </a:tabLst>
            </a:pPr>
            <a:r>
              <a:rPr lang="en-IN" sz="2200" b="1" dirty="0">
                <a:ea typeface="Times New Roman" panose="02020603050405020304" pitchFamily="18" charset="0"/>
                <a:cs typeface="Times New Roman" panose="02020603050405020304" pitchFamily="18" charset="0"/>
              </a:rPr>
              <a:t>Step 1 - </a:t>
            </a:r>
            <a:r>
              <a:rPr lang="en-IN" sz="2200" dirty="0">
                <a:ea typeface="Times New Roman" panose="02020603050405020304" pitchFamily="18" charset="0"/>
                <a:cs typeface="Times New Roman" panose="02020603050405020304" pitchFamily="18" charset="0"/>
              </a:rPr>
              <a:t>Check whether </a:t>
            </a:r>
            <a:r>
              <a:rPr lang="en-IN" sz="2200" b="1" dirty="0">
                <a:ea typeface="Times New Roman" panose="02020603050405020304" pitchFamily="18" charset="0"/>
                <a:cs typeface="Times New Roman" panose="02020603050405020304" pitchFamily="18" charset="0"/>
              </a:rPr>
              <a:t>stack</a:t>
            </a:r>
            <a:r>
              <a:rPr lang="en-IN" sz="2200" dirty="0">
                <a:ea typeface="Times New Roman" panose="02020603050405020304" pitchFamily="18" charset="0"/>
                <a:cs typeface="Times New Roman" panose="02020603050405020304" pitchFamily="18" charset="0"/>
              </a:rPr>
              <a:t> is </a:t>
            </a:r>
            <a:r>
              <a:rPr lang="en-IN" sz="2200" b="1" dirty="0">
                <a:ea typeface="Times New Roman" panose="02020603050405020304" pitchFamily="18" charset="0"/>
                <a:cs typeface="Times New Roman" panose="02020603050405020304" pitchFamily="18" charset="0"/>
              </a:rPr>
              <a:t>EMPTY</a:t>
            </a:r>
            <a:r>
              <a:rPr lang="en-IN" sz="2200" dirty="0">
                <a:ea typeface="Times New Roman" panose="02020603050405020304" pitchFamily="18" charset="0"/>
                <a:cs typeface="Times New Roman" panose="02020603050405020304" pitchFamily="18" charset="0"/>
              </a:rPr>
              <a:t>. (</a:t>
            </a:r>
            <a:r>
              <a:rPr lang="en-IN" sz="2200" b="1" dirty="0">
                <a:ea typeface="Times New Roman" panose="02020603050405020304" pitchFamily="18" charset="0"/>
                <a:cs typeface="Times New Roman" panose="02020603050405020304" pitchFamily="18" charset="0"/>
              </a:rPr>
              <a:t>top == -1</a:t>
            </a:r>
            <a:r>
              <a:rPr lang="en-IN" sz="2200" dirty="0">
                <a:ea typeface="Times New Roman" panose="02020603050405020304" pitchFamily="18" charset="0"/>
                <a:cs typeface="Times New Roman" panose="02020603050405020304" pitchFamily="18" charset="0"/>
              </a:rPr>
              <a:t>)</a:t>
            </a:r>
          </a:p>
          <a:p>
            <a:pPr marL="342900" lvl="0" indent="-342900" algn="just">
              <a:lnSpc>
                <a:spcPts val="2400"/>
              </a:lnSpc>
              <a:spcAft>
                <a:spcPts val="800"/>
              </a:spcAft>
              <a:buSzPts val="1000"/>
              <a:buFont typeface="Symbol" panose="05050102010706020507" pitchFamily="18" charset="2"/>
              <a:buChar char=""/>
              <a:tabLst>
                <a:tab pos="457200" algn="l"/>
              </a:tabLst>
            </a:pPr>
            <a:endParaRPr lang="en-IN" sz="2200" dirty="0">
              <a:ea typeface="Calibri" panose="020F0502020204030204" pitchFamily="34" charset="0"/>
              <a:cs typeface="Times New Roman" panose="02020603050405020304" pitchFamily="18" charset="0"/>
            </a:endParaRPr>
          </a:p>
          <a:p>
            <a:pPr marL="342900" lvl="0" indent="-342900" algn="just">
              <a:lnSpc>
                <a:spcPts val="2400"/>
              </a:lnSpc>
              <a:spcAft>
                <a:spcPts val="800"/>
              </a:spcAft>
              <a:buSzPts val="1000"/>
              <a:buFont typeface="Symbol" panose="05050102010706020507" pitchFamily="18" charset="2"/>
              <a:buChar char=""/>
              <a:tabLst>
                <a:tab pos="457200" algn="l"/>
              </a:tabLst>
            </a:pPr>
            <a:r>
              <a:rPr lang="en-IN" sz="2200" b="1" dirty="0">
                <a:ea typeface="Times New Roman" panose="02020603050405020304" pitchFamily="18" charset="0"/>
                <a:cs typeface="Times New Roman" panose="02020603050405020304" pitchFamily="18" charset="0"/>
              </a:rPr>
              <a:t>Step 2 - </a:t>
            </a:r>
            <a:r>
              <a:rPr lang="en-IN" sz="2200" dirty="0">
                <a:ea typeface="Times New Roman" panose="02020603050405020304" pitchFamily="18" charset="0"/>
                <a:cs typeface="Times New Roman" panose="02020603050405020304" pitchFamily="18" charset="0"/>
              </a:rPr>
              <a:t>If it is </a:t>
            </a:r>
            <a:r>
              <a:rPr lang="en-IN" sz="2200" b="1" dirty="0">
                <a:ea typeface="Times New Roman" panose="02020603050405020304" pitchFamily="18" charset="0"/>
                <a:cs typeface="Times New Roman" panose="02020603050405020304" pitchFamily="18" charset="0"/>
              </a:rPr>
              <a:t>EMPTY</a:t>
            </a:r>
            <a:r>
              <a:rPr lang="en-IN" sz="2200" dirty="0">
                <a:ea typeface="Times New Roman" panose="02020603050405020304" pitchFamily="18" charset="0"/>
                <a:cs typeface="Times New Roman" panose="02020603050405020304" pitchFamily="18" charset="0"/>
              </a:rPr>
              <a:t>, then display </a:t>
            </a:r>
            <a:r>
              <a:rPr lang="en-IN" sz="2200" b="1" dirty="0">
                <a:ea typeface="Times New Roman" panose="02020603050405020304" pitchFamily="18" charset="0"/>
                <a:cs typeface="Times New Roman" panose="02020603050405020304" pitchFamily="18" charset="0"/>
              </a:rPr>
              <a:t>"Stack is EMPTY!!!"</a:t>
            </a:r>
            <a:r>
              <a:rPr lang="en-IN" sz="2200" dirty="0">
                <a:ea typeface="Times New Roman" panose="02020603050405020304" pitchFamily="18" charset="0"/>
                <a:cs typeface="Times New Roman" panose="02020603050405020304" pitchFamily="18" charset="0"/>
              </a:rPr>
              <a:t> and terminate the function.</a:t>
            </a:r>
          </a:p>
          <a:p>
            <a:pPr marL="342900" lvl="0" indent="-342900" algn="just">
              <a:lnSpc>
                <a:spcPts val="2400"/>
              </a:lnSpc>
              <a:spcAft>
                <a:spcPts val="800"/>
              </a:spcAft>
              <a:buSzPts val="1000"/>
              <a:buFont typeface="Symbol" panose="05050102010706020507" pitchFamily="18" charset="2"/>
              <a:buChar char=""/>
              <a:tabLst>
                <a:tab pos="457200" algn="l"/>
              </a:tabLst>
            </a:pPr>
            <a:endParaRPr lang="en-IN" sz="2200" dirty="0">
              <a:ea typeface="Calibri" panose="020F0502020204030204" pitchFamily="34" charset="0"/>
              <a:cs typeface="Times New Roman" panose="02020603050405020304" pitchFamily="18" charset="0"/>
            </a:endParaRPr>
          </a:p>
          <a:p>
            <a:pPr marL="342900" lvl="0" indent="-342900" algn="just">
              <a:lnSpc>
                <a:spcPts val="2400"/>
              </a:lnSpc>
              <a:spcAft>
                <a:spcPts val="800"/>
              </a:spcAft>
              <a:buSzPts val="1000"/>
              <a:buFont typeface="Symbol" panose="05050102010706020507" pitchFamily="18" charset="2"/>
              <a:buChar char=""/>
              <a:tabLst>
                <a:tab pos="457200" algn="l"/>
              </a:tabLst>
            </a:pPr>
            <a:r>
              <a:rPr lang="en-IN" sz="2200" b="1" dirty="0">
                <a:ea typeface="Times New Roman" panose="02020603050405020304" pitchFamily="18" charset="0"/>
                <a:cs typeface="Times New Roman" panose="02020603050405020304" pitchFamily="18" charset="0"/>
              </a:rPr>
              <a:t>Step 3 - </a:t>
            </a:r>
            <a:r>
              <a:rPr lang="en-IN" sz="2200" dirty="0">
                <a:ea typeface="Times New Roman" panose="02020603050405020304" pitchFamily="18" charset="0"/>
                <a:cs typeface="Times New Roman" panose="02020603050405020304" pitchFamily="18" charset="0"/>
              </a:rPr>
              <a:t>If it is </a:t>
            </a:r>
            <a:r>
              <a:rPr lang="en-IN" sz="2200" b="1" dirty="0">
                <a:ea typeface="Times New Roman" panose="02020603050405020304" pitchFamily="18" charset="0"/>
                <a:cs typeface="Times New Roman" panose="02020603050405020304" pitchFamily="18" charset="0"/>
              </a:rPr>
              <a:t>NOT EMPTY</a:t>
            </a:r>
            <a:r>
              <a:rPr lang="en-IN" sz="2200" dirty="0">
                <a:ea typeface="Times New Roman" panose="02020603050405020304" pitchFamily="18" charset="0"/>
                <a:cs typeface="Times New Roman" panose="02020603050405020304" pitchFamily="18" charset="0"/>
              </a:rPr>
              <a:t>, then define a variable '</a:t>
            </a:r>
            <a:r>
              <a:rPr lang="en-IN" sz="2200" b="1" dirty="0" err="1">
                <a:ea typeface="Times New Roman" panose="02020603050405020304" pitchFamily="18" charset="0"/>
                <a:cs typeface="Times New Roman" panose="02020603050405020304" pitchFamily="18" charset="0"/>
              </a:rPr>
              <a:t>i</a:t>
            </a:r>
            <a:r>
              <a:rPr lang="en-IN" sz="2200" dirty="0">
                <a:ea typeface="Times New Roman" panose="02020603050405020304" pitchFamily="18" charset="0"/>
                <a:cs typeface="Times New Roman" panose="02020603050405020304" pitchFamily="18" charset="0"/>
              </a:rPr>
              <a:t>' and initialize with top. Display </a:t>
            </a:r>
            <a:r>
              <a:rPr lang="en-IN" sz="2200" b="1" dirty="0">
                <a:ea typeface="Times New Roman" panose="02020603050405020304" pitchFamily="18" charset="0"/>
                <a:cs typeface="Times New Roman" panose="02020603050405020304" pitchFamily="18" charset="0"/>
              </a:rPr>
              <a:t>stack[</a:t>
            </a:r>
            <a:r>
              <a:rPr lang="en-IN" sz="2200" b="1" dirty="0" err="1">
                <a:ea typeface="Times New Roman" panose="02020603050405020304" pitchFamily="18" charset="0"/>
                <a:cs typeface="Times New Roman" panose="02020603050405020304" pitchFamily="18" charset="0"/>
              </a:rPr>
              <a:t>i</a:t>
            </a:r>
            <a:r>
              <a:rPr lang="en-IN" sz="2200" b="1" dirty="0">
                <a:ea typeface="Times New Roman" panose="02020603050405020304" pitchFamily="18" charset="0"/>
                <a:cs typeface="Times New Roman" panose="02020603050405020304" pitchFamily="18" charset="0"/>
              </a:rPr>
              <a:t>]</a:t>
            </a:r>
            <a:r>
              <a:rPr lang="en-IN" sz="2200" dirty="0">
                <a:ea typeface="Times New Roman" panose="02020603050405020304" pitchFamily="18" charset="0"/>
                <a:cs typeface="Times New Roman" panose="02020603050405020304" pitchFamily="18" charset="0"/>
              </a:rPr>
              <a:t> value and decrement </a:t>
            </a:r>
            <a:r>
              <a:rPr lang="en-IN" sz="2200" b="1" dirty="0" err="1">
                <a:ea typeface="Times New Roman" panose="02020603050405020304" pitchFamily="18" charset="0"/>
                <a:cs typeface="Times New Roman" panose="02020603050405020304" pitchFamily="18" charset="0"/>
              </a:rPr>
              <a:t>i</a:t>
            </a:r>
            <a:r>
              <a:rPr lang="en-IN" sz="2200" dirty="0">
                <a:ea typeface="Times New Roman" panose="02020603050405020304" pitchFamily="18" charset="0"/>
                <a:cs typeface="Times New Roman" panose="02020603050405020304" pitchFamily="18" charset="0"/>
              </a:rPr>
              <a:t> value by one (</a:t>
            </a:r>
            <a:r>
              <a:rPr lang="en-IN" sz="2200" b="1" dirty="0" err="1">
                <a:ea typeface="Times New Roman" panose="02020603050405020304" pitchFamily="18" charset="0"/>
                <a:cs typeface="Times New Roman" panose="02020603050405020304" pitchFamily="18" charset="0"/>
              </a:rPr>
              <a:t>i</a:t>
            </a:r>
            <a:r>
              <a:rPr lang="en-IN" sz="2200" b="1" dirty="0">
                <a:ea typeface="Times New Roman" panose="02020603050405020304" pitchFamily="18" charset="0"/>
                <a:cs typeface="Times New Roman" panose="02020603050405020304" pitchFamily="18" charset="0"/>
              </a:rPr>
              <a:t>--</a:t>
            </a:r>
            <a:r>
              <a:rPr lang="en-IN" sz="2200" dirty="0">
                <a:ea typeface="Times New Roman" panose="02020603050405020304" pitchFamily="18" charset="0"/>
                <a:cs typeface="Times New Roman" panose="02020603050405020304" pitchFamily="18" charset="0"/>
              </a:rPr>
              <a:t>).</a:t>
            </a:r>
          </a:p>
          <a:p>
            <a:pPr marL="342900" lvl="0" indent="-342900" algn="just">
              <a:lnSpc>
                <a:spcPts val="2400"/>
              </a:lnSpc>
              <a:spcAft>
                <a:spcPts val="800"/>
              </a:spcAft>
              <a:buSzPts val="1000"/>
              <a:buFont typeface="Symbol" panose="05050102010706020507" pitchFamily="18" charset="2"/>
              <a:buChar char=""/>
              <a:tabLst>
                <a:tab pos="457200" algn="l"/>
              </a:tabLst>
            </a:pPr>
            <a:endParaRPr lang="en-IN" sz="2200" dirty="0">
              <a:ea typeface="Calibri" panose="020F0502020204030204" pitchFamily="34" charset="0"/>
              <a:cs typeface="Times New Roman" panose="02020603050405020304" pitchFamily="18" charset="0"/>
            </a:endParaRPr>
          </a:p>
          <a:p>
            <a:pPr marL="342900" lvl="0" indent="-342900" algn="just">
              <a:lnSpc>
                <a:spcPts val="2400"/>
              </a:lnSpc>
              <a:spcAft>
                <a:spcPts val="800"/>
              </a:spcAft>
              <a:buSzPts val="1000"/>
              <a:buFont typeface="Symbol" panose="05050102010706020507" pitchFamily="18" charset="2"/>
              <a:buChar char=""/>
              <a:tabLst>
                <a:tab pos="457200" algn="l"/>
              </a:tabLst>
            </a:pPr>
            <a:r>
              <a:rPr lang="en-IN" sz="2200" b="1" dirty="0">
                <a:ea typeface="Times New Roman" panose="02020603050405020304" pitchFamily="18" charset="0"/>
                <a:cs typeface="Times New Roman" panose="02020603050405020304" pitchFamily="18" charset="0"/>
              </a:rPr>
              <a:t>Step 3 - </a:t>
            </a:r>
            <a:r>
              <a:rPr lang="en-IN" sz="2200" dirty="0">
                <a:ea typeface="Times New Roman" panose="02020603050405020304" pitchFamily="18" charset="0"/>
                <a:cs typeface="Times New Roman" panose="02020603050405020304" pitchFamily="18" charset="0"/>
              </a:rPr>
              <a:t>Repeat above step until </a:t>
            </a:r>
            <a:r>
              <a:rPr lang="en-IN" sz="2200" b="1" dirty="0" err="1">
                <a:ea typeface="Times New Roman" panose="02020603050405020304" pitchFamily="18" charset="0"/>
                <a:cs typeface="Times New Roman" panose="02020603050405020304" pitchFamily="18" charset="0"/>
              </a:rPr>
              <a:t>i</a:t>
            </a:r>
            <a:r>
              <a:rPr lang="en-IN" sz="2200" dirty="0">
                <a:ea typeface="Times New Roman" panose="02020603050405020304" pitchFamily="18" charset="0"/>
                <a:cs typeface="Times New Roman" panose="02020603050405020304" pitchFamily="18" charset="0"/>
              </a:rPr>
              <a:t> value becomes '0'.</a:t>
            </a:r>
            <a:endParaRPr lang="en-IN" sz="2200"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959797"/>
            <a:ext cx="7462610" cy="442516"/>
          </a:xfrm>
          <a:prstGeom prst="rect">
            <a:avLst/>
          </a:prstGeom>
        </p:spPr>
        <p:txBody>
          <a:bodyPr vert="horz" wrap="square" lIns="0" tIns="11516" rIns="0" bIns="0" rtlCol="0" anchor="ctr">
            <a:spAutoFit/>
          </a:bodyPr>
          <a:lstStyle/>
          <a:p>
            <a:pPr marL="423226">
              <a:spcBef>
                <a:spcPts val="91"/>
              </a:spcBef>
              <a:tabLst>
                <a:tab pos="5010192" algn="l"/>
              </a:tabLst>
            </a:pPr>
            <a:r>
              <a:rPr sz="2800" b="1" spc="-5" dirty="0">
                <a:solidFill>
                  <a:schemeClr val="tx1"/>
                </a:solidFill>
                <a:latin typeface="+mj-lt"/>
              </a:rPr>
              <a:t>Stack Implementation</a:t>
            </a:r>
            <a:r>
              <a:rPr lang="en-US" sz="2800" b="1" spc="-5" dirty="0">
                <a:solidFill>
                  <a:schemeClr val="tx1"/>
                </a:solidFill>
                <a:latin typeface="+mj-lt"/>
              </a:rPr>
              <a:t> </a:t>
            </a:r>
            <a:r>
              <a:rPr sz="2800" b="1" dirty="0">
                <a:solidFill>
                  <a:schemeClr val="tx1"/>
                </a:solidFill>
                <a:latin typeface="+mj-lt"/>
              </a:rPr>
              <a:t>using</a:t>
            </a:r>
            <a:r>
              <a:rPr sz="2800" b="1" spc="-299" dirty="0">
                <a:solidFill>
                  <a:schemeClr val="tx1"/>
                </a:solidFill>
                <a:latin typeface="+mj-lt"/>
              </a:rPr>
              <a:t> </a:t>
            </a:r>
            <a:r>
              <a:rPr lang="en-US" sz="2800" b="1" spc="-5" dirty="0">
                <a:solidFill>
                  <a:schemeClr val="tx1"/>
                </a:solidFill>
                <a:latin typeface="+mj-lt"/>
              </a:rPr>
              <a:t>Link List</a:t>
            </a:r>
            <a:endParaRPr sz="2800" b="1" spc="-5" dirty="0">
              <a:solidFill>
                <a:schemeClr val="tx1"/>
              </a:solidFill>
              <a:latin typeface="+mj-lt"/>
            </a:endParaRPr>
          </a:p>
        </p:txBody>
      </p:sp>
      <p:sp>
        <p:nvSpPr>
          <p:cNvPr id="3" name="Date Placeholder 2">
            <a:extLst>
              <a:ext uri="{FF2B5EF4-FFF2-40B4-BE49-F238E27FC236}">
                <a16:creationId xmlns:a16="http://schemas.microsoft.com/office/drawing/2014/main" id="{518D2140-BB2E-4E5E-B454-2B16125BBF27}"/>
              </a:ext>
            </a:extLst>
          </p:cNvPr>
          <p:cNvSpPr>
            <a:spLocks noGrp="1"/>
          </p:cNvSpPr>
          <p:nvPr>
            <p:ph type="dt" sz="half" idx="6"/>
          </p:nvPr>
        </p:nvSpPr>
        <p:spPr/>
        <p:txBody>
          <a:bodyPr/>
          <a:lstStyle/>
          <a:p>
            <a:fld id="{13686500-F0D1-45A1-B61D-78601F083B4C}" type="datetime1">
              <a:rPr lang="en-IN" smtClean="0"/>
              <a:t>03-09-2021</a:t>
            </a:fld>
            <a:endParaRPr lang="en-US"/>
          </a:p>
        </p:txBody>
      </p:sp>
      <p:sp>
        <p:nvSpPr>
          <p:cNvPr id="4" name="Footer Placeholder 3">
            <a:extLst>
              <a:ext uri="{FF2B5EF4-FFF2-40B4-BE49-F238E27FC236}">
                <a16:creationId xmlns:a16="http://schemas.microsoft.com/office/drawing/2014/main" id="{F0BDB124-12D0-44EC-9AD8-5D3527E596DE}"/>
              </a:ext>
            </a:extLst>
          </p:cNvPr>
          <p:cNvSpPr>
            <a:spLocks noGrp="1"/>
          </p:cNvSpPr>
          <p:nvPr>
            <p:ph type="ftr" sz="quarter" idx="5"/>
          </p:nvPr>
        </p:nvSpPr>
        <p:spPr/>
        <p:txBody>
          <a:bodyPr/>
          <a:lstStyle/>
          <a:p>
            <a:r>
              <a:rPr lang="fi-FI" smtClean="0"/>
              <a:t>Alisha Sikri DS  Unit 2                        </a:t>
            </a:r>
            <a:endParaRPr lang="en-IN"/>
          </a:p>
        </p:txBody>
      </p:sp>
      <p:sp>
        <p:nvSpPr>
          <p:cNvPr id="5" name="Slide Number Placeholder 4">
            <a:extLst>
              <a:ext uri="{FF2B5EF4-FFF2-40B4-BE49-F238E27FC236}">
                <a16:creationId xmlns:a16="http://schemas.microsoft.com/office/drawing/2014/main" id="{72FAB21F-DD42-4EEB-A96C-589AC03E2799}"/>
              </a:ext>
            </a:extLst>
          </p:cNvPr>
          <p:cNvSpPr>
            <a:spLocks noGrp="1"/>
          </p:cNvSpPr>
          <p:nvPr>
            <p:ph type="sldNum" sz="quarter" idx="7"/>
          </p:nvPr>
        </p:nvSpPr>
        <p:spPr/>
        <p:txBody>
          <a:bodyPr/>
          <a:lstStyle/>
          <a:p>
            <a:fld id="{B6F15528-21DE-4FAA-801E-634DDDAF4B2B}" type="slidenum">
              <a:rPr lang="en-IN" smtClean="0"/>
              <a:pPr/>
              <a:t>25</a:t>
            </a:fld>
            <a:endParaRPr lang="en-IN"/>
          </a:p>
        </p:txBody>
      </p:sp>
      <p:sp>
        <p:nvSpPr>
          <p:cNvPr id="6" name="Title 1">
            <a:extLst>
              <a:ext uri="{FF2B5EF4-FFF2-40B4-BE49-F238E27FC236}">
                <a16:creationId xmlns:a16="http://schemas.microsoft.com/office/drawing/2014/main" id="{EB761B1B-19FE-4756-A6F3-DDA76C6F8489}"/>
              </a:ext>
            </a:extLst>
          </p:cNvPr>
          <p:cNvSpPr txBox="1">
            <a:spLocks/>
          </p:cNvSpPr>
          <p:nvPr/>
        </p:nvSpPr>
        <p:spPr>
          <a:xfrm>
            <a:off x="1233948"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749ED141-206C-495D-AE47-CA8215D2E9A9}"/>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Rectangle 7">
            <a:extLst>
              <a:ext uri="{FF2B5EF4-FFF2-40B4-BE49-F238E27FC236}">
                <a16:creationId xmlns:a16="http://schemas.microsoft.com/office/drawing/2014/main" id="{FF0FAB01-1677-4D5D-A3A9-1E98B0EA3FAD}"/>
              </a:ext>
            </a:extLst>
          </p:cNvPr>
          <p:cNvSpPr/>
          <p:nvPr/>
        </p:nvSpPr>
        <p:spPr>
          <a:xfrm>
            <a:off x="266700" y="1823989"/>
            <a:ext cx="8610600" cy="3139321"/>
          </a:xfrm>
          <a:prstGeom prst="rect">
            <a:avLst/>
          </a:prstGeom>
        </p:spPr>
        <p:txBody>
          <a:bodyPr wrap="square">
            <a:spAutoFit/>
          </a:bodyPr>
          <a:lstStyle/>
          <a:p>
            <a:pPr algn="just"/>
            <a:r>
              <a:rPr lang="en-IN" sz="2200" dirty="0">
                <a:ea typeface="Calibri" panose="020F0502020204030204" pitchFamily="34" charset="0"/>
              </a:rPr>
              <a:t>The major problem with the stack implemented using an array is, it works only for a fixed number of data values. </a:t>
            </a:r>
          </a:p>
          <a:p>
            <a:pPr algn="just"/>
            <a:endParaRPr lang="en-IN" sz="2200" dirty="0">
              <a:ea typeface="Calibri" panose="020F0502020204030204" pitchFamily="34" charset="0"/>
            </a:endParaRPr>
          </a:p>
          <a:p>
            <a:pPr algn="just"/>
            <a:r>
              <a:rPr lang="en-IN" sz="2200" dirty="0">
                <a:ea typeface="Calibri" panose="020F0502020204030204" pitchFamily="34" charset="0"/>
              </a:rPr>
              <a:t>Stack implemented using an array is not suitable, when we don't know the size of data which we are going to use. </a:t>
            </a:r>
          </a:p>
          <a:p>
            <a:pPr algn="just"/>
            <a:endParaRPr lang="en-IN" sz="2200" dirty="0">
              <a:ea typeface="Calibri" panose="020F0502020204030204" pitchFamily="34" charset="0"/>
            </a:endParaRPr>
          </a:p>
          <a:p>
            <a:pPr algn="just"/>
            <a:r>
              <a:rPr lang="en-IN" sz="2200" dirty="0">
                <a:ea typeface="Calibri" panose="020F0502020204030204" pitchFamily="34" charset="0"/>
              </a:rPr>
              <a:t>Stack implemented using linked list works for the variable size of data.</a:t>
            </a:r>
          </a:p>
          <a:p>
            <a:pPr algn="just"/>
            <a:endParaRPr lang="en-IN" sz="2200" dirty="0">
              <a:ea typeface="Calibri" panose="020F0502020204030204" pitchFamily="34" charset="0"/>
            </a:endParaRPr>
          </a:p>
          <a:p>
            <a:pPr algn="just"/>
            <a:r>
              <a:rPr lang="en-IN" sz="2200" dirty="0">
                <a:ea typeface="Calibri" panose="020F0502020204030204" pitchFamily="34" charset="0"/>
              </a:rPr>
              <a:t>So, there is no need to fix the size at the beginning of the implementation. </a:t>
            </a:r>
            <a:endParaRPr lang="en-IN" sz="2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959797"/>
            <a:ext cx="7462610" cy="442516"/>
          </a:xfrm>
          <a:prstGeom prst="rect">
            <a:avLst/>
          </a:prstGeom>
        </p:spPr>
        <p:txBody>
          <a:bodyPr vert="horz" wrap="square" lIns="0" tIns="11516" rIns="0" bIns="0" rtlCol="0" anchor="ctr">
            <a:spAutoFit/>
          </a:bodyPr>
          <a:lstStyle/>
          <a:p>
            <a:pPr marL="423226">
              <a:spcBef>
                <a:spcPts val="91"/>
              </a:spcBef>
              <a:tabLst>
                <a:tab pos="5010192" algn="l"/>
              </a:tabLst>
            </a:pPr>
            <a:r>
              <a:rPr sz="2800" b="1" spc="-5" dirty="0">
                <a:solidFill>
                  <a:schemeClr val="tx1"/>
                </a:solidFill>
                <a:latin typeface="+mj-lt"/>
              </a:rPr>
              <a:t>Stack Implementation</a:t>
            </a:r>
            <a:r>
              <a:rPr lang="en-US" sz="2800" b="1" spc="-5" dirty="0">
                <a:solidFill>
                  <a:schemeClr val="tx1"/>
                </a:solidFill>
                <a:latin typeface="+mj-lt"/>
              </a:rPr>
              <a:t> </a:t>
            </a:r>
            <a:r>
              <a:rPr sz="2800" b="1" dirty="0">
                <a:solidFill>
                  <a:schemeClr val="tx1"/>
                </a:solidFill>
                <a:latin typeface="+mj-lt"/>
              </a:rPr>
              <a:t>using</a:t>
            </a:r>
            <a:r>
              <a:rPr sz="2800" b="1" spc="-299" dirty="0">
                <a:solidFill>
                  <a:schemeClr val="tx1"/>
                </a:solidFill>
                <a:latin typeface="+mj-lt"/>
              </a:rPr>
              <a:t> </a:t>
            </a:r>
            <a:r>
              <a:rPr lang="en-US" sz="2800" b="1" spc="-5" dirty="0">
                <a:solidFill>
                  <a:schemeClr val="tx1"/>
                </a:solidFill>
                <a:latin typeface="+mj-lt"/>
              </a:rPr>
              <a:t>Link List</a:t>
            </a:r>
            <a:endParaRPr sz="2800" b="1" spc="-5" dirty="0">
              <a:solidFill>
                <a:schemeClr val="tx1"/>
              </a:solidFill>
              <a:latin typeface="+mj-lt"/>
            </a:endParaRPr>
          </a:p>
        </p:txBody>
      </p:sp>
      <p:sp>
        <p:nvSpPr>
          <p:cNvPr id="3" name="Date Placeholder 2">
            <a:extLst>
              <a:ext uri="{FF2B5EF4-FFF2-40B4-BE49-F238E27FC236}">
                <a16:creationId xmlns:a16="http://schemas.microsoft.com/office/drawing/2014/main" id="{518D2140-BB2E-4E5E-B454-2B16125BBF27}"/>
              </a:ext>
            </a:extLst>
          </p:cNvPr>
          <p:cNvSpPr>
            <a:spLocks noGrp="1"/>
          </p:cNvSpPr>
          <p:nvPr>
            <p:ph type="dt" sz="half" idx="6"/>
          </p:nvPr>
        </p:nvSpPr>
        <p:spPr/>
        <p:txBody>
          <a:bodyPr/>
          <a:lstStyle/>
          <a:p>
            <a:fld id="{C2E1AB36-37F7-4BAA-AED1-018B449D8C0B}" type="datetime1">
              <a:rPr lang="en-IN" smtClean="0"/>
              <a:t>03-09-2021</a:t>
            </a:fld>
            <a:endParaRPr lang="en-US"/>
          </a:p>
        </p:txBody>
      </p:sp>
      <p:sp>
        <p:nvSpPr>
          <p:cNvPr id="4" name="Footer Placeholder 3">
            <a:extLst>
              <a:ext uri="{FF2B5EF4-FFF2-40B4-BE49-F238E27FC236}">
                <a16:creationId xmlns:a16="http://schemas.microsoft.com/office/drawing/2014/main" id="{F0BDB124-12D0-44EC-9AD8-5D3527E596DE}"/>
              </a:ext>
            </a:extLst>
          </p:cNvPr>
          <p:cNvSpPr>
            <a:spLocks noGrp="1"/>
          </p:cNvSpPr>
          <p:nvPr>
            <p:ph type="ftr" sz="quarter" idx="5"/>
          </p:nvPr>
        </p:nvSpPr>
        <p:spPr/>
        <p:txBody>
          <a:bodyPr/>
          <a:lstStyle/>
          <a:p>
            <a:r>
              <a:rPr lang="fi-FI" smtClean="0"/>
              <a:t>Alisha Sikri DS  Unit 2                        </a:t>
            </a:r>
            <a:endParaRPr lang="en-IN"/>
          </a:p>
        </p:txBody>
      </p:sp>
      <p:sp>
        <p:nvSpPr>
          <p:cNvPr id="5" name="Slide Number Placeholder 4">
            <a:extLst>
              <a:ext uri="{FF2B5EF4-FFF2-40B4-BE49-F238E27FC236}">
                <a16:creationId xmlns:a16="http://schemas.microsoft.com/office/drawing/2014/main" id="{72FAB21F-DD42-4EEB-A96C-589AC03E2799}"/>
              </a:ext>
            </a:extLst>
          </p:cNvPr>
          <p:cNvSpPr>
            <a:spLocks noGrp="1"/>
          </p:cNvSpPr>
          <p:nvPr>
            <p:ph type="sldNum" sz="quarter" idx="7"/>
          </p:nvPr>
        </p:nvSpPr>
        <p:spPr/>
        <p:txBody>
          <a:bodyPr/>
          <a:lstStyle/>
          <a:p>
            <a:fld id="{B6F15528-21DE-4FAA-801E-634DDDAF4B2B}" type="slidenum">
              <a:rPr lang="en-IN" smtClean="0"/>
              <a:pPr/>
              <a:t>26</a:t>
            </a:fld>
            <a:endParaRPr lang="en-IN"/>
          </a:p>
        </p:txBody>
      </p:sp>
      <p:sp>
        <p:nvSpPr>
          <p:cNvPr id="6" name="Title 1">
            <a:extLst>
              <a:ext uri="{FF2B5EF4-FFF2-40B4-BE49-F238E27FC236}">
                <a16:creationId xmlns:a16="http://schemas.microsoft.com/office/drawing/2014/main" id="{EB761B1B-19FE-4756-A6F3-DDA76C6F8489}"/>
              </a:ext>
            </a:extLst>
          </p:cNvPr>
          <p:cNvSpPr txBox="1">
            <a:spLocks/>
          </p:cNvSpPr>
          <p:nvPr/>
        </p:nvSpPr>
        <p:spPr>
          <a:xfrm>
            <a:off x="1233948"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749ED141-206C-495D-AE47-CA8215D2E9A9}"/>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id="{D55EFD29-AB2C-4FDD-874B-7B1EE2C03DB5}"/>
              </a:ext>
            </a:extLst>
          </p:cNvPr>
          <p:cNvSpPr/>
          <p:nvPr/>
        </p:nvSpPr>
        <p:spPr>
          <a:xfrm>
            <a:off x="457200" y="1460312"/>
            <a:ext cx="8382000" cy="1754326"/>
          </a:xfrm>
          <a:prstGeom prst="rect">
            <a:avLst/>
          </a:prstGeom>
        </p:spPr>
        <p:txBody>
          <a:bodyPr wrap="square">
            <a:spAutoFit/>
          </a:bodyPr>
          <a:lstStyle/>
          <a:p>
            <a:pPr algn="just"/>
            <a:r>
              <a:rPr lang="en-IN" dirty="0">
                <a:latin typeface="+mj-lt"/>
                <a:ea typeface="Calibri" panose="020F0502020204030204" pitchFamily="34" charset="0"/>
              </a:rPr>
              <a:t>In linked list implementation of a stack, every new element is inserted as '</a:t>
            </a:r>
            <a:r>
              <a:rPr lang="en-IN" b="1" dirty="0">
                <a:latin typeface="+mj-lt"/>
                <a:ea typeface="Calibri" panose="020F0502020204030204" pitchFamily="34" charset="0"/>
              </a:rPr>
              <a:t>top</a:t>
            </a:r>
            <a:r>
              <a:rPr lang="en-IN" dirty="0">
                <a:latin typeface="+mj-lt"/>
                <a:ea typeface="Calibri" panose="020F0502020204030204" pitchFamily="34" charset="0"/>
              </a:rPr>
              <a:t>' element. That means every newly inserted element is pointed by '</a:t>
            </a:r>
            <a:r>
              <a:rPr lang="en-IN" b="1" dirty="0">
                <a:latin typeface="+mj-lt"/>
                <a:ea typeface="Calibri" panose="020F0502020204030204" pitchFamily="34" charset="0"/>
              </a:rPr>
              <a:t>top</a:t>
            </a:r>
            <a:r>
              <a:rPr lang="en-IN" dirty="0">
                <a:latin typeface="+mj-lt"/>
                <a:ea typeface="Calibri" panose="020F0502020204030204" pitchFamily="34" charset="0"/>
              </a:rPr>
              <a:t>’. </a:t>
            </a:r>
          </a:p>
          <a:p>
            <a:pPr algn="just"/>
            <a:endParaRPr lang="en-IN" dirty="0">
              <a:latin typeface="+mj-lt"/>
              <a:ea typeface="Calibri" panose="020F0502020204030204" pitchFamily="34" charset="0"/>
            </a:endParaRPr>
          </a:p>
          <a:p>
            <a:pPr algn="just"/>
            <a:r>
              <a:rPr lang="en-IN" dirty="0">
                <a:latin typeface="+mj-lt"/>
                <a:ea typeface="Calibri" panose="020F0502020204030204" pitchFamily="34" charset="0"/>
              </a:rPr>
              <a:t>Whenever we want to remove an element from the stack, simply remove the node which is pointed by '</a:t>
            </a:r>
            <a:r>
              <a:rPr lang="en-IN" b="1" dirty="0">
                <a:latin typeface="+mj-lt"/>
                <a:ea typeface="Calibri" panose="020F0502020204030204" pitchFamily="34" charset="0"/>
              </a:rPr>
              <a:t>top</a:t>
            </a:r>
            <a:r>
              <a:rPr lang="en-IN" dirty="0">
                <a:latin typeface="+mj-lt"/>
                <a:ea typeface="Calibri" panose="020F0502020204030204" pitchFamily="34" charset="0"/>
              </a:rPr>
              <a:t>' by moving '</a:t>
            </a:r>
            <a:r>
              <a:rPr lang="en-IN" b="1" dirty="0">
                <a:latin typeface="+mj-lt"/>
                <a:ea typeface="Calibri" panose="020F0502020204030204" pitchFamily="34" charset="0"/>
              </a:rPr>
              <a:t>top</a:t>
            </a:r>
            <a:r>
              <a:rPr lang="en-IN" dirty="0">
                <a:latin typeface="+mj-lt"/>
                <a:ea typeface="Calibri" panose="020F0502020204030204" pitchFamily="34" charset="0"/>
              </a:rPr>
              <a:t>' to its previous node in the list. The </a:t>
            </a:r>
            <a:r>
              <a:rPr lang="en-IN" b="1" dirty="0">
                <a:latin typeface="+mj-lt"/>
                <a:ea typeface="Calibri" panose="020F0502020204030204" pitchFamily="34" charset="0"/>
              </a:rPr>
              <a:t>next</a:t>
            </a:r>
            <a:r>
              <a:rPr lang="en-IN" dirty="0">
                <a:latin typeface="+mj-lt"/>
                <a:ea typeface="Calibri" panose="020F0502020204030204" pitchFamily="34" charset="0"/>
              </a:rPr>
              <a:t> field of the first element must be always </a:t>
            </a:r>
            <a:r>
              <a:rPr lang="en-IN" b="1" dirty="0">
                <a:latin typeface="+mj-lt"/>
                <a:ea typeface="Calibri" panose="020F0502020204030204" pitchFamily="34" charset="0"/>
              </a:rPr>
              <a:t>NULL</a:t>
            </a:r>
            <a:r>
              <a:rPr lang="en-IN" dirty="0">
                <a:latin typeface="+mj-lt"/>
                <a:ea typeface="Calibri" panose="020F0502020204030204" pitchFamily="34" charset="0"/>
              </a:rPr>
              <a:t>.</a:t>
            </a:r>
            <a:endParaRPr lang="en-IN" dirty="0">
              <a:latin typeface="+mj-lt"/>
            </a:endParaRPr>
          </a:p>
        </p:txBody>
      </p:sp>
      <p:pic>
        <p:nvPicPr>
          <p:cNvPr id="10" name="Picture 9" descr="stack implementation using linked list">
            <a:extLst>
              <a:ext uri="{FF2B5EF4-FFF2-40B4-BE49-F238E27FC236}">
                <a16:creationId xmlns:a16="http://schemas.microsoft.com/office/drawing/2014/main" id="{AC85D84E-2F8C-4F77-8752-D497EDCF6CE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227825"/>
            <a:ext cx="2240280" cy="3025140"/>
          </a:xfrm>
          <a:prstGeom prst="rect">
            <a:avLst/>
          </a:prstGeom>
          <a:noFill/>
          <a:ln>
            <a:noFill/>
          </a:ln>
        </p:spPr>
      </p:pic>
    </p:spTree>
    <p:extLst>
      <p:ext uri="{BB962C8B-B14F-4D97-AF65-F5344CB8AC3E}">
        <p14:creationId xmlns:p14="http://schemas.microsoft.com/office/powerpoint/2010/main" val="1094863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3900" y="952048"/>
            <a:ext cx="7462610" cy="442516"/>
          </a:xfrm>
          <a:prstGeom prst="rect">
            <a:avLst/>
          </a:prstGeom>
        </p:spPr>
        <p:txBody>
          <a:bodyPr vert="horz" wrap="square" lIns="0" tIns="11516" rIns="0" bIns="0" rtlCol="0" anchor="ctr">
            <a:spAutoFit/>
          </a:bodyPr>
          <a:lstStyle/>
          <a:p>
            <a:pPr marL="423226">
              <a:spcBef>
                <a:spcPts val="91"/>
              </a:spcBef>
              <a:tabLst>
                <a:tab pos="5010192" algn="l"/>
              </a:tabLst>
            </a:pPr>
            <a:r>
              <a:rPr sz="2800" b="1" spc="-5" dirty="0">
                <a:solidFill>
                  <a:schemeClr val="tx1"/>
                </a:solidFill>
                <a:latin typeface="+mj-lt"/>
              </a:rPr>
              <a:t>Stack Implementation</a:t>
            </a:r>
            <a:r>
              <a:rPr lang="en-US" sz="2800" b="1" spc="-5" dirty="0">
                <a:solidFill>
                  <a:schemeClr val="tx1"/>
                </a:solidFill>
                <a:latin typeface="+mj-lt"/>
              </a:rPr>
              <a:t> </a:t>
            </a:r>
            <a:r>
              <a:rPr sz="2800" b="1" dirty="0">
                <a:solidFill>
                  <a:schemeClr val="tx1"/>
                </a:solidFill>
                <a:latin typeface="+mj-lt"/>
              </a:rPr>
              <a:t>using</a:t>
            </a:r>
            <a:r>
              <a:rPr sz="2800" b="1" spc="-299" dirty="0">
                <a:solidFill>
                  <a:schemeClr val="tx1"/>
                </a:solidFill>
                <a:latin typeface="+mj-lt"/>
              </a:rPr>
              <a:t> </a:t>
            </a:r>
            <a:r>
              <a:rPr lang="en-US" sz="2800" b="1" spc="-5" dirty="0">
                <a:solidFill>
                  <a:schemeClr val="tx1"/>
                </a:solidFill>
                <a:latin typeface="+mj-lt"/>
              </a:rPr>
              <a:t>Link List</a:t>
            </a:r>
            <a:endParaRPr sz="2800" b="1" spc="-5" dirty="0">
              <a:solidFill>
                <a:schemeClr val="tx1"/>
              </a:solidFill>
              <a:latin typeface="+mj-lt"/>
            </a:endParaRPr>
          </a:p>
        </p:txBody>
      </p:sp>
      <p:sp>
        <p:nvSpPr>
          <p:cNvPr id="3" name="Date Placeholder 2">
            <a:extLst>
              <a:ext uri="{FF2B5EF4-FFF2-40B4-BE49-F238E27FC236}">
                <a16:creationId xmlns:a16="http://schemas.microsoft.com/office/drawing/2014/main" id="{518D2140-BB2E-4E5E-B454-2B16125BBF27}"/>
              </a:ext>
            </a:extLst>
          </p:cNvPr>
          <p:cNvSpPr>
            <a:spLocks noGrp="1"/>
          </p:cNvSpPr>
          <p:nvPr>
            <p:ph type="dt" sz="half" idx="6"/>
          </p:nvPr>
        </p:nvSpPr>
        <p:spPr/>
        <p:txBody>
          <a:bodyPr/>
          <a:lstStyle/>
          <a:p>
            <a:fld id="{BFFEA8F1-C116-44BA-A42E-D19A0818419B}" type="datetime1">
              <a:rPr lang="en-IN" smtClean="0"/>
              <a:t>03-09-2021</a:t>
            </a:fld>
            <a:endParaRPr lang="en-US"/>
          </a:p>
        </p:txBody>
      </p:sp>
      <p:sp>
        <p:nvSpPr>
          <p:cNvPr id="4" name="Footer Placeholder 3">
            <a:extLst>
              <a:ext uri="{FF2B5EF4-FFF2-40B4-BE49-F238E27FC236}">
                <a16:creationId xmlns:a16="http://schemas.microsoft.com/office/drawing/2014/main" id="{F0BDB124-12D0-44EC-9AD8-5D3527E596DE}"/>
              </a:ext>
            </a:extLst>
          </p:cNvPr>
          <p:cNvSpPr>
            <a:spLocks noGrp="1"/>
          </p:cNvSpPr>
          <p:nvPr>
            <p:ph type="ftr" sz="quarter" idx="5"/>
          </p:nvPr>
        </p:nvSpPr>
        <p:spPr/>
        <p:txBody>
          <a:bodyPr/>
          <a:lstStyle/>
          <a:p>
            <a:r>
              <a:rPr lang="fi-FI" smtClean="0"/>
              <a:t>Alisha Sikri DS  Unit 2                        </a:t>
            </a:r>
            <a:endParaRPr lang="en-IN"/>
          </a:p>
        </p:txBody>
      </p:sp>
      <p:sp>
        <p:nvSpPr>
          <p:cNvPr id="5" name="Slide Number Placeholder 4">
            <a:extLst>
              <a:ext uri="{FF2B5EF4-FFF2-40B4-BE49-F238E27FC236}">
                <a16:creationId xmlns:a16="http://schemas.microsoft.com/office/drawing/2014/main" id="{72FAB21F-DD42-4EEB-A96C-589AC03E2799}"/>
              </a:ext>
            </a:extLst>
          </p:cNvPr>
          <p:cNvSpPr>
            <a:spLocks noGrp="1"/>
          </p:cNvSpPr>
          <p:nvPr>
            <p:ph type="sldNum" sz="quarter" idx="7"/>
          </p:nvPr>
        </p:nvSpPr>
        <p:spPr/>
        <p:txBody>
          <a:bodyPr/>
          <a:lstStyle/>
          <a:p>
            <a:fld id="{B6F15528-21DE-4FAA-801E-634DDDAF4B2B}" type="slidenum">
              <a:rPr lang="en-IN" smtClean="0"/>
              <a:pPr/>
              <a:t>27</a:t>
            </a:fld>
            <a:endParaRPr lang="en-IN"/>
          </a:p>
        </p:txBody>
      </p:sp>
      <p:sp>
        <p:nvSpPr>
          <p:cNvPr id="6" name="Title 1">
            <a:extLst>
              <a:ext uri="{FF2B5EF4-FFF2-40B4-BE49-F238E27FC236}">
                <a16:creationId xmlns:a16="http://schemas.microsoft.com/office/drawing/2014/main" id="{EB761B1B-19FE-4756-A6F3-DDA76C6F8489}"/>
              </a:ext>
            </a:extLst>
          </p:cNvPr>
          <p:cNvSpPr txBox="1">
            <a:spLocks/>
          </p:cNvSpPr>
          <p:nvPr/>
        </p:nvSpPr>
        <p:spPr>
          <a:xfrm>
            <a:off x="1233948"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749ED141-206C-495D-AE47-CA8215D2E9A9}"/>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id="{D55EFD29-AB2C-4FDD-874B-7B1EE2C03DB5}"/>
              </a:ext>
            </a:extLst>
          </p:cNvPr>
          <p:cNvSpPr/>
          <p:nvPr/>
        </p:nvSpPr>
        <p:spPr>
          <a:xfrm>
            <a:off x="533400" y="1647112"/>
            <a:ext cx="8382000" cy="369332"/>
          </a:xfrm>
          <a:prstGeom prst="rect">
            <a:avLst/>
          </a:prstGeom>
        </p:spPr>
        <p:txBody>
          <a:bodyPr wrap="square">
            <a:spAutoFit/>
          </a:bodyPr>
          <a:lstStyle/>
          <a:p>
            <a:pPr algn="just"/>
            <a:endParaRPr lang="en-IN" dirty="0"/>
          </a:p>
        </p:txBody>
      </p:sp>
      <p:sp>
        <p:nvSpPr>
          <p:cNvPr id="8" name="Rectangle 7">
            <a:extLst>
              <a:ext uri="{FF2B5EF4-FFF2-40B4-BE49-F238E27FC236}">
                <a16:creationId xmlns:a16="http://schemas.microsoft.com/office/drawing/2014/main" id="{57ED2A6D-C5AB-4EF0-834B-4BCBA03BA717}"/>
              </a:ext>
            </a:extLst>
          </p:cNvPr>
          <p:cNvSpPr/>
          <p:nvPr/>
        </p:nvSpPr>
        <p:spPr>
          <a:xfrm>
            <a:off x="533400" y="1778476"/>
            <a:ext cx="8153400" cy="4298613"/>
          </a:xfrm>
          <a:prstGeom prst="rect">
            <a:avLst/>
          </a:prstGeom>
        </p:spPr>
        <p:txBody>
          <a:bodyPr wrap="square">
            <a:spAutoFit/>
          </a:bodyPr>
          <a:lstStyle/>
          <a:p>
            <a:pPr algn="just">
              <a:lnSpc>
                <a:spcPts val="2400"/>
              </a:lnSpc>
              <a:spcAft>
                <a:spcPts val="750"/>
              </a:spcAft>
            </a:pPr>
            <a:r>
              <a:rPr lang="en-IN" sz="2200" dirty="0">
                <a:latin typeface="+mj-lt"/>
                <a:ea typeface="Times New Roman" panose="02020603050405020304" pitchFamily="18" charset="0"/>
              </a:rPr>
              <a:t>To implement a stack using a linked list, we need to set the following things before implementing actual operations.</a:t>
            </a:r>
          </a:p>
          <a:p>
            <a:pPr algn="just">
              <a:lnSpc>
                <a:spcPts val="2400"/>
              </a:lnSpc>
              <a:spcAft>
                <a:spcPts val="750"/>
              </a:spcAft>
            </a:pPr>
            <a:endParaRPr lang="en-IN" sz="2200" dirty="0">
              <a:latin typeface="+mj-lt"/>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latin typeface="+mj-lt"/>
                <a:ea typeface="Times New Roman" panose="02020603050405020304" pitchFamily="18" charset="0"/>
              </a:rPr>
              <a:t>Step 1 - </a:t>
            </a:r>
            <a:r>
              <a:rPr lang="en-IN" sz="2200" dirty="0">
                <a:latin typeface="+mj-lt"/>
                <a:ea typeface="Times New Roman" panose="02020603050405020304" pitchFamily="18" charset="0"/>
              </a:rPr>
              <a:t>Include all the </a:t>
            </a:r>
            <a:r>
              <a:rPr lang="en-IN" sz="2200" b="1" dirty="0">
                <a:latin typeface="+mj-lt"/>
                <a:ea typeface="Times New Roman" panose="02020603050405020304" pitchFamily="18" charset="0"/>
              </a:rPr>
              <a:t>header files</a:t>
            </a:r>
            <a:r>
              <a:rPr lang="en-IN" sz="2200" dirty="0">
                <a:latin typeface="+mj-lt"/>
                <a:ea typeface="Times New Roman" panose="02020603050405020304" pitchFamily="18" charset="0"/>
              </a:rPr>
              <a:t> which are used in the program. And declare all the </a:t>
            </a:r>
            <a:r>
              <a:rPr lang="en-IN" sz="2200" b="1" dirty="0">
                <a:latin typeface="+mj-lt"/>
                <a:ea typeface="Times New Roman" panose="02020603050405020304" pitchFamily="18" charset="0"/>
              </a:rPr>
              <a:t>user defined functions</a:t>
            </a:r>
            <a:r>
              <a:rPr lang="en-IN" sz="2200" dirty="0">
                <a:latin typeface="+mj-lt"/>
                <a:ea typeface="Times New Roman" panose="02020603050405020304" pitchFamily="18" charset="0"/>
              </a:rPr>
              <a:t>.</a:t>
            </a:r>
          </a:p>
          <a:p>
            <a:pPr marL="342900" lvl="0" indent="-342900" algn="just">
              <a:lnSpc>
                <a:spcPts val="2400"/>
              </a:lnSpc>
              <a:buSzPts val="1000"/>
              <a:buFont typeface="Symbol" panose="05050102010706020507" pitchFamily="18" charset="2"/>
              <a:buChar char=""/>
              <a:tabLst>
                <a:tab pos="457200" algn="l"/>
              </a:tabLst>
            </a:pPr>
            <a:endParaRPr lang="en-IN" sz="2200" dirty="0">
              <a:latin typeface="+mj-lt"/>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latin typeface="+mj-lt"/>
                <a:ea typeface="Times New Roman" panose="02020603050405020304" pitchFamily="18" charset="0"/>
              </a:rPr>
              <a:t>Step 2 - </a:t>
            </a:r>
            <a:r>
              <a:rPr lang="en-IN" sz="2200" dirty="0">
                <a:latin typeface="+mj-lt"/>
                <a:ea typeface="Times New Roman" panose="02020603050405020304" pitchFamily="18" charset="0"/>
              </a:rPr>
              <a:t>Define a '</a:t>
            </a:r>
            <a:r>
              <a:rPr lang="en-IN" sz="2200" b="1" dirty="0">
                <a:latin typeface="+mj-lt"/>
                <a:ea typeface="Times New Roman" panose="02020603050405020304" pitchFamily="18" charset="0"/>
              </a:rPr>
              <a:t>Node</a:t>
            </a:r>
            <a:r>
              <a:rPr lang="en-IN" sz="2200" dirty="0">
                <a:latin typeface="+mj-lt"/>
                <a:ea typeface="Times New Roman" panose="02020603050405020304" pitchFamily="18" charset="0"/>
              </a:rPr>
              <a:t>' structure with two members </a:t>
            </a:r>
            <a:r>
              <a:rPr lang="en-IN" sz="2200" b="1" dirty="0">
                <a:latin typeface="+mj-lt"/>
                <a:ea typeface="Times New Roman" panose="02020603050405020304" pitchFamily="18" charset="0"/>
              </a:rPr>
              <a:t>data</a:t>
            </a:r>
            <a:r>
              <a:rPr lang="en-IN" sz="2200" dirty="0">
                <a:latin typeface="+mj-lt"/>
                <a:ea typeface="Times New Roman" panose="02020603050405020304" pitchFamily="18" charset="0"/>
              </a:rPr>
              <a:t> and </a:t>
            </a:r>
            <a:r>
              <a:rPr lang="en-IN" sz="2200" b="1" dirty="0">
                <a:latin typeface="+mj-lt"/>
                <a:ea typeface="Times New Roman" panose="02020603050405020304" pitchFamily="18" charset="0"/>
              </a:rPr>
              <a:t>next</a:t>
            </a:r>
            <a:r>
              <a:rPr lang="en-IN" sz="2200" dirty="0">
                <a:latin typeface="+mj-lt"/>
                <a:ea typeface="Times New Roman" panose="02020603050405020304" pitchFamily="18" charset="0"/>
              </a:rPr>
              <a:t>.</a:t>
            </a:r>
          </a:p>
          <a:p>
            <a:pPr marL="342900" lvl="0" indent="-342900" algn="just">
              <a:lnSpc>
                <a:spcPts val="2400"/>
              </a:lnSpc>
              <a:buSzPts val="1000"/>
              <a:buFont typeface="Symbol" panose="05050102010706020507" pitchFamily="18" charset="2"/>
              <a:buChar char=""/>
              <a:tabLst>
                <a:tab pos="457200" algn="l"/>
              </a:tabLst>
            </a:pPr>
            <a:endParaRPr lang="en-IN" sz="2200" dirty="0">
              <a:latin typeface="+mj-lt"/>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latin typeface="+mj-lt"/>
                <a:ea typeface="Times New Roman" panose="02020603050405020304" pitchFamily="18" charset="0"/>
              </a:rPr>
              <a:t>Step 3 - </a:t>
            </a:r>
            <a:r>
              <a:rPr lang="en-IN" sz="2200" dirty="0">
                <a:latin typeface="+mj-lt"/>
                <a:ea typeface="Times New Roman" panose="02020603050405020304" pitchFamily="18" charset="0"/>
              </a:rPr>
              <a:t>Define a </a:t>
            </a:r>
            <a:r>
              <a:rPr lang="en-IN" sz="2200" b="1" dirty="0">
                <a:latin typeface="+mj-lt"/>
                <a:ea typeface="Times New Roman" panose="02020603050405020304" pitchFamily="18" charset="0"/>
              </a:rPr>
              <a:t>Node</a:t>
            </a:r>
            <a:r>
              <a:rPr lang="en-IN" sz="2200" dirty="0">
                <a:latin typeface="+mj-lt"/>
                <a:ea typeface="Times New Roman" panose="02020603050405020304" pitchFamily="18" charset="0"/>
              </a:rPr>
              <a:t> pointer '</a:t>
            </a:r>
            <a:r>
              <a:rPr lang="en-IN" sz="2200" b="1" dirty="0">
                <a:latin typeface="+mj-lt"/>
                <a:ea typeface="Times New Roman" panose="02020603050405020304" pitchFamily="18" charset="0"/>
              </a:rPr>
              <a:t>top</a:t>
            </a:r>
            <a:r>
              <a:rPr lang="en-IN" sz="2200" dirty="0">
                <a:latin typeface="+mj-lt"/>
                <a:ea typeface="Times New Roman" panose="02020603050405020304" pitchFamily="18" charset="0"/>
              </a:rPr>
              <a:t>' and set it to </a:t>
            </a:r>
            <a:r>
              <a:rPr lang="en-IN" sz="2200" b="1" dirty="0">
                <a:latin typeface="+mj-lt"/>
                <a:ea typeface="Times New Roman" panose="02020603050405020304" pitchFamily="18" charset="0"/>
              </a:rPr>
              <a:t>NULL</a:t>
            </a:r>
            <a:r>
              <a:rPr lang="en-IN" sz="2200" dirty="0">
                <a:latin typeface="+mj-lt"/>
                <a:ea typeface="Times New Roman" panose="02020603050405020304" pitchFamily="18" charset="0"/>
              </a:rPr>
              <a:t>.</a:t>
            </a:r>
          </a:p>
          <a:p>
            <a:pPr marL="342900" lvl="0" indent="-342900" algn="just">
              <a:lnSpc>
                <a:spcPts val="2400"/>
              </a:lnSpc>
              <a:buSzPts val="1000"/>
              <a:buFont typeface="Symbol" panose="05050102010706020507" pitchFamily="18" charset="2"/>
              <a:buChar char=""/>
              <a:tabLst>
                <a:tab pos="457200" algn="l"/>
              </a:tabLst>
            </a:pPr>
            <a:endParaRPr lang="en-IN" sz="2200" dirty="0">
              <a:latin typeface="+mj-lt"/>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latin typeface="+mj-lt"/>
                <a:ea typeface="Times New Roman" panose="02020603050405020304" pitchFamily="18" charset="0"/>
              </a:rPr>
              <a:t>Step 4 - </a:t>
            </a:r>
            <a:r>
              <a:rPr lang="en-IN" sz="2200" dirty="0">
                <a:latin typeface="+mj-lt"/>
                <a:ea typeface="Times New Roman" panose="02020603050405020304" pitchFamily="18" charset="0"/>
              </a:rPr>
              <a:t>Implement the </a:t>
            </a:r>
            <a:r>
              <a:rPr lang="en-IN" sz="2200" b="1" dirty="0">
                <a:latin typeface="+mj-lt"/>
                <a:ea typeface="Times New Roman" panose="02020603050405020304" pitchFamily="18" charset="0"/>
              </a:rPr>
              <a:t>main</a:t>
            </a:r>
            <a:r>
              <a:rPr lang="en-IN" sz="2200" dirty="0">
                <a:latin typeface="+mj-lt"/>
                <a:ea typeface="Times New Roman" panose="02020603050405020304" pitchFamily="18" charset="0"/>
              </a:rPr>
              <a:t> method by displaying Menu with list of operations and make suitable function calls in the </a:t>
            </a:r>
            <a:r>
              <a:rPr lang="en-IN" sz="2200" b="1" dirty="0">
                <a:latin typeface="+mj-lt"/>
                <a:ea typeface="Times New Roman" panose="02020603050405020304" pitchFamily="18" charset="0"/>
              </a:rPr>
              <a:t>main</a:t>
            </a:r>
            <a:r>
              <a:rPr lang="en-IN" sz="2200" dirty="0">
                <a:latin typeface="+mj-lt"/>
                <a:ea typeface="Times New Roman" panose="02020603050405020304" pitchFamily="18" charset="0"/>
              </a:rPr>
              <a:t> method.</a:t>
            </a:r>
            <a:endParaRPr lang="en-IN" sz="2200" dirty="0">
              <a:effectLst/>
              <a:latin typeface="+mj-lt"/>
              <a:ea typeface="Times New Roman" panose="02020603050405020304" pitchFamily="18" charset="0"/>
            </a:endParaRPr>
          </a:p>
        </p:txBody>
      </p:sp>
    </p:spTree>
    <p:extLst>
      <p:ext uri="{BB962C8B-B14F-4D97-AF65-F5344CB8AC3E}">
        <p14:creationId xmlns:p14="http://schemas.microsoft.com/office/powerpoint/2010/main" val="2935704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8D2140-BB2E-4E5E-B454-2B16125BBF27}"/>
              </a:ext>
            </a:extLst>
          </p:cNvPr>
          <p:cNvSpPr>
            <a:spLocks noGrp="1"/>
          </p:cNvSpPr>
          <p:nvPr>
            <p:ph type="dt" sz="half" idx="6"/>
          </p:nvPr>
        </p:nvSpPr>
        <p:spPr/>
        <p:txBody>
          <a:bodyPr/>
          <a:lstStyle/>
          <a:p>
            <a:fld id="{1AF4A058-1725-4AC7-BF90-986E1B678ACF}" type="datetime1">
              <a:rPr lang="en-IN" smtClean="0"/>
              <a:t>03-09-2021</a:t>
            </a:fld>
            <a:endParaRPr lang="en-US"/>
          </a:p>
        </p:txBody>
      </p:sp>
      <p:sp>
        <p:nvSpPr>
          <p:cNvPr id="4" name="Footer Placeholder 3">
            <a:extLst>
              <a:ext uri="{FF2B5EF4-FFF2-40B4-BE49-F238E27FC236}">
                <a16:creationId xmlns:a16="http://schemas.microsoft.com/office/drawing/2014/main" id="{F0BDB124-12D0-44EC-9AD8-5D3527E596DE}"/>
              </a:ext>
            </a:extLst>
          </p:cNvPr>
          <p:cNvSpPr>
            <a:spLocks noGrp="1"/>
          </p:cNvSpPr>
          <p:nvPr>
            <p:ph type="ftr" sz="quarter" idx="5"/>
          </p:nvPr>
        </p:nvSpPr>
        <p:spPr/>
        <p:txBody>
          <a:bodyPr/>
          <a:lstStyle/>
          <a:p>
            <a:r>
              <a:rPr lang="fi-FI" smtClean="0"/>
              <a:t>Alisha Sikri DS  Unit 2                        </a:t>
            </a:r>
            <a:endParaRPr lang="en-IN"/>
          </a:p>
        </p:txBody>
      </p:sp>
      <p:sp>
        <p:nvSpPr>
          <p:cNvPr id="5" name="Slide Number Placeholder 4">
            <a:extLst>
              <a:ext uri="{FF2B5EF4-FFF2-40B4-BE49-F238E27FC236}">
                <a16:creationId xmlns:a16="http://schemas.microsoft.com/office/drawing/2014/main" id="{72FAB21F-DD42-4EEB-A96C-589AC03E2799}"/>
              </a:ext>
            </a:extLst>
          </p:cNvPr>
          <p:cNvSpPr>
            <a:spLocks noGrp="1"/>
          </p:cNvSpPr>
          <p:nvPr>
            <p:ph type="sldNum" sz="quarter" idx="7"/>
          </p:nvPr>
        </p:nvSpPr>
        <p:spPr/>
        <p:txBody>
          <a:bodyPr/>
          <a:lstStyle/>
          <a:p>
            <a:fld id="{B6F15528-21DE-4FAA-801E-634DDDAF4B2B}" type="slidenum">
              <a:rPr lang="en-IN" smtClean="0"/>
              <a:pPr/>
              <a:t>28</a:t>
            </a:fld>
            <a:endParaRPr lang="en-IN"/>
          </a:p>
        </p:txBody>
      </p:sp>
      <p:sp>
        <p:nvSpPr>
          <p:cNvPr id="6" name="Title 1">
            <a:extLst>
              <a:ext uri="{FF2B5EF4-FFF2-40B4-BE49-F238E27FC236}">
                <a16:creationId xmlns:a16="http://schemas.microsoft.com/office/drawing/2014/main" id="{EB761B1B-19FE-4756-A6F3-DDA76C6F8489}"/>
              </a:ext>
            </a:extLst>
          </p:cNvPr>
          <p:cNvSpPr txBox="1">
            <a:spLocks/>
          </p:cNvSpPr>
          <p:nvPr/>
        </p:nvSpPr>
        <p:spPr>
          <a:xfrm>
            <a:off x="1233948"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749ED141-206C-495D-AE47-CA8215D2E9A9}"/>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id="{D55EFD29-AB2C-4FDD-874B-7B1EE2C03DB5}"/>
              </a:ext>
            </a:extLst>
          </p:cNvPr>
          <p:cNvSpPr/>
          <p:nvPr/>
        </p:nvSpPr>
        <p:spPr>
          <a:xfrm>
            <a:off x="533400" y="1647112"/>
            <a:ext cx="8382000" cy="369332"/>
          </a:xfrm>
          <a:prstGeom prst="rect">
            <a:avLst/>
          </a:prstGeom>
        </p:spPr>
        <p:txBody>
          <a:bodyPr wrap="square">
            <a:spAutoFit/>
          </a:bodyPr>
          <a:lstStyle/>
          <a:p>
            <a:pPr algn="just"/>
            <a:endParaRPr lang="en-IN" dirty="0"/>
          </a:p>
        </p:txBody>
      </p:sp>
      <p:sp>
        <p:nvSpPr>
          <p:cNvPr id="10" name="Rectangle 9">
            <a:extLst>
              <a:ext uri="{FF2B5EF4-FFF2-40B4-BE49-F238E27FC236}">
                <a16:creationId xmlns:a16="http://schemas.microsoft.com/office/drawing/2014/main" id="{24802300-26A3-4BEC-BDA8-A2826F95FB9F}"/>
              </a:ext>
            </a:extLst>
          </p:cNvPr>
          <p:cNvSpPr/>
          <p:nvPr/>
        </p:nvSpPr>
        <p:spPr>
          <a:xfrm>
            <a:off x="750939" y="1417009"/>
            <a:ext cx="7848600" cy="4655121"/>
          </a:xfrm>
          <a:prstGeom prst="rect">
            <a:avLst/>
          </a:prstGeom>
        </p:spPr>
        <p:txBody>
          <a:bodyPr wrap="square">
            <a:spAutoFit/>
          </a:bodyPr>
          <a:lstStyle/>
          <a:p>
            <a:pPr algn="just">
              <a:spcBef>
                <a:spcPts val="1500"/>
              </a:spcBef>
              <a:spcAft>
                <a:spcPts val="750"/>
              </a:spcAft>
            </a:pPr>
            <a:r>
              <a:rPr lang="en-IN" sz="2800" b="1" dirty="0">
                <a:ea typeface="Times New Roman" panose="02020603050405020304" pitchFamily="18" charset="0"/>
                <a:cs typeface="Times New Roman" panose="02020603050405020304" pitchFamily="18" charset="0"/>
              </a:rPr>
              <a:t>push(value) - Inserting an element into the Stack using Link List</a:t>
            </a:r>
          </a:p>
          <a:p>
            <a:pPr algn="just">
              <a:spcBef>
                <a:spcPts val="1500"/>
              </a:spcBef>
              <a:spcAft>
                <a:spcPts val="750"/>
              </a:spcAft>
            </a:pPr>
            <a:endParaRPr lang="en-IN" sz="800" b="1" dirty="0">
              <a:ea typeface="Times New Roman" panose="02020603050405020304" pitchFamily="18" charset="0"/>
              <a:cs typeface="Times New Roman" panose="02020603050405020304" pitchFamily="18" charset="0"/>
            </a:endParaRPr>
          </a:p>
          <a:p>
            <a:pPr algn="just">
              <a:lnSpc>
                <a:spcPts val="2400"/>
              </a:lnSpc>
              <a:spcAft>
                <a:spcPts val="750"/>
              </a:spcAft>
            </a:pPr>
            <a:r>
              <a:rPr lang="en-IN" sz="2200" dirty="0">
                <a:ea typeface="Times New Roman" panose="02020603050405020304" pitchFamily="18" charset="0"/>
                <a:cs typeface="Times New Roman" panose="02020603050405020304" pitchFamily="18" charset="0"/>
              </a:rPr>
              <a:t>We can use the following steps to insert a new node into the stack...</a:t>
            </a: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cs typeface="Times New Roman" panose="02020603050405020304" pitchFamily="18" charset="0"/>
              </a:rPr>
              <a:t>Step 1 - </a:t>
            </a:r>
            <a:r>
              <a:rPr lang="en-IN" sz="2200" dirty="0">
                <a:ea typeface="Times New Roman" panose="02020603050405020304" pitchFamily="18" charset="0"/>
                <a:cs typeface="Times New Roman" panose="02020603050405020304" pitchFamily="18" charset="0"/>
              </a:rPr>
              <a:t>Create a </a:t>
            </a:r>
            <a:r>
              <a:rPr lang="en-IN" sz="2200" b="1" dirty="0" err="1">
                <a:ea typeface="Times New Roman" panose="02020603050405020304" pitchFamily="18" charset="0"/>
                <a:cs typeface="Times New Roman" panose="02020603050405020304" pitchFamily="18" charset="0"/>
              </a:rPr>
              <a:t>newNode</a:t>
            </a:r>
            <a:r>
              <a:rPr lang="en-IN" sz="2200" dirty="0">
                <a:ea typeface="Times New Roman" panose="02020603050405020304" pitchFamily="18" charset="0"/>
                <a:cs typeface="Times New Roman" panose="02020603050405020304" pitchFamily="18" charset="0"/>
              </a:rPr>
              <a:t> with given value.</a:t>
            </a:r>
          </a:p>
          <a:p>
            <a:pPr marL="342900" lvl="0" indent="-342900" algn="just">
              <a:lnSpc>
                <a:spcPts val="2400"/>
              </a:lnSpc>
              <a:buSzPts val="1000"/>
              <a:buFont typeface="Symbol" panose="05050102010706020507" pitchFamily="18" charset="2"/>
              <a:buChar char=""/>
              <a:tabLst>
                <a:tab pos="457200" algn="l"/>
              </a:tabLst>
            </a:pPr>
            <a:endParaRPr lang="en-IN" sz="2200" dirty="0">
              <a:ea typeface="Times New Roman" panose="02020603050405020304" pitchFamily="18" charset="0"/>
              <a:cs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cs typeface="Times New Roman" panose="02020603050405020304" pitchFamily="18" charset="0"/>
              </a:rPr>
              <a:t>Step 2 - </a:t>
            </a:r>
            <a:r>
              <a:rPr lang="en-IN" sz="2200" dirty="0">
                <a:ea typeface="Times New Roman" panose="02020603050405020304" pitchFamily="18" charset="0"/>
                <a:cs typeface="Times New Roman" panose="02020603050405020304" pitchFamily="18" charset="0"/>
              </a:rPr>
              <a:t>Check whether stack is </a:t>
            </a:r>
            <a:r>
              <a:rPr lang="en-IN" sz="2200" b="1" dirty="0">
                <a:ea typeface="Times New Roman" panose="02020603050405020304" pitchFamily="18" charset="0"/>
                <a:cs typeface="Times New Roman" panose="02020603050405020304" pitchFamily="18" charset="0"/>
              </a:rPr>
              <a:t>Empty</a:t>
            </a:r>
            <a:r>
              <a:rPr lang="en-IN" sz="2200" dirty="0">
                <a:ea typeface="Times New Roman" panose="02020603050405020304" pitchFamily="18" charset="0"/>
                <a:cs typeface="Times New Roman" panose="02020603050405020304" pitchFamily="18" charset="0"/>
              </a:rPr>
              <a:t> (</a:t>
            </a:r>
            <a:r>
              <a:rPr lang="en-IN" sz="2200" b="1" dirty="0">
                <a:ea typeface="Times New Roman" panose="02020603050405020304" pitchFamily="18" charset="0"/>
                <a:cs typeface="Times New Roman" panose="02020603050405020304" pitchFamily="18" charset="0"/>
              </a:rPr>
              <a:t>top</a:t>
            </a:r>
            <a:r>
              <a:rPr lang="en-IN" sz="2200" dirty="0">
                <a:ea typeface="Times New Roman" panose="02020603050405020304" pitchFamily="18" charset="0"/>
                <a:cs typeface="Times New Roman" panose="02020603050405020304" pitchFamily="18" charset="0"/>
              </a:rPr>
              <a:t> == </a:t>
            </a:r>
            <a:r>
              <a:rPr lang="en-IN" sz="2200" b="1" dirty="0">
                <a:ea typeface="Times New Roman" panose="02020603050405020304" pitchFamily="18" charset="0"/>
                <a:cs typeface="Times New Roman" panose="02020603050405020304" pitchFamily="18" charset="0"/>
              </a:rPr>
              <a:t>NULL</a:t>
            </a:r>
            <a:r>
              <a:rPr lang="en-IN" sz="2200" dirty="0">
                <a:ea typeface="Times New Roman" panose="02020603050405020304" pitchFamily="18" charset="0"/>
                <a:cs typeface="Times New Roman" panose="02020603050405020304" pitchFamily="18" charset="0"/>
              </a:rPr>
              <a:t>)</a:t>
            </a:r>
          </a:p>
          <a:p>
            <a:pPr marL="342900" lvl="0" indent="-342900" algn="just">
              <a:lnSpc>
                <a:spcPts val="2400"/>
              </a:lnSpc>
              <a:buSzPts val="1000"/>
              <a:buFont typeface="Symbol" panose="05050102010706020507" pitchFamily="18" charset="2"/>
              <a:buChar char=""/>
              <a:tabLst>
                <a:tab pos="457200" algn="l"/>
              </a:tabLst>
            </a:pPr>
            <a:endParaRPr lang="en-IN" sz="2200" dirty="0">
              <a:ea typeface="Times New Roman" panose="02020603050405020304" pitchFamily="18" charset="0"/>
              <a:cs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cs typeface="Times New Roman" panose="02020603050405020304" pitchFamily="18" charset="0"/>
              </a:rPr>
              <a:t>Step 3 - </a:t>
            </a:r>
            <a:r>
              <a:rPr lang="en-IN" sz="2200" dirty="0">
                <a:ea typeface="Times New Roman" panose="02020603050405020304" pitchFamily="18" charset="0"/>
                <a:cs typeface="Times New Roman" panose="02020603050405020304" pitchFamily="18" charset="0"/>
              </a:rPr>
              <a:t>If it is </a:t>
            </a:r>
            <a:r>
              <a:rPr lang="en-IN" sz="2200" b="1" dirty="0">
                <a:ea typeface="Times New Roman" panose="02020603050405020304" pitchFamily="18" charset="0"/>
                <a:cs typeface="Times New Roman" panose="02020603050405020304" pitchFamily="18" charset="0"/>
              </a:rPr>
              <a:t>Empty</a:t>
            </a:r>
            <a:r>
              <a:rPr lang="en-IN" sz="2200" dirty="0">
                <a:ea typeface="Times New Roman" panose="02020603050405020304" pitchFamily="18" charset="0"/>
                <a:cs typeface="Times New Roman" panose="02020603050405020304" pitchFamily="18" charset="0"/>
              </a:rPr>
              <a:t>, then set </a:t>
            </a:r>
            <a:r>
              <a:rPr lang="en-IN" sz="2200" b="1" dirty="0" err="1">
                <a:ea typeface="Times New Roman" panose="02020603050405020304" pitchFamily="18" charset="0"/>
                <a:cs typeface="Times New Roman" panose="02020603050405020304" pitchFamily="18" charset="0"/>
              </a:rPr>
              <a:t>newNode</a:t>
            </a:r>
            <a:r>
              <a:rPr lang="en-IN" sz="2200" b="1" dirty="0">
                <a:ea typeface="Times New Roman" panose="02020603050405020304" pitchFamily="18" charset="0"/>
                <a:cs typeface="Times New Roman" panose="02020603050405020304" pitchFamily="18" charset="0"/>
              </a:rPr>
              <a:t> → next</a:t>
            </a:r>
            <a:r>
              <a:rPr lang="en-IN" sz="2200" dirty="0">
                <a:ea typeface="Times New Roman" panose="02020603050405020304" pitchFamily="18" charset="0"/>
                <a:cs typeface="Times New Roman" panose="02020603050405020304" pitchFamily="18" charset="0"/>
              </a:rPr>
              <a:t> = </a:t>
            </a:r>
            <a:r>
              <a:rPr lang="en-IN" sz="2200" b="1" dirty="0">
                <a:ea typeface="Times New Roman" panose="02020603050405020304" pitchFamily="18" charset="0"/>
                <a:cs typeface="Times New Roman" panose="02020603050405020304" pitchFamily="18" charset="0"/>
              </a:rPr>
              <a:t>NULL</a:t>
            </a:r>
          </a:p>
          <a:p>
            <a:pPr marL="342900" lvl="0" indent="-342900" algn="just">
              <a:lnSpc>
                <a:spcPts val="2400"/>
              </a:lnSpc>
              <a:buSzPts val="1000"/>
              <a:buFont typeface="Symbol" panose="05050102010706020507" pitchFamily="18" charset="2"/>
              <a:buChar char=""/>
              <a:tabLst>
                <a:tab pos="457200" algn="l"/>
              </a:tabLst>
            </a:pPr>
            <a:r>
              <a:rPr lang="en-IN" sz="2200" dirty="0">
                <a:ea typeface="Times New Roman" panose="02020603050405020304" pitchFamily="18" charset="0"/>
                <a:cs typeface="Times New Roman" panose="02020603050405020304" pitchFamily="18" charset="0"/>
              </a:rPr>
              <a:t>.</a:t>
            </a: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cs typeface="Times New Roman" panose="02020603050405020304" pitchFamily="18" charset="0"/>
              </a:rPr>
              <a:t>Step 4 - </a:t>
            </a:r>
            <a:r>
              <a:rPr lang="en-IN" sz="2200" dirty="0">
                <a:ea typeface="Times New Roman" panose="02020603050405020304" pitchFamily="18" charset="0"/>
                <a:cs typeface="Times New Roman" panose="02020603050405020304" pitchFamily="18" charset="0"/>
              </a:rPr>
              <a:t>If it is </a:t>
            </a:r>
            <a:r>
              <a:rPr lang="en-IN" sz="2200" b="1" dirty="0">
                <a:ea typeface="Times New Roman" panose="02020603050405020304" pitchFamily="18" charset="0"/>
                <a:cs typeface="Times New Roman" panose="02020603050405020304" pitchFamily="18" charset="0"/>
              </a:rPr>
              <a:t>Not Empty</a:t>
            </a:r>
            <a:r>
              <a:rPr lang="en-IN" sz="2200" dirty="0">
                <a:ea typeface="Times New Roman" panose="02020603050405020304" pitchFamily="18" charset="0"/>
                <a:cs typeface="Times New Roman" panose="02020603050405020304" pitchFamily="18" charset="0"/>
              </a:rPr>
              <a:t>, then set </a:t>
            </a:r>
            <a:r>
              <a:rPr lang="en-IN" sz="2200" b="1" dirty="0" err="1">
                <a:ea typeface="Times New Roman" panose="02020603050405020304" pitchFamily="18" charset="0"/>
                <a:cs typeface="Times New Roman" panose="02020603050405020304" pitchFamily="18" charset="0"/>
              </a:rPr>
              <a:t>newNode</a:t>
            </a:r>
            <a:r>
              <a:rPr lang="en-IN" sz="2200" b="1" dirty="0">
                <a:ea typeface="Times New Roman" panose="02020603050405020304" pitchFamily="18" charset="0"/>
                <a:cs typeface="Times New Roman" panose="02020603050405020304" pitchFamily="18" charset="0"/>
              </a:rPr>
              <a:t> → next</a:t>
            </a:r>
            <a:r>
              <a:rPr lang="en-IN" sz="2200" dirty="0">
                <a:ea typeface="Times New Roman" panose="02020603050405020304" pitchFamily="18" charset="0"/>
                <a:cs typeface="Times New Roman" panose="02020603050405020304" pitchFamily="18" charset="0"/>
              </a:rPr>
              <a:t> = </a:t>
            </a:r>
            <a:r>
              <a:rPr lang="en-IN" sz="2200" b="1" dirty="0">
                <a:ea typeface="Times New Roman" panose="02020603050405020304" pitchFamily="18" charset="0"/>
                <a:cs typeface="Times New Roman" panose="02020603050405020304" pitchFamily="18" charset="0"/>
              </a:rPr>
              <a:t>top</a:t>
            </a:r>
            <a:r>
              <a:rPr lang="en-IN" sz="2200" dirty="0">
                <a:ea typeface="Times New Roman" panose="02020603050405020304" pitchFamily="18" charset="0"/>
                <a:cs typeface="Times New Roman" panose="02020603050405020304" pitchFamily="18" charset="0"/>
              </a:rPr>
              <a:t>.</a:t>
            </a:r>
          </a:p>
          <a:p>
            <a:pPr marL="342900" lvl="0" indent="-342900" algn="just">
              <a:lnSpc>
                <a:spcPts val="2400"/>
              </a:lnSpc>
              <a:buSzPts val="1000"/>
              <a:buFont typeface="Symbol" panose="05050102010706020507" pitchFamily="18" charset="2"/>
              <a:buChar char=""/>
              <a:tabLst>
                <a:tab pos="457200" algn="l"/>
              </a:tabLst>
            </a:pPr>
            <a:endParaRPr lang="en-IN" sz="2200" dirty="0">
              <a:ea typeface="Times New Roman" panose="02020603050405020304" pitchFamily="18" charset="0"/>
              <a:cs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cs typeface="Times New Roman" panose="02020603050405020304" pitchFamily="18" charset="0"/>
              </a:rPr>
              <a:t>Step 5 - </a:t>
            </a:r>
            <a:r>
              <a:rPr lang="en-IN" sz="2200" dirty="0">
                <a:ea typeface="Times New Roman" panose="02020603050405020304" pitchFamily="18" charset="0"/>
                <a:cs typeface="Times New Roman" panose="02020603050405020304" pitchFamily="18" charset="0"/>
              </a:rPr>
              <a:t>Finally, set </a:t>
            </a:r>
            <a:r>
              <a:rPr lang="en-IN" sz="2200" b="1" dirty="0">
                <a:ea typeface="Times New Roman" panose="02020603050405020304" pitchFamily="18" charset="0"/>
                <a:cs typeface="Times New Roman" panose="02020603050405020304" pitchFamily="18" charset="0"/>
              </a:rPr>
              <a:t>top</a:t>
            </a:r>
            <a:r>
              <a:rPr lang="en-IN" sz="2200" dirty="0">
                <a:ea typeface="Times New Roman" panose="02020603050405020304" pitchFamily="18" charset="0"/>
                <a:cs typeface="Times New Roman" panose="02020603050405020304" pitchFamily="18" charset="0"/>
              </a:rPr>
              <a:t> = </a:t>
            </a:r>
            <a:r>
              <a:rPr lang="en-IN" sz="2200" b="1" dirty="0" err="1">
                <a:ea typeface="Times New Roman" panose="02020603050405020304" pitchFamily="18" charset="0"/>
                <a:cs typeface="Times New Roman" panose="02020603050405020304" pitchFamily="18" charset="0"/>
              </a:rPr>
              <a:t>newNode</a:t>
            </a:r>
            <a:r>
              <a:rPr lang="en-IN" sz="2200" dirty="0">
                <a:ea typeface="Times New Roman" panose="02020603050405020304" pitchFamily="18" charset="0"/>
                <a:cs typeface="Times New Roman" panose="02020603050405020304" pitchFamily="18" charset="0"/>
              </a:rPr>
              <a:t>.</a:t>
            </a:r>
            <a:endParaRPr lang="en-IN" sz="22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9944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EA933E4-3765-4CF5-9B88-6C848591E156}"/>
              </a:ext>
            </a:extLst>
          </p:cNvPr>
          <p:cNvSpPr>
            <a:spLocks noGrp="1"/>
          </p:cNvSpPr>
          <p:nvPr>
            <p:ph type="dt" sz="half" idx="10"/>
          </p:nvPr>
        </p:nvSpPr>
        <p:spPr/>
        <p:txBody>
          <a:bodyPr/>
          <a:lstStyle/>
          <a:p>
            <a:fld id="{BF1D7C6B-A67D-420A-8EC3-D6F3984FB35B}" type="datetime1">
              <a:rPr lang="en-IN" smtClean="0"/>
              <a:t>03-09-2021</a:t>
            </a:fld>
            <a:endParaRPr lang="en-US" dirty="0"/>
          </a:p>
        </p:txBody>
      </p:sp>
      <p:sp>
        <p:nvSpPr>
          <p:cNvPr id="5" name="Footer Placeholder 4">
            <a:extLst>
              <a:ext uri="{FF2B5EF4-FFF2-40B4-BE49-F238E27FC236}">
                <a16:creationId xmlns:a16="http://schemas.microsoft.com/office/drawing/2014/main" id="{14A13524-D7C8-4E57-B66C-A9CBB4DD156B}"/>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D6F6C50B-68C2-48EC-9091-B3A922534FC3}"/>
              </a:ext>
            </a:extLst>
          </p:cNvPr>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a:extLst>
              <a:ext uri="{FF2B5EF4-FFF2-40B4-BE49-F238E27FC236}">
                <a16:creationId xmlns:a16="http://schemas.microsoft.com/office/drawing/2014/main" id="{1A32B51E-9EB8-4A81-8634-FFDCB11F2AF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DED2B126-8C11-4EB3-BA5D-B7BDFA73301B}"/>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id="{B5233364-F425-40EB-BFA3-464A54794B68}"/>
              </a:ext>
            </a:extLst>
          </p:cNvPr>
          <p:cNvSpPr/>
          <p:nvPr/>
        </p:nvSpPr>
        <p:spPr>
          <a:xfrm>
            <a:off x="283966" y="913345"/>
            <a:ext cx="8858280" cy="5288627"/>
          </a:xfrm>
          <a:prstGeom prst="rect">
            <a:avLst/>
          </a:prstGeom>
        </p:spPr>
        <p:txBody>
          <a:bodyPr wrap="square">
            <a:spAutoFit/>
          </a:bodyPr>
          <a:lstStyle/>
          <a:p>
            <a:pPr algn="just">
              <a:spcBef>
                <a:spcPts val="1500"/>
              </a:spcBef>
              <a:spcAft>
                <a:spcPts val="750"/>
              </a:spcAft>
            </a:pPr>
            <a:r>
              <a:rPr lang="en-IN" sz="2800" b="1" dirty="0">
                <a:ea typeface="Times New Roman" panose="02020603050405020304" pitchFamily="18" charset="0"/>
                <a:cs typeface="Arial" panose="020B0604020202020204" pitchFamily="34" charset="0"/>
              </a:rPr>
              <a:t>pop() - Deleting an Element from a Stack using Link List</a:t>
            </a:r>
          </a:p>
          <a:p>
            <a:pPr algn="just">
              <a:spcBef>
                <a:spcPts val="1500"/>
              </a:spcBef>
              <a:spcAft>
                <a:spcPts val="750"/>
              </a:spcAft>
            </a:pPr>
            <a:endParaRPr lang="en-IN" sz="1050" b="1" dirty="0">
              <a:ea typeface="Times New Roman" panose="02020603050405020304" pitchFamily="18" charset="0"/>
            </a:endParaRPr>
          </a:p>
          <a:p>
            <a:pPr algn="just">
              <a:lnSpc>
                <a:spcPts val="2400"/>
              </a:lnSpc>
              <a:spcAft>
                <a:spcPts val="750"/>
              </a:spcAft>
            </a:pPr>
            <a:r>
              <a:rPr lang="en-IN" sz="2200" dirty="0">
                <a:ea typeface="Times New Roman" panose="02020603050405020304" pitchFamily="18" charset="0"/>
              </a:rPr>
              <a:t>We can use the following steps to delete a node from the stack...</a:t>
            </a:r>
          </a:p>
          <a:p>
            <a:pPr algn="just">
              <a:lnSpc>
                <a:spcPts val="2400"/>
              </a:lnSpc>
              <a:spcAft>
                <a:spcPts val="750"/>
              </a:spcAft>
            </a:pPr>
            <a:endParaRPr lang="en-IN" sz="2200" dirty="0">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rPr>
              <a:t>Step 1 - </a:t>
            </a:r>
            <a:r>
              <a:rPr lang="en-IN" sz="2200" dirty="0">
                <a:ea typeface="Times New Roman" panose="02020603050405020304" pitchFamily="18" charset="0"/>
              </a:rPr>
              <a:t>Check whether </a:t>
            </a:r>
            <a:r>
              <a:rPr lang="en-IN" sz="2200" b="1" dirty="0">
                <a:ea typeface="Times New Roman" panose="02020603050405020304" pitchFamily="18" charset="0"/>
              </a:rPr>
              <a:t>stack</a:t>
            </a:r>
            <a:r>
              <a:rPr lang="en-IN" sz="2200" dirty="0">
                <a:ea typeface="Times New Roman" panose="02020603050405020304" pitchFamily="18" charset="0"/>
              </a:rPr>
              <a:t> is </a:t>
            </a:r>
            <a:r>
              <a:rPr lang="en-IN" sz="2200" b="1" dirty="0">
                <a:ea typeface="Times New Roman" panose="02020603050405020304" pitchFamily="18" charset="0"/>
              </a:rPr>
              <a:t>Empty</a:t>
            </a:r>
            <a:r>
              <a:rPr lang="en-IN" sz="2200" dirty="0">
                <a:ea typeface="Times New Roman" panose="02020603050405020304" pitchFamily="18" charset="0"/>
              </a:rPr>
              <a:t> (</a:t>
            </a:r>
            <a:r>
              <a:rPr lang="en-IN" sz="2200" b="1" dirty="0">
                <a:ea typeface="Times New Roman" panose="02020603050405020304" pitchFamily="18" charset="0"/>
              </a:rPr>
              <a:t>top == NULL</a:t>
            </a:r>
            <a:r>
              <a:rPr lang="en-IN" sz="2200" dirty="0">
                <a:ea typeface="Times New Roman" panose="02020603050405020304" pitchFamily="18" charset="0"/>
              </a:rPr>
              <a:t>).</a:t>
            </a:r>
          </a:p>
          <a:p>
            <a:pPr marL="342900" lvl="0" indent="-342900" algn="just">
              <a:lnSpc>
                <a:spcPts val="2400"/>
              </a:lnSpc>
              <a:buSzPts val="1000"/>
              <a:buFont typeface="Symbol" panose="05050102010706020507" pitchFamily="18" charset="2"/>
              <a:buChar char=""/>
              <a:tabLst>
                <a:tab pos="457200" algn="l"/>
              </a:tabLst>
            </a:pPr>
            <a:endParaRPr lang="en-IN" sz="2200" dirty="0">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rPr>
              <a:t>Step 2 - </a:t>
            </a:r>
            <a:r>
              <a:rPr lang="en-IN" sz="2200" dirty="0">
                <a:ea typeface="Times New Roman" panose="02020603050405020304" pitchFamily="18" charset="0"/>
              </a:rPr>
              <a:t>If it is </a:t>
            </a:r>
            <a:r>
              <a:rPr lang="en-IN" sz="2200" b="1" dirty="0">
                <a:ea typeface="Times New Roman" panose="02020603050405020304" pitchFamily="18" charset="0"/>
              </a:rPr>
              <a:t>Empty</a:t>
            </a:r>
            <a:r>
              <a:rPr lang="en-IN" sz="2200" dirty="0">
                <a:ea typeface="Times New Roman" panose="02020603050405020304" pitchFamily="18" charset="0"/>
              </a:rPr>
              <a:t>, then display </a:t>
            </a:r>
            <a:r>
              <a:rPr lang="en-IN" sz="2200" b="1" dirty="0">
                <a:ea typeface="Times New Roman" panose="02020603050405020304" pitchFamily="18" charset="0"/>
              </a:rPr>
              <a:t>"Stack is Empty!!! Deletion is not possible!!!"</a:t>
            </a:r>
            <a:r>
              <a:rPr lang="en-IN" sz="2200" dirty="0">
                <a:ea typeface="Times New Roman" panose="02020603050405020304" pitchFamily="18" charset="0"/>
              </a:rPr>
              <a:t> and terminate the function</a:t>
            </a:r>
          </a:p>
          <a:p>
            <a:pPr marL="342900" lvl="0" indent="-342900" algn="just">
              <a:lnSpc>
                <a:spcPts val="2400"/>
              </a:lnSpc>
              <a:buSzPts val="1000"/>
              <a:buFont typeface="Symbol" panose="05050102010706020507" pitchFamily="18" charset="2"/>
              <a:buChar char=""/>
              <a:tabLst>
                <a:tab pos="457200" algn="l"/>
              </a:tabLst>
            </a:pPr>
            <a:endParaRPr lang="en-IN" sz="2200" dirty="0">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rPr>
              <a:t>Step 3 - </a:t>
            </a:r>
            <a:r>
              <a:rPr lang="en-IN" sz="2200" dirty="0">
                <a:ea typeface="Times New Roman" panose="02020603050405020304" pitchFamily="18" charset="0"/>
              </a:rPr>
              <a:t>If it is </a:t>
            </a:r>
            <a:r>
              <a:rPr lang="en-IN" sz="2200" b="1" dirty="0">
                <a:ea typeface="Times New Roman" panose="02020603050405020304" pitchFamily="18" charset="0"/>
              </a:rPr>
              <a:t>Not Empty</a:t>
            </a:r>
            <a:r>
              <a:rPr lang="en-IN" sz="2200" dirty="0">
                <a:ea typeface="Times New Roman" panose="02020603050405020304" pitchFamily="18" charset="0"/>
              </a:rPr>
              <a:t>, then define a </a:t>
            </a:r>
            <a:r>
              <a:rPr lang="en-IN" sz="2200" b="1" dirty="0">
                <a:ea typeface="Times New Roman" panose="02020603050405020304" pitchFamily="18" charset="0"/>
              </a:rPr>
              <a:t>Node</a:t>
            </a:r>
            <a:r>
              <a:rPr lang="en-IN" sz="2200" dirty="0">
                <a:ea typeface="Times New Roman" panose="02020603050405020304" pitchFamily="18" charset="0"/>
              </a:rPr>
              <a:t> pointer '</a:t>
            </a:r>
            <a:r>
              <a:rPr lang="en-IN" sz="2200" b="1" dirty="0">
                <a:ea typeface="Times New Roman" panose="02020603050405020304" pitchFamily="18" charset="0"/>
              </a:rPr>
              <a:t>temp</a:t>
            </a:r>
            <a:r>
              <a:rPr lang="en-IN" sz="2200" dirty="0">
                <a:ea typeface="Times New Roman" panose="02020603050405020304" pitchFamily="18" charset="0"/>
              </a:rPr>
              <a:t>' and set it to '</a:t>
            </a:r>
            <a:r>
              <a:rPr lang="en-IN" sz="2200" b="1" dirty="0">
                <a:ea typeface="Times New Roman" panose="02020603050405020304" pitchFamily="18" charset="0"/>
              </a:rPr>
              <a:t>top</a:t>
            </a:r>
            <a:r>
              <a:rPr lang="en-IN" sz="2200" dirty="0">
                <a:ea typeface="Times New Roman" panose="02020603050405020304" pitchFamily="18" charset="0"/>
              </a:rPr>
              <a:t>’.</a:t>
            </a:r>
          </a:p>
          <a:p>
            <a:pPr marL="342900" lvl="0" indent="-342900" algn="just">
              <a:lnSpc>
                <a:spcPts val="2400"/>
              </a:lnSpc>
              <a:buSzPts val="1000"/>
              <a:buFont typeface="Symbol" panose="05050102010706020507" pitchFamily="18" charset="2"/>
              <a:buChar char=""/>
              <a:tabLst>
                <a:tab pos="457200" algn="l"/>
              </a:tabLst>
            </a:pPr>
            <a:endParaRPr lang="en-IN" sz="2200" dirty="0">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rPr>
              <a:t>Step 4 - </a:t>
            </a:r>
            <a:r>
              <a:rPr lang="en-IN" sz="2200" dirty="0">
                <a:ea typeface="Times New Roman" panose="02020603050405020304" pitchFamily="18" charset="0"/>
              </a:rPr>
              <a:t>Then set '</a:t>
            </a:r>
            <a:r>
              <a:rPr lang="en-IN" sz="2200" b="1" dirty="0">
                <a:ea typeface="Times New Roman" panose="02020603050405020304" pitchFamily="18" charset="0"/>
              </a:rPr>
              <a:t>top</a:t>
            </a:r>
            <a:r>
              <a:rPr lang="en-IN" sz="2200" dirty="0">
                <a:ea typeface="Times New Roman" panose="02020603050405020304" pitchFamily="18" charset="0"/>
              </a:rPr>
              <a:t> = </a:t>
            </a:r>
            <a:r>
              <a:rPr lang="en-IN" sz="2200" b="1" dirty="0">
                <a:ea typeface="Times New Roman" panose="02020603050405020304" pitchFamily="18" charset="0"/>
              </a:rPr>
              <a:t>top → next</a:t>
            </a:r>
            <a:r>
              <a:rPr lang="en-IN" sz="2200" dirty="0">
                <a:ea typeface="Times New Roman" panose="02020603050405020304" pitchFamily="18" charset="0"/>
              </a:rPr>
              <a:t>’.</a:t>
            </a:r>
          </a:p>
          <a:p>
            <a:pPr marL="342900" lvl="0" indent="-342900" algn="just">
              <a:lnSpc>
                <a:spcPts val="2400"/>
              </a:lnSpc>
              <a:buSzPts val="1000"/>
              <a:buFont typeface="Symbol" panose="05050102010706020507" pitchFamily="18" charset="2"/>
              <a:buChar char=""/>
              <a:tabLst>
                <a:tab pos="457200" algn="l"/>
              </a:tabLst>
            </a:pPr>
            <a:endParaRPr lang="en-IN" sz="2200" dirty="0">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rPr>
              <a:t>Step 5 - </a:t>
            </a:r>
            <a:r>
              <a:rPr lang="en-IN" sz="2200" dirty="0">
                <a:ea typeface="Times New Roman" panose="02020603050405020304" pitchFamily="18" charset="0"/>
              </a:rPr>
              <a:t>Finally, delete '</a:t>
            </a:r>
            <a:r>
              <a:rPr lang="en-IN" sz="2200" b="1" dirty="0">
                <a:ea typeface="Times New Roman" panose="02020603050405020304" pitchFamily="18" charset="0"/>
              </a:rPr>
              <a:t>temp</a:t>
            </a:r>
            <a:r>
              <a:rPr lang="en-IN" sz="2200" dirty="0">
                <a:ea typeface="Times New Roman" panose="02020603050405020304" pitchFamily="18" charset="0"/>
              </a:rPr>
              <a:t>'. (</a:t>
            </a:r>
            <a:r>
              <a:rPr lang="en-IN" sz="2200" b="1" dirty="0">
                <a:ea typeface="Times New Roman" panose="02020603050405020304" pitchFamily="18" charset="0"/>
              </a:rPr>
              <a:t>free(temp)</a:t>
            </a:r>
            <a:r>
              <a:rPr lang="en-IN" sz="2200" dirty="0">
                <a:ea typeface="Times New Roman" panose="02020603050405020304" pitchFamily="18" charset="0"/>
              </a:rPr>
              <a:t>).</a:t>
            </a:r>
            <a:endParaRPr lang="en-IN" sz="2200" dirty="0">
              <a:effectLst/>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476611899"/>
              </p:ext>
            </p:extLst>
          </p:nvPr>
        </p:nvGraphicFramePr>
        <p:xfrm>
          <a:off x="611560" y="1268760"/>
          <a:ext cx="7543800" cy="4937760"/>
        </p:xfrm>
        <a:graphic>
          <a:graphicData uri="http://schemas.openxmlformats.org/drawingml/2006/table">
            <a:tbl>
              <a:tblPr firstRow="1" bandRow="1">
                <a:tableStyleId>{5C22544A-7EE6-4342-B048-85BDC9FD1C3A}</a:tableStyleId>
              </a:tblPr>
              <a:tblGrid>
                <a:gridCol w="5544616">
                  <a:extLst>
                    <a:ext uri="{9D8B030D-6E8A-4147-A177-3AD203B41FA5}">
                      <a16:colId xmlns:a16="http://schemas.microsoft.com/office/drawing/2014/main" val="20000"/>
                    </a:ext>
                  </a:extLst>
                </a:gridCol>
                <a:gridCol w="1999184">
                  <a:extLst>
                    <a:ext uri="{9D8B030D-6E8A-4147-A177-3AD203B41FA5}">
                      <a16:colId xmlns:a16="http://schemas.microsoft.com/office/drawing/2014/main" val="20001"/>
                    </a:ext>
                  </a:extLst>
                </a:gridCol>
              </a:tblGrid>
              <a:tr h="441960">
                <a:tc>
                  <a:txBody>
                    <a:bodyPr/>
                    <a:lstStyle/>
                    <a:p>
                      <a:r>
                        <a:rPr lang="en-US" sz="2200" dirty="0">
                          <a:solidFill>
                            <a:schemeClr val="tx1"/>
                          </a:solidFill>
                        </a:rPr>
                        <a:t>Topics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a:solidFill>
                            <a:schemeClr val="tx1"/>
                          </a:solidFill>
                        </a:rPr>
                        <a:t>Duration (in </a:t>
                      </a:r>
                      <a:r>
                        <a:rPr lang="en-US" sz="2200" dirty="0">
                          <a:solidFill>
                            <a:schemeClr val="tx1"/>
                          </a:solidFill>
                        </a:rPr>
                        <a:t>Hours)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0"/>
                  </a:ext>
                </a:extLst>
              </a:tr>
              <a:tr h="441960">
                <a:tc>
                  <a:txBody>
                    <a:bodyPr/>
                    <a:lstStyle/>
                    <a:p>
                      <a:r>
                        <a:rPr lang="en-US" sz="2200" dirty="0">
                          <a:solidFill>
                            <a:schemeClr val="tx1"/>
                          </a:solidFill>
                        </a:rPr>
                        <a:t>Stacks: Abstract Data Type</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 </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1"/>
                  </a:ext>
                </a:extLst>
              </a:tr>
              <a:tr h="441960">
                <a:tc>
                  <a:txBody>
                    <a:bodyPr/>
                    <a:lstStyle/>
                    <a:p>
                      <a:r>
                        <a:rPr lang="en-US" sz="2200" dirty="0">
                          <a:solidFill>
                            <a:schemeClr val="tx1"/>
                          </a:solidFill>
                        </a:rPr>
                        <a:t>Array and Linked Implementation of Stack in Python</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2"/>
                  </a:ext>
                </a:extLst>
              </a:tr>
              <a:tr h="441960">
                <a:tc>
                  <a:txBody>
                    <a:bodyPr/>
                    <a:lstStyle/>
                    <a:p>
                      <a:r>
                        <a:rPr lang="en-US" sz="2200" dirty="0">
                          <a:solidFill>
                            <a:schemeClr val="tx1"/>
                          </a:solidFill>
                        </a:rPr>
                        <a:t>Application of stack: Prefix and Postfix Expressions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3"/>
                  </a:ext>
                </a:extLst>
              </a:tr>
              <a:tr h="441960">
                <a:tc>
                  <a:txBody>
                    <a:bodyPr/>
                    <a:lstStyle/>
                    <a:p>
                      <a:r>
                        <a:rPr lang="en-US" sz="2200" dirty="0">
                          <a:solidFill>
                            <a:schemeClr val="tx1"/>
                          </a:solidFill>
                        </a:rPr>
                        <a:t>Evaluation of postfix expression</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4"/>
                  </a:ext>
                </a:extLst>
              </a:tr>
              <a:tr h="441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solidFill>
                            <a:schemeClr val="tx1"/>
                          </a:solidFill>
                        </a:rPr>
                        <a:t>Iteration and Recursion- Principles of recursion</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5"/>
                  </a:ext>
                </a:extLst>
              </a:tr>
              <a:tr h="441960">
                <a:tc>
                  <a:txBody>
                    <a:bodyPr/>
                    <a:lstStyle/>
                    <a:p>
                      <a:r>
                        <a:rPr lang="en-US" sz="2200" dirty="0">
                          <a:solidFill>
                            <a:schemeClr val="tx1"/>
                          </a:solidFill>
                        </a:rPr>
                        <a:t>Binary search using recursion</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6"/>
                  </a:ext>
                </a:extLst>
              </a:tr>
              <a:tr h="441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solidFill>
                            <a:schemeClr val="tx1"/>
                          </a:solidFill>
                        </a:rPr>
                        <a:t>Hanoi towers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7"/>
                  </a:ext>
                </a:extLst>
              </a:tr>
              <a:tr h="441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solidFill>
                            <a:schemeClr val="tx1"/>
                          </a:solidFill>
                        </a:rPr>
                        <a:t>Tradeoffs between iteration and recursion.</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2</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8"/>
                  </a:ext>
                </a:extLst>
              </a:tr>
            </a:tbl>
          </a:graphicData>
        </a:graphic>
      </p:graphicFrame>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Contents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8695473A-DF92-48D3-8750-CD88C488E620}" type="datetime1">
              <a:rPr lang="en-IN" smtClean="0"/>
              <a:t>03-09-2021</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p:txBody>
          <a:bodyPr/>
          <a:lstStyle/>
          <a:p>
            <a:r>
              <a:rPr lang="fi-FI" smtClean="0"/>
              <a:t>Alisha Sikri DS  Unit 2                        </a:t>
            </a:r>
            <a:endParaRPr lang="en-US"/>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EA933E4-3765-4CF5-9B88-6C848591E15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BE33CA-3E1F-49CB-B870-2E10D393CA17}" type="datetime1">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t>03-09-2021</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14A13524-D7C8-4E57-B66C-A9CBB4DD156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i-FI" sz="1200" b="0" i="0" u="none" strike="noStrike" kern="1200" cap="none" spc="0" normalizeH="0" baseline="0" noProof="0" smtClean="0">
                <a:ln>
                  <a:noFill/>
                </a:ln>
                <a:solidFill>
                  <a:prstClr val="black">
                    <a:tint val="75000"/>
                  </a:prstClr>
                </a:solidFill>
                <a:effectLst/>
                <a:uLnTx/>
                <a:uFillTx/>
                <a:latin typeface="Calibri"/>
                <a:ea typeface="+mn-ea"/>
                <a:cs typeface="+mn-cs"/>
              </a:rPr>
              <a:t>Alisha Sikri DS  Unit 2                        </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D6F6C50B-68C2-48EC-9091-B3A922534FC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a:extLst>
              <a:ext uri="{FF2B5EF4-FFF2-40B4-BE49-F238E27FC236}">
                <a16:creationId xmlns:a16="http://schemas.microsoft.com/office/drawing/2014/main" id="{1A32B51E-9EB8-4A81-8634-FFDCB11F2AF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400" b="0" i="0" u="none" strike="noStrike" kern="1200" cap="none" spc="0" normalizeH="0" baseline="0" noProof="0" dirty="0">
                <a:ln>
                  <a:noFill/>
                </a:ln>
                <a:solidFill>
                  <a:prstClr val="black"/>
                </a:solidFill>
                <a:effectLst/>
                <a:uLnTx/>
                <a:uFillTx/>
                <a:latin typeface="+mj-lt"/>
                <a:ea typeface="+mn-ea"/>
                <a:cs typeface="+mn-cs"/>
              </a:rPr>
              <a:t>Introduction to Stack</a:t>
            </a:r>
            <a:r>
              <a:rPr lang="en-US" sz="3400" dirty="0">
                <a:latin typeface="+mj-lt"/>
              </a:rPr>
              <a:t> </a:t>
            </a:r>
            <a:endParaRPr kumimoji="0" lang="en-US" sz="3400" b="0" i="0" u="none" strike="noStrike" kern="1200" cap="none" spc="0" normalizeH="0" baseline="0" noProof="0" dirty="0">
              <a:ln>
                <a:noFill/>
              </a:ln>
              <a:solidFill>
                <a:prstClr val="black"/>
              </a:solidFill>
              <a:effectLst/>
              <a:uLnTx/>
              <a:uFillTx/>
              <a:latin typeface="+mj-lt"/>
              <a:ea typeface="+mn-ea"/>
              <a:cs typeface="+mn-cs"/>
            </a:endParaRPr>
          </a:p>
        </p:txBody>
      </p:sp>
      <p:pic>
        <p:nvPicPr>
          <p:cNvPr id="8" name="Picture 2" descr="E:\NIET\Project\xLogo11.png.pagespeed.ic.pydHLuCQEZ.png">
            <a:extLst>
              <a:ext uri="{FF2B5EF4-FFF2-40B4-BE49-F238E27FC236}">
                <a16:creationId xmlns:a16="http://schemas.microsoft.com/office/drawing/2014/main" id="{DED2B126-8C11-4EB3-BA5D-B7BDFA73301B}"/>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id="{B5233364-F425-40EB-BFA3-464A54794B68}"/>
              </a:ext>
            </a:extLst>
          </p:cNvPr>
          <p:cNvSpPr/>
          <p:nvPr/>
        </p:nvSpPr>
        <p:spPr>
          <a:xfrm>
            <a:off x="533400" y="1295400"/>
            <a:ext cx="8458200" cy="430887"/>
          </a:xfrm>
          <a:prstGeom prst="rect">
            <a:avLst/>
          </a:prstGeom>
        </p:spPr>
        <p:txBody>
          <a:bodyPr wrap="square">
            <a:spAutoFit/>
          </a:bodyPr>
          <a:lstStyle/>
          <a:p>
            <a:pPr marL="0" marR="0" lvl="0" indent="0" algn="just" defTabSz="914400" rtl="0" eaLnBrk="1" fontAlgn="auto" latinLnBrk="0" hangingPunct="1">
              <a:lnSpc>
                <a:spcPct val="100000"/>
              </a:lnSpc>
              <a:spcBef>
                <a:spcPts val="1500"/>
              </a:spcBef>
              <a:spcAft>
                <a:spcPts val="750"/>
              </a:spcAft>
              <a:buClrTx/>
              <a:buSzTx/>
              <a:buFontTx/>
              <a:buNone/>
              <a:tabLst/>
              <a:defRPr/>
            </a:pPr>
            <a:endParaRPr kumimoji="0" lang="en-IN" sz="2200" b="0"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mn-cs"/>
            </a:endParaRPr>
          </a:p>
        </p:txBody>
      </p:sp>
      <p:sp>
        <p:nvSpPr>
          <p:cNvPr id="3" name="Rectangle 2">
            <a:extLst>
              <a:ext uri="{FF2B5EF4-FFF2-40B4-BE49-F238E27FC236}">
                <a16:creationId xmlns:a16="http://schemas.microsoft.com/office/drawing/2014/main" id="{A100A7FD-ACFA-4071-B6E4-ED67867C90AC}"/>
              </a:ext>
            </a:extLst>
          </p:cNvPr>
          <p:cNvSpPr/>
          <p:nvPr/>
        </p:nvSpPr>
        <p:spPr>
          <a:xfrm>
            <a:off x="285720" y="1143000"/>
            <a:ext cx="8629680" cy="5037276"/>
          </a:xfrm>
          <a:prstGeom prst="rect">
            <a:avLst/>
          </a:prstGeom>
        </p:spPr>
        <p:txBody>
          <a:bodyPr wrap="square">
            <a:spAutoFit/>
          </a:bodyPr>
          <a:lstStyle/>
          <a:p>
            <a:pPr algn="just">
              <a:spcBef>
                <a:spcPts val="1500"/>
              </a:spcBef>
              <a:spcAft>
                <a:spcPts val="750"/>
              </a:spcAft>
            </a:pPr>
            <a:r>
              <a:rPr lang="en-IN" sz="2800" b="1" dirty="0">
                <a:ea typeface="Times New Roman" panose="02020603050405020304" pitchFamily="18" charset="0"/>
                <a:cs typeface="Arial" panose="020B0604020202020204" pitchFamily="34" charset="0"/>
              </a:rPr>
              <a:t>display() - Displaying stack of elements using Link List</a:t>
            </a:r>
            <a:endParaRPr lang="en-IN" sz="2800" b="1" dirty="0">
              <a:ea typeface="Times New Roman" panose="02020603050405020304" pitchFamily="18" charset="0"/>
            </a:endParaRPr>
          </a:p>
          <a:p>
            <a:pPr algn="just">
              <a:lnSpc>
                <a:spcPts val="2400"/>
              </a:lnSpc>
              <a:spcAft>
                <a:spcPts val="750"/>
              </a:spcAft>
            </a:pPr>
            <a:r>
              <a:rPr lang="en-IN" sz="2200" dirty="0">
                <a:ea typeface="Times New Roman" panose="02020603050405020304" pitchFamily="18" charset="0"/>
              </a:rPr>
              <a:t>We can use the following steps to display the elements (nodes) of a stack...</a:t>
            </a: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rPr>
              <a:t>Step 1 - </a:t>
            </a:r>
            <a:r>
              <a:rPr lang="en-IN" sz="2200" dirty="0">
                <a:ea typeface="Times New Roman" panose="02020603050405020304" pitchFamily="18" charset="0"/>
              </a:rPr>
              <a:t>Check whether stack is </a:t>
            </a:r>
            <a:r>
              <a:rPr lang="en-IN" sz="2200" b="1" dirty="0">
                <a:ea typeface="Times New Roman" panose="02020603050405020304" pitchFamily="18" charset="0"/>
              </a:rPr>
              <a:t>Empty</a:t>
            </a:r>
            <a:r>
              <a:rPr lang="en-IN" sz="2200" dirty="0">
                <a:ea typeface="Times New Roman" panose="02020603050405020304" pitchFamily="18" charset="0"/>
              </a:rPr>
              <a:t> (</a:t>
            </a:r>
            <a:r>
              <a:rPr lang="en-IN" sz="2200" b="1" dirty="0">
                <a:ea typeface="Times New Roman" panose="02020603050405020304" pitchFamily="18" charset="0"/>
              </a:rPr>
              <a:t>top</a:t>
            </a:r>
            <a:r>
              <a:rPr lang="en-IN" sz="2200" dirty="0">
                <a:ea typeface="Times New Roman" panose="02020603050405020304" pitchFamily="18" charset="0"/>
              </a:rPr>
              <a:t> == </a:t>
            </a:r>
            <a:r>
              <a:rPr lang="en-IN" sz="2200" b="1" dirty="0">
                <a:ea typeface="Times New Roman" panose="02020603050405020304" pitchFamily="18" charset="0"/>
              </a:rPr>
              <a:t>NULL</a:t>
            </a:r>
            <a:r>
              <a:rPr lang="en-IN" sz="2200" dirty="0">
                <a:ea typeface="Times New Roman" panose="02020603050405020304" pitchFamily="18" charset="0"/>
              </a:rPr>
              <a:t>).</a:t>
            </a:r>
          </a:p>
          <a:p>
            <a:pPr marL="342900" lvl="0" indent="-342900" algn="just">
              <a:lnSpc>
                <a:spcPts val="2400"/>
              </a:lnSpc>
              <a:buSzPts val="1000"/>
              <a:buFont typeface="Symbol" panose="05050102010706020507" pitchFamily="18" charset="2"/>
              <a:buChar char=""/>
              <a:tabLst>
                <a:tab pos="457200" algn="l"/>
              </a:tabLst>
            </a:pPr>
            <a:endParaRPr lang="en-IN" sz="2200" dirty="0">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rPr>
              <a:t>Step 2 - </a:t>
            </a:r>
            <a:r>
              <a:rPr lang="en-IN" sz="2200" dirty="0">
                <a:ea typeface="Times New Roman" panose="02020603050405020304" pitchFamily="18" charset="0"/>
              </a:rPr>
              <a:t>If it is </a:t>
            </a:r>
            <a:r>
              <a:rPr lang="en-IN" sz="2200" b="1" dirty="0">
                <a:ea typeface="Times New Roman" panose="02020603050405020304" pitchFamily="18" charset="0"/>
              </a:rPr>
              <a:t>Empty</a:t>
            </a:r>
            <a:r>
              <a:rPr lang="en-IN" sz="2200" dirty="0">
                <a:ea typeface="Times New Roman" panose="02020603050405020304" pitchFamily="18" charset="0"/>
              </a:rPr>
              <a:t>, then display </a:t>
            </a:r>
            <a:r>
              <a:rPr lang="en-IN" sz="2200" b="1" dirty="0">
                <a:ea typeface="Times New Roman" panose="02020603050405020304" pitchFamily="18" charset="0"/>
              </a:rPr>
              <a:t>'Stack is Empty!!!'</a:t>
            </a:r>
            <a:r>
              <a:rPr lang="en-IN" sz="2200" dirty="0">
                <a:ea typeface="Times New Roman" panose="02020603050405020304" pitchFamily="18" charset="0"/>
              </a:rPr>
              <a:t> and terminate the function.</a:t>
            </a:r>
          </a:p>
          <a:p>
            <a:pPr marL="342900" lvl="0" indent="-342900" algn="just">
              <a:lnSpc>
                <a:spcPts val="2400"/>
              </a:lnSpc>
              <a:buSzPts val="1000"/>
              <a:buFont typeface="Symbol" panose="05050102010706020507" pitchFamily="18" charset="2"/>
              <a:buChar char=""/>
              <a:tabLst>
                <a:tab pos="457200" algn="l"/>
              </a:tabLst>
            </a:pPr>
            <a:endParaRPr lang="en-IN" sz="2200" dirty="0">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rPr>
              <a:t>Step 3 - </a:t>
            </a:r>
            <a:r>
              <a:rPr lang="en-IN" sz="2200" dirty="0">
                <a:ea typeface="Times New Roman" panose="02020603050405020304" pitchFamily="18" charset="0"/>
              </a:rPr>
              <a:t>If it is </a:t>
            </a:r>
            <a:r>
              <a:rPr lang="en-IN" sz="2200" b="1" dirty="0">
                <a:ea typeface="Times New Roman" panose="02020603050405020304" pitchFamily="18" charset="0"/>
              </a:rPr>
              <a:t>Not Empty</a:t>
            </a:r>
            <a:r>
              <a:rPr lang="en-IN" sz="2200" dirty="0">
                <a:ea typeface="Times New Roman" panose="02020603050405020304" pitchFamily="18" charset="0"/>
              </a:rPr>
              <a:t>, then define a Node pointer </a:t>
            </a:r>
            <a:r>
              <a:rPr lang="en-IN" sz="2200" b="1" dirty="0">
                <a:ea typeface="Times New Roman" panose="02020603050405020304" pitchFamily="18" charset="0"/>
              </a:rPr>
              <a:t>'temp'</a:t>
            </a:r>
            <a:r>
              <a:rPr lang="en-IN" sz="2200" dirty="0">
                <a:ea typeface="Times New Roman" panose="02020603050405020304" pitchFamily="18" charset="0"/>
              </a:rPr>
              <a:t> and initialize with </a:t>
            </a:r>
            <a:r>
              <a:rPr lang="en-IN" sz="2200" b="1" dirty="0">
                <a:ea typeface="Times New Roman" panose="02020603050405020304" pitchFamily="18" charset="0"/>
              </a:rPr>
              <a:t>top</a:t>
            </a:r>
            <a:r>
              <a:rPr lang="en-IN" sz="2200" dirty="0">
                <a:ea typeface="Times New Roman" panose="02020603050405020304" pitchFamily="18" charset="0"/>
              </a:rPr>
              <a:t>.</a:t>
            </a:r>
          </a:p>
          <a:p>
            <a:pPr marL="342900" lvl="0" indent="-342900" algn="just">
              <a:lnSpc>
                <a:spcPts val="2400"/>
              </a:lnSpc>
              <a:buSzPts val="1000"/>
              <a:buFont typeface="Symbol" panose="05050102010706020507" pitchFamily="18" charset="2"/>
              <a:buChar char=""/>
              <a:tabLst>
                <a:tab pos="457200" algn="l"/>
              </a:tabLst>
            </a:pPr>
            <a:endParaRPr lang="en-IN" sz="2200" dirty="0">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rPr>
              <a:t>Step 4 - </a:t>
            </a:r>
            <a:r>
              <a:rPr lang="en-IN" sz="2200" dirty="0">
                <a:ea typeface="Times New Roman" panose="02020603050405020304" pitchFamily="18" charset="0"/>
              </a:rPr>
              <a:t>Display '</a:t>
            </a:r>
            <a:r>
              <a:rPr lang="en-IN" sz="2200" b="1" dirty="0">
                <a:ea typeface="Times New Roman" panose="02020603050405020304" pitchFamily="18" charset="0"/>
              </a:rPr>
              <a:t>temp → data</a:t>
            </a:r>
            <a:r>
              <a:rPr lang="en-IN" sz="2200" dirty="0">
                <a:ea typeface="Times New Roman" panose="02020603050405020304" pitchFamily="18" charset="0"/>
              </a:rPr>
              <a:t> ---&gt;' and move it to the next node. Repeat the same until </a:t>
            </a:r>
            <a:r>
              <a:rPr lang="en-IN" sz="2200" b="1" dirty="0">
                <a:ea typeface="Times New Roman" panose="02020603050405020304" pitchFamily="18" charset="0"/>
              </a:rPr>
              <a:t>temp</a:t>
            </a:r>
            <a:r>
              <a:rPr lang="en-IN" sz="2200" dirty="0">
                <a:ea typeface="Times New Roman" panose="02020603050405020304" pitchFamily="18" charset="0"/>
              </a:rPr>
              <a:t> reaches to the first node in the stack. (</a:t>
            </a:r>
            <a:r>
              <a:rPr lang="en-IN" sz="2200" b="1" dirty="0">
                <a:ea typeface="Times New Roman" panose="02020603050405020304" pitchFamily="18" charset="0"/>
              </a:rPr>
              <a:t>temp → next</a:t>
            </a:r>
            <a:r>
              <a:rPr lang="en-IN" sz="2200" dirty="0">
                <a:ea typeface="Times New Roman" panose="02020603050405020304" pitchFamily="18" charset="0"/>
              </a:rPr>
              <a:t> != </a:t>
            </a:r>
            <a:r>
              <a:rPr lang="en-IN" sz="2200" b="1" dirty="0">
                <a:ea typeface="Times New Roman" panose="02020603050405020304" pitchFamily="18" charset="0"/>
              </a:rPr>
              <a:t>NULL</a:t>
            </a:r>
            <a:r>
              <a:rPr lang="en-IN" sz="2200" dirty="0">
                <a:ea typeface="Times New Roman" panose="02020603050405020304" pitchFamily="18" charset="0"/>
              </a:rPr>
              <a:t>).</a:t>
            </a:r>
          </a:p>
          <a:p>
            <a:pPr marL="342900" lvl="0" indent="-342900" algn="just">
              <a:lnSpc>
                <a:spcPts val="2400"/>
              </a:lnSpc>
              <a:buSzPts val="1000"/>
              <a:buFont typeface="Symbol" panose="05050102010706020507" pitchFamily="18" charset="2"/>
              <a:buChar char=""/>
              <a:tabLst>
                <a:tab pos="457200" algn="l"/>
              </a:tabLst>
            </a:pPr>
            <a:endParaRPr lang="en-IN" sz="2200" dirty="0">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rPr>
              <a:t>Step 5 - </a:t>
            </a:r>
            <a:r>
              <a:rPr lang="en-IN" sz="2200" dirty="0">
                <a:ea typeface="Times New Roman" panose="02020603050405020304" pitchFamily="18" charset="0"/>
              </a:rPr>
              <a:t>Finally! Display '</a:t>
            </a:r>
            <a:r>
              <a:rPr lang="en-IN" sz="2200" b="1" dirty="0">
                <a:ea typeface="Times New Roman" panose="02020603050405020304" pitchFamily="18" charset="0"/>
              </a:rPr>
              <a:t>temp → data</a:t>
            </a:r>
            <a:r>
              <a:rPr lang="en-IN" sz="2200" dirty="0">
                <a:ea typeface="Times New Roman" panose="02020603050405020304" pitchFamily="18" charset="0"/>
              </a:rPr>
              <a:t> ---&gt; </a:t>
            </a:r>
            <a:r>
              <a:rPr lang="en-IN" sz="2200" b="1" dirty="0">
                <a:ea typeface="Times New Roman" panose="02020603050405020304" pitchFamily="18" charset="0"/>
              </a:rPr>
              <a:t>NULL</a:t>
            </a:r>
            <a:r>
              <a:rPr lang="en-IN" sz="2200" dirty="0">
                <a:ea typeface="Times New Roman" panose="02020603050405020304" pitchFamily="18" charset="0"/>
              </a:rPr>
              <a:t>'.</a:t>
            </a:r>
            <a:endParaRPr lang="en-IN" sz="2200" dirty="0">
              <a:effectLst/>
              <a:ea typeface="Times New Roman" panose="02020603050405020304" pitchFamily="18" charset="0"/>
            </a:endParaRPr>
          </a:p>
        </p:txBody>
      </p:sp>
    </p:spTree>
    <p:extLst>
      <p:ext uri="{BB962C8B-B14F-4D97-AF65-F5344CB8AC3E}">
        <p14:creationId xmlns:p14="http://schemas.microsoft.com/office/powerpoint/2010/main" val="1984892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512" y="969816"/>
            <a:ext cx="3638598" cy="442516"/>
          </a:xfrm>
          <a:prstGeom prst="rect">
            <a:avLst/>
          </a:prstGeom>
        </p:spPr>
        <p:txBody>
          <a:bodyPr vert="horz" wrap="square" lIns="0" tIns="11516" rIns="0" bIns="0" rtlCol="0" anchor="ctr">
            <a:spAutoFit/>
          </a:bodyPr>
          <a:lstStyle/>
          <a:p>
            <a:pPr marL="11516">
              <a:spcBef>
                <a:spcPts val="91"/>
              </a:spcBef>
            </a:pPr>
            <a:r>
              <a:rPr sz="2800" b="1" spc="-5" dirty="0"/>
              <a:t>Stack</a:t>
            </a:r>
            <a:r>
              <a:rPr sz="2800" b="1" spc="-295" dirty="0"/>
              <a:t> </a:t>
            </a:r>
            <a:r>
              <a:rPr sz="2800" b="1" spc="-5" dirty="0"/>
              <a:t>Application</a:t>
            </a:r>
          </a:p>
        </p:txBody>
      </p:sp>
      <p:sp>
        <p:nvSpPr>
          <p:cNvPr id="3" name="object 3"/>
          <p:cNvSpPr txBox="1"/>
          <p:nvPr/>
        </p:nvSpPr>
        <p:spPr>
          <a:xfrm>
            <a:off x="641462" y="1747609"/>
            <a:ext cx="8426337" cy="4600291"/>
          </a:xfrm>
          <a:prstGeom prst="rect">
            <a:avLst/>
          </a:prstGeom>
        </p:spPr>
        <p:txBody>
          <a:bodyPr vert="horz" wrap="square" lIns="0" tIns="126104" rIns="0" bIns="0" rtlCol="0">
            <a:spAutoFit/>
          </a:bodyPr>
          <a:lstStyle/>
          <a:p>
            <a:pPr marL="11516" marR="4607">
              <a:lnSpc>
                <a:spcPct val="74000"/>
              </a:lnSpc>
              <a:spcBef>
                <a:spcPts val="993"/>
              </a:spcBef>
            </a:pPr>
            <a:r>
              <a:rPr sz="2200" b="1" spc="-5" dirty="0">
                <a:latin typeface="+mj-lt"/>
                <a:cs typeface="Times New Roman"/>
              </a:rPr>
              <a:t>Reversing </a:t>
            </a:r>
            <a:r>
              <a:rPr sz="2200" b="1" dirty="0">
                <a:latin typeface="+mj-lt"/>
                <a:cs typeface="Times New Roman"/>
              </a:rPr>
              <a:t>a </a:t>
            </a:r>
            <a:r>
              <a:rPr sz="2200" b="1" spc="-9" dirty="0">
                <a:latin typeface="+mj-lt"/>
                <a:cs typeface="Times New Roman"/>
              </a:rPr>
              <a:t>string: </a:t>
            </a:r>
            <a:r>
              <a:rPr sz="2200" b="1" spc="-103" dirty="0">
                <a:latin typeface="+mj-lt"/>
                <a:cs typeface="Times New Roman"/>
              </a:rPr>
              <a:t>To </a:t>
            </a:r>
            <a:r>
              <a:rPr sz="2200" b="1" spc="-5" dirty="0">
                <a:latin typeface="+mj-lt"/>
                <a:cs typeface="Times New Roman"/>
              </a:rPr>
              <a:t>reverse </a:t>
            </a:r>
            <a:r>
              <a:rPr sz="2200" b="1" dirty="0">
                <a:latin typeface="+mj-lt"/>
                <a:cs typeface="Times New Roman"/>
              </a:rPr>
              <a:t>a </a:t>
            </a:r>
            <a:r>
              <a:rPr sz="2200" b="1" spc="-9" dirty="0">
                <a:latin typeface="+mj-lt"/>
                <a:cs typeface="Times New Roman"/>
              </a:rPr>
              <a:t>string </a:t>
            </a:r>
            <a:r>
              <a:rPr sz="2200" b="1" spc="-5" dirty="0">
                <a:latin typeface="+mj-lt"/>
                <a:cs typeface="Times New Roman"/>
              </a:rPr>
              <a:t>we </a:t>
            </a:r>
            <a:r>
              <a:rPr sz="2200" b="1" spc="-9" dirty="0">
                <a:latin typeface="+mj-lt"/>
                <a:cs typeface="Times New Roman"/>
              </a:rPr>
              <a:t>can </a:t>
            </a:r>
            <a:r>
              <a:rPr sz="2200" b="1" dirty="0">
                <a:latin typeface="+mj-lt"/>
                <a:cs typeface="Times New Roman"/>
              </a:rPr>
              <a:t>use  </a:t>
            </a:r>
            <a:r>
              <a:rPr sz="2200" b="1" spc="-5" dirty="0">
                <a:latin typeface="+mj-lt"/>
                <a:cs typeface="Times New Roman"/>
              </a:rPr>
              <a:t>following algorithm.</a:t>
            </a:r>
            <a:endParaRPr sz="2200" b="1" dirty="0">
              <a:latin typeface="+mj-lt"/>
              <a:cs typeface="Times New Roman"/>
            </a:endParaRPr>
          </a:p>
          <a:p>
            <a:pPr marL="403073" indent="-293667">
              <a:spcBef>
                <a:spcPts val="671"/>
              </a:spcBef>
              <a:buClr>
                <a:srgbClr val="FF6633"/>
              </a:buClr>
              <a:buAutoNum type="arabicPeriod"/>
              <a:tabLst>
                <a:tab pos="403073" algn="l"/>
              </a:tabLst>
            </a:pPr>
            <a:r>
              <a:rPr sz="2200" spc="-5" dirty="0">
                <a:cs typeface="Times New Roman"/>
              </a:rPr>
              <a:t>Given the sting </a:t>
            </a:r>
            <a:r>
              <a:rPr sz="2200" dirty="0">
                <a:cs typeface="Times New Roman"/>
              </a:rPr>
              <a:t>and a</a:t>
            </a:r>
            <a:r>
              <a:rPr sz="2200" spc="5" dirty="0">
                <a:cs typeface="Times New Roman"/>
              </a:rPr>
              <a:t> </a:t>
            </a:r>
            <a:r>
              <a:rPr sz="2200" spc="-5" dirty="0">
                <a:cs typeface="Times New Roman"/>
              </a:rPr>
              <a:t>stack</a:t>
            </a:r>
            <a:endParaRPr sz="2200" dirty="0">
              <a:cs typeface="Times New Roman"/>
            </a:endParaRPr>
          </a:p>
          <a:p>
            <a:pPr marL="403073" indent="-293667">
              <a:spcBef>
                <a:spcPts val="662"/>
              </a:spcBef>
              <a:buClr>
                <a:srgbClr val="FF6633"/>
              </a:buClr>
              <a:buAutoNum type="arabicPeriod"/>
              <a:tabLst>
                <a:tab pos="403073" algn="l"/>
              </a:tabLst>
            </a:pPr>
            <a:r>
              <a:rPr sz="2200" dirty="0">
                <a:cs typeface="Times New Roman"/>
              </a:rPr>
              <a:t>While </a:t>
            </a:r>
            <a:r>
              <a:rPr sz="2200" spc="-5" dirty="0">
                <a:cs typeface="Times New Roman"/>
              </a:rPr>
              <a:t>there is </a:t>
            </a:r>
            <a:r>
              <a:rPr sz="2200" dirty="0">
                <a:cs typeface="Times New Roman"/>
              </a:rPr>
              <a:t>not end of </a:t>
            </a:r>
            <a:r>
              <a:rPr sz="2200" spc="-5" dirty="0">
                <a:cs typeface="Times New Roman"/>
              </a:rPr>
              <a:t>string, </a:t>
            </a:r>
            <a:r>
              <a:rPr sz="2200" dirty="0">
                <a:cs typeface="Times New Roman"/>
              </a:rPr>
              <a:t>do </a:t>
            </a:r>
            <a:r>
              <a:rPr sz="2200" spc="-5" dirty="0">
                <a:cs typeface="Times New Roman"/>
              </a:rPr>
              <a:t>the following.</a:t>
            </a:r>
            <a:endParaRPr sz="2200" dirty="0">
              <a:cs typeface="Times New Roman"/>
            </a:endParaRPr>
          </a:p>
          <a:p>
            <a:pPr marL="403073" indent="-293667">
              <a:spcBef>
                <a:spcPts val="653"/>
              </a:spcBef>
              <a:buClr>
                <a:srgbClr val="FF6633"/>
              </a:buClr>
              <a:buAutoNum type="arabicPeriod"/>
              <a:tabLst>
                <a:tab pos="403073" algn="l"/>
              </a:tabLst>
            </a:pPr>
            <a:r>
              <a:rPr sz="2200" dirty="0">
                <a:cs typeface="Times New Roman"/>
              </a:rPr>
              <a:t>Read a </a:t>
            </a:r>
            <a:r>
              <a:rPr sz="2200" spc="-5" dirty="0">
                <a:cs typeface="Times New Roman"/>
              </a:rPr>
              <a:t>character form the string</a:t>
            </a:r>
            <a:endParaRPr sz="2200" dirty="0">
              <a:cs typeface="Times New Roman"/>
            </a:endParaRPr>
          </a:p>
          <a:p>
            <a:pPr marL="403073" indent="-293667">
              <a:spcBef>
                <a:spcPts val="662"/>
              </a:spcBef>
              <a:buClr>
                <a:srgbClr val="FF6633"/>
              </a:buClr>
              <a:buAutoNum type="arabicPeriod"/>
              <a:tabLst>
                <a:tab pos="403073" algn="l"/>
              </a:tabLst>
            </a:pPr>
            <a:r>
              <a:rPr sz="2200" spc="-5" dirty="0">
                <a:cs typeface="Times New Roman"/>
              </a:rPr>
              <a:t>Push it </a:t>
            </a:r>
            <a:r>
              <a:rPr sz="2200" dirty="0">
                <a:cs typeface="Times New Roman"/>
              </a:rPr>
              <a:t>on </a:t>
            </a:r>
            <a:r>
              <a:rPr sz="2200" spc="-5" dirty="0">
                <a:cs typeface="Times New Roman"/>
              </a:rPr>
              <a:t>the</a:t>
            </a:r>
            <a:r>
              <a:rPr sz="2200" dirty="0">
                <a:cs typeface="Times New Roman"/>
              </a:rPr>
              <a:t> </a:t>
            </a:r>
            <a:r>
              <a:rPr sz="2200" spc="-5" dirty="0">
                <a:cs typeface="Times New Roman"/>
              </a:rPr>
              <a:t>stack</a:t>
            </a:r>
            <a:endParaRPr sz="2200" dirty="0">
              <a:cs typeface="Times New Roman"/>
            </a:endParaRPr>
          </a:p>
          <a:p>
            <a:pPr marL="403073" indent="-293667">
              <a:spcBef>
                <a:spcPts val="653"/>
              </a:spcBef>
              <a:buClr>
                <a:srgbClr val="FF6633"/>
              </a:buClr>
              <a:buAutoNum type="arabicPeriod"/>
              <a:tabLst>
                <a:tab pos="403073" algn="l"/>
              </a:tabLst>
            </a:pPr>
            <a:r>
              <a:rPr sz="2200" spc="-5" dirty="0">
                <a:cs typeface="Times New Roman"/>
              </a:rPr>
              <a:t>End while</a:t>
            </a:r>
            <a:endParaRPr sz="2200" dirty="0">
              <a:cs typeface="Times New Roman"/>
            </a:endParaRPr>
          </a:p>
          <a:p>
            <a:pPr marL="403073" indent="-293667">
              <a:spcBef>
                <a:spcPts val="662"/>
              </a:spcBef>
              <a:buClr>
                <a:srgbClr val="FF6633"/>
              </a:buClr>
              <a:buAutoNum type="arabicPeriod"/>
              <a:tabLst>
                <a:tab pos="403073" algn="l"/>
              </a:tabLst>
            </a:pPr>
            <a:r>
              <a:rPr sz="2200" spc="-5" dirty="0">
                <a:cs typeface="Times New Roman"/>
              </a:rPr>
              <a:t>Re-initialize string position</a:t>
            </a:r>
            <a:endParaRPr sz="2200" dirty="0">
              <a:cs typeface="Times New Roman"/>
            </a:endParaRPr>
          </a:p>
          <a:p>
            <a:pPr marL="403073" indent="-293667">
              <a:spcBef>
                <a:spcPts val="653"/>
              </a:spcBef>
              <a:buClr>
                <a:srgbClr val="FF6633"/>
              </a:buClr>
              <a:buAutoNum type="arabicPeriod"/>
              <a:tabLst>
                <a:tab pos="403073" algn="l"/>
              </a:tabLst>
            </a:pPr>
            <a:r>
              <a:rPr sz="2200" dirty="0">
                <a:cs typeface="Times New Roman"/>
              </a:rPr>
              <a:t>While </a:t>
            </a:r>
            <a:r>
              <a:rPr sz="2200" spc="-5" dirty="0">
                <a:cs typeface="Times New Roman"/>
              </a:rPr>
              <a:t>stack is </a:t>
            </a:r>
            <a:r>
              <a:rPr sz="2200" dirty="0">
                <a:cs typeface="Times New Roman"/>
              </a:rPr>
              <a:t>not </a:t>
            </a:r>
            <a:r>
              <a:rPr sz="2200" spc="-27" dirty="0">
                <a:cs typeface="Times New Roman"/>
              </a:rPr>
              <a:t>Empty, </a:t>
            </a:r>
            <a:r>
              <a:rPr sz="2200" dirty="0">
                <a:cs typeface="Times New Roman"/>
              </a:rPr>
              <a:t>do </a:t>
            </a:r>
            <a:r>
              <a:rPr sz="2200" spc="-5" dirty="0">
                <a:cs typeface="Times New Roman"/>
              </a:rPr>
              <a:t>the</a:t>
            </a:r>
            <a:r>
              <a:rPr sz="2200" spc="32" dirty="0">
                <a:cs typeface="Times New Roman"/>
              </a:rPr>
              <a:t> </a:t>
            </a:r>
            <a:r>
              <a:rPr sz="2200" spc="-5" dirty="0">
                <a:cs typeface="Times New Roman"/>
              </a:rPr>
              <a:t>following.</a:t>
            </a:r>
            <a:endParaRPr sz="2200" dirty="0">
              <a:cs typeface="Times New Roman"/>
            </a:endParaRPr>
          </a:p>
          <a:p>
            <a:pPr marL="403073" indent="-293667">
              <a:spcBef>
                <a:spcPts val="662"/>
              </a:spcBef>
              <a:buClr>
                <a:srgbClr val="FF6633"/>
              </a:buClr>
              <a:buAutoNum type="arabicPeriod"/>
              <a:tabLst>
                <a:tab pos="403073" algn="l"/>
              </a:tabLst>
            </a:pPr>
            <a:r>
              <a:rPr sz="2200" spc="-5" dirty="0">
                <a:cs typeface="Times New Roman"/>
              </a:rPr>
              <a:t>Pop </a:t>
            </a:r>
            <a:r>
              <a:rPr sz="2200" dirty="0">
                <a:cs typeface="Times New Roman"/>
              </a:rPr>
              <a:t>a </a:t>
            </a:r>
            <a:r>
              <a:rPr sz="2200" spc="-5" dirty="0">
                <a:cs typeface="Times New Roman"/>
              </a:rPr>
              <a:t>character from the</a:t>
            </a:r>
            <a:r>
              <a:rPr sz="2200" spc="5" dirty="0">
                <a:cs typeface="Times New Roman"/>
              </a:rPr>
              <a:t> </a:t>
            </a:r>
            <a:r>
              <a:rPr sz="2200" spc="-5" dirty="0">
                <a:cs typeface="Times New Roman"/>
              </a:rPr>
              <a:t>stack</a:t>
            </a:r>
            <a:endParaRPr sz="2200" dirty="0">
              <a:cs typeface="Times New Roman"/>
            </a:endParaRPr>
          </a:p>
          <a:p>
            <a:pPr marL="109405" marR="1360082">
              <a:lnSpc>
                <a:spcPts val="3056"/>
              </a:lnSpc>
              <a:spcBef>
                <a:spcPts val="204"/>
              </a:spcBef>
              <a:buClr>
                <a:srgbClr val="FF6633"/>
              </a:buClr>
              <a:buAutoNum type="arabicPeriod"/>
              <a:tabLst>
                <a:tab pos="403073" algn="l"/>
              </a:tabLst>
            </a:pPr>
            <a:r>
              <a:rPr sz="2200" spc="-5" dirty="0">
                <a:cs typeface="Times New Roman"/>
              </a:rPr>
              <a:t>Insert the character </a:t>
            </a:r>
            <a:r>
              <a:rPr sz="2200" dirty="0">
                <a:cs typeface="Times New Roman"/>
              </a:rPr>
              <a:t>popped </a:t>
            </a:r>
            <a:r>
              <a:rPr sz="2200" spc="-5" dirty="0">
                <a:cs typeface="Times New Roman"/>
              </a:rPr>
              <a:t>into </a:t>
            </a:r>
            <a:r>
              <a:rPr sz="2200" dirty="0">
                <a:cs typeface="Times New Roman"/>
              </a:rPr>
              <a:t>next </a:t>
            </a:r>
            <a:r>
              <a:rPr sz="2200" spc="-5" dirty="0">
                <a:cs typeface="Times New Roman"/>
              </a:rPr>
              <a:t>position in string.</a:t>
            </a:r>
            <a:endParaRPr lang="en-US" sz="2200" spc="-5" dirty="0">
              <a:cs typeface="Times New Roman"/>
            </a:endParaRPr>
          </a:p>
          <a:p>
            <a:pPr marL="109405" marR="1360082">
              <a:lnSpc>
                <a:spcPts val="3056"/>
              </a:lnSpc>
              <a:spcBef>
                <a:spcPts val="204"/>
              </a:spcBef>
              <a:buClr>
                <a:srgbClr val="FF6633"/>
              </a:buClr>
              <a:buAutoNum type="arabicPeriod"/>
              <a:tabLst>
                <a:tab pos="403073" algn="l"/>
              </a:tabLst>
            </a:pPr>
            <a:r>
              <a:rPr sz="2200" spc="-5" dirty="0">
                <a:cs typeface="Times New Roman"/>
              </a:rPr>
              <a:t>End</a:t>
            </a:r>
            <a:r>
              <a:rPr sz="2200" spc="-41" dirty="0">
                <a:cs typeface="Times New Roman"/>
              </a:rPr>
              <a:t> </a:t>
            </a:r>
            <a:r>
              <a:rPr sz="2200" dirty="0">
                <a:cs typeface="Times New Roman"/>
              </a:rPr>
              <a:t>While</a:t>
            </a:r>
          </a:p>
        </p:txBody>
      </p:sp>
      <p:sp>
        <p:nvSpPr>
          <p:cNvPr id="4" name="Date Placeholder 3">
            <a:extLst>
              <a:ext uri="{FF2B5EF4-FFF2-40B4-BE49-F238E27FC236}">
                <a16:creationId xmlns:a16="http://schemas.microsoft.com/office/drawing/2014/main" id="{0EA933E4-3765-4CF5-9B88-6C848591E156}"/>
              </a:ext>
            </a:extLst>
          </p:cNvPr>
          <p:cNvSpPr>
            <a:spLocks noGrp="1"/>
          </p:cNvSpPr>
          <p:nvPr>
            <p:ph type="dt" sz="half" idx="10"/>
          </p:nvPr>
        </p:nvSpPr>
        <p:spPr/>
        <p:txBody>
          <a:bodyPr/>
          <a:lstStyle/>
          <a:p>
            <a:fld id="{0E77549A-DE7A-43B5-9FEF-5D96DFBDA070}" type="datetime1">
              <a:rPr lang="en-IN" smtClean="0"/>
              <a:t>03-09-2021</a:t>
            </a:fld>
            <a:endParaRPr lang="en-US" dirty="0"/>
          </a:p>
        </p:txBody>
      </p:sp>
      <p:sp>
        <p:nvSpPr>
          <p:cNvPr id="5" name="Footer Placeholder 4">
            <a:extLst>
              <a:ext uri="{FF2B5EF4-FFF2-40B4-BE49-F238E27FC236}">
                <a16:creationId xmlns:a16="http://schemas.microsoft.com/office/drawing/2014/main" id="{14A13524-D7C8-4E57-B66C-A9CBB4DD156B}"/>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D6F6C50B-68C2-48EC-9091-B3A922534FC3}"/>
              </a:ext>
            </a:extLst>
          </p:cNvPr>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a:extLst>
              <a:ext uri="{FF2B5EF4-FFF2-40B4-BE49-F238E27FC236}">
                <a16:creationId xmlns:a16="http://schemas.microsoft.com/office/drawing/2014/main" id="{1A32B51E-9EB8-4A81-8634-FFDCB11F2AF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DED2B126-8C11-4EB3-BA5D-B7BDFA73301B}"/>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123256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6328" y="1286702"/>
            <a:ext cx="3393298" cy="442516"/>
          </a:xfrm>
          <a:prstGeom prst="rect">
            <a:avLst/>
          </a:prstGeom>
        </p:spPr>
        <p:txBody>
          <a:bodyPr vert="horz" wrap="square" lIns="0" tIns="11516" rIns="0" bIns="0" rtlCol="0" anchor="ctr">
            <a:spAutoFit/>
          </a:bodyPr>
          <a:lstStyle/>
          <a:p>
            <a:pPr marL="11516">
              <a:spcBef>
                <a:spcPts val="91"/>
              </a:spcBef>
            </a:pPr>
            <a:r>
              <a:rPr sz="2800" b="1" spc="-9" dirty="0"/>
              <a:t>Reverse</a:t>
            </a:r>
            <a:r>
              <a:rPr sz="2800" b="1" spc="-82" dirty="0"/>
              <a:t> </a:t>
            </a:r>
            <a:r>
              <a:rPr sz="2800" b="1" spc="-5" dirty="0"/>
              <a:t>String...</a:t>
            </a:r>
          </a:p>
        </p:txBody>
      </p:sp>
      <p:sp>
        <p:nvSpPr>
          <p:cNvPr id="3" name="object 3"/>
          <p:cNvSpPr txBox="1"/>
          <p:nvPr/>
        </p:nvSpPr>
        <p:spPr>
          <a:xfrm>
            <a:off x="654128" y="5827017"/>
            <a:ext cx="8201962" cy="405904"/>
          </a:xfrm>
          <a:prstGeom prst="rect">
            <a:avLst/>
          </a:prstGeom>
        </p:spPr>
        <p:txBody>
          <a:bodyPr vert="horz" wrap="square" lIns="0" tIns="11516" rIns="0" bIns="0" rtlCol="0">
            <a:spAutoFit/>
          </a:bodyPr>
          <a:lstStyle/>
          <a:p>
            <a:pPr marL="268331" marR="4607" indent="-256815">
              <a:lnSpc>
                <a:spcPct val="130200"/>
              </a:lnSpc>
              <a:spcBef>
                <a:spcPts val="91"/>
              </a:spcBef>
            </a:pPr>
            <a:r>
              <a:rPr sz="2200" spc="-9" dirty="0">
                <a:solidFill>
                  <a:srgbClr val="00007F"/>
                </a:solidFill>
                <a:latin typeface="Times New Roman" panose="02020603050405020304" pitchFamily="18" charset="0"/>
                <a:cs typeface="Times New Roman" panose="02020603050405020304" pitchFamily="18" charset="0"/>
              </a:rPr>
              <a:t>String </a:t>
            </a:r>
            <a:r>
              <a:rPr sz="2200" spc="-5" dirty="0">
                <a:solidFill>
                  <a:srgbClr val="00007F"/>
                </a:solidFill>
                <a:latin typeface="Times New Roman" panose="02020603050405020304" pitchFamily="18" charset="0"/>
                <a:cs typeface="Times New Roman" panose="02020603050405020304" pitchFamily="18" charset="0"/>
              </a:rPr>
              <a:t>is </a:t>
            </a:r>
            <a:r>
              <a:rPr sz="2200" dirty="0">
                <a:solidFill>
                  <a:srgbClr val="00007F"/>
                </a:solidFill>
                <a:latin typeface="Times New Roman" panose="02020603050405020304" pitchFamily="18" charset="0"/>
                <a:cs typeface="Times New Roman" panose="02020603050405020304" pitchFamily="18" charset="0"/>
              </a:rPr>
              <a:t>a b c d e</a:t>
            </a:r>
            <a:r>
              <a:rPr sz="2200" spc="-100" dirty="0">
                <a:solidFill>
                  <a:srgbClr val="00007F"/>
                </a:solidFill>
                <a:latin typeface="Times New Roman" panose="02020603050405020304" pitchFamily="18" charset="0"/>
                <a:cs typeface="Times New Roman" panose="02020603050405020304" pitchFamily="18" charset="0"/>
              </a:rPr>
              <a:t> </a:t>
            </a:r>
            <a:r>
              <a:rPr sz="2200" dirty="0">
                <a:solidFill>
                  <a:srgbClr val="00007F"/>
                </a:solidFill>
                <a:latin typeface="Times New Roman" panose="02020603050405020304" pitchFamily="18" charset="0"/>
                <a:cs typeface="Times New Roman" panose="02020603050405020304" pitchFamily="18" charset="0"/>
              </a:rPr>
              <a:t>f  </a:t>
            </a:r>
            <a:r>
              <a:rPr sz="2200" spc="-9" dirty="0">
                <a:solidFill>
                  <a:srgbClr val="00007F"/>
                </a:solidFill>
                <a:latin typeface="Times New Roman" panose="02020603050405020304" pitchFamily="18" charset="0"/>
                <a:cs typeface="Times New Roman" panose="02020603050405020304" pitchFamily="18" charset="0"/>
              </a:rPr>
              <a:t>PUSH </a:t>
            </a:r>
            <a:r>
              <a:rPr sz="2200" spc="-5" dirty="0">
                <a:solidFill>
                  <a:srgbClr val="00007F"/>
                </a:solidFill>
                <a:latin typeface="Times New Roman" panose="02020603050405020304" pitchFamily="18" charset="0"/>
                <a:cs typeface="Times New Roman" panose="02020603050405020304" pitchFamily="18" charset="0"/>
              </a:rPr>
              <a:t>to</a:t>
            </a:r>
            <a:r>
              <a:rPr sz="2200" spc="-45" dirty="0">
                <a:solidFill>
                  <a:srgbClr val="00007F"/>
                </a:solidFill>
                <a:latin typeface="Times New Roman" panose="02020603050405020304" pitchFamily="18" charset="0"/>
                <a:cs typeface="Times New Roman" panose="02020603050405020304" pitchFamily="18" charset="0"/>
              </a:rPr>
              <a:t> </a:t>
            </a:r>
            <a:r>
              <a:rPr sz="2200" spc="-5" dirty="0">
                <a:solidFill>
                  <a:srgbClr val="00007F"/>
                </a:solidFill>
                <a:latin typeface="Times New Roman" panose="02020603050405020304" pitchFamily="18" charset="0"/>
                <a:cs typeface="Times New Roman" panose="02020603050405020304" pitchFamily="18" charset="0"/>
              </a:rPr>
              <a:t>SACK</a:t>
            </a:r>
            <a:endParaRPr sz="2200" dirty="0">
              <a:latin typeface="Times New Roman" panose="02020603050405020304" pitchFamily="18" charset="0"/>
              <a:cs typeface="Times New Roman" panose="02020603050405020304" pitchFamily="18" charset="0"/>
            </a:endParaRPr>
          </a:p>
        </p:txBody>
      </p:sp>
      <p:sp>
        <p:nvSpPr>
          <p:cNvPr id="4" name="object 4"/>
          <p:cNvSpPr/>
          <p:nvPr/>
        </p:nvSpPr>
        <p:spPr>
          <a:xfrm>
            <a:off x="3109421" y="2290965"/>
            <a:ext cx="1645689" cy="3535743"/>
          </a:xfrm>
          <a:prstGeom prst="rect">
            <a:avLst/>
          </a:prstGeom>
          <a:blipFill>
            <a:blip r:embed="rId2" cstate="print"/>
            <a:stretch>
              <a:fillRect/>
            </a:stretch>
          </a:blipFill>
        </p:spPr>
        <p:txBody>
          <a:bodyPr wrap="square" lIns="0" tIns="0" rIns="0" bIns="0" rtlCol="0"/>
          <a:lstStyle/>
          <a:p>
            <a:endParaRPr sz="1632"/>
          </a:p>
        </p:txBody>
      </p:sp>
      <p:sp>
        <p:nvSpPr>
          <p:cNvPr id="5" name="object 5"/>
          <p:cNvSpPr/>
          <p:nvPr/>
        </p:nvSpPr>
        <p:spPr>
          <a:xfrm>
            <a:off x="239539" y="2254330"/>
            <a:ext cx="1658358" cy="3443395"/>
          </a:xfrm>
          <a:prstGeom prst="rect">
            <a:avLst/>
          </a:prstGeom>
          <a:blipFill>
            <a:blip r:embed="rId3" cstate="print"/>
            <a:stretch>
              <a:fillRect/>
            </a:stretch>
          </a:blipFill>
        </p:spPr>
        <p:txBody>
          <a:bodyPr wrap="square" lIns="0" tIns="0" rIns="0" bIns="0" rtlCol="0"/>
          <a:lstStyle/>
          <a:p>
            <a:endParaRPr sz="1632"/>
          </a:p>
        </p:txBody>
      </p:sp>
      <p:sp>
        <p:nvSpPr>
          <p:cNvPr id="6" name="object 6"/>
          <p:cNvSpPr/>
          <p:nvPr/>
        </p:nvSpPr>
        <p:spPr>
          <a:xfrm>
            <a:off x="1658358" y="2263975"/>
            <a:ext cx="1576591" cy="3499394"/>
          </a:xfrm>
          <a:prstGeom prst="rect">
            <a:avLst/>
          </a:prstGeom>
          <a:blipFill>
            <a:blip r:embed="rId4" cstate="print"/>
            <a:stretch>
              <a:fillRect/>
            </a:stretch>
          </a:blipFill>
        </p:spPr>
        <p:txBody>
          <a:bodyPr wrap="square" lIns="0" tIns="0" rIns="0" bIns="0" rtlCol="0"/>
          <a:lstStyle/>
          <a:p>
            <a:endParaRPr sz="1632"/>
          </a:p>
        </p:txBody>
      </p:sp>
      <p:sp>
        <p:nvSpPr>
          <p:cNvPr id="7" name="object 7"/>
          <p:cNvSpPr/>
          <p:nvPr/>
        </p:nvSpPr>
        <p:spPr>
          <a:xfrm>
            <a:off x="4517873" y="2099999"/>
            <a:ext cx="1710180" cy="3750894"/>
          </a:xfrm>
          <a:prstGeom prst="rect">
            <a:avLst/>
          </a:prstGeom>
          <a:blipFill>
            <a:blip r:embed="rId5" cstate="print"/>
            <a:stretch>
              <a:fillRect/>
            </a:stretch>
          </a:blipFill>
        </p:spPr>
        <p:txBody>
          <a:bodyPr wrap="square" lIns="0" tIns="0" rIns="0" bIns="0" rtlCol="0"/>
          <a:lstStyle/>
          <a:p>
            <a:endParaRPr sz="1632"/>
          </a:p>
        </p:txBody>
      </p:sp>
      <p:sp>
        <p:nvSpPr>
          <p:cNvPr id="8" name="object 8"/>
          <p:cNvSpPr/>
          <p:nvPr/>
        </p:nvSpPr>
        <p:spPr>
          <a:xfrm>
            <a:off x="6011547" y="2070084"/>
            <a:ext cx="1720545" cy="3791174"/>
          </a:xfrm>
          <a:prstGeom prst="rect">
            <a:avLst/>
          </a:prstGeom>
          <a:blipFill>
            <a:blip r:embed="rId6" cstate="print"/>
            <a:stretch>
              <a:fillRect/>
            </a:stretch>
          </a:blipFill>
        </p:spPr>
        <p:txBody>
          <a:bodyPr wrap="square" lIns="0" tIns="0" rIns="0" bIns="0" rtlCol="0"/>
          <a:lstStyle/>
          <a:p>
            <a:endParaRPr sz="1632"/>
          </a:p>
        </p:txBody>
      </p:sp>
      <p:sp>
        <p:nvSpPr>
          <p:cNvPr id="9" name="object 9"/>
          <p:cNvSpPr/>
          <p:nvPr/>
        </p:nvSpPr>
        <p:spPr>
          <a:xfrm>
            <a:off x="7472975" y="2082052"/>
            <a:ext cx="1668722" cy="3713562"/>
          </a:xfrm>
          <a:prstGeom prst="rect">
            <a:avLst/>
          </a:prstGeom>
          <a:blipFill>
            <a:blip r:embed="rId7" cstate="print"/>
            <a:stretch>
              <a:fillRect/>
            </a:stretch>
          </a:blipFill>
        </p:spPr>
        <p:txBody>
          <a:bodyPr wrap="square" lIns="0" tIns="0" rIns="0" bIns="0" rtlCol="0"/>
          <a:lstStyle/>
          <a:p>
            <a:endParaRPr sz="1632"/>
          </a:p>
        </p:txBody>
      </p:sp>
      <p:sp>
        <p:nvSpPr>
          <p:cNvPr id="10" name="Date Placeholder 9">
            <a:extLst>
              <a:ext uri="{FF2B5EF4-FFF2-40B4-BE49-F238E27FC236}">
                <a16:creationId xmlns:a16="http://schemas.microsoft.com/office/drawing/2014/main" id="{C1D7D210-848D-4719-8F34-2EA97249D929}"/>
              </a:ext>
            </a:extLst>
          </p:cNvPr>
          <p:cNvSpPr>
            <a:spLocks noGrp="1"/>
          </p:cNvSpPr>
          <p:nvPr>
            <p:ph type="dt" sz="half" idx="10"/>
          </p:nvPr>
        </p:nvSpPr>
        <p:spPr/>
        <p:txBody>
          <a:bodyPr/>
          <a:lstStyle/>
          <a:p>
            <a:fld id="{AC46582B-A070-4680-ADFB-7BBF14929167}" type="datetime1">
              <a:rPr lang="en-IN" smtClean="0"/>
              <a:t>03-09-2021</a:t>
            </a:fld>
            <a:endParaRPr lang="en-US"/>
          </a:p>
        </p:txBody>
      </p:sp>
      <p:sp>
        <p:nvSpPr>
          <p:cNvPr id="11" name="Footer Placeholder 10">
            <a:extLst>
              <a:ext uri="{FF2B5EF4-FFF2-40B4-BE49-F238E27FC236}">
                <a16:creationId xmlns:a16="http://schemas.microsoft.com/office/drawing/2014/main" id="{02A40565-20AD-4E8B-B9EC-5AE1BC3B1C72}"/>
              </a:ext>
            </a:extLst>
          </p:cNvPr>
          <p:cNvSpPr>
            <a:spLocks noGrp="1"/>
          </p:cNvSpPr>
          <p:nvPr>
            <p:ph type="ftr" sz="quarter" idx="11"/>
          </p:nvPr>
        </p:nvSpPr>
        <p:spPr/>
        <p:txBody>
          <a:bodyPr/>
          <a:lstStyle/>
          <a:p>
            <a:r>
              <a:rPr lang="fi-FI" smtClean="0"/>
              <a:t>Alisha Sikri DS  Unit 2                        </a:t>
            </a:r>
            <a:endParaRPr lang="en-US"/>
          </a:p>
        </p:txBody>
      </p:sp>
      <p:sp>
        <p:nvSpPr>
          <p:cNvPr id="12" name="Slide Number Placeholder 11">
            <a:extLst>
              <a:ext uri="{FF2B5EF4-FFF2-40B4-BE49-F238E27FC236}">
                <a16:creationId xmlns:a16="http://schemas.microsoft.com/office/drawing/2014/main" id="{6CE568A9-A78F-4901-A764-F64A79C599EC}"/>
              </a:ext>
            </a:extLst>
          </p:cNvPr>
          <p:cNvSpPr>
            <a:spLocks noGrp="1"/>
          </p:cNvSpPr>
          <p:nvPr>
            <p:ph type="sldNum" sz="quarter" idx="12"/>
          </p:nvPr>
        </p:nvSpPr>
        <p:spPr/>
        <p:txBody>
          <a:bodyPr/>
          <a:lstStyle/>
          <a:p>
            <a:fld id="{B6F15528-21DE-4FAA-801E-634DDDAF4B2B}" type="slidenum">
              <a:rPr lang="en-US" smtClean="0"/>
              <a:pPr/>
              <a:t>32</a:t>
            </a:fld>
            <a:endParaRPr lang="en-US"/>
          </a:p>
        </p:txBody>
      </p:sp>
      <p:sp>
        <p:nvSpPr>
          <p:cNvPr id="13" name="Title 1">
            <a:extLst>
              <a:ext uri="{FF2B5EF4-FFF2-40B4-BE49-F238E27FC236}">
                <a16:creationId xmlns:a16="http://schemas.microsoft.com/office/drawing/2014/main" id="{8FC4EE4F-9268-4E5C-B220-B0F4C9DE2B83}"/>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4" name="Picture 2" descr="E:\NIET\Project\xLogo11.png.pagespeed.ic.pydHLuCQEZ.png">
            <a:extLst>
              <a:ext uri="{FF2B5EF4-FFF2-40B4-BE49-F238E27FC236}">
                <a16:creationId xmlns:a16="http://schemas.microsoft.com/office/drawing/2014/main" id="{E08B453B-3C1B-40AC-AC6F-492769E6502F}"/>
              </a:ext>
            </a:extLst>
          </p:cNvPr>
          <p:cNvPicPr>
            <a:picLocks noChangeAspect="1" noChangeArrowheads="1"/>
          </p:cNvPicPr>
          <p:nvPr/>
        </p:nvPicPr>
        <p:blipFill>
          <a:blip r:embed="rId8"/>
          <a:srcRect/>
          <a:stretch>
            <a:fillRect/>
          </a:stretch>
        </p:blipFill>
        <p:spPr bwMode="auto">
          <a:xfrm>
            <a:off x="0" y="0"/>
            <a:ext cx="1447800" cy="817163"/>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8998" y="1335079"/>
            <a:ext cx="3393298" cy="442516"/>
          </a:xfrm>
          <a:prstGeom prst="rect">
            <a:avLst/>
          </a:prstGeom>
        </p:spPr>
        <p:txBody>
          <a:bodyPr vert="horz" wrap="square" lIns="0" tIns="11516" rIns="0" bIns="0" rtlCol="0" anchor="ctr">
            <a:spAutoFit/>
          </a:bodyPr>
          <a:lstStyle/>
          <a:p>
            <a:pPr marL="11516">
              <a:spcBef>
                <a:spcPts val="91"/>
              </a:spcBef>
            </a:pPr>
            <a:r>
              <a:rPr sz="2800" b="1" spc="-9" dirty="0"/>
              <a:t>Reverse</a:t>
            </a:r>
            <a:r>
              <a:rPr sz="2800" b="1" spc="-82" dirty="0"/>
              <a:t> </a:t>
            </a:r>
            <a:r>
              <a:rPr sz="2800" b="1" spc="-5" dirty="0"/>
              <a:t>String...</a:t>
            </a:r>
          </a:p>
        </p:txBody>
      </p:sp>
      <p:sp>
        <p:nvSpPr>
          <p:cNvPr id="3" name="object 3"/>
          <p:cNvSpPr txBox="1"/>
          <p:nvPr/>
        </p:nvSpPr>
        <p:spPr>
          <a:xfrm>
            <a:off x="495204" y="5626324"/>
            <a:ext cx="8360887" cy="407891"/>
          </a:xfrm>
          <a:prstGeom prst="rect">
            <a:avLst/>
          </a:prstGeom>
        </p:spPr>
        <p:txBody>
          <a:bodyPr vert="horz" wrap="square" lIns="0" tIns="11516" rIns="0" bIns="0" rtlCol="0">
            <a:spAutoFit/>
          </a:bodyPr>
          <a:lstStyle/>
          <a:p>
            <a:pPr marL="885031" marR="4607" indent="-874092">
              <a:lnSpc>
                <a:spcPct val="130200"/>
              </a:lnSpc>
              <a:spcBef>
                <a:spcPts val="91"/>
              </a:spcBef>
            </a:pPr>
            <a:r>
              <a:rPr sz="2200" spc="-5" dirty="0">
                <a:solidFill>
                  <a:srgbClr val="00007F"/>
                </a:solidFill>
                <a:latin typeface="Times New Roman" panose="02020603050405020304" pitchFamily="18" charset="0"/>
                <a:cs typeface="Times New Roman" panose="02020603050405020304" pitchFamily="18" charset="0"/>
              </a:rPr>
              <a:t>Reversed </a:t>
            </a:r>
            <a:r>
              <a:rPr sz="2200" spc="-9" dirty="0">
                <a:solidFill>
                  <a:srgbClr val="00007F"/>
                </a:solidFill>
                <a:latin typeface="Times New Roman" panose="02020603050405020304" pitchFamily="18" charset="0"/>
                <a:cs typeface="Times New Roman" panose="02020603050405020304" pitchFamily="18" charset="0"/>
              </a:rPr>
              <a:t>String: </a:t>
            </a:r>
            <a:r>
              <a:rPr sz="2200" dirty="0">
                <a:solidFill>
                  <a:srgbClr val="00007F"/>
                </a:solidFill>
                <a:latin typeface="Times New Roman" panose="02020603050405020304" pitchFamily="18" charset="0"/>
                <a:cs typeface="Times New Roman" panose="02020603050405020304" pitchFamily="18" charset="0"/>
              </a:rPr>
              <a:t>f e d c b</a:t>
            </a:r>
            <a:r>
              <a:rPr sz="2200" spc="-103" dirty="0">
                <a:solidFill>
                  <a:srgbClr val="00007F"/>
                </a:solidFill>
                <a:latin typeface="Times New Roman" panose="02020603050405020304" pitchFamily="18" charset="0"/>
                <a:cs typeface="Times New Roman" panose="02020603050405020304" pitchFamily="18" charset="0"/>
              </a:rPr>
              <a:t> </a:t>
            </a:r>
            <a:r>
              <a:rPr sz="2200" dirty="0">
                <a:solidFill>
                  <a:srgbClr val="00007F"/>
                </a:solidFill>
                <a:latin typeface="Times New Roman" panose="02020603050405020304" pitchFamily="18" charset="0"/>
                <a:cs typeface="Times New Roman" panose="02020603050405020304" pitchFamily="18" charset="0"/>
              </a:rPr>
              <a:t>a  </a:t>
            </a:r>
            <a:r>
              <a:rPr sz="2200" spc="-5" dirty="0">
                <a:solidFill>
                  <a:srgbClr val="00007F"/>
                </a:solidFill>
                <a:latin typeface="Times New Roman" panose="02020603050405020304" pitchFamily="18" charset="0"/>
                <a:cs typeface="Times New Roman" panose="02020603050405020304" pitchFamily="18" charset="0"/>
              </a:rPr>
              <a:t>POP </a:t>
            </a:r>
            <a:r>
              <a:rPr sz="2200" spc="-9" dirty="0">
                <a:solidFill>
                  <a:srgbClr val="00007F"/>
                </a:solidFill>
                <a:latin typeface="Times New Roman" panose="02020603050405020304" pitchFamily="18" charset="0"/>
                <a:cs typeface="Times New Roman" panose="02020603050405020304" pitchFamily="18" charset="0"/>
              </a:rPr>
              <a:t>from</a:t>
            </a:r>
            <a:r>
              <a:rPr sz="2200" spc="-77" dirty="0">
                <a:solidFill>
                  <a:srgbClr val="00007F"/>
                </a:solidFill>
                <a:latin typeface="Times New Roman" panose="02020603050405020304" pitchFamily="18" charset="0"/>
                <a:cs typeface="Times New Roman" panose="02020603050405020304" pitchFamily="18" charset="0"/>
              </a:rPr>
              <a:t> </a:t>
            </a:r>
            <a:r>
              <a:rPr sz="2200" spc="-5" dirty="0">
                <a:solidFill>
                  <a:srgbClr val="00007F"/>
                </a:solidFill>
                <a:latin typeface="Times New Roman" panose="02020603050405020304" pitchFamily="18" charset="0"/>
                <a:cs typeface="Times New Roman" panose="02020603050405020304" pitchFamily="18" charset="0"/>
              </a:rPr>
              <a:t>SACK</a:t>
            </a:r>
            <a:endParaRPr sz="2200" dirty="0">
              <a:latin typeface="Times New Roman" panose="02020603050405020304" pitchFamily="18" charset="0"/>
              <a:cs typeface="Times New Roman" panose="02020603050405020304" pitchFamily="18" charset="0"/>
            </a:endParaRPr>
          </a:p>
        </p:txBody>
      </p:sp>
      <p:sp>
        <p:nvSpPr>
          <p:cNvPr id="4" name="object 4"/>
          <p:cNvSpPr/>
          <p:nvPr/>
        </p:nvSpPr>
        <p:spPr>
          <a:xfrm>
            <a:off x="4800023" y="2114739"/>
            <a:ext cx="1645690" cy="3638264"/>
          </a:xfrm>
          <a:prstGeom prst="rect">
            <a:avLst/>
          </a:prstGeom>
          <a:blipFill>
            <a:blip r:embed="rId2" cstate="print"/>
            <a:stretch>
              <a:fillRect/>
            </a:stretch>
          </a:blipFill>
        </p:spPr>
        <p:txBody>
          <a:bodyPr wrap="square" lIns="0" tIns="0" rIns="0" bIns="0" rtlCol="0"/>
          <a:lstStyle/>
          <a:p>
            <a:endParaRPr sz="1632"/>
          </a:p>
        </p:txBody>
      </p:sp>
      <p:sp>
        <p:nvSpPr>
          <p:cNvPr id="5" name="object 5"/>
          <p:cNvSpPr/>
          <p:nvPr/>
        </p:nvSpPr>
        <p:spPr>
          <a:xfrm>
            <a:off x="7645720" y="2114737"/>
            <a:ext cx="1495976" cy="3517345"/>
          </a:xfrm>
          <a:prstGeom prst="rect">
            <a:avLst/>
          </a:prstGeom>
          <a:blipFill>
            <a:blip r:embed="rId3" cstate="print"/>
            <a:stretch>
              <a:fillRect/>
            </a:stretch>
          </a:blipFill>
        </p:spPr>
        <p:txBody>
          <a:bodyPr wrap="square" lIns="0" tIns="0" rIns="0" bIns="0" rtlCol="0"/>
          <a:lstStyle/>
          <a:p>
            <a:endParaRPr sz="1632"/>
          </a:p>
        </p:txBody>
      </p:sp>
      <p:sp>
        <p:nvSpPr>
          <p:cNvPr id="6" name="object 6"/>
          <p:cNvSpPr/>
          <p:nvPr/>
        </p:nvSpPr>
        <p:spPr>
          <a:xfrm>
            <a:off x="6203870" y="2114737"/>
            <a:ext cx="1576591" cy="3582988"/>
          </a:xfrm>
          <a:prstGeom prst="rect">
            <a:avLst/>
          </a:prstGeom>
          <a:blipFill>
            <a:blip r:embed="rId4" cstate="print"/>
            <a:stretch>
              <a:fillRect/>
            </a:stretch>
          </a:blipFill>
        </p:spPr>
        <p:txBody>
          <a:bodyPr wrap="square" lIns="0" tIns="0" rIns="0" bIns="0" rtlCol="0"/>
          <a:lstStyle/>
          <a:p>
            <a:endParaRPr sz="1632"/>
          </a:p>
        </p:txBody>
      </p:sp>
      <p:sp>
        <p:nvSpPr>
          <p:cNvPr id="7" name="object 7"/>
          <p:cNvSpPr/>
          <p:nvPr/>
        </p:nvSpPr>
        <p:spPr>
          <a:xfrm>
            <a:off x="3221130" y="2114739"/>
            <a:ext cx="1710181" cy="3638264"/>
          </a:xfrm>
          <a:prstGeom prst="rect">
            <a:avLst/>
          </a:prstGeom>
          <a:blipFill>
            <a:blip r:embed="rId5" cstate="print"/>
            <a:stretch>
              <a:fillRect/>
            </a:stretch>
          </a:blipFill>
        </p:spPr>
        <p:txBody>
          <a:bodyPr wrap="square" lIns="0" tIns="0" rIns="0" bIns="0" rtlCol="0"/>
          <a:lstStyle/>
          <a:p>
            <a:endParaRPr sz="1632"/>
          </a:p>
        </p:txBody>
      </p:sp>
      <p:sp>
        <p:nvSpPr>
          <p:cNvPr id="8" name="object 8"/>
          <p:cNvSpPr/>
          <p:nvPr/>
        </p:nvSpPr>
        <p:spPr>
          <a:xfrm>
            <a:off x="1628414" y="2090639"/>
            <a:ext cx="1720546" cy="3677335"/>
          </a:xfrm>
          <a:prstGeom prst="rect">
            <a:avLst/>
          </a:prstGeom>
          <a:blipFill>
            <a:blip r:embed="rId6" cstate="print"/>
            <a:stretch>
              <a:fillRect/>
            </a:stretch>
          </a:blipFill>
        </p:spPr>
        <p:txBody>
          <a:bodyPr wrap="square" lIns="0" tIns="0" rIns="0" bIns="0" rtlCol="0"/>
          <a:lstStyle/>
          <a:p>
            <a:endParaRPr sz="1632"/>
          </a:p>
        </p:txBody>
      </p:sp>
      <p:sp>
        <p:nvSpPr>
          <p:cNvPr id="9" name="object 9"/>
          <p:cNvSpPr/>
          <p:nvPr/>
        </p:nvSpPr>
        <p:spPr>
          <a:xfrm>
            <a:off x="0" y="2150951"/>
            <a:ext cx="1779280" cy="3602053"/>
          </a:xfrm>
          <a:prstGeom prst="rect">
            <a:avLst/>
          </a:prstGeom>
          <a:blipFill>
            <a:blip r:embed="rId7" cstate="print"/>
            <a:stretch>
              <a:fillRect/>
            </a:stretch>
          </a:blipFill>
        </p:spPr>
        <p:txBody>
          <a:bodyPr wrap="square" lIns="0" tIns="0" rIns="0" bIns="0" rtlCol="0"/>
          <a:lstStyle/>
          <a:p>
            <a:endParaRPr sz="1632"/>
          </a:p>
        </p:txBody>
      </p:sp>
      <p:sp>
        <p:nvSpPr>
          <p:cNvPr id="10" name="Date Placeholder 9">
            <a:extLst>
              <a:ext uri="{FF2B5EF4-FFF2-40B4-BE49-F238E27FC236}">
                <a16:creationId xmlns:a16="http://schemas.microsoft.com/office/drawing/2014/main" id="{E0287FD9-2B8B-4634-8630-E9C365E86FDD}"/>
              </a:ext>
            </a:extLst>
          </p:cNvPr>
          <p:cNvSpPr>
            <a:spLocks noGrp="1"/>
          </p:cNvSpPr>
          <p:nvPr>
            <p:ph type="dt" sz="half" idx="10"/>
          </p:nvPr>
        </p:nvSpPr>
        <p:spPr/>
        <p:txBody>
          <a:bodyPr/>
          <a:lstStyle/>
          <a:p>
            <a:fld id="{7109B3BB-44B0-47CE-BD8A-F20C05FA9919}" type="datetime1">
              <a:rPr lang="en-IN" smtClean="0"/>
              <a:t>03-09-2021</a:t>
            </a:fld>
            <a:endParaRPr lang="en-US"/>
          </a:p>
        </p:txBody>
      </p:sp>
      <p:sp>
        <p:nvSpPr>
          <p:cNvPr id="11" name="Footer Placeholder 10">
            <a:extLst>
              <a:ext uri="{FF2B5EF4-FFF2-40B4-BE49-F238E27FC236}">
                <a16:creationId xmlns:a16="http://schemas.microsoft.com/office/drawing/2014/main" id="{A9578A7E-994D-439C-AA9C-FD576025E964}"/>
              </a:ext>
            </a:extLst>
          </p:cNvPr>
          <p:cNvSpPr>
            <a:spLocks noGrp="1"/>
          </p:cNvSpPr>
          <p:nvPr>
            <p:ph type="ftr" sz="quarter" idx="11"/>
          </p:nvPr>
        </p:nvSpPr>
        <p:spPr/>
        <p:txBody>
          <a:bodyPr/>
          <a:lstStyle/>
          <a:p>
            <a:r>
              <a:rPr lang="fi-FI" smtClean="0"/>
              <a:t>Alisha Sikri DS  Unit 2                        </a:t>
            </a:r>
            <a:endParaRPr lang="en-US"/>
          </a:p>
        </p:txBody>
      </p:sp>
      <p:sp>
        <p:nvSpPr>
          <p:cNvPr id="12" name="Slide Number Placeholder 11">
            <a:extLst>
              <a:ext uri="{FF2B5EF4-FFF2-40B4-BE49-F238E27FC236}">
                <a16:creationId xmlns:a16="http://schemas.microsoft.com/office/drawing/2014/main" id="{7B088807-EA07-4592-A58D-C0FDE2DF447F}"/>
              </a:ext>
            </a:extLst>
          </p:cNvPr>
          <p:cNvSpPr>
            <a:spLocks noGrp="1"/>
          </p:cNvSpPr>
          <p:nvPr>
            <p:ph type="sldNum" sz="quarter" idx="12"/>
          </p:nvPr>
        </p:nvSpPr>
        <p:spPr/>
        <p:txBody>
          <a:bodyPr/>
          <a:lstStyle/>
          <a:p>
            <a:fld id="{B6F15528-21DE-4FAA-801E-634DDDAF4B2B}" type="slidenum">
              <a:rPr lang="en-US" smtClean="0"/>
              <a:pPr/>
              <a:t>33</a:t>
            </a:fld>
            <a:endParaRPr lang="en-US"/>
          </a:p>
        </p:txBody>
      </p:sp>
      <p:sp>
        <p:nvSpPr>
          <p:cNvPr id="13" name="Title 1">
            <a:extLst>
              <a:ext uri="{FF2B5EF4-FFF2-40B4-BE49-F238E27FC236}">
                <a16:creationId xmlns:a16="http://schemas.microsoft.com/office/drawing/2014/main" id="{AB0AC35F-E22D-40BA-85C8-25DB1EB5FAE4}"/>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4" name="Picture 2" descr="E:\NIET\Project\xLogo11.png.pagespeed.ic.pydHLuCQEZ.png">
            <a:extLst>
              <a:ext uri="{FF2B5EF4-FFF2-40B4-BE49-F238E27FC236}">
                <a16:creationId xmlns:a16="http://schemas.microsoft.com/office/drawing/2014/main" id="{B1F13A5B-CEF9-48E9-ACC7-58FAE21014F6}"/>
              </a:ext>
            </a:extLst>
          </p:cNvPr>
          <p:cNvPicPr>
            <a:picLocks noChangeAspect="1" noChangeArrowheads="1"/>
          </p:cNvPicPr>
          <p:nvPr/>
        </p:nvPicPr>
        <p:blipFill>
          <a:blip r:embed="rId8"/>
          <a:srcRect/>
          <a:stretch>
            <a:fillRect/>
          </a:stretch>
        </p:blipFill>
        <p:spPr bwMode="auto">
          <a:xfrm>
            <a:off x="0" y="0"/>
            <a:ext cx="1447800" cy="817163"/>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808B83-4E29-4FC4-BA9F-0236177771E1}"/>
              </a:ext>
            </a:extLst>
          </p:cNvPr>
          <p:cNvSpPr>
            <a:spLocks noGrp="1"/>
          </p:cNvSpPr>
          <p:nvPr>
            <p:ph type="dt" sz="half" idx="10"/>
          </p:nvPr>
        </p:nvSpPr>
        <p:spPr/>
        <p:txBody>
          <a:bodyPr/>
          <a:lstStyle/>
          <a:p>
            <a:fld id="{9176A8ED-8805-4BE2-889C-B139EBC20040}" type="datetime1">
              <a:rPr lang="en-IN" smtClean="0"/>
              <a:t>03-09-2021</a:t>
            </a:fld>
            <a:endParaRPr lang="en-US"/>
          </a:p>
        </p:txBody>
      </p:sp>
      <p:sp>
        <p:nvSpPr>
          <p:cNvPr id="5" name="Footer Placeholder 4">
            <a:extLst>
              <a:ext uri="{FF2B5EF4-FFF2-40B4-BE49-F238E27FC236}">
                <a16:creationId xmlns:a16="http://schemas.microsoft.com/office/drawing/2014/main" id="{0AA08A85-8784-4AF0-85B8-26A174344B28}"/>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A2D8B875-2F71-4E6B-A073-C00F7638F3A1}"/>
              </a:ext>
            </a:extLst>
          </p:cNvPr>
          <p:cNvSpPr>
            <a:spLocks noGrp="1"/>
          </p:cNvSpPr>
          <p:nvPr>
            <p:ph type="sldNum" sz="quarter" idx="12"/>
          </p:nvPr>
        </p:nvSpPr>
        <p:spPr/>
        <p:txBody>
          <a:bodyPr/>
          <a:lstStyle/>
          <a:p>
            <a:fld id="{B6F15528-21DE-4FAA-801E-634DDDAF4B2B}" type="slidenum">
              <a:rPr lang="en-US" smtClean="0"/>
              <a:pPr/>
              <a:t>34</a:t>
            </a:fld>
            <a:endParaRPr lang="en-US"/>
          </a:p>
        </p:txBody>
      </p:sp>
      <p:sp>
        <p:nvSpPr>
          <p:cNvPr id="8" name="Title 1">
            <a:extLst>
              <a:ext uri="{FF2B5EF4-FFF2-40B4-BE49-F238E27FC236}">
                <a16:creationId xmlns:a16="http://schemas.microsoft.com/office/drawing/2014/main" id="{CA6A01CD-1759-4808-A874-778EB96B94B3}"/>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0" name="Picture 2" descr="E:\NIET\Project\xLogo11.png.pagespeed.ic.pydHLuCQEZ.png">
            <a:extLst>
              <a:ext uri="{FF2B5EF4-FFF2-40B4-BE49-F238E27FC236}">
                <a16:creationId xmlns:a16="http://schemas.microsoft.com/office/drawing/2014/main" id="{615ECFA3-C89A-481E-8B23-9C086B3972E4}"/>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TextBox 11">
            <a:extLst>
              <a:ext uri="{FF2B5EF4-FFF2-40B4-BE49-F238E27FC236}">
                <a16:creationId xmlns:a16="http://schemas.microsoft.com/office/drawing/2014/main" id="{EC2E9AEB-8DDD-4AB5-A359-ADD75D3B4EB6}"/>
              </a:ext>
            </a:extLst>
          </p:cNvPr>
          <p:cNvSpPr txBox="1"/>
          <p:nvPr/>
        </p:nvSpPr>
        <p:spPr>
          <a:xfrm>
            <a:off x="323528" y="1258638"/>
            <a:ext cx="8568952" cy="4739759"/>
          </a:xfrm>
          <a:prstGeom prst="rect">
            <a:avLst/>
          </a:prstGeom>
          <a:noFill/>
        </p:spPr>
        <p:txBody>
          <a:bodyPr wrap="square">
            <a:spAutoFit/>
          </a:bodyPr>
          <a:lstStyle/>
          <a:p>
            <a:pPr algn="ctr"/>
            <a:r>
              <a:rPr lang="en-US" sz="2400" b="1" i="0" dirty="0">
                <a:solidFill>
                  <a:srgbClr val="E00D50"/>
                </a:solidFill>
                <a:effectLst/>
                <a:latin typeface="+mj-lt"/>
              </a:rPr>
              <a:t>What is an Expression?</a:t>
            </a:r>
          </a:p>
          <a:p>
            <a:pPr algn="ctr"/>
            <a:endParaRPr lang="en-US" b="1" i="0" dirty="0">
              <a:solidFill>
                <a:srgbClr val="E00D50"/>
              </a:solidFill>
              <a:effectLst/>
              <a:latin typeface="+mj-lt"/>
            </a:endParaRPr>
          </a:p>
          <a:p>
            <a:r>
              <a:rPr lang="en-US" sz="2000" b="0" i="0" dirty="0">
                <a:solidFill>
                  <a:srgbClr val="333333"/>
                </a:solidFill>
                <a:effectLst/>
                <a:latin typeface="+mj-lt"/>
              </a:rPr>
              <a:t>In any programming language, if we want to perform any calculation or to frame a condition etc., we use a set of symbols to perform the task. These set of symbols makes an expression.</a:t>
            </a:r>
            <a:br>
              <a:rPr lang="en-US" sz="2000" b="0" i="0" dirty="0">
                <a:solidFill>
                  <a:srgbClr val="333333"/>
                </a:solidFill>
                <a:effectLst/>
                <a:latin typeface="+mj-lt"/>
              </a:rPr>
            </a:br>
            <a:r>
              <a:rPr lang="en-US" sz="2000" b="0" i="0" dirty="0">
                <a:solidFill>
                  <a:srgbClr val="333333"/>
                </a:solidFill>
                <a:effectLst/>
                <a:latin typeface="+mj-lt"/>
              </a:rPr>
              <a:t>An expression can be defined as follows...</a:t>
            </a:r>
          </a:p>
          <a:p>
            <a:endParaRPr lang="en-US" sz="2000" b="0" i="0" dirty="0">
              <a:solidFill>
                <a:srgbClr val="333333"/>
              </a:solidFill>
              <a:effectLst/>
              <a:latin typeface="+mj-lt"/>
            </a:endParaRPr>
          </a:p>
          <a:p>
            <a:pPr algn="ctr"/>
            <a:r>
              <a:rPr lang="en-US" sz="2000" b="1" i="0" dirty="0">
                <a:solidFill>
                  <a:srgbClr val="333333"/>
                </a:solidFill>
                <a:effectLst/>
                <a:latin typeface="+mj-lt"/>
              </a:rPr>
              <a:t>An expression is a collection of operators and operands that represents a specific value.</a:t>
            </a:r>
          </a:p>
          <a:p>
            <a:endParaRPr lang="en-US" sz="2000" b="1" i="0" dirty="0">
              <a:solidFill>
                <a:srgbClr val="333333"/>
              </a:solidFill>
              <a:effectLst/>
              <a:latin typeface="+mj-lt"/>
            </a:endParaRPr>
          </a:p>
          <a:p>
            <a:r>
              <a:rPr lang="en-US" sz="2000" b="0" i="0" dirty="0">
                <a:solidFill>
                  <a:srgbClr val="333333"/>
                </a:solidFill>
                <a:effectLst/>
                <a:latin typeface="+mj-lt"/>
              </a:rPr>
              <a:t>In above definition, </a:t>
            </a:r>
            <a:r>
              <a:rPr lang="en-US" sz="2000" b="1" i="0" dirty="0">
                <a:solidFill>
                  <a:srgbClr val="333333"/>
                </a:solidFill>
                <a:effectLst/>
                <a:latin typeface="+mj-lt"/>
              </a:rPr>
              <a:t>operator</a:t>
            </a:r>
            <a:r>
              <a:rPr lang="en-US" sz="2000" b="0" i="0" dirty="0">
                <a:solidFill>
                  <a:srgbClr val="333333"/>
                </a:solidFill>
                <a:effectLst/>
                <a:latin typeface="+mj-lt"/>
              </a:rPr>
              <a:t> is a symbol which performs a particular task like arithmetic operation or logical operation or conditional operation etc.,</a:t>
            </a:r>
          </a:p>
          <a:p>
            <a:pPr algn="just"/>
            <a:r>
              <a:rPr lang="en-US" sz="2000" dirty="0"/>
              <a:t/>
            </a:r>
            <a:br>
              <a:rPr lang="en-US" sz="2000" dirty="0"/>
            </a:br>
            <a:r>
              <a:rPr lang="en-US" sz="2000" dirty="0">
                <a:solidFill>
                  <a:srgbClr val="333333"/>
                </a:solidFill>
                <a:latin typeface="+mj-lt"/>
              </a:rPr>
              <a:t>Operands are the values on which the operators can perform the task. Here operand can be a direct value or variable or address of memory location</a:t>
            </a:r>
          </a:p>
        </p:txBody>
      </p:sp>
    </p:spTree>
    <p:extLst>
      <p:ext uri="{BB962C8B-B14F-4D97-AF65-F5344CB8AC3E}">
        <p14:creationId xmlns:p14="http://schemas.microsoft.com/office/powerpoint/2010/main" val="2493565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808B83-4E29-4FC4-BA9F-0236177771E1}"/>
              </a:ext>
            </a:extLst>
          </p:cNvPr>
          <p:cNvSpPr>
            <a:spLocks noGrp="1"/>
          </p:cNvSpPr>
          <p:nvPr>
            <p:ph type="dt" sz="half" idx="10"/>
          </p:nvPr>
        </p:nvSpPr>
        <p:spPr/>
        <p:txBody>
          <a:bodyPr/>
          <a:lstStyle/>
          <a:p>
            <a:fld id="{035A311C-A2D4-4CE1-8803-C5B33862C511}" type="datetime1">
              <a:rPr lang="en-IN" smtClean="0"/>
              <a:t>03-09-2021</a:t>
            </a:fld>
            <a:endParaRPr lang="en-US"/>
          </a:p>
        </p:txBody>
      </p:sp>
      <p:sp>
        <p:nvSpPr>
          <p:cNvPr id="5" name="Footer Placeholder 4">
            <a:extLst>
              <a:ext uri="{FF2B5EF4-FFF2-40B4-BE49-F238E27FC236}">
                <a16:creationId xmlns:a16="http://schemas.microsoft.com/office/drawing/2014/main" id="{0AA08A85-8784-4AF0-85B8-26A174344B28}"/>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A2D8B875-2F71-4E6B-A073-C00F7638F3A1}"/>
              </a:ext>
            </a:extLst>
          </p:cNvPr>
          <p:cNvSpPr>
            <a:spLocks noGrp="1"/>
          </p:cNvSpPr>
          <p:nvPr>
            <p:ph type="sldNum" sz="quarter" idx="12"/>
          </p:nvPr>
        </p:nvSpPr>
        <p:spPr/>
        <p:txBody>
          <a:bodyPr/>
          <a:lstStyle/>
          <a:p>
            <a:fld id="{B6F15528-21DE-4FAA-801E-634DDDAF4B2B}" type="slidenum">
              <a:rPr lang="en-US" smtClean="0"/>
              <a:pPr/>
              <a:t>35</a:t>
            </a:fld>
            <a:endParaRPr lang="en-US"/>
          </a:p>
        </p:txBody>
      </p:sp>
      <p:sp>
        <p:nvSpPr>
          <p:cNvPr id="8" name="Title 1">
            <a:extLst>
              <a:ext uri="{FF2B5EF4-FFF2-40B4-BE49-F238E27FC236}">
                <a16:creationId xmlns:a16="http://schemas.microsoft.com/office/drawing/2014/main" id="{CA6A01CD-1759-4808-A874-778EB96B94B3}"/>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0" name="Picture 2" descr="E:\NIET\Project\xLogo11.png.pagespeed.ic.pydHLuCQEZ.png">
            <a:extLst>
              <a:ext uri="{FF2B5EF4-FFF2-40B4-BE49-F238E27FC236}">
                <a16:creationId xmlns:a16="http://schemas.microsoft.com/office/drawing/2014/main" id="{615ECFA3-C89A-481E-8B23-9C086B3972E4}"/>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F644F978-0969-4939-A6C0-32024F760920}"/>
              </a:ext>
            </a:extLst>
          </p:cNvPr>
          <p:cNvSpPr txBox="1"/>
          <p:nvPr/>
        </p:nvSpPr>
        <p:spPr>
          <a:xfrm>
            <a:off x="323528" y="1052736"/>
            <a:ext cx="8640960" cy="1754326"/>
          </a:xfrm>
          <a:prstGeom prst="rect">
            <a:avLst/>
          </a:prstGeom>
          <a:noFill/>
        </p:spPr>
        <p:txBody>
          <a:bodyPr wrap="square">
            <a:spAutoFit/>
          </a:bodyPr>
          <a:lstStyle/>
          <a:p>
            <a:pPr algn="just"/>
            <a:r>
              <a:rPr lang="en-US" b="1" i="0" dirty="0">
                <a:solidFill>
                  <a:srgbClr val="E00D50"/>
                </a:solidFill>
                <a:effectLst/>
                <a:latin typeface="Open Sans"/>
              </a:rPr>
              <a:t>Expression Types</a:t>
            </a:r>
          </a:p>
          <a:p>
            <a:pPr algn="just"/>
            <a:r>
              <a:rPr lang="en-US" b="0" i="0" dirty="0">
                <a:solidFill>
                  <a:srgbClr val="333333"/>
                </a:solidFill>
                <a:effectLst/>
                <a:latin typeface="Open Sans"/>
              </a:rPr>
              <a:t>Based on the operator position, expressions are divided into THREE types. They are as follows...</a:t>
            </a:r>
          </a:p>
          <a:p>
            <a:pPr algn="just">
              <a:buFont typeface="+mj-lt"/>
              <a:buAutoNum type="arabicPeriod"/>
            </a:pPr>
            <a:r>
              <a:rPr lang="en-US" b="1" i="0" dirty="0">
                <a:solidFill>
                  <a:srgbClr val="333333"/>
                </a:solidFill>
                <a:effectLst/>
                <a:latin typeface="Open Sans"/>
              </a:rPr>
              <a:t>Infix Expression     </a:t>
            </a:r>
          </a:p>
          <a:p>
            <a:pPr algn="just">
              <a:buFont typeface="+mj-lt"/>
              <a:buAutoNum type="arabicPeriod"/>
            </a:pPr>
            <a:r>
              <a:rPr lang="en-US" b="1" i="0" dirty="0">
                <a:solidFill>
                  <a:srgbClr val="333333"/>
                </a:solidFill>
                <a:effectLst/>
                <a:latin typeface="Open Sans"/>
              </a:rPr>
              <a:t>Postfix Expression</a:t>
            </a:r>
          </a:p>
          <a:p>
            <a:pPr algn="just">
              <a:buFont typeface="+mj-lt"/>
              <a:buAutoNum type="arabicPeriod"/>
            </a:pPr>
            <a:r>
              <a:rPr lang="en-US" b="1" i="0" dirty="0">
                <a:solidFill>
                  <a:srgbClr val="333333"/>
                </a:solidFill>
                <a:effectLst/>
                <a:latin typeface="Open Sans"/>
              </a:rPr>
              <a:t>Prefix Expression</a:t>
            </a:r>
          </a:p>
        </p:txBody>
      </p:sp>
    </p:spTree>
    <p:extLst>
      <p:ext uri="{BB962C8B-B14F-4D97-AF65-F5344CB8AC3E}">
        <p14:creationId xmlns:p14="http://schemas.microsoft.com/office/powerpoint/2010/main" val="685009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3018" y="1747610"/>
            <a:ext cx="7646296" cy="350183"/>
          </a:xfrm>
          <a:prstGeom prst="rect">
            <a:avLst/>
          </a:prstGeom>
        </p:spPr>
        <p:txBody>
          <a:bodyPr vert="horz" wrap="square" lIns="0" tIns="11516" rIns="0" bIns="0" rtlCol="0">
            <a:spAutoFit/>
          </a:bodyPr>
          <a:lstStyle/>
          <a:p>
            <a:pPr marL="11516">
              <a:spcBef>
                <a:spcPts val="91"/>
              </a:spcBef>
              <a:tabLst>
                <a:tab pos="981770" algn="l"/>
                <a:tab pos="2953371" algn="l"/>
                <a:tab pos="3659899" algn="l"/>
                <a:tab pos="5486970" algn="l"/>
                <a:tab pos="6027663" algn="l"/>
                <a:tab pos="7184481" algn="l"/>
              </a:tabLst>
            </a:pPr>
            <a:r>
              <a:rPr sz="2200" dirty="0">
                <a:latin typeface="Times New Roman"/>
                <a:cs typeface="Times New Roman"/>
              </a:rPr>
              <a:t>In</a:t>
            </a:r>
            <a:r>
              <a:rPr sz="2200" spc="-9" dirty="0">
                <a:latin typeface="Times New Roman"/>
                <a:cs typeface="Times New Roman"/>
              </a:rPr>
              <a:t>fi</a:t>
            </a:r>
            <a:r>
              <a:rPr sz="2200" dirty="0">
                <a:latin typeface="Times New Roman"/>
                <a:cs typeface="Times New Roman"/>
              </a:rPr>
              <a:t>x	</a:t>
            </a:r>
            <a:r>
              <a:rPr sz="2200" spc="-9" dirty="0">
                <a:latin typeface="Times New Roman"/>
                <a:cs typeface="Times New Roman"/>
              </a:rPr>
              <a:t>E</a:t>
            </a:r>
            <a:r>
              <a:rPr sz="2200" dirty="0">
                <a:latin typeface="Times New Roman"/>
                <a:cs typeface="Times New Roman"/>
              </a:rPr>
              <a:t>xpre</a:t>
            </a:r>
            <a:r>
              <a:rPr sz="2200" spc="-9" dirty="0">
                <a:latin typeface="Times New Roman"/>
                <a:cs typeface="Times New Roman"/>
              </a:rPr>
              <a:t>s</a:t>
            </a:r>
            <a:r>
              <a:rPr sz="2200" dirty="0">
                <a:latin typeface="Times New Roman"/>
                <a:cs typeface="Times New Roman"/>
              </a:rPr>
              <a:t>s</a:t>
            </a:r>
            <a:r>
              <a:rPr sz="2200" spc="-9" dirty="0">
                <a:latin typeface="Times New Roman"/>
                <a:cs typeface="Times New Roman"/>
              </a:rPr>
              <a:t>ion</a:t>
            </a:r>
            <a:r>
              <a:rPr sz="2200" dirty="0">
                <a:latin typeface="Times New Roman"/>
                <a:cs typeface="Times New Roman"/>
              </a:rPr>
              <a:t>:	</a:t>
            </a:r>
            <a:r>
              <a:rPr sz="2200" spc="5" dirty="0">
                <a:latin typeface="Times New Roman"/>
                <a:cs typeface="Times New Roman"/>
              </a:rPr>
              <a:t>A</a:t>
            </a:r>
            <a:r>
              <a:rPr sz="2200" dirty="0">
                <a:latin typeface="Times New Roman"/>
                <a:cs typeface="Times New Roman"/>
              </a:rPr>
              <a:t>n	</a:t>
            </a:r>
            <a:r>
              <a:rPr sz="2200" spc="-5" dirty="0">
                <a:latin typeface="Times New Roman"/>
                <a:cs typeface="Times New Roman"/>
              </a:rPr>
              <a:t>expre</a:t>
            </a:r>
            <a:r>
              <a:rPr sz="2200" spc="-9" dirty="0">
                <a:latin typeface="Times New Roman"/>
                <a:cs typeface="Times New Roman"/>
              </a:rPr>
              <a:t>s</a:t>
            </a:r>
            <a:r>
              <a:rPr sz="2200" dirty="0">
                <a:latin typeface="Times New Roman"/>
                <a:cs typeface="Times New Roman"/>
              </a:rPr>
              <a:t>s</a:t>
            </a:r>
            <a:r>
              <a:rPr sz="2200" spc="-9" dirty="0">
                <a:latin typeface="Times New Roman"/>
                <a:cs typeface="Times New Roman"/>
              </a:rPr>
              <a:t>io</a:t>
            </a:r>
            <a:r>
              <a:rPr sz="2200" dirty="0">
                <a:latin typeface="Times New Roman"/>
                <a:cs typeface="Times New Roman"/>
              </a:rPr>
              <a:t>n	</a:t>
            </a:r>
            <a:r>
              <a:rPr sz="2200" spc="-9" dirty="0">
                <a:latin typeface="Times New Roman"/>
                <a:cs typeface="Times New Roman"/>
              </a:rPr>
              <a:t>i</a:t>
            </a:r>
            <a:r>
              <a:rPr sz="2200" dirty="0">
                <a:latin typeface="Times New Roman"/>
                <a:cs typeface="Times New Roman"/>
              </a:rPr>
              <a:t>n	</a:t>
            </a:r>
            <a:r>
              <a:rPr sz="2200" spc="5" dirty="0">
                <a:latin typeface="Times New Roman"/>
                <a:cs typeface="Times New Roman"/>
              </a:rPr>
              <a:t>w</a:t>
            </a:r>
            <a:r>
              <a:rPr sz="2200" dirty="0">
                <a:latin typeface="Times New Roman"/>
                <a:cs typeface="Times New Roman"/>
              </a:rPr>
              <a:t>hich	</a:t>
            </a:r>
            <a:r>
              <a:rPr sz="2200" spc="-5" dirty="0">
                <a:latin typeface="Times New Roman"/>
                <a:cs typeface="Times New Roman"/>
              </a:rPr>
              <a:t>the</a:t>
            </a:r>
            <a:endParaRPr sz="2200" dirty="0">
              <a:latin typeface="Times New Roman"/>
              <a:cs typeface="Times New Roman"/>
            </a:endParaRPr>
          </a:p>
        </p:txBody>
      </p:sp>
      <p:sp>
        <p:nvSpPr>
          <p:cNvPr id="3" name="object 3"/>
          <p:cNvSpPr txBox="1"/>
          <p:nvPr/>
        </p:nvSpPr>
        <p:spPr>
          <a:xfrm>
            <a:off x="1033018" y="1922427"/>
            <a:ext cx="5883715" cy="1078691"/>
          </a:xfrm>
          <a:prstGeom prst="rect">
            <a:avLst/>
          </a:prstGeom>
        </p:spPr>
        <p:txBody>
          <a:bodyPr vert="horz" wrap="square" lIns="0" tIns="245299" rIns="0" bIns="0" rtlCol="0">
            <a:spAutoFit/>
          </a:bodyPr>
          <a:lstStyle/>
          <a:p>
            <a:pPr marL="11516">
              <a:spcBef>
                <a:spcPts val="1931"/>
              </a:spcBef>
            </a:pPr>
            <a:r>
              <a:rPr sz="2200" dirty="0">
                <a:latin typeface="Times New Roman"/>
                <a:cs typeface="Times New Roman"/>
              </a:rPr>
              <a:t>operator </a:t>
            </a:r>
            <a:r>
              <a:rPr sz="2200" spc="-5" dirty="0">
                <a:latin typeface="Times New Roman"/>
                <a:cs typeface="Times New Roman"/>
              </a:rPr>
              <a:t>is in </a:t>
            </a:r>
            <a:r>
              <a:rPr sz="2200" dirty="0">
                <a:latin typeface="Times New Roman"/>
                <a:cs typeface="Times New Roman"/>
              </a:rPr>
              <a:t>between </a:t>
            </a:r>
            <a:r>
              <a:rPr sz="2200" spc="-5" dirty="0">
                <a:latin typeface="Times New Roman"/>
                <a:cs typeface="Times New Roman"/>
              </a:rPr>
              <a:t>its </a:t>
            </a:r>
            <a:r>
              <a:rPr sz="2200" spc="-9" dirty="0">
                <a:latin typeface="Times New Roman"/>
                <a:cs typeface="Times New Roman"/>
              </a:rPr>
              <a:t>two</a:t>
            </a:r>
            <a:r>
              <a:rPr sz="2200" spc="-77" dirty="0">
                <a:latin typeface="Times New Roman"/>
                <a:cs typeface="Times New Roman"/>
              </a:rPr>
              <a:t> </a:t>
            </a:r>
            <a:r>
              <a:rPr sz="2200" dirty="0">
                <a:latin typeface="Times New Roman"/>
                <a:cs typeface="Times New Roman"/>
              </a:rPr>
              <a:t>operands.</a:t>
            </a:r>
          </a:p>
          <a:p>
            <a:pPr marL="1248373" algn="ctr">
              <a:spcBef>
                <a:spcPts val="1152"/>
              </a:spcBef>
            </a:pPr>
            <a:r>
              <a:rPr sz="2200" dirty="0">
                <a:latin typeface="Times New Roman"/>
                <a:cs typeface="Times New Roman"/>
              </a:rPr>
              <a:t>A+B</a:t>
            </a:r>
          </a:p>
        </p:txBody>
      </p:sp>
      <p:sp>
        <p:nvSpPr>
          <p:cNvPr id="4" name="object 4"/>
          <p:cNvSpPr txBox="1"/>
          <p:nvPr/>
        </p:nvSpPr>
        <p:spPr>
          <a:xfrm>
            <a:off x="1033018" y="3017865"/>
            <a:ext cx="7647447" cy="674430"/>
          </a:xfrm>
          <a:prstGeom prst="rect">
            <a:avLst/>
          </a:prstGeom>
        </p:spPr>
        <p:txBody>
          <a:bodyPr vert="horz" wrap="square" lIns="0" tIns="44337" rIns="0" bIns="0" rtlCol="0">
            <a:spAutoFit/>
          </a:bodyPr>
          <a:lstStyle/>
          <a:p>
            <a:pPr marL="11516" marR="4607" algn="just">
              <a:lnSpc>
                <a:spcPct val="92600"/>
              </a:lnSpc>
              <a:spcBef>
                <a:spcPts val="348"/>
              </a:spcBef>
            </a:pPr>
            <a:r>
              <a:rPr sz="2200" spc="-9" dirty="0">
                <a:latin typeface="Times New Roman"/>
                <a:cs typeface="Times New Roman"/>
              </a:rPr>
              <a:t>Prefix </a:t>
            </a:r>
            <a:r>
              <a:rPr sz="2200" spc="-5" dirty="0">
                <a:latin typeface="Times New Roman"/>
                <a:cs typeface="Times New Roman"/>
              </a:rPr>
              <a:t>Expression: An </a:t>
            </a:r>
            <a:r>
              <a:rPr sz="2200" spc="-9" dirty="0">
                <a:latin typeface="Times New Roman"/>
                <a:cs typeface="Times New Roman"/>
              </a:rPr>
              <a:t>expression </a:t>
            </a:r>
            <a:r>
              <a:rPr sz="2200" spc="-5" dirty="0">
                <a:latin typeface="Times New Roman"/>
                <a:cs typeface="Times New Roman"/>
              </a:rPr>
              <a:t>in which </a:t>
            </a:r>
            <a:r>
              <a:rPr sz="2200" spc="-9" dirty="0">
                <a:latin typeface="Times New Roman"/>
                <a:cs typeface="Times New Roman"/>
              </a:rPr>
              <a:t>operator  </a:t>
            </a:r>
            <a:r>
              <a:rPr sz="2200" dirty="0">
                <a:latin typeface="Times New Roman"/>
                <a:cs typeface="Times New Roman"/>
              </a:rPr>
              <a:t>precedes </a:t>
            </a:r>
            <a:r>
              <a:rPr sz="2200" spc="-5" dirty="0">
                <a:latin typeface="Times New Roman"/>
                <a:cs typeface="Times New Roman"/>
              </a:rPr>
              <a:t>its </a:t>
            </a:r>
            <a:r>
              <a:rPr sz="2200" spc="-9" dirty="0">
                <a:latin typeface="Times New Roman"/>
                <a:cs typeface="Times New Roman"/>
              </a:rPr>
              <a:t>two </a:t>
            </a:r>
            <a:r>
              <a:rPr sz="2200" dirty="0">
                <a:latin typeface="Times New Roman"/>
                <a:cs typeface="Times New Roman"/>
              </a:rPr>
              <a:t>operands </a:t>
            </a:r>
            <a:r>
              <a:rPr sz="2200" spc="-5" dirty="0">
                <a:latin typeface="Times New Roman"/>
                <a:cs typeface="Times New Roman"/>
              </a:rPr>
              <a:t>is </a:t>
            </a:r>
            <a:r>
              <a:rPr sz="2200" spc="-9" dirty="0">
                <a:latin typeface="Times New Roman"/>
                <a:cs typeface="Times New Roman"/>
              </a:rPr>
              <a:t>called </a:t>
            </a:r>
            <a:r>
              <a:rPr sz="2200" spc="-5" dirty="0">
                <a:latin typeface="Times New Roman"/>
                <a:cs typeface="Times New Roman"/>
              </a:rPr>
              <a:t>an prefix  expression.</a:t>
            </a:r>
            <a:endParaRPr sz="2200" dirty="0">
              <a:latin typeface="Times New Roman"/>
              <a:cs typeface="Times New Roman"/>
            </a:endParaRPr>
          </a:p>
        </p:txBody>
      </p:sp>
      <p:sp>
        <p:nvSpPr>
          <p:cNvPr id="5" name="object 5"/>
          <p:cNvSpPr txBox="1"/>
          <p:nvPr/>
        </p:nvSpPr>
        <p:spPr>
          <a:xfrm>
            <a:off x="1033018" y="4696953"/>
            <a:ext cx="3137059" cy="458226"/>
          </a:xfrm>
          <a:prstGeom prst="rect">
            <a:avLst/>
          </a:prstGeom>
        </p:spPr>
        <p:txBody>
          <a:bodyPr vert="horz" wrap="square" lIns="0" tIns="11516" rIns="0" bIns="0" rtlCol="0">
            <a:spAutoFit/>
          </a:bodyPr>
          <a:lstStyle/>
          <a:p>
            <a:pPr marL="11516">
              <a:spcBef>
                <a:spcPts val="91"/>
              </a:spcBef>
              <a:tabLst>
                <a:tab pos="1385994" algn="l"/>
              </a:tabLst>
            </a:pPr>
            <a:r>
              <a:rPr sz="2200" spc="-5" dirty="0">
                <a:latin typeface="Times New Roman"/>
                <a:cs typeface="Times New Roman"/>
              </a:rPr>
              <a:t>Postfix	Expression</a:t>
            </a:r>
            <a:r>
              <a:rPr sz="2902" spc="-5" dirty="0">
                <a:solidFill>
                  <a:srgbClr val="00007F"/>
                </a:solidFill>
                <a:latin typeface="Times New Roman"/>
                <a:cs typeface="Times New Roman"/>
              </a:rPr>
              <a:t>:</a:t>
            </a:r>
            <a:endParaRPr sz="2902" dirty="0">
              <a:latin typeface="Times New Roman"/>
              <a:cs typeface="Times New Roman"/>
            </a:endParaRPr>
          </a:p>
        </p:txBody>
      </p:sp>
      <p:sp>
        <p:nvSpPr>
          <p:cNvPr id="6" name="object 6"/>
          <p:cNvSpPr txBox="1"/>
          <p:nvPr/>
        </p:nvSpPr>
        <p:spPr>
          <a:xfrm>
            <a:off x="4362401" y="4424014"/>
            <a:ext cx="4323246" cy="717591"/>
          </a:xfrm>
          <a:prstGeom prst="rect">
            <a:avLst/>
          </a:prstGeom>
        </p:spPr>
        <p:txBody>
          <a:bodyPr vert="horz" wrap="square" lIns="0" tIns="11516" rIns="0" bIns="0" rtlCol="0">
            <a:spAutoFit/>
          </a:bodyPr>
          <a:lstStyle/>
          <a:p>
            <a:pPr marL="11516">
              <a:lnSpc>
                <a:spcPts val="2163"/>
              </a:lnSpc>
              <a:spcBef>
                <a:spcPts val="91"/>
              </a:spcBef>
            </a:pPr>
            <a:r>
              <a:rPr sz="2200" dirty="0">
                <a:latin typeface="Times New Roman"/>
                <a:cs typeface="Times New Roman"/>
              </a:rPr>
              <a:t>+AB</a:t>
            </a:r>
          </a:p>
          <a:p>
            <a:pPr marL="107102">
              <a:lnSpc>
                <a:spcPts val="3469"/>
              </a:lnSpc>
              <a:tabLst>
                <a:tab pos="888487" algn="l"/>
                <a:tab pos="2795021" algn="l"/>
                <a:tab pos="3411722" algn="l"/>
              </a:tabLst>
            </a:pPr>
            <a:r>
              <a:rPr sz="2200" spc="-5" dirty="0">
                <a:latin typeface="Times New Roman"/>
                <a:cs typeface="Times New Roman"/>
              </a:rPr>
              <a:t>A</a:t>
            </a:r>
            <a:r>
              <a:rPr sz="2200" dirty="0">
                <a:latin typeface="Times New Roman"/>
                <a:cs typeface="Times New Roman"/>
              </a:rPr>
              <a:t>n	</a:t>
            </a:r>
            <a:r>
              <a:rPr sz="2200" spc="5" dirty="0">
                <a:latin typeface="Times New Roman"/>
                <a:cs typeface="Times New Roman"/>
              </a:rPr>
              <a:t>e</a:t>
            </a:r>
            <a:r>
              <a:rPr sz="2200" spc="-9" dirty="0">
                <a:latin typeface="Times New Roman"/>
                <a:cs typeface="Times New Roman"/>
              </a:rPr>
              <a:t>x</a:t>
            </a:r>
            <a:r>
              <a:rPr sz="2200" dirty="0">
                <a:latin typeface="Times New Roman"/>
                <a:cs typeface="Times New Roman"/>
              </a:rPr>
              <a:t>pr</a:t>
            </a:r>
            <a:r>
              <a:rPr sz="2200" spc="5" dirty="0">
                <a:latin typeface="Times New Roman"/>
                <a:cs typeface="Times New Roman"/>
              </a:rPr>
              <a:t>e</a:t>
            </a:r>
            <a:r>
              <a:rPr sz="2200" spc="-18" dirty="0">
                <a:latin typeface="Times New Roman"/>
                <a:cs typeface="Times New Roman"/>
              </a:rPr>
              <a:t>s</a:t>
            </a:r>
            <a:r>
              <a:rPr sz="2200" dirty="0">
                <a:latin typeface="Times New Roman"/>
                <a:cs typeface="Times New Roman"/>
              </a:rPr>
              <a:t>s</a:t>
            </a:r>
            <a:r>
              <a:rPr sz="2200" spc="-5" dirty="0">
                <a:latin typeface="Times New Roman"/>
                <a:cs typeface="Times New Roman"/>
              </a:rPr>
              <a:t>i</a:t>
            </a:r>
            <a:r>
              <a:rPr sz="2200" dirty="0">
                <a:latin typeface="Times New Roman"/>
                <a:cs typeface="Times New Roman"/>
              </a:rPr>
              <a:t>on	</a:t>
            </a:r>
            <a:r>
              <a:rPr sz="2200" spc="-9" dirty="0">
                <a:latin typeface="Times New Roman"/>
                <a:cs typeface="Times New Roman"/>
              </a:rPr>
              <a:t>i</a:t>
            </a:r>
            <a:r>
              <a:rPr sz="2200" dirty="0">
                <a:latin typeface="Times New Roman"/>
                <a:cs typeface="Times New Roman"/>
              </a:rPr>
              <a:t>n	</a:t>
            </a:r>
            <a:r>
              <a:rPr sz="2200" spc="-14" dirty="0">
                <a:latin typeface="Times New Roman"/>
                <a:cs typeface="Times New Roman"/>
              </a:rPr>
              <a:t>w</a:t>
            </a:r>
            <a:r>
              <a:rPr sz="2200" spc="5" dirty="0">
                <a:latin typeface="Times New Roman"/>
                <a:cs typeface="Times New Roman"/>
              </a:rPr>
              <a:t>h</a:t>
            </a:r>
            <a:r>
              <a:rPr sz="2200" spc="-5" dirty="0">
                <a:latin typeface="Times New Roman"/>
                <a:cs typeface="Times New Roman"/>
              </a:rPr>
              <a:t>ich</a:t>
            </a:r>
            <a:endParaRPr sz="2200" dirty="0">
              <a:latin typeface="Times New Roman"/>
              <a:cs typeface="Times New Roman"/>
            </a:endParaRPr>
          </a:p>
        </p:txBody>
      </p:sp>
      <p:sp>
        <p:nvSpPr>
          <p:cNvPr id="7" name="object 7"/>
          <p:cNvSpPr txBox="1"/>
          <p:nvPr/>
        </p:nvSpPr>
        <p:spPr>
          <a:xfrm>
            <a:off x="1033018" y="5106936"/>
            <a:ext cx="7646872" cy="943479"/>
          </a:xfrm>
          <a:prstGeom prst="rect">
            <a:avLst/>
          </a:prstGeom>
        </p:spPr>
        <p:txBody>
          <a:bodyPr vert="horz" wrap="square" lIns="0" tIns="52974" rIns="0" bIns="0" rtlCol="0">
            <a:spAutoFit/>
          </a:bodyPr>
          <a:lstStyle/>
          <a:p>
            <a:pPr marL="11516" marR="4607">
              <a:lnSpc>
                <a:spcPts val="3219"/>
              </a:lnSpc>
              <a:spcBef>
                <a:spcPts val="416"/>
              </a:spcBef>
            </a:pPr>
            <a:r>
              <a:rPr sz="2200" dirty="0">
                <a:latin typeface="Times New Roman"/>
                <a:cs typeface="Times New Roman"/>
              </a:rPr>
              <a:t>operator </a:t>
            </a:r>
            <a:r>
              <a:rPr sz="2200" spc="-5" dirty="0">
                <a:latin typeface="Times New Roman"/>
                <a:cs typeface="Times New Roman"/>
              </a:rPr>
              <a:t>follows its </a:t>
            </a:r>
            <a:r>
              <a:rPr sz="2200" spc="-9" dirty="0">
                <a:latin typeface="Times New Roman"/>
                <a:cs typeface="Times New Roman"/>
              </a:rPr>
              <a:t>two </a:t>
            </a:r>
            <a:r>
              <a:rPr sz="2200" spc="-5" dirty="0">
                <a:latin typeface="Times New Roman"/>
                <a:cs typeface="Times New Roman"/>
              </a:rPr>
              <a:t>operands is </a:t>
            </a:r>
            <a:r>
              <a:rPr sz="2200" spc="-9" dirty="0">
                <a:latin typeface="Times New Roman"/>
                <a:cs typeface="Times New Roman"/>
              </a:rPr>
              <a:t>called </a:t>
            </a:r>
            <a:r>
              <a:rPr sz="2200" dirty="0">
                <a:latin typeface="Times New Roman"/>
                <a:cs typeface="Times New Roman"/>
              </a:rPr>
              <a:t>a </a:t>
            </a:r>
            <a:r>
              <a:rPr sz="2200" spc="-5" dirty="0">
                <a:latin typeface="Times New Roman"/>
                <a:cs typeface="Times New Roman"/>
              </a:rPr>
              <a:t>postfix  expression.</a:t>
            </a:r>
            <a:endParaRPr sz="2200" dirty="0">
              <a:latin typeface="Times New Roman"/>
              <a:cs typeface="Times New Roman"/>
            </a:endParaRPr>
          </a:p>
          <a:p>
            <a:pPr marR="507296" algn="ctr">
              <a:spcBef>
                <a:spcPts val="1079"/>
              </a:spcBef>
            </a:pPr>
            <a:r>
              <a:rPr sz="2200" spc="-5" dirty="0">
                <a:latin typeface="Times New Roman"/>
                <a:cs typeface="Times New Roman"/>
              </a:rPr>
              <a:t>AB+</a:t>
            </a:r>
            <a:endParaRPr sz="2200" dirty="0">
              <a:latin typeface="Times New Roman"/>
              <a:cs typeface="Times New Roman"/>
            </a:endParaRPr>
          </a:p>
        </p:txBody>
      </p:sp>
      <p:sp>
        <p:nvSpPr>
          <p:cNvPr id="9" name="object 9"/>
          <p:cNvSpPr txBox="1">
            <a:spLocks noGrp="1"/>
          </p:cNvSpPr>
          <p:nvPr>
            <p:ph type="title"/>
          </p:nvPr>
        </p:nvSpPr>
        <p:spPr>
          <a:xfrm>
            <a:off x="926780" y="1074171"/>
            <a:ext cx="7290439" cy="442516"/>
          </a:xfrm>
          <a:prstGeom prst="rect">
            <a:avLst/>
          </a:prstGeom>
        </p:spPr>
        <p:txBody>
          <a:bodyPr vert="horz" wrap="square" lIns="0" tIns="11516" rIns="0" bIns="0" rtlCol="0" anchor="ctr">
            <a:spAutoFit/>
          </a:bodyPr>
          <a:lstStyle/>
          <a:p>
            <a:pPr marL="11516">
              <a:spcBef>
                <a:spcPts val="91"/>
              </a:spcBef>
              <a:tabLst>
                <a:tab pos="1249525" algn="l"/>
              </a:tabLst>
            </a:pPr>
            <a:r>
              <a:rPr sz="2800" b="1" spc="-5" dirty="0"/>
              <a:t>Infix,</a:t>
            </a:r>
            <a:r>
              <a:rPr lang="en-US" sz="2800" b="1" spc="-5" dirty="0"/>
              <a:t> </a:t>
            </a:r>
            <a:r>
              <a:rPr sz="2800" b="1" spc="-5" dirty="0"/>
              <a:t>Postfix </a:t>
            </a:r>
            <a:r>
              <a:rPr sz="2800" b="1" spc="-9" dirty="0"/>
              <a:t>and </a:t>
            </a:r>
            <a:r>
              <a:rPr sz="2800" b="1" spc="-5" dirty="0"/>
              <a:t>Prefix</a:t>
            </a:r>
            <a:r>
              <a:rPr sz="2800" b="1" spc="-77" dirty="0"/>
              <a:t> </a:t>
            </a:r>
            <a:r>
              <a:rPr sz="2800" b="1" spc="-5" dirty="0"/>
              <a:t>Expression</a:t>
            </a:r>
          </a:p>
        </p:txBody>
      </p:sp>
      <p:sp>
        <p:nvSpPr>
          <p:cNvPr id="8" name="Date Placeholder 7">
            <a:extLst>
              <a:ext uri="{FF2B5EF4-FFF2-40B4-BE49-F238E27FC236}">
                <a16:creationId xmlns:a16="http://schemas.microsoft.com/office/drawing/2014/main" id="{1258D409-0700-4FC6-AB28-B0E74546A324}"/>
              </a:ext>
            </a:extLst>
          </p:cNvPr>
          <p:cNvSpPr>
            <a:spLocks noGrp="1"/>
          </p:cNvSpPr>
          <p:nvPr>
            <p:ph type="dt" sz="half" idx="10"/>
          </p:nvPr>
        </p:nvSpPr>
        <p:spPr/>
        <p:txBody>
          <a:bodyPr/>
          <a:lstStyle/>
          <a:p>
            <a:fld id="{34387356-BE2B-4CB9-92FC-852790D893E0}" type="datetime1">
              <a:rPr lang="en-IN" smtClean="0"/>
              <a:t>03-09-2021</a:t>
            </a:fld>
            <a:endParaRPr lang="en-US"/>
          </a:p>
        </p:txBody>
      </p:sp>
      <p:sp>
        <p:nvSpPr>
          <p:cNvPr id="10" name="Footer Placeholder 9">
            <a:extLst>
              <a:ext uri="{FF2B5EF4-FFF2-40B4-BE49-F238E27FC236}">
                <a16:creationId xmlns:a16="http://schemas.microsoft.com/office/drawing/2014/main" id="{0BB0E27F-DAC1-4953-B6B7-E3C3498D1C76}"/>
              </a:ext>
            </a:extLst>
          </p:cNvPr>
          <p:cNvSpPr>
            <a:spLocks noGrp="1"/>
          </p:cNvSpPr>
          <p:nvPr>
            <p:ph type="ftr" sz="quarter" idx="11"/>
          </p:nvPr>
        </p:nvSpPr>
        <p:spPr/>
        <p:txBody>
          <a:bodyPr/>
          <a:lstStyle/>
          <a:p>
            <a:r>
              <a:rPr lang="fi-FI" smtClean="0"/>
              <a:t>Alisha Sikri DS  Unit 2                        </a:t>
            </a:r>
            <a:endParaRPr lang="en-US"/>
          </a:p>
        </p:txBody>
      </p:sp>
      <p:sp>
        <p:nvSpPr>
          <p:cNvPr id="11" name="Slide Number Placeholder 10">
            <a:extLst>
              <a:ext uri="{FF2B5EF4-FFF2-40B4-BE49-F238E27FC236}">
                <a16:creationId xmlns:a16="http://schemas.microsoft.com/office/drawing/2014/main" id="{C65C71B0-5E54-4942-8545-4E74981335EB}"/>
              </a:ext>
            </a:extLst>
          </p:cNvPr>
          <p:cNvSpPr>
            <a:spLocks noGrp="1"/>
          </p:cNvSpPr>
          <p:nvPr>
            <p:ph type="sldNum" sz="quarter" idx="12"/>
          </p:nvPr>
        </p:nvSpPr>
        <p:spPr/>
        <p:txBody>
          <a:bodyPr/>
          <a:lstStyle/>
          <a:p>
            <a:fld id="{B6F15528-21DE-4FAA-801E-634DDDAF4B2B}" type="slidenum">
              <a:rPr lang="en-US" smtClean="0"/>
              <a:pPr/>
              <a:t>36</a:t>
            </a:fld>
            <a:endParaRPr lang="en-US"/>
          </a:p>
        </p:txBody>
      </p:sp>
      <p:sp>
        <p:nvSpPr>
          <p:cNvPr id="12" name="Title 1">
            <a:extLst>
              <a:ext uri="{FF2B5EF4-FFF2-40B4-BE49-F238E27FC236}">
                <a16:creationId xmlns:a16="http://schemas.microsoft.com/office/drawing/2014/main" id="{579B5434-1421-4504-B599-8BC74AA9B9EA}"/>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3" name="Picture 2" descr="E:\NIET\Project\xLogo11.png.pagespeed.ic.pydHLuCQEZ.png">
            <a:extLst>
              <a:ext uri="{FF2B5EF4-FFF2-40B4-BE49-F238E27FC236}">
                <a16:creationId xmlns:a16="http://schemas.microsoft.com/office/drawing/2014/main" id="{EC8F633D-D105-4CC2-A3A0-41C466BF0F51}"/>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509986"/>
            <a:ext cx="5546861" cy="442516"/>
          </a:xfrm>
          <a:prstGeom prst="rect">
            <a:avLst/>
          </a:prstGeom>
        </p:spPr>
        <p:txBody>
          <a:bodyPr vert="horz" wrap="square" lIns="0" tIns="11516" rIns="0" bIns="0" rtlCol="0" anchor="ctr">
            <a:spAutoFit/>
          </a:bodyPr>
          <a:lstStyle/>
          <a:p>
            <a:pPr marL="11516">
              <a:spcBef>
                <a:spcPts val="91"/>
              </a:spcBef>
            </a:pPr>
            <a:r>
              <a:rPr sz="2800" b="1" dirty="0"/>
              <a:t>Infix </a:t>
            </a:r>
            <a:r>
              <a:rPr sz="2800" b="1" spc="-5" dirty="0"/>
              <a:t>to Postfix</a:t>
            </a:r>
            <a:r>
              <a:rPr sz="2800" b="1" spc="-100" dirty="0"/>
              <a:t> </a:t>
            </a:r>
            <a:r>
              <a:rPr sz="2800" b="1" spc="-5" dirty="0"/>
              <a:t>Conversion</a:t>
            </a:r>
          </a:p>
        </p:txBody>
      </p:sp>
      <p:sp>
        <p:nvSpPr>
          <p:cNvPr id="3" name="object 3"/>
          <p:cNvSpPr txBox="1"/>
          <p:nvPr/>
        </p:nvSpPr>
        <p:spPr>
          <a:xfrm>
            <a:off x="745110" y="2599822"/>
            <a:ext cx="7653781" cy="1692957"/>
          </a:xfrm>
          <a:prstGeom prst="rect">
            <a:avLst/>
          </a:prstGeom>
        </p:spPr>
        <p:txBody>
          <a:bodyPr vert="horz" wrap="square" lIns="0" tIns="41459" rIns="0" bIns="0" rtlCol="0">
            <a:spAutoFit/>
          </a:bodyPr>
          <a:lstStyle/>
          <a:p>
            <a:pPr marL="11516" marR="4607" algn="just">
              <a:lnSpc>
                <a:spcPct val="93200"/>
              </a:lnSpc>
              <a:spcBef>
                <a:spcPts val="326"/>
              </a:spcBef>
            </a:pPr>
            <a:r>
              <a:rPr sz="2200" spc="-9" dirty="0">
                <a:cs typeface="Arial"/>
              </a:rPr>
              <a:t>Infix </a:t>
            </a:r>
            <a:r>
              <a:rPr sz="2200" spc="-5" dirty="0">
                <a:cs typeface="Arial"/>
              </a:rPr>
              <a:t>expression </a:t>
            </a:r>
            <a:r>
              <a:rPr sz="2200" dirty="0">
                <a:cs typeface="Arial"/>
              </a:rPr>
              <a:t>can </a:t>
            </a:r>
            <a:r>
              <a:rPr sz="2200" spc="-5" dirty="0">
                <a:cs typeface="Arial"/>
              </a:rPr>
              <a:t>be directly evaluated but  </a:t>
            </a:r>
            <a:r>
              <a:rPr sz="2200" spc="-9" dirty="0">
                <a:cs typeface="Arial"/>
              </a:rPr>
              <a:t>the </a:t>
            </a:r>
            <a:r>
              <a:rPr sz="2200" dirty="0">
                <a:cs typeface="Arial"/>
              </a:rPr>
              <a:t>standard </a:t>
            </a:r>
            <a:r>
              <a:rPr sz="2200" spc="-5" dirty="0">
                <a:cs typeface="Arial"/>
              </a:rPr>
              <a:t>practice in CS is </a:t>
            </a:r>
            <a:r>
              <a:rPr sz="2200" spc="-9" dirty="0">
                <a:cs typeface="Arial"/>
              </a:rPr>
              <a:t>that the </a:t>
            </a:r>
            <a:r>
              <a:rPr sz="2200" spc="-5" dirty="0">
                <a:cs typeface="Arial"/>
              </a:rPr>
              <a:t>infix  expression converted to postfix form and then  </a:t>
            </a:r>
            <a:r>
              <a:rPr sz="2200" spc="-9" dirty="0">
                <a:cs typeface="Arial"/>
              </a:rPr>
              <a:t>the </a:t>
            </a:r>
            <a:r>
              <a:rPr sz="2200" spc="-5" dirty="0">
                <a:cs typeface="Arial"/>
              </a:rPr>
              <a:t>expression is evaluated. </a:t>
            </a:r>
            <a:endParaRPr lang="en-US" sz="2200" spc="-5" dirty="0">
              <a:cs typeface="Arial"/>
            </a:endParaRPr>
          </a:p>
          <a:p>
            <a:pPr marL="11516" marR="4607" algn="just">
              <a:lnSpc>
                <a:spcPct val="93200"/>
              </a:lnSpc>
              <a:spcBef>
                <a:spcPts val="326"/>
              </a:spcBef>
            </a:pPr>
            <a:endParaRPr lang="en-IN" sz="2200" spc="-5" dirty="0">
              <a:cs typeface="Arial"/>
            </a:endParaRPr>
          </a:p>
          <a:p>
            <a:pPr marL="11516" marR="4607" algn="just">
              <a:lnSpc>
                <a:spcPct val="93200"/>
              </a:lnSpc>
              <a:spcBef>
                <a:spcPts val="326"/>
              </a:spcBef>
            </a:pPr>
            <a:r>
              <a:rPr sz="2200" spc="-5" dirty="0">
                <a:cs typeface="Arial"/>
              </a:rPr>
              <a:t>During both  processes </a:t>
            </a:r>
            <a:r>
              <a:rPr sz="2200" dirty="0">
                <a:cs typeface="Arial"/>
              </a:rPr>
              <a:t>stack </a:t>
            </a:r>
            <a:r>
              <a:rPr sz="2200" spc="-5" dirty="0">
                <a:cs typeface="Arial"/>
              </a:rPr>
              <a:t>is proved to be </a:t>
            </a:r>
            <a:r>
              <a:rPr sz="2200" dirty="0">
                <a:cs typeface="Arial"/>
              </a:rPr>
              <a:t>a </a:t>
            </a:r>
            <a:r>
              <a:rPr sz="2200" spc="-9" dirty="0">
                <a:cs typeface="Arial"/>
              </a:rPr>
              <a:t>useful </a:t>
            </a:r>
            <a:r>
              <a:rPr sz="2200" spc="-5" dirty="0">
                <a:cs typeface="Arial"/>
              </a:rPr>
              <a:t>data  </a:t>
            </a:r>
            <a:r>
              <a:rPr sz="2200" dirty="0">
                <a:cs typeface="Arial"/>
              </a:rPr>
              <a:t>structure.</a:t>
            </a:r>
          </a:p>
        </p:txBody>
      </p:sp>
      <p:sp>
        <p:nvSpPr>
          <p:cNvPr id="4" name="Date Placeholder 3">
            <a:extLst>
              <a:ext uri="{FF2B5EF4-FFF2-40B4-BE49-F238E27FC236}">
                <a16:creationId xmlns:a16="http://schemas.microsoft.com/office/drawing/2014/main" id="{B96B6E3C-B31E-4E6C-8AF8-5E5C5DE10106}"/>
              </a:ext>
            </a:extLst>
          </p:cNvPr>
          <p:cNvSpPr>
            <a:spLocks noGrp="1"/>
          </p:cNvSpPr>
          <p:nvPr>
            <p:ph type="dt" sz="half" idx="10"/>
          </p:nvPr>
        </p:nvSpPr>
        <p:spPr/>
        <p:txBody>
          <a:bodyPr/>
          <a:lstStyle/>
          <a:p>
            <a:fld id="{1241E877-E193-46CA-AEE0-1204B04DF141}" type="datetime1">
              <a:rPr lang="en-IN" smtClean="0"/>
              <a:t>03-09-2021</a:t>
            </a:fld>
            <a:endParaRPr lang="en-US"/>
          </a:p>
        </p:txBody>
      </p:sp>
      <p:sp>
        <p:nvSpPr>
          <p:cNvPr id="5" name="Footer Placeholder 4">
            <a:extLst>
              <a:ext uri="{FF2B5EF4-FFF2-40B4-BE49-F238E27FC236}">
                <a16:creationId xmlns:a16="http://schemas.microsoft.com/office/drawing/2014/main" id="{B65CE249-558C-4889-A512-63176ED9C841}"/>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4B244113-9FA0-421E-AB4D-8D0885CD951C}"/>
              </a:ext>
            </a:extLst>
          </p:cNvPr>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a:extLst>
              <a:ext uri="{FF2B5EF4-FFF2-40B4-BE49-F238E27FC236}">
                <a16:creationId xmlns:a16="http://schemas.microsoft.com/office/drawing/2014/main" id="{B07FAF8F-5C06-4F29-8542-4D1FBCF021B7}"/>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8280594F-47D5-4FEE-AE01-ECBD6E9685AE}"/>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 y="624346"/>
            <a:ext cx="9067800" cy="576510"/>
          </a:xfrm>
          <a:prstGeom prst="rect">
            <a:avLst/>
          </a:prstGeom>
        </p:spPr>
        <p:txBody>
          <a:bodyPr vert="horz" wrap="square" lIns="0" tIns="68522" rIns="0" bIns="0" rtlCol="0" anchor="ctr">
            <a:spAutoFit/>
          </a:bodyPr>
          <a:lstStyle/>
          <a:p>
            <a:pPr marL="88900" marR="4607" indent="11113">
              <a:lnSpc>
                <a:spcPts val="4425"/>
              </a:lnSpc>
              <a:spcBef>
                <a:spcPts val="540"/>
              </a:spcBef>
              <a:tabLst>
                <a:tab pos="4563933" algn="l"/>
              </a:tabLst>
            </a:pPr>
            <a:r>
              <a:rPr sz="2200" b="1" dirty="0"/>
              <a:t>C</a:t>
            </a:r>
            <a:r>
              <a:rPr sz="2200" b="1" spc="-5" dirty="0"/>
              <a:t> </a:t>
            </a:r>
            <a:r>
              <a:rPr sz="2200" b="1" spc="-9" dirty="0"/>
              <a:t>language</a:t>
            </a:r>
            <a:r>
              <a:rPr sz="2200" b="1" spc="-5" dirty="0"/>
              <a:t> </a:t>
            </a:r>
            <a:r>
              <a:rPr sz="2200" b="1" dirty="0"/>
              <a:t>operators</a:t>
            </a:r>
            <a:r>
              <a:rPr lang="en-US" sz="2200" b="1" dirty="0"/>
              <a:t> </a:t>
            </a:r>
            <a:r>
              <a:rPr sz="2200" b="1" spc="-5" dirty="0"/>
              <a:t>Precedence</a:t>
            </a:r>
            <a:r>
              <a:rPr sz="2200" b="1" spc="-86" dirty="0"/>
              <a:t> </a:t>
            </a:r>
            <a:r>
              <a:rPr sz="2200" b="1" spc="-5" dirty="0"/>
              <a:t>and</a:t>
            </a:r>
            <a:r>
              <a:rPr lang="en-US" sz="2200" b="1" spc="-5" dirty="0"/>
              <a:t> </a:t>
            </a:r>
            <a:r>
              <a:rPr sz="2200" b="1" spc="-5" dirty="0"/>
              <a:t>Associativity</a:t>
            </a:r>
          </a:p>
        </p:txBody>
      </p:sp>
      <p:sp>
        <p:nvSpPr>
          <p:cNvPr id="3" name="Date Placeholder 2">
            <a:extLst>
              <a:ext uri="{FF2B5EF4-FFF2-40B4-BE49-F238E27FC236}">
                <a16:creationId xmlns:a16="http://schemas.microsoft.com/office/drawing/2014/main" id="{10EDA8C1-4EA1-44F1-A0A4-CD4223471BA4}"/>
              </a:ext>
            </a:extLst>
          </p:cNvPr>
          <p:cNvSpPr>
            <a:spLocks noGrp="1"/>
          </p:cNvSpPr>
          <p:nvPr>
            <p:ph type="dt" sz="half" idx="10"/>
          </p:nvPr>
        </p:nvSpPr>
        <p:spPr/>
        <p:txBody>
          <a:bodyPr/>
          <a:lstStyle/>
          <a:p>
            <a:fld id="{5264A93E-401A-4508-85E7-2FBAC362FA2C}" type="datetime1">
              <a:rPr lang="en-IN" smtClean="0"/>
              <a:t>03-09-2021</a:t>
            </a:fld>
            <a:endParaRPr lang="en-US"/>
          </a:p>
        </p:txBody>
      </p:sp>
      <p:sp>
        <p:nvSpPr>
          <p:cNvPr id="5" name="Footer Placeholder 4">
            <a:extLst>
              <a:ext uri="{FF2B5EF4-FFF2-40B4-BE49-F238E27FC236}">
                <a16:creationId xmlns:a16="http://schemas.microsoft.com/office/drawing/2014/main" id="{B49346B4-EA9B-44DA-8634-42FAAD73D31D}"/>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33ECA5A5-13BF-4F3C-A94C-AF5AF1692512}"/>
              </a:ext>
            </a:extLst>
          </p:cNvPr>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a:extLst>
              <a:ext uri="{FF2B5EF4-FFF2-40B4-BE49-F238E27FC236}">
                <a16:creationId xmlns:a16="http://schemas.microsoft.com/office/drawing/2014/main" id="{C3ADA662-946A-4392-8CCE-7D4D1316DB8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B34D73B4-269C-4EA6-B03C-6882D53F9FE1}"/>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26" name="Picture 2" descr="iphone: C Operator Precedence Table.">
            <a:extLst>
              <a:ext uri="{FF2B5EF4-FFF2-40B4-BE49-F238E27FC236}">
                <a16:creationId xmlns:a16="http://schemas.microsoft.com/office/drawing/2014/main" id="{CACC9A9B-1711-49A5-8498-115B3651DA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07227"/>
            <a:ext cx="8210871" cy="5076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1750" y="2323428"/>
            <a:ext cx="7860500" cy="3837910"/>
          </a:xfrm>
          <a:prstGeom prst="rect">
            <a:avLst/>
          </a:prstGeom>
        </p:spPr>
        <p:txBody>
          <a:bodyPr vert="horz" wrap="square" lIns="0" tIns="143955" rIns="0" bIns="0" rtlCol="0">
            <a:spAutoFit/>
          </a:bodyPr>
          <a:lstStyle/>
          <a:p>
            <a:pPr marL="305184" indent="-293667">
              <a:spcBef>
                <a:spcPts val="1134"/>
              </a:spcBef>
              <a:buClr>
                <a:srgbClr val="FF6633"/>
              </a:buClr>
              <a:buFont typeface="Times New Roman"/>
              <a:buAutoNum type="arabicPeriod"/>
              <a:tabLst>
                <a:tab pos="305184" algn="l"/>
              </a:tabLst>
            </a:pPr>
            <a:r>
              <a:rPr sz="2200" spc="-5" dirty="0">
                <a:latin typeface="Times New Roman"/>
                <a:cs typeface="Times New Roman"/>
              </a:rPr>
              <a:t>Given </a:t>
            </a:r>
            <a:r>
              <a:rPr sz="2200" dirty="0">
                <a:latin typeface="Times New Roman"/>
                <a:cs typeface="Times New Roman"/>
              </a:rPr>
              <a:t>a </a:t>
            </a:r>
            <a:r>
              <a:rPr sz="2200" spc="-5" dirty="0">
                <a:latin typeface="Times New Roman"/>
                <a:cs typeface="Times New Roman"/>
              </a:rPr>
              <a:t>expression </a:t>
            </a:r>
            <a:r>
              <a:rPr sz="2200" dirty="0">
                <a:latin typeface="Times New Roman"/>
                <a:cs typeface="Times New Roman"/>
              </a:rPr>
              <a:t>in the </a:t>
            </a:r>
            <a:r>
              <a:rPr sz="2200" spc="-5" dirty="0">
                <a:latin typeface="Times New Roman"/>
                <a:cs typeface="Times New Roman"/>
              </a:rPr>
              <a:t>infix</a:t>
            </a:r>
            <a:r>
              <a:rPr sz="2200" spc="-27" dirty="0">
                <a:latin typeface="Times New Roman"/>
                <a:cs typeface="Times New Roman"/>
              </a:rPr>
              <a:t> </a:t>
            </a:r>
            <a:r>
              <a:rPr sz="2200" spc="-5" dirty="0">
                <a:latin typeface="Times New Roman"/>
                <a:cs typeface="Times New Roman"/>
              </a:rPr>
              <a:t>form.</a:t>
            </a:r>
            <a:endParaRPr sz="2200" dirty="0">
              <a:latin typeface="Times New Roman"/>
              <a:cs typeface="Times New Roman"/>
            </a:endParaRPr>
          </a:p>
          <a:p>
            <a:pPr marL="305184" indent="-293667">
              <a:spcBef>
                <a:spcPts val="1043"/>
              </a:spcBef>
              <a:buClr>
                <a:srgbClr val="FF6633"/>
              </a:buClr>
              <a:buAutoNum type="arabicPeriod"/>
              <a:tabLst>
                <a:tab pos="305184" algn="l"/>
              </a:tabLst>
            </a:pPr>
            <a:r>
              <a:rPr sz="2200" spc="-5" dirty="0">
                <a:latin typeface="Times New Roman"/>
                <a:cs typeface="Times New Roman"/>
              </a:rPr>
              <a:t>Find </a:t>
            </a:r>
            <a:r>
              <a:rPr sz="2200" dirty="0">
                <a:latin typeface="Times New Roman"/>
                <a:cs typeface="Times New Roman"/>
              </a:rPr>
              <a:t>the highest </a:t>
            </a:r>
            <a:r>
              <a:rPr sz="2200" spc="-5" dirty="0">
                <a:latin typeface="Times New Roman"/>
                <a:cs typeface="Times New Roman"/>
              </a:rPr>
              <a:t>precedence</a:t>
            </a:r>
            <a:r>
              <a:rPr sz="2200" spc="-41" dirty="0">
                <a:latin typeface="Times New Roman"/>
                <a:cs typeface="Times New Roman"/>
              </a:rPr>
              <a:t> </a:t>
            </a:r>
            <a:r>
              <a:rPr sz="2200" spc="-5" dirty="0">
                <a:latin typeface="Times New Roman"/>
                <a:cs typeface="Times New Roman"/>
              </a:rPr>
              <a:t>operator</a:t>
            </a:r>
            <a:endParaRPr sz="2200" dirty="0">
              <a:latin typeface="Times New Roman"/>
              <a:cs typeface="Times New Roman"/>
            </a:endParaRPr>
          </a:p>
          <a:p>
            <a:pPr marL="305184" marR="39731" indent="-293667">
              <a:lnSpc>
                <a:spcPts val="2811"/>
              </a:lnSpc>
              <a:spcBef>
                <a:spcPts val="1342"/>
              </a:spcBef>
              <a:buClr>
                <a:srgbClr val="FF6633"/>
              </a:buClr>
              <a:buAutoNum type="arabicPeriod"/>
              <a:tabLst>
                <a:tab pos="305184" algn="l"/>
              </a:tabLst>
            </a:pPr>
            <a:r>
              <a:rPr sz="2200" spc="-5" dirty="0">
                <a:latin typeface="Times New Roman"/>
                <a:cs typeface="Times New Roman"/>
              </a:rPr>
              <a:t>If there are more </a:t>
            </a:r>
            <a:r>
              <a:rPr sz="2200" dirty="0">
                <a:latin typeface="Times New Roman"/>
                <a:cs typeface="Times New Roman"/>
              </a:rPr>
              <a:t>then one </a:t>
            </a:r>
            <a:r>
              <a:rPr sz="2200" spc="-5" dirty="0">
                <a:latin typeface="Times New Roman"/>
                <a:cs typeface="Times New Roman"/>
              </a:rPr>
              <a:t>operators with </a:t>
            </a:r>
            <a:r>
              <a:rPr sz="2200" dirty="0">
                <a:latin typeface="Times New Roman"/>
                <a:cs typeface="Times New Roman"/>
              </a:rPr>
              <a:t>the </a:t>
            </a:r>
            <a:r>
              <a:rPr sz="2200" spc="-5" dirty="0">
                <a:latin typeface="Times New Roman"/>
                <a:cs typeface="Times New Roman"/>
              </a:rPr>
              <a:t>same  precedence check </a:t>
            </a:r>
            <a:r>
              <a:rPr sz="2200" spc="-14" dirty="0">
                <a:latin typeface="Times New Roman"/>
                <a:cs typeface="Times New Roman"/>
              </a:rPr>
              <a:t>associativity, </a:t>
            </a:r>
            <a:r>
              <a:rPr sz="2200" dirty="0">
                <a:latin typeface="Times New Roman"/>
                <a:cs typeface="Times New Roman"/>
              </a:rPr>
              <a:t>i.e. </a:t>
            </a:r>
            <a:r>
              <a:rPr sz="2200" spc="-5" dirty="0">
                <a:latin typeface="Times New Roman"/>
                <a:cs typeface="Times New Roman"/>
              </a:rPr>
              <a:t>pick </a:t>
            </a:r>
            <a:r>
              <a:rPr sz="2200" dirty="0">
                <a:latin typeface="Times New Roman"/>
                <a:cs typeface="Times New Roman"/>
              </a:rPr>
              <a:t>the </a:t>
            </a:r>
            <a:r>
              <a:rPr sz="2200" spc="-5" dirty="0">
                <a:latin typeface="Times New Roman"/>
                <a:cs typeface="Times New Roman"/>
              </a:rPr>
              <a:t>left </a:t>
            </a:r>
            <a:r>
              <a:rPr sz="2200" dirty="0">
                <a:latin typeface="Times New Roman"/>
                <a:cs typeface="Times New Roman"/>
              </a:rPr>
              <a:t>most</a:t>
            </a:r>
            <a:r>
              <a:rPr sz="2200" spc="-27" dirty="0">
                <a:latin typeface="Times New Roman"/>
                <a:cs typeface="Times New Roman"/>
              </a:rPr>
              <a:t> </a:t>
            </a:r>
            <a:r>
              <a:rPr sz="2200" spc="-5" dirty="0">
                <a:latin typeface="Times New Roman"/>
                <a:cs typeface="Times New Roman"/>
              </a:rPr>
              <a:t>first.</a:t>
            </a:r>
            <a:endParaRPr sz="2200" dirty="0">
              <a:latin typeface="Times New Roman"/>
              <a:cs typeface="Times New Roman"/>
            </a:endParaRPr>
          </a:p>
          <a:p>
            <a:pPr marL="305184" marR="4607" indent="-305184">
              <a:lnSpc>
                <a:spcPts val="4099"/>
              </a:lnSpc>
              <a:spcBef>
                <a:spcPts val="249"/>
              </a:spcBef>
              <a:buClr>
                <a:srgbClr val="FF6633"/>
              </a:buClr>
              <a:buAutoNum type="arabicPeriod"/>
              <a:tabLst>
                <a:tab pos="305184" algn="l"/>
                <a:tab pos="2234174" algn="l"/>
                <a:tab pos="2773139" algn="l"/>
              </a:tabLst>
            </a:pPr>
            <a:r>
              <a:rPr sz="2200" spc="-5" dirty="0">
                <a:latin typeface="Times New Roman"/>
                <a:cs typeface="Times New Roman"/>
              </a:rPr>
              <a:t>Convert </a:t>
            </a:r>
            <a:r>
              <a:rPr sz="2200" dirty="0">
                <a:latin typeface="Times New Roman"/>
                <a:cs typeface="Times New Roman"/>
              </a:rPr>
              <a:t>the </a:t>
            </a:r>
            <a:r>
              <a:rPr sz="2200" spc="-5" dirty="0">
                <a:latin typeface="Times New Roman"/>
                <a:cs typeface="Times New Roman"/>
              </a:rPr>
              <a:t>operator and </a:t>
            </a:r>
            <a:r>
              <a:rPr sz="2200" dirty="0">
                <a:latin typeface="Times New Roman"/>
                <a:cs typeface="Times New Roman"/>
              </a:rPr>
              <a:t>its </a:t>
            </a:r>
            <a:r>
              <a:rPr sz="2200" spc="-5" dirty="0">
                <a:latin typeface="Times New Roman"/>
                <a:cs typeface="Times New Roman"/>
              </a:rPr>
              <a:t>operands from infix </a:t>
            </a:r>
            <a:r>
              <a:rPr sz="2200" dirty="0">
                <a:latin typeface="Times New Roman"/>
                <a:cs typeface="Times New Roman"/>
              </a:rPr>
              <a:t>to </a:t>
            </a:r>
            <a:r>
              <a:rPr sz="2200" spc="-5" dirty="0">
                <a:latin typeface="Times New Roman"/>
                <a:cs typeface="Times New Roman"/>
              </a:rPr>
              <a:t>postfix  </a:t>
            </a:r>
            <a:endParaRPr lang="en-US" sz="2200" spc="-5" dirty="0">
              <a:latin typeface="Times New Roman"/>
              <a:cs typeface="Times New Roman"/>
            </a:endParaRPr>
          </a:p>
          <a:p>
            <a:pPr marR="4607">
              <a:lnSpc>
                <a:spcPts val="4099"/>
              </a:lnSpc>
              <a:spcBef>
                <a:spcPts val="249"/>
              </a:spcBef>
              <a:buClr>
                <a:srgbClr val="FF6633"/>
              </a:buClr>
              <a:tabLst>
                <a:tab pos="305184" algn="l"/>
                <a:tab pos="2234174" algn="l"/>
                <a:tab pos="2773139" algn="l"/>
              </a:tabLst>
            </a:pPr>
            <a:r>
              <a:rPr lang="en-IN" sz="2200" spc="-5" dirty="0">
                <a:latin typeface="Times New Roman"/>
                <a:cs typeface="Times New Roman"/>
              </a:rPr>
              <a:t>                      (</a:t>
            </a:r>
            <a:r>
              <a:rPr sz="2200" dirty="0">
                <a:latin typeface="Times New Roman"/>
                <a:cs typeface="Times New Roman"/>
              </a:rPr>
              <a:t>A</a:t>
            </a:r>
            <a:r>
              <a:rPr sz="2200" spc="-141" dirty="0">
                <a:latin typeface="Times New Roman"/>
                <a:cs typeface="Times New Roman"/>
              </a:rPr>
              <a:t> </a:t>
            </a:r>
            <a:r>
              <a:rPr sz="2200" dirty="0">
                <a:latin typeface="Times New Roman"/>
                <a:cs typeface="Times New Roman"/>
              </a:rPr>
              <a:t>+</a:t>
            </a:r>
            <a:r>
              <a:rPr sz="2200" spc="-9" dirty="0">
                <a:latin typeface="Times New Roman"/>
                <a:cs typeface="Times New Roman"/>
              </a:rPr>
              <a:t> </a:t>
            </a:r>
            <a:r>
              <a:rPr sz="2200" dirty="0">
                <a:latin typeface="Times New Roman"/>
                <a:cs typeface="Times New Roman"/>
              </a:rPr>
              <a:t>B</a:t>
            </a:r>
            <a:r>
              <a:rPr lang="en-US" sz="2200" dirty="0">
                <a:latin typeface="Times New Roman"/>
                <a:cs typeface="Times New Roman"/>
              </a:rPr>
              <a:t>)</a:t>
            </a:r>
            <a:r>
              <a:rPr sz="2200" dirty="0">
                <a:latin typeface="Times New Roman"/>
                <a:cs typeface="Times New Roman"/>
              </a:rPr>
              <a:t>	</a:t>
            </a:r>
            <a:r>
              <a:rPr lang="en-US" sz="2200" spc="-5" dirty="0">
                <a:latin typeface="Times New Roman"/>
                <a:cs typeface="Times New Roman"/>
                <a:sym typeface="Wingdings" panose="05000000000000000000" pitchFamily="2" charset="2"/>
              </a:rPr>
              <a:t></a:t>
            </a:r>
            <a:r>
              <a:rPr sz="2200" spc="-5" dirty="0">
                <a:latin typeface="Times New Roman"/>
                <a:cs typeface="Times New Roman"/>
              </a:rPr>
              <a:t>	</a:t>
            </a:r>
            <a:r>
              <a:rPr sz="2200" dirty="0">
                <a:latin typeface="Times New Roman"/>
                <a:cs typeface="Times New Roman"/>
              </a:rPr>
              <a:t>A</a:t>
            </a:r>
            <a:r>
              <a:rPr sz="2200" spc="-145" dirty="0">
                <a:latin typeface="Times New Roman"/>
                <a:cs typeface="Times New Roman"/>
              </a:rPr>
              <a:t> </a:t>
            </a:r>
            <a:r>
              <a:rPr sz="2200" dirty="0">
                <a:latin typeface="Times New Roman"/>
                <a:cs typeface="Times New Roman"/>
              </a:rPr>
              <a:t>B+</a:t>
            </a:r>
          </a:p>
          <a:p>
            <a:pPr marL="305184" marR="600002" indent="-293667">
              <a:lnSpc>
                <a:spcPts val="2811"/>
              </a:lnSpc>
              <a:spcBef>
                <a:spcPts val="765"/>
              </a:spcBef>
              <a:buClr>
                <a:srgbClr val="FF6633"/>
              </a:buClr>
              <a:buAutoNum type="arabicPeriod"/>
              <a:tabLst>
                <a:tab pos="305184" algn="l"/>
              </a:tabLst>
            </a:pPr>
            <a:r>
              <a:rPr sz="2200" spc="-5" dirty="0">
                <a:latin typeface="Times New Roman"/>
                <a:cs typeface="Times New Roman"/>
              </a:rPr>
              <a:t>Repeat steps </a:t>
            </a:r>
            <a:r>
              <a:rPr sz="2200" dirty="0">
                <a:latin typeface="Times New Roman"/>
                <a:cs typeface="Times New Roman"/>
              </a:rPr>
              <a:t>2 to 4, until all the </a:t>
            </a:r>
            <a:r>
              <a:rPr sz="2200" spc="-5" dirty="0">
                <a:latin typeface="Times New Roman"/>
                <a:cs typeface="Times New Roman"/>
              </a:rPr>
              <a:t>operators </a:t>
            </a:r>
            <a:r>
              <a:rPr sz="2200" dirty="0">
                <a:latin typeface="Times New Roman"/>
                <a:cs typeface="Times New Roman"/>
              </a:rPr>
              <a:t>in </a:t>
            </a:r>
            <a:r>
              <a:rPr sz="2200" spc="-5" dirty="0">
                <a:latin typeface="Times New Roman"/>
                <a:cs typeface="Times New Roman"/>
              </a:rPr>
              <a:t>the </a:t>
            </a:r>
            <a:r>
              <a:rPr sz="2200" dirty="0">
                <a:latin typeface="Times New Roman"/>
                <a:cs typeface="Times New Roman"/>
              </a:rPr>
              <a:t>given  </a:t>
            </a:r>
            <a:r>
              <a:rPr sz="2200" spc="-5" dirty="0">
                <a:latin typeface="Times New Roman"/>
                <a:cs typeface="Times New Roman"/>
              </a:rPr>
              <a:t>expression are </a:t>
            </a:r>
            <a:r>
              <a:rPr sz="2200" dirty="0">
                <a:latin typeface="Times New Roman"/>
                <a:cs typeface="Times New Roman"/>
              </a:rPr>
              <a:t>in the </a:t>
            </a:r>
            <a:r>
              <a:rPr sz="2200" spc="-5" dirty="0">
                <a:latin typeface="Times New Roman"/>
                <a:cs typeface="Times New Roman"/>
              </a:rPr>
              <a:t>postfix form.</a:t>
            </a:r>
            <a:endParaRPr sz="2200" dirty="0">
              <a:latin typeface="Times New Roman"/>
              <a:cs typeface="Times New Roman"/>
            </a:endParaRPr>
          </a:p>
        </p:txBody>
      </p:sp>
      <p:sp>
        <p:nvSpPr>
          <p:cNvPr id="4" name="object 4"/>
          <p:cNvSpPr txBox="1">
            <a:spLocks noGrp="1"/>
          </p:cNvSpPr>
          <p:nvPr>
            <p:ph type="title"/>
          </p:nvPr>
        </p:nvSpPr>
        <p:spPr>
          <a:xfrm>
            <a:off x="771597" y="1404177"/>
            <a:ext cx="7275469" cy="442516"/>
          </a:xfrm>
          <a:prstGeom prst="rect">
            <a:avLst/>
          </a:prstGeom>
        </p:spPr>
        <p:txBody>
          <a:bodyPr vert="horz" wrap="square" lIns="0" tIns="11516" rIns="0" bIns="0" rtlCol="0" anchor="ctr">
            <a:spAutoFit/>
          </a:bodyPr>
          <a:lstStyle/>
          <a:p>
            <a:pPr marL="11516">
              <a:spcBef>
                <a:spcPts val="91"/>
              </a:spcBef>
            </a:pPr>
            <a:r>
              <a:rPr sz="2800" b="1" dirty="0"/>
              <a:t>Infix </a:t>
            </a:r>
            <a:r>
              <a:rPr sz="2800" b="1" spc="-5" dirty="0"/>
              <a:t>to Postfix </a:t>
            </a:r>
            <a:r>
              <a:rPr sz="2800" b="1" spc="-9" dirty="0"/>
              <a:t>By-Hand</a:t>
            </a:r>
            <a:r>
              <a:rPr sz="2800" b="1" spc="-317" dirty="0"/>
              <a:t> </a:t>
            </a:r>
            <a:r>
              <a:rPr sz="2800" b="1" spc="-5" dirty="0"/>
              <a:t>Algorithm</a:t>
            </a:r>
          </a:p>
        </p:txBody>
      </p:sp>
      <p:sp>
        <p:nvSpPr>
          <p:cNvPr id="3" name="Date Placeholder 2">
            <a:extLst>
              <a:ext uri="{FF2B5EF4-FFF2-40B4-BE49-F238E27FC236}">
                <a16:creationId xmlns:a16="http://schemas.microsoft.com/office/drawing/2014/main" id="{9CD8EFFA-BCD1-4DDA-899A-83FB002AC0E5}"/>
              </a:ext>
            </a:extLst>
          </p:cNvPr>
          <p:cNvSpPr>
            <a:spLocks noGrp="1"/>
          </p:cNvSpPr>
          <p:nvPr>
            <p:ph type="dt" sz="half" idx="10"/>
          </p:nvPr>
        </p:nvSpPr>
        <p:spPr/>
        <p:txBody>
          <a:bodyPr/>
          <a:lstStyle/>
          <a:p>
            <a:fld id="{5207CB8F-B4A9-4DA4-A722-B5CE7B76A88A}" type="datetime1">
              <a:rPr lang="en-IN" smtClean="0"/>
              <a:t>03-09-2021</a:t>
            </a:fld>
            <a:endParaRPr lang="en-US"/>
          </a:p>
        </p:txBody>
      </p:sp>
      <p:sp>
        <p:nvSpPr>
          <p:cNvPr id="5" name="Footer Placeholder 4">
            <a:extLst>
              <a:ext uri="{FF2B5EF4-FFF2-40B4-BE49-F238E27FC236}">
                <a16:creationId xmlns:a16="http://schemas.microsoft.com/office/drawing/2014/main" id="{F1580F4D-9542-4524-BB7D-F53F8E733837}"/>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156EA2DE-E1C0-46F1-91B4-06A11ADBDF7F}"/>
              </a:ext>
            </a:extLst>
          </p:cNvPr>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a:extLst>
              <a:ext uri="{FF2B5EF4-FFF2-40B4-BE49-F238E27FC236}">
                <a16:creationId xmlns:a16="http://schemas.microsoft.com/office/drawing/2014/main" id="{A638A067-8ADF-49F5-8E02-A3D37003148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256A985A-3B37-4B79-B4D4-793B8DBC6093}"/>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872499350"/>
              </p:ext>
            </p:extLst>
          </p:nvPr>
        </p:nvGraphicFramePr>
        <p:xfrm>
          <a:off x="723900" y="1268760"/>
          <a:ext cx="7207915" cy="3291840"/>
        </p:xfrm>
        <a:graphic>
          <a:graphicData uri="http://schemas.openxmlformats.org/drawingml/2006/table">
            <a:tbl>
              <a:tblPr firstRow="1" bandRow="1">
                <a:tableStyleId>{5C22544A-7EE6-4342-B048-85BDC9FD1C3A}</a:tableStyleId>
              </a:tblPr>
              <a:tblGrid>
                <a:gridCol w="5259563">
                  <a:extLst>
                    <a:ext uri="{9D8B030D-6E8A-4147-A177-3AD203B41FA5}">
                      <a16:colId xmlns:a16="http://schemas.microsoft.com/office/drawing/2014/main" val="20000"/>
                    </a:ext>
                  </a:extLst>
                </a:gridCol>
                <a:gridCol w="1948352">
                  <a:extLst>
                    <a:ext uri="{9D8B030D-6E8A-4147-A177-3AD203B41FA5}">
                      <a16:colId xmlns:a16="http://schemas.microsoft.com/office/drawing/2014/main" val="20001"/>
                    </a:ext>
                  </a:extLst>
                </a:gridCol>
              </a:tblGrid>
              <a:tr h="441960">
                <a:tc>
                  <a:txBody>
                    <a:bodyPr/>
                    <a:lstStyle/>
                    <a:p>
                      <a:r>
                        <a:rPr lang="en-US" sz="2200" dirty="0">
                          <a:solidFill>
                            <a:schemeClr val="tx1"/>
                          </a:solidFill>
                        </a:rPr>
                        <a:t>Topics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a:solidFill>
                            <a:schemeClr val="tx1"/>
                          </a:solidFill>
                        </a:rPr>
                        <a:t>Duration (in </a:t>
                      </a:r>
                      <a:r>
                        <a:rPr lang="en-US" sz="2200" dirty="0">
                          <a:solidFill>
                            <a:schemeClr val="tx1"/>
                          </a:solidFill>
                        </a:rPr>
                        <a:t>Hours)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0"/>
                  </a:ext>
                </a:extLst>
              </a:tr>
              <a:tr h="441960">
                <a:tc>
                  <a:txBody>
                    <a:bodyPr/>
                    <a:lstStyle/>
                    <a:p>
                      <a:r>
                        <a:rPr lang="en-US" sz="2200" dirty="0">
                          <a:solidFill>
                            <a:schemeClr val="tx1"/>
                          </a:solidFill>
                        </a:rPr>
                        <a:t>Queues: Operations on Queue</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 </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1"/>
                  </a:ext>
                </a:extLst>
              </a:tr>
              <a:tr h="441960">
                <a:tc>
                  <a:txBody>
                    <a:bodyPr/>
                    <a:lstStyle/>
                    <a:p>
                      <a:r>
                        <a:rPr lang="en-US" sz="2200" dirty="0">
                          <a:solidFill>
                            <a:schemeClr val="tx1"/>
                          </a:solidFill>
                        </a:rPr>
                        <a:t>Circular queues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2"/>
                  </a:ext>
                </a:extLst>
              </a:tr>
              <a:tr h="441960">
                <a:tc>
                  <a:txBody>
                    <a:bodyPr/>
                    <a:lstStyle/>
                    <a:p>
                      <a:r>
                        <a:rPr lang="en-US" sz="2200" dirty="0">
                          <a:solidFill>
                            <a:schemeClr val="tx1"/>
                          </a:solidFill>
                        </a:rPr>
                        <a:t>Array and linked implementation of queues in Python</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3"/>
                  </a:ext>
                </a:extLst>
              </a:tr>
              <a:tr h="441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solidFill>
                            <a:schemeClr val="tx1"/>
                          </a:solidFill>
                        </a:rPr>
                        <a:t>Dequeue</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4"/>
                  </a:ext>
                </a:extLst>
              </a:tr>
              <a:tr h="441960">
                <a:tc>
                  <a:txBody>
                    <a:bodyPr/>
                    <a:lstStyle/>
                    <a:p>
                      <a:r>
                        <a:rPr lang="en-US" sz="2200" dirty="0">
                          <a:solidFill>
                            <a:schemeClr val="tx1"/>
                          </a:solidFill>
                        </a:rPr>
                        <a:t>Priority Queue</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5"/>
                  </a:ext>
                </a:extLst>
              </a:tr>
            </a:tbl>
          </a:graphicData>
        </a:graphic>
      </p:graphicFrame>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Contents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CD73812B-45AC-46EE-A71A-950E81A2913B}" type="datetime1">
              <a:rPr lang="en-IN" smtClean="0"/>
              <a:t>03-09-2021</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p:txBody>
          <a:bodyPr/>
          <a:lstStyle/>
          <a:p>
            <a:r>
              <a:rPr lang="fi-FI" smtClean="0"/>
              <a:t>Alisha Sikri DS  Unit 2                        </a:t>
            </a:r>
            <a:endParaRPr lang="en-US"/>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04102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808B83-4E29-4FC4-BA9F-0236177771E1}"/>
              </a:ext>
            </a:extLst>
          </p:cNvPr>
          <p:cNvSpPr>
            <a:spLocks noGrp="1"/>
          </p:cNvSpPr>
          <p:nvPr>
            <p:ph type="dt" sz="half" idx="10"/>
          </p:nvPr>
        </p:nvSpPr>
        <p:spPr/>
        <p:txBody>
          <a:bodyPr/>
          <a:lstStyle/>
          <a:p>
            <a:fld id="{EC6D8FEA-1484-4601-A9F4-11B070DF5A33}" type="datetime1">
              <a:rPr lang="en-IN" smtClean="0"/>
              <a:t>03-09-2021</a:t>
            </a:fld>
            <a:endParaRPr lang="en-US"/>
          </a:p>
        </p:txBody>
      </p:sp>
      <p:sp>
        <p:nvSpPr>
          <p:cNvPr id="5" name="Footer Placeholder 4">
            <a:extLst>
              <a:ext uri="{FF2B5EF4-FFF2-40B4-BE49-F238E27FC236}">
                <a16:creationId xmlns:a16="http://schemas.microsoft.com/office/drawing/2014/main" id="{0AA08A85-8784-4AF0-85B8-26A174344B28}"/>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A2D8B875-2F71-4E6B-A073-C00F7638F3A1}"/>
              </a:ext>
            </a:extLst>
          </p:cNvPr>
          <p:cNvSpPr>
            <a:spLocks noGrp="1"/>
          </p:cNvSpPr>
          <p:nvPr>
            <p:ph type="sldNum" sz="quarter" idx="12"/>
          </p:nvPr>
        </p:nvSpPr>
        <p:spPr/>
        <p:txBody>
          <a:bodyPr/>
          <a:lstStyle/>
          <a:p>
            <a:fld id="{B6F15528-21DE-4FAA-801E-634DDDAF4B2B}" type="slidenum">
              <a:rPr lang="en-US" smtClean="0"/>
              <a:pPr/>
              <a:t>40</a:t>
            </a:fld>
            <a:endParaRPr lang="en-US"/>
          </a:p>
        </p:txBody>
      </p:sp>
      <p:sp>
        <p:nvSpPr>
          <p:cNvPr id="8" name="Title 1">
            <a:extLst>
              <a:ext uri="{FF2B5EF4-FFF2-40B4-BE49-F238E27FC236}">
                <a16:creationId xmlns:a16="http://schemas.microsoft.com/office/drawing/2014/main" id="{CA6A01CD-1759-4808-A874-778EB96B94B3}"/>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0" name="Picture 2" descr="E:\NIET\Project\xLogo11.png.pagespeed.ic.pydHLuCQEZ.png">
            <a:extLst>
              <a:ext uri="{FF2B5EF4-FFF2-40B4-BE49-F238E27FC236}">
                <a16:creationId xmlns:a16="http://schemas.microsoft.com/office/drawing/2014/main" id="{615ECFA3-C89A-481E-8B23-9C086B3972E4}"/>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TextBox 1">
            <a:extLst>
              <a:ext uri="{FF2B5EF4-FFF2-40B4-BE49-F238E27FC236}">
                <a16:creationId xmlns:a16="http://schemas.microsoft.com/office/drawing/2014/main" id="{40C83FA9-CA1D-44F9-9FE0-666FFEC3E960}"/>
              </a:ext>
            </a:extLst>
          </p:cNvPr>
          <p:cNvSpPr txBox="1"/>
          <p:nvPr/>
        </p:nvSpPr>
        <p:spPr>
          <a:xfrm>
            <a:off x="107504" y="1337387"/>
            <a:ext cx="9144000" cy="5509200"/>
          </a:xfrm>
          <a:prstGeom prst="rect">
            <a:avLst/>
          </a:prstGeom>
          <a:noFill/>
        </p:spPr>
        <p:txBody>
          <a:bodyPr wrap="square" rtlCol="0">
            <a:spAutoFit/>
          </a:bodyPr>
          <a:lstStyle/>
          <a:p>
            <a:r>
              <a:rPr lang="en-US" sz="2200" dirty="0"/>
              <a:t>Q1. Convert the given infix expression 2*3/(2-1)+5*(4-1) to postfix expression</a:t>
            </a:r>
          </a:p>
          <a:p>
            <a:r>
              <a:rPr lang="en-US" sz="2200" dirty="0"/>
              <a:t>Sol.</a:t>
            </a:r>
          </a:p>
          <a:p>
            <a:endParaRPr lang="en-US" sz="2200" dirty="0"/>
          </a:p>
          <a:p>
            <a:pPr marL="342900" indent="-342900">
              <a:buAutoNum type="arabicPeriod"/>
            </a:pPr>
            <a:r>
              <a:rPr lang="en-US" sz="2200" dirty="0"/>
              <a:t>Enclosed in brackets, based on precedence and associativity</a:t>
            </a:r>
          </a:p>
          <a:p>
            <a:endParaRPr lang="en-US" sz="2200" dirty="0"/>
          </a:p>
          <a:p>
            <a:pPr marL="2343150" lvl="4" indent="-514350">
              <a:buFont typeface="+mj-lt"/>
              <a:buAutoNum type="alphaLcPeriod"/>
            </a:pPr>
            <a:r>
              <a:rPr lang="en-US" sz="2200" dirty="0"/>
              <a:t>2*3/(2-1)+5*(4-1)</a:t>
            </a:r>
          </a:p>
          <a:p>
            <a:pPr marL="2343150" lvl="4" indent="-514350">
              <a:buFont typeface="+mj-lt"/>
              <a:buAutoNum type="alphaLcPeriod"/>
            </a:pPr>
            <a:r>
              <a:rPr lang="en-US" sz="2200" dirty="0"/>
              <a:t>(2*3)/(2-1)+5*(4-1)</a:t>
            </a:r>
          </a:p>
          <a:p>
            <a:pPr marL="2343150" lvl="4" indent="-514350">
              <a:buFont typeface="+mj-lt"/>
              <a:buAutoNum type="alphaLcPeriod"/>
            </a:pPr>
            <a:r>
              <a:rPr lang="en-US" sz="2200" dirty="0"/>
              <a:t>((2*3)/(2-1))+(5*(4-1))</a:t>
            </a:r>
          </a:p>
          <a:p>
            <a:pPr marL="2343150" lvl="4" indent="-514350">
              <a:buFont typeface="+mj-lt"/>
              <a:buAutoNum type="alphaLcPeriod"/>
            </a:pPr>
            <a:r>
              <a:rPr lang="en-US" sz="2200" dirty="0"/>
              <a:t>((2*3)/(2-1))+(5*(4-1))</a:t>
            </a:r>
          </a:p>
          <a:p>
            <a:pPr marL="2343150" lvl="4" indent="-514350">
              <a:buFont typeface="+mj-lt"/>
              <a:buAutoNum type="alphaLcPeriod"/>
            </a:pPr>
            <a:r>
              <a:rPr lang="en-US" sz="2200" dirty="0"/>
              <a:t>((2*3)/(2-1))+(5*(4-1))</a:t>
            </a:r>
          </a:p>
          <a:p>
            <a:pPr marL="2343150" lvl="4" indent="-514350">
              <a:buFont typeface="+mj-lt"/>
              <a:buAutoNum type="alphaLcPeriod"/>
            </a:pPr>
            <a:r>
              <a:rPr lang="en-US" sz="2200" dirty="0"/>
              <a:t>(((2*3)/(2-1))+(5*(4-1)))</a:t>
            </a:r>
          </a:p>
          <a:p>
            <a:endParaRPr lang="en-US" sz="2200" dirty="0"/>
          </a:p>
          <a:p>
            <a:endParaRPr lang="en-US" sz="2200" dirty="0"/>
          </a:p>
          <a:p>
            <a:endParaRPr lang="en-US" sz="2200" dirty="0"/>
          </a:p>
          <a:p>
            <a:endParaRPr lang="en-US" sz="2200" dirty="0"/>
          </a:p>
          <a:p>
            <a:pPr algn="ctr"/>
            <a:r>
              <a:rPr lang="en-US" sz="2200" dirty="0"/>
              <a:t>   </a:t>
            </a:r>
            <a:endParaRPr lang="en-IN" sz="2200" dirty="0"/>
          </a:p>
        </p:txBody>
      </p:sp>
    </p:spTree>
    <p:extLst>
      <p:ext uri="{BB962C8B-B14F-4D97-AF65-F5344CB8AC3E}">
        <p14:creationId xmlns:p14="http://schemas.microsoft.com/office/powerpoint/2010/main" val="1363053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808B83-4E29-4FC4-BA9F-0236177771E1}"/>
              </a:ext>
            </a:extLst>
          </p:cNvPr>
          <p:cNvSpPr>
            <a:spLocks noGrp="1"/>
          </p:cNvSpPr>
          <p:nvPr>
            <p:ph type="dt" sz="half" idx="10"/>
          </p:nvPr>
        </p:nvSpPr>
        <p:spPr/>
        <p:txBody>
          <a:bodyPr/>
          <a:lstStyle/>
          <a:p>
            <a:fld id="{EAA9AF32-DE4E-486B-8BE5-1BCBB1EC8C18}" type="datetime1">
              <a:rPr lang="en-IN" smtClean="0"/>
              <a:t>03-09-2021</a:t>
            </a:fld>
            <a:endParaRPr lang="en-US"/>
          </a:p>
        </p:txBody>
      </p:sp>
      <p:sp>
        <p:nvSpPr>
          <p:cNvPr id="5" name="Footer Placeholder 4">
            <a:extLst>
              <a:ext uri="{FF2B5EF4-FFF2-40B4-BE49-F238E27FC236}">
                <a16:creationId xmlns:a16="http://schemas.microsoft.com/office/drawing/2014/main" id="{0AA08A85-8784-4AF0-85B8-26A174344B28}"/>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A2D8B875-2F71-4E6B-A073-C00F7638F3A1}"/>
              </a:ext>
            </a:extLst>
          </p:cNvPr>
          <p:cNvSpPr>
            <a:spLocks noGrp="1"/>
          </p:cNvSpPr>
          <p:nvPr>
            <p:ph type="sldNum" sz="quarter" idx="12"/>
          </p:nvPr>
        </p:nvSpPr>
        <p:spPr/>
        <p:txBody>
          <a:bodyPr/>
          <a:lstStyle/>
          <a:p>
            <a:fld id="{B6F15528-21DE-4FAA-801E-634DDDAF4B2B}" type="slidenum">
              <a:rPr lang="en-US" smtClean="0"/>
              <a:pPr/>
              <a:t>41</a:t>
            </a:fld>
            <a:endParaRPr lang="en-US"/>
          </a:p>
        </p:txBody>
      </p:sp>
      <p:sp>
        <p:nvSpPr>
          <p:cNvPr id="8" name="Title 1">
            <a:extLst>
              <a:ext uri="{FF2B5EF4-FFF2-40B4-BE49-F238E27FC236}">
                <a16:creationId xmlns:a16="http://schemas.microsoft.com/office/drawing/2014/main" id="{CA6A01CD-1759-4808-A874-778EB96B94B3}"/>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0" name="Picture 2" descr="E:\NIET\Project\xLogo11.png.pagespeed.ic.pydHLuCQEZ.png">
            <a:extLst>
              <a:ext uri="{FF2B5EF4-FFF2-40B4-BE49-F238E27FC236}">
                <a16:creationId xmlns:a16="http://schemas.microsoft.com/office/drawing/2014/main" id="{615ECFA3-C89A-481E-8B23-9C086B3972E4}"/>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TextBox 1">
            <a:extLst>
              <a:ext uri="{FF2B5EF4-FFF2-40B4-BE49-F238E27FC236}">
                <a16:creationId xmlns:a16="http://schemas.microsoft.com/office/drawing/2014/main" id="{40C83FA9-CA1D-44F9-9FE0-666FFEC3E960}"/>
              </a:ext>
            </a:extLst>
          </p:cNvPr>
          <p:cNvSpPr txBox="1"/>
          <p:nvPr/>
        </p:nvSpPr>
        <p:spPr>
          <a:xfrm>
            <a:off x="107504" y="980728"/>
            <a:ext cx="9144000" cy="8556188"/>
          </a:xfrm>
          <a:prstGeom prst="rect">
            <a:avLst/>
          </a:prstGeom>
          <a:noFill/>
        </p:spPr>
        <p:txBody>
          <a:bodyPr wrap="square" rtlCol="0">
            <a:spAutoFit/>
          </a:bodyPr>
          <a:lstStyle/>
          <a:p>
            <a:r>
              <a:rPr lang="en-US" sz="2200" dirty="0"/>
              <a:t>2. Convert each bracket in postfix expression one by one</a:t>
            </a:r>
          </a:p>
          <a:p>
            <a:r>
              <a:rPr lang="en-US" sz="2200" dirty="0"/>
              <a:t>a. (((2*3)/(2-1))+(5*(4-1)))</a:t>
            </a:r>
          </a:p>
          <a:p>
            <a:r>
              <a:rPr lang="en-US" sz="2200" dirty="0"/>
              <a:t>b. (((23*)/(2-1))+(5*(4-1)))</a:t>
            </a:r>
          </a:p>
          <a:p>
            <a:r>
              <a:rPr lang="en-US" sz="2200" dirty="0"/>
              <a:t>c. (((23*)/(21-))+(5*(4-1)))</a:t>
            </a:r>
          </a:p>
          <a:p>
            <a:r>
              <a:rPr lang="en-US" sz="2200" dirty="0"/>
              <a:t>d. (((23*)/(21-))+(5*(41-)))</a:t>
            </a:r>
          </a:p>
          <a:p>
            <a:r>
              <a:rPr lang="en-US" sz="2200" dirty="0"/>
              <a:t>e. (((23*)(21-)/)+(5*(41-)))</a:t>
            </a:r>
          </a:p>
          <a:p>
            <a:r>
              <a:rPr lang="en-US" sz="2200" dirty="0"/>
              <a:t>f. (((23*)(21-)/)+(5(41-)*))</a:t>
            </a:r>
          </a:p>
          <a:p>
            <a:r>
              <a:rPr lang="en-US" sz="2200" dirty="0"/>
              <a:t>f. (((23*)(21-)/)(5(41-)*)+)</a:t>
            </a:r>
          </a:p>
          <a:p>
            <a:endParaRPr lang="en-US" sz="2200" dirty="0"/>
          </a:p>
          <a:p>
            <a:r>
              <a:rPr lang="en-US" sz="2200" dirty="0"/>
              <a:t>Ans. 23*21-/541-*+</a:t>
            </a:r>
          </a:p>
          <a:p>
            <a:endParaRPr lang="en-US" sz="2200" dirty="0"/>
          </a:p>
          <a:p>
            <a:r>
              <a:rPr lang="en-US" sz="2200" dirty="0"/>
              <a:t>H.W</a:t>
            </a:r>
          </a:p>
          <a:p>
            <a:r>
              <a:rPr lang="en-US" sz="2200" dirty="0"/>
              <a:t>1. A+B*C-D^E^F</a:t>
            </a:r>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pPr algn="ctr"/>
            <a:r>
              <a:rPr lang="en-US" sz="2200" dirty="0"/>
              <a:t>   </a:t>
            </a:r>
            <a:endParaRPr lang="en-IN" sz="2200" dirty="0"/>
          </a:p>
        </p:txBody>
      </p:sp>
    </p:spTree>
    <p:extLst>
      <p:ext uri="{BB962C8B-B14F-4D97-AF65-F5344CB8AC3E}">
        <p14:creationId xmlns:p14="http://schemas.microsoft.com/office/powerpoint/2010/main" val="2872173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6058" y="1093230"/>
            <a:ext cx="7079114" cy="442516"/>
          </a:xfrm>
          <a:prstGeom prst="rect">
            <a:avLst/>
          </a:prstGeom>
        </p:spPr>
        <p:txBody>
          <a:bodyPr vert="horz" wrap="square" lIns="0" tIns="11516" rIns="0" bIns="0" rtlCol="0" anchor="ctr">
            <a:spAutoFit/>
          </a:bodyPr>
          <a:lstStyle/>
          <a:p>
            <a:pPr marL="11516">
              <a:spcBef>
                <a:spcPts val="91"/>
              </a:spcBef>
            </a:pPr>
            <a:r>
              <a:rPr sz="2800" b="1" dirty="0"/>
              <a:t>Infix </a:t>
            </a:r>
            <a:r>
              <a:rPr sz="2800" b="1" spc="-5" dirty="0"/>
              <a:t>to Prefix </a:t>
            </a:r>
            <a:r>
              <a:rPr sz="2800" b="1" spc="-9" dirty="0"/>
              <a:t>By-Hand</a:t>
            </a:r>
            <a:r>
              <a:rPr sz="2800" b="1" spc="-308" dirty="0"/>
              <a:t> </a:t>
            </a:r>
            <a:r>
              <a:rPr sz="2800" b="1" spc="-5" dirty="0"/>
              <a:t>Algorithm</a:t>
            </a:r>
          </a:p>
        </p:txBody>
      </p:sp>
      <p:sp>
        <p:nvSpPr>
          <p:cNvPr id="3" name="object 3"/>
          <p:cNvSpPr txBox="1"/>
          <p:nvPr/>
        </p:nvSpPr>
        <p:spPr>
          <a:xfrm>
            <a:off x="566058" y="1943177"/>
            <a:ext cx="7825375" cy="3837910"/>
          </a:xfrm>
          <a:prstGeom prst="rect">
            <a:avLst/>
          </a:prstGeom>
        </p:spPr>
        <p:txBody>
          <a:bodyPr vert="horz" wrap="square" lIns="0" tIns="143955" rIns="0" bIns="0" rtlCol="0">
            <a:spAutoFit/>
          </a:bodyPr>
          <a:lstStyle/>
          <a:p>
            <a:pPr marL="305184" indent="-293667">
              <a:spcBef>
                <a:spcPts val="1134"/>
              </a:spcBef>
              <a:buClr>
                <a:srgbClr val="FF6633"/>
              </a:buClr>
              <a:buAutoNum type="arabicPeriod"/>
              <a:tabLst>
                <a:tab pos="305184" algn="l"/>
              </a:tabLst>
            </a:pPr>
            <a:r>
              <a:rPr sz="2200" spc="-5" dirty="0">
                <a:cs typeface="Times New Roman"/>
              </a:rPr>
              <a:t>Given </a:t>
            </a:r>
            <a:r>
              <a:rPr sz="2200" dirty="0">
                <a:cs typeface="Times New Roman"/>
              </a:rPr>
              <a:t>a </a:t>
            </a:r>
            <a:r>
              <a:rPr sz="2200" spc="-5" dirty="0">
                <a:cs typeface="Times New Roman"/>
              </a:rPr>
              <a:t>expression </a:t>
            </a:r>
            <a:r>
              <a:rPr sz="2200" dirty="0">
                <a:cs typeface="Times New Roman"/>
              </a:rPr>
              <a:t>in the </a:t>
            </a:r>
            <a:r>
              <a:rPr sz="2200" spc="-5" dirty="0">
                <a:cs typeface="Times New Roman"/>
              </a:rPr>
              <a:t>infix</a:t>
            </a:r>
            <a:r>
              <a:rPr sz="2200" spc="-27" dirty="0">
                <a:cs typeface="Times New Roman"/>
              </a:rPr>
              <a:t> </a:t>
            </a:r>
            <a:r>
              <a:rPr sz="2200" spc="-5" dirty="0">
                <a:cs typeface="Times New Roman"/>
              </a:rPr>
              <a:t>form.</a:t>
            </a:r>
            <a:endParaRPr sz="2200" dirty="0">
              <a:cs typeface="Times New Roman"/>
            </a:endParaRPr>
          </a:p>
          <a:p>
            <a:pPr marL="305184" indent="-293667">
              <a:spcBef>
                <a:spcPts val="1043"/>
              </a:spcBef>
              <a:buClr>
                <a:srgbClr val="FF6633"/>
              </a:buClr>
              <a:buAutoNum type="arabicPeriod"/>
              <a:tabLst>
                <a:tab pos="305184" algn="l"/>
              </a:tabLst>
            </a:pPr>
            <a:r>
              <a:rPr sz="2200" spc="-5" dirty="0">
                <a:cs typeface="Times New Roman"/>
              </a:rPr>
              <a:t>Find </a:t>
            </a:r>
            <a:r>
              <a:rPr sz="2200" dirty="0">
                <a:cs typeface="Times New Roman"/>
              </a:rPr>
              <a:t>the highest </a:t>
            </a:r>
            <a:r>
              <a:rPr sz="2200" spc="-5" dirty="0">
                <a:cs typeface="Times New Roman"/>
              </a:rPr>
              <a:t>precedence</a:t>
            </a:r>
            <a:r>
              <a:rPr sz="2200" spc="-41" dirty="0">
                <a:cs typeface="Times New Roman"/>
              </a:rPr>
              <a:t> </a:t>
            </a:r>
            <a:r>
              <a:rPr sz="2200" spc="-5" dirty="0">
                <a:cs typeface="Times New Roman"/>
              </a:rPr>
              <a:t>operator</a:t>
            </a:r>
            <a:endParaRPr sz="2200" dirty="0">
              <a:cs typeface="Times New Roman"/>
            </a:endParaRPr>
          </a:p>
          <a:p>
            <a:pPr marL="305184" marR="4607" indent="-293667">
              <a:lnSpc>
                <a:spcPts val="2811"/>
              </a:lnSpc>
              <a:spcBef>
                <a:spcPts val="1342"/>
              </a:spcBef>
              <a:buClr>
                <a:srgbClr val="FF6633"/>
              </a:buClr>
              <a:buAutoNum type="arabicPeriod"/>
              <a:tabLst>
                <a:tab pos="305184" algn="l"/>
              </a:tabLst>
            </a:pPr>
            <a:r>
              <a:rPr sz="2200" spc="-5" dirty="0">
                <a:cs typeface="Times New Roman"/>
              </a:rPr>
              <a:t>If there are more </a:t>
            </a:r>
            <a:r>
              <a:rPr sz="2200" dirty="0">
                <a:cs typeface="Times New Roman"/>
              </a:rPr>
              <a:t>then one </a:t>
            </a:r>
            <a:r>
              <a:rPr sz="2200" spc="-5" dirty="0">
                <a:cs typeface="Times New Roman"/>
              </a:rPr>
              <a:t>operators with </a:t>
            </a:r>
            <a:r>
              <a:rPr sz="2200" dirty="0">
                <a:cs typeface="Times New Roman"/>
              </a:rPr>
              <a:t>the </a:t>
            </a:r>
            <a:r>
              <a:rPr sz="2200" spc="-5" dirty="0">
                <a:cs typeface="Times New Roman"/>
              </a:rPr>
              <a:t>same  precedence check </a:t>
            </a:r>
            <a:r>
              <a:rPr sz="2200" spc="-14" dirty="0">
                <a:cs typeface="Times New Roman"/>
              </a:rPr>
              <a:t>associativity, </a:t>
            </a:r>
            <a:r>
              <a:rPr sz="2200" dirty="0">
                <a:cs typeface="Times New Roman"/>
              </a:rPr>
              <a:t>i.e. </a:t>
            </a:r>
            <a:r>
              <a:rPr sz="2200" spc="-5" dirty="0">
                <a:cs typeface="Times New Roman"/>
              </a:rPr>
              <a:t>pick </a:t>
            </a:r>
            <a:r>
              <a:rPr sz="2200" dirty="0">
                <a:cs typeface="Times New Roman"/>
              </a:rPr>
              <a:t>the </a:t>
            </a:r>
            <a:r>
              <a:rPr sz="2200" spc="-5" dirty="0">
                <a:cs typeface="Times New Roman"/>
              </a:rPr>
              <a:t>left </a:t>
            </a:r>
            <a:r>
              <a:rPr sz="2200" dirty="0">
                <a:cs typeface="Times New Roman"/>
              </a:rPr>
              <a:t>most</a:t>
            </a:r>
            <a:r>
              <a:rPr sz="2200" spc="-27" dirty="0">
                <a:cs typeface="Times New Roman"/>
              </a:rPr>
              <a:t> </a:t>
            </a:r>
            <a:r>
              <a:rPr sz="2200" spc="-5" dirty="0">
                <a:cs typeface="Times New Roman"/>
              </a:rPr>
              <a:t>first.</a:t>
            </a:r>
            <a:endParaRPr sz="2200" dirty="0">
              <a:cs typeface="Times New Roman"/>
            </a:endParaRPr>
          </a:p>
          <a:p>
            <a:pPr marL="305184" marR="96162" indent="-305184">
              <a:lnSpc>
                <a:spcPts val="4099"/>
              </a:lnSpc>
              <a:spcBef>
                <a:spcPts val="249"/>
              </a:spcBef>
              <a:buClr>
                <a:srgbClr val="FF6633"/>
              </a:buClr>
              <a:buAutoNum type="arabicPeriod"/>
              <a:tabLst>
                <a:tab pos="305184" algn="l"/>
                <a:tab pos="2234174" algn="l"/>
                <a:tab pos="2790414" algn="l"/>
              </a:tabLst>
            </a:pPr>
            <a:r>
              <a:rPr sz="2200" spc="-5" dirty="0">
                <a:cs typeface="Times New Roman"/>
              </a:rPr>
              <a:t>Convert </a:t>
            </a:r>
            <a:r>
              <a:rPr sz="2200" dirty="0">
                <a:cs typeface="Times New Roman"/>
              </a:rPr>
              <a:t>the </a:t>
            </a:r>
            <a:r>
              <a:rPr sz="2200" spc="-5" dirty="0">
                <a:cs typeface="Times New Roman"/>
              </a:rPr>
              <a:t>operator and </a:t>
            </a:r>
            <a:r>
              <a:rPr sz="2200" dirty="0">
                <a:cs typeface="Times New Roman"/>
              </a:rPr>
              <a:t>its </a:t>
            </a:r>
            <a:r>
              <a:rPr sz="2200" spc="-5" dirty="0">
                <a:cs typeface="Times New Roman"/>
              </a:rPr>
              <a:t>operands from infix </a:t>
            </a:r>
            <a:r>
              <a:rPr sz="2200" dirty="0">
                <a:cs typeface="Times New Roman"/>
              </a:rPr>
              <a:t>to </a:t>
            </a:r>
            <a:r>
              <a:rPr sz="2200" spc="-5" dirty="0">
                <a:cs typeface="Times New Roman"/>
              </a:rPr>
              <a:t>prefix  </a:t>
            </a:r>
            <a:r>
              <a:rPr sz="2200" dirty="0">
                <a:cs typeface="Times New Roman"/>
              </a:rPr>
              <a:t>A</a:t>
            </a:r>
            <a:r>
              <a:rPr sz="2200" spc="-141" dirty="0">
                <a:cs typeface="Times New Roman"/>
              </a:rPr>
              <a:t> </a:t>
            </a:r>
            <a:r>
              <a:rPr sz="2200" dirty="0">
                <a:cs typeface="Times New Roman"/>
              </a:rPr>
              <a:t>+</a:t>
            </a:r>
            <a:r>
              <a:rPr sz="2200" spc="-9" dirty="0">
                <a:cs typeface="Times New Roman"/>
              </a:rPr>
              <a:t> </a:t>
            </a:r>
            <a:r>
              <a:rPr sz="2200" dirty="0">
                <a:cs typeface="Times New Roman"/>
              </a:rPr>
              <a:t>B	</a:t>
            </a:r>
            <a:r>
              <a:rPr sz="2200" spc="-5" dirty="0">
                <a:cs typeface="Times New Roman"/>
              </a:rPr>
              <a:t>--&gt;	+A</a:t>
            </a:r>
            <a:r>
              <a:rPr sz="2200" spc="-145" dirty="0">
                <a:cs typeface="Times New Roman"/>
              </a:rPr>
              <a:t> </a:t>
            </a:r>
            <a:r>
              <a:rPr sz="2200" dirty="0">
                <a:cs typeface="Times New Roman"/>
              </a:rPr>
              <a:t>B</a:t>
            </a:r>
          </a:p>
          <a:p>
            <a:pPr marL="305184" marR="564877" indent="-293667">
              <a:lnSpc>
                <a:spcPts val="2811"/>
              </a:lnSpc>
              <a:spcBef>
                <a:spcPts val="765"/>
              </a:spcBef>
              <a:buClr>
                <a:srgbClr val="FF6633"/>
              </a:buClr>
              <a:buAutoNum type="arabicPeriod"/>
              <a:tabLst>
                <a:tab pos="305184" algn="l"/>
              </a:tabLst>
            </a:pPr>
            <a:r>
              <a:rPr sz="2200" spc="-5" dirty="0">
                <a:cs typeface="Times New Roman"/>
              </a:rPr>
              <a:t>Repeat steps </a:t>
            </a:r>
            <a:r>
              <a:rPr sz="2200" dirty="0">
                <a:cs typeface="Times New Roman"/>
              </a:rPr>
              <a:t>2 to 4, until all the </a:t>
            </a:r>
            <a:r>
              <a:rPr sz="2200" spc="-5" dirty="0">
                <a:cs typeface="Times New Roman"/>
              </a:rPr>
              <a:t>operators </a:t>
            </a:r>
            <a:r>
              <a:rPr sz="2200" dirty="0">
                <a:cs typeface="Times New Roman"/>
              </a:rPr>
              <a:t>in </a:t>
            </a:r>
            <a:r>
              <a:rPr sz="2200" spc="-5" dirty="0">
                <a:cs typeface="Times New Roman"/>
              </a:rPr>
              <a:t>the </a:t>
            </a:r>
            <a:r>
              <a:rPr sz="2200" dirty="0">
                <a:cs typeface="Times New Roman"/>
              </a:rPr>
              <a:t>given  </a:t>
            </a:r>
            <a:r>
              <a:rPr sz="2200" spc="-5" dirty="0">
                <a:cs typeface="Times New Roman"/>
              </a:rPr>
              <a:t>expression are </a:t>
            </a:r>
            <a:r>
              <a:rPr sz="2200" dirty="0">
                <a:cs typeface="Times New Roman"/>
              </a:rPr>
              <a:t>in the </a:t>
            </a:r>
            <a:r>
              <a:rPr sz="2200" spc="-5" dirty="0">
                <a:cs typeface="Times New Roman"/>
              </a:rPr>
              <a:t>postfix form.</a:t>
            </a:r>
            <a:endParaRPr sz="2200" dirty="0">
              <a:cs typeface="Times New Roman"/>
            </a:endParaRPr>
          </a:p>
        </p:txBody>
      </p:sp>
      <p:sp>
        <p:nvSpPr>
          <p:cNvPr id="4" name="Date Placeholder 3">
            <a:extLst>
              <a:ext uri="{FF2B5EF4-FFF2-40B4-BE49-F238E27FC236}">
                <a16:creationId xmlns:a16="http://schemas.microsoft.com/office/drawing/2014/main" id="{E0326576-D6F8-4A1E-A7E4-0B473ECABC55}"/>
              </a:ext>
            </a:extLst>
          </p:cNvPr>
          <p:cNvSpPr>
            <a:spLocks noGrp="1"/>
          </p:cNvSpPr>
          <p:nvPr>
            <p:ph type="dt" sz="half" idx="10"/>
          </p:nvPr>
        </p:nvSpPr>
        <p:spPr/>
        <p:txBody>
          <a:bodyPr/>
          <a:lstStyle/>
          <a:p>
            <a:fld id="{2A24FFFA-33B6-4E04-A01E-8C9618D10EC2}" type="datetime1">
              <a:rPr lang="en-IN" smtClean="0"/>
              <a:t>03-09-2021</a:t>
            </a:fld>
            <a:endParaRPr lang="en-US"/>
          </a:p>
        </p:txBody>
      </p:sp>
      <p:sp>
        <p:nvSpPr>
          <p:cNvPr id="5" name="Footer Placeholder 4">
            <a:extLst>
              <a:ext uri="{FF2B5EF4-FFF2-40B4-BE49-F238E27FC236}">
                <a16:creationId xmlns:a16="http://schemas.microsoft.com/office/drawing/2014/main" id="{646C27E2-8DFC-4C6A-8DA3-AA7509776DBA}"/>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2ABA0F79-8806-44E5-8AA6-0B5AE1B538F1}"/>
              </a:ext>
            </a:extLst>
          </p:cNvPr>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a:extLst>
              <a:ext uri="{FF2B5EF4-FFF2-40B4-BE49-F238E27FC236}">
                <a16:creationId xmlns:a16="http://schemas.microsoft.com/office/drawing/2014/main" id="{2F9E64A3-9191-4077-A75C-F4C24AFCAC6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Introduction to Stack</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B90963BA-1AF6-4341-BCD1-A8185EB847F8}"/>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009217" y="2005857"/>
            <a:ext cx="2778901" cy="2361590"/>
          </a:xfrm>
          <a:prstGeom prst="rect">
            <a:avLst/>
          </a:prstGeom>
        </p:spPr>
        <p:txBody>
          <a:bodyPr vert="horz" wrap="square" lIns="0" tIns="141651" rIns="0" bIns="0" rtlCol="0">
            <a:spAutoFit/>
          </a:bodyPr>
          <a:lstStyle/>
          <a:p>
            <a:pPr marL="11516">
              <a:spcBef>
                <a:spcPts val="1115"/>
              </a:spcBef>
            </a:pPr>
            <a:r>
              <a:rPr lang="en-US" sz="2200" spc="-9" dirty="0">
                <a:latin typeface="Times New Roman"/>
                <a:cs typeface="Times New Roman"/>
              </a:rPr>
              <a:t>Q1.  </a:t>
            </a:r>
            <a:r>
              <a:rPr sz="2200" spc="-9" dirty="0">
                <a:latin typeface="Times New Roman"/>
                <a:cs typeface="Times New Roman"/>
              </a:rPr>
              <a:t>A*B+C/D</a:t>
            </a:r>
            <a:r>
              <a:rPr sz="2200" spc="-32" dirty="0">
                <a:latin typeface="Times New Roman"/>
                <a:cs typeface="Times New Roman"/>
              </a:rPr>
              <a:t> </a:t>
            </a:r>
            <a:r>
              <a:rPr sz="2200" dirty="0">
                <a:latin typeface="Times New Roman"/>
                <a:cs typeface="Times New Roman"/>
              </a:rPr>
              <a:t>(Infix)</a:t>
            </a:r>
            <a:endParaRPr lang="en-US" sz="2200" dirty="0">
              <a:latin typeface="Times New Roman"/>
              <a:cs typeface="Times New Roman"/>
            </a:endParaRPr>
          </a:p>
          <a:p>
            <a:pPr marL="11516">
              <a:spcBef>
                <a:spcPts val="1115"/>
              </a:spcBef>
            </a:pPr>
            <a:r>
              <a:rPr lang="en-IN" sz="2200" spc="-9" dirty="0">
                <a:latin typeface="Times New Roman"/>
                <a:cs typeface="Times New Roman"/>
              </a:rPr>
              <a:t>((A*B)+(C/D))</a:t>
            </a:r>
            <a:endParaRPr sz="2200" dirty="0">
              <a:latin typeface="Times New Roman"/>
              <a:cs typeface="Times New Roman"/>
            </a:endParaRPr>
          </a:p>
          <a:p>
            <a:pPr marL="11516">
              <a:spcBef>
                <a:spcPts val="1025"/>
              </a:spcBef>
            </a:pPr>
            <a:r>
              <a:rPr sz="2200" spc="-5" dirty="0">
                <a:latin typeface="Times New Roman"/>
                <a:cs typeface="Times New Roman"/>
              </a:rPr>
              <a:t>*AB+C/D</a:t>
            </a:r>
            <a:endParaRPr sz="2200" dirty="0">
              <a:latin typeface="Times New Roman"/>
              <a:cs typeface="Times New Roman"/>
            </a:endParaRPr>
          </a:p>
          <a:p>
            <a:pPr marL="11516">
              <a:spcBef>
                <a:spcPts val="1025"/>
              </a:spcBef>
            </a:pPr>
            <a:r>
              <a:rPr sz="2200" spc="-5" dirty="0">
                <a:latin typeface="Times New Roman"/>
                <a:cs typeface="Times New Roman"/>
              </a:rPr>
              <a:t>*AB+/CD</a:t>
            </a:r>
            <a:endParaRPr sz="2200" dirty="0">
              <a:latin typeface="Times New Roman"/>
              <a:cs typeface="Times New Roman"/>
            </a:endParaRPr>
          </a:p>
          <a:p>
            <a:pPr marL="11516">
              <a:spcBef>
                <a:spcPts val="1025"/>
              </a:spcBef>
            </a:pPr>
            <a:r>
              <a:rPr sz="2200" spc="-5" dirty="0">
                <a:latin typeface="Times New Roman"/>
                <a:cs typeface="Times New Roman"/>
              </a:rPr>
              <a:t>+*AB/CD</a:t>
            </a:r>
            <a:r>
              <a:rPr sz="2200" spc="-63" dirty="0">
                <a:latin typeface="Times New Roman"/>
                <a:cs typeface="Times New Roman"/>
              </a:rPr>
              <a:t> </a:t>
            </a:r>
            <a:r>
              <a:rPr sz="2200" dirty="0">
                <a:latin typeface="Times New Roman"/>
                <a:cs typeface="Times New Roman"/>
              </a:rPr>
              <a:t>(Prefix)</a:t>
            </a:r>
          </a:p>
        </p:txBody>
      </p:sp>
      <p:sp>
        <p:nvSpPr>
          <p:cNvPr id="11" name="object 11"/>
          <p:cNvSpPr txBox="1"/>
          <p:nvPr/>
        </p:nvSpPr>
        <p:spPr>
          <a:xfrm>
            <a:off x="4788024" y="2005857"/>
            <a:ext cx="3417775" cy="2263783"/>
          </a:xfrm>
          <a:prstGeom prst="rect">
            <a:avLst/>
          </a:prstGeom>
        </p:spPr>
        <p:txBody>
          <a:bodyPr vert="horz" wrap="square" lIns="0" tIns="11516" rIns="0" bIns="0" rtlCol="0">
            <a:spAutoFit/>
          </a:bodyPr>
          <a:lstStyle/>
          <a:p>
            <a:pPr marL="11516" marR="4607" algn="just">
              <a:lnSpc>
                <a:spcPct val="129400"/>
              </a:lnSpc>
              <a:spcBef>
                <a:spcPts val="91"/>
              </a:spcBef>
            </a:pPr>
            <a:r>
              <a:rPr lang="en-US" sz="2200" spc="-5" dirty="0">
                <a:latin typeface="Times New Roman"/>
                <a:cs typeface="Times New Roman"/>
              </a:rPr>
              <a:t>Q2. </a:t>
            </a:r>
            <a:r>
              <a:rPr sz="2200" spc="-5" dirty="0">
                <a:latin typeface="Times New Roman"/>
                <a:cs typeface="Times New Roman"/>
              </a:rPr>
              <a:t>A*(B+C/D) </a:t>
            </a:r>
            <a:endParaRPr lang="en-US" sz="2200" spc="-5" dirty="0">
              <a:latin typeface="Times New Roman"/>
              <a:cs typeface="Times New Roman"/>
            </a:endParaRPr>
          </a:p>
          <a:p>
            <a:pPr marL="11516" marR="4607" algn="just">
              <a:lnSpc>
                <a:spcPct val="129400"/>
              </a:lnSpc>
              <a:spcBef>
                <a:spcPts val="91"/>
              </a:spcBef>
            </a:pPr>
            <a:r>
              <a:rPr lang="en-US" sz="2200" spc="-5" dirty="0">
                <a:latin typeface="Times New Roman"/>
                <a:cs typeface="Times New Roman"/>
              </a:rPr>
              <a:t>(</a:t>
            </a:r>
            <a:r>
              <a:rPr lang="en-IN" sz="2200" spc="-5" dirty="0">
                <a:latin typeface="Times New Roman"/>
                <a:cs typeface="Times New Roman"/>
              </a:rPr>
              <a:t>A*(B+(C/D)) )</a:t>
            </a:r>
            <a:endParaRPr lang="en-US" sz="2200" spc="-5" dirty="0">
              <a:latin typeface="Times New Roman"/>
              <a:cs typeface="Times New Roman"/>
            </a:endParaRPr>
          </a:p>
          <a:p>
            <a:pPr marL="11516" marR="4607" algn="just">
              <a:lnSpc>
                <a:spcPct val="129400"/>
              </a:lnSpc>
              <a:spcBef>
                <a:spcPts val="91"/>
              </a:spcBef>
            </a:pPr>
            <a:r>
              <a:rPr sz="2200" spc="-5" dirty="0">
                <a:latin typeface="Times New Roman"/>
                <a:cs typeface="Times New Roman"/>
              </a:rPr>
              <a:t> A*(B+/CD)  </a:t>
            </a:r>
            <a:endParaRPr lang="en-US" sz="2200" spc="-5" dirty="0">
              <a:latin typeface="Times New Roman"/>
              <a:cs typeface="Times New Roman"/>
            </a:endParaRPr>
          </a:p>
          <a:p>
            <a:pPr marL="11516" marR="4607" algn="just">
              <a:lnSpc>
                <a:spcPct val="129400"/>
              </a:lnSpc>
              <a:spcBef>
                <a:spcPts val="91"/>
              </a:spcBef>
            </a:pPr>
            <a:r>
              <a:rPr sz="2200" spc="-5" dirty="0">
                <a:latin typeface="Times New Roman"/>
                <a:cs typeface="Times New Roman"/>
              </a:rPr>
              <a:t>A*(+B/CD)</a:t>
            </a:r>
            <a:endParaRPr sz="2200" dirty="0">
              <a:latin typeface="Times New Roman"/>
              <a:cs typeface="Times New Roman"/>
            </a:endParaRPr>
          </a:p>
          <a:p>
            <a:pPr marL="11516">
              <a:spcBef>
                <a:spcPts val="1025"/>
              </a:spcBef>
            </a:pPr>
            <a:r>
              <a:rPr sz="2200" spc="-5" dirty="0">
                <a:latin typeface="Times New Roman"/>
                <a:cs typeface="Times New Roman"/>
              </a:rPr>
              <a:t>*A+B/CD</a:t>
            </a:r>
            <a:endParaRPr sz="2200" dirty="0">
              <a:latin typeface="Times New Roman"/>
              <a:cs typeface="Times New Roman"/>
            </a:endParaRPr>
          </a:p>
        </p:txBody>
      </p:sp>
      <p:sp>
        <p:nvSpPr>
          <p:cNvPr id="12" name="object 12"/>
          <p:cNvSpPr txBox="1"/>
          <p:nvPr/>
        </p:nvSpPr>
        <p:spPr>
          <a:xfrm>
            <a:off x="609600" y="4581128"/>
            <a:ext cx="7596199" cy="1279540"/>
          </a:xfrm>
          <a:prstGeom prst="rect">
            <a:avLst/>
          </a:prstGeom>
        </p:spPr>
        <p:txBody>
          <a:bodyPr vert="horz" wrap="square" lIns="0" tIns="11516" rIns="0" bIns="0" rtlCol="0">
            <a:spAutoFit/>
          </a:bodyPr>
          <a:lstStyle/>
          <a:p>
            <a:pPr marL="11516">
              <a:lnSpc>
                <a:spcPts val="2299"/>
              </a:lnSpc>
              <a:spcBef>
                <a:spcPts val="91"/>
              </a:spcBef>
            </a:pPr>
            <a:r>
              <a:rPr sz="2200" spc="-5" dirty="0">
                <a:latin typeface="Times New Roman"/>
                <a:cs typeface="Times New Roman"/>
              </a:rPr>
              <a:t>Exercise:</a:t>
            </a:r>
            <a:endParaRPr sz="2200" dirty="0">
              <a:latin typeface="Times New Roman"/>
              <a:cs typeface="Times New Roman"/>
            </a:endParaRPr>
          </a:p>
          <a:p>
            <a:pPr marL="11516" marR="4607">
              <a:lnSpc>
                <a:spcPct val="92200"/>
              </a:lnSpc>
              <a:spcBef>
                <a:spcPts val="91"/>
              </a:spcBef>
            </a:pPr>
            <a:r>
              <a:rPr sz="2200" dirty="0">
                <a:latin typeface="Times New Roman"/>
                <a:cs typeface="Times New Roman"/>
              </a:rPr>
              <a:t>1. </a:t>
            </a:r>
            <a:r>
              <a:rPr sz="2200" spc="-5" dirty="0">
                <a:latin typeface="Times New Roman"/>
                <a:cs typeface="Times New Roman"/>
              </a:rPr>
              <a:t>Infix </a:t>
            </a:r>
            <a:r>
              <a:rPr sz="2200" dirty="0">
                <a:latin typeface="Times New Roman"/>
                <a:cs typeface="Times New Roman"/>
              </a:rPr>
              <a:t>( </a:t>
            </a:r>
            <a:r>
              <a:rPr sz="2200" spc="-5" dirty="0">
                <a:latin typeface="Times New Roman"/>
                <a:cs typeface="Times New Roman"/>
              </a:rPr>
              <a:t>(A </a:t>
            </a:r>
            <a:r>
              <a:rPr sz="2200" dirty="0">
                <a:latin typeface="Times New Roman"/>
                <a:cs typeface="Times New Roman"/>
              </a:rPr>
              <a:t>* B) + </a:t>
            </a:r>
            <a:r>
              <a:rPr sz="2200" spc="-5" dirty="0">
                <a:latin typeface="Times New Roman"/>
                <a:cs typeface="Times New Roman"/>
              </a:rPr>
              <a:t>(C </a:t>
            </a:r>
            <a:r>
              <a:rPr sz="2200" dirty="0">
                <a:latin typeface="Times New Roman"/>
                <a:cs typeface="Times New Roman"/>
              </a:rPr>
              <a:t>/ </a:t>
            </a:r>
            <a:r>
              <a:rPr sz="2200" spc="-5" dirty="0">
                <a:latin typeface="Times New Roman"/>
                <a:cs typeface="Times New Roman"/>
              </a:rPr>
              <a:t>D) </a:t>
            </a:r>
            <a:r>
              <a:rPr sz="2200" dirty="0">
                <a:latin typeface="Times New Roman"/>
                <a:cs typeface="Times New Roman"/>
              </a:rPr>
              <a:t>) </a:t>
            </a:r>
            <a:r>
              <a:rPr sz="2200" spc="-5" dirty="0">
                <a:latin typeface="Times New Roman"/>
                <a:cs typeface="Times New Roman"/>
              </a:rPr>
              <a:t>to</a:t>
            </a:r>
            <a:r>
              <a:rPr sz="2200" spc="-181" dirty="0">
                <a:latin typeface="Times New Roman"/>
                <a:cs typeface="Times New Roman"/>
              </a:rPr>
              <a:t> </a:t>
            </a:r>
            <a:r>
              <a:rPr sz="2200" spc="-5" dirty="0">
                <a:latin typeface="Times New Roman"/>
                <a:cs typeface="Times New Roman"/>
              </a:rPr>
              <a:t>Prefix </a:t>
            </a:r>
            <a:endParaRPr lang="en-US" sz="2200" spc="-5" dirty="0">
              <a:latin typeface="Times New Roman"/>
              <a:cs typeface="Times New Roman"/>
            </a:endParaRPr>
          </a:p>
          <a:p>
            <a:pPr marL="11516" marR="4607">
              <a:lnSpc>
                <a:spcPct val="92200"/>
              </a:lnSpc>
              <a:spcBef>
                <a:spcPts val="91"/>
              </a:spcBef>
            </a:pPr>
            <a:r>
              <a:rPr sz="2200" spc="-5" dirty="0">
                <a:latin typeface="Times New Roman"/>
                <a:cs typeface="Times New Roman"/>
              </a:rPr>
              <a:t>2.Infix ((A </a:t>
            </a:r>
            <a:r>
              <a:rPr sz="2200" dirty="0">
                <a:latin typeface="Times New Roman"/>
                <a:cs typeface="Times New Roman"/>
              </a:rPr>
              <a:t>* </a:t>
            </a:r>
            <a:r>
              <a:rPr sz="2200" spc="-5" dirty="0">
                <a:latin typeface="Times New Roman"/>
                <a:cs typeface="Times New Roman"/>
              </a:rPr>
              <a:t>(B </a:t>
            </a:r>
            <a:r>
              <a:rPr sz="2200" dirty="0">
                <a:latin typeface="Times New Roman"/>
                <a:cs typeface="Times New Roman"/>
              </a:rPr>
              <a:t>+ C) ) / </a:t>
            </a:r>
            <a:r>
              <a:rPr sz="2200" spc="-5" dirty="0">
                <a:latin typeface="Times New Roman"/>
                <a:cs typeface="Times New Roman"/>
              </a:rPr>
              <a:t>D) to Prefix </a:t>
            </a:r>
            <a:endParaRPr lang="en-US" sz="2200" spc="-5" dirty="0">
              <a:latin typeface="Times New Roman"/>
              <a:cs typeface="Times New Roman"/>
            </a:endParaRPr>
          </a:p>
          <a:p>
            <a:pPr marL="11516" marR="4607">
              <a:lnSpc>
                <a:spcPct val="92200"/>
              </a:lnSpc>
              <a:spcBef>
                <a:spcPts val="91"/>
              </a:spcBef>
            </a:pPr>
            <a:r>
              <a:rPr sz="2200" spc="-5" dirty="0">
                <a:latin typeface="Times New Roman"/>
                <a:cs typeface="Times New Roman"/>
              </a:rPr>
              <a:t>3.Infix (A </a:t>
            </a:r>
            <a:r>
              <a:rPr sz="2200" dirty="0">
                <a:latin typeface="Times New Roman"/>
                <a:cs typeface="Times New Roman"/>
              </a:rPr>
              <a:t>* </a:t>
            </a:r>
            <a:r>
              <a:rPr sz="2200" spc="-5" dirty="0">
                <a:latin typeface="Times New Roman"/>
                <a:cs typeface="Times New Roman"/>
              </a:rPr>
              <a:t>(B </a:t>
            </a:r>
            <a:r>
              <a:rPr sz="2200" dirty="0">
                <a:latin typeface="Times New Roman"/>
                <a:cs typeface="Times New Roman"/>
              </a:rPr>
              <a:t>+ </a:t>
            </a:r>
            <a:r>
              <a:rPr sz="2200" spc="-5" dirty="0">
                <a:latin typeface="Times New Roman"/>
                <a:cs typeface="Times New Roman"/>
              </a:rPr>
              <a:t>(C </a:t>
            </a:r>
            <a:r>
              <a:rPr sz="2200" dirty="0">
                <a:latin typeface="Times New Roman"/>
                <a:cs typeface="Times New Roman"/>
              </a:rPr>
              <a:t>/ </a:t>
            </a:r>
            <a:r>
              <a:rPr sz="2200" spc="-5" dirty="0">
                <a:latin typeface="Times New Roman"/>
                <a:cs typeface="Times New Roman"/>
              </a:rPr>
              <a:t>D) </a:t>
            </a:r>
            <a:r>
              <a:rPr sz="2200" dirty="0">
                <a:latin typeface="Times New Roman"/>
                <a:cs typeface="Times New Roman"/>
              </a:rPr>
              <a:t>) ) </a:t>
            </a:r>
            <a:r>
              <a:rPr sz="2200" spc="-5" dirty="0">
                <a:latin typeface="Times New Roman"/>
                <a:cs typeface="Times New Roman"/>
              </a:rPr>
              <a:t>to</a:t>
            </a:r>
            <a:r>
              <a:rPr sz="2200" spc="-163" dirty="0">
                <a:latin typeface="Times New Roman"/>
                <a:cs typeface="Times New Roman"/>
              </a:rPr>
              <a:t> </a:t>
            </a:r>
            <a:r>
              <a:rPr sz="2200" spc="-5" dirty="0">
                <a:latin typeface="Times New Roman"/>
                <a:cs typeface="Times New Roman"/>
              </a:rPr>
              <a:t>Prefix</a:t>
            </a:r>
            <a:endParaRPr sz="2200" dirty="0">
              <a:latin typeface="Times New Roman"/>
              <a:cs typeface="Times New Roman"/>
            </a:endParaRPr>
          </a:p>
        </p:txBody>
      </p:sp>
      <p:sp>
        <p:nvSpPr>
          <p:cNvPr id="14" name="object 14"/>
          <p:cNvSpPr txBox="1">
            <a:spLocks noGrp="1"/>
          </p:cNvSpPr>
          <p:nvPr>
            <p:ph type="title"/>
          </p:nvPr>
        </p:nvSpPr>
        <p:spPr>
          <a:xfrm>
            <a:off x="609600" y="1143000"/>
            <a:ext cx="8036701" cy="442516"/>
          </a:xfrm>
          <a:prstGeom prst="rect">
            <a:avLst/>
          </a:prstGeom>
        </p:spPr>
        <p:txBody>
          <a:bodyPr vert="horz" wrap="square" lIns="0" tIns="11516" rIns="0" bIns="0" rtlCol="0" anchor="ctr">
            <a:spAutoFit/>
          </a:bodyPr>
          <a:lstStyle/>
          <a:p>
            <a:pPr marL="11516">
              <a:spcBef>
                <a:spcPts val="91"/>
              </a:spcBef>
              <a:tabLst>
                <a:tab pos="1122845" algn="l"/>
                <a:tab pos="4666429" algn="l"/>
              </a:tabLst>
            </a:pPr>
            <a:r>
              <a:rPr sz="2800" b="1" spc="-5" dirty="0"/>
              <a:t>Infix</a:t>
            </a:r>
            <a:r>
              <a:rPr lang="en-US" sz="2800" b="1" spc="-5" dirty="0"/>
              <a:t> </a:t>
            </a:r>
            <a:r>
              <a:rPr sz="2800" b="1" spc="-5" dirty="0"/>
              <a:t>to Prefix Step </a:t>
            </a:r>
            <a:r>
              <a:rPr sz="2800" b="1" dirty="0"/>
              <a:t>by</a:t>
            </a:r>
            <a:r>
              <a:rPr lang="en-US" sz="2800" b="1" dirty="0"/>
              <a:t> </a:t>
            </a:r>
            <a:r>
              <a:rPr sz="2800" b="1" spc="-5" dirty="0"/>
              <a:t>Step</a:t>
            </a:r>
            <a:r>
              <a:rPr sz="2800" b="1" spc="-82" dirty="0"/>
              <a:t> </a:t>
            </a:r>
            <a:r>
              <a:rPr sz="2800" b="1" spc="-5" dirty="0"/>
              <a:t>Conversion</a:t>
            </a:r>
          </a:p>
        </p:txBody>
      </p:sp>
      <p:sp>
        <p:nvSpPr>
          <p:cNvPr id="2" name="Date Placeholder 1">
            <a:extLst>
              <a:ext uri="{FF2B5EF4-FFF2-40B4-BE49-F238E27FC236}">
                <a16:creationId xmlns:a16="http://schemas.microsoft.com/office/drawing/2014/main" id="{0DF62E1B-AAA2-4D69-B26F-DDEF5872DED7}"/>
              </a:ext>
            </a:extLst>
          </p:cNvPr>
          <p:cNvSpPr>
            <a:spLocks noGrp="1"/>
          </p:cNvSpPr>
          <p:nvPr>
            <p:ph type="dt" sz="half" idx="10"/>
          </p:nvPr>
        </p:nvSpPr>
        <p:spPr>
          <a:xfrm>
            <a:off x="433399" y="6089450"/>
            <a:ext cx="2133600" cy="365125"/>
          </a:xfrm>
        </p:spPr>
        <p:txBody>
          <a:bodyPr/>
          <a:lstStyle/>
          <a:p>
            <a:fld id="{CC00097E-E673-412F-A41D-47727542BB4A}" type="datetime1">
              <a:rPr lang="en-IN" smtClean="0"/>
              <a:t>03-09-2021</a:t>
            </a:fld>
            <a:endParaRPr lang="en-US"/>
          </a:p>
        </p:txBody>
      </p:sp>
      <p:sp>
        <p:nvSpPr>
          <p:cNvPr id="3" name="Footer Placeholder 2">
            <a:extLst>
              <a:ext uri="{FF2B5EF4-FFF2-40B4-BE49-F238E27FC236}">
                <a16:creationId xmlns:a16="http://schemas.microsoft.com/office/drawing/2014/main" id="{58E5F78D-1D89-4A77-90CE-1F4A4307EF83}"/>
              </a:ext>
            </a:extLst>
          </p:cNvPr>
          <p:cNvSpPr>
            <a:spLocks noGrp="1"/>
          </p:cNvSpPr>
          <p:nvPr>
            <p:ph type="ftr" sz="quarter" idx="11"/>
          </p:nvPr>
        </p:nvSpPr>
        <p:spPr>
          <a:xfrm>
            <a:off x="3100399" y="6089450"/>
            <a:ext cx="2895600" cy="365125"/>
          </a:xfrm>
        </p:spPr>
        <p:txBody>
          <a:bodyPr/>
          <a:lstStyle/>
          <a:p>
            <a:r>
              <a:rPr lang="fi-FI" smtClean="0"/>
              <a:t>Alisha Sikri DS  Unit 2                        </a:t>
            </a:r>
            <a:endParaRPr lang="en-US"/>
          </a:p>
        </p:txBody>
      </p:sp>
      <p:sp>
        <p:nvSpPr>
          <p:cNvPr id="4" name="Slide Number Placeholder 3">
            <a:extLst>
              <a:ext uri="{FF2B5EF4-FFF2-40B4-BE49-F238E27FC236}">
                <a16:creationId xmlns:a16="http://schemas.microsoft.com/office/drawing/2014/main" id="{930005DF-96C9-4D94-A40B-263E66245C28}"/>
              </a:ext>
            </a:extLst>
          </p:cNvPr>
          <p:cNvSpPr>
            <a:spLocks noGrp="1"/>
          </p:cNvSpPr>
          <p:nvPr>
            <p:ph type="sldNum" sz="quarter" idx="12"/>
          </p:nvPr>
        </p:nvSpPr>
        <p:spPr>
          <a:xfrm>
            <a:off x="6529399" y="6089450"/>
            <a:ext cx="2133600" cy="365125"/>
          </a:xfrm>
        </p:spPr>
        <p:txBody>
          <a:bodyPr/>
          <a:lstStyle/>
          <a:p>
            <a:fld id="{B6F15528-21DE-4FAA-801E-634DDDAF4B2B}" type="slidenum">
              <a:rPr lang="en-US" smtClean="0"/>
              <a:pPr/>
              <a:t>43</a:t>
            </a:fld>
            <a:endParaRPr lang="en-US"/>
          </a:p>
        </p:txBody>
      </p:sp>
      <p:sp>
        <p:nvSpPr>
          <p:cNvPr id="9" name="Title 1">
            <a:extLst>
              <a:ext uri="{FF2B5EF4-FFF2-40B4-BE49-F238E27FC236}">
                <a16:creationId xmlns:a16="http://schemas.microsoft.com/office/drawing/2014/main" id="{653A52D6-9DCF-47A8-99D5-D151E4BB44C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0" name="Picture 2" descr="E:\NIET\Project\xLogo11.png.pagespeed.ic.pydHLuCQEZ.png">
            <a:extLst>
              <a:ext uri="{FF2B5EF4-FFF2-40B4-BE49-F238E27FC236}">
                <a16:creationId xmlns:a16="http://schemas.microsoft.com/office/drawing/2014/main" id="{7F113A95-929F-4C06-8D4F-882658BE9DC1}"/>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268" y="1031612"/>
            <a:ext cx="9396536" cy="411738"/>
          </a:xfrm>
          <a:prstGeom prst="rect">
            <a:avLst/>
          </a:prstGeom>
        </p:spPr>
        <p:txBody>
          <a:bodyPr vert="horz" wrap="square" lIns="0" tIns="11516" rIns="0" bIns="0" rtlCol="0" anchor="ctr">
            <a:spAutoFit/>
          </a:bodyPr>
          <a:lstStyle/>
          <a:p>
            <a:pPr marL="11516">
              <a:spcBef>
                <a:spcPts val="91"/>
              </a:spcBef>
              <a:tabLst>
                <a:tab pos="1122845" algn="l"/>
                <a:tab pos="4428040" algn="l"/>
              </a:tabLst>
            </a:pPr>
            <a:r>
              <a:rPr sz="2600" b="1" spc="-5" dirty="0"/>
              <a:t>Infi</a:t>
            </a:r>
            <a:r>
              <a:rPr sz="2600" b="1" dirty="0"/>
              <a:t>x</a:t>
            </a:r>
            <a:r>
              <a:rPr lang="en-US" sz="2600" b="1" dirty="0"/>
              <a:t> </a:t>
            </a:r>
            <a:r>
              <a:rPr sz="2600" b="1" spc="-9" dirty="0"/>
              <a:t>t</a:t>
            </a:r>
            <a:r>
              <a:rPr sz="2600" b="1" dirty="0"/>
              <a:t>o</a:t>
            </a:r>
            <a:r>
              <a:rPr sz="2600" b="1" spc="-9" dirty="0"/>
              <a:t> </a:t>
            </a:r>
            <a:r>
              <a:rPr sz="2600" b="1" spc="-5" dirty="0"/>
              <a:t>Postfi</a:t>
            </a:r>
            <a:r>
              <a:rPr sz="2600" b="1" dirty="0"/>
              <a:t>x</a:t>
            </a:r>
            <a:r>
              <a:rPr sz="2600" b="1" spc="-5" dirty="0"/>
              <a:t> </a:t>
            </a:r>
            <a:r>
              <a:rPr sz="2600" b="1" dirty="0"/>
              <a:t>using</a:t>
            </a:r>
            <a:r>
              <a:rPr lang="en-US" sz="2600" b="1" dirty="0"/>
              <a:t> </a:t>
            </a:r>
            <a:r>
              <a:rPr sz="2600" b="1" spc="-5" dirty="0"/>
              <a:t>Stack</a:t>
            </a:r>
            <a:r>
              <a:rPr lang="en-US" sz="2600" b="1" spc="-5" dirty="0"/>
              <a:t> (Convert in Reverse Polish Notation)</a:t>
            </a:r>
            <a:endParaRPr sz="2600" b="1" spc="-5" dirty="0"/>
          </a:p>
        </p:txBody>
      </p:sp>
      <p:sp>
        <p:nvSpPr>
          <p:cNvPr id="4" name="Date Placeholder 3">
            <a:extLst>
              <a:ext uri="{FF2B5EF4-FFF2-40B4-BE49-F238E27FC236}">
                <a16:creationId xmlns:a16="http://schemas.microsoft.com/office/drawing/2014/main" id="{22F331A3-EEDA-4D0B-8888-F28C1A52B7BD}"/>
              </a:ext>
            </a:extLst>
          </p:cNvPr>
          <p:cNvSpPr>
            <a:spLocks noGrp="1"/>
          </p:cNvSpPr>
          <p:nvPr>
            <p:ph type="dt" sz="half" idx="10"/>
          </p:nvPr>
        </p:nvSpPr>
        <p:spPr/>
        <p:txBody>
          <a:bodyPr/>
          <a:lstStyle/>
          <a:p>
            <a:fld id="{38EF8EB0-D0CF-4DF4-AB54-BA362BA0A597}" type="datetime1">
              <a:rPr lang="en-IN" smtClean="0"/>
              <a:t>03-09-2021</a:t>
            </a:fld>
            <a:endParaRPr lang="en-US"/>
          </a:p>
        </p:txBody>
      </p:sp>
      <p:sp>
        <p:nvSpPr>
          <p:cNvPr id="5" name="Footer Placeholder 4">
            <a:extLst>
              <a:ext uri="{FF2B5EF4-FFF2-40B4-BE49-F238E27FC236}">
                <a16:creationId xmlns:a16="http://schemas.microsoft.com/office/drawing/2014/main" id="{AAE0C2D9-F669-4E20-AE32-3AD712A4D545}"/>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E06A2E0F-9E48-44FE-AA41-CC0BF625EF50}"/>
              </a:ext>
            </a:extLst>
          </p:cNvPr>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a:extLst>
              <a:ext uri="{FF2B5EF4-FFF2-40B4-BE49-F238E27FC236}">
                <a16:creationId xmlns:a16="http://schemas.microsoft.com/office/drawing/2014/main" id="{C0B54214-0413-41F7-BEC4-3C60E33D844A}"/>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9EB0237F-A2D0-4A00-8F31-879028534E99}"/>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FE751E07-4CE1-4A09-B7EE-F184FF8E82CC}"/>
              </a:ext>
            </a:extLst>
          </p:cNvPr>
          <p:cNvSpPr txBox="1"/>
          <p:nvPr/>
        </p:nvSpPr>
        <p:spPr>
          <a:xfrm>
            <a:off x="457200" y="1443350"/>
            <a:ext cx="8435280" cy="5170646"/>
          </a:xfrm>
          <a:prstGeom prst="rect">
            <a:avLst/>
          </a:prstGeom>
          <a:noFill/>
        </p:spPr>
        <p:txBody>
          <a:bodyPr wrap="square" rtlCol="0">
            <a:spAutoFit/>
          </a:bodyPr>
          <a:lstStyle/>
          <a:p>
            <a:pPr marL="342900" indent="-342900">
              <a:buAutoNum type="arabicPeriod"/>
            </a:pPr>
            <a:r>
              <a:rPr lang="en-US" sz="2200" dirty="0"/>
              <a:t>Examine the given Input Sequence.</a:t>
            </a:r>
          </a:p>
          <a:p>
            <a:pPr marL="342900" indent="-342900">
              <a:buAutoNum type="arabicPeriod"/>
            </a:pPr>
            <a:r>
              <a:rPr lang="en-US" sz="2200" dirty="0"/>
              <a:t>If it is operand output it.</a:t>
            </a:r>
          </a:p>
          <a:p>
            <a:pPr marL="342900" indent="-342900">
              <a:buAutoNum type="arabicPeriod"/>
            </a:pPr>
            <a:r>
              <a:rPr lang="en-US" sz="2200" dirty="0"/>
              <a:t>If it is ‘(‘ push it on the stack.</a:t>
            </a:r>
          </a:p>
          <a:p>
            <a:pPr marL="342900" indent="-342900">
              <a:buAutoNum type="arabicPeriod"/>
            </a:pPr>
            <a:r>
              <a:rPr lang="en-US" sz="2200" dirty="0"/>
              <a:t>If it is an operator and</a:t>
            </a:r>
            <a:endParaRPr lang="en-IN" sz="2200" dirty="0"/>
          </a:p>
          <a:p>
            <a:pPr marL="800100" lvl="1" indent="-342900">
              <a:buAutoNum type="alphaLcParenR"/>
            </a:pPr>
            <a:r>
              <a:rPr lang="en-IN" sz="2200" dirty="0"/>
              <a:t>If the stack is empty push it on the stack.</a:t>
            </a:r>
          </a:p>
          <a:p>
            <a:pPr marL="800100" lvl="1" indent="-342900">
              <a:buAutoNum type="alphaLcParenR"/>
            </a:pPr>
            <a:r>
              <a:rPr lang="en-IN" sz="2200" dirty="0"/>
              <a:t>If the top of the stack is ‘(‘ then push it on to the stack.</a:t>
            </a:r>
          </a:p>
          <a:p>
            <a:pPr marL="800100" lvl="1" indent="-342900">
              <a:buAutoNum type="alphaLcParenR"/>
            </a:pPr>
            <a:r>
              <a:rPr lang="en-IN" sz="2200" dirty="0"/>
              <a:t>If it has higher priority then top of the stack, push it on to the stack. </a:t>
            </a:r>
          </a:p>
          <a:p>
            <a:pPr marL="800100" lvl="1" indent="-342900">
              <a:buAutoNum type="alphaLcParenR"/>
            </a:pPr>
            <a:r>
              <a:rPr lang="en-IN" sz="2200" dirty="0"/>
              <a:t>Otherwise pop operator from the stack and output it. And go to step 4.</a:t>
            </a:r>
            <a:endParaRPr lang="en-US" sz="2200" dirty="0"/>
          </a:p>
          <a:p>
            <a:pPr marL="342900" lvl="1" indent="-342900">
              <a:buAutoNum type="arabicPeriod" startAt="5"/>
            </a:pPr>
            <a:r>
              <a:rPr lang="en-US" sz="2200" dirty="0"/>
              <a:t>If it is ‘)’ then pop of the operators from the stack and output them until ‘(‘ is encountered.</a:t>
            </a:r>
          </a:p>
          <a:p>
            <a:pPr marL="342900" lvl="1" indent="-342900">
              <a:buAutoNum type="arabicPeriod" startAt="5"/>
            </a:pPr>
            <a:r>
              <a:rPr lang="en-US" sz="2200" dirty="0"/>
              <a:t>If there are more input sequence then go to step 1.</a:t>
            </a:r>
          </a:p>
          <a:p>
            <a:pPr marL="342900" lvl="1" indent="-342900">
              <a:buAutoNum type="arabicPeriod" startAt="5"/>
            </a:pPr>
            <a:r>
              <a:rPr lang="en-US" sz="2200" dirty="0"/>
              <a:t>If there are no more input sequence, pop of remaining elements from the stack and output them.</a:t>
            </a:r>
            <a:endParaRPr lang="en-IN" sz="2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666" y="1023300"/>
            <a:ext cx="5481218" cy="442516"/>
          </a:xfrm>
          <a:prstGeom prst="rect">
            <a:avLst/>
          </a:prstGeom>
        </p:spPr>
        <p:txBody>
          <a:bodyPr vert="horz" wrap="square" lIns="0" tIns="11516" rIns="0" bIns="0" rtlCol="0">
            <a:spAutoFit/>
          </a:bodyPr>
          <a:lstStyle/>
          <a:p>
            <a:pPr marL="11516">
              <a:spcBef>
                <a:spcPts val="91"/>
              </a:spcBef>
              <a:tabLst>
                <a:tab pos="1122845" algn="l"/>
                <a:tab pos="4428040" algn="l"/>
              </a:tabLst>
            </a:pPr>
            <a:r>
              <a:rPr sz="2800" b="1" spc="-5">
                <a:latin typeface="Times New Roman"/>
                <a:cs typeface="Times New Roman"/>
              </a:rPr>
              <a:t>Infi</a:t>
            </a:r>
            <a:r>
              <a:rPr sz="2800" b="1">
                <a:latin typeface="Times New Roman"/>
                <a:cs typeface="Times New Roman"/>
              </a:rPr>
              <a:t>x</a:t>
            </a:r>
            <a:r>
              <a:rPr lang="en-US" sz="2800" b="1" dirty="0">
                <a:latin typeface="Times New Roman"/>
                <a:cs typeface="Times New Roman"/>
              </a:rPr>
              <a:t> </a:t>
            </a:r>
            <a:r>
              <a:rPr sz="2800" b="1" spc="-9">
                <a:latin typeface="Times New Roman"/>
                <a:cs typeface="Times New Roman"/>
              </a:rPr>
              <a:t>t</a:t>
            </a:r>
            <a:r>
              <a:rPr sz="2800" b="1">
                <a:latin typeface="Times New Roman"/>
                <a:cs typeface="Times New Roman"/>
              </a:rPr>
              <a:t>o</a:t>
            </a:r>
            <a:r>
              <a:rPr sz="2800" b="1" spc="-9">
                <a:latin typeface="Times New Roman"/>
                <a:cs typeface="Times New Roman"/>
              </a:rPr>
              <a:t> </a:t>
            </a:r>
            <a:r>
              <a:rPr sz="2800" b="1" spc="-5" dirty="0">
                <a:latin typeface="Times New Roman"/>
                <a:cs typeface="Times New Roman"/>
              </a:rPr>
              <a:t>Postfi</a:t>
            </a:r>
            <a:r>
              <a:rPr sz="2800" b="1" dirty="0">
                <a:latin typeface="Times New Roman"/>
                <a:cs typeface="Times New Roman"/>
              </a:rPr>
              <a:t>x</a:t>
            </a:r>
            <a:r>
              <a:rPr sz="2800" b="1" spc="-5" dirty="0">
                <a:latin typeface="Times New Roman"/>
                <a:cs typeface="Times New Roman"/>
              </a:rPr>
              <a:t> </a:t>
            </a:r>
            <a:r>
              <a:rPr sz="2800" b="1" dirty="0">
                <a:latin typeface="Times New Roman"/>
                <a:cs typeface="Times New Roman"/>
              </a:rPr>
              <a:t>using</a:t>
            </a:r>
            <a:r>
              <a:rPr lang="en-US" sz="2800" b="1" dirty="0">
                <a:latin typeface="Times New Roman"/>
                <a:cs typeface="Times New Roman"/>
              </a:rPr>
              <a:t> </a:t>
            </a:r>
            <a:r>
              <a:rPr sz="2800" b="1" spc="-5" dirty="0">
                <a:latin typeface="Times New Roman"/>
                <a:cs typeface="Times New Roman"/>
              </a:rPr>
              <a:t>stack</a:t>
            </a:r>
            <a:endParaRPr sz="2800" b="1" dirty="0">
              <a:latin typeface="Times New Roman"/>
              <a:cs typeface="Times New Roman"/>
            </a:endParaRPr>
          </a:p>
        </p:txBody>
      </p:sp>
      <p:sp>
        <p:nvSpPr>
          <p:cNvPr id="3" name="object 3"/>
          <p:cNvSpPr txBox="1"/>
          <p:nvPr/>
        </p:nvSpPr>
        <p:spPr>
          <a:xfrm>
            <a:off x="739350" y="1852408"/>
            <a:ext cx="122074" cy="161632"/>
          </a:xfrm>
          <a:prstGeom prst="rect">
            <a:avLst/>
          </a:prstGeom>
        </p:spPr>
        <p:txBody>
          <a:bodyPr vert="horz" wrap="square" lIns="0" tIns="14971" rIns="0" bIns="0" rtlCol="0">
            <a:spAutoFit/>
          </a:bodyPr>
          <a:lstStyle/>
          <a:p>
            <a:pPr marL="11516">
              <a:spcBef>
                <a:spcPts val="118"/>
              </a:spcBef>
            </a:pPr>
            <a:r>
              <a:rPr sz="952" spc="199" dirty="0">
                <a:solidFill>
                  <a:srgbClr val="FF6633"/>
                </a:solidFill>
                <a:latin typeface="Calibri"/>
                <a:cs typeface="Calibri"/>
              </a:rPr>
              <a:t>●</a:t>
            </a:r>
            <a:endParaRPr sz="952">
              <a:latin typeface="Calibri"/>
              <a:cs typeface="Calibri"/>
            </a:endParaRPr>
          </a:p>
        </p:txBody>
      </p:sp>
      <p:sp>
        <p:nvSpPr>
          <p:cNvPr id="4" name="object 4"/>
          <p:cNvSpPr txBox="1"/>
          <p:nvPr/>
        </p:nvSpPr>
        <p:spPr>
          <a:xfrm>
            <a:off x="990600" y="1766744"/>
            <a:ext cx="4758182" cy="350183"/>
          </a:xfrm>
          <a:prstGeom prst="rect">
            <a:avLst/>
          </a:prstGeom>
        </p:spPr>
        <p:txBody>
          <a:bodyPr vert="horz" wrap="square" lIns="0" tIns="11516" rIns="0" bIns="0" rtlCol="0">
            <a:spAutoFit/>
          </a:bodyPr>
          <a:lstStyle/>
          <a:p>
            <a:pPr marL="11516">
              <a:spcBef>
                <a:spcPts val="91"/>
              </a:spcBef>
            </a:pPr>
            <a:r>
              <a:rPr sz="2200" dirty="0">
                <a:latin typeface="Times New Roman"/>
                <a:cs typeface="Times New Roman"/>
              </a:rPr>
              <a:t>Example </a:t>
            </a:r>
            <a:r>
              <a:rPr sz="2200" spc="-5" dirty="0">
                <a:latin typeface="Times New Roman"/>
                <a:cs typeface="Times New Roman"/>
              </a:rPr>
              <a:t>A*B+C </a:t>
            </a:r>
            <a:r>
              <a:rPr sz="2200" dirty="0">
                <a:latin typeface="Times New Roman"/>
                <a:cs typeface="Times New Roman"/>
              </a:rPr>
              <a:t>become</a:t>
            </a:r>
            <a:r>
              <a:rPr lang="en-US" sz="2200" dirty="0">
                <a:latin typeface="Times New Roman"/>
                <a:cs typeface="Times New Roman"/>
              </a:rPr>
              <a:t> </a:t>
            </a:r>
            <a:r>
              <a:rPr sz="2200" spc="-308" dirty="0">
                <a:latin typeface="Times New Roman"/>
                <a:cs typeface="Times New Roman"/>
              </a:rPr>
              <a:t> </a:t>
            </a:r>
            <a:r>
              <a:rPr sz="2200" spc="-5" dirty="0">
                <a:latin typeface="Times New Roman"/>
                <a:cs typeface="Times New Roman"/>
              </a:rPr>
              <a:t>AB*C+</a:t>
            </a:r>
            <a:endParaRPr sz="2200" dirty="0">
              <a:latin typeface="Times New Roman"/>
              <a:cs typeface="Times New Roman"/>
            </a:endParaRPr>
          </a:p>
        </p:txBody>
      </p:sp>
      <p:sp>
        <p:nvSpPr>
          <p:cNvPr id="5" name="object 5"/>
          <p:cNvSpPr/>
          <p:nvPr/>
        </p:nvSpPr>
        <p:spPr>
          <a:xfrm>
            <a:off x="0" y="2195596"/>
            <a:ext cx="9120967" cy="4659524"/>
          </a:xfrm>
          <a:prstGeom prst="rect">
            <a:avLst/>
          </a:prstGeom>
          <a:blipFill>
            <a:blip r:embed="rId2" cstate="print"/>
            <a:stretch>
              <a:fillRect/>
            </a:stretch>
          </a:blipFill>
        </p:spPr>
        <p:txBody>
          <a:bodyPr wrap="square" lIns="0" tIns="0" rIns="0" bIns="0" rtlCol="0"/>
          <a:lstStyle/>
          <a:p>
            <a:endParaRPr sz="1632"/>
          </a:p>
        </p:txBody>
      </p:sp>
      <p:sp>
        <p:nvSpPr>
          <p:cNvPr id="6" name="Date Placeholder 5">
            <a:extLst>
              <a:ext uri="{FF2B5EF4-FFF2-40B4-BE49-F238E27FC236}">
                <a16:creationId xmlns:a16="http://schemas.microsoft.com/office/drawing/2014/main" id="{AA25D1CD-E365-43B9-A65E-913444D3071F}"/>
              </a:ext>
            </a:extLst>
          </p:cNvPr>
          <p:cNvSpPr>
            <a:spLocks noGrp="1"/>
          </p:cNvSpPr>
          <p:nvPr>
            <p:ph type="dt" sz="half" idx="6"/>
          </p:nvPr>
        </p:nvSpPr>
        <p:spPr/>
        <p:txBody>
          <a:bodyPr/>
          <a:lstStyle/>
          <a:p>
            <a:fld id="{9780B014-0B48-425E-BB9B-C4631CF16A46}" type="datetime1">
              <a:rPr lang="en-IN" smtClean="0"/>
              <a:t>03-09-2021</a:t>
            </a:fld>
            <a:endParaRPr lang="en-US"/>
          </a:p>
        </p:txBody>
      </p:sp>
      <p:sp>
        <p:nvSpPr>
          <p:cNvPr id="7" name="Footer Placeholder 6">
            <a:extLst>
              <a:ext uri="{FF2B5EF4-FFF2-40B4-BE49-F238E27FC236}">
                <a16:creationId xmlns:a16="http://schemas.microsoft.com/office/drawing/2014/main" id="{737AFBD4-9E97-40D0-848D-8DDB4541F6A9}"/>
              </a:ext>
            </a:extLst>
          </p:cNvPr>
          <p:cNvSpPr>
            <a:spLocks noGrp="1"/>
          </p:cNvSpPr>
          <p:nvPr>
            <p:ph type="ftr" sz="quarter" idx="5"/>
          </p:nvPr>
        </p:nvSpPr>
        <p:spPr/>
        <p:txBody>
          <a:bodyPr/>
          <a:lstStyle/>
          <a:p>
            <a:r>
              <a:rPr lang="fi-FI" smtClean="0"/>
              <a:t>Alisha Sikri DS  Unit 2                        </a:t>
            </a:r>
            <a:endParaRPr lang="en-IN"/>
          </a:p>
        </p:txBody>
      </p:sp>
      <p:sp>
        <p:nvSpPr>
          <p:cNvPr id="8" name="Slide Number Placeholder 7">
            <a:extLst>
              <a:ext uri="{FF2B5EF4-FFF2-40B4-BE49-F238E27FC236}">
                <a16:creationId xmlns:a16="http://schemas.microsoft.com/office/drawing/2014/main" id="{47ED8735-458A-4FFF-8210-B6C93A1FCEF5}"/>
              </a:ext>
            </a:extLst>
          </p:cNvPr>
          <p:cNvSpPr>
            <a:spLocks noGrp="1"/>
          </p:cNvSpPr>
          <p:nvPr>
            <p:ph type="sldNum" sz="quarter" idx="7"/>
          </p:nvPr>
        </p:nvSpPr>
        <p:spPr/>
        <p:txBody>
          <a:bodyPr/>
          <a:lstStyle/>
          <a:p>
            <a:fld id="{B6F15528-21DE-4FAA-801E-634DDDAF4B2B}" type="slidenum">
              <a:rPr lang="en-IN" smtClean="0"/>
              <a:pPr/>
              <a:t>45</a:t>
            </a:fld>
            <a:endParaRPr lang="en-IN"/>
          </a:p>
        </p:txBody>
      </p:sp>
      <p:sp>
        <p:nvSpPr>
          <p:cNvPr id="9" name="Title 1">
            <a:extLst>
              <a:ext uri="{FF2B5EF4-FFF2-40B4-BE49-F238E27FC236}">
                <a16:creationId xmlns:a16="http://schemas.microsoft.com/office/drawing/2014/main" id="{5D7DE897-EF76-42CD-9AC7-3F7031A14367}"/>
              </a:ext>
            </a:extLst>
          </p:cNvPr>
          <p:cNvSpPr txBox="1">
            <a:spLocks/>
          </p:cNvSpPr>
          <p:nvPr/>
        </p:nvSpPr>
        <p:spPr>
          <a:xfrm>
            <a:off x="1371600" y="-393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0" name="Picture 2" descr="E:\NIET\Project\xLogo11.png.pagespeed.ic.pydHLuCQEZ.png">
            <a:extLst>
              <a:ext uri="{FF2B5EF4-FFF2-40B4-BE49-F238E27FC236}">
                <a16:creationId xmlns:a16="http://schemas.microsoft.com/office/drawing/2014/main" id="{A3EDAF39-AFCD-4DA3-92C9-7482618A384D}"/>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3900" y="1141084"/>
            <a:ext cx="5987362" cy="442516"/>
          </a:xfrm>
          <a:prstGeom prst="rect">
            <a:avLst/>
          </a:prstGeom>
        </p:spPr>
        <p:txBody>
          <a:bodyPr vert="horz" wrap="square" lIns="0" tIns="11516" rIns="0" bIns="0" rtlCol="0">
            <a:spAutoFit/>
          </a:bodyPr>
          <a:lstStyle/>
          <a:p>
            <a:pPr marL="11516">
              <a:spcBef>
                <a:spcPts val="91"/>
              </a:spcBef>
              <a:tabLst>
                <a:tab pos="1122845" algn="l"/>
                <a:tab pos="4428040" algn="l"/>
              </a:tabLst>
            </a:pPr>
            <a:r>
              <a:rPr lang="en-US" sz="2800" b="1" spc="-5" dirty="0">
                <a:latin typeface="Times New Roman"/>
                <a:cs typeface="Times New Roman"/>
              </a:rPr>
              <a:t>Infix to</a:t>
            </a:r>
            <a:r>
              <a:rPr lang="en-US" sz="2800" b="1" spc="-9" dirty="0">
                <a:latin typeface="Times New Roman"/>
                <a:cs typeface="Times New Roman"/>
              </a:rPr>
              <a:t> </a:t>
            </a:r>
            <a:r>
              <a:rPr lang="en-US" sz="2800" b="1" spc="-5" dirty="0">
                <a:latin typeface="Times New Roman"/>
                <a:cs typeface="Times New Roman"/>
              </a:rPr>
              <a:t>Postfix </a:t>
            </a:r>
            <a:r>
              <a:rPr lang="en-US" sz="2800" b="1" dirty="0">
                <a:latin typeface="Times New Roman"/>
                <a:cs typeface="Times New Roman"/>
              </a:rPr>
              <a:t>using </a:t>
            </a:r>
            <a:r>
              <a:rPr lang="en-US" sz="2800" b="1" spc="-5" dirty="0">
                <a:latin typeface="Times New Roman"/>
                <a:cs typeface="Times New Roman"/>
              </a:rPr>
              <a:t>stack</a:t>
            </a:r>
            <a:r>
              <a:rPr lang="en-US" sz="2800" b="1" spc="-82" dirty="0">
                <a:latin typeface="Times New Roman"/>
                <a:cs typeface="Times New Roman"/>
              </a:rPr>
              <a:t> </a:t>
            </a:r>
            <a:r>
              <a:rPr lang="en-US" sz="2800" b="1" dirty="0">
                <a:latin typeface="Times New Roman"/>
                <a:cs typeface="Times New Roman"/>
              </a:rPr>
              <a:t>...</a:t>
            </a:r>
            <a:endParaRPr sz="2800" b="1" dirty="0">
              <a:latin typeface="Times New Roman"/>
              <a:cs typeface="Times New Roman"/>
            </a:endParaRPr>
          </a:p>
        </p:txBody>
      </p:sp>
      <p:sp>
        <p:nvSpPr>
          <p:cNvPr id="4" name="object 4"/>
          <p:cNvSpPr txBox="1"/>
          <p:nvPr/>
        </p:nvSpPr>
        <p:spPr>
          <a:xfrm>
            <a:off x="978892" y="1819587"/>
            <a:ext cx="6472776" cy="350183"/>
          </a:xfrm>
          <a:prstGeom prst="rect">
            <a:avLst/>
          </a:prstGeom>
        </p:spPr>
        <p:txBody>
          <a:bodyPr vert="horz" wrap="square" lIns="0" tIns="11516" rIns="0" bIns="0" rtlCol="0">
            <a:spAutoFit/>
          </a:bodyPr>
          <a:lstStyle/>
          <a:p>
            <a:pPr marL="11516">
              <a:spcBef>
                <a:spcPts val="91"/>
              </a:spcBef>
            </a:pPr>
            <a:r>
              <a:rPr sz="2200" dirty="0">
                <a:latin typeface="Times New Roman"/>
                <a:cs typeface="Times New Roman"/>
              </a:rPr>
              <a:t>Example</a:t>
            </a:r>
            <a:r>
              <a:rPr sz="2200" spc="-14" dirty="0">
                <a:latin typeface="Times New Roman"/>
                <a:cs typeface="Times New Roman"/>
              </a:rPr>
              <a:t> </a:t>
            </a:r>
            <a:r>
              <a:rPr sz="2200" dirty="0">
                <a:latin typeface="Times New Roman"/>
                <a:cs typeface="Times New Roman"/>
              </a:rPr>
              <a:t>A</a:t>
            </a:r>
            <a:r>
              <a:rPr sz="2200" spc="-122" dirty="0">
                <a:latin typeface="Times New Roman"/>
                <a:cs typeface="Times New Roman"/>
              </a:rPr>
              <a:t> </a:t>
            </a:r>
            <a:r>
              <a:rPr sz="2200" dirty="0">
                <a:latin typeface="Times New Roman"/>
                <a:cs typeface="Times New Roman"/>
              </a:rPr>
              <a:t>*</a:t>
            </a:r>
            <a:r>
              <a:rPr sz="2200" spc="-5" dirty="0">
                <a:latin typeface="Times New Roman"/>
                <a:cs typeface="Times New Roman"/>
              </a:rPr>
              <a:t> </a:t>
            </a:r>
            <a:r>
              <a:rPr sz="2200" dirty="0">
                <a:latin typeface="Times New Roman"/>
                <a:cs typeface="Times New Roman"/>
              </a:rPr>
              <a:t>(B</a:t>
            </a:r>
            <a:r>
              <a:rPr sz="2200" spc="-5" dirty="0">
                <a:latin typeface="Times New Roman"/>
                <a:cs typeface="Times New Roman"/>
              </a:rPr>
              <a:t> </a:t>
            </a:r>
            <a:r>
              <a:rPr sz="2200" dirty="0">
                <a:latin typeface="Times New Roman"/>
                <a:cs typeface="Times New Roman"/>
              </a:rPr>
              <a:t>+</a:t>
            </a:r>
            <a:r>
              <a:rPr sz="2200" spc="-9" dirty="0">
                <a:latin typeface="Times New Roman"/>
                <a:cs typeface="Times New Roman"/>
              </a:rPr>
              <a:t> </a:t>
            </a:r>
            <a:r>
              <a:rPr sz="2200" dirty="0">
                <a:latin typeface="Times New Roman"/>
                <a:cs typeface="Times New Roman"/>
              </a:rPr>
              <a:t>C</a:t>
            </a:r>
            <a:r>
              <a:rPr sz="2200" spc="-9" dirty="0">
                <a:latin typeface="Times New Roman"/>
                <a:cs typeface="Times New Roman"/>
              </a:rPr>
              <a:t> </a:t>
            </a:r>
            <a:r>
              <a:rPr sz="2200" dirty="0">
                <a:latin typeface="Times New Roman"/>
                <a:cs typeface="Times New Roman"/>
              </a:rPr>
              <a:t>*</a:t>
            </a:r>
            <a:r>
              <a:rPr sz="2200" spc="-5" dirty="0">
                <a:latin typeface="Times New Roman"/>
                <a:cs typeface="Times New Roman"/>
              </a:rPr>
              <a:t> D) </a:t>
            </a:r>
            <a:r>
              <a:rPr sz="2200" dirty="0">
                <a:latin typeface="Times New Roman"/>
                <a:cs typeface="Times New Roman"/>
              </a:rPr>
              <a:t>+</a:t>
            </a:r>
            <a:r>
              <a:rPr sz="2200" spc="-9" dirty="0">
                <a:latin typeface="Times New Roman"/>
                <a:cs typeface="Times New Roman"/>
              </a:rPr>
              <a:t> </a:t>
            </a:r>
            <a:r>
              <a:rPr sz="2200" dirty="0">
                <a:latin typeface="Times New Roman"/>
                <a:cs typeface="Times New Roman"/>
              </a:rPr>
              <a:t>E</a:t>
            </a:r>
            <a:r>
              <a:rPr sz="2200" spc="-5" dirty="0">
                <a:latin typeface="Times New Roman"/>
                <a:cs typeface="Times New Roman"/>
              </a:rPr>
              <a:t> </a:t>
            </a:r>
            <a:r>
              <a:rPr sz="2200" dirty="0">
                <a:latin typeface="Times New Roman"/>
                <a:cs typeface="Times New Roman"/>
              </a:rPr>
              <a:t>becomes</a:t>
            </a:r>
            <a:r>
              <a:rPr sz="2200" spc="-127" dirty="0">
                <a:latin typeface="Times New Roman"/>
                <a:cs typeface="Times New Roman"/>
              </a:rPr>
              <a:t> </a:t>
            </a:r>
            <a:r>
              <a:rPr sz="2200" dirty="0">
                <a:latin typeface="Times New Roman"/>
                <a:cs typeface="Times New Roman"/>
              </a:rPr>
              <a:t>A</a:t>
            </a:r>
            <a:r>
              <a:rPr sz="2200" spc="-127" dirty="0">
                <a:latin typeface="Times New Roman"/>
                <a:cs typeface="Times New Roman"/>
              </a:rPr>
              <a:t> </a:t>
            </a:r>
            <a:r>
              <a:rPr sz="2200" dirty="0">
                <a:latin typeface="Times New Roman"/>
                <a:cs typeface="Times New Roman"/>
              </a:rPr>
              <a:t>B</a:t>
            </a:r>
            <a:r>
              <a:rPr sz="2200" spc="-9" dirty="0">
                <a:latin typeface="Times New Roman"/>
                <a:cs typeface="Times New Roman"/>
              </a:rPr>
              <a:t> </a:t>
            </a:r>
            <a:r>
              <a:rPr sz="2200" dirty="0">
                <a:latin typeface="Times New Roman"/>
                <a:cs typeface="Times New Roman"/>
              </a:rPr>
              <a:t>C</a:t>
            </a:r>
            <a:r>
              <a:rPr sz="2200" spc="-9" dirty="0">
                <a:latin typeface="Times New Roman"/>
                <a:cs typeface="Times New Roman"/>
              </a:rPr>
              <a:t> </a:t>
            </a:r>
            <a:r>
              <a:rPr sz="2200" dirty="0">
                <a:latin typeface="Times New Roman"/>
                <a:cs typeface="Times New Roman"/>
              </a:rPr>
              <a:t>D</a:t>
            </a:r>
            <a:r>
              <a:rPr sz="2200" spc="-9" dirty="0">
                <a:latin typeface="Times New Roman"/>
                <a:cs typeface="Times New Roman"/>
              </a:rPr>
              <a:t> </a:t>
            </a:r>
            <a:r>
              <a:rPr sz="2200" dirty="0">
                <a:latin typeface="Times New Roman"/>
                <a:cs typeface="Times New Roman"/>
              </a:rPr>
              <a:t>*</a:t>
            </a:r>
            <a:r>
              <a:rPr sz="2200" spc="-5" dirty="0">
                <a:latin typeface="Times New Roman"/>
                <a:cs typeface="Times New Roman"/>
              </a:rPr>
              <a:t> </a:t>
            </a:r>
            <a:r>
              <a:rPr sz="2200" dirty="0">
                <a:latin typeface="Times New Roman"/>
                <a:cs typeface="Times New Roman"/>
              </a:rPr>
              <a:t>+</a:t>
            </a:r>
            <a:r>
              <a:rPr sz="2200" spc="-9" dirty="0">
                <a:latin typeface="Times New Roman"/>
                <a:cs typeface="Times New Roman"/>
              </a:rPr>
              <a:t> </a:t>
            </a:r>
            <a:r>
              <a:rPr sz="2200" dirty="0">
                <a:latin typeface="Times New Roman"/>
                <a:cs typeface="Times New Roman"/>
              </a:rPr>
              <a:t>*</a:t>
            </a:r>
            <a:r>
              <a:rPr sz="2200" spc="-5" dirty="0">
                <a:latin typeface="Times New Roman"/>
                <a:cs typeface="Times New Roman"/>
              </a:rPr>
              <a:t> </a:t>
            </a:r>
            <a:r>
              <a:rPr sz="2200" dirty="0">
                <a:latin typeface="Times New Roman"/>
                <a:cs typeface="Times New Roman"/>
              </a:rPr>
              <a:t>E</a:t>
            </a:r>
            <a:r>
              <a:rPr sz="2200" spc="-5" dirty="0">
                <a:latin typeface="Times New Roman"/>
                <a:cs typeface="Times New Roman"/>
              </a:rPr>
              <a:t> </a:t>
            </a:r>
            <a:r>
              <a:rPr sz="2200" dirty="0">
                <a:latin typeface="Times New Roman"/>
                <a:cs typeface="Times New Roman"/>
              </a:rPr>
              <a:t>+</a:t>
            </a:r>
          </a:p>
        </p:txBody>
      </p:sp>
      <p:sp>
        <p:nvSpPr>
          <p:cNvPr id="5" name="object 5"/>
          <p:cNvSpPr/>
          <p:nvPr/>
        </p:nvSpPr>
        <p:spPr>
          <a:xfrm>
            <a:off x="338580" y="2182060"/>
            <a:ext cx="8238813" cy="4174290"/>
          </a:xfrm>
          <a:prstGeom prst="rect">
            <a:avLst/>
          </a:prstGeom>
          <a:blipFill>
            <a:blip r:embed="rId2" cstate="print"/>
            <a:stretch>
              <a:fillRect/>
            </a:stretch>
          </a:blipFill>
        </p:spPr>
        <p:txBody>
          <a:bodyPr wrap="square" lIns="0" tIns="0" rIns="0" bIns="0" rtlCol="0"/>
          <a:lstStyle/>
          <a:p>
            <a:endParaRPr sz="1632"/>
          </a:p>
        </p:txBody>
      </p:sp>
      <p:sp>
        <p:nvSpPr>
          <p:cNvPr id="6" name="Date Placeholder 5">
            <a:extLst>
              <a:ext uri="{FF2B5EF4-FFF2-40B4-BE49-F238E27FC236}">
                <a16:creationId xmlns:a16="http://schemas.microsoft.com/office/drawing/2014/main" id="{8284D5E0-C541-46F0-A12A-D262B92DD031}"/>
              </a:ext>
            </a:extLst>
          </p:cNvPr>
          <p:cNvSpPr>
            <a:spLocks noGrp="1"/>
          </p:cNvSpPr>
          <p:nvPr>
            <p:ph type="dt" sz="half" idx="6"/>
          </p:nvPr>
        </p:nvSpPr>
        <p:spPr/>
        <p:txBody>
          <a:bodyPr/>
          <a:lstStyle/>
          <a:p>
            <a:fld id="{D480FE75-44FB-4416-8920-0FC2144B6CF3}" type="datetime1">
              <a:rPr lang="en-IN" smtClean="0"/>
              <a:t>03-09-2021</a:t>
            </a:fld>
            <a:endParaRPr lang="en-US"/>
          </a:p>
        </p:txBody>
      </p:sp>
      <p:sp>
        <p:nvSpPr>
          <p:cNvPr id="7" name="Footer Placeholder 6">
            <a:extLst>
              <a:ext uri="{FF2B5EF4-FFF2-40B4-BE49-F238E27FC236}">
                <a16:creationId xmlns:a16="http://schemas.microsoft.com/office/drawing/2014/main" id="{BF46E1F2-6312-4D57-8FD9-64BFF684EC21}"/>
              </a:ext>
            </a:extLst>
          </p:cNvPr>
          <p:cNvSpPr>
            <a:spLocks noGrp="1"/>
          </p:cNvSpPr>
          <p:nvPr>
            <p:ph type="ftr" sz="quarter" idx="5"/>
          </p:nvPr>
        </p:nvSpPr>
        <p:spPr/>
        <p:txBody>
          <a:bodyPr/>
          <a:lstStyle/>
          <a:p>
            <a:r>
              <a:rPr lang="fi-FI" smtClean="0"/>
              <a:t>Alisha Sikri DS  Unit 2                        </a:t>
            </a:r>
            <a:endParaRPr lang="en-IN"/>
          </a:p>
        </p:txBody>
      </p:sp>
      <p:sp>
        <p:nvSpPr>
          <p:cNvPr id="8" name="Slide Number Placeholder 7">
            <a:extLst>
              <a:ext uri="{FF2B5EF4-FFF2-40B4-BE49-F238E27FC236}">
                <a16:creationId xmlns:a16="http://schemas.microsoft.com/office/drawing/2014/main" id="{D594498E-C7C6-4DDF-B9DE-E105EE4E6F9D}"/>
              </a:ext>
            </a:extLst>
          </p:cNvPr>
          <p:cNvSpPr>
            <a:spLocks noGrp="1"/>
          </p:cNvSpPr>
          <p:nvPr>
            <p:ph type="sldNum" sz="quarter" idx="7"/>
          </p:nvPr>
        </p:nvSpPr>
        <p:spPr/>
        <p:txBody>
          <a:bodyPr/>
          <a:lstStyle/>
          <a:p>
            <a:fld id="{B6F15528-21DE-4FAA-801E-634DDDAF4B2B}" type="slidenum">
              <a:rPr lang="en-IN" smtClean="0"/>
              <a:pPr/>
              <a:t>46</a:t>
            </a:fld>
            <a:endParaRPr lang="en-IN"/>
          </a:p>
        </p:txBody>
      </p:sp>
      <p:sp>
        <p:nvSpPr>
          <p:cNvPr id="9" name="Title 1">
            <a:extLst>
              <a:ext uri="{FF2B5EF4-FFF2-40B4-BE49-F238E27FC236}">
                <a16:creationId xmlns:a16="http://schemas.microsoft.com/office/drawing/2014/main" id="{88F849D0-F10C-4307-BE7F-5EB4EBE8BA5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0" name="Picture 2" descr="E:\NIET\Project\xLogo11.png.pagespeed.ic.pydHLuCQEZ.png">
            <a:extLst>
              <a:ext uri="{FF2B5EF4-FFF2-40B4-BE49-F238E27FC236}">
                <a16:creationId xmlns:a16="http://schemas.microsoft.com/office/drawing/2014/main" id="{F65980C7-3931-4749-B472-5B60C69B30F8}"/>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2E9AD6B-8167-4343-917E-60DA1E99EAB7}"/>
              </a:ext>
            </a:extLst>
          </p:cNvPr>
          <p:cNvSpPr>
            <a:spLocks noGrp="1"/>
          </p:cNvSpPr>
          <p:nvPr>
            <p:ph type="dt" sz="half" idx="10"/>
          </p:nvPr>
        </p:nvSpPr>
        <p:spPr/>
        <p:txBody>
          <a:bodyPr/>
          <a:lstStyle/>
          <a:p>
            <a:fld id="{47E4F589-177A-4C76-B40C-A7C25F1FE1A0}" type="datetime1">
              <a:rPr lang="en-IN" smtClean="0"/>
              <a:t>03-09-2021</a:t>
            </a:fld>
            <a:endParaRPr lang="en-US"/>
          </a:p>
        </p:txBody>
      </p:sp>
      <p:sp>
        <p:nvSpPr>
          <p:cNvPr id="5" name="Footer Placeholder 4">
            <a:extLst>
              <a:ext uri="{FF2B5EF4-FFF2-40B4-BE49-F238E27FC236}">
                <a16:creationId xmlns:a16="http://schemas.microsoft.com/office/drawing/2014/main" id="{73480F04-6A44-4A09-9C06-6114CACA7E95}"/>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FA774497-C114-41B3-BA45-EF8733B47DD1}"/>
              </a:ext>
            </a:extLst>
          </p:cNvPr>
          <p:cNvSpPr>
            <a:spLocks noGrp="1"/>
          </p:cNvSpPr>
          <p:nvPr>
            <p:ph type="sldNum" sz="quarter" idx="12"/>
          </p:nvPr>
        </p:nvSpPr>
        <p:spPr/>
        <p:txBody>
          <a:bodyPr/>
          <a:lstStyle/>
          <a:p>
            <a:fld id="{B6F15528-21DE-4FAA-801E-634DDDAF4B2B}" type="slidenum">
              <a:rPr lang="en-US" smtClean="0"/>
              <a:pPr/>
              <a:t>47</a:t>
            </a:fld>
            <a:endParaRPr lang="en-US"/>
          </a:p>
        </p:txBody>
      </p:sp>
      <p:sp>
        <p:nvSpPr>
          <p:cNvPr id="8" name="Title 1">
            <a:extLst>
              <a:ext uri="{FF2B5EF4-FFF2-40B4-BE49-F238E27FC236}">
                <a16:creationId xmlns:a16="http://schemas.microsoft.com/office/drawing/2014/main" id="{241B5DEB-72DC-4482-9CBE-7DED5F73FFCA}"/>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0" name="Picture 2" descr="E:\NIET\Project\xLogo11.png.pagespeed.ic.pydHLuCQEZ.png">
            <a:extLst>
              <a:ext uri="{FF2B5EF4-FFF2-40B4-BE49-F238E27FC236}">
                <a16:creationId xmlns:a16="http://schemas.microsoft.com/office/drawing/2014/main" id="{4AF9E846-4471-4B6D-A5F4-E5DC5A9C222A}"/>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5" name="TextBox 14">
            <a:extLst>
              <a:ext uri="{FF2B5EF4-FFF2-40B4-BE49-F238E27FC236}">
                <a16:creationId xmlns:a16="http://schemas.microsoft.com/office/drawing/2014/main" id="{E609701B-3B3F-433C-BC17-27EEB3C9D5B8}"/>
              </a:ext>
            </a:extLst>
          </p:cNvPr>
          <p:cNvSpPr txBox="1"/>
          <p:nvPr/>
        </p:nvSpPr>
        <p:spPr>
          <a:xfrm>
            <a:off x="323528" y="819762"/>
            <a:ext cx="9001000" cy="523220"/>
          </a:xfrm>
          <a:prstGeom prst="rect">
            <a:avLst/>
          </a:prstGeom>
          <a:noFill/>
        </p:spPr>
        <p:txBody>
          <a:bodyPr wrap="square" rtlCol="0">
            <a:spAutoFit/>
          </a:bodyPr>
          <a:lstStyle/>
          <a:p>
            <a:r>
              <a:rPr lang="en-US" sz="2800" b="1" spc="-5" dirty="0"/>
              <a:t>Infi</a:t>
            </a:r>
            <a:r>
              <a:rPr lang="en-US" sz="2800" b="1" dirty="0"/>
              <a:t>x </a:t>
            </a:r>
            <a:r>
              <a:rPr lang="en-US" sz="2800" b="1" spc="-9" dirty="0"/>
              <a:t>t</a:t>
            </a:r>
            <a:r>
              <a:rPr lang="en-US" sz="2800" b="1" dirty="0"/>
              <a:t>o</a:t>
            </a:r>
            <a:r>
              <a:rPr lang="en-US" sz="2800" b="1" spc="-9" dirty="0"/>
              <a:t> </a:t>
            </a:r>
            <a:r>
              <a:rPr lang="en-US" sz="2800" b="1" spc="-5" dirty="0"/>
              <a:t>Prefi</a:t>
            </a:r>
            <a:r>
              <a:rPr lang="en-US" sz="2800" b="1" dirty="0"/>
              <a:t>x</a:t>
            </a:r>
            <a:r>
              <a:rPr lang="en-US" sz="2800" b="1" spc="-5" dirty="0"/>
              <a:t> </a:t>
            </a:r>
            <a:r>
              <a:rPr lang="en-US" sz="2800" b="1" dirty="0"/>
              <a:t>using </a:t>
            </a:r>
            <a:r>
              <a:rPr lang="en-US" sz="2800" b="1" spc="-5" dirty="0"/>
              <a:t>Stack (Convert in Polish Notation)</a:t>
            </a:r>
            <a:endParaRPr lang="en-IN" sz="2800" dirty="0"/>
          </a:p>
        </p:txBody>
      </p:sp>
      <p:sp>
        <p:nvSpPr>
          <p:cNvPr id="18" name="TextBox 17">
            <a:extLst>
              <a:ext uri="{FF2B5EF4-FFF2-40B4-BE49-F238E27FC236}">
                <a16:creationId xmlns:a16="http://schemas.microsoft.com/office/drawing/2014/main" id="{008D1F5B-19B9-4BFA-9181-7EB390F590F7}"/>
              </a:ext>
            </a:extLst>
          </p:cNvPr>
          <p:cNvSpPr txBox="1"/>
          <p:nvPr/>
        </p:nvSpPr>
        <p:spPr>
          <a:xfrm>
            <a:off x="422787" y="1342982"/>
            <a:ext cx="8075240" cy="5170646"/>
          </a:xfrm>
          <a:prstGeom prst="rect">
            <a:avLst/>
          </a:prstGeom>
          <a:noFill/>
        </p:spPr>
        <p:txBody>
          <a:bodyPr wrap="square" rtlCol="0">
            <a:spAutoFit/>
          </a:bodyPr>
          <a:lstStyle/>
          <a:p>
            <a:pPr algn="l">
              <a:buFont typeface="+mj-lt"/>
              <a:buAutoNum type="arabicPeriod"/>
            </a:pPr>
            <a:r>
              <a:rPr lang="en-US" sz="2200" b="0" i="0" dirty="0">
                <a:solidFill>
                  <a:srgbClr val="333333"/>
                </a:solidFill>
                <a:effectLst/>
                <a:latin typeface="+mj-lt"/>
              </a:rPr>
              <a:t>First, reverse the given infix expression.</a:t>
            </a:r>
          </a:p>
          <a:p>
            <a:pPr algn="l">
              <a:buFont typeface="+mj-lt"/>
              <a:buAutoNum type="arabicPeriod"/>
            </a:pPr>
            <a:r>
              <a:rPr lang="en-US" sz="2200" b="0" i="0" dirty="0">
                <a:solidFill>
                  <a:srgbClr val="333333"/>
                </a:solidFill>
                <a:effectLst/>
                <a:latin typeface="+mj-lt"/>
              </a:rPr>
              <a:t>Scan the characters one by one.</a:t>
            </a:r>
          </a:p>
          <a:p>
            <a:pPr algn="l">
              <a:buFont typeface="+mj-lt"/>
              <a:buAutoNum type="arabicPeriod"/>
            </a:pPr>
            <a:r>
              <a:rPr lang="en-US" sz="2200" b="0" i="0" dirty="0">
                <a:solidFill>
                  <a:srgbClr val="333333"/>
                </a:solidFill>
                <a:effectLst/>
                <a:latin typeface="+mj-lt"/>
              </a:rPr>
              <a:t>If the character is an operand, </a:t>
            </a:r>
            <a:r>
              <a:rPr lang="en-US" sz="2200" dirty="0">
                <a:solidFill>
                  <a:srgbClr val="333333"/>
                </a:solidFill>
                <a:latin typeface="+mj-lt"/>
              </a:rPr>
              <a:t>print it	</a:t>
            </a:r>
            <a:r>
              <a:rPr lang="en-US" sz="2200" b="0" i="0" dirty="0">
                <a:solidFill>
                  <a:srgbClr val="333333"/>
                </a:solidFill>
                <a:effectLst/>
                <a:latin typeface="+mj-lt"/>
              </a:rPr>
              <a:t>.</a:t>
            </a:r>
          </a:p>
          <a:p>
            <a:pPr algn="l">
              <a:buFont typeface="+mj-lt"/>
              <a:buAutoNum type="arabicPeriod"/>
            </a:pPr>
            <a:r>
              <a:rPr lang="en-US" sz="2200" b="0" i="0" dirty="0">
                <a:solidFill>
                  <a:srgbClr val="333333"/>
                </a:solidFill>
                <a:effectLst/>
                <a:latin typeface="+mj-lt"/>
              </a:rPr>
              <a:t>If the character is a closing parenthesis, then push it to the stack.</a:t>
            </a:r>
          </a:p>
          <a:p>
            <a:pPr algn="l">
              <a:buFont typeface="+mj-lt"/>
              <a:buAutoNum type="arabicPeriod"/>
            </a:pPr>
            <a:r>
              <a:rPr lang="en-US" sz="2200" b="0" i="0" dirty="0">
                <a:solidFill>
                  <a:srgbClr val="333333"/>
                </a:solidFill>
                <a:effectLst/>
                <a:latin typeface="+mj-lt"/>
              </a:rPr>
              <a:t>If the character is an opening parenthesis, pop the elements in the stack until we find the corresponding closing parenthesis.</a:t>
            </a:r>
          </a:p>
          <a:p>
            <a:pPr algn="l">
              <a:buFont typeface="+mj-lt"/>
              <a:buAutoNum type="arabicPeriod"/>
            </a:pPr>
            <a:r>
              <a:rPr lang="en-US" sz="2200" b="0" i="0" dirty="0">
                <a:solidFill>
                  <a:srgbClr val="333333"/>
                </a:solidFill>
                <a:effectLst/>
                <a:latin typeface="+mj-lt"/>
              </a:rPr>
              <a:t>If the character scanned is an operator</a:t>
            </a:r>
          </a:p>
          <a:p>
            <a:pPr algn="l">
              <a:buFont typeface="Arial" panose="020B0604020202020204" pitchFamily="34" charset="0"/>
              <a:buChar char="•"/>
            </a:pPr>
            <a:r>
              <a:rPr lang="en-US" sz="2200" b="0" i="0" dirty="0">
                <a:solidFill>
                  <a:srgbClr val="333333"/>
                </a:solidFill>
                <a:effectLst/>
                <a:latin typeface="+mj-lt"/>
              </a:rPr>
              <a:t>If the operator has precedence greater than or equal to the top of the stack, push the operator to the stack.</a:t>
            </a:r>
          </a:p>
          <a:p>
            <a:pPr algn="l">
              <a:buFont typeface="Arial" panose="020B0604020202020204" pitchFamily="34" charset="0"/>
              <a:buChar char="•"/>
            </a:pPr>
            <a:r>
              <a:rPr lang="en-US" sz="2200" b="0" i="0" dirty="0">
                <a:solidFill>
                  <a:srgbClr val="333333"/>
                </a:solidFill>
                <a:effectLst/>
                <a:latin typeface="+mj-lt"/>
              </a:rPr>
              <a:t>If the operator has precedence lesser than the top of the stack, pop the operator and output it to the prefix notation output and then check the above condition again with the new top of the stack.</a:t>
            </a:r>
          </a:p>
          <a:p>
            <a:pPr algn="just"/>
            <a:r>
              <a:rPr lang="en-US" sz="2200" b="0" i="0" dirty="0">
                <a:solidFill>
                  <a:srgbClr val="333333"/>
                </a:solidFill>
                <a:effectLst/>
                <a:latin typeface="+mj-lt"/>
              </a:rPr>
              <a:t>7. After all the characters are scanned, reverse the prefix notation output</a:t>
            </a:r>
          </a:p>
          <a:p>
            <a:endParaRPr lang="en-IN" sz="2200" dirty="0">
              <a:latin typeface="+mj-lt"/>
            </a:endParaRPr>
          </a:p>
        </p:txBody>
      </p:sp>
    </p:spTree>
    <p:extLst>
      <p:ext uri="{BB962C8B-B14F-4D97-AF65-F5344CB8AC3E}">
        <p14:creationId xmlns:p14="http://schemas.microsoft.com/office/powerpoint/2010/main" val="5766471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288839"/>
            <a:ext cx="5819223" cy="442516"/>
          </a:xfrm>
          <a:prstGeom prst="rect">
            <a:avLst/>
          </a:prstGeom>
        </p:spPr>
        <p:txBody>
          <a:bodyPr vert="horz" wrap="square" lIns="0" tIns="11516" rIns="0" bIns="0" rtlCol="0" anchor="ctr">
            <a:spAutoFit/>
          </a:bodyPr>
          <a:lstStyle/>
          <a:p>
            <a:pPr marL="11516">
              <a:spcBef>
                <a:spcPts val="91"/>
              </a:spcBef>
              <a:tabLst>
                <a:tab pos="1122845" algn="l"/>
                <a:tab pos="4428040" algn="l"/>
              </a:tabLst>
            </a:pPr>
            <a:r>
              <a:rPr sz="2800" b="1" spc="-5" dirty="0"/>
              <a:t>Infi</a:t>
            </a:r>
            <a:r>
              <a:rPr sz="2800" b="1" dirty="0"/>
              <a:t>x</a:t>
            </a:r>
            <a:r>
              <a:rPr lang="en-US" sz="2800" b="1" dirty="0"/>
              <a:t> </a:t>
            </a:r>
            <a:r>
              <a:rPr sz="2800" b="1" spc="-9" dirty="0"/>
              <a:t>t</a:t>
            </a:r>
            <a:r>
              <a:rPr sz="2800" b="1" dirty="0"/>
              <a:t>o</a:t>
            </a:r>
            <a:r>
              <a:rPr lang="en-US" sz="2800" b="1" spc="-9" dirty="0"/>
              <a:t> </a:t>
            </a:r>
            <a:r>
              <a:rPr sz="2800" b="1" spc="-5" dirty="0"/>
              <a:t>P</a:t>
            </a:r>
            <a:r>
              <a:rPr lang="en-US" sz="2800" b="1" spc="-5" dirty="0"/>
              <a:t>re</a:t>
            </a:r>
            <a:r>
              <a:rPr sz="2800" b="1" spc="-5" dirty="0"/>
              <a:t>fi</a:t>
            </a:r>
            <a:r>
              <a:rPr sz="2800" b="1" dirty="0"/>
              <a:t>x</a:t>
            </a:r>
            <a:r>
              <a:rPr sz="2800" b="1" spc="-5" dirty="0"/>
              <a:t> </a:t>
            </a:r>
            <a:r>
              <a:rPr sz="2800" b="1" dirty="0"/>
              <a:t>using</a:t>
            </a:r>
            <a:r>
              <a:rPr lang="en-US" sz="2800" b="1" dirty="0"/>
              <a:t> </a:t>
            </a:r>
            <a:r>
              <a:rPr sz="2800" b="1" spc="-5" dirty="0"/>
              <a:t>Stack..</a:t>
            </a:r>
          </a:p>
        </p:txBody>
      </p:sp>
      <p:sp>
        <p:nvSpPr>
          <p:cNvPr id="3" name="object 3"/>
          <p:cNvSpPr txBox="1">
            <a:spLocks noGrp="1"/>
          </p:cNvSpPr>
          <p:nvPr>
            <p:ph idx="1"/>
          </p:nvPr>
        </p:nvSpPr>
        <p:spPr>
          <a:xfrm>
            <a:off x="628650" y="2029549"/>
            <a:ext cx="7886700" cy="2681321"/>
          </a:xfrm>
          <a:prstGeom prst="rect">
            <a:avLst/>
          </a:prstGeom>
        </p:spPr>
        <p:txBody>
          <a:bodyPr vert="horz" wrap="square" lIns="0" tIns="35125" rIns="0" bIns="0" rtlCol="0">
            <a:spAutoFit/>
          </a:bodyPr>
          <a:lstStyle/>
          <a:p>
            <a:pPr marL="0" marR="4607" indent="0">
              <a:lnSpc>
                <a:spcPct val="92200"/>
              </a:lnSpc>
              <a:spcBef>
                <a:spcPts val="277"/>
              </a:spcBef>
              <a:buNone/>
              <a:tabLst>
                <a:tab pos="287909" algn="l"/>
              </a:tabLst>
            </a:pPr>
            <a:r>
              <a:rPr lang="en-US" sz="2200" spc="-5" dirty="0">
                <a:latin typeface="Times New Roman"/>
                <a:cs typeface="Times New Roman"/>
              </a:rPr>
              <a:t>Step 1: Reverse the infix expression </a:t>
            </a:r>
            <a:r>
              <a:rPr lang="en-US" sz="2200" spc="-5" dirty="0" err="1">
                <a:latin typeface="Times New Roman"/>
                <a:cs typeface="Times New Roman"/>
              </a:rPr>
              <a:t>i.e</a:t>
            </a:r>
            <a:r>
              <a:rPr lang="en-US" sz="2200" spc="-5" dirty="0">
                <a:latin typeface="Times New Roman"/>
                <a:cs typeface="Times New Roman"/>
              </a:rPr>
              <a:t> A+B*C will become C*B+A. Note while reversing each ‘(‘ will become ‘)’ and each ‘)’ becomes ‘(‘.</a:t>
            </a:r>
          </a:p>
          <a:p>
            <a:pPr marL="0" marR="4607" indent="0">
              <a:lnSpc>
                <a:spcPct val="92200"/>
              </a:lnSpc>
              <a:spcBef>
                <a:spcPts val="277"/>
              </a:spcBef>
              <a:buNone/>
              <a:tabLst>
                <a:tab pos="287909" algn="l"/>
              </a:tabLst>
            </a:pPr>
            <a:endParaRPr lang="en-US" sz="2200" spc="-5" dirty="0">
              <a:latin typeface="Times New Roman"/>
              <a:cs typeface="Times New Roman"/>
            </a:endParaRPr>
          </a:p>
          <a:p>
            <a:pPr marL="0" marR="4607" indent="0">
              <a:lnSpc>
                <a:spcPct val="92200"/>
              </a:lnSpc>
              <a:spcBef>
                <a:spcPts val="277"/>
              </a:spcBef>
              <a:buNone/>
              <a:tabLst>
                <a:tab pos="287909" algn="l"/>
              </a:tabLst>
            </a:pPr>
            <a:r>
              <a:rPr lang="en-US" sz="2200" spc="-5" dirty="0">
                <a:latin typeface="Times New Roman"/>
                <a:cs typeface="Times New Roman"/>
              </a:rPr>
              <a:t>Step 2: Obtain the postfix expression of the modified expression </a:t>
            </a:r>
            <a:r>
              <a:rPr lang="en-US" sz="2200" spc="-5" dirty="0" err="1">
                <a:latin typeface="Times New Roman"/>
                <a:cs typeface="Times New Roman"/>
              </a:rPr>
              <a:t>i.e</a:t>
            </a:r>
            <a:r>
              <a:rPr lang="en-US" sz="2200" spc="-5" dirty="0">
                <a:latin typeface="Times New Roman"/>
                <a:cs typeface="Times New Roman"/>
              </a:rPr>
              <a:t> CB*A+.</a:t>
            </a:r>
          </a:p>
          <a:p>
            <a:pPr marL="0" marR="4607" indent="0">
              <a:lnSpc>
                <a:spcPct val="92200"/>
              </a:lnSpc>
              <a:spcBef>
                <a:spcPts val="277"/>
              </a:spcBef>
              <a:buNone/>
              <a:tabLst>
                <a:tab pos="287909" algn="l"/>
              </a:tabLst>
            </a:pPr>
            <a:endParaRPr lang="en-US" sz="2200" spc="-5" dirty="0">
              <a:latin typeface="Times New Roman"/>
              <a:cs typeface="Times New Roman"/>
            </a:endParaRPr>
          </a:p>
          <a:p>
            <a:pPr marL="0" marR="4607" indent="0">
              <a:lnSpc>
                <a:spcPct val="92200"/>
              </a:lnSpc>
              <a:spcBef>
                <a:spcPts val="277"/>
              </a:spcBef>
              <a:buNone/>
              <a:tabLst>
                <a:tab pos="287909" algn="l"/>
              </a:tabLst>
            </a:pPr>
            <a:r>
              <a:rPr lang="en-US" sz="2200" spc="-5" dirty="0">
                <a:latin typeface="Times New Roman"/>
                <a:cs typeface="Times New Roman"/>
              </a:rPr>
              <a:t>Step 3: Reverse the postfix expression. Hence in our example prefix is +A*BC.</a:t>
            </a:r>
            <a:endParaRPr sz="2200" spc="-5" dirty="0">
              <a:latin typeface="Times New Roman"/>
              <a:cs typeface="Times New Roman"/>
            </a:endParaRPr>
          </a:p>
        </p:txBody>
      </p:sp>
      <p:sp>
        <p:nvSpPr>
          <p:cNvPr id="4" name="Date Placeholder 3">
            <a:extLst>
              <a:ext uri="{FF2B5EF4-FFF2-40B4-BE49-F238E27FC236}">
                <a16:creationId xmlns:a16="http://schemas.microsoft.com/office/drawing/2014/main" id="{E58E75BF-C376-4DBA-8F4B-9C457CDBD36A}"/>
              </a:ext>
            </a:extLst>
          </p:cNvPr>
          <p:cNvSpPr>
            <a:spLocks noGrp="1"/>
          </p:cNvSpPr>
          <p:nvPr>
            <p:ph type="dt" sz="half" idx="10"/>
          </p:nvPr>
        </p:nvSpPr>
        <p:spPr/>
        <p:txBody>
          <a:bodyPr/>
          <a:lstStyle/>
          <a:p>
            <a:fld id="{8C9B047B-C0B5-4E75-9D82-996BFB2B3E72}" type="datetime1">
              <a:rPr lang="en-IN" smtClean="0"/>
              <a:t>03-09-2021</a:t>
            </a:fld>
            <a:endParaRPr lang="en-US"/>
          </a:p>
        </p:txBody>
      </p:sp>
      <p:sp>
        <p:nvSpPr>
          <p:cNvPr id="5" name="Footer Placeholder 4">
            <a:extLst>
              <a:ext uri="{FF2B5EF4-FFF2-40B4-BE49-F238E27FC236}">
                <a16:creationId xmlns:a16="http://schemas.microsoft.com/office/drawing/2014/main" id="{032EA2B8-5005-4095-B468-782A17F47EFC}"/>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75EFB5DB-24EB-4563-AF4E-7146D13C3F41}"/>
              </a:ext>
            </a:extLst>
          </p:cNvPr>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a:extLst>
              <a:ext uri="{FF2B5EF4-FFF2-40B4-BE49-F238E27FC236}">
                <a16:creationId xmlns:a16="http://schemas.microsoft.com/office/drawing/2014/main" id="{917D4C9F-77A1-4BCE-9CAE-4720E7F4D80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4C77A556-049B-458E-948B-07C8D023DAB0}"/>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BC3465E-E237-4129-BBAE-606D4960BDF6}"/>
              </a:ext>
            </a:extLst>
          </p:cNvPr>
          <p:cNvSpPr>
            <a:spLocks noGrp="1"/>
          </p:cNvSpPr>
          <p:nvPr>
            <p:ph type="dt" sz="half" idx="10"/>
          </p:nvPr>
        </p:nvSpPr>
        <p:spPr/>
        <p:txBody>
          <a:bodyPr/>
          <a:lstStyle/>
          <a:p>
            <a:fld id="{3D00A77B-82B8-448C-8A72-753A7C22ACEE}" type="datetime1">
              <a:rPr lang="en-IN" smtClean="0"/>
              <a:t>03-09-2021</a:t>
            </a:fld>
            <a:endParaRPr lang="en-US"/>
          </a:p>
        </p:txBody>
      </p:sp>
      <p:sp>
        <p:nvSpPr>
          <p:cNvPr id="5" name="Footer Placeholder 4">
            <a:extLst>
              <a:ext uri="{FF2B5EF4-FFF2-40B4-BE49-F238E27FC236}">
                <a16:creationId xmlns:a16="http://schemas.microsoft.com/office/drawing/2014/main" id="{D1CF03EA-22DA-42CD-8818-A349D66DB3D6}"/>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A19DF449-B902-4499-9FB2-0FB00B255099}"/>
              </a:ext>
            </a:extLst>
          </p:cNvPr>
          <p:cNvSpPr>
            <a:spLocks noGrp="1"/>
          </p:cNvSpPr>
          <p:nvPr>
            <p:ph type="sldNum" sz="quarter" idx="12"/>
          </p:nvPr>
        </p:nvSpPr>
        <p:spPr/>
        <p:txBody>
          <a:bodyPr/>
          <a:lstStyle/>
          <a:p>
            <a:fld id="{B6F15528-21DE-4FAA-801E-634DDDAF4B2B}" type="slidenum">
              <a:rPr lang="en-US" smtClean="0"/>
              <a:pPr/>
              <a:t>49</a:t>
            </a:fld>
            <a:endParaRPr lang="en-US"/>
          </a:p>
        </p:txBody>
      </p:sp>
      <p:sp>
        <p:nvSpPr>
          <p:cNvPr id="9" name="TextBox 8">
            <a:extLst>
              <a:ext uri="{FF2B5EF4-FFF2-40B4-BE49-F238E27FC236}">
                <a16:creationId xmlns:a16="http://schemas.microsoft.com/office/drawing/2014/main" id="{5F22A626-1644-4449-9E19-8E4CDD7DC80F}"/>
              </a:ext>
            </a:extLst>
          </p:cNvPr>
          <p:cNvSpPr txBox="1"/>
          <p:nvPr/>
        </p:nvSpPr>
        <p:spPr>
          <a:xfrm>
            <a:off x="251520" y="1412776"/>
            <a:ext cx="8075240" cy="4493538"/>
          </a:xfrm>
          <a:prstGeom prst="rect">
            <a:avLst/>
          </a:prstGeom>
          <a:noFill/>
        </p:spPr>
        <p:txBody>
          <a:bodyPr wrap="square">
            <a:spAutoFit/>
          </a:bodyPr>
          <a:lstStyle/>
          <a:p>
            <a:pPr algn="l">
              <a:buFont typeface="Arial" panose="020B0604020202020204" pitchFamily="34" charset="0"/>
              <a:buChar char="•"/>
            </a:pPr>
            <a:r>
              <a:rPr lang="en-US" sz="2200" b="0" i="0" dirty="0">
                <a:solidFill>
                  <a:srgbClr val="343434"/>
                </a:solidFill>
                <a:effectLst/>
                <a:latin typeface="+mj-lt"/>
              </a:rPr>
              <a:t>Step 1: Reverse the infix string. Note that while reversing the string you must interchange left and right parentheses.</a:t>
            </a:r>
          </a:p>
          <a:p>
            <a:pPr algn="l">
              <a:buFont typeface="Arial" panose="020B0604020202020204" pitchFamily="34" charset="0"/>
              <a:buChar char="•"/>
            </a:pPr>
            <a:r>
              <a:rPr lang="en-US" sz="2200" b="0" i="0" dirty="0">
                <a:solidFill>
                  <a:srgbClr val="343434"/>
                </a:solidFill>
                <a:effectLst/>
                <a:latin typeface="+mj-lt"/>
              </a:rPr>
              <a:t>Step 2: Obtain the postfix expression of the infix expression Step 1.</a:t>
            </a:r>
          </a:p>
          <a:p>
            <a:pPr algn="l">
              <a:buFont typeface="Arial" panose="020B0604020202020204" pitchFamily="34" charset="0"/>
              <a:buChar char="•"/>
            </a:pPr>
            <a:r>
              <a:rPr lang="en-US" sz="2200" b="0" i="0" dirty="0">
                <a:solidFill>
                  <a:srgbClr val="343434"/>
                </a:solidFill>
                <a:effectLst/>
                <a:latin typeface="+mj-lt"/>
              </a:rPr>
              <a:t>Step 3: Reverse the postfix expression to get the prefix expression</a:t>
            </a:r>
          </a:p>
          <a:p>
            <a:pPr algn="l">
              <a:buFont typeface="Arial" panose="020B0604020202020204" pitchFamily="34" charset="0"/>
              <a:buChar char="•"/>
            </a:pPr>
            <a:endParaRPr lang="en-US" sz="2200" dirty="0">
              <a:solidFill>
                <a:srgbClr val="343434"/>
              </a:solidFill>
              <a:latin typeface="+mj-lt"/>
            </a:endParaRPr>
          </a:p>
          <a:p>
            <a:pPr algn="l">
              <a:buFont typeface="Arial" panose="020B0604020202020204" pitchFamily="34" charset="0"/>
              <a:buChar char="•"/>
            </a:pPr>
            <a:endParaRPr lang="en-US" sz="2200" b="0" i="0" dirty="0">
              <a:solidFill>
                <a:srgbClr val="343434"/>
              </a:solidFill>
              <a:effectLst/>
              <a:latin typeface="+mj-lt"/>
            </a:endParaRPr>
          </a:p>
          <a:p>
            <a:pPr algn="l"/>
            <a:r>
              <a:rPr lang="en-US" sz="2200" b="0" i="0" dirty="0">
                <a:solidFill>
                  <a:srgbClr val="FF5C5C"/>
                </a:solidFill>
                <a:effectLst/>
                <a:latin typeface="+mj-lt"/>
              </a:rPr>
              <a:t>This is how you convert manually for theory question in the exam</a:t>
            </a:r>
          </a:p>
          <a:p>
            <a:r>
              <a:rPr lang="en-US" sz="2200" b="0" i="0" dirty="0">
                <a:effectLst/>
                <a:latin typeface="+mj-lt"/>
              </a:rPr>
              <a:t>Input String - </a:t>
            </a:r>
            <a:r>
              <a:rPr lang="en-US" sz="2200" dirty="0">
                <a:latin typeface="+mj-lt"/>
              </a:rPr>
              <a:t>Infix – ((a/b)+c)-(d+(e*f))</a:t>
            </a:r>
            <a:endParaRPr lang="en-US" sz="2200" b="0" i="0" dirty="0">
              <a:effectLst/>
              <a:latin typeface="+mj-lt"/>
            </a:endParaRPr>
          </a:p>
          <a:p>
            <a:pPr algn="l">
              <a:buFont typeface="+mj-lt"/>
              <a:buAutoNum type="arabicPeriod"/>
            </a:pPr>
            <a:r>
              <a:rPr lang="en-US" sz="2200" b="1" i="0" dirty="0">
                <a:solidFill>
                  <a:srgbClr val="343434"/>
                </a:solidFill>
                <a:effectLst/>
                <a:latin typeface="+mj-lt"/>
              </a:rPr>
              <a:t>String after reversal –</a:t>
            </a:r>
            <a:r>
              <a:rPr lang="en-US" sz="2200" b="0" i="0" dirty="0">
                <a:solidFill>
                  <a:srgbClr val="343434"/>
                </a:solidFill>
                <a:effectLst/>
                <a:latin typeface="+mj-lt"/>
              </a:rPr>
              <a:t> ))f*e(+d(-)c+)b/a((</a:t>
            </a:r>
          </a:p>
          <a:p>
            <a:pPr algn="l">
              <a:buFont typeface="+mj-lt"/>
              <a:buAutoNum type="arabicPeriod"/>
            </a:pPr>
            <a:r>
              <a:rPr lang="en-US" sz="2200" b="1" i="0" dirty="0">
                <a:solidFill>
                  <a:srgbClr val="343434"/>
                </a:solidFill>
                <a:effectLst/>
                <a:latin typeface="+mj-lt"/>
              </a:rPr>
              <a:t>String after interchanging right and left parenthesis</a:t>
            </a:r>
            <a:r>
              <a:rPr lang="en-US" sz="2200" b="0" i="0" dirty="0">
                <a:solidFill>
                  <a:srgbClr val="343434"/>
                </a:solidFill>
                <a:effectLst/>
                <a:latin typeface="+mj-lt"/>
              </a:rPr>
              <a:t> – ((f*e)+d)-(c+(b/a))</a:t>
            </a:r>
          </a:p>
          <a:p>
            <a:pPr algn="l">
              <a:buFont typeface="+mj-lt"/>
              <a:buAutoNum type="arabicPeriod"/>
            </a:pPr>
            <a:r>
              <a:rPr lang="en-US" sz="2200" b="1" i="0" dirty="0">
                <a:solidFill>
                  <a:srgbClr val="343434"/>
                </a:solidFill>
                <a:effectLst/>
                <a:latin typeface="+mj-lt"/>
              </a:rPr>
              <a:t>Apply postfix</a:t>
            </a:r>
            <a:endParaRPr lang="en-US" sz="2200" b="0" i="0" dirty="0">
              <a:solidFill>
                <a:srgbClr val="343434"/>
              </a:solidFill>
              <a:effectLst/>
              <a:latin typeface="+mj-lt"/>
            </a:endParaRPr>
          </a:p>
          <a:p>
            <a:pPr algn="l">
              <a:buFont typeface="+mj-lt"/>
              <a:buAutoNum type="arabicPeriod"/>
            </a:pPr>
            <a:r>
              <a:rPr lang="en-US" sz="2200" b="1" i="0" dirty="0">
                <a:solidFill>
                  <a:srgbClr val="343434"/>
                </a:solidFill>
                <a:effectLst/>
                <a:latin typeface="+mj-lt"/>
              </a:rPr>
              <a:t>Reverse Postfix Expression (Given After the table below)</a:t>
            </a:r>
            <a:endParaRPr lang="en-US" sz="2200" b="0" i="0" dirty="0">
              <a:solidFill>
                <a:srgbClr val="343434"/>
              </a:solidFill>
              <a:effectLst/>
              <a:latin typeface="+mj-lt"/>
            </a:endParaRPr>
          </a:p>
        </p:txBody>
      </p:sp>
      <p:sp>
        <p:nvSpPr>
          <p:cNvPr id="11" name="TextBox 10">
            <a:extLst>
              <a:ext uri="{FF2B5EF4-FFF2-40B4-BE49-F238E27FC236}">
                <a16:creationId xmlns:a16="http://schemas.microsoft.com/office/drawing/2014/main" id="{5E0DD86D-F6B9-4F51-A1B8-5008C45341F8}"/>
              </a:ext>
            </a:extLst>
          </p:cNvPr>
          <p:cNvSpPr txBox="1"/>
          <p:nvPr/>
        </p:nvSpPr>
        <p:spPr>
          <a:xfrm>
            <a:off x="304800" y="931071"/>
            <a:ext cx="4572000" cy="523220"/>
          </a:xfrm>
          <a:prstGeom prst="rect">
            <a:avLst/>
          </a:prstGeom>
          <a:noFill/>
        </p:spPr>
        <p:txBody>
          <a:bodyPr wrap="square">
            <a:spAutoFit/>
          </a:bodyPr>
          <a:lstStyle/>
          <a:p>
            <a:pPr algn="l"/>
            <a:r>
              <a:rPr lang="en-IN" sz="2800" b="1" i="0" dirty="0">
                <a:effectLst/>
                <a:latin typeface="+mj-lt"/>
              </a:rPr>
              <a:t>Algorithm for Prefix</a:t>
            </a:r>
          </a:p>
        </p:txBody>
      </p:sp>
      <p:sp>
        <p:nvSpPr>
          <p:cNvPr id="13" name="Title 1">
            <a:extLst>
              <a:ext uri="{FF2B5EF4-FFF2-40B4-BE49-F238E27FC236}">
                <a16:creationId xmlns:a16="http://schemas.microsoft.com/office/drawing/2014/main" id="{1AF40FCF-D414-4A74-B340-4D97689BCF4B}"/>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5" name="Picture 2" descr="E:\NIET\Project\xLogo11.png.pagespeed.ic.pydHLuCQEZ.png">
            <a:extLst>
              <a:ext uri="{FF2B5EF4-FFF2-40B4-BE49-F238E27FC236}">
                <a16:creationId xmlns:a16="http://schemas.microsoft.com/office/drawing/2014/main" id="{59107060-7491-4428-A15A-7A62303E3464}"/>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96176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marL="0" indent="0" algn="just">
              <a:buNone/>
            </a:pPr>
            <a:r>
              <a:rPr lang="en-US" sz="2200" dirty="0"/>
              <a:t>Objective of the course is to make students able to:</a:t>
            </a:r>
          </a:p>
          <a:p>
            <a:pPr marL="457200" indent="-457200" algn="just">
              <a:buFont typeface="+mj-lt"/>
              <a:buAutoNum type="arabicPeriod"/>
            </a:pPr>
            <a:endParaRPr lang="en-US" sz="2200" dirty="0"/>
          </a:p>
          <a:p>
            <a:pPr marL="457200" indent="-457200" algn="just">
              <a:buFont typeface="+mj-lt"/>
              <a:buAutoNum type="arabicPeriod"/>
            </a:pPr>
            <a:r>
              <a:rPr lang="en-US" sz="2200" dirty="0"/>
              <a:t>Learn the basic types for data structure, implementation and application. </a:t>
            </a:r>
          </a:p>
          <a:p>
            <a:pPr marL="457200" indent="-457200" algn="just">
              <a:buFont typeface="+mj-lt"/>
              <a:buAutoNum type="arabicPeriod"/>
            </a:pPr>
            <a:r>
              <a:rPr lang="en-US" sz="2200" dirty="0"/>
              <a:t>Know the strength and weakness of different data structures. </a:t>
            </a:r>
          </a:p>
          <a:p>
            <a:pPr marL="0" indent="0" algn="just">
              <a:buNone/>
            </a:pPr>
            <a:endParaRPr lang="en-US" sz="2200" dirty="0"/>
          </a:p>
          <a:p>
            <a:pPr marL="0" indent="0" algn="just">
              <a:buNone/>
            </a:pPr>
            <a:r>
              <a:rPr lang="en-US" sz="2200" dirty="0"/>
              <a:t>3. Use the appropriate data structure in context of solution of given problem.</a:t>
            </a:r>
          </a:p>
          <a:p>
            <a:pPr marL="0" indent="0" algn="just">
              <a:buNone/>
            </a:pPr>
            <a:endParaRPr lang="en-US" sz="2200" dirty="0"/>
          </a:p>
          <a:p>
            <a:pPr marL="0" indent="0" algn="just">
              <a:buNone/>
            </a:pPr>
            <a:r>
              <a:rPr lang="en-US" sz="2200" dirty="0"/>
              <a:t>4. Develop programming skills which require to solve given problem. </a:t>
            </a:r>
          </a:p>
          <a:p>
            <a:pPr marL="457200" indent="-457200" algn="just">
              <a:buFont typeface="+mj-lt"/>
              <a:buAutoNum type="arabicPeriod"/>
            </a:pPr>
            <a:endParaRPr lang="en-US" sz="2200" dirty="0"/>
          </a:p>
          <a:p>
            <a:pPr marL="457200" indent="-457200" algn="just">
              <a:buFont typeface="+mj-lt"/>
              <a:buAutoNum type="arabicPeriod"/>
            </a:pPr>
            <a:endParaRPr lang="en-US" sz="2200" dirty="0"/>
          </a:p>
        </p:txBody>
      </p:sp>
      <p:sp>
        <p:nvSpPr>
          <p:cNvPr id="4" name="Date Placeholder 3"/>
          <p:cNvSpPr>
            <a:spLocks noGrp="1"/>
          </p:cNvSpPr>
          <p:nvPr>
            <p:ph type="dt" sz="half" idx="10"/>
          </p:nvPr>
        </p:nvSpPr>
        <p:spPr/>
        <p:txBody>
          <a:bodyPr/>
          <a:lstStyle/>
          <a:p>
            <a:fld id="{FC50157A-61AD-44F7-9C92-BD44BCAEF315}" type="datetime1">
              <a:rPr lang="en-IN" smtClean="0"/>
              <a:t>03-09-2021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400" dirty="0"/>
              <a:t>Objective of Unit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3EA23A-FFC2-4E9D-A6D6-26481303B861}"/>
              </a:ext>
            </a:extLst>
          </p:cNvPr>
          <p:cNvSpPr>
            <a:spLocks noGrp="1"/>
          </p:cNvSpPr>
          <p:nvPr>
            <p:ph type="dt" sz="half" idx="10"/>
          </p:nvPr>
        </p:nvSpPr>
        <p:spPr/>
        <p:txBody>
          <a:bodyPr/>
          <a:lstStyle/>
          <a:p>
            <a:fld id="{853AAAA6-1432-4653-ABAF-2723CB29B06A}" type="datetime1">
              <a:rPr lang="en-IN" smtClean="0"/>
              <a:t>03-09-2021</a:t>
            </a:fld>
            <a:endParaRPr lang="en-US"/>
          </a:p>
        </p:txBody>
      </p:sp>
      <p:sp>
        <p:nvSpPr>
          <p:cNvPr id="5" name="Footer Placeholder 4">
            <a:extLst>
              <a:ext uri="{FF2B5EF4-FFF2-40B4-BE49-F238E27FC236}">
                <a16:creationId xmlns:a16="http://schemas.microsoft.com/office/drawing/2014/main" id="{7E3D7D8C-186D-453D-8E91-3FF0A342E5A0}"/>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C95A2632-7D78-4AB3-8A3E-8F9D4701AC17}"/>
              </a:ext>
            </a:extLst>
          </p:cNvPr>
          <p:cNvSpPr>
            <a:spLocks noGrp="1"/>
          </p:cNvSpPr>
          <p:nvPr>
            <p:ph type="sldNum" sz="quarter" idx="12"/>
          </p:nvPr>
        </p:nvSpPr>
        <p:spPr/>
        <p:txBody>
          <a:bodyPr/>
          <a:lstStyle/>
          <a:p>
            <a:fld id="{B6F15528-21DE-4FAA-801E-634DDDAF4B2B}" type="slidenum">
              <a:rPr lang="en-US" smtClean="0"/>
              <a:pPr/>
              <a:t>50</a:t>
            </a:fld>
            <a:endParaRPr lang="en-US"/>
          </a:p>
        </p:txBody>
      </p:sp>
      <p:graphicFrame>
        <p:nvGraphicFramePr>
          <p:cNvPr id="8" name="Table 7">
            <a:extLst>
              <a:ext uri="{FF2B5EF4-FFF2-40B4-BE49-F238E27FC236}">
                <a16:creationId xmlns:a16="http://schemas.microsoft.com/office/drawing/2014/main" id="{69812A45-1A33-4EA6-B9AC-0585C6200ED9}"/>
              </a:ext>
            </a:extLst>
          </p:cNvPr>
          <p:cNvGraphicFramePr>
            <a:graphicFrameLocks noGrp="1"/>
          </p:cNvGraphicFramePr>
          <p:nvPr>
            <p:extLst>
              <p:ext uri="{D42A27DB-BD31-4B8C-83A1-F6EECF244321}">
                <p14:modId xmlns:p14="http://schemas.microsoft.com/office/powerpoint/2010/main" val="3713009831"/>
              </p:ext>
            </p:extLst>
          </p:nvPr>
        </p:nvGraphicFramePr>
        <p:xfrm>
          <a:off x="429032" y="1522599"/>
          <a:ext cx="8064896" cy="4987200"/>
        </p:xfrm>
        <a:graphic>
          <a:graphicData uri="http://schemas.openxmlformats.org/drawingml/2006/table">
            <a:tbl>
              <a:tblPr/>
              <a:tblGrid>
                <a:gridCol w="2016224">
                  <a:extLst>
                    <a:ext uri="{9D8B030D-6E8A-4147-A177-3AD203B41FA5}">
                      <a16:colId xmlns:a16="http://schemas.microsoft.com/office/drawing/2014/main" val="1401658968"/>
                    </a:ext>
                  </a:extLst>
                </a:gridCol>
                <a:gridCol w="2016224">
                  <a:extLst>
                    <a:ext uri="{9D8B030D-6E8A-4147-A177-3AD203B41FA5}">
                      <a16:colId xmlns:a16="http://schemas.microsoft.com/office/drawing/2014/main" val="1906319105"/>
                    </a:ext>
                  </a:extLst>
                </a:gridCol>
                <a:gridCol w="2016224">
                  <a:extLst>
                    <a:ext uri="{9D8B030D-6E8A-4147-A177-3AD203B41FA5}">
                      <a16:colId xmlns:a16="http://schemas.microsoft.com/office/drawing/2014/main" val="40701568"/>
                    </a:ext>
                  </a:extLst>
                </a:gridCol>
                <a:gridCol w="2016224">
                  <a:extLst>
                    <a:ext uri="{9D8B030D-6E8A-4147-A177-3AD203B41FA5}">
                      <a16:colId xmlns:a16="http://schemas.microsoft.com/office/drawing/2014/main" val="945373009"/>
                    </a:ext>
                  </a:extLst>
                </a:gridCol>
              </a:tblGrid>
              <a:tr h="215522">
                <a:tc>
                  <a:txBody>
                    <a:bodyPr/>
                    <a:lstStyle/>
                    <a:p>
                      <a:pPr algn="l" fontAlgn="b"/>
                      <a:r>
                        <a:rPr lang="en-IN" sz="1100">
                          <a:effectLst/>
                        </a:rPr>
                        <a:t>Sr. no.</a:t>
                      </a:r>
                    </a:p>
                  </a:txBody>
                  <a:tcPr marL="53881" marR="53881" marT="26940" marB="26940" anchor="b">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b"/>
                      <a:r>
                        <a:rPr lang="en-IN" sz="1100">
                          <a:effectLst/>
                        </a:rPr>
                        <a:t>Expression</a:t>
                      </a:r>
                    </a:p>
                  </a:txBody>
                  <a:tcPr marL="53881" marR="53881" marT="26940" marB="26940" anchor="b">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b"/>
                      <a:r>
                        <a:rPr lang="en-IN" sz="1100">
                          <a:effectLst/>
                        </a:rPr>
                        <a:t>Stack</a:t>
                      </a:r>
                    </a:p>
                  </a:txBody>
                  <a:tcPr marL="53881" marR="53881" marT="26940" marB="26940" anchor="b">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b"/>
                      <a:r>
                        <a:rPr lang="en-IN" sz="1100">
                          <a:effectLst/>
                        </a:rPr>
                        <a:t>Prefix</a:t>
                      </a:r>
                    </a:p>
                  </a:txBody>
                  <a:tcPr marL="53881" marR="53881" marT="26940" marB="26940" anchor="b">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521471347"/>
                  </a:ext>
                </a:extLst>
              </a:tr>
              <a:tr h="215522">
                <a:tc>
                  <a:txBody>
                    <a:bodyPr/>
                    <a:lstStyle/>
                    <a:p>
                      <a:pPr fontAlgn="t"/>
                      <a:r>
                        <a:rPr lang="en-IN" sz="1100">
                          <a:effectLst/>
                        </a:rPr>
                        <a:t>0</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 </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69857"/>
                  </a:ext>
                </a:extLst>
              </a:tr>
              <a:tr h="215522">
                <a:tc>
                  <a:txBody>
                    <a:bodyPr/>
                    <a:lstStyle/>
                    <a:p>
                      <a:pPr fontAlgn="t"/>
                      <a:r>
                        <a:rPr lang="en-IN" sz="1100">
                          <a:effectLst/>
                        </a:rPr>
                        <a:t>1</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 </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492631018"/>
                  </a:ext>
                </a:extLst>
              </a:tr>
              <a:tr h="215522">
                <a:tc>
                  <a:txBody>
                    <a:bodyPr/>
                    <a:lstStyle/>
                    <a:p>
                      <a:pPr fontAlgn="t"/>
                      <a:r>
                        <a:rPr lang="en-IN" sz="1100">
                          <a:effectLst/>
                        </a:rPr>
                        <a:t>2</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f</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443833018"/>
                  </a:ext>
                </a:extLst>
              </a:tr>
              <a:tr h="215522">
                <a:tc>
                  <a:txBody>
                    <a:bodyPr/>
                    <a:lstStyle/>
                    <a:p>
                      <a:pPr fontAlgn="t"/>
                      <a:r>
                        <a:rPr lang="en-IN" sz="1100">
                          <a:effectLst/>
                        </a:rPr>
                        <a:t>3</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569332533"/>
                  </a:ext>
                </a:extLst>
              </a:tr>
              <a:tr h="215522">
                <a:tc>
                  <a:txBody>
                    <a:bodyPr/>
                    <a:lstStyle/>
                    <a:p>
                      <a:pPr fontAlgn="t"/>
                      <a:r>
                        <a:rPr lang="en-IN" sz="1100">
                          <a:effectLst/>
                        </a:rPr>
                        <a:t>4</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e</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48141352"/>
                  </a:ext>
                </a:extLst>
              </a:tr>
              <a:tr h="215522">
                <a:tc>
                  <a:txBody>
                    <a:bodyPr/>
                    <a:lstStyle/>
                    <a:p>
                      <a:pPr fontAlgn="t"/>
                      <a:r>
                        <a:rPr lang="en-IN" sz="1100">
                          <a:effectLst/>
                        </a:rPr>
                        <a:t>5</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459456851"/>
                  </a:ext>
                </a:extLst>
              </a:tr>
              <a:tr h="215522">
                <a:tc>
                  <a:txBody>
                    <a:bodyPr/>
                    <a:lstStyle/>
                    <a:p>
                      <a:pPr fontAlgn="t"/>
                      <a:r>
                        <a:rPr lang="en-IN" sz="1100">
                          <a:effectLst/>
                        </a:rPr>
                        <a:t>6</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766733618"/>
                  </a:ext>
                </a:extLst>
              </a:tr>
              <a:tr h="215522">
                <a:tc>
                  <a:txBody>
                    <a:bodyPr/>
                    <a:lstStyle/>
                    <a:p>
                      <a:pPr fontAlgn="t"/>
                      <a:r>
                        <a:rPr lang="en-IN" sz="1100">
                          <a:effectLst/>
                        </a:rPr>
                        <a:t>7</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d</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fe*d</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095230333"/>
                  </a:ext>
                </a:extLst>
              </a:tr>
              <a:tr h="215522">
                <a:tc>
                  <a:txBody>
                    <a:bodyPr/>
                    <a:lstStyle/>
                    <a:p>
                      <a:pPr fontAlgn="t"/>
                      <a:r>
                        <a:rPr lang="en-IN" sz="1100">
                          <a:effectLst/>
                        </a:rPr>
                        <a:t>8</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fe*d+</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504217902"/>
                  </a:ext>
                </a:extLst>
              </a:tr>
              <a:tr h="215522">
                <a:tc>
                  <a:txBody>
                    <a:bodyPr/>
                    <a:lstStyle/>
                    <a:p>
                      <a:pPr fontAlgn="t"/>
                      <a:r>
                        <a:rPr lang="en-IN" sz="1100">
                          <a:effectLst/>
                        </a:rPr>
                        <a:t>9</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fe*d+</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53897177"/>
                  </a:ext>
                </a:extLst>
              </a:tr>
              <a:tr h="215522">
                <a:tc>
                  <a:txBody>
                    <a:bodyPr/>
                    <a:lstStyle/>
                    <a:p>
                      <a:pPr fontAlgn="t"/>
                      <a:r>
                        <a:rPr lang="en-IN" sz="1100">
                          <a:effectLst/>
                        </a:rPr>
                        <a:t>10</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fe*d+</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269389018"/>
                  </a:ext>
                </a:extLst>
              </a:tr>
              <a:tr h="215522">
                <a:tc>
                  <a:txBody>
                    <a:bodyPr/>
                    <a:lstStyle/>
                    <a:p>
                      <a:pPr fontAlgn="t"/>
                      <a:r>
                        <a:rPr lang="en-IN" sz="1100">
                          <a:effectLst/>
                        </a:rPr>
                        <a:t>11</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c</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fe*d+c</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85829107"/>
                  </a:ext>
                </a:extLst>
              </a:tr>
              <a:tr h="215522">
                <a:tc>
                  <a:txBody>
                    <a:bodyPr/>
                    <a:lstStyle/>
                    <a:p>
                      <a:pPr fontAlgn="t"/>
                      <a:r>
                        <a:rPr lang="en-IN" sz="1100">
                          <a:effectLst/>
                        </a:rPr>
                        <a:t>12</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fe*d+c</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7853957"/>
                  </a:ext>
                </a:extLst>
              </a:tr>
              <a:tr h="215522">
                <a:tc>
                  <a:txBody>
                    <a:bodyPr/>
                    <a:lstStyle/>
                    <a:p>
                      <a:pPr fontAlgn="t"/>
                      <a:r>
                        <a:rPr lang="en-IN" sz="1100">
                          <a:effectLst/>
                        </a:rPr>
                        <a:t>13</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fe*d+c</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4818395"/>
                  </a:ext>
                </a:extLst>
              </a:tr>
              <a:tr h="215522">
                <a:tc>
                  <a:txBody>
                    <a:bodyPr/>
                    <a:lstStyle/>
                    <a:p>
                      <a:pPr fontAlgn="t"/>
                      <a:r>
                        <a:rPr lang="en-IN" sz="1100">
                          <a:effectLst/>
                        </a:rPr>
                        <a:t>14</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b</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fe*d+cb</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870912721"/>
                  </a:ext>
                </a:extLst>
              </a:tr>
              <a:tr h="215522">
                <a:tc>
                  <a:txBody>
                    <a:bodyPr/>
                    <a:lstStyle/>
                    <a:p>
                      <a:pPr fontAlgn="t"/>
                      <a:r>
                        <a:rPr lang="en-IN" sz="1100">
                          <a:effectLst/>
                        </a:rPr>
                        <a:t>15</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fe*d+cb</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226148387"/>
                  </a:ext>
                </a:extLst>
              </a:tr>
              <a:tr h="215522">
                <a:tc>
                  <a:txBody>
                    <a:bodyPr/>
                    <a:lstStyle/>
                    <a:p>
                      <a:pPr fontAlgn="t"/>
                      <a:r>
                        <a:rPr lang="en-IN" sz="1100">
                          <a:effectLst/>
                        </a:rPr>
                        <a:t>16</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a</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fe*d+cba</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576541963"/>
                  </a:ext>
                </a:extLst>
              </a:tr>
              <a:tr h="215522">
                <a:tc>
                  <a:txBody>
                    <a:bodyPr/>
                    <a:lstStyle/>
                    <a:p>
                      <a:pPr fontAlgn="t"/>
                      <a:r>
                        <a:rPr lang="en-IN" sz="1100">
                          <a:effectLst/>
                        </a:rPr>
                        <a:t>17</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fe*d+cba/</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82943386"/>
                  </a:ext>
                </a:extLst>
              </a:tr>
              <a:tr h="215522">
                <a:tc>
                  <a:txBody>
                    <a:bodyPr/>
                    <a:lstStyle/>
                    <a:p>
                      <a:pPr fontAlgn="t"/>
                      <a:r>
                        <a:rPr lang="en-IN" sz="1100">
                          <a:effectLst/>
                        </a:rPr>
                        <a:t>18</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fe*d+cba/+</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562370092"/>
                  </a:ext>
                </a:extLst>
              </a:tr>
              <a:tr h="215522">
                <a:tc>
                  <a:txBody>
                    <a:bodyPr/>
                    <a:lstStyle/>
                    <a:p>
                      <a:pPr fontAlgn="t"/>
                      <a:r>
                        <a:rPr lang="en-IN" sz="1100">
                          <a:effectLst/>
                        </a:rPr>
                        <a:t>19</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 </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err="1">
                          <a:effectLst/>
                        </a:rPr>
                        <a:t>fe</a:t>
                      </a:r>
                      <a:r>
                        <a:rPr lang="en-IN" sz="1100" dirty="0">
                          <a:effectLst/>
                        </a:rPr>
                        <a:t>*</a:t>
                      </a:r>
                      <a:r>
                        <a:rPr lang="en-IN" sz="1100" dirty="0" err="1">
                          <a:effectLst/>
                        </a:rPr>
                        <a:t>d+cba</a:t>
                      </a:r>
                      <a:r>
                        <a:rPr lang="en-IN" sz="1100" dirty="0">
                          <a:effectLst/>
                        </a:rPr>
                        <a:t>/+-</a:t>
                      </a:r>
                    </a:p>
                    <a:p>
                      <a:pPr fontAlgn="t"/>
                      <a:endParaRPr lang="en-IN" sz="1100" dirty="0">
                        <a:effectLst/>
                      </a:endParaRPr>
                    </a:p>
                    <a:p>
                      <a:pPr fontAlgn="t"/>
                      <a:r>
                        <a:rPr lang="en-IN" sz="1100" dirty="0">
                          <a:effectLst/>
                        </a:rPr>
                        <a:t>-+/</a:t>
                      </a:r>
                      <a:r>
                        <a:rPr lang="en-IN" sz="1100" dirty="0" err="1">
                          <a:effectLst/>
                        </a:rPr>
                        <a:t>abc+d</a:t>
                      </a:r>
                      <a:r>
                        <a:rPr lang="en-IN" sz="1100" dirty="0">
                          <a:effectLst/>
                        </a:rPr>
                        <a:t>*</a:t>
                      </a:r>
                      <a:r>
                        <a:rPr lang="en-IN" sz="1100" dirty="0" err="1">
                          <a:effectLst/>
                        </a:rPr>
                        <a:t>ef</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959833669"/>
                  </a:ext>
                </a:extLst>
              </a:tr>
            </a:tbl>
          </a:graphicData>
        </a:graphic>
      </p:graphicFrame>
      <p:sp>
        <p:nvSpPr>
          <p:cNvPr id="10" name="TextBox 9">
            <a:extLst>
              <a:ext uri="{FF2B5EF4-FFF2-40B4-BE49-F238E27FC236}">
                <a16:creationId xmlns:a16="http://schemas.microsoft.com/office/drawing/2014/main" id="{C2537978-2834-4552-A5A5-176A2E46166B}"/>
              </a:ext>
            </a:extLst>
          </p:cNvPr>
          <p:cNvSpPr txBox="1"/>
          <p:nvPr/>
        </p:nvSpPr>
        <p:spPr>
          <a:xfrm>
            <a:off x="429032" y="1124740"/>
            <a:ext cx="7959392" cy="276999"/>
          </a:xfrm>
          <a:prstGeom prst="rect">
            <a:avLst/>
          </a:prstGeom>
          <a:noFill/>
        </p:spPr>
        <p:txBody>
          <a:bodyPr wrap="square" rtlCol="0">
            <a:spAutoFit/>
          </a:bodyPr>
          <a:lstStyle/>
          <a:p>
            <a:r>
              <a:rPr lang="en-US" sz="1200" dirty="0"/>
              <a:t>Infix – ((a/b)+c)-(d+(e*f)) </a:t>
            </a:r>
            <a:r>
              <a:rPr lang="en-US" sz="1200" dirty="0">
                <a:sym typeface="Wingdings" panose="05000000000000000000" pitchFamily="2" charset="2"/>
              </a:rPr>
              <a:t></a:t>
            </a:r>
            <a:r>
              <a:rPr lang="en-US" sz="1200" b="0" i="0" dirty="0">
                <a:solidFill>
                  <a:srgbClr val="343434"/>
                </a:solidFill>
                <a:effectLst/>
                <a:latin typeface="+mj-lt"/>
              </a:rPr>
              <a:t>          ))f*e(+d(-)c+)b/a(( </a:t>
            </a:r>
            <a:r>
              <a:rPr lang="en-US" sz="1200" b="0" i="0" dirty="0">
                <a:solidFill>
                  <a:srgbClr val="343434"/>
                </a:solidFill>
                <a:effectLst/>
                <a:latin typeface="+mj-lt"/>
                <a:sym typeface="Wingdings" panose="05000000000000000000" pitchFamily="2" charset="2"/>
              </a:rPr>
              <a:t>          ((f*e)+d)-(c+(b/a))</a:t>
            </a:r>
            <a:endParaRPr lang="en-IN" sz="1200" dirty="0"/>
          </a:p>
        </p:txBody>
      </p:sp>
      <p:sp>
        <p:nvSpPr>
          <p:cNvPr id="17" name="Title 1">
            <a:extLst>
              <a:ext uri="{FF2B5EF4-FFF2-40B4-BE49-F238E27FC236}">
                <a16:creationId xmlns:a16="http://schemas.microsoft.com/office/drawing/2014/main" id="{ED9D4581-FA57-436A-9834-C465E0BC5CD2}"/>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9" name="Picture 2" descr="E:\NIET\Project\xLogo11.png.pagespeed.ic.pydHLuCQEZ.png">
            <a:extLst>
              <a:ext uri="{FF2B5EF4-FFF2-40B4-BE49-F238E27FC236}">
                <a16:creationId xmlns:a16="http://schemas.microsoft.com/office/drawing/2014/main" id="{61DB90B6-E708-4969-84DF-38F67A002DD6}"/>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791966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3EA23A-FFC2-4E9D-A6D6-26481303B861}"/>
              </a:ext>
            </a:extLst>
          </p:cNvPr>
          <p:cNvSpPr>
            <a:spLocks noGrp="1"/>
          </p:cNvSpPr>
          <p:nvPr>
            <p:ph type="dt" sz="half" idx="10"/>
          </p:nvPr>
        </p:nvSpPr>
        <p:spPr/>
        <p:txBody>
          <a:bodyPr/>
          <a:lstStyle/>
          <a:p>
            <a:fld id="{DD31177D-83D1-4AE5-9C3F-77ABCC267B6E}" type="datetime1">
              <a:rPr lang="en-IN" smtClean="0"/>
              <a:t>03-09-2021</a:t>
            </a:fld>
            <a:endParaRPr lang="en-US"/>
          </a:p>
        </p:txBody>
      </p:sp>
      <p:sp>
        <p:nvSpPr>
          <p:cNvPr id="5" name="Footer Placeholder 4">
            <a:extLst>
              <a:ext uri="{FF2B5EF4-FFF2-40B4-BE49-F238E27FC236}">
                <a16:creationId xmlns:a16="http://schemas.microsoft.com/office/drawing/2014/main" id="{7E3D7D8C-186D-453D-8E91-3FF0A342E5A0}"/>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C95A2632-7D78-4AB3-8A3E-8F9D4701AC17}"/>
              </a:ext>
            </a:extLst>
          </p:cNvPr>
          <p:cNvSpPr>
            <a:spLocks noGrp="1"/>
          </p:cNvSpPr>
          <p:nvPr>
            <p:ph type="sldNum" sz="quarter" idx="12"/>
          </p:nvPr>
        </p:nvSpPr>
        <p:spPr/>
        <p:txBody>
          <a:bodyPr/>
          <a:lstStyle/>
          <a:p>
            <a:fld id="{B6F15528-21DE-4FAA-801E-634DDDAF4B2B}" type="slidenum">
              <a:rPr lang="en-US" smtClean="0"/>
              <a:pPr/>
              <a:t>51</a:t>
            </a:fld>
            <a:endParaRPr lang="en-US"/>
          </a:p>
        </p:txBody>
      </p:sp>
      <p:graphicFrame>
        <p:nvGraphicFramePr>
          <p:cNvPr id="8" name="Table 7">
            <a:extLst>
              <a:ext uri="{FF2B5EF4-FFF2-40B4-BE49-F238E27FC236}">
                <a16:creationId xmlns:a16="http://schemas.microsoft.com/office/drawing/2014/main" id="{69812A45-1A33-4EA6-B9AC-0585C6200ED9}"/>
              </a:ext>
            </a:extLst>
          </p:cNvPr>
          <p:cNvGraphicFramePr>
            <a:graphicFrameLocks noGrp="1"/>
          </p:cNvGraphicFramePr>
          <p:nvPr>
            <p:extLst>
              <p:ext uri="{D42A27DB-BD31-4B8C-83A1-F6EECF244321}">
                <p14:modId xmlns:p14="http://schemas.microsoft.com/office/powerpoint/2010/main" val="3723313800"/>
              </p:ext>
            </p:extLst>
          </p:nvPr>
        </p:nvGraphicFramePr>
        <p:xfrm>
          <a:off x="429032" y="1522599"/>
          <a:ext cx="8064896" cy="4651920"/>
        </p:xfrm>
        <a:graphic>
          <a:graphicData uri="http://schemas.openxmlformats.org/drawingml/2006/table">
            <a:tbl>
              <a:tblPr/>
              <a:tblGrid>
                <a:gridCol w="2016224">
                  <a:extLst>
                    <a:ext uri="{9D8B030D-6E8A-4147-A177-3AD203B41FA5}">
                      <a16:colId xmlns:a16="http://schemas.microsoft.com/office/drawing/2014/main" val="1401658968"/>
                    </a:ext>
                  </a:extLst>
                </a:gridCol>
                <a:gridCol w="2016224">
                  <a:extLst>
                    <a:ext uri="{9D8B030D-6E8A-4147-A177-3AD203B41FA5}">
                      <a16:colId xmlns:a16="http://schemas.microsoft.com/office/drawing/2014/main" val="1906319105"/>
                    </a:ext>
                  </a:extLst>
                </a:gridCol>
                <a:gridCol w="2016224">
                  <a:extLst>
                    <a:ext uri="{9D8B030D-6E8A-4147-A177-3AD203B41FA5}">
                      <a16:colId xmlns:a16="http://schemas.microsoft.com/office/drawing/2014/main" val="40701568"/>
                    </a:ext>
                  </a:extLst>
                </a:gridCol>
                <a:gridCol w="2016224">
                  <a:extLst>
                    <a:ext uri="{9D8B030D-6E8A-4147-A177-3AD203B41FA5}">
                      <a16:colId xmlns:a16="http://schemas.microsoft.com/office/drawing/2014/main" val="945373009"/>
                    </a:ext>
                  </a:extLst>
                </a:gridCol>
              </a:tblGrid>
              <a:tr h="215522">
                <a:tc>
                  <a:txBody>
                    <a:bodyPr/>
                    <a:lstStyle/>
                    <a:p>
                      <a:pPr algn="l" fontAlgn="b"/>
                      <a:r>
                        <a:rPr lang="en-IN" sz="1100">
                          <a:effectLst/>
                        </a:rPr>
                        <a:t>Sr. no.</a:t>
                      </a:r>
                    </a:p>
                  </a:txBody>
                  <a:tcPr marL="53881" marR="53881" marT="26940" marB="26940" anchor="b">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b"/>
                      <a:r>
                        <a:rPr lang="en-IN" sz="1100">
                          <a:effectLst/>
                        </a:rPr>
                        <a:t>Expression</a:t>
                      </a:r>
                    </a:p>
                  </a:txBody>
                  <a:tcPr marL="53881" marR="53881" marT="26940" marB="26940" anchor="b">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b"/>
                      <a:r>
                        <a:rPr lang="en-IN" sz="1100">
                          <a:effectLst/>
                        </a:rPr>
                        <a:t>Stack</a:t>
                      </a:r>
                    </a:p>
                  </a:txBody>
                  <a:tcPr marL="53881" marR="53881" marT="26940" marB="26940" anchor="b">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b"/>
                      <a:r>
                        <a:rPr lang="en-IN" sz="1100">
                          <a:effectLst/>
                        </a:rPr>
                        <a:t>Prefix</a:t>
                      </a:r>
                    </a:p>
                  </a:txBody>
                  <a:tcPr marL="53881" marR="53881" marT="26940" marB="26940" anchor="b">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521471347"/>
                  </a:ext>
                </a:extLst>
              </a:tr>
              <a:tr h="215522">
                <a:tc>
                  <a:txBody>
                    <a:bodyPr/>
                    <a:lstStyle/>
                    <a:p>
                      <a:pPr fontAlgn="t"/>
                      <a:r>
                        <a:rPr lang="en-US" sz="1100" dirty="0">
                          <a:effectLst/>
                        </a:rPr>
                        <a:t>1</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69857"/>
                  </a:ext>
                </a:extLst>
              </a:tr>
              <a:tr h="215522">
                <a:tc>
                  <a:txBody>
                    <a:bodyPr/>
                    <a:lstStyle/>
                    <a:p>
                      <a:pPr fontAlgn="t"/>
                      <a:r>
                        <a:rPr lang="en-US" sz="1100" dirty="0">
                          <a:effectLst/>
                        </a:rPr>
                        <a:t>2</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492631018"/>
                  </a:ext>
                </a:extLst>
              </a:tr>
              <a:tr h="215522">
                <a:tc>
                  <a:txBody>
                    <a:bodyPr/>
                    <a:lstStyle/>
                    <a:p>
                      <a:pPr fontAlgn="t"/>
                      <a:r>
                        <a:rPr lang="en-US" sz="1100" dirty="0">
                          <a:effectLst/>
                        </a:rPr>
                        <a:t>3</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443833018"/>
                  </a:ext>
                </a:extLst>
              </a:tr>
              <a:tr h="215522">
                <a:tc>
                  <a:txBody>
                    <a:bodyPr/>
                    <a:lstStyle/>
                    <a:p>
                      <a:pPr fontAlgn="t"/>
                      <a:r>
                        <a:rPr lang="en-US" sz="1100" dirty="0">
                          <a:effectLst/>
                        </a:rPr>
                        <a:t>4</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H</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569332533"/>
                  </a:ext>
                </a:extLst>
              </a:tr>
              <a:tr h="215522">
                <a:tc>
                  <a:txBody>
                    <a:bodyPr/>
                    <a:lstStyle/>
                    <a:p>
                      <a:pPr fontAlgn="t"/>
                      <a:r>
                        <a:rPr lang="en-US" sz="1100" dirty="0">
                          <a:effectLst/>
                        </a:rPr>
                        <a:t>5</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48141352"/>
                  </a:ext>
                </a:extLst>
              </a:tr>
              <a:tr h="215522">
                <a:tc>
                  <a:txBody>
                    <a:bodyPr/>
                    <a:lstStyle/>
                    <a:p>
                      <a:pPr fontAlgn="t"/>
                      <a:r>
                        <a:rPr lang="en-US" sz="1100" dirty="0">
                          <a:effectLst/>
                        </a:rPr>
                        <a:t>6</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G</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459456851"/>
                  </a:ext>
                </a:extLst>
              </a:tr>
              <a:tr h="215522">
                <a:tc>
                  <a:txBody>
                    <a:bodyPr/>
                    <a:lstStyle/>
                    <a:p>
                      <a:pPr fontAlgn="t"/>
                      <a:r>
                        <a:rPr lang="en-US" sz="1100" dirty="0">
                          <a:effectLst/>
                        </a:rPr>
                        <a:t>7</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766733618"/>
                  </a:ext>
                </a:extLst>
              </a:tr>
              <a:tr h="215522">
                <a:tc>
                  <a:txBody>
                    <a:bodyPr/>
                    <a:lstStyle/>
                    <a:p>
                      <a:pPr fontAlgn="t"/>
                      <a:r>
                        <a:rPr lang="en-US" sz="1100" dirty="0">
                          <a:effectLst/>
                        </a:rPr>
                        <a:t>8</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095230333"/>
                  </a:ext>
                </a:extLst>
              </a:tr>
              <a:tr h="215522">
                <a:tc>
                  <a:txBody>
                    <a:bodyPr/>
                    <a:lstStyle/>
                    <a:p>
                      <a:pPr fontAlgn="t"/>
                      <a:r>
                        <a:rPr lang="en-US" sz="1100" dirty="0">
                          <a:effectLst/>
                        </a:rPr>
                        <a:t>9</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F</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KH/G+F</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504217902"/>
                  </a:ext>
                </a:extLst>
              </a:tr>
              <a:tr h="215522">
                <a:tc>
                  <a:txBody>
                    <a:bodyPr/>
                    <a:lstStyle/>
                    <a:p>
                      <a:pPr fontAlgn="t"/>
                      <a:r>
                        <a:rPr lang="en-US" sz="1100" dirty="0">
                          <a:effectLst/>
                        </a:rPr>
                        <a:t>10</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KH/G+F*</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53897177"/>
                  </a:ext>
                </a:extLst>
              </a:tr>
              <a:tr h="215522">
                <a:tc>
                  <a:txBody>
                    <a:bodyPr/>
                    <a:lstStyle/>
                    <a:p>
                      <a:pPr fontAlgn="t"/>
                      <a:r>
                        <a:rPr lang="en-US" sz="1100" dirty="0">
                          <a:effectLst/>
                        </a:rPr>
                        <a:t>11</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E</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KH/G+F*E</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269389018"/>
                  </a:ext>
                </a:extLst>
              </a:tr>
              <a:tr h="215522">
                <a:tc>
                  <a:txBody>
                    <a:bodyPr/>
                    <a:lstStyle/>
                    <a:p>
                      <a:pPr fontAlgn="t"/>
                      <a:r>
                        <a:rPr lang="en-US" sz="1100" dirty="0">
                          <a:effectLst/>
                        </a:rPr>
                        <a:t>12</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KH/G+F*E</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85829107"/>
                  </a:ext>
                </a:extLst>
              </a:tr>
              <a:tr h="215522">
                <a:tc>
                  <a:txBody>
                    <a:bodyPr/>
                    <a:lstStyle/>
                    <a:p>
                      <a:pPr fontAlgn="t"/>
                      <a:r>
                        <a:rPr lang="en-US" sz="1100" dirty="0">
                          <a:effectLst/>
                        </a:rPr>
                        <a:t>13</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KH/G+F*E</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7853957"/>
                  </a:ext>
                </a:extLst>
              </a:tr>
              <a:tr h="215522">
                <a:tc>
                  <a:txBody>
                    <a:bodyPr/>
                    <a:lstStyle/>
                    <a:p>
                      <a:pPr fontAlgn="t"/>
                      <a:r>
                        <a:rPr lang="en-US" sz="1100" dirty="0">
                          <a:effectLst/>
                        </a:rPr>
                        <a:t>14</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D</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KH/G+F*ED</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4818395"/>
                  </a:ext>
                </a:extLst>
              </a:tr>
              <a:tr h="215522">
                <a:tc>
                  <a:txBody>
                    <a:bodyPr/>
                    <a:lstStyle/>
                    <a:p>
                      <a:pPr fontAlgn="t"/>
                      <a:r>
                        <a:rPr lang="en-US" sz="1100" dirty="0">
                          <a:effectLst/>
                        </a:rPr>
                        <a:t>15</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KH/G+F*ED</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870912721"/>
                  </a:ext>
                </a:extLst>
              </a:tr>
              <a:tr h="215522">
                <a:tc>
                  <a:txBody>
                    <a:bodyPr/>
                    <a:lstStyle/>
                    <a:p>
                      <a:pPr fontAlgn="t"/>
                      <a:r>
                        <a:rPr lang="en-US" sz="1100" dirty="0">
                          <a:effectLst/>
                        </a:rPr>
                        <a:t>16</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B</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KH/G+F*EDB</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226148387"/>
                  </a:ext>
                </a:extLst>
              </a:tr>
              <a:tr h="215522">
                <a:tc>
                  <a:txBody>
                    <a:bodyPr/>
                    <a:lstStyle/>
                    <a:p>
                      <a:pPr fontAlgn="t"/>
                      <a:r>
                        <a:rPr lang="en-US" sz="1100" dirty="0">
                          <a:effectLst/>
                        </a:rPr>
                        <a:t>17</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KH/G+F*EDB+</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576541963"/>
                  </a:ext>
                </a:extLst>
              </a:tr>
              <a:tr h="215522">
                <a:tc>
                  <a:txBody>
                    <a:bodyPr/>
                    <a:lstStyle/>
                    <a:p>
                      <a:pPr fontAlgn="t"/>
                      <a:r>
                        <a:rPr lang="en-US" sz="1100" dirty="0">
                          <a:effectLst/>
                        </a:rPr>
                        <a:t>18</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KH/G+F*EDB+</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82943386"/>
                  </a:ext>
                </a:extLst>
              </a:tr>
              <a:tr h="215522">
                <a:tc>
                  <a:txBody>
                    <a:bodyPr/>
                    <a:lstStyle/>
                    <a:p>
                      <a:pPr fontAlgn="t"/>
                      <a:r>
                        <a:rPr lang="en-US" sz="1100" dirty="0">
                          <a:effectLst/>
                        </a:rPr>
                        <a:t>19</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100" dirty="0">
                          <a:effectLst/>
                        </a:rPr>
                        <a:t>KH/G+F*EDB+</a:t>
                      </a:r>
                      <a:r>
                        <a:rPr lang="en-IN" sz="1100" dirty="0">
                          <a:effectLst/>
                        </a:rPr>
                        <a:t>A</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562370092"/>
                  </a:ext>
                </a:extLst>
              </a:tr>
              <a:tr h="215522">
                <a:tc>
                  <a:txBody>
                    <a:bodyPr/>
                    <a:lstStyle/>
                    <a:p>
                      <a:pPr fontAlgn="t"/>
                      <a:r>
                        <a:rPr lang="en-US" sz="1100" dirty="0">
                          <a:effectLst/>
                        </a:rPr>
                        <a:t>20</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100" dirty="0">
                          <a:effectLst/>
                        </a:rPr>
                        <a:t>KH/G+F*EDB+</a:t>
                      </a:r>
                      <a:r>
                        <a:rPr lang="en-IN" sz="1100" dirty="0">
                          <a:effectLst/>
                        </a:rPr>
                        <a:t>A*/-</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959833669"/>
                  </a:ext>
                </a:extLst>
              </a:tr>
            </a:tbl>
          </a:graphicData>
        </a:graphic>
      </p:graphicFrame>
      <p:sp>
        <p:nvSpPr>
          <p:cNvPr id="10" name="TextBox 9">
            <a:extLst>
              <a:ext uri="{FF2B5EF4-FFF2-40B4-BE49-F238E27FC236}">
                <a16:creationId xmlns:a16="http://schemas.microsoft.com/office/drawing/2014/main" id="{C2537978-2834-4552-A5A5-176A2E46166B}"/>
              </a:ext>
            </a:extLst>
          </p:cNvPr>
          <p:cNvSpPr txBox="1"/>
          <p:nvPr/>
        </p:nvSpPr>
        <p:spPr>
          <a:xfrm>
            <a:off x="429032" y="1124740"/>
            <a:ext cx="7959392" cy="276999"/>
          </a:xfrm>
          <a:prstGeom prst="rect">
            <a:avLst/>
          </a:prstGeom>
          <a:noFill/>
        </p:spPr>
        <p:txBody>
          <a:bodyPr wrap="square" rtlCol="0">
            <a:spAutoFit/>
          </a:bodyPr>
          <a:lstStyle/>
          <a:p>
            <a:r>
              <a:rPr lang="en-US" sz="1200" dirty="0"/>
              <a:t>Infix –  A*(B+D)/E-F*(G+H/K)  --- &gt; )K/H+G(*F-E/)D+B(*A -- &gt;    (K/H+G)*F-E/(D+B)*A</a:t>
            </a:r>
            <a:endParaRPr lang="en-IN" sz="1200" dirty="0"/>
          </a:p>
        </p:txBody>
      </p:sp>
      <p:sp>
        <p:nvSpPr>
          <p:cNvPr id="17" name="Title 1">
            <a:extLst>
              <a:ext uri="{FF2B5EF4-FFF2-40B4-BE49-F238E27FC236}">
                <a16:creationId xmlns:a16="http://schemas.microsoft.com/office/drawing/2014/main" id="{ED9D4581-FA57-436A-9834-C465E0BC5CD2}"/>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9" name="Picture 2" descr="E:\NIET\Project\xLogo11.png.pagespeed.ic.pydHLuCQEZ.png">
            <a:extLst>
              <a:ext uri="{FF2B5EF4-FFF2-40B4-BE49-F238E27FC236}">
                <a16:creationId xmlns:a16="http://schemas.microsoft.com/office/drawing/2014/main" id="{61DB90B6-E708-4969-84DF-38F67A002DD6}"/>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1971012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693" y="933055"/>
            <a:ext cx="7460307" cy="576510"/>
          </a:xfrm>
          <a:prstGeom prst="rect">
            <a:avLst/>
          </a:prstGeom>
        </p:spPr>
        <p:txBody>
          <a:bodyPr vert="horz" wrap="square" lIns="0" tIns="68522" rIns="0" bIns="0" rtlCol="0" anchor="ctr">
            <a:spAutoFit/>
          </a:bodyPr>
          <a:lstStyle/>
          <a:p>
            <a:pPr marL="1910564" marR="4607" indent="-1899048">
              <a:lnSpc>
                <a:spcPts val="4425"/>
              </a:lnSpc>
              <a:spcBef>
                <a:spcPts val="540"/>
              </a:spcBef>
            </a:pPr>
            <a:r>
              <a:rPr sz="2800" b="1" spc="-5" dirty="0"/>
              <a:t>Evaluating Arithmetic</a:t>
            </a:r>
            <a:r>
              <a:rPr sz="2800" b="1" spc="-326" dirty="0"/>
              <a:t> </a:t>
            </a:r>
            <a:r>
              <a:rPr sz="2800" b="1" spc="-5" dirty="0"/>
              <a:t>Postfix  Expression</a:t>
            </a:r>
          </a:p>
        </p:txBody>
      </p:sp>
      <p:sp>
        <p:nvSpPr>
          <p:cNvPr id="5" name="Date Placeholder 4">
            <a:extLst>
              <a:ext uri="{FF2B5EF4-FFF2-40B4-BE49-F238E27FC236}">
                <a16:creationId xmlns:a16="http://schemas.microsoft.com/office/drawing/2014/main" id="{FF3C30D5-7326-4FD5-B79F-AC0917EA680B}"/>
              </a:ext>
            </a:extLst>
          </p:cNvPr>
          <p:cNvSpPr>
            <a:spLocks noGrp="1"/>
          </p:cNvSpPr>
          <p:nvPr>
            <p:ph type="dt" sz="half" idx="10"/>
          </p:nvPr>
        </p:nvSpPr>
        <p:spPr/>
        <p:txBody>
          <a:bodyPr/>
          <a:lstStyle/>
          <a:p>
            <a:fld id="{C81CEAE0-7CAF-49A5-A748-BBF666880EAF}" type="datetime1">
              <a:rPr lang="en-IN" smtClean="0"/>
              <a:t>03-09-2021</a:t>
            </a:fld>
            <a:endParaRPr lang="en-US"/>
          </a:p>
        </p:txBody>
      </p:sp>
      <p:sp>
        <p:nvSpPr>
          <p:cNvPr id="6" name="Footer Placeholder 5">
            <a:extLst>
              <a:ext uri="{FF2B5EF4-FFF2-40B4-BE49-F238E27FC236}">
                <a16:creationId xmlns:a16="http://schemas.microsoft.com/office/drawing/2014/main" id="{FE5F0E93-92D5-42A9-8020-DC5BA27DBA54}"/>
              </a:ext>
            </a:extLst>
          </p:cNvPr>
          <p:cNvSpPr>
            <a:spLocks noGrp="1"/>
          </p:cNvSpPr>
          <p:nvPr>
            <p:ph type="ftr" sz="quarter" idx="11"/>
          </p:nvPr>
        </p:nvSpPr>
        <p:spPr/>
        <p:txBody>
          <a:bodyPr/>
          <a:lstStyle/>
          <a:p>
            <a:r>
              <a:rPr lang="fi-FI" smtClean="0"/>
              <a:t>Alisha Sikri DS  Unit 2                        </a:t>
            </a:r>
            <a:endParaRPr lang="en-US"/>
          </a:p>
        </p:txBody>
      </p:sp>
      <p:sp>
        <p:nvSpPr>
          <p:cNvPr id="7" name="Slide Number Placeholder 6">
            <a:extLst>
              <a:ext uri="{FF2B5EF4-FFF2-40B4-BE49-F238E27FC236}">
                <a16:creationId xmlns:a16="http://schemas.microsoft.com/office/drawing/2014/main" id="{B2E7BC18-FF49-493D-85F4-82157C363BB2}"/>
              </a:ext>
            </a:extLst>
          </p:cNvPr>
          <p:cNvSpPr>
            <a:spLocks noGrp="1"/>
          </p:cNvSpPr>
          <p:nvPr>
            <p:ph type="sldNum" sz="quarter" idx="12"/>
          </p:nvPr>
        </p:nvSpPr>
        <p:spPr/>
        <p:txBody>
          <a:bodyPr/>
          <a:lstStyle/>
          <a:p>
            <a:fld id="{B6F15528-21DE-4FAA-801E-634DDDAF4B2B}" type="slidenum">
              <a:rPr lang="en-US" smtClean="0"/>
              <a:pPr/>
              <a:t>52</a:t>
            </a:fld>
            <a:endParaRPr lang="en-US"/>
          </a:p>
        </p:txBody>
      </p:sp>
      <p:sp>
        <p:nvSpPr>
          <p:cNvPr id="8" name="Title 1">
            <a:extLst>
              <a:ext uri="{FF2B5EF4-FFF2-40B4-BE49-F238E27FC236}">
                <a16:creationId xmlns:a16="http://schemas.microsoft.com/office/drawing/2014/main" id="{4AD48703-FD12-4A0A-917A-6217AA3CFBF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9" name="Picture 2" descr="E:\NIET\Project\xLogo11.png.pagespeed.ic.pydHLuCQEZ.png">
            <a:extLst>
              <a:ext uri="{FF2B5EF4-FFF2-40B4-BE49-F238E27FC236}">
                <a16:creationId xmlns:a16="http://schemas.microsoft.com/office/drawing/2014/main" id="{733CDDBB-024A-43DE-9E8F-B0F1139C1442}"/>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C7F6B286-9840-42B2-891A-CDBAF3356084}"/>
              </a:ext>
            </a:extLst>
          </p:cNvPr>
          <p:cNvSpPr txBox="1"/>
          <p:nvPr/>
        </p:nvSpPr>
        <p:spPr>
          <a:xfrm>
            <a:off x="323528" y="2028616"/>
            <a:ext cx="8712968" cy="3693319"/>
          </a:xfrm>
          <a:prstGeom prst="rect">
            <a:avLst/>
          </a:prstGeom>
          <a:noFill/>
        </p:spPr>
        <p:txBody>
          <a:bodyPr wrap="square">
            <a:spAutoFit/>
          </a:bodyPr>
          <a:lstStyle/>
          <a:p>
            <a:r>
              <a:rPr lang="en-US" sz="2600" b="0" i="0" dirty="0">
                <a:effectLst/>
                <a:latin typeface="+mj-lt"/>
              </a:rPr>
              <a:t>1) Create a stack to store operands (or values).</a:t>
            </a:r>
            <a:r>
              <a:rPr lang="en-US" sz="2600" dirty="0">
                <a:latin typeface="+mj-lt"/>
              </a:rPr>
              <a:t/>
            </a:r>
            <a:br>
              <a:rPr lang="en-US" sz="2600" dirty="0">
                <a:latin typeface="+mj-lt"/>
              </a:rPr>
            </a:br>
            <a:r>
              <a:rPr lang="en-US" sz="2600" b="0" i="0" dirty="0">
                <a:effectLst/>
                <a:latin typeface="+mj-lt"/>
              </a:rPr>
              <a:t>2) Scan the given expression and do following for every scanned element.</a:t>
            </a:r>
            <a:r>
              <a:rPr lang="en-US" sz="2600" dirty="0">
                <a:latin typeface="+mj-lt"/>
              </a:rPr>
              <a:t/>
            </a:r>
            <a:br>
              <a:rPr lang="en-US" sz="2600" dirty="0">
                <a:latin typeface="+mj-lt"/>
              </a:rPr>
            </a:br>
            <a:r>
              <a:rPr lang="en-US" sz="2600" b="0" i="0" dirty="0">
                <a:effectLst/>
                <a:latin typeface="+mj-lt"/>
              </a:rPr>
              <a:t>…..a) If the element is a number, push it into the stack</a:t>
            </a:r>
            <a:r>
              <a:rPr lang="en-US" sz="2600" dirty="0">
                <a:latin typeface="+mj-lt"/>
              </a:rPr>
              <a:t/>
            </a:r>
            <a:br>
              <a:rPr lang="en-US" sz="2600" dirty="0">
                <a:latin typeface="+mj-lt"/>
              </a:rPr>
            </a:br>
            <a:r>
              <a:rPr lang="en-US" sz="2600" b="0" i="0" dirty="0">
                <a:effectLst/>
                <a:latin typeface="+mj-lt"/>
              </a:rPr>
              <a:t>…..b) If the element is a operator, pop two operands for the operator from stack. Evaluate the operator and push the result back to the stack</a:t>
            </a:r>
            <a:r>
              <a:rPr lang="en-US" sz="2600" dirty="0">
                <a:latin typeface="+mj-lt"/>
              </a:rPr>
              <a:t/>
            </a:r>
            <a:br>
              <a:rPr lang="en-US" sz="2600" dirty="0">
                <a:latin typeface="+mj-lt"/>
              </a:rPr>
            </a:br>
            <a:r>
              <a:rPr lang="en-US" sz="2600" b="0" i="0" dirty="0">
                <a:effectLst/>
                <a:latin typeface="+mj-lt"/>
              </a:rPr>
              <a:t>3) When the expression is ended, the number in the stack is the final answer</a:t>
            </a:r>
            <a:endParaRPr lang="en-IN" sz="2600" dirty="0">
              <a:latin typeface="+mj-lt"/>
            </a:endParaRPr>
          </a:p>
        </p:txBody>
      </p:sp>
    </p:spTree>
    <p:extLst>
      <p:ext uri="{BB962C8B-B14F-4D97-AF65-F5344CB8AC3E}">
        <p14:creationId xmlns:p14="http://schemas.microsoft.com/office/powerpoint/2010/main" val="9953975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054849"/>
            <a:ext cx="7460307" cy="576510"/>
          </a:xfrm>
          <a:prstGeom prst="rect">
            <a:avLst/>
          </a:prstGeom>
        </p:spPr>
        <p:txBody>
          <a:bodyPr vert="horz" wrap="square" lIns="0" tIns="68522" rIns="0" bIns="0" rtlCol="0" anchor="ctr">
            <a:spAutoFit/>
          </a:bodyPr>
          <a:lstStyle/>
          <a:p>
            <a:pPr marL="1910564" marR="4607" indent="-1899048">
              <a:lnSpc>
                <a:spcPts val="4425"/>
              </a:lnSpc>
              <a:spcBef>
                <a:spcPts val="540"/>
              </a:spcBef>
            </a:pPr>
            <a:r>
              <a:rPr sz="2800" b="1" spc="-5" dirty="0"/>
              <a:t>Evaluating Arithmetic</a:t>
            </a:r>
            <a:r>
              <a:rPr sz="2800" b="1" spc="-326" dirty="0"/>
              <a:t> </a:t>
            </a:r>
            <a:r>
              <a:rPr sz="2800" b="1" spc="-5" dirty="0"/>
              <a:t>Postfix  Expression</a:t>
            </a:r>
          </a:p>
        </p:txBody>
      </p:sp>
      <p:sp>
        <p:nvSpPr>
          <p:cNvPr id="3" name="object 3"/>
          <p:cNvSpPr txBox="1"/>
          <p:nvPr/>
        </p:nvSpPr>
        <p:spPr>
          <a:xfrm>
            <a:off x="641462" y="1756822"/>
            <a:ext cx="3930538" cy="350183"/>
          </a:xfrm>
          <a:prstGeom prst="rect">
            <a:avLst/>
          </a:prstGeom>
        </p:spPr>
        <p:txBody>
          <a:bodyPr vert="horz" wrap="square" lIns="0" tIns="11516" rIns="0" bIns="0" rtlCol="0">
            <a:spAutoFit/>
          </a:bodyPr>
          <a:lstStyle/>
          <a:p>
            <a:pPr marL="11516">
              <a:spcBef>
                <a:spcPts val="91"/>
              </a:spcBef>
            </a:pPr>
            <a:r>
              <a:rPr sz="2200" spc="-5" dirty="0">
                <a:latin typeface="Times New Roman"/>
                <a:cs typeface="Times New Roman"/>
              </a:rPr>
              <a:t>PostFix Expression </a:t>
            </a:r>
            <a:r>
              <a:rPr sz="2200" dirty="0">
                <a:latin typeface="Times New Roman"/>
                <a:cs typeface="Times New Roman"/>
              </a:rPr>
              <a:t>2 3 4 + * 5</a:t>
            </a:r>
            <a:r>
              <a:rPr sz="2200" spc="-32" dirty="0">
                <a:latin typeface="Times New Roman"/>
                <a:cs typeface="Times New Roman"/>
              </a:rPr>
              <a:t> </a:t>
            </a:r>
            <a:r>
              <a:rPr sz="2200" dirty="0">
                <a:latin typeface="Times New Roman"/>
                <a:cs typeface="Times New Roman"/>
              </a:rPr>
              <a:t>*</a:t>
            </a:r>
          </a:p>
        </p:txBody>
      </p:sp>
      <p:graphicFrame>
        <p:nvGraphicFramePr>
          <p:cNvPr id="4" name="object 4"/>
          <p:cNvGraphicFramePr>
            <a:graphicFrameLocks noGrp="1"/>
          </p:cNvGraphicFramePr>
          <p:nvPr>
            <p:extLst>
              <p:ext uri="{D42A27DB-BD31-4B8C-83A1-F6EECF244321}">
                <p14:modId xmlns:p14="http://schemas.microsoft.com/office/powerpoint/2010/main" val="3641747224"/>
              </p:ext>
            </p:extLst>
          </p:nvPr>
        </p:nvGraphicFramePr>
        <p:xfrm>
          <a:off x="1015744" y="2287675"/>
          <a:ext cx="6166442" cy="3385387"/>
        </p:xfrm>
        <a:graphic>
          <a:graphicData uri="http://schemas.openxmlformats.org/drawingml/2006/table">
            <a:tbl>
              <a:tblPr firstRow="1" bandRow="1">
                <a:tableStyleId>{2D5ABB26-0587-4C30-8999-92F81FD0307C}</a:tableStyleId>
              </a:tblPr>
              <a:tblGrid>
                <a:gridCol w="1567954">
                  <a:extLst>
                    <a:ext uri="{9D8B030D-6E8A-4147-A177-3AD203B41FA5}">
                      <a16:colId xmlns:a16="http://schemas.microsoft.com/office/drawing/2014/main" val="20000"/>
                    </a:ext>
                  </a:extLst>
                </a:gridCol>
                <a:gridCol w="2299244">
                  <a:extLst>
                    <a:ext uri="{9D8B030D-6E8A-4147-A177-3AD203B41FA5}">
                      <a16:colId xmlns:a16="http://schemas.microsoft.com/office/drawing/2014/main" val="20001"/>
                    </a:ext>
                  </a:extLst>
                </a:gridCol>
                <a:gridCol w="2299244">
                  <a:extLst>
                    <a:ext uri="{9D8B030D-6E8A-4147-A177-3AD203B41FA5}">
                      <a16:colId xmlns:a16="http://schemas.microsoft.com/office/drawing/2014/main" val="20002"/>
                    </a:ext>
                  </a:extLst>
                </a:gridCol>
              </a:tblGrid>
              <a:tr h="361978">
                <a:tc>
                  <a:txBody>
                    <a:bodyPr/>
                    <a:lstStyle/>
                    <a:p>
                      <a:pPr marL="31750">
                        <a:lnSpc>
                          <a:spcPts val="2400"/>
                        </a:lnSpc>
                      </a:pPr>
                      <a:r>
                        <a:rPr sz="2000" dirty="0">
                          <a:solidFill>
                            <a:srgbClr val="00007F"/>
                          </a:solidFill>
                          <a:latin typeface="Times New Roman"/>
                          <a:cs typeface="Times New Roman"/>
                        </a:rPr>
                        <a:t>Move</a:t>
                      </a:r>
                      <a:endParaRPr sz="2000">
                        <a:latin typeface="Times New Roman"/>
                        <a:cs typeface="Times New Roman"/>
                      </a:endParaRPr>
                    </a:p>
                  </a:txBody>
                  <a:tcPr marL="0" marR="0" marT="0" marB="0"/>
                </a:tc>
                <a:tc>
                  <a:txBody>
                    <a:bodyPr/>
                    <a:lstStyle/>
                    <a:p>
                      <a:pPr marL="1045210">
                        <a:lnSpc>
                          <a:spcPts val="2400"/>
                        </a:lnSpc>
                      </a:pPr>
                      <a:r>
                        <a:rPr sz="2000" spc="-35" dirty="0">
                          <a:solidFill>
                            <a:srgbClr val="00007F"/>
                          </a:solidFill>
                          <a:latin typeface="Times New Roman"/>
                          <a:cs typeface="Times New Roman"/>
                        </a:rPr>
                        <a:t>Token</a:t>
                      </a:r>
                      <a:endParaRPr sz="2000">
                        <a:latin typeface="Times New Roman"/>
                        <a:cs typeface="Times New Roman"/>
                      </a:endParaRPr>
                    </a:p>
                  </a:txBody>
                  <a:tcPr marL="0" marR="0" marT="0" marB="0"/>
                </a:tc>
                <a:tc>
                  <a:txBody>
                    <a:bodyPr/>
                    <a:lstStyle/>
                    <a:p>
                      <a:pPr marL="795655">
                        <a:lnSpc>
                          <a:spcPts val="2400"/>
                        </a:lnSpc>
                      </a:pPr>
                      <a:r>
                        <a:rPr sz="2000" spc="-5" dirty="0">
                          <a:solidFill>
                            <a:srgbClr val="00007F"/>
                          </a:solidFill>
                          <a:latin typeface="Times New Roman"/>
                          <a:cs typeface="Times New Roman"/>
                        </a:rPr>
                        <a:t>Stack</a:t>
                      </a:r>
                      <a:endParaRPr sz="2000">
                        <a:latin typeface="Times New Roman"/>
                        <a:cs typeface="Times New Roman"/>
                      </a:endParaRPr>
                    </a:p>
                  </a:txBody>
                  <a:tcPr marL="0" marR="0" marT="0" marB="0"/>
                </a:tc>
                <a:extLst>
                  <a:ext uri="{0D108BD9-81ED-4DB2-BD59-A6C34878D82A}">
                    <a16:rowId xmlns:a16="http://schemas.microsoft.com/office/drawing/2014/main" val="10000"/>
                  </a:ext>
                </a:extLst>
              </a:tr>
              <a:tr h="443380">
                <a:tc>
                  <a:txBody>
                    <a:bodyPr/>
                    <a:lstStyle/>
                    <a:p>
                      <a:pPr marL="31750">
                        <a:lnSpc>
                          <a:spcPct val="100000"/>
                        </a:lnSpc>
                        <a:spcBef>
                          <a:spcPts val="465"/>
                        </a:spcBef>
                      </a:pPr>
                      <a:r>
                        <a:rPr sz="2000" dirty="0">
                          <a:solidFill>
                            <a:srgbClr val="00007F"/>
                          </a:solidFill>
                          <a:latin typeface="Times New Roman"/>
                          <a:cs typeface="Times New Roman"/>
                        </a:rPr>
                        <a:t>1</a:t>
                      </a:r>
                      <a:endParaRPr sz="2000">
                        <a:latin typeface="Times New Roman"/>
                        <a:cs typeface="Times New Roman"/>
                      </a:endParaRPr>
                    </a:p>
                  </a:txBody>
                  <a:tcPr marL="0" marR="0" marT="53551" marB="0"/>
                </a:tc>
                <a:tc>
                  <a:txBody>
                    <a:bodyPr/>
                    <a:lstStyle/>
                    <a:p>
                      <a:pPr marL="1045210">
                        <a:lnSpc>
                          <a:spcPct val="100000"/>
                        </a:lnSpc>
                        <a:spcBef>
                          <a:spcPts val="465"/>
                        </a:spcBef>
                      </a:pPr>
                      <a:r>
                        <a:rPr sz="2000" dirty="0">
                          <a:solidFill>
                            <a:srgbClr val="00007F"/>
                          </a:solidFill>
                          <a:latin typeface="Times New Roman"/>
                          <a:cs typeface="Times New Roman"/>
                        </a:rPr>
                        <a:t>2</a:t>
                      </a:r>
                      <a:endParaRPr sz="2000">
                        <a:latin typeface="Times New Roman"/>
                        <a:cs typeface="Times New Roman"/>
                      </a:endParaRPr>
                    </a:p>
                  </a:txBody>
                  <a:tcPr marL="0" marR="0" marT="53551" marB="0"/>
                </a:tc>
                <a:tc>
                  <a:txBody>
                    <a:bodyPr/>
                    <a:lstStyle/>
                    <a:p>
                      <a:pPr marL="795655">
                        <a:lnSpc>
                          <a:spcPct val="100000"/>
                        </a:lnSpc>
                        <a:spcBef>
                          <a:spcPts val="465"/>
                        </a:spcBef>
                      </a:pPr>
                      <a:r>
                        <a:rPr sz="2000" dirty="0">
                          <a:solidFill>
                            <a:srgbClr val="00007F"/>
                          </a:solidFill>
                          <a:latin typeface="Times New Roman"/>
                          <a:cs typeface="Times New Roman"/>
                        </a:rPr>
                        <a:t>2</a:t>
                      </a:r>
                      <a:endParaRPr sz="2000">
                        <a:latin typeface="Times New Roman"/>
                        <a:cs typeface="Times New Roman"/>
                      </a:endParaRPr>
                    </a:p>
                  </a:txBody>
                  <a:tcPr marL="0" marR="0" marT="53551" marB="0"/>
                </a:tc>
                <a:extLst>
                  <a:ext uri="{0D108BD9-81ED-4DB2-BD59-A6C34878D82A}">
                    <a16:rowId xmlns:a16="http://schemas.microsoft.com/office/drawing/2014/main" val="10001"/>
                  </a:ext>
                </a:extLst>
              </a:tr>
              <a:tr h="443956">
                <a:tc>
                  <a:txBody>
                    <a:bodyPr/>
                    <a:lstStyle/>
                    <a:p>
                      <a:pPr marL="31750">
                        <a:lnSpc>
                          <a:spcPct val="100000"/>
                        </a:lnSpc>
                        <a:spcBef>
                          <a:spcPts val="465"/>
                        </a:spcBef>
                      </a:pPr>
                      <a:r>
                        <a:rPr sz="2000" dirty="0">
                          <a:solidFill>
                            <a:srgbClr val="00007F"/>
                          </a:solidFill>
                          <a:latin typeface="Times New Roman"/>
                          <a:cs typeface="Times New Roman"/>
                        </a:rPr>
                        <a:t>2</a:t>
                      </a:r>
                      <a:endParaRPr sz="2000">
                        <a:latin typeface="Times New Roman"/>
                        <a:cs typeface="Times New Roman"/>
                      </a:endParaRPr>
                    </a:p>
                  </a:txBody>
                  <a:tcPr marL="0" marR="0" marT="53551" marB="0"/>
                </a:tc>
                <a:tc>
                  <a:txBody>
                    <a:bodyPr/>
                    <a:lstStyle/>
                    <a:p>
                      <a:pPr marL="1045210">
                        <a:lnSpc>
                          <a:spcPct val="100000"/>
                        </a:lnSpc>
                        <a:spcBef>
                          <a:spcPts val="465"/>
                        </a:spcBef>
                      </a:pPr>
                      <a:r>
                        <a:rPr sz="2000" dirty="0">
                          <a:solidFill>
                            <a:srgbClr val="00007F"/>
                          </a:solidFill>
                          <a:latin typeface="Times New Roman"/>
                          <a:cs typeface="Times New Roman"/>
                        </a:rPr>
                        <a:t>3</a:t>
                      </a:r>
                      <a:endParaRPr sz="2000">
                        <a:latin typeface="Times New Roman"/>
                        <a:cs typeface="Times New Roman"/>
                      </a:endParaRPr>
                    </a:p>
                  </a:txBody>
                  <a:tcPr marL="0" marR="0" marT="53551" marB="0"/>
                </a:tc>
                <a:tc>
                  <a:txBody>
                    <a:bodyPr/>
                    <a:lstStyle/>
                    <a:p>
                      <a:pPr marL="795655">
                        <a:lnSpc>
                          <a:spcPct val="100000"/>
                        </a:lnSpc>
                        <a:spcBef>
                          <a:spcPts val="465"/>
                        </a:spcBef>
                      </a:pPr>
                      <a:r>
                        <a:rPr sz="2000" dirty="0">
                          <a:solidFill>
                            <a:srgbClr val="00007F"/>
                          </a:solidFill>
                          <a:latin typeface="Times New Roman"/>
                          <a:cs typeface="Times New Roman"/>
                        </a:rPr>
                        <a:t>2</a:t>
                      </a:r>
                      <a:r>
                        <a:rPr sz="2000" spc="-5" dirty="0">
                          <a:solidFill>
                            <a:srgbClr val="00007F"/>
                          </a:solidFill>
                          <a:latin typeface="Times New Roman"/>
                          <a:cs typeface="Times New Roman"/>
                        </a:rPr>
                        <a:t> </a:t>
                      </a:r>
                      <a:r>
                        <a:rPr sz="2000" dirty="0">
                          <a:solidFill>
                            <a:srgbClr val="00007F"/>
                          </a:solidFill>
                          <a:latin typeface="Times New Roman"/>
                          <a:cs typeface="Times New Roman"/>
                        </a:rPr>
                        <a:t>3</a:t>
                      </a:r>
                      <a:endParaRPr sz="2000">
                        <a:latin typeface="Times New Roman"/>
                        <a:cs typeface="Times New Roman"/>
                      </a:endParaRPr>
                    </a:p>
                  </a:txBody>
                  <a:tcPr marL="0" marR="0" marT="53551" marB="0"/>
                </a:tc>
                <a:extLst>
                  <a:ext uri="{0D108BD9-81ED-4DB2-BD59-A6C34878D82A}">
                    <a16:rowId xmlns:a16="http://schemas.microsoft.com/office/drawing/2014/main" val="10002"/>
                  </a:ext>
                </a:extLst>
              </a:tr>
              <a:tr h="443956">
                <a:tc>
                  <a:txBody>
                    <a:bodyPr/>
                    <a:lstStyle/>
                    <a:p>
                      <a:pPr marL="31750">
                        <a:lnSpc>
                          <a:spcPct val="100000"/>
                        </a:lnSpc>
                        <a:spcBef>
                          <a:spcPts val="470"/>
                        </a:spcBef>
                      </a:pPr>
                      <a:r>
                        <a:rPr sz="2000" dirty="0">
                          <a:solidFill>
                            <a:srgbClr val="00007F"/>
                          </a:solidFill>
                          <a:latin typeface="Times New Roman"/>
                          <a:cs typeface="Times New Roman"/>
                        </a:rPr>
                        <a:t>3</a:t>
                      </a:r>
                      <a:endParaRPr sz="2000">
                        <a:latin typeface="Times New Roman"/>
                        <a:cs typeface="Times New Roman"/>
                      </a:endParaRPr>
                    </a:p>
                  </a:txBody>
                  <a:tcPr marL="0" marR="0" marT="54127" marB="0"/>
                </a:tc>
                <a:tc>
                  <a:txBody>
                    <a:bodyPr/>
                    <a:lstStyle/>
                    <a:p>
                      <a:pPr marL="1045210">
                        <a:lnSpc>
                          <a:spcPct val="100000"/>
                        </a:lnSpc>
                        <a:spcBef>
                          <a:spcPts val="470"/>
                        </a:spcBef>
                      </a:pPr>
                      <a:r>
                        <a:rPr sz="2000" dirty="0">
                          <a:solidFill>
                            <a:srgbClr val="00007F"/>
                          </a:solidFill>
                          <a:latin typeface="Times New Roman"/>
                          <a:cs typeface="Times New Roman"/>
                        </a:rPr>
                        <a:t>4</a:t>
                      </a:r>
                      <a:endParaRPr sz="2000">
                        <a:latin typeface="Times New Roman"/>
                        <a:cs typeface="Times New Roman"/>
                      </a:endParaRPr>
                    </a:p>
                  </a:txBody>
                  <a:tcPr marL="0" marR="0" marT="54127" marB="0"/>
                </a:tc>
                <a:tc>
                  <a:txBody>
                    <a:bodyPr/>
                    <a:lstStyle/>
                    <a:p>
                      <a:pPr marL="795655">
                        <a:lnSpc>
                          <a:spcPct val="100000"/>
                        </a:lnSpc>
                        <a:spcBef>
                          <a:spcPts val="470"/>
                        </a:spcBef>
                      </a:pPr>
                      <a:r>
                        <a:rPr sz="2000" dirty="0">
                          <a:solidFill>
                            <a:srgbClr val="00007F"/>
                          </a:solidFill>
                          <a:latin typeface="Times New Roman"/>
                          <a:cs typeface="Times New Roman"/>
                        </a:rPr>
                        <a:t>2 3</a:t>
                      </a:r>
                      <a:r>
                        <a:rPr sz="2000" spc="-15" dirty="0">
                          <a:solidFill>
                            <a:srgbClr val="00007F"/>
                          </a:solidFill>
                          <a:latin typeface="Times New Roman"/>
                          <a:cs typeface="Times New Roman"/>
                        </a:rPr>
                        <a:t> </a:t>
                      </a:r>
                      <a:r>
                        <a:rPr sz="2000" dirty="0">
                          <a:solidFill>
                            <a:srgbClr val="00007F"/>
                          </a:solidFill>
                          <a:latin typeface="Times New Roman"/>
                          <a:cs typeface="Times New Roman"/>
                        </a:rPr>
                        <a:t>4</a:t>
                      </a:r>
                      <a:endParaRPr sz="2000">
                        <a:latin typeface="Times New Roman"/>
                        <a:cs typeface="Times New Roman"/>
                      </a:endParaRPr>
                    </a:p>
                  </a:txBody>
                  <a:tcPr marL="0" marR="0" marT="54127" marB="0"/>
                </a:tc>
                <a:extLst>
                  <a:ext uri="{0D108BD9-81ED-4DB2-BD59-A6C34878D82A}">
                    <a16:rowId xmlns:a16="http://schemas.microsoft.com/office/drawing/2014/main" val="10003"/>
                  </a:ext>
                </a:extLst>
              </a:tr>
              <a:tr h="443379">
                <a:tc>
                  <a:txBody>
                    <a:bodyPr/>
                    <a:lstStyle/>
                    <a:p>
                      <a:pPr marL="31750">
                        <a:lnSpc>
                          <a:spcPct val="100000"/>
                        </a:lnSpc>
                        <a:spcBef>
                          <a:spcPts val="465"/>
                        </a:spcBef>
                      </a:pPr>
                      <a:r>
                        <a:rPr sz="2000" dirty="0">
                          <a:solidFill>
                            <a:srgbClr val="00007F"/>
                          </a:solidFill>
                          <a:latin typeface="Times New Roman"/>
                          <a:cs typeface="Times New Roman"/>
                        </a:rPr>
                        <a:t>4</a:t>
                      </a:r>
                      <a:endParaRPr sz="2000">
                        <a:latin typeface="Times New Roman"/>
                        <a:cs typeface="Times New Roman"/>
                      </a:endParaRPr>
                    </a:p>
                  </a:txBody>
                  <a:tcPr marL="0" marR="0" marT="53551" marB="0"/>
                </a:tc>
                <a:tc>
                  <a:txBody>
                    <a:bodyPr/>
                    <a:lstStyle/>
                    <a:p>
                      <a:pPr marL="1045210">
                        <a:lnSpc>
                          <a:spcPct val="100000"/>
                        </a:lnSpc>
                        <a:spcBef>
                          <a:spcPts val="465"/>
                        </a:spcBef>
                      </a:pPr>
                      <a:r>
                        <a:rPr sz="2000" dirty="0">
                          <a:solidFill>
                            <a:srgbClr val="00007F"/>
                          </a:solidFill>
                          <a:latin typeface="Times New Roman"/>
                          <a:cs typeface="Times New Roman"/>
                        </a:rPr>
                        <a:t>+</a:t>
                      </a:r>
                      <a:endParaRPr sz="2000">
                        <a:latin typeface="Times New Roman"/>
                        <a:cs typeface="Times New Roman"/>
                      </a:endParaRPr>
                    </a:p>
                  </a:txBody>
                  <a:tcPr marL="0" marR="0" marT="53551" marB="0"/>
                </a:tc>
                <a:tc>
                  <a:txBody>
                    <a:bodyPr/>
                    <a:lstStyle/>
                    <a:p>
                      <a:pPr marL="795655">
                        <a:lnSpc>
                          <a:spcPct val="100000"/>
                        </a:lnSpc>
                        <a:spcBef>
                          <a:spcPts val="465"/>
                        </a:spcBef>
                        <a:tabLst>
                          <a:tab pos="1354455" algn="l"/>
                        </a:tabLst>
                      </a:pPr>
                      <a:r>
                        <a:rPr sz="2000" dirty="0">
                          <a:solidFill>
                            <a:srgbClr val="00007F"/>
                          </a:solidFill>
                          <a:latin typeface="Times New Roman"/>
                          <a:cs typeface="Times New Roman"/>
                        </a:rPr>
                        <a:t>2 7	</a:t>
                      </a:r>
                      <a:r>
                        <a:rPr sz="2000" spc="-5" dirty="0">
                          <a:solidFill>
                            <a:srgbClr val="00007F"/>
                          </a:solidFill>
                          <a:latin typeface="Times New Roman"/>
                          <a:cs typeface="Times New Roman"/>
                        </a:rPr>
                        <a:t>(3+4=7)</a:t>
                      </a:r>
                      <a:endParaRPr sz="2000">
                        <a:latin typeface="Times New Roman"/>
                        <a:cs typeface="Times New Roman"/>
                      </a:endParaRPr>
                    </a:p>
                  </a:txBody>
                  <a:tcPr marL="0" marR="0" marT="53551" marB="0"/>
                </a:tc>
                <a:extLst>
                  <a:ext uri="{0D108BD9-81ED-4DB2-BD59-A6C34878D82A}">
                    <a16:rowId xmlns:a16="http://schemas.microsoft.com/office/drawing/2014/main" val="10004"/>
                  </a:ext>
                </a:extLst>
              </a:tr>
              <a:tr h="443380">
                <a:tc>
                  <a:txBody>
                    <a:bodyPr/>
                    <a:lstStyle/>
                    <a:p>
                      <a:pPr marL="31750">
                        <a:lnSpc>
                          <a:spcPct val="100000"/>
                        </a:lnSpc>
                        <a:spcBef>
                          <a:spcPts val="465"/>
                        </a:spcBef>
                      </a:pPr>
                      <a:r>
                        <a:rPr sz="2000" dirty="0">
                          <a:solidFill>
                            <a:srgbClr val="00007F"/>
                          </a:solidFill>
                          <a:latin typeface="Times New Roman"/>
                          <a:cs typeface="Times New Roman"/>
                        </a:rPr>
                        <a:t>5</a:t>
                      </a:r>
                      <a:endParaRPr sz="2000">
                        <a:latin typeface="Times New Roman"/>
                        <a:cs typeface="Times New Roman"/>
                      </a:endParaRPr>
                    </a:p>
                  </a:txBody>
                  <a:tcPr marL="0" marR="0" marT="53551" marB="0"/>
                </a:tc>
                <a:tc>
                  <a:txBody>
                    <a:bodyPr/>
                    <a:lstStyle/>
                    <a:p>
                      <a:pPr marL="1045210">
                        <a:lnSpc>
                          <a:spcPct val="100000"/>
                        </a:lnSpc>
                        <a:spcBef>
                          <a:spcPts val="465"/>
                        </a:spcBef>
                      </a:pPr>
                      <a:r>
                        <a:rPr sz="2000" dirty="0">
                          <a:solidFill>
                            <a:srgbClr val="00007F"/>
                          </a:solidFill>
                          <a:latin typeface="Times New Roman"/>
                          <a:cs typeface="Times New Roman"/>
                        </a:rPr>
                        <a:t>*</a:t>
                      </a:r>
                      <a:endParaRPr sz="2000">
                        <a:latin typeface="Times New Roman"/>
                        <a:cs typeface="Times New Roman"/>
                      </a:endParaRPr>
                    </a:p>
                  </a:txBody>
                  <a:tcPr marL="0" marR="0" marT="53551" marB="0"/>
                </a:tc>
                <a:tc>
                  <a:txBody>
                    <a:bodyPr/>
                    <a:lstStyle/>
                    <a:p>
                      <a:pPr marL="795655">
                        <a:lnSpc>
                          <a:spcPct val="100000"/>
                        </a:lnSpc>
                        <a:spcBef>
                          <a:spcPts val="465"/>
                        </a:spcBef>
                        <a:tabLst>
                          <a:tab pos="1462405" algn="l"/>
                        </a:tabLst>
                      </a:pPr>
                      <a:r>
                        <a:rPr sz="2000" dirty="0">
                          <a:solidFill>
                            <a:srgbClr val="00007F"/>
                          </a:solidFill>
                          <a:latin typeface="Times New Roman"/>
                          <a:cs typeface="Times New Roman"/>
                        </a:rPr>
                        <a:t>14</a:t>
                      </a:r>
                      <a:r>
                        <a:rPr lang="en-US" sz="2000" dirty="0">
                          <a:solidFill>
                            <a:srgbClr val="00007F"/>
                          </a:solidFill>
                          <a:latin typeface="Times New Roman"/>
                          <a:cs typeface="Times New Roman"/>
                        </a:rPr>
                        <a:t>    </a:t>
                      </a:r>
                      <a:r>
                        <a:rPr sz="2000" spc="-5" dirty="0">
                          <a:solidFill>
                            <a:srgbClr val="00007F"/>
                          </a:solidFill>
                          <a:latin typeface="Times New Roman"/>
                          <a:cs typeface="Times New Roman"/>
                        </a:rPr>
                        <a:t>(2*7=</a:t>
                      </a:r>
                      <a:r>
                        <a:rPr lang="en-US" sz="2000" spc="-5" dirty="0">
                          <a:solidFill>
                            <a:srgbClr val="00007F"/>
                          </a:solidFill>
                          <a:latin typeface="Times New Roman"/>
                          <a:cs typeface="Times New Roman"/>
                        </a:rPr>
                        <a:t>1</a:t>
                      </a:r>
                      <a:r>
                        <a:rPr sz="2000" spc="-5" dirty="0">
                          <a:solidFill>
                            <a:srgbClr val="00007F"/>
                          </a:solidFill>
                          <a:latin typeface="Times New Roman"/>
                          <a:cs typeface="Times New Roman"/>
                        </a:rPr>
                        <a:t>4)</a:t>
                      </a:r>
                      <a:endParaRPr sz="2000" dirty="0">
                        <a:latin typeface="Times New Roman"/>
                        <a:cs typeface="Times New Roman"/>
                      </a:endParaRPr>
                    </a:p>
                  </a:txBody>
                  <a:tcPr marL="0" marR="0" marT="53551" marB="0"/>
                </a:tc>
                <a:extLst>
                  <a:ext uri="{0D108BD9-81ED-4DB2-BD59-A6C34878D82A}">
                    <a16:rowId xmlns:a16="http://schemas.microsoft.com/office/drawing/2014/main" val="10005"/>
                  </a:ext>
                </a:extLst>
              </a:tr>
              <a:tr h="443380">
                <a:tc>
                  <a:txBody>
                    <a:bodyPr/>
                    <a:lstStyle/>
                    <a:p>
                      <a:pPr marL="31750">
                        <a:lnSpc>
                          <a:spcPct val="100000"/>
                        </a:lnSpc>
                        <a:spcBef>
                          <a:spcPts val="465"/>
                        </a:spcBef>
                      </a:pPr>
                      <a:r>
                        <a:rPr sz="2000" dirty="0">
                          <a:solidFill>
                            <a:srgbClr val="00007F"/>
                          </a:solidFill>
                          <a:latin typeface="Times New Roman"/>
                          <a:cs typeface="Times New Roman"/>
                        </a:rPr>
                        <a:t>6</a:t>
                      </a:r>
                      <a:endParaRPr sz="2000">
                        <a:latin typeface="Times New Roman"/>
                        <a:cs typeface="Times New Roman"/>
                      </a:endParaRPr>
                    </a:p>
                  </a:txBody>
                  <a:tcPr marL="0" marR="0" marT="53551" marB="0"/>
                </a:tc>
                <a:tc>
                  <a:txBody>
                    <a:bodyPr/>
                    <a:lstStyle/>
                    <a:p>
                      <a:pPr marL="1045210">
                        <a:lnSpc>
                          <a:spcPct val="100000"/>
                        </a:lnSpc>
                        <a:spcBef>
                          <a:spcPts val="465"/>
                        </a:spcBef>
                      </a:pPr>
                      <a:r>
                        <a:rPr sz="2000" dirty="0">
                          <a:solidFill>
                            <a:srgbClr val="00007F"/>
                          </a:solidFill>
                          <a:latin typeface="Times New Roman"/>
                          <a:cs typeface="Times New Roman"/>
                        </a:rPr>
                        <a:t>5</a:t>
                      </a:r>
                      <a:endParaRPr sz="2000">
                        <a:latin typeface="Times New Roman"/>
                        <a:cs typeface="Times New Roman"/>
                      </a:endParaRPr>
                    </a:p>
                  </a:txBody>
                  <a:tcPr marL="0" marR="0" marT="53551" marB="0"/>
                </a:tc>
                <a:tc>
                  <a:txBody>
                    <a:bodyPr/>
                    <a:lstStyle/>
                    <a:p>
                      <a:pPr marL="795655">
                        <a:lnSpc>
                          <a:spcPct val="100000"/>
                        </a:lnSpc>
                        <a:spcBef>
                          <a:spcPts val="465"/>
                        </a:spcBef>
                      </a:pPr>
                      <a:r>
                        <a:rPr sz="2000" dirty="0">
                          <a:solidFill>
                            <a:srgbClr val="00007F"/>
                          </a:solidFill>
                          <a:latin typeface="Times New Roman"/>
                          <a:cs typeface="Times New Roman"/>
                        </a:rPr>
                        <a:t>14</a:t>
                      </a:r>
                      <a:r>
                        <a:rPr sz="2000" spc="-10" dirty="0">
                          <a:solidFill>
                            <a:srgbClr val="00007F"/>
                          </a:solidFill>
                          <a:latin typeface="Times New Roman"/>
                          <a:cs typeface="Times New Roman"/>
                        </a:rPr>
                        <a:t> </a:t>
                      </a:r>
                      <a:r>
                        <a:rPr sz="2000" dirty="0">
                          <a:solidFill>
                            <a:srgbClr val="00007F"/>
                          </a:solidFill>
                          <a:latin typeface="Times New Roman"/>
                          <a:cs typeface="Times New Roman"/>
                        </a:rPr>
                        <a:t>5</a:t>
                      </a:r>
                      <a:endParaRPr sz="2000">
                        <a:latin typeface="Times New Roman"/>
                        <a:cs typeface="Times New Roman"/>
                      </a:endParaRPr>
                    </a:p>
                  </a:txBody>
                  <a:tcPr marL="0" marR="0" marT="53551" marB="0"/>
                </a:tc>
                <a:extLst>
                  <a:ext uri="{0D108BD9-81ED-4DB2-BD59-A6C34878D82A}">
                    <a16:rowId xmlns:a16="http://schemas.microsoft.com/office/drawing/2014/main" val="10006"/>
                  </a:ext>
                </a:extLst>
              </a:tr>
              <a:tr h="361978">
                <a:tc>
                  <a:txBody>
                    <a:bodyPr/>
                    <a:lstStyle/>
                    <a:p>
                      <a:pPr marL="31750">
                        <a:lnSpc>
                          <a:spcPts val="2575"/>
                        </a:lnSpc>
                        <a:spcBef>
                          <a:spcPts val="465"/>
                        </a:spcBef>
                      </a:pPr>
                      <a:r>
                        <a:rPr sz="2000" dirty="0">
                          <a:solidFill>
                            <a:srgbClr val="00007F"/>
                          </a:solidFill>
                          <a:latin typeface="Times New Roman"/>
                          <a:cs typeface="Times New Roman"/>
                        </a:rPr>
                        <a:t>7</a:t>
                      </a:r>
                      <a:endParaRPr sz="2000">
                        <a:latin typeface="Times New Roman"/>
                        <a:cs typeface="Times New Roman"/>
                      </a:endParaRPr>
                    </a:p>
                  </a:txBody>
                  <a:tcPr marL="0" marR="0" marT="53551" marB="0"/>
                </a:tc>
                <a:tc>
                  <a:txBody>
                    <a:bodyPr/>
                    <a:lstStyle/>
                    <a:p>
                      <a:pPr marL="1045210">
                        <a:lnSpc>
                          <a:spcPts val="2575"/>
                        </a:lnSpc>
                        <a:spcBef>
                          <a:spcPts val="465"/>
                        </a:spcBef>
                      </a:pPr>
                      <a:r>
                        <a:rPr sz="2000" dirty="0">
                          <a:solidFill>
                            <a:srgbClr val="00007F"/>
                          </a:solidFill>
                          <a:latin typeface="Times New Roman"/>
                          <a:cs typeface="Times New Roman"/>
                        </a:rPr>
                        <a:t>*</a:t>
                      </a:r>
                      <a:endParaRPr sz="2000">
                        <a:latin typeface="Times New Roman"/>
                        <a:cs typeface="Times New Roman"/>
                      </a:endParaRPr>
                    </a:p>
                  </a:txBody>
                  <a:tcPr marL="0" marR="0" marT="53551" marB="0"/>
                </a:tc>
                <a:tc>
                  <a:txBody>
                    <a:bodyPr/>
                    <a:lstStyle/>
                    <a:p>
                      <a:pPr marL="795655">
                        <a:lnSpc>
                          <a:spcPts val="2575"/>
                        </a:lnSpc>
                        <a:spcBef>
                          <a:spcPts val="465"/>
                        </a:spcBef>
                        <a:tabLst>
                          <a:tab pos="1214755" algn="l"/>
                        </a:tabLst>
                      </a:pPr>
                      <a:r>
                        <a:rPr sz="2000" dirty="0">
                          <a:solidFill>
                            <a:srgbClr val="00007F"/>
                          </a:solidFill>
                          <a:latin typeface="Times New Roman"/>
                          <a:cs typeface="Times New Roman"/>
                        </a:rPr>
                        <a:t>70	</a:t>
                      </a:r>
                      <a:r>
                        <a:rPr sz="2000" spc="-5" dirty="0">
                          <a:solidFill>
                            <a:srgbClr val="00007F"/>
                          </a:solidFill>
                          <a:latin typeface="Times New Roman"/>
                          <a:cs typeface="Times New Roman"/>
                        </a:rPr>
                        <a:t>(14*5=70)</a:t>
                      </a:r>
                      <a:endParaRPr sz="2000" dirty="0">
                        <a:latin typeface="Times New Roman"/>
                        <a:cs typeface="Times New Roman"/>
                      </a:endParaRPr>
                    </a:p>
                  </a:txBody>
                  <a:tcPr marL="0" marR="0" marT="53551" marB="0"/>
                </a:tc>
                <a:extLst>
                  <a:ext uri="{0D108BD9-81ED-4DB2-BD59-A6C34878D82A}">
                    <a16:rowId xmlns:a16="http://schemas.microsoft.com/office/drawing/2014/main" val="10007"/>
                  </a:ext>
                </a:extLst>
              </a:tr>
            </a:tbl>
          </a:graphicData>
        </a:graphic>
      </p:graphicFrame>
      <p:sp>
        <p:nvSpPr>
          <p:cNvPr id="5" name="Date Placeholder 4">
            <a:extLst>
              <a:ext uri="{FF2B5EF4-FFF2-40B4-BE49-F238E27FC236}">
                <a16:creationId xmlns:a16="http://schemas.microsoft.com/office/drawing/2014/main" id="{FF3C30D5-7326-4FD5-B79F-AC0917EA680B}"/>
              </a:ext>
            </a:extLst>
          </p:cNvPr>
          <p:cNvSpPr>
            <a:spLocks noGrp="1"/>
          </p:cNvSpPr>
          <p:nvPr>
            <p:ph type="dt" sz="half" idx="10"/>
          </p:nvPr>
        </p:nvSpPr>
        <p:spPr/>
        <p:txBody>
          <a:bodyPr/>
          <a:lstStyle/>
          <a:p>
            <a:fld id="{203DA4B7-5093-44A9-A13B-5A46FA4A918A}" type="datetime1">
              <a:rPr lang="en-IN" smtClean="0"/>
              <a:t>03-09-2021</a:t>
            </a:fld>
            <a:endParaRPr lang="en-US"/>
          </a:p>
        </p:txBody>
      </p:sp>
      <p:sp>
        <p:nvSpPr>
          <p:cNvPr id="6" name="Footer Placeholder 5">
            <a:extLst>
              <a:ext uri="{FF2B5EF4-FFF2-40B4-BE49-F238E27FC236}">
                <a16:creationId xmlns:a16="http://schemas.microsoft.com/office/drawing/2014/main" id="{FE5F0E93-92D5-42A9-8020-DC5BA27DBA54}"/>
              </a:ext>
            </a:extLst>
          </p:cNvPr>
          <p:cNvSpPr>
            <a:spLocks noGrp="1"/>
          </p:cNvSpPr>
          <p:nvPr>
            <p:ph type="ftr" sz="quarter" idx="11"/>
          </p:nvPr>
        </p:nvSpPr>
        <p:spPr/>
        <p:txBody>
          <a:bodyPr/>
          <a:lstStyle/>
          <a:p>
            <a:r>
              <a:rPr lang="fi-FI" smtClean="0"/>
              <a:t>Alisha Sikri DS  Unit 2                        </a:t>
            </a:r>
            <a:endParaRPr lang="en-US"/>
          </a:p>
        </p:txBody>
      </p:sp>
      <p:sp>
        <p:nvSpPr>
          <p:cNvPr id="7" name="Slide Number Placeholder 6">
            <a:extLst>
              <a:ext uri="{FF2B5EF4-FFF2-40B4-BE49-F238E27FC236}">
                <a16:creationId xmlns:a16="http://schemas.microsoft.com/office/drawing/2014/main" id="{B2E7BC18-FF49-493D-85F4-82157C363BB2}"/>
              </a:ext>
            </a:extLst>
          </p:cNvPr>
          <p:cNvSpPr>
            <a:spLocks noGrp="1"/>
          </p:cNvSpPr>
          <p:nvPr>
            <p:ph type="sldNum" sz="quarter" idx="12"/>
          </p:nvPr>
        </p:nvSpPr>
        <p:spPr/>
        <p:txBody>
          <a:bodyPr/>
          <a:lstStyle/>
          <a:p>
            <a:fld id="{B6F15528-21DE-4FAA-801E-634DDDAF4B2B}" type="slidenum">
              <a:rPr lang="en-US" smtClean="0"/>
              <a:pPr/>
              <a:t>53</a:t>
            </a:fld>
            <a:endParaRPr lang="en-US"/>
          </a:p>
        </p:txBody>
      </p:sp>
      <p:sp>
        <p:nvSpPr>
          <p:cNvPr id="8" name="Title 1">
            <a:extLst>
              <a:ext uri="{FF2B5EF4-FFF2-40B4-BE49-F238E27FC236}">
                <a16:creationId xmlns:a16="http://schemas.microsoft.com/office/drawing/2014/main" id="{4AD48703-FD12-4A0A-917A-6217AA3CFBF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9" name="Picture 2" descr="E:\NIET\Project\xLogo11.png.pagespeed.ic.pydHLuCQEZ.png">
            <a:extLst>
              <a:ext uri="{FF2B5EF4-FFF2-40B4-BE49-F238E27FC236}">
                <a16:creationId xmlns:a16="http://schemas.microsoft.com/office/drawing/2014/main" id="{733CDDBB-024A-43DE-9E8F-B0F1139C1442}"/>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678230" y="6449695"/>
            <a:ext cx="2063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
              <a:lnSpc>
                <a:spcPts val="930"/>
              </a:lnSpc>
            </a:pPr>
            <a:fld id="{81D60167-4931-47E6-BA6A-407CBD079E47}" type="slidenum">
              <a:rPr lang="en-IN" smtClean="0"/>
              <a:pPr marL="19050">
                <a:lnSpc>
                  <a:spcPts val="930"/>
                </a:lnSpc>
              </a:pPr>
              <a:t>54</a:t>
            </a:fld>
            <a:endParaRPr dirty="0"/>
          </a:p>
        </p:txBody>
      </p:sp>
      <p:sp>
        <p:nvSpPr>
          <p:cNvPr id="2" name="object 2"/>
          <p:cNvSpPr txBox="1">
            <a:spLocks noGrp="1"/>
          </p:cNvSpPr>
          <p:nvPr>
            <p:ph type="title"/>
          </p:nvPr>
        </p:nvSpPr>
        <p:spPr>
          <a:xfrm>
            <a:off x="-227648" y="1188314"/>
            <a:ext cx="3350895" cy="440505"/>
          </a:xfrm>
          <a:prstGeom prst="rect">
            <a:avLst/>
          </a:prstGeom>
        </p:spPr>
        <p:txBody>
          <a:bodyPr vert="horz" wrap="square" lIns="0" tIns="9525" rIns="0" bIns="0" rtlCol="0" anchor="ctr">
            <a:spAutoFit/>
          </a:bodyPr>
          <a:lstStyle/>
          <a:p>
            <a:pPr marL="9525">
              <a:spcBef>
                <a:spcPts val="75"/>
              </a:spcBef>
            </a:pPr>
            <a:r>
              <a:rPr sz="2800" b="1" spc="-71" dirty="0"/>
              <a:t>R</a:t>
            </a:r>
            <a:r>
              <a:rPr sz="2800" b="1" spc="-11" dirty="0"/>
              <a:t>e</a:t>
            </a:r>
            <a:r>
              <a:rPr sz="2800" b="1" spc="-23" dirty="0"/>
              <a:t>c</a:t>
            </a:r>
            <a:r>
              <a:rPr sz="2800" b="1" spc="-26" dirty="0"/>
              <a:t>u</a:t>
            </a:r>
            <a:r>
              <a:rPr sz="2800" b="1" spc="-75" dirty="0"/>
              <a:t>r</a:t>
            </a:r>
            <a:r>
              <a:rPr sz="2800" b="1" spc="-19" dirty="0"/>
              <a:t>s</a:t>
            </a:r>
            <a:r>
              <a:rPr sz="2800" b="1" spc="-11" dirty="0"/>
              <a:t>i</a:t>
            </a:r>
            <a:r>
              <a:rPr sz="2800" b="1" spc="-30" dirty="0"/>
              <a:t>o</a:t>
            </a:r>
            <a:r>
              <a:rPr sz="2800" b="1" dirty="0"/>
              <a:t>n</a:t>
            </a:r>
          </a:p>
        </p:txBody>
      </p:sp>
      <p:sp>
        <p:nvSpPr>
          <p:cNvPr id="3" name="object 3"/>
          <p:cNvSpPr txBox="1"/>
          <p:nvPr/>
        </p:nvSpPr>
        <p:spPr>
          <a:xfrm>
            <a:off x="687705" y="1857432"/>
            <a:ext cx="7712869" cy="3474830"/>
          </a:xfrm>
          <a:prstGeom prst="rect">
            <a:avLst/>
          </a:prstGeom>
        </p:spPr>
        <p:txBody>
          <a:bodyPr vert="horz" wrap="square" lIns="0" tIns="45244" rIns="0" bIns="0" rtlCol="0">
            <a:spAutoFit/>
          </a:bodyPr>
          <a:lstStyle/>
          <a:p>
            <a:pPr marL="180975" marR="159068" indent="-171926">
              <a:lnSpc>
                <a:spcPts val="2273"/>
              </a:lnSpc>
              <a:spcBef>
                <a:spcPts val="356"/>
              </a:spcBef>
              <a:buFont typeface="Arial"/>
              <a:buChar char="•"/>
              <a:tabLst>
                <a:tab pos="181451" algn="l"/>
              </a:tabLst>
            </a:pPr>
            <a:r>
              <a:rPr sz="2200" spc="-15" dirty="0">
                <a:cs typeface="Calibri Light"/>
              </a:rPr>
              <a:t>Recursion </a:t>
            </a:r>
            <a:r>
              <a:rPr sz="2200" spc="-4" dirty="0">
                <a:cs typeface="Calibri Light"/>
              </a:rPr>
              <a:t>is a </a:t>
            </a:r>
            <a:r>
              <a:rPr sz="2200" spc="-11" dirty="0">
                <a:cs typeface="Calibri Light"/>
              </a:rPr>
              <a:t>process </a:t>
            </a:r>
            <a:r>
              <a:rPr sz="2200" spc="-8" dirty="0">
                <a:cs typeface="Calibri Light"/>
              </a:rPr>
              <a:t>by </a:t>
            </a:r>
            <a:r>
              <a:rPr sz="2200" spc="-4" dirty="0">
                <a:cs typeface="Calibri Light"/>
              </a:rPr>
              <a:t>which a function </a:t>
            </a:r>
            <a:r>
              <a:rPr sz="2200" spc="-8" dirty="0">
                <a:cs typeface="Calibri Light"/>
              </a:rPr>
              <a:t>calls </a:t>
            </a:r>
            <a:r>
              <a:rPr sz="2200" spc="-4" dirty="0">
                <a:cs typeface="Calibri Light"/>
              </a:rPr>
              <a:t>itself </a:t>
            </a:r>
            <a:r>
              <a:rPr sz="2200" spc="-26" dirty="0">
                <a:cs typeface="Calibri Light"/>
              </a:rPr>
              <a:t>repeatedly, </a:t>
            </a:r>
            <a:r>
              <a:rPr sz="2200" spc="-8" dirty="0">
                <a:cs typeface="Calibri Light"/>
              </a:rPr>
              <a:t>until  </a:t>
            </a:r>
            <a:r>
              <a:rPr sz="2200" spc="-4" dirty="0">
                <a:cs typeface="Calibri Light"/>
              </a:rPr>
              <a:t>some specified </a:t>
            </a:r>
            <a:r>
              <a:rPr sz="2200" spc="-8" dirty="0">
                <a:cs typeface="Calibri Light"/>
              </a:rPr>
              <a:t>condition has </a:t>
            </a:r>
            <a:r>
              <a:rPr sz="2200" spc="-4" dirty="0">
                <a:cs typeface="Calibri Light"/>
              </a:rPr>
              <a:t>been</a:t>
            </a:r>
            <a:r>
              <a:rPr sz="2200" spc="45" dirty="0">
                <a:cs typeface="Calibri Light"/>
              </a:rPr>
              <a:t> </a:t>
            </a:r>
            <a:r>
              <a:rPr sz="2200" spc="-8" dirty="0">
                <a:cs typeface="Calibri Light"/>
              </a:rPr>
              <a:t>satisfied</a:t>
            </a:r>
            <a:endParaRPr sz="2200" dirty="0">
              <a:cs typeface="Calibri Light"/>
            </a:endParaRPr>
          </a:p>
          <a:p>
            <a:pPr>
              <a:lnSpc>
                <a:spcPct val="100000"/>
              </a:lnSpc>
              <a:buFont typeface="Arial"/>
              <a:buChar char="•"/>
            </a:pPr>
            <a:endParaRPr sz="2200" dirty="0">
              <a:cs typeface="Times New Roman"/>
            </a:endParaRPr>
          </a:p>
          <a:p>
            <a:pPr marL="180975" marR="3810" indent="-171926">
              <a:lnSpc>
                <a:spcPts val="2273"/>
              </a:lnSpc>
              <a:spcBef>
                <a:spcPts val="1346"/>
              </a:spcBef>
              <a:buFont typeface="Arial"/>
              <a:buChar char="•"/>
              <a:tabLst>
                <a:tab pos="181451" algn="l"/>
              </a:tabLst>
            </a:pPr>
            <a:r>
              <a:rPr sz="2200" spc="-4" dirty="0">
                <a:cs typeface="Calibri Light"/>
              </a:rPr>
              <a:t>The </a:t>
            </a:r>
            <a:r>
              <a:rPr sz="2200" spc="-11" dirty="0">
                <a:cs typeface="Calibri Light"/>
              </a:rPr>
              <a:t>process </a:t>
            </a:r>
            <a:r>
              <a:rPr sz="2200" spc="-4" dirty="0">
                <a:cs typeface="Calibri Light"/>
              </a:rPr>
              <a:t>is used </a:t>
            </a:r>
            <a:r>
              <a:rPr sz="2200" spc="-23" dirty="0">
                <a:cs typeface="Calibri Light"/>
              </a:rPr>
              <a:t>for </a:t>
            </a:r>
            <a:r>
              <a:rPr sz="2200" spc="-11" dirty="0">
                <a:cs typeface="Calibri Light"/>
              </a:rPr>
              <a:t>repetitive computations </a:t>
            </a:r>
            <a:r>
              <a:rPr sz="2200" spc="-4" dirty="0">
                <a:cs typeface="Calibri Light"/>
              </a:rPr>
              <a:t>in which each action is  </a:t>
            </a:r>
            <a:r>
              <a:rPr sz="2200" spc="-19" dirty="0">
                <a:cs typeface="Calibri Light"/>
              </a:rPr>
              <a:t>stated </a:t>
            </a:r>
            <a:r>
              <a:rPr sz="2200" spc="-4" dirty="0">
                <a:cs typeface="Calibri Light"/>
              </a:rPr>
              <a:t>in </a:t>
            </a:r>
            <a:r>
              <a:rPr sz="2200" spc="-11" dirty="0">
                <a:cs typeface="Calibri Light"/>
              </a:rPr>
              <a:t>terms </a:t>
            </a:r>
            <a:r>
              <a:rPr sz="2200" spc="-4" dirty="0">
                <a:cs typeface="Calibri Light"/>
              </a:rPr>
              <a:t>of a </a:t>
            </a:r>
            <a:r>
              <a:rPr sz="2200" spc="-8" dirty="0">
                <a:cs typeface="Calibri Light"/>
              </a:rPr>
              <a:t>previous</a:t>
            </a:r>
            <a:r>
              <a:rPr sz="2200" spc="64" dirty="0">
                <a:cs typeface="Calibri Light"/>
              </a:rPr>
              <a:t> </a:t>
            </a:r>
            <a:r>
              <a:rPr sz="2200" spc="-11" dirty="0">
                <a:cs typeface="Calibri Light"/>
              </a:rPr>
              <a:t>result.</a:t>
            </a:r>
            <a:endParaRPr sz="2200" dirty="0">
              <a:cs typeface="Calibri Light"/>
            </a:endParaRPr>
          </a:p>
          <a:p>
            <a:pPr>
              <a:spcBef>
                <a:spcPts val="34"/>
              </a:spcBef>
              <a:buFont typeface="Arial"/>
              <a:buChar char="•"/>
            </a:pPr>
            <a:endParaRPr sz="2200" dirty="0">
              <a:cs typeface="Times New Roman"/>
            </a:endParaRPr>
          </a:p>
          <a:p>
            <a:pPr marL="180975" indent="-171926">
              <a:buFont typeface="Arial"/>
              <a:buChar char="•"/>
              <a:tabLst>
                <a:tab pos="181451" algn="l"/>
              </a:tabLst>
            </a:pPr>
            <a:r>
              <a:rPr sz="2200" spc="-98" dirty="0">
                <a:cs typeface="Calibri Light"/>
              </a:rPr>
              <a:t>To </a:t>
            </a:r>
            <a:r>
              <a:rPr sz="2200" spc="-8" dirty="0">
                <a:cs typeface="Calibri Light"/>
              </a:rPr>
              <a:t>solve </a:t>
            </a:r>
            <a:r>
              <a:rPr sz="2200" spc="-4" dirty="0">
                <a:cs typeface="Calibri Light"/>
              </a:rPr>
              <a:t>a </a:t>
            </a:r>
            <a:r>
              <a:rPr sz="2200" spc="-11" dirty="0">
                <a:cs typeface="Calibri Light"/>
              </a:rPr>
              <a:t>problem </a:t>
            </a:r>
            <a:r>
              <a:rPr sz="2200" spc="-26" dirty="0">
                <a:cs typeface="Calibri Light"/>
              </a:rPr>
              <a:t>recursively, </a:t>
            </a:r>
            <a:r>
              <a:rPr sz="2200" spc="-8" dirty="0">
                <a:cs typeface="Calibri Light"/>
              </a:rPr>
              <a:t>two conditions </a:t>
            </a:r>
            <a:r>
              <a:rPr sz="2200" spc="-11" dirty="0">
                <a:cs typeface="Calibri Light"/>
              </a:rPr>
              <a:t>must </a:t>
            </a:r>
            <a:r>
              <a:rPr sz="2200" spc="-4" dirty="0">
                <a:cs typeface="Calibri Light"/>
              </a:rPr>
              <a:t>be</a:t>
            </a:r>
            <a:r>
              <a:rPr sz="2200" spc="229" dirty="0">
                <a:cs typeface="Calibri Light"/>
              </a:rPr>
              <a:t> </a:t>
            </a:r>
            <a:r>
              <a:rPr sz="2200" spc="-8" dirty="0">
                <a:cs typeface="Calibri Light"/>
              </a:rPr>
              <a:t>satisfied.</a:t>
            </a:r>
            <a:endParaRPr sz="2200" dirty="0">
              <a:cs typeface="Calibri Light"/>
            </a:endParaRPr>
          </a:p>
          <a:p>
            <a:pPr marL="523875" lvl="1" indent="-171926">
              <a:spcBef>
                <a:spcPts val="176"/>
              </a:spcBef>
              <a:buFont typeface="Arial"/>
              <a:buChar char="•"/>
              <a:tabLst>
                <a:tab pos="524351" algn="l"/>
              </a:tabLst>
            </a:pPr>
            <a:r>
              <a:rPr sz="2200" spc="-11" dirty="0">
                <a:cs typeface="Calibri Light"/>
              </a:rPr>
              <a:t>First, </a:t>
            </a:r>
            <a:r>
              <a:rPr sz="2200" dirty="0">
                <a:cs typeface="Calibri Light"/>
              </a:rPr>
              <a:t>the </a:t>
            </a:r>
            <a:r>
              <a:rPr sz="2200" spc="-8" dirty="0">
                <a:cs typeface="Calibri Light"/>
              </a:rPr>
              <a:t>problem must </a:t>
            </a:r>
            <a:r>
              <a:rPr sz="2200" dirty="0">
                <a:cs typeface="Calibri Light"/>
              </a:rPr>
              <a:t>be </a:t>
            </a:r>
            <a:r>
              <a:rPr sz="2200" spc="-8" dirty="0">
                <a:cs typeface="Calibri Light"/>
              </a:rPr>
              <a:t>written </a:t>
            </a:r>
            <a:r>
              <a:rPr sz="2200" dirty="0">
                <a:cs typeface="Calibri Light"/>
              </a:rPr>
              <a:t>in a </a:t>
            </a:r>
            <a:r>
              <a:rPr sz="2200" spc="-15" dirty="0">
                <a:cs typeface="Calibri Light"/>
              </a:rPr>
              <a:t>recursive</a:t>
            </a:r>
            <a:r>
              <a:rPr sz="2200" spc="-49" dirty="0">
                <a:cs typeface="Calibri Light"/>
              </a:rPr>
              <a:t> </a:t>
            </a:r>
            <a:r>
              <a:rPr sz="2200" spc="-15" dirty="0">
                <a:cs typeface="Calibri Light"/>
              </a:rPr>
              <a:t>form</a:t>
            </a:r>
            <a:endParaRPr sz="2200" dirty="0">
              <a:cs typeface="Calibri Light"/>
            </a:endParaRPr>
          </a:p>
          <a:p>
            <a:pPr marL="523875" lvl="1" indent="-171926">
              <a:spcBef>
                <a:spcPts val="161"/>
              </a:spcBef>
              <a:buFont typeface="Arial"/>
              <a:buChar char="•"/>
              <a:tabLst>
                <a:tab pos="524351" algn="l"/>
              </a:tabLst>
            </a:pPr>
            <a:r>
              <a:rPr sz="2200" spc="-4" dirty="0">
                <a:cs typeface="Calibri Light"/>
              </a:rPr>
              <a:t>Second </a:t>
            </a:r>
            <a:r>
              <a:rPr sz="2200" dirty="0">
                <a:cs typeface="Calibri Light"/>
              </a:rPr>
              <a:t>the </a:t>
            </a:r>
            <a:r>
              <a:rPr sz="2200" spc="-8" dirty="0">
                <a:cs typeface="Calibri Light"/>
              </a:rPr>
              <a:t>problem </a:t>
            </a:r>
            <a:r>
              <a:rPr sz="2200" spc="-15" dirty="0">
                <a:cs typeface="Calibri Light"/>
              </a:rPr>
              <a:t>statement </a:t>
            </a:r>
            <a:r>
              <a:rPr sz="2200" spc="-8" dirty="0">
                <a:cs typeface="Calibri Light"/>
              </a:rPr>
              <a:t>must </a:t>
            </a:r>
            <a:r>
              <a:rPr sz="2200" dirty="0">
                <a:cs typeface="Calibri Light"/>
              </a:rPr>
              <a:t>include a </a:t>
            </a:r>
            <a:r>
              <a:rPr sz="2200" spc="-11" dirty="0">
                <a:cs typeface="Calibri Light"/>
              </a:rPr>
              <a:t>stopping</a:t>
            </a:r>
            <a:r>
              <a:rPr sz="2200" spc="-26" dirty="0">
                <a:cs typeface="Calibri Light"/>
              </a:rPr>
              <a:t> </a:t>
            </a:r>
            <a:r>
              <a:rPr sz="2200" spc="-8" dirty="0">
                <a:cs typeface="Calibri Light"/>
              </a:rPr>
              <a:t>condition</a:t>
            </a:r>
            <a:endParaRPr sz="2200" dirty="0">
              <a:cs typeface="Calibri Light"/>
            </a:endParaRPr>
          </a:p>
        </p:txBody>
      </p:sp>
      <p:sp>
        <p:nvSpPr>
          <p:cNvPr id="6" name="Title 1">
            <a:extLst>
              <a:ext uri="{FF2B5EF4-FFF2-40B4-BE49-F238E27FC236}">
                <a16:creationId xmlns:a16="http://schemas.microsoft.com/office/drawing/2014/main" id="{D40AA270-4C02-4F80-A0C4-3C296284917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C8CB6C14-FFB3-4F24-8AE6-99F5DEC3CCAA}"/>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4" name="Date Placeholder 3">
            <a:extLst>
              <a:ext uri="{FF2B5EF4-FFF2-40B4-BE49-F238E27FC236}">
                <a16:creationId xmlns:a16="http://schemas.microsoft.com/office/drawing/2014/main" id="{F77D7689-9612-43AB-8C93-3816567AD7A3}"/>
              </a:ext>
            </a:extLst>
          </p:cNvPr>
          <p:cNvSpPr>
            <a:spLocks noGrp="1"/>
          </p:cNvSpPr>
          <p:nvPr>
            <p:ph type="dt" sz="half" idx="10"/>
          </p:nvPr>
        </p:nvSpPr>
        <p:spPr/>
        <p:txBody>
          <a:bodyPr/>
          <a:lstStyle/>
          <a:p>
            <a:fld id="{677B0230-5729-4DD8-B639-520A6A8BEC4F}" type="datetime1">
              <a:rPr lang="en-IN" smtClean="0"/>
              <a:t>03-09-2021</a:t>
            </a:fld>
            <a:endParaRPr lang="en-US"/>
          </a:p>
        </p:txBody>
      </p:sp>
      <p:sp>
        <p:nvSpPr>
          <p:cNvPr id="8" name="Footer Placeholder 7">
            <a:extLst>
              <a:ext uri="{FF2B5EF4-FFF2-40B4-BE49-F238E27FC236}">
                <a16:creationId xmlns:a16="http://schemas.microsoft.com/office/drawing/2014/main" id="{C14F8895-1140-48DD-ACEC-87FAC02E1249}"/>
              </a:ext>
            </a:extLst>
          </p:cNvPr>
          <p:cNvSpPr>
            <a:spLocks noGrp="1"/>
          </p:cNvSpPr>
          <p:nvPr>
            <p:ph type="ftr" sz="quarter" idx="11"/>
          </p:nvPr>
        </p:nvSpPr>
        <p:spPr/>
        <p:txBody>
          <a:bodyPr/>
          <a:lstStyle/>
          <a:p>
            <a:r>
              <a:rPr lang="fi-FI" smtClean="0"/>
              <a:t>Alisha Sikri DS  Unit 2                        </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583612" y="6449695"/>
            <a:ext cx="2063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
              <a:lnSpc>
                <a:spcPts val="930"/>
              </a:lnSpc>
            </a:pPr>
            <a:fld id="{81D60167-4931-47E6-BA6A-407CBD079E47}" type="slidenum">
              <a:rPr lang="en-IN" smtClean="0"/>
              <a:pPr marL="19050">
                <a:lnSpc>
                  <a:spcPts val="930"/>
                </a:lnSpc>
              </a:pPr>
              <a:t>55</a:t>
            </a:fld>
            <a:endParaRPr dirty="0"/>
          </a:p>
        </p:txBody>
      </p:sp>
      <p:sp>
        <p:nvSpPr>
          <p:cNvPr id="2" name="object 2"/>
          <p:cNvSpPr txBox="1">
            <a:spLocks noGrp="1"/>
          </p:cNvSpPr>
          <p:nvPr>
            <p:ph type="title"/>
          </p:nvPr>
        </p:nvSpPr>
        <p:spPr>
          <a:xfrm>
            <a:off x="577625" y="1857432"/>
            <a:ext cx="7988750" cy="4072269"/>
          </a:xfrm>
          <a:prstGeom prst="rect">
            <a:avLst/>
          </a:prstGeom>
        </p:spPr>
        <p:txBody>
          <a:bodyPr vert="horz" wrap="square" lIns="0" tIns="9525" rIns="0" bIns="0" rtlCol="0" anchor="ctr">
            <a:spAutoFit/>
          </a:bodyPr>
          <a:lstStyle/>
          <a:p>
            <a:pPr marL="9525" algn="l">
              <a:spcBef>
                <a:spcPts val="75"/>
              </a:spcBef>
            </a:pPr>
            <a:r>
              <a:rPr lang="en-US" sz="2400" b="1" i="0" dirty="0">
                <a:effectLst/>
                <a:latin typeface="Roboto"/>
              </a:rPr>
              <a:t>Types of </a:t>
            </a:r>
            <a:r>
              <a:rPr lang="en-US" sz="2400" b="1" i="0" u="none" strike="noStrike" dirty="0">
                <a:solidFill>
                  <a:srgbClr val="EC4E20"/>
                </a:solidFill>
                <a:effectLst/>
                <a:latin typeface="Roboto"/>
                <a:hlinkClick r:id="rId2"/>
              </a:rPr>
              <a:t>Recursions</a:t>
            </a:r>
            <a:r>
              <a:rPr lang="en-US" sz="2400" b="1" i="0" dirty="0">
                <a:effectLst/>
                <a:latin typeface="Roboto"/>
              </a:rPr>
              <a:t>:</a:t>
            </a:r>
            <a:br>
              <a:rPr lang="en-US" sz="2400" b="1" i="0" dirty="0">
                <a:effectLst/>
                <a:latin typeface="Roboto"/>
              </a:rPr>
            </a:br>
            <a:r>
              <a:rPr lang="en-US" sz="2400" dirty="0"/>
              <a:t/>
            </a:r>
            <a:br>
              <a:rPr lang="en-US" sz="2400" dirty="0"/>
            </a:br>
            <a:r>
              <a:rPr lang="en-US" sz="1800" b="0" i="0" dirty="0">
                <a:effectLst/>
                <a:latin typeface="Roboto"/>
              </a:rPr>
              <a:t>Recursion are mainly of</a:t>
            </a:r>
            <a:r>
              <a:rPr lang="en-US" sz="1800" b="1" i="0" dirty="0">
                <a:effectLst/>
                <a:latin typeface="Roboto"/>
              </a:rPr>
              <a:t> two types</a:t>
            </a:r>
            <a:r>
              <a:rPr lang="en-US" sz="1800" b="0" i="0" dirty="0">
                <a:effectLst/>
                <a:latin typeface="Roboto"/>
              </a:rPr>
              <a:t> depending on whether </a:t>
            </a:r>
            <a:r>
              <a:rPr lang="en-US" sz="1800" b="1" i="0" dirty="0">
                <a:effectLst/>
                <a:latin typeface="Roboto"/>
              </a:rPr>
              <a:t>a function calls itself from within itself</a:t>
            </a:r>
            <a:r>
              <a:rPr lang="en-US" sz="1800" b="0" i="0" dirty="0">
                <a:effectLst/>
                <a:latin typeface="Roboto"/>
              </a:rPr>
              <a:t> or </a:t>
            </a:r>
            <a:r>
              <a:rPr lang="en-US" sz="1800" b="1" i="0" dirty="0">
                <a:effectLst/>
                <a:latin typeface="Roboto"/>
              </a:rPr>
              <a:t>more than one function call one another mutually.</a:t>
            </a:r>
            <a:r>
              <a:rPr lang="en-US" sz="1800" b="0" i="0" dirty="0">
                <a:effectLst/>
                <a:latin typeface="Roboto"/>
              </a:rPr>
              <a:t> The first one is called </a:t>
            </a:r>
            <a:r>
              <a:rPr lang="en-US" sz="1800" b="1" i="0" dirty="0">
                <a:effectLst/>
                <a:latin typeface="Roboto"/>
              </a:rPr>
              <a:t>direct recursion</a:t>
            </a:r>
            <a:r>
              <a:rPr lang="en-US" sz="1800" b="0" i="0" dirty="0">
                <a:effectLst/>
                <a:latin typeface="Roboto"/>
              </a:rPr>
              <a:t> and another one is called </a:t>
            </a:r>
            <a:r>
              <a:rPr lang="en-US" sz="1800" b="1" i="0" dirty="0">
                <a:effectLst/>
                <a:latin typeface="Roboto"/>
              </a:rPr>
              <a:t>indirect recursion</a:t>
            </a:r>
            <a:r>
              <a:rPr lang="en-US" sz="1800" b="0" i="0" dirty="0">
                <a:effectLst/>
                <a:latin typeface="Roboto"/>
              </a:rPr>
              <a:t>.</a:t>
            </a:r>
            <a:br>
              <a:rPr lang="en-US" sz="1800" b="0" i="0" dirty="0">
                <a:effectLst/>
                <a:latin typeface="Roboto"/>
              </a:rPr>
            </a:br>
            <a:r>
              <a:rPr lang="en-US" sz="1800" b="0" i="0" dirty="0">
                <a:effectLst/>
                <a:latin typeface="Roboto"/>
              </a:rPr>
              <a:t/>
            </a:r>
            <a:br>
              <a:rPr lang="en-US" sz="1800" b="0" i="0" dirty="0">
                <a:effectLst/>
                <a:latin typeface="Roboto"/>
              </a:rPr>
            </a:br>
            <a:r>
              <a:rPr lang="en-US" sz="1800" b="0" i="0" dirty="0">
                <a:effectLst/>
                <a:latin typeface="Roboto"/>
              </a:rPr>
              <a:t>fun()</a:t>
            </a:r>
            <a:br>
              <a:rPr lang="en-US" sz="1800" b="0" i="0" dirty="0">
                <a:effectLst/>
                <a:latin typeface="Roboto"/>
              </a:rPr>
            </a:br>
            <a:r>
              <a:rPr lang="en-US" sz="1800" b="0" i="0" dirty="0">
                <a:effectLst/>
                <a:latin typeface="Roboto"/>
              </a:rPr>
              <a:t>{</a:t>
            </a:r>
            <a:br>
              <a:rPr lang="en-US" sz="1800" b="0" i="0" dirty="0">
                <a:effectLst/>
                <a:latin typeface="Roboto"/>
              </a:rPr>
            </a:br>
            <a:r>
              <a:rPr lang="en-US" sz="1800" b="0" i="0" dirty="0">
                <a:effectLst/>
                <a:latin typeface="Roboto"/>
              </a:rPr>
              <a:t>-------------</a:t>
            </a:r>
            <a:br>
              <a:rPr lang="en-US" sz="1800" b="0" i="0" dirty="0">
                <a:effectLst/>
                <a:latin typeface="Roboto"/>
              </a:rPr>
            </a:br>
            <a:r>
              <a:rPr lang="en-US" sz="1800" b="0" i="0" dirty="0">
                <a:effectLst/>
                <a:latin typeface="Roboto"/>
              </a:rPr>
              <a:t>------------</a:t>
            </a:r>
            <a:br>
              <a:rPr lang="en-US" sz="1800" b="0" i="0" dirty="0">
                <a:effectLst/>
                <a:latin typeface="Roboto"/>
              </a:rPr>
            </a:br>
            <a:r>
              <a:rPr lang="en-US" sz="1800" b="0" i="0" dirty="0">
                <a:effectLst/>
                <a:latin typeface="Roboto"/>
              </a:rPr>
              <a:t>----------</a:t>
            </a:r>
            <a:br>
              <a:rPr lang="en-US" sz="1800" b="0" i="0" dirty="0">
                <a:effectLst/>
                <a:latin typeface="Roboto"/>
              </a:rPr>
            </a:br>
            <a:r>
              <a:rPr lang="en-US" sz="1800" b="0" i="0" dirty="0">
                <a:effectLst/>
                <a:latin typeface="Roboto"/>
              </a:rPr>
              <a:t>fun()</a:t>
            </a:r>
            <a:br>
              <a:rPr lang="en-US" sz="1800" b="0" i="0" dirty="0">
                <a:effectLst/>
                <a:latin typeface="Roboto"/>
              </a:rPr>
            </a:br>
            <a:r>
              <a:rPr lang="en-US" sz="1800" b="0" i="0" dirty="0">
                <a:effectLst/>
                <a:latin typeface="Roboto"/>
              </a:rPr>
              <a:t>}</a:t>
            </a:r>
            <a:endParaRPr sz="1800" b="1" dirty="0"/>
          </a:p>
        </p:txBody>
      </p:sp>
      <p:sp>
        <p:nvSpPr>
          <p:cNvPr id="3" name="object 3"/>
          <p:cNvSpPr txBox="1"/>
          <p:nvPr/>
        </p:nvSpPr>
        <p:spPr>
          <a:xfrm>
            <a:off x="687705" y="1857432"/>
            <a:ext cx="7712869" cy="340638"/>
          </a:xfrm>
          <a:prstGeom prst="rect">
            <a:avLst/>
          </a:prstGeom>
        </p:spPr>
        <p:txBody>
          <a:bodyPr vert="horz" wrap="square" lIns="0" tIns="45244" rIns="0" bIns="0" rtlCol="0">
            <a:spAutoFit/>
          </a:bodyPr>
          <a:lstStyle/>
          <a:p>
            <a:pPr marL="9049" marR="159068">
              <a:lnSpc>
                <a:spcPts val="2273"/>
              </a:lnSpc>
              <a:spcBef>
                <a:spcPts val="356"/>
              </a:spcBef>
              <a:tabLst>
                <a:tab pos="181451" algn="l"/>
              </a:tabLst>
            </a:pPr>
            <a:endParaRPr sz="2200" dirty="0">
              <a:cs typeface="Calibri Light"/>
            </a:endParaRPr>
          </a:p>
        </p:txBody>
      </p:sp>
      <p:sp>
        <p:nvSpPr>
          <p:cNvPr id="6" name="Title 1">
            <a:extLst>
              <a:ext uri="{FF2B5EF4-FFF2-40B4-BE49-F238E27FC236}">
                <a16:creationId xmlns:a16="http://schemas.microsoft.com/office/drawing/2014/main" id="{D40AA270-4C02-4F80-A0C4-3C296284917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C8CB6C14-FFB3-4F24-8AE6-99F5DEC3CCAA}"/>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4" name="Date Placeholder 3">
            <a:extLst>
              <a:ext uri="{FF2B5EF4-FFF2-40B4-BE49-F238E27FC236}">
                <a16:creationId xmlns:a16="http://schemas.microsoft.com/office/drawing/2014/main" id="{F77D7689-9612-43AB-8C93-3816567AD7A3}"/>
              </a:ext>
            </a:extLst>
          </p:cNvPr>
          <p:cNvSpPr>
            <a:spLocks noGrp="1"/>
          </p:cNvSpPr>
          <p:nvPr>
            <p:ph type="dt" sz="half" idx="10"/>
          </p:nvPr>
        </p:nvSpPr>
        <p:spPr/>
        <p:txBody>
          <a:bodyPr/>
          <a:lstStyle/>
          <a:p>
            <a:fld id="{EC926EED-19A2-419F-B5FA-F96F8FABBB78}" type="datetime1">
              <a:rPr lang="en-IN" smtClean="0"/>
              <a:t>03-09-2021</a:t>
            </a:fld>
            <a:endParaRPr lang="en-US"/>
          </a:p>
        </p:txBody>
      </p:sp>
      <p:sp>
        <p:nvSpPr>
          <p:cNvPr id="8" name="Footer Placeholder 7">
            <a:extLst>
              <a:ext uri="{FF2B5EF4-FFF2-40B4-BE49-F238E27FC236}">
                <a16:creationId xmlns:a16="http://schemas.microsoft.com/office/drawing/2014/main" id="{C14F8895-1140-48DD-ACEC-87FAC02E1249}"/>
              </a:ext>
            </a:extLst>
          </p:cNvPr>
          <p:cNvSpPr>
            <a:spLocks noGrp="1"/>
          </p:cNvSpPr>
          <p:nvPr>
            <p:ph type="ftr" sz="quarter" idx="11"/>
          </p:nvPr>
        </p:nvSpPr>
        <p:spPr/>
        <p:txBody>
          <a:bodyPr/>
          <a:lstStyle/>
          <a:p>
            <a:r>
              <a:rPr lang="fi-FI" smtClean="0"/>
              <a:t>Alisha Sikri DS  Unit 2                        </a:t>
            </a:r>
            <a:endParaRPr lang="en-US"/>
          </a:p>
        </p:txBody>
      </p:sp>
      <p:sp>
        <p:nvSpPr>
          <p:cNvPr id="9" name="TextBox 8">
            <a:extLst>
              <a:ext uri="{FF2B5EF4-FFF2-40B4-BE49-F238E27FC236}">
                <a16:creationId xmlns:a16="http://schemas.microsoft.com/office/drawing/2014/main" id="{0F8D7A1B-99F9-48CF-9D04-67651470B5AA}"/>
              </a:ext>
            </a:extLst>
          </p:cNvPr>
          <p:cNvSpPr txBox="1"/>
          <p:nvPr/>
        </p:nvSpPr>
        <p:spPr>
          <a:xfrm>
            <a:off x="7668344" y="6538912"/>
            <a:ext cx="184731" cy="369332"/>
          </a:xfrm>
          <a:prstGeom prst="rect">
            <a:avLst/>
          </a:prstGeom>
          <a:noFill/>
        </p:spPr>
        <p:txBody>
          <a:bodyPr wrap="none" rtlCol="0">
            <a:spAutoFit/>
          </a:bodyPr>
          <a:lstStyle/>
          <a:p>
            <a:endParaRPr lang="en-IN" dirty="0"/>
          </a:p>
        </p:txBody>
      </p:sp>
      <p:sp>
        <p:nvSpPr>
          <p:cNvPr id="10" name="TextBox 9">
            <a:extLst>
              <a:ext uri="{FF2B5EF4-FFF2-40B4-BE49-F238E27FC236}">
                <a16:creationId xmlns:a16="http://schemas.microsoft.com/office/drawing/2014/main" id="{1DADE341-19B2-4C85-99B7-398F50006154}"/>
              </a:ext>
            </a:extLst>
          </p:cNvPr>
          <p:cNvSpPr txBox="1"/>
          <p:nvPr/>
        </p:nvSpPr>
        <p:spPr>
          <a:xfrm>
            <a:off x="4572000" y="3909738"/>
            <a:ext cx="1152128" cy="2031325"/>
          </a:xfrm>
          <a:prstGeom prst="rect">
            <a:avLst/>
          </a:prstGeom>
          <a:noFill/>
        </p:spPr>
        <p:txBody>
          <a:bodyPr wrap="square" rtlCol="0">
            <a:spAutoFit/>
          </a:bodyPr>
          <a:lstStyle/>
          <a:p>
            <a:r>
              <a:rPr lang="en-US" dirty="0"/>
              <a:t>Fun1()</a:t>
            </a:r>
          </a:p>
          <a:p>
            <a:r>
              <a:rPr lang="en-US" dirty="0"/>
              <a:t>{</a:t>
            </a:r>
          </a:p>
          <a:p>
            <a:endParaRPr lang="en-US" dirty="0"/>
          </a:p>
          <a:p>
            <a:endParaRPr lang="en-US" dirty="0"/>
          </a:p>
          <a:p>
            <a:r>
              <a:rPr lang="en-US" dirty="0"/>
              <a:t>Fun2()</a:t>
            </a:r>
          </a:p>
          <a:p>
            <a:endParaRPr lang="en-US" dirty="0"/>
          </a:p>
          <a:p>
            <a:r>
              <a:rPr lang="en-US" dirty="0"/>
              <a:t>}</a:t>
            </a:r>
            <a:endParaRPr lang="en-IN" dirty="0"/>
          </a:p>
        </p:txBody>
      </p:sp>
      <p:sp>
        <p:nvSpPr>
          <p:cNvPr id="12" name="TextBox 11">
            <a:extLst>
              <a:ext uri="{FF2B5EF4-FFF2-40B4-BE49-F238E27FC236}">
                <a16:creationId xmlns:a16="http://schemas.microsoft.com/office/drawing/2014/main" id="{D35B6AE9-66A7-487E-8DDF-E9D9C51C3ABD}"/>
              </a:ext>
            </a:extLst>
          </p:cNvPr>
          <p:cNvSpPr txBox="1"/>
          <p:nvPr/>
        </p:nvSpPr>
        <p:spPr>
          <a:xfrm>
            <a:off x="5993123" y="3909738"/>
            <a:ext cx="1152128" cy="2031325"/>
          </a:xfrm>
          <a:prstGeom prst="rect">
            <a:avLst/>
          </a:prstGeom>
          <a:noFill/>
        </p:spPr>
        <p:txBody>
          <a:bodyPr wrap="square" rtlCol="0">
            <a:spAutoFit/>
          </a:bodyPr>
          <a:lstStyle/>
          <a:p>
            <a:r>
              <a:rPr lang="en-US" dirty="0"/>
              <a:t>Fun2()</a:t>
            </a:r>
          </a:p>
          <a:p>
            <a:r>
              <a:rPr lang="en-US" dirty="0"/>
              <a:t>{</a:t>
            </a:r>
          </a:p>
          <a:p>
            <a:endParaRPr lang="en-US" dirty="0"/>
          </a:p>
          <a:p>
            <a:endParaRPr lang="en-US" dirty="0"/>
          </a:p>
          <a:p>
            <a:r>
              <a:rPr lang="en-US" dirty="0"/>
              <a:t>Fun1()</a:t>
            </a:r>
          </a:p>
          <a:p>
            <a:endParaRPr lang="en-US" dirty="0"/>
          </a:p>
          <a:p>
            <a:r>
              <a:rPr lang="en-US" dirty="0"/>
              <a:t>}</a:t>
            </a:r>
            <a:endParaRPr lang="en-IN" dirty="0"/>
          </a:p>
        </p:txBody>
      </p:sp>
      <p:sp>
        <p:nvSpPr>
          <p:cNvPr id="15" name="Freeform: Shape 14">
            <a:extLst>
              <a:ext uri="{FF2B5EF4-FFF2-40B4-BE49-F238E27FC236}">
                <a16:creationId xmlns:a16="http://schemas.microsoft.com/office/drawing/2014/main" id="{3C4B2123-171C-4F78-BEC8-563CE7A76FA9}"/>
              </a:ext>
            </a:extLst>
          </p:cNvPr>
          <p:cNvSpPr/>
          <p:nvPr/>
        </p:nvSpPr>
        <p:spPr>
          <a:xfrm>
            <a:off x="5378245" y="4069003"/>
            <a:ext cx="668594" cy="1151926"/>
          </a:xfrm>
          <a:custGeom>
            <a:avLst/>
            <a:gdLst>
              <a:gd name="connsiteX0" fmla="*/ 0 w 668594"/>
              <a:gd name="connsiteY0" fmla="*/ 1151926 h 1151926"/>
              <a:gd name="connsiteX1" fmla="*/ 58994 w 668594"/>
              <a:gd name="connsiteY1" fmla="*/ 1132262 h 1151926"/>
              <a:gd name="connsiteX2" fmla="*/ 98323 w 668594"/>
              <a:gd name="connsiteY2" fmla="*/ 1122429 h 1151926"/>
              <a:gd name="connsiteX3" fmla="*/ 176981 w 668594"/>
              <a:gd name="connsiteY3" fmla="*/ 1053603 h 1151926"/>
              <a:gd name="connsiteX4" fmla="*/ 206478 w 668594"/>
              <a:gd name="connsiteY4" fmla="*/ 1014274 h 1151926"/>
              <a:gd name="connsiteX5" fmla="*/ 235974 w 668594"/>
              <a:gd name="connsiteY5" fmla="*/ 984778 h 1151926"/>
              <a:gd name="connsiteX6" fmla="*/ 294968 w 668594"/>
              <a:gd name="connsiteY6" fmla="*/ 906120 h 1151926"/>
              <a:gd name="connsiteX7" fmla="*/ 314632 w 668594"/>
              <a:gd name="connsiteY7" fmla="*/ 876623 h 1151926"/>
              <a:gd name="connsiteX8" fmla="*/ 324465 w 668594"/>
              <a:gd name="connsiteY8" fmla="*/ 847126 h 1151926"/>
              <a:gd name="connsiteX9" fmla="*/ 344129 w 668594"/>
              <a:gd name="connsiteY9" fmla="*/ 817629 h 1151926"/>
              <a:gd name="connsiteX10" fmla="*/ 373626 w 668594"/>
              <a:gd name="connsiteY10" fmla="*/ 758636 h 1151926"/>
              <a:gd name="connsiteX11" fmla="*/ 383458 w 668594"/>
              <a:gd name="connsiteY11" fmla="*/ 729139 h 1151926"/>
              <a:gd name="connsiteX12" fmla="*/ 403123 w 668594"/>
              <a:gd name="connsiteY12" fmla="*/ 630816 h 1151926"/>
              <a:gd name="connsiteX13" fmla="*/ 422787 w 668594"/>
              <a:gd name="connsiteY13" fmla="*/ 601320 h 1151926"/>
              <a:gd name="connsiteX14" fmla="*/ 452284 w 668594"/>
              <a:gd name="connsiteY14" fmla="*/ 512829 h 1151926"/>
              <a:gd name="connsiteX15" fmla="*/ 462116 w 668594"/>
              <a:gd name="connsiteY15" fmla="*/ 483332 h 1151926"/>
              <a:gd name="connsiteX16" fmla="*/ 471949 w 668594"/>
              <a:gd name="connsiteY16" fmla="*/ 414507 h 1151926"/>
              <a:gd name="connsiteX17" fmla="*/ 501445 w 668594"/>
              <a:gd name="connsiteY17" fmla="*/ 276855 h 1151926"/>
              <a:gd name="connsiteX18" fmla="*/ 521110 w 668594"/>
              <a:gd name="connsiteY18" fmla="*/ 139203 h 1151926"/>
              <a:gd name="connsiteX19" fmla="*/ 530942 w 668594"/>
              <a:gd name="connsiteY19" fmla="*/ 109707 h 1151926"/>
              <a:gd name="connsiteX20" fmla="*/ 570271 w 668594"/>
              <a:gd name="connsiteY20" fmla="*/ 50713 h 1151926"/>
              <a:gd name="connsiteX21" fmla="*/ 599768 w 668594"/>
              <a:gd name="connsiteY21" fmla="*/ 31049 h 1151926"/>
              <a:gd name="connsiteX22" fmla="*/ 619432 w 668594"/>
              <a:gd name="connsiteY22" fmla="*/ 1552 h 1151926"/>
              <a:gd name="connsiteX23" fmla="*/ 648929 w 668594"/>
              <a:gd name="connsiteY23" fmla="*/ 11384 h 1151926"/>
              <a:gd name="connsiteX24" fmla="*/ 619432 w 668594"/>
              <a:gd name="connsiteY24" fmla="*/ 21216 h 1151926"/>
              <a:gd name="connsiteX25" fmla="*/ 580103 w 668594"/>
              <a:gd name="connsiteY25" fmla="*/ 31049 h 1151926"/>
              <a:gd name="connsiteX26" fmla="*/ 609600 w 668594"/>
              <a:gd name="connsiteY26" fmla="*/ 40881 h 1151926"/>
              <a:gd name="connsiteX27" fmla="*/ 639097 w 668594"/>
              <a:gd name="connsiteY27" fmla="*/ 70378 h 1151926"/>
              <a:gd name="connsiteX28" fmla="*/ 668594 w 668594"/>
              <a:gd name="connsiteY28" fmla="*/ 90042 h 1151926"/>
              <a:gd name="connsiteX29" fmla="*/ 658761 w 668594"/>
              <a:gd name="connsiteY29" fmla="*/ 139203 h 1151926"/>
              <a:gd name="connsiteX30" fmla="*/ 639097 w 668594"/>
              <a:gd name="connsiteY30" fmla="*/ 168700 h 1151926"/>
              <a:gd name="connsiteX31" fmla="*/ 658761 w 668594"/>
              <a:gd name="connsiteY31" fmla="*/ 99874 h 1151926"/>
              <a:gd name="connsiteX32" fmla="*/ 648929 w 668594"/>
              <a:gd name="connsiteY32" fmla="*/ 50713 h 1151926"/>
              <a:gd name="connsiteX33" fmla="*/ 491613 w 668594"/>
              <a:gd name="connsiteY33" fmla="*/ 21216 h 1151926"/>
              <a:gd name="connsiteX34" fmla="*/ 629265 w 668594"/>
              <a:gd name="connsiteY34" fmla="*/ 31049 h 1151926"/>
              <a:gd name="connsiteX35" fmla="*/ 639097 w 668594"/>
              <a:gd name="connsiteY35" fmla="*/ 60545 h 1151926"/>
              <a:gd name="connsiteX36" fmla="*/ 658761 w 668594"/>
              <a:gd name="connsiteY36" fmla="*/ 149036 h 1151926"/>
              <a:gd name="connsiteX37" fmla="*/ 668594 w 668594"/>
              <a:gd name="connsiteY37" fmla="*/ 178532 h 115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68594" h="1151926">
                <a:moveTo>
                  <a:pt x="0" y="1151926"/>
                </a:moveTo>
                <a:cubicBezTo>
                  <a:pt x="19665" y="1145371"/>
                  <a:pt x="39140" y="1138218"/>
                  <a:pt x="58994" y="1132262"/>
                </a:cubicBezTo>
                <a:cubicBezTo>
                  <a:pt x="71937" y="1128379"/>
                  <a:pt x="86236" y="1128472"/>
                  <a:pt x="98323" y="1122429"/>
                </a:cubicBezTo>
                <a:cubicBezTo>
                  <a:pt x="121420" y="1110880"/>
                  <a:pt x="161209" y="1071628"/>
                  <a:pt x="176981" y="1053603"/>
                </a:cubicBezTo>
                <a:cubicBezTo>
                  <a:pt x="187772" y="1041270"/>
                  <a:pt x="195813" y="1026716"/>
                  <a:pt x="206478" y="1014274"/>
                </a:cubicBezTo>
                <a:cubicBezTo>
                  <a:pt x="215527" y="1003717"/>
                  <a:pt x="227169" y="995540"/>
                  <a:pt x="235974" y="984778"/>
                </a:cubicBezTo>
                <a:cubicBezTo>
                  <a:pt x="256728" y="959412"/>
                  <a:pt x="276789" y="933390"/>
                  <a:pt x="294968" y="906120"/>
                </a:cubicBezTo>
                <a:cubicBezTo>
                  <a:pt x="301523" y="896288"/>
                  <a:pt x="309347" y="887192"/>
                  <a:pt x="314632" y="876623"/>
                </a:cubicBezTo>
                <a:cubicBezTo>
                  <a:pt x="319267" y="867353"/>
                  <a:pt x="319830" y="856396"/>
                  <a:pt x="324465" y="847126"/>
                </a:cubicBezTo>
                <a:cubicBezTo>
                  <a:pt x="329750" y="836557"/>
                  <a:pt x="338844" y="828198"/>
                  <a:pt x="344129" y="817629"/>
                </a:cubicBezTo>
                <a:cubicBezTo>
                  <a:pt x="384828" y="736228"/>
                  <a:pt x="317279" y="843153"/>
                  <a:pt x="373626" y="758636"/>
                </a:cubicBezTo>
                <a:cubicBezTo>
                  <a:pt x="376903" y="748804"/>
                  <a:pt x="381128" y="739238"/>
                  <a:pt x="383458" y="729139"/>
                </a:cubicBezTo>
                <a:cubicBezTo>
                  <a:pt x="390974" y="696572"/>
                  <a:pt x="384583" y="658626"/>
                  <a:pt x="403123" y="630816"/>
                </a:cubicBezTo>
                <a:cubicBezTo>
                  <a:pt x="409678" y="620984"/>
                  <a:pt x="417988" y="612118"/>
                  <a:pt x="422787" y="601320"/>
                </a:cubicBezTo>
                <a:cubicBezTo>
                  <a:pt x="422792" y="601310"/>
                  <a:pt x="447366" y="527583"/>
                  <a:pt x="452284" y="512829"/>
                </a:cubicBezTo>
                <a:lnTo>
                  <a:pt x="462116" y="483332"/>
                </a:lnTo>
                <a:cubicBezTo>
                  <a:pt x="465394" y="460390"/>
                  <a:pt x="467803" y="437308"/>
                  <a:pt x="471949" y="414507"/>
                </a:cubicBezTo>
                <a:cubicBezTo>
                  <a:pt x="485843" y="338094"/>
                  <a:pt x="489135" y="399950"/>
                  <a:pt x="501445" y="276855"/>
                </a:cubicBezTo>
                <a:cubicBezTo>
                  <a:pt x="509281" y="198504"/>
                  <a:pt x="504661" y="196776"/>
                  <a:pt x="521110" y="139203"/>
                </a:cubicBezTo>
                <a:cubicBezTo>
                  <a:pt x="523957" y="129238"/>
                  <a:pt x="525909" y="118767"/>
                  <a:pt x="530942" y="109707"/>
                </a:cubicBezTo>
                <a:cubicBezTo>
                  <a:pt x="542420" y="89047"/>
                  <a:pt x="550606" y="63822"/>
                  <a:pt x="570271" y="50713"/>
                </a:cubicBezTo>
                <a:lnTo>
                  <a:pt x="599768" y="31049"/>
                </a:lnTo>
                <a:cubicBezTo>
                  <a:pt x="606323" y="21217"/>
                  <a:pt x="608460" y="5941"/>
                  <a:pt x="619432" y="1552"/>
                </a:cubicBezTo>
                <a:cubicBezTo>
                  <a:pt x="629055" y="-2297"/>
                  <a:pt x="648929" y="1020"/>
                  <a:pt x="648929" y="11384"/>
                </a:cubicBezTo>
                <a:cubicBezTo>
                  <a:pt x="648929" y="21748"/>
                  <a:pt x="629397" y="18369"/>
                  <a:pt x="619432" y="21216"/>
                </a:cubicBezTo>
                <a:cubicBezTo>
                  <a:pt x="606439" y="24928"/>
                  <a:pt x="593213" y="27771"/>
                  <a:pt x="580103" y="31049"/>
                </a:cubicBezTo>
                <a:cubicBezTo>
                  <a:pt x="589935" y="34326"/>
                  <a:pt x="600976" y="35132"/>
                  <a:pt x="609600" y="40881"/>
                </a:cubicBezTo>
                <a:cubicBezTo>
                  <a:pt x="621170" y="48594"/>
                  <a:pt x="628415" y="61476"/>
                  <a:pt x="639097" y="70378"/>
                </a:cubicBezTo>
                <a:cubicBezTo>
                  <a:pt x="648175" y="77943"/>
                  <a:pt x="658762" y="83487"/>
                  <a:pt x="668594" y="90042"/>
                </a:cubicBezTo>
                <a:cubicBezTo>
                  <a:pt x="665316" y="106429"/>
                  <a:pt x="664629" y="123555"/>
                  <a:pt x="658761" y="139203"/>
                </a:cubicBezTo>
                <a:cubicBezTo>
                  <a:pt x="654612" y="150267"/>
                  <a:pt x="647453" y="177056"/>
                  <a:pt x="639097" y="168700"/>
                </a:cubicBezTo>
                <a:cubicBezTo>
                  <a:pt x="636011" y="165614"/>
                  <a:pt x="656492" y="106682"/>
                  <a:pt x="658761" y="99874"/>
                </a:cubicBezTo>
                <a:cubicBezTo>
                  <a:pt x="655484" y="83487"/>
                  <a:pt x="664998" y="55304"/>
                  <a:pt x="648929" y="50713"/>
                </a:cubicBezTo>
                <a:cubicBezTo>
                  <a:pt x="501029" y="8456"/>
                  <a:pt x="379427" y="77310"/>
                  <a:pt x="491613" y="21216"/>
                </a:cubicBezTo>
                <a:cubicBezTo>
                  <a:pt x="537497" y="24494"/>
                  <a:pt x="584817" y="19196"/>
                  <a:pt x="629265" y="31049"/>
                </a:cubicBezTo>
                <a:cubicBezTo>
                  <a:pt x="639279" y="33719"/>
                  <a:pt x="636250" y="50580"/>
                  <a:pt x="639097" y="60545"/>
                </a:cubicBezTo>
                <a:cubicBezTo>
                  <a:pt x="659290" y="131220"/>
                  <a:pt x="638479" y="67908"/>
                  <a:pt x="658761" y="149036"/>
                </a:cubicBezTo>
                <a:cubicBezTo>
                  <a:pt x="661275" y="159090"/>
                  <a:pt x="668594" y="178532"/>
                  <a:pt x="668594" y="17853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reeform: Shape 15">
            <a:extLst>
              <a:ext uri="{FF2B5EF4-FFF2-40B4-BE49-F238E27FC236}">
                <a16:creationId xmlns:a16="http://schemas.microsoft.com/office/drawing/2014/main" id="{B6272CF5-A128-45F3-8BB8-B79D0FC6E984}"/>
              </a:ext>
            </a:extLst>
          </p:cNvPr>
          <p:cNvSpPr/>
          <p:nvPr/>
        </p:nvSpPr>
        <p:spPr>
          <a:xfrm>
            <a:off x="5256255" y="4208206"/>
            <a:ext cx="829913" cy="1032388"/>
          </a:xfrm>
          <a:custGeom>
            <a:avLst/>
            <a:gdLst>
              <a:gd name="connsiteX0" fmla="*/ 829913 w 829913"/>
              <a:gd name="connsiteY0" fmla="*/ 1032388 h 1032388"/>
              <a:gd name="connsiteX1" fmla="*/ 741422 w 829913"/>
              <a:gd name="connsiteY1" fmla="*/ 865239 h 1032388"/>
              <a:gd name="connsiteX2" fmla="*/ 613603 w 829913"/>
              <a:gd name="connsiteY2" fmla="*/ 639097 h 1032388"/>
              <a:gd name="connsiteX3" fmla="*/ 564442 w 829913"/>
              <a:gd name="connsiteY3" fmla="*/ 550607 h 1032388"/>
              <a:gd name="connsiteX4" fmla="*/ 534945 w 829913"/>
              <a:gd name="connsiteY4" fmla="*/ 481781 h 1032388"/>
              <a:gd name="connsiteX5" fmla="*/ 495616 w 829913"/>
              <a:gd name="connsiteY5" fmla="*/ 422788 h 1032388"/>
              <a:gd name="connsiteX6" fmla="*/ 475951 w 829913"/>
              <a:gd name="connsiteY6" fmla="*/ 383459 h 1032388"/>
              <a:gd name="connsiteX7" fmla="*/ 426790 w 829913"/>
              <a:gd name="connsiteY7" fmla="*/ 304800 h 1032388"/>
              <a:gd name="connsiteX8" fmla="*/ 387461 w 829913"/>
              <a:gd name="connsiteY8" fmla="*/ 265471 h 1032388"/>
              <a:gd name="connsiteX9" fmla="*/ 357964 w 829913"/>
              <a:gd name="connsiteY9" fmla="*/ 226142 h 1032388"/>
              <a:gd name="connsiteX10" fmla="*/ 318635 w 829913"/>
              <a:gd name="connsiteY10" fmla="*/ 196646 h 1032388"/>
              <a:gd name="connsiteX11" fmla="*/ 289139 w 829913"/>
              <a:gd name="connsiteY11" fmla="*/ 157317 h 1032388"/>
              <a:gd name="connsiteX12" fmla="*/ 239977 w 829913"/>
              <a:gd name="connsiteY12" fmla="*/ 137652 h 1032388"/>
              <a:gd name="connsiteX13" fmla="*/ 171151 w 829913"/>
              <a:gd name="connsiteY13" fmla="*/ 88491 h 1032388"/>
              <a:gd name="connsiteX14" fmla="*/ 82661 w 829913"/>
              <a:gd name="connsiteY14" fmla="*/ 39329 h 1032388"/>
              <a:gd name="connsiteX15" fmla="*/ 13835 w 829913"/>
              <a:gd name="connsiteY15" fmla="*/ 19665 h 1032388"/>
              <a:gd name="connsiteX16" fmla="*/ 4003 w 829913"/>
              <a:gd name="connsiteY16" fmla="*/ 49162 h 1032388"/>
              <a:gd name="connsiteX17" fmla="*/ 23668 w 829913"/>
              <a:gd name="connsiteY17" fmla="*/ 19665 h 1032388"/>
              <a:gd name="connsiteX18" fmla="*/ 82661 w 829913"/>
              <a:gd name="connsiteY18" fmla="*/ 0 h 1032388"/>
              <a:gd name="connsiteX19" fmla="*/ 200648 w 829913"/>
              <a:gd name="connsiteY19" fmla="*/ 9833 h 103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9913" h="1032388">
                <a:moveTo>
                  <a:pt x="829913" y="1032388"/>
                </a:moveTo>
                <a:cubicBezTo>
                  <a:pt x="751375" y="901490"/>
                  <a:pt x="869747" y="1101628"/>
                  <a:pt x="741422" y="865239"/>
                </a:cubicBezTo>
                <a:cubicBezTo>
                  <a:pt x="700111" y="789141"/>
                  <a:pt x="656054" y="714565"/>
                  <a:pt x="613603" y="639097"/>
                </a:cubicBezTo>
                <a:cubicBezTo>
                  <a:pt x="597060" y="609687"/>
                  <a:pt x="577734" y="581622"/>
                  <a:pt x="564442" y="550607"/>
                </a:cubicBezTo>
                <a:cubicBezTo>
                  <a:pt x="554610" y="527665"/>
                  <a:pt x="546779" y="503758"/>
                  <a:pt x="534945" y="481781"/>
                </a:cubicBezTo>
                <a:cubicBezTo>
                  <a:pt x="523740" y="460972"/>
                  <a:pt x="507776" y="443054"/>
                  <a:pt x="495616" y="422788"/>
                </a:cubicBezTo>
                <a:cubicBezTo>
                  <a:pt x="488075" y="410220"/>
                  <a:pt x="483069" y="396272"/>
                  <a:pt x="475951" y="383459"/>
                </a:cubicBezTo>
                <a:cubicBezTo>
                  <a:pt x="473620" y="379264"/>
                  <a:pt x="436499" y="316127"/>
                  <a:pt x="426790" y="304800"/>
                </a:cubicBezTo>
                <a:cubicBezTo>
                  <a:pt x="414724" y="290724"/>
                  <a:pt x="399670" y="279424"/>
                  <a:pt x="387461" y="265471"/>
                </a:cubicBezTo>
                <a:cubicBezTo>
                  <a:pt x="376670" y="253138"/>
                  <a:pt x="369552" y="237729"/>
                  <a:pt x="357964" y="226142"/>
                </a:cubicBezTo>
                <a:cubicBezTo>
                  <a:pt x="346377" y="214555"/>
                  <a:pt x="330222" y="208233"/>
                  <a:pt x="318635" y="196646"/>
                </a:cubicBezTo>
                <a:cubicBezTo>
                  <a:pt x="307048" y="185059"/>
                  <a:pt x="302249" y="167149"/>
                  <a:pt x="289139" y="157317"/>
                </a:cubicBezTo>
                <a:cubicBezTo>
                  <a:pt x="275019" y="146727"/>
                  <a:pt x="256364" y="144207"/>
                  <a:pt x="239977" y="137652"/>
                </a:cubicBezTo>
                <a:cubicBezTo>
                  <a:pt x="187837" y="85512"/>
                  <a:pt x="235860" y="127316"/>
                  <a:pt x="171151" y="88491"/>
                </a:cubicBezTo>
                <a:cubicBezTo>
                  <a:pt x="86627" y="37777"/>
                  <a:pt x="141993" y="59108"/>
                  <a:pt x="82661" y="39329"/>
                </a:cubicBezTo>
                <a:cubicBezTo>
                  <a:pt x="60216" y="16885"/>
                  <a:pt x="50514" y="-9678"/>
                  <a:pt x="13835" y="19665"/>
                </a:cubicBezTo>
                <a:cubicBezTo>
                  <a:pt x="5742" y="26139"/>
                  <a:pt x="-6361" y="49162"/>
                  <a:pt x="4003" y="49162"/>
                </a:cubicBezTo>
                <a:cubicBezTo>
                  <a:pt x="15820" y="49162"/>
                  <a:pt x="13647" y="25928"/>
                  <a:pt x="23668" y="19665"/>
                </a:cubicBezTo>
                <a:cubicBezTo>
                  <a:pt x="41245" y="8679"/>
                  <a:pt x="82661" y="0"/>
                  <a:pt x="82661" y="0"/>
                </a:cubicBezTo>
                <a:cubicBezTo>
                  <a:pt x="174327" y="11459"/>
                  <a:pt x="134896" y="9833"/>
                  <a:pt x="200648" y="983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976708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686800" y="6543041"/>
            <a:ext cx="2063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
              <a:lnSpc>
                <a:spcPts val="930"/>
              </a:lnSpc>
            </a:pPr>
            <a:fld id="{81D60167-4931-47E6-BA6A-407CBD079E47}" type="slidenum">
              <a:rPr lang="en-IN" smtClean="0"/>
              <a:pPr marL="19050">
                <a:lnSpc>
                  <a:spcPts val="930"/>
                </a:lnSpc>
              </a:pPr>
              <a:t>56</a:t>
            </a:fld>
            <a:endParaRPr dirty="0"/>
          </a:p>
        </p:txBody>
      </p:sp>
      <p:sp>
        <p:nvSpPr>
          <p:cNvPr id="3" name="object 3"/>
          <p:cNvSpPr txBox="1"/>
          <p:nvPr/>
        </p:nvSpPr>
        <p:spPr>
          <a:xfrm>
            <a:off x="687705" y="1857432"/>
            <a:ext cx="7712869" cy="340638"/>
          </a:xfrm>
          <a:prstGeom prst="rect">
            <a:avLst/>
          </a:prstGeom>
        </p:spPr>
        <p:txBody>
          <a:bodyPr vert="horz" wrap="square" lIns="0" tIns="45244" rIns="0" bIns="0" rtlCol="0">
            <a:spAutoFit/>
          </a:bodyPr>
          <a:lstStyle/>
          <a:p>
            <a:pPr marL="9049" marR="159068">
              <a:lnSpc>
                <a:spcPts val="2273"/>
              </a:lnSpc>
              <a:spcBef>
                <a:spcPts val="356"/>
              </a:spcBef>
              <a:tabLst>
                <a:tab pos="181451" algn="l"/>
              </a:tabLst>
            </a:pPr>
            <a:endParaRPr sz="2200" dirty="0">
              <a:cs typeface="Calibri Light"/>
            </a:endParaRPr>
          </a:p>
        </p:txBody>
      </p:sp>
      <p:sp>
        <p:nvSpPr>
          <p:cNvPr id="6" name="Title 1">
            <a:extLst>
              <a:ext uri="{FF2B5EF4-FFF2-40B4-BE49-F238E27FC236}">
                <a16:creationId xmlns:a16="http://schemas.microsoft.com/office/drawing/2014/main" id="{D40AA270-4C02-4F80-A0C4-3C296284917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C8CB6C14-FFB3-4F24-8AE6-99F5DEC3CCAA}"/>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4" name="Date Placeholder 3">
            <a:extLst>
              <a:ext uri="{FF2B5EF4-FFF2-40B4-BE49-F238E27FC236}">
                <a16:creationId xmlns:a16="http://schemas.microsoft.com/office/drawing/2014/main" id="{F77D7689-9612-43AB-8C93-3816567AD7A3}"/>
              </a:ext>
            </a:extLst>
          </p:cNvPr>
          <p:cNvSpPr>
            <a:spLocks noGrp="1"/>
          </p:cNvSpPr>
          <p:nvPr>
            <p:ph type="dt" sz="half" idx="10"/>
          </p:nvPr>
        </p:nvSpPr>
        <p:spPr/>
        <p:txBody>
          <a:bodyPr/>
          <a:lstStyle/>
          <a:p>
            <a:fld id="{F9787886-A2BE-487C-9579-2745F91B3AA0}" type="datetime1">
              <a:rPr lang="en-IN" smtClean="0"/>
              <a:t>03-09-2021</a:t>
            </a:fld>
            <a:endParaRPr lang="en-US"/>
          </a:p>
        </p:txBody>
      </p:sp>
      <p:sp>
        <p:nvSpPr>
          <p:cNvPr id="8" name="Footer Placeholder 7">
            <a:extLst>
              <a:ext uri="{FF2B5EF4-FFF2-40B4-BE49-F238E27FC236}">
                <a16:creationId xmlns:a16="http://schemas.microsoft.com/office/drawing/2014/main" id="{C14F8895-1140-48DD-ACEC-87FAC02E1249}"/>
              </a:ext>
            </a:extLst>
          </p:cNvPr>
          <p:cNvSpPr>
            <a:spLocks noGrp="1"/>
          </p:cNvSpPr>
          <p:nvPr>
            <p:ph type="ftr" sz="quarter" idx="11"/>
          </p:nvPr>
        </p:nvSpPr>
        <p:spPr/>
        <p:txBody>
          <a:bodyPr/>
          <a:lstStyle/>
          <a:p>
            <a:r>
              <a:rPr lang="fi-FI" smtClean="0"/>
              <a:t>Alisha Sikri DS  Unit 2                        </a:t>
            </a:r>
            <a:endParaRPr lang="en-US"/>
          </a:p>
        </p:txBody>
      </p:sp>
      <p:sp>
        <p:nvSpPr>
          <p:cNvPr id="9" name="TextBox 8">
            <a:extLst>
              <a:ext uri="{FF2B5EF4-FFF2-40B4-BE49-F238E27FC236}">
                <a16:creationId xmlns:a16="http://schemas.microsoft.com/office/drawing/2014/main" id="{0F8D7A1B-99F9-48CF-9D04-67651470B5AA}"/>
              </a:ext>
            </a:extLst>
          </p:cNvPr>
          <p:cNvSpPr txBox="1"/>
          <p:nvPr/>
        </p:nvSpPr>
        <p:spPr>
          <a:xfrm>
            <a:off x="7668344" y="6538912"/>
            <a:ext cx="184731" cy="369332"/>
          </a:xfrm>
          <a:prstGeom prst="rect">
            <a:avLst/>
          </a:prstGeom>
          <a:noFill/>
        </p:spPr>
        <p:txBody>
          <a:bodyPr wrap="none" rtlCol="0">
            <a:spAutoFit/>
          </a:bodyPr>
          <a:lstStyle/>
          <a:p>
            <a:endParaRPr lang="en-IN" dirty="0"/>
          </a:p>
        </p:txBody>
      </p:sp>
      <p:sp>
        <p:nvSpPr>
          <p:cNvPr id="11" name="TextBox 10">
            <a:extLst>
              <a:ext uri="{FF2B5EF4-FFF2-40B4-BE49-F238E27FC236}">
                <a16:creationId xmlns:a16="http://schemas.microsoft.com/office/drawing/2014/main" id="{5241ADAC-F5DA-490A-B6DB-CCC60DE0FB7A}"/>
              </a:ext>
            </a:extLst>
          </p:cNvPr>
          <p:cNvSpPr txBox="1"/>
          <p:nvPr/>
        </p:nvSpPr>
        <p:spPr>
          <a:xfrm>
            <a:off x="687705" y="1196752"/>
            <a:ext cx="2133601" cy="2585323"/>
          </a:xfrm>
          <a:prstGeom prst="rect">
            <a:avLst/>
          </a:prstGeom>
          <a:noFill/>
        </p:spPr>
        <p:txBody>
          <a:bodyPr wrap="square" rtlCol="0">
            <a:spAutoFit/>
          </a:bodyPr>
          <a:lstStyle/>
          <a:p>
            <a:r>
              <a:rPr lang="en-US" dirty="0"/>
              <a:t>Head Recursion()</a:t>
            </a:r>
            <a:endParaRPr lang="en-IN" dirty="0"/>
          </a:p>
          <a:p>
            <a:endParaRPr lang="en-IN" dirty="0"/>
          </a:p>
          <a:p>
            <a:r>
              <a:rPr lang="en-IN" dirty="0"/>
              <a:t>Fun()</a:t>
            </a:r>
          </a:p>
          <a:p>
            <a:r>
              <a:rPr lang="en-IN" dirty="0"/>
              <a:t>{</a:t>
            </a:r>
          </a:p>
          <a:p>
            <a:r>
              <a:rPr lang="en-IN" dirty="0"/>
              <a:t>Fun();</a:t>
            </a:r>
          </a:p>
          <a:p>
            <a:r>
              <a:rPr lang="en-IN" dirty="0"/>
              <a:t>…….</a:t>
            </a:r>
          </a:p>
          <a:p>
            <a:r>
              <a:rPr lang="en-IN" dirty="0"/>
              <a:t>……</a:t>
            </a:r>
          </a:p>
          <a:p>
            <a:r>
              <a:rPr lang="en-IN" dirty="0"/>
              <a:t>…….</a:t>
            </a:r>
          </a:p>
          <a:p>
            <a:r>
              <a:rPr lang="en-IN" dirty="0"/>
              <a:t>}</a:t>
            </a:r>
            <a:endParaRPr lang="en-US" dirty="0"/>
          </a:p>
        </p:txBody>
      </p:sp>
      <p:sp>
        <p:nvSpPr>
          <p:cNvPr id="13" name="TextBox 12">
            <a:extLst>
              <a:ext uri="{FF2B5EF4-FFF2-40B4-BE49-F238E27FC236}">
                <a16:creationId xmlns:a16="http://schemas.microsoft.com/office/drawing/2014/main" id="{7E7C7EF0-F9D7-4B5B-ACFE-26C91C7C944F}"/>
              </a:ext>
            </a:extLst>
          </p:cNvPr>
          <p:cNvSpPr txBox="1"/>
          <p:nvPr/>
        </p:nvSpPr>
        <p:spPr>
          <a:xfrm>
            <a:off x="6266973" y="1124744"/>
            <a:ext cx="2133601" cy="2862322"/>
          </a:xfrm>
          <a:prstGeom prst="rect">
            <a:avLst/>
          </a:prstGeom>
          <a:noFill/>
        </p:spPr>
        <p:txBody>
          <a:bodyPr wrap="square" rtlCol="0">
            <a:spAutoFit/>
          </a:bodyPr>
          <a:lstStyle/>
          <a:p>
            <a:r>
              <a:rPr lang="en-US" dirty="0"/>
              <a:t>Tail Recursion()</a:t>
            </a:r>
            <a:endParaRPr lang="en-IN" dirty="0"/>
          </a:p>
          <a:p>
            <a:endParaRPr lang="en-IN" dirty="0"/>
          </a:p>
          <a:p>
            <a:r>
              <a:rPr lang="en-IN" dirty="0"/>
              <a:t>Fun()</a:t>
            </a:r>
          </a:p>
          <a:p>
            <a:r>
              <a:rPr lang="en-IN" dirty="0"/>
              <a:t>{</a:t>
            </a:r>
          </a:p>
          <a:p>
            <a:r>
              <a:rPr lang="en-IN" dirty="0"/>
              <a:t>…….</a:t>
            </a:r>
          </a:p>
          <a:p>
            <a:r>
              <a:rPr lang="en-IN" dirty="0"/>
              <a:t>……</a:t>
            </a:r>
          </a:p>
          <a:p>
            <a:r>
              <a:rPr lang="en-IN" dirty="0"/>
              <a:t>…….</a:t>
            </a:r>
          </a:p>
          <a:p>
            <a:r>
              <a:rPr lang="en-IN" dirty="0"/>
              <a:t>Fun();</a:t>
            </a:r>
          </a:p>
          <a:p>
            <a:endParaRPr lang="en-IN" dirty="0"/>
          </a:p>
          <a:p>
            <a:r>
              <a:rPr lang="en-IN" dirty="0"/>
              <a:t>}</a:t>
            </a:r>
            <a:endParaRPr lang="en-US" dirty="0"/>
          </a:p>
        </p:txBody>
      </p:sp>
      <p:sp>
        <p:nvSpPr>
          <p:cNvPr id="20" name="TextBox 19">
            <a:extLst>
              <a:ext uri="{FF2B5EF4-FFF2-40B4-BE49-F238E27FC236}">
                <a16:creationId xmlns:a16="http://schemas.microsoft.com/office/drawing/2014/main" id="{CF3DA8E7-90BA-4404-9E36-1E611D792BDA}"/>
              </a:ext>
            </a:extLst>
          </p:cNvPr>
          <p:cNvSpPr txBox="1"/>
          <p:nvPr/>
        </p:nvSpPr>
        <p:spPr>
          <a:xfrm>
            <a:off x="2821306" y="3217029"/>
            <a:ext cx="2758806" cy="3139321"/>
          </a:xfrm>
          <a:prstGeom prst="rect">
            <a:avLst/>
          </a:prstGeom>
          <a:noFill/>
        </p:spPr>
        <p:txBody>
          <a:bodyPr wrap="square" rtlCol="0">
            <a:spAutoFit/>
          </a:bodyPr>
          <a:lstStyle/>
          <a:p>
            <a:r>
              <a:rPr lang="en-US" dirty="0"/>
              <a:t>Head &amp;Tail Recursion()</a:t>
            </a:r>
            <a:endParaRPr lang="en-IN" dirty="0"/>
          </a:p>
          <a:p>
            <a:endParaRPr lang="en-IN" dirty="0"/>
          </a:p>
          <a:p>
            <a:r>
              <a:rPr lang="en-IN" dirty="0"/>
              <a:t>Fun()</a:t>
            </a:r>
          </a:p>
          <a:p>
            <a:r>
              <a:rPr lang="en-IN" dirty="0"/>
              <a:t>{</a:t>
            </a:r>
          </a:p>
          <a:p>
            <a:r>
              <a:rPr lang="en-IN" dirty="0"/>
              <a:t>Fun()</a:t>
            </a:r>
          </a:p>
          <a:p>
            <a:r>
              <a:rPr lang="en-IN" dirty="0"/>
              <a:t>...….</a:t>
            </a:r>
          </a:p>
          <a:p>
            <a:r>
              <a:rPr lang="en-IN" dirty="0"/>
              <a:t>……</a:t>
            </a:r>
          </a:p>
          <a:p>
            <a:r>
              <a:rPr lang="en-IN" dirty="0"/>
              <a:t>…….</a:t>
            </a:r>
          </a:p>
          <a:p>
            <a:r>
              <a:rPr lang="en-IN" dirty="0"/>
              <a:t>Fun();</a:t>
            </a:r>
          </a:p>
          <a:p>
            <a:endParaRPr lang="en-IN" dirty="0"/>
          </a:p>
          <a:p>
            <a:r>
              <a:rPr lang="en-IN" dirty="0"/>
              <a:t>}</a:t>
            </a:r>
            <a:endParaRPr lang="en-US" dirty="0"/>
          </a:p>
        </p:txBody>
      </p:sp>
    </p:spTree>
    <p:extLst>
      <p:ext uri="{BB962C8B-B14F-4D97-AF65-F5344CB8AC3E}">
        <p14:creationId xmlns:p14="http://schemas.microsoft.com/office/powerpoint/2010/main" val="42664870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583612" y="6449695"/>
            <a:ext cx="2063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
              <a:lnSpc>
                <a:spcPts val="930"/>
              </a:lnSpc>
            </a:pPr>
            <a:fld id="{81D60167-4931-47E6-BA6A-407CBD079E47}" type="slidenum">
              <a:rPr lang="en-IN" smtClean="0"/>
              <a:pPr marL="19050">
                <a:lnSpc>
                  <a:spcPts val="930"/>
                </a:lnSpc>
              </a:pPr>
              <a:t>57</a:t>
            </a:fld>
            <a:endParaRPr dirty="0"/>
          </a:p>
        </p:txBody>
      </p:sp>
      <p:sp>
        <p:nvSpPr>
          <p:cNvPr id="2" name="object 2"/>
          <p:cNvSpPr txBox="1">
            <a:spLocks noGrp="1"/>
          </p:cNvSpPr>
          <p:nvPr>
            <p:ph type="title"/>
          </p:nvPr>
        </p:nvSpPr>
        <p:spPr>
          <a:xfrm>
            <a:off x="-227648" y="1188314"/>
            <a:ext cx="3350895" cy="440505"/>
          </a:xfrm>
          <a:prstGeom prst="rect">
            <a:avLst/>
          </a:prstGeom>
        </p:spPr>
        <p:txBody>
          <a:bodyPr vert="horz" wrap="square" lIns="0" tIns="9525" rIns="0" bIns="0" rtlCol="0" anchor="ctr">
            <a:spAutoFit/>
          </a:bodyPr>
          <a:lstStyle/>
          <a:p>
            <a:pPr marL="9525">
              <a:spcBef>
                <a:spcPts val="75"/>
              </a:spcBef>
            </a:pPr>
            <a:r>
              <a:rPr sz="2800" b="1" spc="-71" dirty="0"/>
              <a:t>R</a:t>
            </a:r>
            <a:r>
              <a:rPr sz="2800" b="1" spc="-11" dirty="0"/>
              <a:t>e</a:t>
            </a:r>
            <a:r>
              <a:rPr sz="2800" b="1" spc="-23" dirty="0"/>
              <a:t>c</a:t>
            </a:r>
            <a:r>
              <a:rPr sz="2800" b="1" spc="-26" dirty="0"/>
              <a:t>u</a:t>
            </a:r>
            <a:r>
              <a:rPr sz="2800" b="1" spc="-75" dirty="0"/>
              <a:t>r</a:t>
            </a:r>
            <a:r>
              <a:rPr sz="2800" b="1" spc="-19" dirty="0"/>
              <a:t>s</a:t>
            </a:r>
            <a:r>
              <a:rPr sz="2800" b="1" spc="-11" dirty="0"/>
              <a:t>i</a:t>
            </a:r>
            <a:r>
              <a:rPr sz="2800" b="1" spc="-30" dirty="0"/>
              <a:t>o</a:t>
            </a:r>
            <a:r>
              <a:rPr sz="2800" b="1" dirty="0"/>
              <a:t>n</a:t>
            </a:r>
          </a:p>
        </p:txBody>
      </p:sp>
      <p:sp>
        <p:nvSpPr>
          <p:cNvPr id="3" name="object 3"/>
          <p:cNvSpPr txBox="1"/>
          <p:nvPr/>
        </p:nvSpPr>
        <p:spPr>
          <a:xfrm>
            <a:off x="687705" y="1857432"/>
            <a:ext cx="7712869" cy="2020585"/>
          </a:xfrm>
          <a:prstGeom prst="rect">
            <a:avLst/>
          </a:prstGeom>
        </p:spPr>
        <p:txBody>
          <a:bodyPr vert="horz" wrap="square" lIns="0" tIns="45244" rIns="0" bIns="0" rtlCol="0">
            <a:spAutoFit/>
          </a:bodyPr>
          <a:lstStyle/>
          <a:p>
            <a:pPr marL="180975" marR="159068" indent="-171926">
              <a:lnSpc>
                <a:spcPts val="2273"/>
              </a:lnSpc>
              <a:spcBef>
                <a:spcPts val="356"/>
              </a:spcBef>
              <a:buFont typeface="Arial"/>
              <a:buChar char="•"/>
              <a:tabLst>
                <a:tab pos="181451" algn="l"/>
              </a:tabLst>
            </a:pPr>
            <a:r>
              <a:rPr lang="en-US" sz="2200" dirty="0">
                <a:cs typeface="Calibri Light"/>
              </a:rPr>
              <a:t>There is base condition, that stops further calling of the function</a:t>
            </a:r>
          </a:p>
          <a:p>
            <a:pPr marL="180975" marR="159068" indent="-171926">
              <a:lnSpc>
                <a:spcPts val="2273"/>
              </a:lnSpc>
              <a:spcBef>
                <a:spcPts val="356"/>
              </a:spcBef>
              <a:buFont typeface="Arial"/>
              <a:buChar char="•"/>
              <a:tabLst>
                <a:tab pos="181451" algn="l"/>
              </a:tabLst>
            </a:pPr>
            <a:endParaRPr lang="en-US" sz="2200" dirty="0">
              <a:cs typeface="Calibri Light"/>
            </a:endParaRPr>
          </a:p>
          <a:p>
            <a:pPr marL="180975" marR="159068" indent="-171926">
              <a:lnSpc>
                <a:spcPts val="2273"/>
              </a:lnSpc>
              <a:spcBef>
                <a:spcPts val="356"/>
              </a:spcBef>
              <a:buFont typeface="Arial"/>
              <a:buChar char="•"/>
              <a:tabLst>
                <a:tab pos="181451" algn="l"/>
              </a:tabLst>
            </a:pPr>
            <a:r>
              <a:rPr lang="en-US" sz="2200" dirty="0">
                <a:cs typeface="Calibri Light"/>
              </a:rPr>
              <a:t>Function call itself directly or indirectly, it should reach towards base condition.</a:t>
            </a:r>
          </a:p>
          <a:p>
            <a:pPr marL="180975" marR="159068" indent="-171926">
              <a:lnSpc>
                <a:spcPts val="2273"/>
              </a:lnSpc>
              <a:spcBef>
                <a:spcPts val="356"/>
              </a:spcBef>
              <a:buFont typeface="Arial"/>
              <a:buChar char="•"/>
              <a:tabLst>
                <a:tab pos="181451" algn="l"/>
              </a:tabLst>
            </a:pPr>
            <a:endParaRPr lang="en-US" sz="2200" dirty="0">
              <a:cs typeface="Calibri Light"/>
            </a:endParaRPr>
          </a:p>
          <a:p>
            <a:pPr marL="180975" marR="159068" indent="-171926">
              <a:lnSpc>
                <a:spcPts val="2273"/>
              </a:lnSpc>
              <a:spcBef>
                <a:spcPts val="356"/>
              </a:spcBef>
              <a:buFont typeface="Arial"/>
              <a:buChar char="•"/>
              <a:tabLst>
                <a:tab pos="181451" algn="l"/>
              </a:tabLst>
            </a:pPr>
            <a:endParaRPr sz="2200" dirty="0">
              <a:cs typeface="Calibri Light"/>
            </a:endParaRPr>
          </a:p>
        </p:txBody>
      </p:sp>
      <p:sp>
        <p:nvSpPr>
          <p:cNvPr id="6" name="Title 1">
            <a:extLst>
              <a:ext uri="{FF2B5EF4-FFF2-40B4-BE49-F238E27FC236}">
                <a16:creationId xmlns:a16="http://schemas.microsoft.com/office/drawing/2014/main" id="{D40AA270-4C02-4F80-A0C4-3C296284917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C8CB6C14-FFB3-4F24-8AE6-99F5DEC3CCAA}"/>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4" name="Date Placeholder 3">
            <a:extLst>
              <a:ext uri="{FF2B5EF4-FFF2-40B4-BE49-F238E27FC236}">
                <a16:creationId xmlns:a16="http://schemas.microsoft.com/office/drawing/2014/main" id="{F77D7689-9612-43AB-8C93-3816567AD7A3}"/>
              </a:ext>
            </a:extLst>
          </p:cNvPr>
          <p:cNvSpPr>
            <a:spLocks noGrp="1"/>
          </p:cNvSpPr>
          <p:nvPr>
            <p:ph type="dt" sz="half" idx="10"/>
          </p:nvPr>
        </p:nvSpPr>
        <p:spPr/>
        <p:txBody>
          <a:bodyPr/>
          <a:lstStyle/>
          <a:p>
            <a:fld id="{1B88DD84-14E0-427F-9F4C-B2F2B9F1D5A9}" type="datetime1">
              <a:rPr lang="en-IN" smtClean="0"/>
              <a:t>03-09-2021</a:t>
            </a:fld>
            <a:endParaRPr lang="en-US"/>
          </a:p>
        </p:txBody>
      </p:sp>
      <p:sp>
        <p:nvSpPr>
          <p:cNvPr id="8" name="Footer Placeholder 7">
            <a:extLst>
              <a:ext uri="{FF2B5EF4-FFF2-40B4-BE49-F238E27FC236}">
                <a16:creationId xmlns:a16="http://schemas.microsoft.com/office/drawing/2014/main" id="{C14F8895-1140-48DD-ACEC-87FAC02E1249}"/>
              </a:ext>
            </a:extLst>
          </p:cNvPr>
          <p:cNvSpPr>
            <a:spLocks noGrp="1"/>
          </p:cNvSpPr>
          <p:nvPr>
            <p:ph type="ftr" sz="quarter" idx="11"/>
          </p:nvPr>
        </p:nvSpPr>
        <p:spPr/>
        <p:txBody>
          <a:bodyPr/>
          <a:lstStyle/>
          <a:p>
            <a:r>
              <a:rPr lang="fi-FI" smtClean="0"/>
              <a:t>Alisha Sikri DS  Unit 2                        </a:t>
            </a:r>
            <a:endParaRPr lang="en-US"/>
          </a:p>
        </p:txBody>
      </p:sp>
    </p:spTree>
    <p:extLst>
      <p:ext uri="{BB962C8B-B14F-4D97-AF65-F5344CB8AC3E}">
        <p14:creationId xmlns:p14="http://schemas.microsoft.com/office/powerpoint/2010/main" val="6896604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583612" y="6449695"/>
            <a:ext cx="2063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
              <a:lnSpc>
                <a:spcPts val="930"/>
              </a:lnSpc>
            </a:pPr>
            <a:fld id="{81D60167-4931-47E6-BA6A-407CBD079E47}" type="slidenum">
              <a:rPr lang="en-IN" smtClean="0"/>
              <a:pPr marL="19050">
                <a:lnSpc>
                  <a:spcPts val="930"/>
                </a:lnSpc>
              </a:pPr>
              <a:t>58</a:t>
            </a:fld>
            <a:endParaRPr dirty="0"/>
          </a:p>
        </p:txBody>
      </p:sp>
      <p:sp>
        <p:nvSpPr>
          <p:cNvPr id="2" name="object 2"/>
          <p:cNvSpPr txBox="1">
            <a:spLocks noGrp="1"/>
          </p:cNvSpPr>
          <p:nvPr>
            <p:ph type="title"/>
          </p:nvPr>
        </p:nvSpPr>
        <p:spPr>
          <a:xfrm>
            <a:off x="471071" y="719162"/>
            <a:ext cx="7368480" cy="871392"/>
          </a:xfrm>
          <a:prstGeom prst="rect">
            <a:avLst/>
          </a:prstGeom>
        </p:spPr>
        <p:txBody>
          <a:bodyPr vert="horz" wrap="square" lIns="0" tIns="9525" rIns="0" bIns="0" rtlCol="0" anchor="ctr">
            <a:spAutoFit/>
          </a:bodyPr>
          <a:lstStyle/>
          <a:p>
            <a:pPr marL="9525" algn="l">
              <a:spcBef>
                <a:spcPts val="75"/>
              </a:spcBef>
            </a:pPr>
            <a:r>
              <a:rPr lang="en-US" sz="2800" b="1" spc="-71" dirty="0"/>
              <a:t/>
            </a:r>
            <a:br>
              <a:rPr lang="en-US" sz="2800" b="1" spc="-71" dirty="0"/>
            </a:br>
            <a:r>
              <a:rPr lang="en-US" sz="2800" b="1" spc="-71" dirty="0"/>
              <a:t>Calculate Factorial of the number using Recursion.</a:t>
            </a:r>
            <a:endParaRPr sz="2800" b="1" dirty="0"/>
          </a:p>
        </p:txBody>
      </p:sp>
      <p:sp>
        <p:nvSpPr>
          <p:cNvPr id="3" name="object 3"/>
          <p:cNvSpPr txBox="1"/>
          <p:nvPr/>
        </p:nvSpPr>
        <p:spPr>
          <a:xfrm>
            <a:off x="687705" y="1857432"/>
            <a:ext cx="7712869" cy="686887"/>
          </a:xfrm>
          <a:prstGeom prst="rect">
            <a:avLst/>
          </a:prstGeom>
        </p:spPr>
        <p:txBody>
          <a:bodyPr vert="horz" wrap="square" lIns="0" tIns="45244" rIns="0" bIns="0" rtlCol="0">
            <a:spAutoFit/>
          </a:bodyPr>
          <a:lstStyle/>
          <a:p>
            <a:pPr marL="9049" marR="159068">
              <a:lnSpc>
                <a:spcPts val="2273"/>
              </a:lnSpc>
              <a:spcBef>
                <a:spcPts val="356"/>
              </a:spcBef>
              <a:tabLst>
                <a:tab pos="181451" algn="l"/>
              </a:tabLst>
            </a:pPr>
            <a:endParaRPr lang="en-US" sz="2200" dirty="0">
              <a:cs typeface="Calibri Light"/>
            </a:endParaRPr>
          </a:p>
          <a:p>
            <a:pPr marL="180975" marR="159068" indent="-171926">
              <a:lnSpc>
                <a:spcPts val="2273"/>
              </a:lnSpc>
              <a:spcBef>
                <a:spcPts val="356"/>
              </a:spcBef>
              <a:buFont typeface="Arial"/>
              <a:buChar char="•"/>
              <a:tabLst>
                <a:tab pos="181451" algn="l"/>
              </a:tabLst>
            </a:pPr>
            <a:endParaRPr sz="2200" dirty="0">
              <a:cs typeface="Calibri Light"/>
            </a:endParaRPr>
          </a:p>
        </p:txBody>
      </p:sp>
      <p:sp>
        <p:nvSpPr>
          <p:cNvPr id="6" name="Title 1">
            <a:extLst>
              <a:ext uri="{FF2B5EF4-FFF2-40B4-BE49-F238E27FC236}">
                <a16:creationId xmlns:a16="http://schemas.microsoft.com/office/drawing/2014/main" id="{D40AA270-4C02-4F80-A0C4-3C296284917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C8CB6C14-FFB3-4F24-8AE6-99F5DEC3CCAA}"/>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4" name="Date Placeholder 3">
            <a:extLst>
              <a:ext uri="{FF2B5EF4-FFF2-40B4-BE49-F238E27FC236}">
                <a16:creationId xmlns:a16="http://schemas.microsoft.com/office/drawing/2014/main" id="{F77D7689-9612-43AB-8C93-3816567AD7A3}"/>
              </a:ext>
            </a:extLst>
          </p:cNvPr>
          <p:cNvSpPr>
            <a:spLocks noGrp="1"/>
          </p:cNvSpPr>
          <p:nvPr>
            <p:ph type="dt" sz="half" idx="10"/>
          </p:nvPr>
        </p:nvSpPr>
        <p:spPr/>
        <p:txBody>
          <a:bodyPr/>
          <a:lstStyle/>
          <a:p>
            <a:fld id="{9568414B-0CB8-40A4-BA16-704831282D14}" type="datetime1">
              <a:rPr lang="en-IN" smtClean="0"/>
              <a:t>03-09-2021</a:t>
            </a:fld>
            <a:endParaRPr lang="en-US"/>
          </a:p>
        </p:txBody>
      </p:sp>
      <p:sp>
        <p:nvSpPr>
          <p:cNvPr id="8" name="Footer Placeholder 7">
            <a:extLst>
              <a:ext uri="{FF2B5EF4-FFF2-40B4-BE49-F238E27FC236}">
                <a16:creationId xmlns:a16="http://schemas.microsoft.com/office/drawing/2014/main" id="{C14F8895-1140-48DD-ACEC-87FAC02E1249}"/>
              </a:ext>
            </a:extLst>
          </p:cNvPr>
          <p:cNvSpPr>
            <a:spLocks noGrp="1"/>
          </p:cNvSpPr>
          <p:nvPr>
            <p:ph type="ftr" sz="quarter" idx="11"/>
          </p:nvPr>
        </p:nvSpPr>
        <p:spPr/>
        <p:txBody>
          <a:bodyPr/>
          <a:lstStyle/>
          <a:p>
            <a:r>
              <a:rPr lang="fi-FI" smtClean="0"/>
              <a:t>Alisha Sikri DS  Unit 2                        </a:t>
            </a:r>
            <a:endParaRPr lang="en-US"/>
          </a:p>
        </p:txBody>
      </p:sp>
      <p:sp>
        <p:nvSpPr>
          <p:cNvPr id="12" name="Rectangle 3">
            <a:extLst>
              <a:ext uri="{FF2B5EF4-FFF2-40B4-BE49-F238E27FC236}">
                <a16:creationId xmlns:a16="http://schemas.microsoft.com/office/drawing/2014/main" id="{FE4A5922-3F6F-4019-A550-4203EB7E9AAA}"/>
              </a:ext>
            </a:extLst>
          </p:cNvPr>
          <p:cNvSpPr>
            <a:spLocks noChangeArrowheads="1"/>
          </p:cNvSpPr>
          <p:nvPr/>
        </p:nvSpPr>
        <p:spPr bwMode="auto">
          <a:xfrm>
            <a:off x="471071" y="2063507"/>
            <a:ext cx="5169492" cy="30777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83A42"/>
                </a:solidFill>
                <a:effectLst/>
                <a:latin typeface="Droid Sans Mono"/>
              </a:rPr>
              <a:t>factorial of </a:t>
            </a:r>
            <a:r>
              <a:rPr kumimoji="0" lang="en-US" altLang="en-US" sz="2000" b="0" i="0" u="none" strike="noStrike" cap="none" normalizeH="0" baseline="0" dirty="0">
                <a:ln>
                  <a:noFill/>
                </a:ln>
                <a:solidFill>
                  <a:srgbClr val="4078F2"/>
                </a:solidFill>
                <a:effectLst/>
                <a:latin typeface="Droid Sans Mono"/>
              </a:rPr>
              <a:t>n</a:t>
            </a:r>
            <a:r>
              <a:rPr kumimoji="0" lang="en-US" altLang="en-US" sz="2000" b="0" i="0" u="none" strike="noStrike" cap="none" normalizeH="0" baseline="0" dirty="0">
                <a:ln>
                  <a:noFill/>
                </a:ln>
                <a:solidFill>
                  <a:srgbClr val="383A42"/>
                </a:solidFill>
                <a:effectLst/>
                <a:latin typeface="Droid Sans Mono"/>
              </a:rPr>
              <a:t> </a:t>
            </a:r>
            <a:r>
              <a:rPr kumimoji="0" lang="en-US" altLang="en-US" sz="2000" b="0" i="0" u="none" strike="noStrike" cap="none" normalizeH="0" baseline="0" dirty="0">
                <a:ln>
                  <a:noFill/>
                </a:ln>
                <a:solidFill>
                  <a:srgbClr val="383A42"/>
                </a:solidFill>
                <a:effectLst/>
                <a:latin typeface="Droid Sans Mono"/>
                <a:sym typeface="Wingdings" panose="05000000000000000000" pitchFamily="2" charset="2"/>
              </a:rPr>
              <a:t> </a:t>
            </a:r>
            <a:r>
              <a:rPr kumimoji="0" lang="en-US" altLang="en-US" sz="2000" b="0" i="0" u="none" strike="noStrike" cap="none" normalizeH="0" baseline="0" dirty="0">
                <a:ln>
                  <a:noFill/>
                </a:ln>
                <a:solidFill>
                  <a:srgbClr val="383A42"/>
                </a:solidFill>
                <a:effectLst/>
                <a:latin typeface="Droid Sans Mono"/>
              </a:rPr>
              <a:t>(n!) = </a:t>
            </a:r>
            <a:r>
              <a:rPr lang="en-US" altLang="en-US" sz="2000" dirty="0">
                <a:solidFill>
                  <a:srgbClr val="986801"/>
                </a:solidFill>
                <a:latin typeface="Droid Sans Mono"/>
              </a:rPr>
              <a:t>n * n-1 – n-2* ………*2*1</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3" name="Freeform: Shape 12">
            <a:extLst>
              <a:ext uri="{FF2B5EF4-FFF2-40B4-BE49-F238E27FC236}">
                <a16:creationId xmlns:a16="http://schemas.microsoft.com/office/drawing/2014/main" id="{6A383EC7-493B-4449-83D3-331BC1CF9DEB}"/>
              </a:ext>
            </a:extLst>
          </p:cNvPr>
          <p:cNvSpPr/>
          <p:nvPr/>
        </p:nvSpPr>
        <p:spPr>
          <a:xfrm>
            <a:off x="3352800" y="2349910"/>
            <a:ext cx="2251587" cy="147484"/>
          </a:xfrm>
          <a:custGeom>
            <a:avLst/>
            <a:gdLst>
              <a:gd name="connsiteX0" fmla="*/ 0 w 2251587"/>
              <a:gd name="connsiteY0" fmla="*/ 98322 h 147484"/>
              <a:gd name="connsiteX1" fmla="*/ 98323 w 2251587"/>
              <a:gd name="connsiteY1" fmla="*/ 108155 h 147484"/>
              <a:gd name="connsiteX2" fmla="*/ 255639 w 2251587"/>
              <a:gd name="connsiteY2" fmla="*/ 117987 h 147484"/>
              <a:gd name="connsiteX3" fmla="*/ 353961 w 2251587"/>
              <a:gd name="connsiteY3" fmla="*/ 137651 h 147484"/>
              <a:gd name="connsiteX4" fmla="*/ 432619 w 2251587"/>
              <a:gd name="connsiteY4" fmla="*/ 147484 h 147484"/>
              <a:gd name="connsiteX5" fmla="*/ 1081548 w 2251587"/>
              <a:gd name="connsiteY5" fmla="*/ 137651 h 147484"/>
              <a:gd name="connsiteX6" fmla="*/ 1327355 w 2251587"/>
              <a:gd name="connsiteY6" fmla="*/ 117987 h 147484"/>
              <a:gd name="connsiteX7" fmla="*/ 1868129 w 2251587"/>
              <a:gd name="connsiteY7" fmla="*/ 108155 h 147484"/>
              <a:gd name="connsiteX8" fmla="*/ 1927123 w 2251587"/>
              <a:gd name="connsiteY8" fmla="*/ 98322 h 147484"/>
              <a:gd name="connsiteX9" fmla="*/ 2064774 w 2251587"/>
              <a:gd name="connsiteY9" fmla="*/ 68825 h 147484"/>
              <a:gd name="connsiteX10" fmla="*/ 2094271 w 2251587"/>
              <a:gd name="connsiteY10" fmla="*/ 49161 h 147484"/>
              <a:gd name="connsiteX11" fmla="*/ 2153265 w 2251587"/>
              <a:gd name="connsiteY11" fmla="*/ 29496 h 147484"/>
              <a:gd name="connsiteX12" fmla="*/ 2182761 w 2251587"/>
              <a:gd name="connsiteY12" fmla="*/ 19664 h 147484"/>
              <a:gd name="connsiteX13" fmla="*/ 2222090 w 2251587"/>
              <a:gd name="connsiteY13" fmla="*/ 9832 h 147484"/>
              <a:gd name="connsiteX14" fmla="*/ 2251587 w 2251587"/>
              <a:gd name="connsiteY14" fmla="*/ 0 h 14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1587" h="147484">
                <a:moveTo>
                  <a:pt x="0" y="98322"/>
                </a:moveTo>
                <a:cubicBezTo>
                  <a:pt x="32774" y="101600"/>
                  <a:pt x="65482" y="105629"/>
                  <a:pt x="98323" y="108155"/>
                </a:cubicBezTo>
                <a:cubicBezTo>
                  <a:pt x="150709" y="112185"/>
                  <a:pt x="203314" y="113230"/>
                  <a:pt x="255639" y="117987"/>
                </a:cubicBezTo>
                <a:cubicBezTo>
                  <a:pt x="350835" y="126641"/>
                  <a:pt x="279787" y="125288"/>
                  <a:pt x="353961" y="137651"/>
                </a:cubicBezTo>
                <a:cubicBezTo>
                  <a:pt x="380025" y="141995"/>
                  <a:pt x="406400" y="144206"/>
                  <a:pt x="432619" y="147484"/>
                </a:cubicBezTo>
                <a:lnTo>
                  <a:pt x="1081548" y="137651"/>
                </a:lnTo>
                <a:cubicBezTo>
                  <a:pt x="1163701" y="134943"/>
                  <a:pt x="1245171" y="119481"/>
                  <a:pt x="1327355" y="117987"/>
                </a:cubicBezTo>
                <a:lnTo>
                  <a:pt x="1868129" y="108155"/>
                </a:lnTo>
                <a:cubicBezTo>
                  <a:pt x="1887794" y="104877"/>
                  <a:pt x="1907630" y="102499"/>
                  <a:pt x="1927123" y="98322"/>
                </a:cubicBezTo>
                <a:cubicBezTo>
                  <a:pt x="2098625" y="61571"/>
                  <a:pt x="1924903" y="92139"/>
                  <a:pt x="2064774" y="68825"/>
                </a:cubicBezTo>
                <a:cubicBezTo>
                  <a:pt x="2074606" y="62270"/>
                  <a:pt x="2083473" y="53960"/>
                  <a:pt x="2094271" y="49161"/>
                </a:cubicBezTo>
                <a:cubicBezTo>
                  <a:pt x="2113213" y="40742"/>
                  <a:pt x="2133600" y="36051"/>
                  <a:pt x="2153265" y="29496"/>
                </a:cubicBezTo>
                <a:cubicBezTo>
                  <a:pt x="2163097" y="26219"/>
                  <a:pt x="2172707" y="22178"/>
                  <a:pt x="2182761" y="19664"/>
                </a:cubicBezTo>
                <a:cubicBezTo>
                  <a:pt x="2195871" y="16387"/>
                  <a:pt x="2209097" y="13544"/>
                  <a:pt x="2222090" y="9832"/>
                </a:cubicBezTo>
                <a:cubicBezTo>
                  <a:pt x="2232055" y="6985"/>
                  <a:pt x="2251587" y="0"/>
                  <a:pt x="225158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8BB5AD69-9C4F-4FED-B6B5-876810152035}"/>
                  </a:ext>
                </a:extLst>
              </p14:cNvPr>
              <p14:cNvContentPartPr/>
              <p14:nvPr/>
            </p14:nvContentPartPr>
            <p14:xfrm>
              <a:off x="4013280" y="2527200"/>
              <a:ext cx="1003680" cy="444960"/>
            </p14:xfrm>
          </p:contentPart>
        </mc:Choice>
        <mc:Fallback xmlns="">
          <p:pic>
            <p:nvPicPr>
              <p:cNvPr id="17" name="Ink 16">
                <a:extLst>
                  <a:ext uri="{FF2B5EF4-FFF2-40B4-BE49-F238E27FC236}">
                    <a16:creationId xmlns:a16="http://schemas.microsoft.com/office/drawing/2014/main" xmlns="" xmlns:p14="http://schemas.microsoft.com/office/powerpoint/2010/main" id="{8BB5AD69-9C4F-4FED-B6B5-876810152035}"/>
                  </a:ext>
                </a:extLst>
              </p:cNvPr>
              <p:cNvPicPr/>
              <p:nvPr/>
            </p:nvPicPr>
            <p:blipFill>
              <a:blip r:embed="rId4"/>
              <a:stretch>
                <a:fillRect/>
              </a:stretch>
            </p:blipFill>
            <p:spPr>
              <a:xfrm>
                <a:off x="4003920" y="2517840"/>
                <a:ext cx="1022400" cy="463680"/>
              </a:xfrm>
              <a:prstGeom prst="rect">
                <a:avLst/>
              </a:prstGeom>
            </p:spPr>
          </p:pic>
        </mc:Fallback>
      </mc:AlternateContent>
      <p:sp>
        <p:nvSpPr>
          <p:cNvPr id="18" name="TextBox 17">
            <a:extLst>
              <a:ext uri="{FF2B5EF4-FFF2-40B4-BE49-F238E27FC236}">
                <a16:creationId xmlns:a16="http://schemas.microsoft.com/office/drawing/2014/main" id="{DC50A345-285D-4E25-89CE-407AC2717F16}"/>
              </a:ext>
            </a:extLst>
          </p:cNvPr>
          <p:cNvSpPr txBox="1"/>
          <p:nvPr/>
        </p:nvSpPr>
        <p:spPr>
          <a:xfrm>
            <a:off x="1979712" y="2972160"/>
            <a:ext cx="4464496" cy="369332"/>
          </a:xfrm>
          <a:prstGeom prst="rect">
            <a:avLst/>
          </a:prstGeom>
          <a:noFill/>
        </p:spPr>
        <p:txBody>
          <a:bodyPr wrap="square" rtlCol="0">
            <a:spAutoFit/>
          </a:bodyPr>
          <a:lstStyle/>
          <a:p>
            <a:r>
              <a:rPr lang="en-US" dirty="0"/>
              <a:t>n!= n* (n-1)!     And 0! = 1 </a:t>
            </a:r>
            <a:endParaRPr lang="en-IN" dirty="0"/>
          </a:p>
        </p:txBody>
      </p:sp>
      <p:pic>
        <p:nvPicPr>
          <p:cNvPr id="20" name="Picture 19">
            <a:extLst>
              <a:ext uri="{FF2B5EF4-FFF2-40B4-BE49-F238E27FC236}">
                <a16:creationId xmlns:a16="http://schemas.microsoft.com/office/drawing/2014/main" id="{CAE1C5FB-4681-45E1-938B-CFA1BC9052A3}"/>
              </a:ext>
            </a:extLst>
          </p:cNvPr>
          <p:cNvPicPr>
            <a:picLocks noChangeAspect="1"/>
          </p:cNvPicPr>
          <p:nvPr/>
        </p:nvPicPr>
        <p:blipFill>
          <a:blip r:embed="rId5"/>
          <a:stretch>
            <a:fillRect/>
          </a:stretch>
        </p:blipFill>
        <p:spPr>
          <a:xfrm>
            <a:off x="1792400" y="3515639"/>
            <a:ext cx="4839119" cy="1996613"/>
          </a:xfrm>
          <a:prstGeom prst="rect">
            <a:avLst/>
          </a:prstGeom>
        </p:spPr>
      </p:pic>
    </p:spTree>
    <p:extLst>
      <p:ext uri="{BB962C8B-B14F-4D97-AF65-F5344CB8AC3E}">
        <p14:creationId xmlns:p14="http://schemas.microsoft.com/office/powerpoint/2010/main" val="22266464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xfrm>
            <a:off x="8683972" y="6513297"/>
            <a:ext cx="2063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
              <a:lnSpc>
                <a:spcPts val="930"/>
              </a:lnSpc>
            </a:pPr>
            <a:fld id="{81D60167-4931-47E6-BA6A-407CBD079E47}" type="slidenum">
              <a:rPr lang="en-IN" smtClean="0"/>
              <a:pPr marL="19050">
                <a:lnSpc>
                  <a:spcPts val="930"/>
                </a:lnSpc>
              </a:pPr>
              <a:t>59</a:t>
            </a:fld>
            <a:endParaRPr dirty="0"/>
          </a:p>
        </p:txBody>
      </p:sp>
      <p:sp>
        <p:nvSpPr>
          <p:cNvPr id="2" name="object 2"/>
          <p:cNvSpPr txBox="1">
            <a:spLocks noGrp="1"/>
          </p:cNvSpPr>
          <p:nvPr>
            <p:ph type="title"/>
          </p:nvPr>
        </p:nvSpPr>
        <p:spPr>
          <a:xfrm>
            <a:off x="228600" y="863669"/>
            <a:ext cx="8915399" cy="440505"/>
          </a:xfrm>
          <a:prstGeom prst="rect">
            <a:avLst/>
          </a:prstGeom>
        </p:spPr>
        <p:txBody>
          <a:bodyPr vert="horz" wrap="square" lIns="0" tIns="9525" rIns="0" bIns="0" rtlCol="0" anchor="ctr">
            <a:spAutoFit/>
          </a:bodyPr>
          <a:lstStyle/>
          <a:p>
            <a:pPr marL="9525">
              <a:spcBef>
                <a:spcPts val="75"/>
              </a:spcBef>
            </a:pPr>
            <a:r>
              <a:rPr sz="2800" b="1" spc="-30" dirty="0">
                <a:latin typeface="+mn-lt"/>
              </a:rPr>
              <a:t>Factorial </a:t>
            </a:r>
            <a:r>
              <a:rPr sz="2800" b="1" spc="-8" dirty="0">
                <a:latin typeface="+mn-lt"/>
              </a:rPr>
              <a:t>of an </a:t>
            </a:r>
            <a:r>
              <a:rPr sz="2800" b="1" spc="-26" dirty="0">
                <a:latin typeface="+mn-lt"/>
              </a:rPr>
              <a:t>integer </a:t>
            </a:r>
            <a:r>
              <a:rPr sz="2800" b="1" spc="-23" dirty="0">
                <a:latin typeface="+mn-lt"/>
              </a:rPr>
              <a:t>number </a:t>
            </a:r>
            <a:r>
              <a:rPr sz="2800" b="1" spc="-15" dirty="0">
                <a:latin typeface="+mn-lt"/>
              </a:rPr>
              <a:t>using </a:t>
            </a:r>
            <a:r>
              <a:rPr sz="2800" b="1" spc="-34" dirty="0">
                <a:latin typeface="+mn-lt"/>
              </a:rPr>
              <a:t>recursive</a:t>
            </a:r>
            <a:r>
              <a:rPr sz="2800" b="1" spc="-274" dirty="0">
                <a:latin typeface="+mn-lt"/>
              </a:rPr>
              <a:t> </a:t>
            </a:r>
            <a:r>
              <a:rPr sz="2800" b="1" spc="-19" dirty="0">
                <a:latin typeface="+mn-lt"/>
              </a:rPr>
              <a:t>function</a:t>
            </a:r>
          </a:p>
        </p:txBody>
      </p:sp>
      <p:sp>
        <p:nvSpPr>
          <p:cNvPr id="3" name="object 3"/>
          <p:cNvSpPr txBox="1"/>
          <p:nvPr/>
        </p:nvSpPr>
        <p:spPr>
          <a:xfrm>
            <a:off x="228600" y="1927358"/>
            <a:ext cx="4876800" cy="4732962"/>
          </a:xfrm>
          <a:prstGeom prst="rect">
            <a:avLst/>
          </a:prstGeom>
        </p:spPr>
        <p:txBody>
          <a:bodyPr vert="horz" wrap="square" lIns="0" tIns="59055" rIns="0" bIns="0" rtlCol="0">
            <a:spAutoFit/>
          </a:bodyPr>
          <a:lstStyle/>
          <a:p>
            <a:pPr marL="9525">
              <a:spcBef>
                <a:spcPts val="465"/>
              </a:spcBef>
            </a:pPr>
            <a:r>
              <a:rPr sz="2200" spc="-8" dirty="0">
                <a:cs typeface="Calibri Light"/>
              </a:rPr>
              <a:t>void</a:t>
            </a:r>
            <a:r>
              <a:rPr sz="2200" spc="-23" dirty="0">
                <a:cs typeface="Calibri Light"/>
              </a:rPr>
              <a:t> </a:t>
            </a:r>
            <a:r>
              <a:rPr sz="2200" dirty="0">
                <a:cs typeface="Calibri Light"/>
              </a:rPr>
              <a:t>main(){</a:t>
            </a:r>
          </a:p>
          <a:p>
            <a:pPr marL="95250">
              <a:spcBef>
                <a:spcPts val="390"/>
              </a:spcBef>
            </a:pPr>
            <a:r>
              <a:rPr sz="2200" spc="-8" dirty="0">
                <a:cs typeface="Calibri Light"/>
              </a:rPr>
              <a:t>int</a:t>
            </a:r>
            <a:r>
              <a:rPr sz="2200" spc="-11" dirty="0">
                <a:cs typeface="Calibri Light"/>
              </a:rPr>
              <a:t> </a:t>
            </a:r>
            <a:r>
              <a:rPr sz="2200" dirty="0">
                <a:cs typeface="Calibri Light"/>
              </a:rPr>
              <a:t>n;</a:t>
            </a:r>
          </a:p>
          <a:p>
            <a:pPr marL="95250" marR="996791">
              <a:lnSpc>
                <a:spcPct val="121500"/>
              </a:lnSpc>
              <a:spcBef>
                <a:spcPts val="8"/>
              </a:spcBef>
            </a:pPr>
            <a:r>
              <a:rPr sz="2200" dirty="0">
                <a:cs typeface="Calibri Light"/>
              </a:rPr>
              <a:t>long </a:t>
            </a:r>
            <a:r>
              <a:rPr sz="2200" spc="-8" dirty="0">
                <a:cs typeface="Calibri Light"/>
              </a:rPr>
              <a:t>int </a:t>
            </a:r>
            <a:r>
              <a:rPr sz="2200" spc="-11" dirty="0">
                <a:cs typeface="Calibri Light"/>
              </a:rPr>
              <a:t>facto;  </a:t>
            </a:r>
            <a:r>
              <a:rPr sz="2200" spc="-15" dirty="0">
                <a:cs typeface="Calibri Light"/>
              </a:rPr>
              <a:t>scanf(“%d”,&amp;n);  </a:t>
            </a:r>
            <a:r>
              <a:rPr sz="2200" spc="-8" dirty="0">
                <a:cs typeface="Calibri Light"/>
              </a:rPr>
              <a:t>facto=factorial(n);</a:t>
            </a:r>
            <a:endParaRPr sz="2200" dirty="0">
              <a:cs typeface="Calibri Light"/>
            </a:endParaRPr>
          </a:p>
          <a:p>
            <a:pPr marL="95250">
              <a:spcBef>
                <a:spcPts val="398"/>
              </a:spcBef>
            </a:pPr>
            <a:r>
              <a:rPr sz="2200" spc="-11" dirty="0">
                <a:cs typeface="Calibri Light"/>
              </a:rPr>
              <a:t>printf(“%d!=%ld”,n,facto);</a:t>
            </a:r>
            <a:endParaRPr sz="2200" dirty="0">
              <a:cs typeface="Calibri Light"/>
            </a:endParaRPr>
          </a:p>
          <a:p>
            <a:pPr marL="9525">
              <a:spcBef>
                <a:spcPts val="386"/>
              </a:spcBef>
            </a:pPr>
            <a:r>
              <a:rPr sz="2200" dirty="0">
                <a:cs typeface="Calibri Light"/>
              </a:rPr>
              <a:t>}</a:t>
            </a:r>
          </a:p>
          <a:p>
            <a:pPr marL="9525">
              <a:spcBef>
                <a:spcPts val="386"/>
              </a:spcBef>
            </a:pPr>
            <a:r>
              <a:rPr sz="2200" dirty="0">
                <a:cs typeface="Calibri Light"/>
              </a:rPr>
              <a:t>long </a:t>
            </a:r>
            <a:r>
              <a:rPr sz="2200" spc="-8" dirty="0">
                <a:cs typeface="Calibri Light"/>
              </a:rPr>
              <a:t>int factorial(int</a:t>
            </a:r>
            <a:r>
              <a:rPr sz="2200" spc="-53" dirty="0">
                <a:cs typeface="Calibri Light"/>
              </a:rPr>
              <a:t> </a:t>
            </a:r>
            <a:r>
              <a:rPr sz="2200" dirty="0">
                <a:cs typeface="Calibri Light"/>
              </a:rPr>
              <a:t>n){</a:t>
            </a:r>
          </a:p>
          <a:p>
            <a:pPr marL="95250">
              <a:spcBef>
                <a:spcPts val="398"/>
              </a:spcBef>
            </a:pPr>
            <a:r>
              <a:rPr sz="2200" dirty="0">
                <a:cs typeface="Calibri Light"/>
              </a:rPr>
              <a:t>if(n==0){</a:t>
            </a:r>
          </a:p>
          <a:p>
            <a:pPr marL="695325">
              <a:spcBef>
                <a:spcPts val="390"/>
              </a:spcBef>
            </a:pPr>
            <a:r>
              <a:rPr sz="2200" spc="-4" dirty="0">
                <a:cs typeface="Calibri Light"/>
              </a:rPr>
              <a:t>return</a:t>
            </a:r>
            <a:r>
              <a:rPr sz="2200" spc="-38" dirty="0">
                <a:cs typeface="Calibri Light"/>
              </a:rPr>
              <a:t> </a:t>
            </a:r>
            <a:r>
              <a:rPr sz="2200" dirty="0">
                <a:cs typeface="Calibri Light"/>
              </a:rPr>
              <a:t>1;</a:t>
            </a:r>
          </a:p>
          <a:p>
            <a:pPr marL="9525">
              <a:spcBef>
                <a:spcPts val="386"/>
              </a:spcBef>
            </a:pPr>
            <a:r>
              <a:rPr sz="2200" dirty="0">
                <a:cs typeface="Calibri Light"/>
              </a:rPr>
              <a:t>}else{</a:t>
            </a:r>
          </a:p>
          <a:p>
            <a:pPr marL="695325">
              <a:spcBef>
                <a:spcPts val="398"/>
              </a:spcBef>
            </a:pPr>
            <a:r>
              <a:rPr sz="2200" spc="-4" dirty="0">
                <a:cs typeface="Calibri Light"/>
              </a:rPr>
              <a:t>return</a:t>
            </a:r>
            <a:r>
              <a:rPr sz="2200" spc="-71" dirty="0">
                <a:cs typeface="Calibri Light"/>
              </a:rPr>
              <a:t> </a:t>
            </a:r>
            <a:r>
              <a:rPr sz="2200" spc="-4" dirty="0">
                <a:cs typeface="Calibri Light"/>
              </a:rPr>
              <a:t>n*factorial(n-1);</a:t>
            </a:r>
            <a:endParaRPr sz="2200" dirty="0">
              <a:cs typeface="Calibri Light"/>
            </a:endParaRPr>
          </a:p>
          <a:p>
            <a:pPr marL="9525">
              <a:spcBef>
                <a:spcPts val="386"/>
              </a:spcBef>
            </a:pPr>
            <a:r>
              <a:rPr sz="2200" dirty="0">
                <a:cs typeface="Calibri Light"/>
              </a:rPr>
              <a:t>}</a:t>
            </a:r>
          </a:p>
        </p:txBody>
      </p:sp>
      <p:sp>
        <p:nvSpPr>
          <p:cNvPr id="4" name="object 4"/>
          <p:cNvSpPr txBox="1"/>
          <p:nvPr/>
        </p:nvSpPr>
        <p:spPr>
          <a:xfrm>
            <a:off x="5106890" y="2181498"/>
            <a:ext cx="3656109" cy="2975013"/>
          </a:xfrm>
          <a:prstGeom prst="rect">
            <a:avLst/>
          </a:prstGeom>
        </p:spPr>
        <p:txBody>
          <a:bodyPr vert="horz" wrap="square" lIns="0" tIns="10001" rIns="0" bIns="0" rtlCol="0">
            <a:spAutoFit/>
          </a:bodyPr>
          <a:lstStyle/>
          <a:p>
            <a:pPr marL="9525">
              <a:lnSpc>
                <a:spcPts val="1710"/>
              </a:lnSpc>
              <a:spcBef>
                <a:spcPts val="79"/>
              </a:spcBef>
            </a:pPr>
            <a:r>
              <a:rPr sz="2200" spc="-8" dirty="0">
                <a:latin typeface="Calibri"/>
                <a:cs typeface="Calibri"/>
              </a:rPr>
              <a:t>Factorial(5)=</a:t>
            </a:r>
            <a:endParaRPr lang="en-US" sz="2200" spc="-8" dirty="0">
              <a:latin typeface="Calibri"/>
              <a:cs typeface="Calibri"/>
            </a:endParaRPr>
          </a:p>
          <a:p>
            <a:pPr marL="9525">
              <a:lnSpc>
                <a:spcPts val="1710"/>
              </a:lnSpc>
              <a:spcBef>
                <a:spcPts val="79"/>
              </a:spcBef>
            </a:pPr>
            <a:endParaRPr sz="2200" dirty="0">
              <a:latin typeface="Calibri"/>
              <a:cs typeface="Calibri"/>
            </a:endParaRPr>
          </a:p>
          <a:p>
            <a:pPr marL="9525">
              <a:lnSpc>
                <a:spcPts val="1710"/>
              </a:lnSpc>
            </a:pPr>
            <a:r>
              <a:rPr sz="2200" spc="-4" dirty="0">
                <a:latin typeface="Calibri"/>
                <a:cs typeface="Calibri"/>
              </a:rPr>
              <a:t>5*Factorial(4)=</a:t>
            </a:r>
            <a:endParaRPr sz="2200" dirty="0">
              <a:latin typeface="Calibri"/>
              <a:cs typeface="Calibri"/>
            </a:endParaRPr>
          </a:p>
          <a:p>
            <a:pPr marL="9525" marR="1191101">
              <a:lnSpc>
                <a:spcPts val="2378"/>
              </a:lnSpc>
              <a:spcBef>
                <a:spcPts val="165"/>
              </a:spcBef>
            </a:pPr>
            <a:r>
              <a:rPr sz="2200" spc="-4" dirty="0">
                <a:latin typeface="Calibri"/>
                <a:cs typeface="Calibri"/>
              </a:rPr>
              <a:t>5*(4*Factorial(3))=  </a:t>
            </a:r>
            <a:r>
              <a:rPr sz="2200" dirty="0">
                <a:latin typeface="Calibri"/>
                <a:cs typeface="Calibri"/>
              </a:rPr>
              <a:t>5</a:t>
            </a:r>
            <a:r>
              <a:rPr sz="2200" spc="-4" dirty="0">
                <a:latin typeface="Calibri"/>
                <a:cs typeface="Calibri"/>
              </a:rPr>
              <a:t>*(</a:t>
            </a:r>
            <a:r>
              <a:rPr sz="2200" dirty="0">
                <a:latin typeface="Calibri"/>
                <a:cs typeface="Calibri"/>
              </a:rPr>
              <a:t>4</a:t>
            </a:r>
            <a:r>
              <a:rPr sz="2200" spc="-4" dirty="0">
                <a:latin typeface="Calibri"/>
                <a:cs typeface="Calibri"/>
              </a:rPr>
              <a:t>*(</a:t>
            </a:r>
            <a:r>
              <a:rPr sz="2200" dirty="0">
                <a:latin typeface="Calibri"/>
                <a:cs typeface="Calibri"/>
              </a:rPr>
              <a:t>3</a:t>
            </a:r>
            <a:r>
              <a:rPr sz="2200" spc="-4" dirty="0">
                <a:latin typeface="Calibri"/>
                <a:cs typeface="Calibri"/>
              </a:rPr>
              <a:t>*</a:t>
            </a:r>
            <a:r>
              <a:rPr sz="2200" spc="-38" dirty="0">
                <a:latin typeface="Calibri"/>
                <a:cs typeface="Calibri"/>
              </a:rPr>
              <a:t>F</a:t>
            </a:r>
            <a:r>
              <a:rPr sz="2200" dirty="0">
                <a:latin typeface="Calibri"/>
                <a:cs typeface="Calibri"/>
              </a:rPr>
              <a:t>ac</a:t>
            </a:r>
            <a:r>
              <a:rPr sz="2200" spc="-15" dirty="0">
                <a:latin typeface="Calibri"/>
                <a:cs typeface="Calibri"/>
              </a:rPr>
              <a:t>t</a:t>
            </a:r>
            <a:r>
              <a:rPr sz="2200" spc="-4" dirty="0">
                <a:latin typeface="Calibri"/>
                <a:cs typeface="Calibri"/>
              </a:rPr>
              <a:t>or</a:t>
            </a:r>
            <a:r>
              <a:rPr sz="2200" spc="-8" dirty="0">
                <a:latin typeface="Calibri"/>
                <a:cs typeface="Calibri"/>
              </a:rPr>
              <a:t>i</a:t>
            </a:r>
            <a:r>
              <a:rPr sz="2200" dirty="0">
                <a:latin typeface="Calibri"/>
                <a:cs typeface="Calibri"/>
              </a:rPr>
              <a:t>al(2</a:t>
            </a:r>
            <a:r>
              <a:rPr sz="2200" spc="4" dirty="0">
                <a:latin typeface="Calibri"/>
                <a:cs typeface="Calibri"/>
              </a:rPr>
              <a:t>)</a:t>
            </a:r>
            <a:r>
              <a:rPr sz="2200" dirty="0">
                <a:latin typeface="Calibri"/>
                <a:cs typeface="Calibri"/>
              </a:rPr>
              <a:t>=</a:t>
            </a:r>
          </a:p>
          <a:p>
            <a:pPr marL="9525">
              <a:lnSpc>
                <a:spcPts val="1710"/>
              </a:lnSpc>
              <a:spcBef>
                <a:spcPts val="390"/>
              </a:spcBef>
            </a:pPr>
            <a:r>
              <a:rPr sz="2200" spc="-4" dirty="0">
                <a:latin typeface="Calibri"/>
                <a:cs typeface="Calibri"/>
              </a:rPr>
              <a:t>5*(4*(3*(2*Factorial(1))))=</a:t>
            </a:r>
            <a:endParaRPr sz="2200" dirty="0">
              <a:latin typeface="Calibri"/>
              <a:cs typeface="Calibri"/>
            </a:endParaRPr>
          </a:p>
          <a:p>
            <a:pPr marL="9525">
              <a:lnSpc>
                <a:spcPts val="1710"/>
              </a:lnSpc>
            </a:pPr>
            <a:r>
              <a:rPr sz="2200" spc="-4" dirty="0">
                <a:latin typeface="Calibri"/>
                <a:cs typeface="Calibri"/>
              </a:rPr>
              <a:t>5*(4*(3*(2*(1*Factorial(0)))))=</a:t>
            </a:r>
            <a:endParaRPr sz="2200" dirty="0">
              <a:latin typeface="Calibri"/>
              <a:cs typeface="Calibri"/>
            </a:endParaRPr>
          </a:p>
          <a:p>
            <a:pPr marL="9525">
              <a:spcBef>
                <a:spcPts val="566"/>
              </a:spcBef>
            </a:pPr>
            <a:r>
              <a:rPr sz="2200" spc="-4" dirty="0">
                <a:latin typeface="Calibri"/>
                <a:cs typeface="Calibri"/>
              </a:rPr>
              <a:t>5*(4*(3*(2*(1*1))))=</a:t>
            </a:r>
            <a:r>
              <a:rPr sz="2200" spc="-11" dirty="0">
                <a:latin typeface="Calibri"/>
                <a:cs typeface="Calibri"/>
              </a:rPr>
              <a:t> </a:t>
            </a:r>
            <a:r>
              <a:rPr sz="2200" dirty="0">
                <a:latin typeface="Calibri"/>
                <a:cs typeface="Calibri"/>
              </a:rPr>
              <a:t>5*(4*(3*(2*1)))=</a:t>
            </a:r>
          </a:p>
          <a:p>
            <a:pPr marL="9525">
              <a:spcBef>
                <a:spcPts val="578"/>
              </a:spcBef>
            </a:pPr>
            <a:r>
              <a:rPr sz="2200" dirty="0">
                <a:latin typeface="Calibri"/>
                <a:cs typeface="Calibri"/>
              </a:rPr>
              <a:t>5*(4*(3*2))= 5*(4*6)=</a:t>
            </a:r>
            <a:r>
              <a:rPr sz="2200" spc="-30" dirty="0">
                <a:latin typeface="Calibri"/>
                <a:cs typeface="Calibri"/>
              </a:rPr>
              <a:t> </a:t>
            </a:r>
            <a:r>
              <a:rPr sz="2200" spc="4" dirty="0">
                <a:latin typeface="Calibri"/>
                <a:cs typeface="Calibri"/>
              </a:rPr>
              <a:t>5*24=</a:t>
            </a:r>
            <a:endParaRPr sz="2200" dirty="0">
              <a:latin typeface="Calibri"/>
              <a:cs typeface="Calibri"/>
            </a:endParaRPr>
          </a:p>
        </p:txBody>
      </p:sp>
      <p:sp>
        <p:nvSpPr>
          <p:cNvPr id="5" name="object 5"/>
          <p:cNvSpPr txBox="1"/>
          <p:nvPr/>
        </p:nvSpPr>
        <p:spPr>
          <a:xfrm>
            <a:off x="5102304" y="5254776"/>
            <a:ext cx="765096" cy="348172"/>
          </a:xfrm>
          <a:prstGeom prst="rect">
            <a:avLst/>
          </a:prstGeom>
        </p:spPr>
        <p:txBody>
          <a:bodyPr vert="horz" wrap="square" lIns="0" tIns="9525" rIns="0" bIns="0" rtlCol="0">
            <a:spAutoFit/>
          </a:bodyPr>
          <a:lstStyle/>
          <a:p>
            <a:pPr marL="9525">
              <a:spcBef>
                <a:spcPts val="75"/>
              </a:spcBef>
            </a:pPr>
            <a:r>
              <a:rPr sz="2200" dirty="0">
                <a:latin typeface="Calibri"/>
                <a:cs typeface="Calibri"/>
              </a:rPr>
              <a:t>120</a:t>
            </a:r>
          </a:p>
        </p:txBody>
      </p:sp>
      <p:sp>
        <p:nvSpPr>
          <p:cNvPr id="8" name="Title 1">
            <a:extLst>
              <a:ext uri="{FF2B5EF4-FFF2-40B4-BE49-F238E27FC236}">
                <a16:creationId xmlns:a16="http://schemas.microsoft.com/office/drawing/2014/main" id="{81A84FBD-C2DA-417C-ABBC-E0C7B6014E88}"/>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9" name="Picture 2" descr="E:\NIET\Project\xLogo11.png.pagespeed.ic.pydHLuCQEZ.png">
            <a:extLst>
              <a:ext uri="{FF2B5EF4-FFF2-40B4-BE49-F238E27FC236}">
                <a16:creationId xmlns:a16="http://schemas.microsoft.com/office/drawing/2014/main" id="{5516F242-EEB1-4CB3-961A-2DF51A94A6AB}"/>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Date Placeholder 5">
            <a:extLst>
              <a:ext uri="{FF2B5EF4-FFF2-40B4-BE49-F238E27FC236}">
                <a16:creationId xmlns:a16="http://schemas.microsoft.com/office/drawing/2014/main" id="{FF63BE18-6F80-4ABB-AB2A-48FE651DF2DD}"/>
              </a:ext>
            </a:extLst>
          </p:cNvPr>
          <p:cNvSpPr>
            <a:spLocks noGrp="1"/>
          </p:cNvSpPr>
          <p:nvPr>
            <p:ph type="dt" sz="half" idx="10"/>
          </p:nvPr>
        </p:nvSpPr>
        <p:spPr/>
        <p:txBody>
          <a:bodyPr/>
          <a:lstStyle/>
          <a:p>
            <a:fld id="{4BA41C46-CE33-49B4-A587-65D5888FC841}" type="datetime1">
              <a:rPr lang="en-IN" smtClean="0"/>
              <a:t>03-09-2021</a:t>
            </a:fld>
            <a:endParaRPr lang="en-US"/>
          </a:p>
        </p:txBody>
      </p:sp>
      <p:sp>
        <p:nvSpPr>
          <p:cNvPr id="10" name="Footer Placeholder 9">
            <a:extLst>
              <a:ext uri="{FF2B5EF4-FFF2-40B4-BE49-F238E27FC236}">
                <a16:creationId xmlns:a16="http://schemas.microsoft.com/office/drawing/2014/main" id="{866B4CC7-1523-4A7C-BADE-090945086119}"/>
              </a:ext>
            </a:extLst>
          </p:cNvPr>
          <p:cNvSpPr>
            <a:spLocks noGrp="1"/>
          </p:cNvSpPr>
          <p:nvPr>
            <p:ph type="ftr" sz="quarter" idx="11"/>
          </p:nvPr>
        </p:nvSpPr>
        <p:spPr/>
        <p:txBody>
          <a:bodyPr/>
          <a:lstStyle/>
          <a:p>
            <a:r>
              <a:rPr lang="fi-FI" smtClean="0"/>
              <a:t>Alisha Sikri DS  Unit 2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C71614E-8680-4960-BDD1-AADE2160796C}"/>
              </a:ext>
            </a:extLst>
          </p:cNvPr>
          <p:cNvSpPr>
            <a:spLocks noGrp="1"/>
          </p:cNvSpPr>
          <p:nvPr>
            <p:ph type="dt" sz="half" idx="10"/>
          </p:nvPr>
        </p:nvSpPr>
        <p:spPr/>
        <p:txBody>
          <a:bodyPr/>
          <a:lstStyle/>
          <a:p>
            <a:fld id="{1A49E336-0562-499D-BDF7-29889562C979}" type="datetime1">
              <a:rPr lang="en-IN" smtClean="0"/>
              <a:t>03-09-2021</a:t>
            </a:fld>
            <a:endParaRPr lang="en-US"/>
          </a:p>
        </p:txBody>
      </p:sp>
      <p:sp>
        <p:nvSpPr>
          <p:cNvPr id="5" name="Footer Placeholder 4">
            <a:extLst>
              <a:ext uri="{FF2B5EF4-FFF2-40B4-BE49-F238E27FC236}">
                <a16:creationId xmlns:a16="http://schemas.microsoft.com/office/drawing/2014/main" id="{DA9201F8-FF2C-4C35-B561-15FE8914E2D6}"/>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4DFC0F83-C8EA-48BA-94B4-0B3891E93252}"/>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a:extLst>
              <a:ext uri="{FF2B5EF4-FFF2-40B4-BE49-F238E27FC236}">
                <a16:creationId xmlns:a16="http://schemas.microsoft.com/office/drawing/2014/main" id="{0F572E8A-F873-4C19-BD99-F0925A73B68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i="0" u="none" strike="noStrike" kern="1200" cap="none" spc="0" normalizeH="0" baseline="0" noProof="0" dirty="0">
                <a:ln>
                  <a:noFill/>
                </a:ln>
                <a:solidFill>
                  <a:schemeClr val="dk1"/>
                </a:solidFill>
                <a:effectLst/>
                <a:uLnTx/>
                <a:uFillTx/>
                <a:latin typeface="+mj-lt"/>
                <a:ea typeface="+mn-ea"/>
                <a:cs typeface="+mn-cs"/>
              </a:rPr>
              <a:t>Course</a:t>
            </a:r>
            <a:r>
              <a:rPr kumimoji="0" lang="en-US" sz="3400" i="0" u="none" strike="noStrike" kern="1200" cap="none" spc="0" normalizeH="0" noProof="0" dirty="0">
                <a:ln>
                  <a:noFill/>
                </a:ln>
                <a:solidFill>
                  <a:schemeClr val="dk1"/>
                </a:solidFill>
                <a:effectLst/>
                <a:uLnTx/>
                <a:uFillTx/>
                <a:latin typeface="+mj-lt"/>
                <a:ea typeface="+mn-ea"/>
                <a:cs typeface="+mn-cs"/>
              </a:rPr>
              <a:t> Outcome</a:t>
            </a:r>
            <a:endParaRPr kumimoji="0" lang="en-US" sz="3400" i="0" u="none" strike="noStrike" kern="1200" cap="none" spc="0" normalizeH="0" baseline="0" noProof="0" dirty="0">
              <a:ln>
                <a:noFill/>
              </a:ln>
              <a:solidFill>
                <a:schemeClr val="dk1"/>
              </a:solidFill>
              <a:effectLst/>
              <a:uLnTx/>
              <a:uFillTx/>
              <a:latin typeface="+mj-lt"/>
              <a:ea typeface="+mn-ea"/>
              <a:cs typeface="+mn-cs"/>
            </a:endParaRPr>
          </a:p>
        </p:txBody>
      </p:sp>
      <p:pic>
        <p:nvPicPr>
          <p:cNvPr id="8" name="Picture 2" descr="E:\NIET\Project\xLogo11.png.pagespeed.ic.pydHLuCQEZ.png">
            <a:extLst>
              <a:ext uri="{FF2B5EF4-FFF2-40B4-BE49-F238E27FC236}">
                <a16:creationId xmlns:a16="http://schemas.microsoft.com/office/drawing/2014/main" id="{27301949-D8D9-498F-B89B-E17DAB3E04D8}"/>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id="{0D71783D-4DD4-4952-85B8-4996D6105682}"/>
              </a:ext>
            </a:extLst>
          </p:cNvPr>
          <p:cNvSpPr/>
          <p:nvPr/>
        </p:nvSpPr>
        <p:spPr>
          <a:xfrm>
            <a:off x="304800" y="1524000"/>
            <a:ext cx="8534400" cy="1785104"/>
          </a:xfrm>
          <a:prstGeom prst="rect">
            <a:avLst/>
          </a:prstGeom>
        </p:spPr>
        <p:txBody>
          <a:bodyPr wrap="square">
            <a:spAutoFit/>
          </a:bodyPr>
          <a:lstStyle/>
          <a:p>
            <a:pPr algn="just"/>
            <a:r>
              <a:rPr lang="en-US" sz="2200" dirty="0"/>
              <a:t>CO2: Describe how stacks, queues, are represented in memory, and identify the alternative implementations of data structures with respect to its performance to solve a real world problem.</a:t>
            </a:r>
          </a:p>
          <a:p>
            <a:pPr algn="just"/>
            <a:endParaRPr lang="en-US" sz="2200" dirty="0"/>
          </a:p>
          <a:p>
            <a:pPr algn="just"/>
            <a:endParaRPr lang="en-IN" sz="2200" dirty="0"/>
          </a:p>
        </p:txBody>
      </p:sp>
    </p:spTree>
    <p:extLst>
      <p:ext uri="{BB962C8B-B14F-4D97-AF65-F5344CB8AC3E}">
        <p14:creationId xmlns:p14="http://schemas.microsoft.com/office/powerpoint/2010/main" val="2500022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fontAlgn="base">
              <a:buNone/>
            </a:pPr>
            <a:r>
              <a:rPr lang="en-US" sz="2800" b="1" dirty="0"/>
              <a:t>Program for Fibonacci numbers</a:t>
            </a:r>
          </a:p>
          <a:p>
            <a:pPr marL="0" indent="0" fontAlgn="base">
              <a:buNone/>
            </a:pPr>
            <a:endParaRPr lang="en-US" dirty="0"/>
          </a:p>
          <a:p>
            <a:pPr fontAlgn="base"/>
            <a:r>
              <a:rPr lang="en-US" sz="2200" dirty="0"/>
              <a:t>The Fibonacci numbers are the numbers in the following integer sequence.</a:t>
            </a:r>
          </a:p>
          <a:p>
            <a:pPr fontAlgn="base"/>
            <a:endParaRPr lang="en-US" sz="2200" dirty="0"/>
          </a:p>
          <a:p>
            <a:pPr fontAlgn="base"/>
            <a:r>
              <a:rPr lang="en-US" sz="2200" dirty="0"/>
              <a:t>0, 1, 1, 2, 3, 5, 8, 13, 21, 34, 55, 89, 144, ……..</a:t>
            </a:r>
          </a:p>
          <a:p>
            <a:pPr fontAlgn="base"/>
            <a:endParaRPr lang="en-US" sz="2200" dirty="0"/>
          </a:p>
          <a:p>
            <a:pPr fontAlgn="base"/>
            <a:r>
              <a:rPr lang="en-US" sz="2200" dirty="0"/>
              <a:t>In mathematical terms, the sequence </a:t>
            </a:r>
            <a:r>
              <a:rPr lang="en-US" sz="2200" dirty="0" err="1"/>
              <a:t>Fn</a:t>
            </a:r>
            <a:r>
              <a:rPr lang="en-US" sz="2200" dirty="0"/>
              <a:t> of Fibonacci numbers is defined by the recurrence relation</a:t>
            </a:r>
            <a:br>
              <a:rPr lang="en-US" sz="2200" dirty="0"/>
            </a:br>
            <a:r>
              <a:rPr lang="en-US" sz="2200" dirty="0"/>
              <a:t> </a:t>
            </a:r>
            <a:r>
              <a:rPr lang="en-US" sz="2200" dirty="0" err="1"/>
              <a:t>Fn</a:t>
            </a:r>
            <a:r>
              <a:rPr lang="en-US" sz="2200" dirty="0"/>
              <a:t> = Fn-1 + Fn-2 with seed values F0 = 0 and F1 = 1.</a:t>
            </a:r>
          </a:p>
        </p:txBody>
      </p:sp>
      <p:sp>
        <p:nvSpPr>
          <p:cNvPr id="4" name="Date Placeholder 3"/>
          <p:cNvSpPr>
            <a:spLocks noGrp="1"/>
          </p:cNvSpPr>
          <p:nvPr>
            <p:ph type="dt" sz="half" idx="10"/>
          </p:nvPr>
        </p:nvSpPr>
        <p:spPr/>
        <p:txBody>
          <a:bodyPr/>
          <a:lstStyle/>
          <a:p>
            <a:fld id="{B536B2E7-AF6B-4AA5-96C9-2E231C75F7EB}" type="datetime1">
              <a:rPr lang="en-IN" smtClean="0"/>
              <a:t>03-09-2021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itle 1">
            <a:extLst>
              <a:ext uri="{FF2B5EF4-FFF2-40B4-BE49-F238E27FC236}">
                <a16:creationId xmlns:a16="http://schemas.microsoft.com/office/drawing/2014/main" id="{5AB48B87-7A5D-491A-A9DA-FC8F8392F7F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a:ln>
                  <a:noFill/>
                </a:ln>
                <a:solidFill>
                  <a:schemeClr val="dk1"/>
                </a:solidFill>
                <a:effectLst/>
                <a:uLnTx/>
                <a:uFillTx/>
                <a:latin typeface="+mn-lt"/>
                <a:ea typeface="+mn-ea"/>
                <a:cs typeface="+mn-cs"/>
              </a:rPr>
              <a:t>Recursion </a:t>
            </a:r>
          </a:p>
        </p:txBody>
      </p:sp>
    </p:spTree>
    <p:extLst>
      <p:ext uri="{BB962C8B-B14F-4D97-AF65-F5344CB8AC3E}">
        <p14:creationId xmlns:p14="http://schemas.microsoft.com/office/powerpoint/2010/main" val="23040510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534400" cy="5736037"/>
          </a:xfrm>
        </p:spPr>
        <p:txBody>
          <a:bodyPr>
            <a:noAutofit/>
          </a:bodyPr>
          <a:lstStyle/>
          <a:p>
            <a:pPr marL="0" indent="0" fontAlgn="base">
              <a:buNone/>
            </a:pPr>
            <a:r>
              <a:rPr lang="en-US" sz="2200" dirty="0"/>
              <a:t>//Fibonacci Series using Recursion </a:t>
            </a:r>
          </a:p>
          <a:p>
            <a:pPr marL="0" indent="0" fontAlgn="base">
              <a:buNone/>
            </a:pPr>
            <a:r>
              <a:rPr lang="en-US" sz="2200" dirty="0"/>
              <a:t>#include&lt;</a:t>
            </a:r>
            <a:r>
              <a:rPr lang="en-US" sz="2200" dirty="0" err="1"/>
              <a:t>stdio.h</a:t>
            </a:r>
            <a:r>
              <a:rPr lang="en-US" sz="2200" dirty="0"/>
              <a:t>&gt; </a:t>
            </a:r>
          </a:p>
          <a:p>
            <a:pPr marL="0" indent="0" fontAlgn="base">
              <a:buNone/>
            </a:pPr>
            <a:r>
              <a:rPr lang="en-US" sz="2200" dirty="0"/>
              <a:t>int fib(int n) </a:t>
            </a:r>
          </a:p>
          <a:p>
            <a:pPr marL="0" indent="0" fontAlgn="base">
              <a:buNone/>
            </a:pPr>
            <a:r>
              <a:rPr lang="en-US" sz="2200" dirty="0"/>
              <a:t>{ </a:t>
            </a:r>
          </a:p>
          <a:p>
            <a:pPr marL="0" indent="0" fontAlgn="base">
              <a:buNone/>
            </a:pPr>
            <a:r>
              <a:rPr lang="en-US" sz="2200" dirty="0"/>
              <a:t>   if (n &lt;= 1) </a:t>
            </a:r>
          </a:p>
          <a:p>
            <a:pPr marL="0" indent="0" fontAlgn="base">
              <a:buNone/>
            </a:pPr>
            <a:r>
              <a:rPr lang="en-US" sz="2200" dirty="0"/>
              <a:t>      return n; </a:t>
            </a:r>
          </a:p>
          <a:p>
            <a:pPr marL="0" indent="0" fontAlgn="base">
              <a:buNone/>
            </a:pPr>
            <a:r>
              <a:rPr lang="en-US" sz="2200" dirty="0"/>
              <a:t>   return fib(n-1) + fib(n-2); </a:t>
            </a:r>
          </a:p>
          <a:p>
            <a:pPr marL="0" indent="0" fontAlgn="base">
              <a:buNone/>
            </a:pPr>
            <a:r>
              <a:rPr lang="en-US" sz="2200" dirty="0"/>
              <a:t>} </a:t>
            </a:r>
          </a:p>
          <a:p>
            <a:pPr marL="0" indent="0" fontAlgn="base">
              <a:buNone/>
            </a:pPr>
            <a:r>
              <a:rPr lang="en-US" sz="2200" dirty="0"/>
              <a:t>int main () { </a:t>
            </a:r>
          </a:p>
          <a:p>
            <a:pPr marL="0" indent="0" fontAlgn="base">
              <a:buNone/>
            </a:pPr>
            <a:r>
              <a:rPr lang="en-US" sz="2200" dirty="0"/>
              <a:t>  int n </a:t>
            </a:r>
            <a:r>
              <a:rPr lang="en-US" sz="2200"/>
              <a:t>= 5; </a:t>
            </a:r>
            <a:endParaRPr lang="en-US" sz="2200" dirty="0"/>
          </a:p>
          <a:p>
            <a:pPr marL="0" indent="0" fontAlgn="base">
              <a:buNone/>
            </a:pPr>
            <a:r>
              <a:rPr lang="en-US" sz="2200" dirty="0"/>
              <a:t>  </a:t>
            </a:r>
            <a:r>
              <a:rPr lang="en-US" sz="2200" dirty="0" err="1"/>
              <a:t>printf</a:t>
            </a:r>
            <a:r>
              <a:rPr lang="en-US" sz="2200" dirty="0"/>
              <a:t>("%d", fib(n)); </a:t>
            </a:r>
          </a:p>
          <a:p>
            <a:pPr marL="0" indent="0" fontAlgn="base">
              <a:buNone/>
            </a:pPr>
            <a:r>
              <a:rPr lang="en-US" sz="2200" dirty="0"/>
              <a:t>  </a:t>
            </a:r>
            <a:r>
              <a:rPr lang="en-US" sz="2200" dirty="0" err="1"/>
              <a:t>getchar</a:t>
            </a:r>
            <a:r>
              <a:rPr lang="en-US" sz="2200" dirty="0"/>
              <a:t>(); </a:t>
            </a:r>
          </a:p>
          <a:p>
            <a:pPr marL="0" indent="0" fontAlgn="base">
              <a:buNone/>
            </a:pPr>
            <a:r>
              <a:rPr lang="en-US" sz="2200" dirty="0"/>
              <a:t>  return 0; </a:t>
            </a:r>
          </a:p>
          <a:p>
            <a:pPr marL="0" indent="0" fontAlgn="base">
              <a:buNone/>
            </a:pPr>
            <a:r>
              <a:rPr lang="en-US" sz="2200" dirty="0"/>
              <a:t>} </a:t>
            </a:r>
          </a:p>
        </p:txBody>
      </p:sp>
      <p:sp>
        <p:nvSpPr>
          <p:cNvPr id="4" name="Date Placeholder 3"/>
          <p:cNvSpPr>
            <a:spLocks noGrp="1"/>
          </p:cNvSpPr>
          <p:nvPr>
            <p:ph type="dt" sz="half" idx="10"/>
          </p:nvPr>
        </p:nvSpPr>
        <p:spPr/>
        <p:txBody>
          <a:bodyPr/>
          <a:lstStyle/>
          <a:p>
            <a:fld id="{54F1C34D-381A-4CC6-B55D-2E7CA56D4C0C}" type="datetime1">
              <a:rPr lang="en-IN" smtClean="0"/>
              <a:t>03-09-2021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a:extLst>
              <a:ext uri="{FF2B5EF4-FFF2-40B4-BE49-F238E27FC236}">
                <a16:creationId xmlns:a16="http://schemas.microsoft.com/office/drawing/2014/main" id="{1319989D-D612-4014-BAA1-18D3AD5028DF}"/>
              </a:ext>
            </a:extLst>
          </p:cNvPr>
          <p:cNvPicPr>
            <a:picLocks noChangeAspect="1"/>
          </p:cNvPicPr>
          <p:nvPr/>
        </p:nvPicPr>
        <p:blipFill>
          <a:blip r:embed="rId3"/>
          <a:stretch>
            <a:fillRect/>
          </a:stretch>
        </p:blipFill>
        <p:spPr>
          <a:xfrm>
            <a:off x="3824287" y="1600199"/>
            <a:ext cx="5029201" cy="4440637"/>
          </a:xfrm>
          <a:prstGeom prst="rect">
            <a:avLst/>
          </a:prstGeom>
        </p:spPr>
      </p:pic>
      <p:sp>
        <p:nvSpPr>
          <p:cNvPr id="11" name="Title 1">
            <a:extLst>
              <a:ext uri="{FF2B5EF4-FFF2-40B4-BE49-F238E27FC236}">
                <a16:creationId xmlns:a16="http://schemas.microsoft.com/office/drawing/2014/main" id="{21FD8B84-4B44-41F1-ADCA-6839F5B8B378}"/>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a:ln>
                  <a:noFill/>
                </a:ln>
                <a:solidFill>
                  <a:schemeClr val="dk1"/>
                </a:solidFill>
                <a:effectLst/>
                <a:uLnTx/>
                <a:uFillTx/>
                <a:latin typeface="+mn-lt"/>
                <a:ea typeface="+mn-ea"/>
                <a:cs typeface="+mn-cs"/>
              </a:rPr>
              <a:t>Recursion </a:t>
            </a:r>
          </a:p>
        </p:txBody>
      </p:sp>
    </p:spTree>
    <p:extLst>
      <p:ext uri="{BB962C8B-B14F-4D97-AF65-F5344CB8AC3E}">
        <p14:creationId xmlns:p14="http://schemas.microsoft.com/office/powerpoint/2010/main" val="3500279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658565" y="6515972"/>
            <a:ext cx="2063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
              <a:lnSpc>
                <a:spcPts val="930"/>
              </a:lnSpc>
            </a:pPr>
            <a:fld id="{81D60167-4931-47E6-BA6A-407CBD079E47}" type="slidenum">
              <a:rPr lang="en-IN" smtClean="0"/>
              <a:pPr marL="19050">
                <a:lnSpc>
                  <a:spcPts val="930"/>
                </a:lnSpc>
              </a:pPr>
              <a:t>62</a:t>
            </a:fld>
            <a:endParaRPr dirty="0"/>
          </a:p>
        </p:txBody>
      </p:sp>
      <p:sp>
        <p:nvSpPr>
          <p:cNvPr id="2" name="object 2"/>
          <p:cNvSpPr txBox="1">
            <a:spLocks noGrp="1"/>
          </p:cNvSpPr>
          <p:nvPr>
            <p:ph type="title"/>
          </p:nvPr>
        </p:nvSpPr>
        <p:spPr>
          <a:xfrm>
            <a:off x="687704" y="1125280"/>
            <a:ext cx="4810380" cy="440505"/>
          </a:xfrm>
          <a:prstGeom prst="rect">
            <a:avLst/>
          </a:prstGeom>
        </p:spPr>
        <p:txBody>
          <a:bodyPr vert="horz" wrap="square" lIns="0" tIns="9525" rIns="0" bIns="0" rtlCol="0" anchor="ctr">
            <a:spAutoFit/>
          </a:bodyPr>
          <a:lstStyle/>
          <a:p>
            <a:pPr marL="9525">
              <a:spcBef>
                <a:spcPts val="75"/>
              </a:spcBef>
            </a:pPr>
            <a:r>
              <a:rPr sz="2800" b="1" spc="-30" dirty="0"/>
              <a:t>Recursion </a:t>
            </a:r>
            <a:r>
              <a:rPr sz="2800" b="1" spc="-34" dirty="0"/>
              <a:t>Pros </a:t>
            </a:r>
            <a:r>
              <a:rPr sz="2800" b="1" spc="-11" dirty="0"/>
              <a:t>and</a:t>
            </a:r>
            <a:r>
              <a:rPr sz="2800" b="1" spc="-169" dirty="0"/>
              <a:t> </a:t>
            </a:r>
            <a:r>
              <a:rPr sz="2800" b="1" spc="-15" dirty="0"/>
              <a:t>Cons</a:t>
            </a:r>
          </a:p>
        </p:txBody>
      </p:sp>
      <p:sp>
        <p:nvSpPr>
          <p:cNvPr id="3" name="object 3"/>
          <p:cNvSpPr txBox="1"/>
          <p:nvPr/>
        </p:nvSpPr>
        <p:spPr>
          <a:xfrm>
            <a:off x="687704" y="1829964"/>
            <a:ext cx="7663815" cy="4427462"/>
          </a:xfrm>
          <a:prstGeom prst="rect">
            <a:avLst/>
          </a:prstGeom>
        </p:spPr>
        <p:txBody>
          <a:bodyPr vert="horz" wrap="square" lIns="0" tIns="36671" rIns="0" bIns="0" rtlCol="0">
            <a:spAutoFit/>
          </a:bodyPr>
          <a:lstStyle/>
          <a:p>
            <a:pPr marL="180975" indent="-171926">
              <a:spcBef>
                <a:spcPts val="289"/>
              </a:spcBef>
              <a:buFont typeface="Arial"/>
              <a:buChar char="•"/>
              <a:tabLst>
                <a:tab pos="181451" algn="l"/>
              </a:tabLst>
            </a:pPr>
            <a:r>
              <a:rPr sz="2400" b="1" spc="-23" dirty="0">
                <a:cs typeface="Calibri Light"/>
              </a:rPr>
              <a:t>Pros</a:t>
            </a:r>
            <a:endParaRPr sz="2400" b="1" dirty="0">
              <a:cs typeface="Calibri Light"/>
            </a:endParaRPr>
          </a:p>
          <a:p>
            <a:pPr marL="523875" lvl="1" indent="-171926">
              <a:spcBef>
                <a:spcPts val="184"/>
              </a:spcBef>
              <a:buFont typeface="Arial"/>
              <a:buChar char="•"/>
              <a:tabLst>
                <a:tab pos="524351" algn="l"/>
              </a:tabLst>
            </a:pPr>
            <a:r>
              <a:rPr sz="2200" spc="-4" dirty="0">
                <a:cs typeface="Calibri Light"/>
              </a:rPr>
              <a:t>The </a:t>
            </a:r>
            <a:r>
              <a:rPr sz="2200" spc="-8" dirty="0">
                <a:cs typeface="Calibri Light"/>
              </a:rPr>
              <a:t>code </a:t>
            </a:r>
            <a:r>
              <a:rPr sz="2200" spc="-15" dirty="0">
                <a:cs typeface="Calibri Light"/>
              </a:rPr>
              <a:t>may </a:t>
            </a:r>
            <a:r>
              <a:rPr sz="2200" dirty="0">
                <a:cs typeface="Calibri Light"/>
              </a:rPr>
              <a:t>be </a:t>
            </a:r>
            <a:r>
              <a:rPr sz="2200" spc="-4" dirty="0">
                <a:cs typeface="Calibri Light"/>
              </a:rPr>
              <a:t>much easier </a:t>
            </a:r>
            <a:r>
              <a:rPr sz="2200" spc="-11" dirty="0">
                <a:cs typeface="Calibri Light"/>
              </a:rPr>
              <a:t>to</a:t>
            </a:r>
            <a:r>
              <a:rPr sz="2200" dirty="0">
                <a:cs typeface="Calibri Light"/>
              </a:rPr>
              <a:t> </a:t>
            </a:r>
            <a:r>
              <a:rPr sz="2200" spc="-8" dirty="0">
                <a:cs typeface="Calibri Light"/>
              </a:rPr>
              <a:t>write.</a:t>
            </a:r>
            <a:endParaRPr sz="2200" dirty="0">
              <a:cs typeface="Calibri Light"/>
            </a:endParaRPr>
          </a:p>
          <a:p>
            <a:pPr marL="523875" lvl="1" indent="-171926">
              <a:spcBef>
                <a:spcPts val="164"/>
              </a:spcBef>
              <a:buFont typeface="Arial"/>
              <a:buChar char="•"/>
              <a:tabLst>
                <a:tab pos="524351" algn="l"/>
              </a:tabLst>
            </a:pPr>
            <a:r>
              <a:rPr sz="2200" spc="-83" dirty="0">
                <a:cs typeface="Calibri Light"/>
              </a:rPr>
              <a:t>To </a:t>
            </a:r>
            <a:r>
              <a:rPr sz="2200" spc="-8" dirty="0">
                <a:cs typeface="Calibri Light"/>
              </a:rPr>
              <a:t>solve </a:t>
            </a:r>
            <a:r>
              <a:rPr sz="2200" spc="-4" dirty="0">
                <a:cs typeface="Calibri Light"/>
              </a:rPr>
              <a:t>some </a:t>
            </a:r>
            <a:r>
              <a:rPr sz="2200" spc="-8" dirty="0">
                <a:cs typeface="Calibri Light"/>
              </a:rPr>
              <a:t>problems </a:t>
            </a:r>
            <a:r>
              <a:rPr sz="2200" dirty="0">
                <a:cs typeface="Calibri Light"/>
              </a:rPr>
              <a:t>which </a:t>
            </a:r>
            <a:r>
              <a:rPr sz="2200" spc="-11" dirty="0">
                <a:cs typeface="Calibri Light"/>
              </a:rPr>
              <a:t>are </a:t>
            </a:r>
            <a:r>
              <a:rPr sz="2200" spc="-8" dirty="0">
                <a:cs typeface="Calibri Light"/>
              </a:rPr>
              <a:t>naturally </a:t>
            </a:r>
            <a:r>
              <a:rPr sz="2200" spc="-15" dirty="0">
                <a:cs typeface="Calibri Light"/>
              </a:rPr>
              <a:t>recursive </a:t>
            </a:r>
            <a:r>
              <a:rPr sz="2200" dirty="0">
                <a:cs typeface="Calibri Light"/>
              </a:rPr>
              <a:t>such as </a:t>
            </a:r>
            <a:r>
              <a:rPr sz="2200" spc="-15" dirty="0">
                <a:cs typeface="Calibri Light"/>
              </a:rPr>
              <a:t>tower </a:t>
            </a:r>
            <a:r>
              <a:rPr sz="2200" spc="-4" dirty="0">
                <a:cs typeface="Calibri Light"/>
              </a:rPr>
              <a:t>of</a:t>
            </a:r>
            <a:r>
              <a:rPr sz="2200" spc="53" dirty="0">
                <a:cs typeface="Calibri Light"/>
              </a:rPr>
              <a:t> </a:t>
            </a:r>
            <a:r>
              <a:rPr sz="2200" spc="-4" dirty="0">
                <a:cs typeface="Calibri Light"/>
              </a:rPr>
              <a:t>Hanoi.</a:t>
            </a:r>
            <a:endParaRPr sz="2200" dirty="0">
              <a:cs typeface="Calibri Light"/>
            </a:endParaRPr>
          </a:p>
          <a:p>
            <a:pPr lvl="1">
              <a:spcBef>
                <a:spcPts val="38"/>
              </a:spcBef>
              <a:buFont typeface="Arial"/>
              <a:buChar char="•"/>
            </a:pPr>
            <a:endParaRPr sz="2200" dirty="0">
              <a:cs typeface="Times New Roman"/>
            </a:endParaRPr>
          </a:p>
          <a:p>
            <a:pPr marL="180975" indent="-171926">
              <a:buFont typeface="Arial"/>
              <a:buChar char="•"/>
              <a:tabLst>
                <a:tab pos="181451" algn="l"/>
              </a:tabLst>
            </a:pPr>
            <a:r>
              <a:rPr sz="2400" b="1" spc="-4" dirty="0">
                <a:cs typeface="Calibri Light"/>
              </a:rPr>
              <a:t>Cons</a:t>
            </a:r>
            <a:endParaRPr sz="2400" b="1" dirty="0">
              <a:cs typeface="Calibri Light"/>
            </a:endParaRPr>
          </a:p>
          <a:p>
            <a:pPr marL="523875" lvl="1" indent="-171926">
              <a:spcBef>
                <a:spcPts val="172"/>
              </a:spcBef>
              <a:buFont typeface="Arial"/>
              <a:buChar char="•"/>
              <a:tabLst>
                <a:tab pos="524351" algn="l"/>
              </a:tabLst>
            </a:pPr>
            <a:r>
              <a:rPr sz="2200" spc="-15" dirty="0">
                <a:cs typeface="Calibri Light"/>
              </a:rPr>
              <a:t>Recursive </a:t>
            </a:r>
            <a:r>
              <a:rPr sz="2200" dirty="0">
                <a:cs typeface="Calibri Light"/>
              </a:rPr>
              <a:t>functions </a:t>
            </a:r>
            <a:r>
              <a:rPr sz="2200" spc="-15" dirty="0">
                <a:cs typeface="Calibri Light"/>
              </a:rPr>
              <a:t>are </a:t>
            </a:r>
            <a:r>
              <a:rPr sz="2200" spc="-8" dirty="0">
                <a:cs typeface="Calibri Light"/>
              </a:rPr>
              <a:t>generally slower </a:t>
            </a:r>
            <a:r>
              <a:rPr sz="2200" dirty="0">
                <a:cs typeface="Calibri Light"/>
              </a:rPr>
              <a:t>than </a:t>
            </a:r>
            <a:r>
              <a:rPr sz="2200" spc="-11" dirty="0">
                <a:cs typeface="Calibri Light"/>
              </a:rPr>
              <a:t>non-recursive</a:t>
            </a:r>
            <a:r>
              <a:rPr sz="2200" spc="-8" dirty="0">
                <a:cs typeface="Calibri Light"/>
              </a:rPr>
              <a:t> </a:t>
            </a:r>
            <a:r>
              <a:rPr sz="2200" dirty="0">
                <a:cs typeface="Calibri Light"/>
              </a:rPr>
              <a:t>functions.</a:t>
            </a:r>
          </a:p>
          <a:p>
            <a:pPr marL="523875" lvl="1" indent="-171926">
              <a:spcBef>
                <a:spcPts val="161"/>
              </a:spcBef>
              <a:buFont typeface="Arial"/>
              <a:buChar char="•"/>
              <a:tabLst>
                <a:tab pos="524351" algn="l"/>
              </a:tabLst>
            </a:pPr>
            <a:r>
              <a:rPr sz="2200" spc="-15" dirty="0">
                <a:cs typeface="Calibri Light"/>
              </a:rPr>
              <a:t>May </a:t>
            </a:r>
            <a:r>
              <a:rPr sz="2200" spc="-11" dirty="0">
                <a:cs typeface="Calibri Light"/>
              </a:rPr>
              <a:t>require </a:t>
            </a:r>
            <a:r>
              <a:rPr sz="2200" dirty="0">
                <a:cs typeface="Calibri Light"/>
              </a:rPr>
              <a:t>a </a:t>
            </a:r>
            <a:r>
              <a:rPr sz="2200" spc="-4" dirty="0">
                <a:cs typeface="Calibri Light"/>
              </a:rPr>
              <a:t>lot of </a:t>
            </a:r>
            <a:r>
              <a:rPr sz="2200" dirty="0">
                <a:cs typeface="Calibri Light"/>
              </a:rPr>
              <a:t>memory </a:t>
            </a:r>
            <a:r>
              <a:rPr sz="2200" spc="-11" dirty="0">
                <a:cs typeface="Calibri Light"/>
              </a:rPr>
              <a:t>to </a:t>
            </a:r>
            <a:r>
              <a:rPr sz="2200" spc="-4" dirty="0">
                <a:cs typeface="Calibri Light"/>
              </a:rPr>
              <a:t>hold </a:t>
            </a:r>
            <a:r>
              <a:rPr sz="2200" spc="-11" dirty="0">
                <a:cs typeface="Calibri Light"/>
              </a:rPr>
              <a:t>intermediate </a:t>
            </a:r>
            <a:r>
              <a:rPr sz="2200" spc="-8" dirty="0">
                <a:cs typeface="Calibri Light"/>
              </a:rPr>
              <a:t>results </a:t>
            </a:r>
            <a:r>
              <a:rPr sz="2200" spc="-4" dirty="0">
                <a:cs typeface="Calibri Light"/>
              </a:rPr>
              <a:t>on </a:t>
            </a:r>
            <a:r>
              <a:rPr sz="2200" dirty="0">
                <a:cs typeface="Calibri Light"/>
              </a:rPr>
              <a:t>the </a:t>
            </a:r>
            <a:r>
              <a:rPr sz="2200" spc="-19" dirty="0">
                <a:cs typeface="Calibri Light"/>
              </a:rPr>
              <a:t>system</a:t>
            </a:r>
            <a:r>
              <a:rPr sz="2200" spc="-11" dirty="0">
                <a:cs typeface="Calibri Light"/>
              </a:rPr>
              <a:t> stack.</a:t>
            </a:r>
            <a:endParaRPr sz="2200" dirty="0">
              <a:cs typeface="Calibri Light"/>
            </a:endParaRPr>
          </a:p>
          <a:p>
            <a:pPr marL="523875" lvl="1" indent="-171926">
              <a:lnSpc>
                <a:spcPts val="2051"/>
              </a:lnSpc>
              <a:spcBef>
                <a:spcPts val="164"/>
              </a:spcBef>
              <a:buFont typeface="Arial"/>
              <a:buChar char="•"/>
              <a:tabLst>
                <a:tab pos="524351" algn="l"/>
              </a:tabLst>
            </a:pPr>
            <a:r>
              <a:rPr sz="2200" spc="-4" dirty="0">
                <a:cs typeface="Calibri Light"/>
              </a:rPr>
              <a:t>It </a:t>
            </a:r>
            <a:r>
              <a:rPr sz="2200" dirty="0">
                <a:cs typeface="Calibri Light"/>
              </a:rPr>
              <a:t>is </a:t>
            </a:r>
            <a:r>
              <a:rPr sz="2200" spc="-4" dirty="0">
                <a:cs typeface="Calibri Light"/>
              </a:rPr>
              <a:t>difficult </a:t>
            </a:r>
            <a:r>
              <a:rPr sz="2200" spc="-11" dirty="0">
                <a:cs typeface="Calibri Light"/>
              </a:rPr>
              <a:t>to </a:t>
            </a:r>
            <a:r>
              <a:rPr sz="2200" spc="-4" dirty="0">
                <a:cs typeface="Calibri Light"/>
              </a:rPr>
              <a:t>think </a:t>
            </a:r>
            <a:r>
              <a:rPr sz="2200" spc="-11" dirty="0">
                <a:cs typeface="Calibri Light"/>
              </a:rPr>
              <a:t>recursively </a:t>
            </a:r>
            <a:r>
              <a:rPr sz="2200" dirty="0">
                <a:cs typeface="Calibri Light"/>
              </a:rPr>
              <a:t>so </a:t>
            </a:r>
            <a:r>
              <a:rPr sz="2200" spc="-4" dirty="0">
                <a:cs typeface="Calibri Light"/>
              </a:rPr>
              <a:t>one </a:t>
            </a:r>
            <a:r>
              <a:rPr sz="2200" spc="-8" dirty="0">
                <a:cs typeface="Calibri Light"/>
              </a:rPr>
              <a:t>must </a:t>
            </a:r>
            <a:r>
              <a:rPr sz="2200" dirty="0">
                <a:cs typeface="Calibri Light"/>
              </a:rPr>
              <a:t>be </a:t>
            </a:r>
            <a:r>
              <a:rPr sz="2200" spc="-8" dirty="0">
                <a:cs typeface="Calibri Light"/>
              </a:rPr>
              <a:t>very </a:t>
            </a:r>
            <a:r>
              <a:rPr sz="2200" spc="-11" dirty="0">
                <a:cs typeface="Calibri Light"/>
              </a:rPr>
              <a:t>careful </a:t>
            </a:r>
            <a:r>
              <a:rPr sz="2200" dirty="0">
                <a:cs typeface="Calibri Light"/>
              </a:rPr>
              <a:t>when</a:t>
            </a:r>
            <a:r>
              <a:rPr sz="2200" spc="-38" dirty="0">
                <a:cs typeface="Calibri Light"/>
              </a:rPr>
              <a:t> </a:t>
            </a:r>
            <a:r>
              <a:rPr sz="2200" dirty="0">
                <a:cs typeface="Calibri Light"/>
              </a:rPr>
              <a:t>writing</a:t>
            </a:r>
          </a:p>
          <a:p>
            <a:pPr marL="523875">
              <a:lnSpc>
                <a:spcPts val="2051"/>
              </a:lnSpc>
            </a:pPr>
            <a:r>
              <a:rPr sz="2200" spc="-15" dirty="0">
                <a:cs typeface="Calibri Light"/>
              </a:rPr>
              <a:t>recursive </a:t>
            </a:r>
            <a:r>
              <a:rPr sz="2200" dirty="0">
                <a:cs typeface="Calibri Light"/>
              </a:rPr>
              <a:t>functions.</a:t>
            </a:r>
          </a:p>
        </p:txBody>
      </p:sp>
      <p:sp>
        <p:nvSpPr>
          <p:cNvPr id="6" name="Title 1">
            <a:extLst>
              <a:ext uri="{FF2B5EF4-FFF2-40B4-BE49-F238E27FC236}">
                <a16:creationId xmlns:a16="http://schemas.microsoft.com/office/drawing/2014/main" id="{0DBD37A9-4981-40A5-93B7-473FE13C4BD2}"/>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8B595E62-78F7-4E79-AD61-9D80D8D2248A}"/>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4" name="Date Placeholder 3">
            <a:extLst>
              <a:ext uri="{FF2B5EF4-FFF2-40B4-BE49-F238E27FC236}">
                <a16:creationId xmlns:a16="http://schemas.microsoft.com/office/drawing/2014/main" id="{6C9ECEB5-8350-4CCD-A7B7-AE4C369170DE}"/>
              </a:ext>
            </a:extLst>
          </p:cNvPr>
          <p:cNvSpPr>
            <a:spLocks noGrp="1"/>
          </p:cNvSpPr>
          <p:nvPr>
            <p:ph type="dt" sz="half" idx="10"/>
          </p:nvPr>
        </p:nvSpPr>
        <p:spPr/>
        <p:txBody>
          <a:bodyPr/>
          <a:lstStyle/>
          <a:p>
            <a:fld id="{4B1175D8-D5AD-406A-92A3-1D2928B88D08}" type="datetime1">
              <a:rPr lang="en-IN" smtClean="0"/>
              <a:t>03-09-2021</a:t>
            </a:fld>
            <a:endParaRPr lang="en-US"/>
          </a:p>
        </p:txBody>
      </p:sp>
      <p:sp>
        <p:nvSpPr>
          <p:cNvPr id="8" name="Footer Placeholder 7">
            <a:extLst>
              <a:ext uri="{FF2B5EF4-FFF2-40B4-BE49-F238E27FC236}">
                <a16:creationId xmlns:a16="http://schemas.microsoft.com/office/drawing/2014/main" id="{73B466E1-5FDB-4268-A02D-220F6F661B63}"/>
              </a:ext>
            </a:extLst>
          </p:cNvPr>
          <p:cNvSpPr>
            <a:spLocks noGrp="1"/>
          </p:cNvSpPr>
          <p:nvPr>
            <p:ph type="ftr" sz="quarter" idx="11"/>
          </p:nvPr>
        </p:nvSpPr>
        <p:spPr/>
        <p:txBody>
          <a:bodyPr/>
          <a:lstStyle/>
          <a:p>
            <a:r>
              <a:rPr lang="fi-FI" smtClean="0"/>
              <a:t>Alisha Sikri DS  Unit 2                        </a:t>
            </a: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66D023-7AFC-4326-BF92-845DD0D2FAA8}"/>
              </a:ext>
            </a:extLst>
          </p:cNvPr>
          <p:cNvSpPr>
            <a:spLocks noGrp="1"/>
          </p:cNvSpPr>
          <p:nvPr>
            <p:ph type="dt" sz="half" idx="10"/>
          </p:nvPr>
        </p:nvSpPr>
        <p:spPr/>
        <p:txBody>
          <a:bodyPr/>
          <a:lstStyle/>
          <a:p>
            <a:fld id="{24F84327-C3C6-4804-A059-54D95BB93D67}" type="datetime1">
              <a:rPr lang="en-IN" smtClean="0"/>
              <a:t>03-09-2021</a:t>
            </a:fld>
            <a:endParaRPr lang="en-US"/>
          </a:p>
        </p:txBody>
      </p:sp>
      <p:sp>
        <p:nvSpPr>
          <p:cNvPr id="5" name="Footer Placeholder 4">
            <a:extLst>
              <a:ext uri="{FF2B5EF4-FFF2-40B4-BE49-F238E27FC236}">
                <a16:creationId xmlns:a16="http://schemas.microsoft.com/office/drawing/2014/main" id="{8F24D192-708B-448F-83FB-FA81C6B2B2D3}"/>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034FD025-F70C-4928-9E58-283893A40455}"/>
              </a:ext>
            </a:extLst>
          </p:cNvPr>
          <p:cNvSpPr>
            <a:spLocks noGrp="1"/>
          </p:cNvSpPr>
          <p:nvPr>
            <p:ph type="sldNum" sz="quarter" idx="12"/>
          </p:nvPr>
        </p:nvSpPr>
        <p:spPr/>
        <p:txBody>
          <a:bodyPr/>
          <a:lstStyle/>
          <a:p>
            <a:fld id="{B6F15528-21DE-4FAA-801E-634DDDAF4B2B}" type="slidenum">
              <a:rPr lang="en-US" smtClean="0"/>
              <a:pPr/>
              <a:t>63</a:t>
            </a:fld>
            <a:endParaRPr lang="en-US"/>
          </a:p>
        </p:txBody>
      </p:sp>
      <p:pic>
        <p:nvPicPr>
          <p:cNvPr id="8" name="Picture 2" descr="E:\NIET\Project\xLogo11.png.pagespeed.ic.pydHLuCQEZ.png">
            <a:extLst>
              <a:ext uri="{FF2B5EF4-FFF2-40B4-BE49-F238E27FC236}">
                <a16:creationId xmlns:a16="http://schemas.microsoft.com/office/drawing/2014/main" id="{98B17A21-8D97-4169-B83E-34631847D4B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a:extLst>
              <a:ext uri="{FF2B5EF4-FFF2-40B4-BE49-F238E27FC236}">
                <a16:creationId xmlns:a16="http://schemas.microsoft.com/office/drawing/2014/main" id="{EA5E9A61-5DE8-4088-841E-51ADD86D0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066800"/>
            <a:ext cx="7924800" cy="5158186"/>
          </a:xfrm>
          <a:prstGeom prst="rect">
            <a:avLst/>
          </a:prstGeom>
        </p:spPr>
      </p:pic>
      <p:sp>
        <p:nvSpPr>
          <p:cNvPr id="12" name="Rectangle 11">
            <a:extLst>
              <a:ext uri="{FF2B5EF4-FFF2-40B4-BE49-F238E27FC236}">
                <a16:creationId xmlns:a16="http://schemas.microsoft.com/office/drawing/2014/main" id="{1A9486D6-B5F9-4987-A46D-D29615A05741}"/>
              </a:ext>
            </a:extLst>
          </p:cNvPr>
          <p:cNvSpPr/>
          <p:nvPr/>
        </p:nvSpPr>
        <p:spPr>
          <a:xfrm>
            <a:off x="6858000" y="5791200"/>
            <a:ext cx="1828800" cy="433786"/>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3" name="Title 1">
            <a:extLst>
              <a:ext uri="{FF2B5EF4-FFF2-40B4-BE49-F238E27FC236}">
                <a16:creationId xmlns:a16="http://schemas.microsoft.com/office/drawing/2014/main" id="{D97F96AF-D74C-4ECB-87CB-6841D4891FD0}"/>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a:ln>
                  <a:noFill/>
                </a:ln>
                <a:solidFill>
                  <a:schemeClr val="dk1"/>
                </a:solidFill>
                <a:effectLst/>
                <a:uLnTx/>
                <a:uFillTx/>
                <a:latin typeface="+mn-lt"/>
                <a:ea typeface="+mn-ea"/>
                <a:cs typeface="+mn-cs"/>
              </a:rPr>
              <a:t>Recursion </a:t>
            </a:r>
          </a:p>
        </p:txBody>
      </p:sp>
    </p:spTree>
    <p:extLst>
      <p:ext uri="{BB962C8B-B14F-4D97-AF65-F5344CB8AC3E}">
        <p14:creationId xmlns:p14="http://schemas.microsoft.com/office/powerpoint/2010/main" val="35780198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24744"/>
            <a:ext cx="7999040" cy="5231606"/>
          </a:xfrm>
        </p:spPr>
        <p:txBody>
          <a:bodyPr>
            <a:normAutofit fontScale="77500" lnSpcReduction="20000"/>
          </a:bodyPr>
          <a:lstStyle/>
          <a:p>
            <a:pPr marL="0" indent="0" fontAlgn="base">
              <a:buNone/>
            </a:pPr>
            <a:r>
              <a:rPr lang="en-IN" b="1" dirty="0"/>
              <a:t>Python Program for Binary Search (Recursive and Iterative)</a:t>
            </a:r>
          </a:p>
          <a:p>
            <a:pPr marL="0" indent="0" fontAlgn="base">
              <a:buNone/>
            </a:pPr>
            <a:r>
              <a:rPr lang="en-IN" dirty="0"/>
              <a:t>This search algorithm takes advantage of a collection of elements that is already sorted by ignoring half of the elements after just one comparison. </a:t>
            </a:r>
          </a:p>
          <a:p>
            <a:pPr marL="514350" indent="-514350" fontAlgn="base">
              <a:buFont typeface="+mj-lt"/>
              <a:buAutoNum type="arabicPeriod"/>
            </a:pPr>
            <a:r>
              <a:rPr lang="en-IN" dirty="0"/>
              <a:t>Compare x with the middle element.</a:t>
            </a:r>
          </a:p>
          <a:p>
            <a:pPr marL="514350" indent="-514350" fontAlgn="base">
              <a:buFont typeface="+mj-lt"/>
              <a:buAutoNum type="arabicPeriod"/>
            </a:pPr>
            <a:r>
              <a:rPr lang="en-IN" dirty="0"/>
              <a:t>If x matches with the middle element, we return the mid index.</a:t>
            </a:r>
          </a:p>
          <a:p>
            <a:pPr marL="514350" indent="-514350" fontAlgn="base">
              <a:buFont typeface="+mj-lt"/>
              <a:buAutoNum type="arabicPeriod"/>
            </a:pPr>
            <a:r>
              <a:rPr lang="en-IN" dirty="0"/>
              <a:t>Else if x is greater than the mid element, then x can only lie in the right (greater) half subarray after the mid element. Then we apply the algorithm again for the right half.</a:t>
            </a:r>
          </a:p>
          <a:p>
            <a:pPr marL="514350" indent="-514350" fontAlgn="base">
              <a:buFont typeface="+mj-lt"/>
              <a:buAutoNum type="arabicPeriod"/>
            </a:pPr>
            <a:r>
              <a:rPr lang="en-IN" dirty="0"/>
              <a:t>Else if x is smaller, the target x must lie in the left (lower) half. So we apply the algorithm for the left half.</a:t>
            </a:r>
          </a:p>
          <a:p>
            <a:pPr marL="0" indent="0" fontAlgn="base">
              <a:buNone/>
            </a:pPr>
            <a:endParaRPr lang="en-IN" b="1" dirty="0"/>
          </a:p>
        </p:txBody>
      </p:sp>
      <p:sp>
        <p:nvSpPr>
          <p:cNvPr id="4" name="Date Placeholder 3"/>
          <p:cNvSpPr>
            <a:spLocks noGrp="1"/>
          </p:cNvSpPr>
          <p:nvPr>
            <p:ph type="dt" sz="half" idx="10"/>
          </p:nvPr>
        </p:nvSpPr>
        <p:spPr/>
        <p:txBody>
          <a:bodyPr/>
          <a:lstStyle/>
          <a:p>
            <a:fld id="{E43BB27D-D7BF-4829-8795-134084A00D82}" type="datetime1">
              <a:rPr lang="en-IN" smtClean="0"/>
              <a:t>03-09-2021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a:ln>
                  <a:noFill/>
                </a:ln>
                <a:solidFill>
                  <a:schemeClr val="dk1"/>
                </a:solidFill>
                <a:effectLst/>
                <a:uLnTx/>
                <a:uFillTx/>
                <a:latin typeface="+mn-lt"/>
                <a:ea typeface="+mn-ea"/>
                <a:cs typeface="+mn-cs"/>
              </a:rPr>
              <a:t>Recursion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4083051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0DDFE7-3527-44BA-9837-96DED0AEA479}" type="datetime1">
              <a:rPr lang="en-IN" smtClean="0"/>
              <a:t>03-09-2021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a:ln>
                  <a:noFill/>
                </a:ln>
                <a:solidFill>
                  <a:schemeClr val="dk1"/>
                </a:solidFill>
                <a:effectLst/>
                <a:uLnTx/>
                <a:uFillTx/>
                <a:latin typeface="+mn-lt"/>
                <a:ea typeface="+mn-ea"/>
                <a:cs typeface="+mn-cs"/>
              </a:rPr>
              <a:t>Recursion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id="{B379A5E2-051F-DB49-BAA9-736878479C9A}"/>
              </a:ext>
            </a:extLst>
          </p:cNvPr>
          <p:cNvSpPr>
            <a:spLocks noGrp="1"/>
          </p:cNvSpPr>
          <p:nvPr>
            <p:ph idx="1"/>
          </p:nvPr>
        </p:nvSpPr>
        <p:spPr>
          <a:xfrm>
            <a:off x="457200" y="817163"/>
            <a:ext cx="8435280" cy="5636173"/>
          </a:xfrm>
        </p:spPr>
        <p:txBody>
          <a:bodyPr>
            <a:normAutofit fontScale="25000" lnSpcReduction="20000"/>
          </a:bodyPr>
          <a:lstStyle/>
          <a:p>
            <a:pPr marL="0" indent="0" fontAlgn="base">
              <a:buNone/>
            </a:pPr>
            <a:r>
              <a:rPr lang="en-IN" sz="4000" dirty="0"/>
              <a:t>#  program for recursive binary search. </a:t>
            </a:r>
          </a:p>
          <a:p>
            <a:pPr marL="0" indent="0" fontAlgn="base">
              <a:buNone/>
            </a:pPr>
            <a:r>
              <a:rPr lang="en-IN" sz="4000" dirty="0"/>
              <a:t># Returns index of x in </a:t>
            </a:r>
            <a:r>
              <a:rPr lang="en-IN" sz="4000" dirty="0" err="1"/>
              <a:t>arr</a:t>
            </a:r>
            <a:r>
              <a:rPr lang="en-IN" sz="4000" dirty="0"/>
              <a:t> if present, else -1</a:t>
            </a:r>
          </a:p>
          <a:p>
            <a:pPr marL="0" indent="0" fontAlgn="base">
              <a:buNone/>
            </a:pPr>
            <a:r>
              <a:rPr lang="en-IN" sz="4000" dirty="0"/>
              <a:t>def </a:t>
            </a:r>
            <a:r>
              <a:rPr lang="en-IN" sz="4000" dirty="0" err="1"/>
              <a:t>binary_search</a:t>
            </a:r>
            <a:r>
              <a:rPr lang="en-IN" sz="4000" dirty="0"/>
              <a:t>(</a:t>
            </a:r>
            <a:r>
              <a:rPr lang="en-IN" sz="4000" dirty="0" err="1"/>
              <a:t>arr</a:t>
            </a:r>
            <a:r>
              <a:rPr lang="en-IN" sz="4000" dirty="0"/>
              <a:t>, low, high, x):</a:t>
            </a:r>
          </a:p>
          <a:p>
            <a:pPr marL="0" indent="0" fontAlgn="base">
              <a:buNone/>
            </a:pPr>
            <a:r>
              <a:rPr lang="en-IN" sz="4000" dirty="0"/>
              <a:t> </a:t>
            </a:r>
          </a:p>
          <a:p>
            <a:pPr marL="0" indent="0" fontAlgn="base">
              <a:buNone/>
            </a:pPr>
            <a:r>
              <a:rPr lang="en-IN" sz="4000" dirty="0"/>
              <a:t>    # Check base case</a:t>
            </a:r>
          </a:p>
          <a:p>
            <a:pPr marL="0" indent="0" fontAlgn="base">
              <a:buNone/>
            </a:pPr>
            <a:r>
              <a:rPr lang="en-IN" sz="4000" dirty="0"/>
              <a:t>    if high &gt;= low:</a:t>
            </a:r>
          </a:p>
          <a:p>
            <a:pPr marL="0" indent="0" fontAlgn="base">
              <a:buNone/>
            </a:pPr>
            <a:r>
              <a:rPr lang="en-IN" sz="4000" dirty="0"/>
              <a:t>         mid = (high + low) // 2</a:t>
            </a:r>
          </a:p>
          <a:p>
            <a:pPr marL="0" indent="0" fontAlgn="base">
              <a:buNone/>
            </a:pPr>
            <a:r>
              <a:rPr lang="en-IN" sz="4000" dirty="0"/>
              <a:t>        # If element is present at the middle itself</a:t>
            </a:r>
          </a:p>
          <a:p>
            <a:pPr marL="0" indent="0" fontAlgn="base">
              <a:buNone/>
            </a:pPr>
            <a:r>
              <a:rPr lang="en-IN" sz="4000" dirty="0"/>
              <a:t>        if </a:t>
            </a:r>
            <a:r>
              <a:rPr lang="en-IN" sz="4000" dirty="0" err="1"/>
              <a:t>arr</a:t>
            </a:r>
            <a:r>
              <a:rPr lang="en-IN" sz="4000" dirty="0"/>
              <a:t>[mid] == x:</a:t>
            </a:r>
          </a:p>
          <a:p>
            <a:pPr marL="0" indent="0" fontAlgn="base">
              <a:buNone/>
            </a:pPr>
            <a:r>
              <a:rPr lang="en-IN" sz="4000" dirty="0"/>
              <a:t>            return mid</a:t>
            </a:r>
          </a:p>
          <a:p>
            <a:pPr marL="0" indent="0" fontAlgn="base">
              <a:buNone/>
            </a:pPr>
            <a:endParaRPr lang="en-IN" sz="4000" dirty="0"/>
          </a:p>
          <a:p>
            <a:pPr marL="0" indent="0" fontAlgn="base">
              <a:buNone/>
            </a:pPr>
            <a:r>
              <a:rPr lang="en-IN" sz="4000" dirty="0"/>
              <a:t>        # If element is smaller than mid, then it can only</a:t>
            </a:r>
          </a:p>
          <a:p>
            <a:pPr marL="0" indent="0" fontAlgn="base">
              <a:buNone/>
            </a:pPr>
            <a:r>
              <a:rPr lang="en-IN" sz="4000" dirty="0"/>
              <a:t>        # be present in left subarray</a:t>
            </a:r>
          </a:p>
          <a:p>
            <a:pPr marL="0" indent="0" fontAlgn="base">
              <a:buNone/>
            </a:pPr>
            <a:r>
              <a:rPr lang="en-IN" sz="4000" dirty="0"/>
              <a:t>        </a:t>
            </a:r>
            <a:r>
              <a:rPr lang="en-IN" sz="4000" dirty="0" err="1"/>
              <a:t>elif</a:t>
            </a:r>
            <a:r>
              <a:rPr lang="en-IN" sz="4000" dirty="0"/>
              <a:t> </a:t>
            </a:r>
            <a:r>
              <a:rPr lang="en-IN" sz="4000" dirty="0" err="1"/>
              <a:t>arr</a:t>
            </a:r>
            <a:r>
              <a:rPr lang="en-IN" sz="4000" dirty="0"/>
              <a:t>[mid] &gt; x:</a:t>
            </a:r>
          </a:p>
          <a:p>
            <a:pPr marL="0" indent="0" fontAlgn="base">
              <a:buNone/>
            </a:pPr>
            <a:r>
              <a:rPr lang="en-IN" sz="4000" dirty="0"/>
              <a:t>            return </a:t>
            </a:r>
            <a:r>
              <a:rPr lang="en-IN" sz="4000" dirty="0" err="1"/>
              <a:t>binary_search</a:t>
            </a:r>
            <a:r>
              <a:rPr lang="en-IN" sz="4000" dirty="0"/>
              <a:t>(</a:t>
            </a:r>
            <a:r>
              <a:rPr lang="en-IN" sz="4000" dirty="0" err="1"/>
              <a:t>arr</a:t>
            </a:r>
            <a:r>
              <a:rPr lang="en-IN" sz="4000" dirty="0"/>
              <a:t>, low, mid - 1, x)</a:t>
            </a:r>
          </a:p>
          <a:p>
            <a:pPr marL="0" indent="0" fontAlgn="base">
              <a:buNone/>
            </a:pPr>
            <a:r>
              <a:rPr lang="en-IN" sz="4000" dirty="0"/>
              <a:t> </a:t>
            </a:r>
          </a:p>
          <a:p>
            <a:pPr marL="0" indent="0" fontAlgn="base">
              <a:buNone/>
            </a:pPr>
            <a:r>
              <a:rPr lang="en-IN" sz="4000" dirty="0"/>
              <a:t>        # Else the element can only be present in right subarray</a:t>
            </a:r>
          </a:p>
          <a:p>
            <a:pPr marL="0" indent="0" fontAlgn="base">
              <a:buNone/>
            </a:pPr>
            <a:r>
              <a:rPr lang="en-IN" sz="4000" dirty="0"/>
              <a:t>        else:</a:t>
            </a:r>
          </a:p>
          <a:p>
            <a:pPr marL="0" indent="0" fontAlgn="base">
              <a:buNone/>
            </a:pPr>
            <a:r>
              <a:rPr lang="en-IN" sz="4000" dirty="0"/>
              <a:t>            return </a:t>
            </a:r>
            <a:r>
              <a:rPr lang="en-IN" sz="4000" dirty="0" err="1"/>
              <a:t>binary_search</a:t>
            </a:r>
            <a:r>
              <a:rPr lang="en-IN" sz="4000" dirty="0"/>
              <a:t>(</a:t>
            </a:r>
            <a:r>
              <a:rPr lang="en-IN" sz="4000" dirty="0" err="1"/>
              <a:t>arr</a:t>
            </a:r>
            <a:r>
              <a:rPr lang="en-IN" sz="4000" dirty="0"/>
              <a:t>, mid + 1, high, x)</a:t>
            </a:r>
          </a:p>
          <a:p>
            <a:pPr marL="0" indent="0" fontAlgn="base">
              <a:buNone/>
            </a:pPr>
            <a:r>
              <a:rPr lang="en-IN" sz="4000" dirty="0"/>
              <a:t> </a:t>
            </a:r>
          </a:p>
          <a:p>
            <a:pPr marL="0" indent="0" fontAlgn="base">
              <a:buNone/>
            </a:pPr>
            <a:r>
              <a:rPr lang="en-IN" sz="4000" dirty="0"/>
              <a:t>    else:</a:t>
            </a:r>
          </a:p>
          <a:p>
            <a:pPr marL="0" indent="0" fontAlgn="base">
              <a:buNone/>
            </a:pPr>
            <a:r>
              <a:rPr lang="en-IN" sz="4000" dirty="0"/>
              <a:t>        # Element is not present in the array</a:t>
            </a:r>
          </a:p>
          <a:p>
            <a:pPr marL="0" indent="0" fontAlgn="base">
              <a:buNone/>
            </a:pPr>
            <a:r>
              <a:rPr lang="en-IN" sz="4000" dirty="0"/>
              <a:t>        return -1</a:t>
            </a:r>
          </a:p>
          <a:p>
            <a:pPr marL="0" indent="0" fontAlgn="base">
              <a:buNone/>
            </a:pPr>
            <a:r>
              <a:rPr lang="en-IN" sz="4000" dirty="0"/>
              <a:t> </a:t>
            </a:r>
          </a:p>
          <a:p>
            <a:pPr marL="0" indent="0" fontAlgn="base">
              <a:buNone/>
            </a:pPr>
            <a:r>
              <a:rPr lang="en-IN" sz="4000" dirty="0"/>
              <a:t># Test array</a:t>
            </a:r>
          </a:p>
          <a:p>
            <a:pPr marL="0" indent="0" fontAlgn="base">
              <a:buNone/>
            </a:pPr>
            <a:r>
              <a:rPr lang="en-IN" sz="4000" dirty="0" err="1"/>
              <a:t>arr</a:t>
            </a:r>
            <a:r>
              <a:rPr lang="en-IN" sz="4000" dirty="0"/>
              <a:t> = [ 2, 3, 4, 10, 40 ]</a:t>
            </a:r>
          </a:p>
          <a:p>
            <a:pPr marL="0" indent="0" fontAlgn="base">
              <a:buNone/>
            </a:pPr>
            <a:r>
              <a:rPr lang="en-IN" sz="4000" dirty="0"/>
              <a:t>x = 10</a:t>
            </a:r>
          </a:p>
          <a:p>
            <a:pPr marL="0" indent="0" fontAlgn="base">
              <a:buNone/>
            </a:pPr>
            <a:r>
              <a:rPr lang="en-IN" sz="4000" dirty="0"/>
              <a:t> </a:t>
            </a:r>
          </a:p>
          <a:p>
            <a:pPr marL="0" indent="0" fontAlgn="base">
              <a:buNone/>
            </a:pPr>
            <a:r>
              <a:rPr lang="en-IN" sz="4000" dirty="0"/>
              <a:t># Function call</a:t>
            </a:r>
          </a:p>
          <a:p>
            <a:pPr marL="0" indent="0" fontAlgn="base">
              <a:buNone/>
            </a:pPr>
            <a:r>
              <a:rPr lang="en-IN" sz="4000" dirty="0"/>
              <a:t>result = </a:t>
            </a:r>
            <a:r>
              <a:rPr lang="en-IN" sz="4000" dirty="0" err="1"/>
              <a:t>binary_search</a:t>
            </a:r>
            <a:r>
              <a:rPr lang="en-IN" sz="4000" dirty="0"/>
              <a:t>(</a:t>
            </a:r>
            <a:r>
              <a:rPr lang="en-IN" sz="4000" dirty="0" err="1"/>
              <a:t>arr</a:t>
            </a:r>
            <a:r>
              <a:rPr lang="en-IN" sz="4000" dirty="0"/>
              <a:t>, 0, </a:t>
            </a:r>
            <a:r>
              <a:rPr lang="en-IN" sz="4000" dirty="0" err="1"/>
              <a:t>len</a:t>
            </a:r>
            <a:r>
              <a:rPr lang="en-IN" sz="4000" dirty="0"/>
              <a:t>(</a:t>
            </a:r>
            <a:r>
              <a:rPr lang="en-IN" sz="4000" dirty="0" err="1"/>
              <a:t>arr</a:t>
            </a:r>
            <a:r>
              <a:rPr lang="en-IN" sz="4000" dirty="0"/>
              <a:t>)-1, x)</a:t>
            </a:r>
          </a:p>
          <a:p>
            <a:pPr marL="0" indent="0" fontAlgn="base">
              <a:buNone/>
            </a:pPr>
            <a:r>
              <a:rPr lang="en-IN" sz="4000" dirty="0"/>
              <a:t> </a:t>
            </a:r>
          </a:p>
          <a:p>
            <a:pPr marL="0" indent="0" fontAlgn="base">
              <a:buNone/>
            </a:pPr>
            <a:r>
              <a:rPr lang="en-IN" sz="4000" dirty="0"/>
              <a:t>if result != -1:</a:t>
            </a:r>
          </a:p>
          <a:p>
            <a:pPr marL="0" indent="0" fontAlgn="base">
              <a:buNone/>
            </a:pPr>
            <a:r>
              <a:rPr lang="en-IN" sz="4000" dirty="0"/>
              <a:t>    print("Element is present at index", str(result))</a:t>
            </a:r>
          </a:p>
          <a:p>
            <a:pPr marL="0" indent="0" fontAlgn="base">
              <a:buNone/>
            </a:pPr>
            <a:r>
              <a:rPr lang="en-IN" sz="4000" dirty="0"/>
              <a:t>else:</a:t>
            </a:r>
          </a:p>
          <a:p>
            <a:pPr marL="0" indent="0" fontAlgn="base">
              <a:buNone/>
            </a:pPr>
            <a:r>
              <a:rPr lang="en-IN" sz="4000" dirty="0"/>
              <a:t>    print("Element is not present in array")</a:t>
            </a:r>
          </a:p>
          <a:p>
            <a:pPr marL="0" indent="0">
              <a:buNone/>
            </a:pPr>
            <a:endParaRPr lang="en-US" dirty="0"/>
          </a:p>
        </p:txBody>
      </p:sp>
    </p:spTree>
    <p:extLst>
      <p:ext uri="{BB962C8B-B14F-4D97-AF65-F5344CB8AC3E}">
        <p14:creationId xmlns:p14="http://schemas.microsoft.com/office/powerpoint/2010/main" val="11466953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833394-4F1C-44DF-91A7-E73BEB57F4A2}" type="datetime1">
              <a:rPr lang="en-IN" smtClean="0"/>
              <a:t>03-09-2021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a:ln>
                  <a:noFill/>
                </a:ln>
                <a:solidFill>
                  <a:schemeClr val="dk1"/>
                </a:solidFill>
                <a:effectLst/>
                <a:uLnTx/>
                <a:uFillTx/>
                <a:latin typeface="+mn-lt"/>
                <a:ea typeface="+mn-ea"/>
                <a:cs typeface="+mn-cs"/>
              </a:rPr>
              <a:t>Recursion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id="{B379A5E2-051F-DB49-BAA9-736878479C9A}"/>
              </a:ext>
            </a:extLst>
          </p:cNvPr>
          <p:cNvSpPr>
            <a:spLocks noGrp="1"/>
          </p:cNvSpPr>
          <p:nvPr>
            <p:ph idx="1"/>
          </p:nvPr>
        </p:nvSpPr>
        <p:spPr>
          <a:xfrm>
            <a:off x="457200" y="685799"/>
            <a:ext cx="8435280" cy="5767537"/>
          </a:xfrm>
        </p:spPr>
        <p:txBody>
          <a:bodyPr>
            <a:normAutofit fontScale="25000" lnSpcReduction="20000"/>
          </a:bodyPr>
          <a:lstStyle/>
          <a:p>
            <a:pPr marL="0" indent="0" fontAlgn="base">
              <a:buNone/>
            </a:pPr>
            <a:r>
              <a:rPr lang="en-IN" sz="4000" dirty="0"/>
              <a:t># Iterative Binary Search Function</a:t>
            </a:r>
          </a:p>
          <a:p>
            <a:pPr marL="0" indent="0" fontAlgn="base">
              <a:buNone/>
            </a:pPr>
            <a:r>
              <a:rPr lang="en-IN" sz="4000" dirty="0"/>
              <a:t># It returns index of x in given array </a:t>
            </a:r>
            <a:r>
              <a:rPr lang="en-IN" sz="4000" dirty="0" err="1"/>
              <a:t>arr</a:t>
            </a:r>
            <a:r>
              <a:rPr lang="en-IN" sz="4000" dirty="0"/>
              <a:t> if present, else returns -1</a:t>
            </a:r>
          </a:p>
          <a:p>
            <a:pPr marL="0" indent="0" fontAlgn="base">
              <a:buNone/>
            </a:pPr>
            <a:r>
              <a:rPr lang="en-IN" sz="4000" dirty="0"/>
              <a:t>def </a:t>
            </a:r>
            <a:r>
              <a:rPr lang="en-IN" sz="4000" dirty="0" err="1"/>
              <a:t>binary_search</a:t>
            </a:r>
            <a:r>
              <a:rPr lang="en-IN" sz="4000" dirty="0"/>
              <a:t>(</a:t>
            </a:r>
            <a:r>
              <a:rPr lang="en-IN" sz="4000" dirty="0" err="1"/>
              <a:t>arr</a:t>
            </a:r>
            <a:r>
              <a:rPr lang="en-IN" sz="4000" dirty="0"/>
              <a:t>, x):</a:t>
            </a:r>
          </a:p>
          <a:p>
            <a:pPr marL="0" indent="0" fontAlgn="base">
              <a:buNone/>
            </a:pPr>
            <a:r>
              <a:rPr lang="en-IN" sz="4000" dirty="0"/>
              <a:t>    low = 0</a:t>
            </a:r>
          </a:p>
          <a:p>
            <a:pPr marL="0" indent="0" fontAlgn="base">
              <a:buNone/>
            </a:pPr>
            <a:r>
              <a:rPr lang="en-IN" sz="4000" dirty="0"/>
              <a:t>    high = </a:t>
            </a:r>
            <a:r>
              <a:rPr lang="en-IN" sz="4000" dirty="0" err="1"/>
              <a:t>len</a:t>
            </a:r>
            <a:r>
              <a:rPr lang="en-IN" sz="4000" dirty="0"/>
              <a:t>(</a:t>
            </a:r>
            <a:r>
              <a:rPr lang="en-IN" sz="4000" dirty="0" err="1"/>
              <a:t>arr</a:t>
            </a:r>
            <a:r>
              <a:rPr lang="en-IN" sz="4000" dirty="0"/>
              <a:t>) - 1</a:t>
            </a:r>
          </a:p>
          <a:p>
            <a:pPr marL="0" indent="0" fontAlgn="base">
              <a:buNone/>
            </a:pPr>
            <a:r>
              <a:rPr lang="en-IN" sz="4000" dirty="0"/>
              <a:t>    mid = 0</a:t>
            </a:r>
          </a:p>
          <a:p>
            <a:pPr marL="0" indent="0" fontAlgn="base">
              <a:buNone/>
            </a:pPr>
            <a:r>
              <a:rPr lang="en-IN" sz="4000" dirty="0"/>
              <a:t> </a:t>
            </a:r>
          </a:p>
          <a:p>
            <a:pPr marL="0" indent="0" fontAlgn="base">
              <a:buNone/>
            </a:pPr>
            <a:r>
              <a:rPr lang="en-IN" sz="4000" dirty="0"/>
              <a:t>    while low &lt;= high:</a:t>
            </a:r>
          </a:p>
          <a:p>
            <a:pPr marL="0" indent="0" fontAlgn="base">
              <a:buNone/>
            </a:pPr>
            <a:r>
              <a:rPr lang="en-IN" sz="4000" dirty="0"/>
              <a:t> </a:t>
            </a:r>
          </a:p>
          <a:p>
            <a:pPr marL="0" indent="0" fontAlgn="base">
              <a:buNone/>
            </a:pPr>
            <a:r>
              <a:rPr lang="en-IN" sz="4000" dirty="0"/>
              <a:t>        mid = (high + low) // 2</a:t>
            </a:r>
          </a:p>
          <a:p>
            <a:pPr marL="0" indent="0" fontAlgn="base">
              <a:buNone/>
            </a:pPr>
            <a:r>
              <a:rPr lang="en-IN" sz="4000" dirty="0"/>
              <a:t> </a:t>
            </a:r>
          </a:p>
          <a:p>
            <a:pPr marL="0" indent="0" fontAlgn="base">
              <a:buNone/>
            </a:pPr>
            <a:r>
              <a:rPr lang="en-IN" sz="4000" dirty="0"/>
              <a:t>        # If x is greater, ignore left half</a:t>
            </a:r>
          </a:p>
          <a:p>
            <a:pPr marL="0" indent="0" fontAlgn="base">
              <a:buNone/>
            </a:pPr>
            <a:r>
              <a:rPr lang="en-IN" sz="4000" dirty="0"/>
              <a:t>        if </a:t>
            </a:r>
            <a:r>
              <a:rPr lang="en-IN" sz="4000" dirty="0" err="1"/>
              <a:t>arr</a:t>
            </a:r>
            <a:r>
              <a:rPr lang="en-IN" sz="4000" dirty="0"/>
              <a:t>[mid] &lt; x:</a:t>
            </a:r>
          </a:p>
          <a:p>
            <a:pPr marL="0" indent="0" fontAlgn="base">
              <a:buNone/>
            </a:pPr>
            <a:r>
              <a:rPr lang="en-IN" sz="4000" dirty="0"/>
              <a:t>            low = mid + 1</a:t>
            </a:r>
          </a:p>
          <a:p>
            <a:pPr marL="0" indent="0" fontAlgn="base">
              <a:buNone/>
            </a:pPr>
            <a:r>
              <a:rPr lang="en-IN" sz="4000" dirty="0"/>
              <a:t> </a:t>
            </a:r>
          </a:p>
          <a:p>
            <a:pPr marL="0" indent="0" fontAlgn="base">
              <a:buNone/>
            </a:pPr>
            <a:r>
              <a:rPr lang="en-IN" sz="4000" dirty="0"/>
              <a:t>        # If x is smaller, ignore right half</a:t>
            </a:r>
          </a:p>
          <a:p>
            <a:pPr marL="0" indent="0" fontAlgn="base">
              <a:buNone/>
            </a:pPr>
            <a:r>
              <a:rPr lang="en-IN" sz="4000" dirty="0"/>
              <a:t>        </a:t>
            </a:r>
            <a:r>
              <a:rPr lang="en-IN" sz="4000" dirty="0" err="1"/>
              <a:t>elif</a:t>
            </a:r>
            <a:r>
              <a:rPr lang="en-IN" sz="4000" dirty="0"/>
              <a:t> </a:t>
            </a:r>
            <a:r>
              <a:rPr lang="en-IN" sz="4000" dirty="0" err="1"/>
              <a:t>arr</a:t>
            </a:r>
            <a:r>
              <a:rPr lang="en-IN" sz="4000" dirty="0"/>
              <a:t>[mid] &gt; x:</a:t>
            </a:r>
          </a:p>
          <a:p>
            <a:pPr marL="0" indent="0" fontAlgn="base">
              <a:buNone/>
            </a:pPr>
            <a:r>
              <a:rPr lang="en-IN" sz="4000" dirty="0"/>
              <a:t>            high = mid - 1</a:t>
            </a:r>
          </a:p>
          <a:p>
            <a:pPr marL="0" indent="0" fontAlgn="base">
              <a:buNone/>
            </a:pPr>
            <a:r>
              <a:rPr lang="en-IN" sz="4000" dirty="0"/>
              <a:t> </a:t>
            </a:r>
          </a:p>
          <a:p>
            <a:pPr marL="0" indent="0" fontAlgn="base">
              <a:buNone/>
            </a:pPr>
            <a:r>
              <a:rPr lang="en-IN" sz="4000" dirty="0"/>
              <a:t>        # means x is present at mid</a:t>
            </a:r>
          </a:p>
          <a:p>
            <a:pPr marL="0" indent="0" fontAlgn="base">
              <a:buNone/>
            </a:pPr>
            <a:r>
              <a:rPr lang="en-IN" sz="4000" dirty="0"/>
              <a:t>        else:</a:t>
            </a:r>
          </a:p>
          <a:p>
            <a:pPr marL="0" indent="0" fontAlgn="base">
              <a:buNone/>
            </a:pPr>
            <a:r>
              <a:rPr lang="en-IN" sz="4000" dirty="0"/>
              <a:t>            return mid</a:t>
            </a:r>
          </a:p>
          <a:p>
            <a:pPr marL="0" indent="0" fontAlgn="base">
              <a:buNone/>
            </a:pPr>
            <a:r>
              <a:rPr lang="en-IN" sz="4000" dirty="0"/>
              <a:t> </a:t>
            </a:r>
          </a:p>
          <a:p>
            <a:pPr marL="0" indent="0" fontAlgn="base">
              <a:buNone/>
            </a:pPr>
            <a:r>
              <a:rPr lang="en-IN" sz="4000" dirty="0"/>
              <a:t>    # If we reach here, then the element was not present</a:t>
            </a:r>
          </a:p>
          <a:p>
            <a:pPr marL="0" indent="0" fontAlgn="base">
              <a:buNone/>
            </a:pPr>
            <a:r>
              <a:rPr lang="en-IN" sz="4000" dirty="0"/>
              <a:t>    return -1</a:t>
            </a:r>
          </a:p>
          <a:p>
            <a:pPr marL="0" indent="0" fontAlgn="base">
              <a:buNone/>
            </a:pPr>
            <a:r>
              <a:rPr lang="en-IN" sz="4000" dirty="0"/>
              <a:t> </a:t>
            </a:r>
          </a:p>
          <a:p>
            <a:pPr marL="0" indent="0" fontAlgn="base">
              <a:buNone/>
            </a:pPr>
            <a:r>
              <a:rPr lang="en-IN" sz="4000" dirty="0"/>
              <a:t># Test array</a:t>
            </a:r>
          </a:p>
          <a:p>
            <a:pPr marL="0" indent="0" fontAlgn="base">
              <a:buNone/>
            </a:pPr>
            <a:r>
              <a:rPr lang="en-IN" sz="4000" dirty="0" err="1"/>
              <a:t>arr</a:t>
            </a:r>
            <a:r>
              <a:rPr lang="en-IN" sz="4000" dirty="0"/>
              <a:t> = [ 2, 3, 4, 10, 40 ]</a:t>
            </a:r>
          </a:p>
          <a:p>
            <a:pPr marL="0" indent="0" fontAlgn="base">
              <a:buNone/>
            </a:pPr>
            <a:r>
              <a:rPr lang="en-IN" sz="4000" dirty="0"/>
              <a:t>x = 10</a:t>
            </a:r>
          </a:p>
          <a:p>
            <a:pPr marL="0" indent="0" fontAlgn="base">
              <a:buNone/>
            </a:pPr>
            <a:r>
              <a:rPr lang="en-IN" sz="4000" dirty="0"/>
              <a:t> </a:t>
            </a:r>
          </a:p>
          <a:p>
            <a:pPr marL="0" indent="0" fontAlgn="base">
              <a:buNone/>
            </a:pPr>
            <a:r>
              <a:rPr lang="en-IN" sz="4000" dirty="0"/>
              <a:t># Function call</a:t>
            </a:r>
          </a:p>
          <a:p>
            <a:pPr marL="0" indent="0" fontAlgn="base">
              <a:buNone/>
            </a:pPr>
            <a:r>
              <a:rPr lang="en-IN" sz="4000" dirty="0"/>
              <a:t>result = </a:t>
            </a:r>
            <a:r>
              <a:rPr lang="en-IN" sz="4000" dirty="0" err="1"/>
              <a:t>binary_search</a:t>
            </a:r>
            <a:r>
              <a:rPr lang="en-IN" sz="4000" dirty="0"/>
              <a:t>(</a:t>
            </a:r>
            <a:r>
              <a:rPr lang="en-IN" sz="4000" dirty="0" err="1"/>
              <a:t>arr</a:t>
            </a:r>
            <a:r>
              <a:rPr lang="en-IN" sz="4000" dirty="0"/>
              <a:t>, x)</a:t>
            </a:r>
          </a:p>
          <a:p>
            <a:pPr marL="0" indent="0" fontAlgn="base">
              <a:buNone/>
            </a:pPr>
            <a:r>
              <a:rPr lang="en-IN" sz="4000" dirty="0"/>
              <a:t> </a:t>
            </a:r>
          </a:p>
          <a:p>
            <a:pPr marL="0" indent="0" fontAlgn="base">
              <a:buNone/>
            </a:pPr>
            <a:r>
              <a:rPr lang="en-IN" sz="4000" dirty="0"/>
              <a:t>if result != -1:</a:t>
            </a:r>
          </a:p>
          <a:p>
            <a:pPr marL="0" indent="0" fontAlgn="base">
              <a:buNone/>
            </a:pPr>
            <a:r>
              <a:rPr lang="en-IN" sz="4000" dirty="0"/>
              <a:t>    print("Element is present at index", str(result))</a:t>
            </a:r>
          </a:p>
          <a:p>
            <a:pPr marL="0" indent="0" fontAlgn="base">
              <a:buNone/>
            </a:pPr>
            <a:r>
              <a:rPr lang="en-IN" sz="4000" dirty="0"/>
              <a:t>else:</a:t>
            </a:r>
          </a:p>
          <a:p>
            <a:pPr marL="0" indent="0" fontAlgn="base">
              <a:buNone/>
            </a:pPr>
            <a:r>
              <a:rPr lang="en-IN" sz="4000" dirty="0"/>
              <a:t>    print("Element is not present in array")</a:t>
            </a:r>
          </a:p>
          <a:p>
            <a:pPr marL="0" indent="0">
              <a:buNone/>
            </a:pPr>
            <a:endParaRPr lang="en-US" dirty="0"/>
          </a:p>
        </p:txBody>
      </p:sp>
    </p:spTree>
    <p:extLst>
      <p:ext uri="{BB962C8B-B14F-4D97-AF65-F5344CB8AC3E}">
        <p14:creationId xmlns:p14="http://schemas.microsoft.com/office/powerpoint/2010/main" val="3916667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928670"/>
            <a:ext cx="6104383" cy="440505"/>
          </a:xfrm>
          <a:prstGeom prst="rect">
            <a:avLst/>
          </a:prstGeom>
        </p:spPr>
        <p:txBody>
          <a:bodyPr vert="horz" wrap="square" lIns="0" tIns="9525" rIns="0" bIns="0" rtlCol="0" anchor="ctr">
            <a:spAutoFit/>
          </a:bodyPr>
          <a:lstStyle/>
          <a:p>
            <a:pPr marL="9525">
              <a:spcBef>
                <a:spcPts val="75"/>
              </a:spcBef>
            </a:pPr>
            <a:r>
              <a:rPr sz="2800" b="1" spc="-79" dirty="0"/>
              <a:t>Tower </a:t>
            </a:r>
            <a:r>
              <a:rPr sz="2800" b="1" spc="-8" dirty="0"/>
              <a:t>of </a:t>
            </a:r>
            <a:r>
              <a:rPr sz="2800" b="1" spc="-15" dirty="0"/>
              <a:t>Hanoi</a:t>
            </a:r>
            <a:r>
              <a:rPr sz="2800" b="1" spc="-105" dirty="0"/>
              <a:t> </a:t>
            </a:r>
            <a:r>
              <a:rPr sz="2800" b="1" spc="-30" dirty="0"/>
              <a:t>Problem</a:t>
            </a:r>
          </a:p>
        </p:txBody>
      </p:sp>
      <p:sp>
        <p:nvSpPr>
          <p:cNvPr id="5" name="object 5"/>
          <p:cNvSpPr txBox="1">
            <a:spLocks noGrp="1"/>
          </p:cNvSpPr>
          <p:nvPr>
            <p:ph type="sldNum" sz="quarter" idx="7"/>
          </p:nvPr>
        </p:nvSpPr>
        <p:spPr>
          <a:xfrm>
            <a:off x="8583612" y="6449695"/>
            <a:ext cx="2063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
              <a:lnSpc>
                <a:spcPts val="930"/>
              </a:lnSpc>
            </a:pPr>
            <a:fld id="{81D60167-4931-47E6-BA6A-407CBD079E47}" type="slidenum">
              <a:rPr lang="en-IN" smtClean="0"/>
              <a:pPr marL="19050">
                <a:lnSpc>
                  <a:spcPts val="930"/>
                </a:lnSpc>
              </a:pPr>
              <a:t>67</a:t>
            </a:fld>
            <a:endParaRPr dirty="0"/>
          </a:p>
        </p:txBody>
      </p:sp>
      <p:sp>
        <p:nvSpPr>
          <p:cNvPr id="6" name="Title 1">
            <a:extLst>
              <a:ext uri="{FF2B5EF4-FFF2-40B4-BE49-F238E27FC236}">
                <a16:creationId xmlns:a16="http://schemas.microsoft.com/office/drawing/2014/main" id="{27551D8B-A904-4126-90F0-AE463B10B16B}"/>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D0CE2E1A-1E81-4BED-972F-7EF0DC3234F3}"/>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id="{944711DA-E793-48BF-9455-DE558C1085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891" y="2112294"/>
            <a:ext cx="5715000" cy="1905000"/>
          </a:xfrm>
          <a:prstGeom prst="rect">
            <a:avLst/>
          </a:prstGeom>
        </p:spPr>
      </p:pic>
      <p:sp>
        <p:nvSpPr>
          <p:cNvPr id="10" name="Rectangle 9">
            <a:extLst>
              <a:ext uri="{FF2B5EF4-FFF2-40B4-BE49-F238E27FC236}">
                <a16:creationId xmlns:a16="http://schemas.microsoft.com/office/drawing/2014/main" id="{7EF7C7F9-5F09-4536-A5AF-A400EE7FB45A}"/>
              </a:ext>
            </a:extLst>
          </p:cNvPr>
          <p:cNvSpPr/>
          <p:nvPr/>
        </p:nvSpPr>
        <p:spPr>
          <a:xfrm>
            <a:off x="323528" y="4797152"/>
            <a:ext cx="9001156" cy="769441"/>
          </a:xfrm>
          <a:prstGeom prst="rect">
            <a:avLst/>
          </a:prstGeom>
        </p:spPr>
        <p:txBody>
          <a:bodyPr wrap="square">
            <a:spAutoFit/>
          </a:bodyPr>
          <a:lstStyle/>
          <a:p>
            <a:pPr fontAlgn="base">
              <a:spcAft>
                <a:spcPts val="750"/>
              </a:spcAft>
            </a:pPr>
            <a:r>
              <a:rPr lang="en-IN" sz="2200" dirty="0">
                <a:ea typeface="Times New Roman" panose="02020603050405020304" pitchFamily="18" charset="0"/>
              </a:rPr>
              <a:t>Tower of Hanoi is a mathematical puzzle where we have three rods and n disks. </a:t>
            </a:r>
          </a:p>
        </p:txBody>
      </p:sp>
      <p:sp>
        <p:nvSpPr>
          <p:cNvPr id="3" name="Date Placeholder 2">
            <a:extLst>
              <a:ext uri="{FF2B5EF4-FFF2-40B4-BE49-F238E27FC236}">
                <a16:creationId xmlns:a16="http://schemas.microsoft.com/office/drawing/2014/main" id="{80D54323-945B-4983-9965-1C04F5D05012}"/>
              </a:ext>
            </a:extLst>
          </p:cNvPr>
          <p:cNvSpPr>
            <a:spLocks noGrp="1"/>
          </p:cNvSpPr>
          <p:nvPr>
            <p:ph type="dt" sz="half" idx="10"/>
          </p:nvPr>
        </p:nvSpPr>
        <p:spPr/>
        <p:txBody>
          <a:bodyPr/>
          <a:lstStyle/>
          <a:p>
            <a:fld id="{D0842C3B-5F52-47D3-B1CA-A08A5A85D4C1}" type="datetime1">
              <a:rPr lang="en-IN" smtClean="0"/>
              <a:t>03-09-2021</a:t>
            </a:fld>
            <a:endParaRPr lang="en-US"/>
          </a:p>
        </p:txBody>
      </p:sp>
      <p:sp>
        <p:nvSpPr>
          <p:cNvPr id="4" name="Footer Placeholder 3">
            <a:extLst>
              <a:ext uri="{FF2B5EF4-FFF2-40B4-BE49-F238E27FC236}">
                <a16:creationId xmlns:a16="http://schemas.microsoft.com/office/drawing/2014/main" id="{ED3F12CA-03CD-4D25-A31E-AED22ECBB6EB}"/>
              </a:ext>
            </a:extLst>
          </p:cNvPr>
          <p:cNvSpPr>
            <a:spLocks noGrp="1"/>
          </p:cNvSpPr>
          <p:nvPr>
            <p:ph type="ftr" sz="quarter" idx="11"/>
          </p:nvPr>
        </p:nvSpPr>
        <p:spPr/>
        <p:txBody>
          <a:bodyPr/>
          <a:lstStyle/>
          <a:p>
            <a:r>
              <a:rPr lang="fi-FI" smtClean="0"/>
              <a:t>Alisha Sikri DS  Unit 2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928670"/>
            <a:ext cx="6104383" cy="440505"/>
          </a:xfrm>
          <a:prstGeom prst="rect">
            <a:avLst/>
          </a:prstGeom>
        </p:spPr>
        <p:txBody>
          <a:bodyPr vert="horz" wrap="square" lIns="0" tIns="9525" rIns="0" bIns="0" rtlCol="0" anchor="ctr">
            <a:spAutoFit/>
          </a:bodyPr>
          <a:lstStyle/>
          <a:p>
            <a:pPr marL="9525">
              <a:spcBef>
                <a:spcPts val="75"/>
              </a:spcBef>
            </a:pPr>
            <a:r>
              <a:rPr sz="2800" b="1" spc="-79" dirty="0"/>
              <a:t>Tower </a:t>
            </a:r>
            <a:r>
              <a:rPr sz="2800" b="1" spc="-8" dirty="0"/>
              <a:t>of </a:t>
            </a:r>
            <a:r>
              <a:rPr sz="2800" b="1" spc="-15" dirty="0"/>
              <a:t>Hanoi</a:t>
            </a:r>
            <a:r>
              <a:rPr sz="2800" b="1" spc="-105" dirty="0"/>
              <a:t> </a:t>
            </a:r>
            <a:r>
              <a:rPr sz="2800" b="1" spc="-30" dirty="0"/>
              <a:t>Problem</a:t>
            </a:r>
          </a:p>
        </p:txBody>
      </p:sp>
      <p:sp>
        <p:nvSpPr>
          <p:cNvPr id="5" name="object 5"/>
          <p:cNvSpPr txBox="1">
            <a:spLocks noGrp="1"/>
          </p:cNvSpPr>
          <p:nvPr>
            <p:ph type="sldNum" sz="quarter" idx="7"/>
          </p:nvPr>
        </p:nvSpPr>
        <p:spPr>
          <a:xfrm>
            <a:off x="8478219" y="6446075"/>
            <a:ext cx="2063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
              <a:lnSpc>
                <a:spcPts val="930"/>
              </a:lnSpc>
            </a:pPr>
            <a:fld id="{81D60167-4931-47E6-BA6A-407CBD079E47}" type="slidenum">
              <a:rPr lang="en-IN" smtClean="0"/>
              <a:pPr marL="19050">
                <a:lnSpc>
                  <a:spcPts val="930"/>
                </a:lnSpc>
              </a:pPr>
              <a:t>68</a:t>
            </a:fld>
            <a:endParaRPr dirty="0"/>
          </a:p>
        </p:txBody>
      </p:sp>
      <p:sp>
        <p:nvSpPr>
          <p:cNvPr id="6" name="Title 1">
            <a:extLst>
              <a:ext uri="{FF2B5EF4-FFF2-40B4-BE49-F238E27FC236}">
                <a16:creationId xmlns:a16="http://schemas.microsoft.com/office/drawing/2014/main" id="{27551D8B-A904-4126-90F0-AE463B10B16B}"/>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D0CE2E1A-1E81-4BED-972F-7EF0DC3234F3}"/>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Rectangle 9">
            <a:extLst>
              <a:ext uri="{FF2B5EF4-FFF2-40B4-BE49-F238E27FC236}">
                <a16:creationId xmlns:a16="http://schemas.microsoft.com/office/drawing/2014/main" id="{7EF7C7F9-5F09-4536-A5AF-A400EE7FB45A}"/>
              </a:ext>
            </a:extLst>
          </p:cNvPr>
          <p:cNvSpPr/>
          <p:nvPr/>
        </p:nvSpPr>
        <p:spPr>
          <a:xfrm>
            <a:off x="151813" y="1612046"/>
            <a:ext cx="9001156" cy="4093428"/>
          </a:xfrm>
          <a:prstGeom prst="rect">
            <a:avLst/>
          </a:prstGeom>
        </p:spPr>
        <p:txBody>
          <a:bodyPr wrap="square">
            <a:spAutoFit/>
          </a:bodyPr>
          <a:lstStyle/>
          <a:p>
            <a:pPr fontAlgn="base">
              <a:spcAft>
                <a:spcPts val="750"/>
              </a:spcAft>
            </a:pPr>
            <a:r>
              <a:rPr lang="en-IN" sz="2200" dirty="0">
                <a:ea typeface="Times New Roman" panose="02020603050405020304" pitchFamily="18" charset="0"/>
              </a:rPr>
              <a:t>The objective of the puzzle is to move the entire stack to another rod, obeying the following simple rules:</a:t>
            </a:r>
          </a:p>
          <a:p>
            <a:pPr fontAlgn="base">
              <a:spcAft>
                <a:spcPts val="750"/>
              </a:spcAft>
            </a:pPr>
            <a:endParaRPr lang="en-IN" sz="2200" dirty="0">
              <a:ea typeface="Times New Roman" panose="02020603050405020304" pitchFamily="18" charset="0"/>
            </a:endParaRPr>
          </a:p>
          <a:p>
            <a:pPr marL="457200" indent="-457200" fontAlgn="base">
              <a:spcAft>
                <a:spcPts val="750"/>
              </a:spcAft>
              <a:buAutoNum type="arabicParenR"/>
            </a:pPr>
            <a:r>
              <a:rPr lang="en-IN" sz="2200" dirty="0">
                <a:ea typeface="Times New Roman" panose="02020603050405020304" pitchFamily="18" charset="0"/>
              </a:rPr>
              <a:t>Only one disk can be moved at a time.</a:t>
            </a:r>
          </a:p>
          <a:p>
            <a:pPr marL="457200" indent="-457200" fontAlgn="base">
              <a:spcAft>
                <a:spcPts val="750"/>
              </a:spcAft>
              <a:buAutoNum type="arabicParenR"/>
            </a:pPr>
            <a:endParaRPr lang="en-IN" sz="2200" dirty="0">
              <a:ea typeface="Times New Roman" panose="02020603050405020304" pitchFamily="18" charset="0"/>
            </a:endParaRPr>
          </a:p>
          <a:p>
            <a:pPr fontAlgn="base">
              <a:spcAft>
                <a:spcPts val="750"/>
              </a:spcAft>
            </a:pPr>
            <a:r>
              <a:rPr lang="en-IN" sz="2200" dirty="0">
                <a:ea typeface="Times New Roman" panose="02020603050405020304" pitchFamily="18" charset="0"/>
              </a:rPr>
              <a:t>2) Each move consists of taking the upper disk from one of the stacks and placing it on top of another stack i.e. a disk can only be moved if it is the uppermost disk on a stack.</a:t>
            </a:r>
          </a:p>
          <a:p>
            <a:pPr fontAlgn="base">
              <a:spcAft>
                <a:spcPts val="750"/>
              </a:spcAft>
            </a:pPr>
            <a:endParaRPr lang="en-IN" sz="2200" dirty="0">
              <a:ea typeface="Times New Roman" panose="02020603050405020304" pitchFamily="18" charset="0"/>
            </a:endParaRPr>
          </a:p>
          <a:p>
            <a:pPr fontAlgn="base">
              <a:spcAft>
                <a:spcPts val="750"/>
              </a:spcAft>
            </a:pPr>
            <a:r>
              <a:rPr lang="en-IN" sz="2200" dirty="0">
                <a:ea typeface="Times New Roman" panose="02020603050405020304" pitchFamily="18" charset="0"/>
              </a:rPr>
              <a:t>3) No disk may be placed on top of a smaller disk.</a:t>
            </a:r>
          </a:p>
        </p:txBody>
      </p:sp>
      <p:sp>
        <p:nvSpPr>
          <p:cNvPr id="3" name="Date Placeholder 2">
            <a:extLst>
              <a:ext uri="{FF2B5EF4-FFF2-40B4-BE49-F238E27FC236}">
                <a16:creationId xmlns:a16="http://schemas.microsoft.com/office/drawing/2014/main" id="{80D54323-945B-4983-9965-1C04F5D05012}"/>
              </a:ext>
            </a:extLst>
          </p:cNvPr>
          <p:cNvSpPr>
            <a:spLocks noGrp="1"/>
          </p:cNvSpPr>
          <p:nvPr>
            <p:ph type="dt" sz="half" idx="10"/>
          </p:nvPr>
        </p:nvSpPr>
        <p:spPr/>
        <p:txBody>
          <a:bodyPr/>
          <a:lstStyle/>
          <a:p>
            <a:fld id="{A91B53F5-B3C8-476C-8D6F-05E6976A0997}" type="datetime1">
              <a:rPr lang="en-IN" smtClean="0"/>
              <a:t>03-09-2021</a:t>
            </a:fld>
            <a:endParaRPr lang="en-US"/>
          </a:p>
        </p:txBody>
      </p:sp>
      <p:sp>
        <p:nvSpPr>
          <p:cNvPr id="4" name="Footer Placeholder 3">
            <a:extLst>
              <a:ext uri="{FF2B5EF4-FFF2-40B4-BE49-F238E27FC236}">
                <a16:creationId xmlns:a16="http://schemas.microsoft.com/office/drawing/2014/main" id="{ED3F12CA-03CD-4D25-A31E-AED22ECBB6EB}"/>
              </a:ext>
            </a:extLst>
          </p:cNvPr>
          <p:cNvSpPr>
            <a:spLocks noGrp="1"/>
          </p:cNvSpPr>
          <p:nvPr>
            <p:ph type="ftr" sz="quarter" idx="11"/>
          </p:nvPr>
        </p:nvSpPr>
        <p:spPr/>
        <p:txBody>
          <a:bodyPr/>
          <a:lstStyle/>
          <a:p>
            <a:r>
              <a:rPr lang="fi-FI" smtClean="0"/>
              <a:t>Alisha Sikri DS  Unit 2                        </a:t>
            </a:r>
            <a:endParaRPr lang="en-US"/>
          </a:p>
        </p:txBody>
      </p:sp>
    </p:spTree>
    <p:extLst>
      <p:ext uri="{BB962C8B-B14F-4D97-AF65-F5344CB8AC3E}">
        <p14:creationId xmlns:p14="http://schemas.microsoft.com/office/powerpoint/2010/main" val="288649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 calcmode="lin" valueType="num">
                                      <p:cBhvr additive="base">
                                        <p:cTn id="19"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anim calcmode="lin" valueType="num">
                                      <p:cBhvr additive="base">
                                        <p:cTn id="25"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1167664"/>
            <a:ext cx="6104383" cy="440505"/>
          </a:xfrm>
          <a:prstGeom prst="rect">
            <a:avLst/>
          </a:prstGeom>
        </p:spPr>
        <p:txBody>
          <a:bodyPr vert="horz" wrap="square" lIns="0" tIns="9525" rIns="0" bIns="0" rtlCol="0" anchor="ctr">
            <a:spAutoFit/>
          </a:bodyPr>
          <a:lstStyle/>
          <a:p>
            <a:pPr marL="9525">
              <a:spcBef>
                <a:spcPts val="75"/>
              </a:spcBef>
            </a:pPr>
            <a:r>
              <a:rPr sz="2800" b="1" spc="-79" dirty="0"/>
              <a:t>Tower </a:t>
            </a:r>
            <a:r>
              <a:rPr sz="2800" b="1" spc="-8" dirty="0"/>
              <a:t>of </a:t>
            </a:r>
            <a:r>
              <a:rPr sz="2800" b="1" spc="-15" dirty="0"/>
              <a:t>Hanoi</a:t>
            </a:r>
            <a:r>
              <a:rPr sz="2800" b="1" spc="-105" dirty="0"/>
              <a:t> </a:t>
            </a:r>
            <a:r>
              <a:rPr sz="2800" b="1" spc="-30" dirty="0"/>
              <a:t>Problem</a:t>
            </a:r>
            <a:r>
              <a:rPr lang="en-US" sz="2800" b="1" spc="-30" dirty="0"/>
              <a:t> Illustration </a:t>
            </a:r>
            <a:endParaRPr sz="2800" b="1" spc="-30" dirty="0"/>
          </a:p>
        </p:txBody>
      </p:sp>
      <p:sp>
        <p:nvSpPr>
          <p:cNvPr id="5" name="object 5"/>
          <p:cNvSpPr txBox="1">
            <a:spLocks noGrp="1"/>
          </p:cNvSpPr>
          <p:nvPr>
            <p:ph type="sldNum" sz="quarter" idx="7"/>
          </p:nvPr>
        </p:nvSpPr>
        <p:spPr>
          <a:xfrm>
            <a:off x="8507716" y="6373685"/>
            <a:ext cx="2063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240"/>
              </a:lnSpc>
            </a:pPr>
            <a:fld id="{81D60167-4931-47E6-BA6A-407CBD079E47}" type="slidenum">
              <a:rPr lang="en-IN" smtClean="0"/>
              <a:pPr marL="25400">
                <a:lnSpc>
                  <a:spcPts val="1240"/>
                </a:lnSpc>
              </a:pPr>
              <a:t>69</a:t>
            </a:fld>
            <a:endParaRPr dirty="0"/>
          </a:p>
        </p:txBody>
      </p:sp>
      <p:sp>
        <p:nvSpPr>
          <p:cNvPr id="6" name="Title 1">
            <a:extLst>
              <a:ext uri="{FF2B5EF4-FFF2-40B4-BE49-F238E27FC236}">
                <a16:creationId xmlns:a16="http://schemas.microsoft.com/office/drawing/2014/main" id="{27551D8B-A904-4126-90F0-AE463B10B16B}"/>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D0CE2E1A-1E81-4BED-972F-7EF0DC3234F3}"/>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A2058203-F8F4-41B1-A112-F118ACC79B3C}"/>
              </a:ext>
            </a:extLst>
          </p:cNvPr>
          <p:cNvPicPr>
            <a:picLocks noChangeAspect="1"/>
          </p:cNvPicPr>
          <p:nvPr/>
        </p:nvPicPr>
        <p:blipFill>
          <a:blip r:embed="rId3"/>
          <a:stretch>
            <a:fillRect/>
          </a:stretch>
        </p:blipFill>
        <p:spPr>
          <a:xfrm>
            <a:off x="1143000" y="2286000"/>
            <a:ext cx="7239000" cy="3962400"/>
          </a:xfrm>
          <a:prstGeom prst="rect">
            <a:avLst/>
          </a:prstGeom>
        </p:spPr>
      </p:pic>
      <p:sp>
        <p:nvSpPr>
          <p:cNvPr id="4" name="Date Placeholder 3">
            <a:extLst>
              <a:ext uri="{FF2B5EF4-FFF2-40B4-BE49-F238E27FC236}">
                <a16:creationId xmlns:a16="http://schemas.microsoft.com/office/drawing/2014/main" id="{1E5027CC-1E44-4782-BDBC-6DA5EFD6DE2C}"/>
              </a:ext>
            </a:extLst>
          </p:cNvPr>
          <p:cNvSpPr>
            <a:spLocks noGrp="1"/>
          </p:cNvSpPr>
          <p:nvPr>
            <p:ph type="dt" sz="half" idx="10"/>
          </p:nvPr>
        </p:nvSpPr>
        <p:spPr/>
        <p:txBody>
          <a:bodyPr/>
          <a:lstStyle/>
          <a:p>
            <a:fld id="{D53B6DB2-CAC5-4FCB-8AC8-80ACC1656A9F}" type="datetime1">
              <a:rPr lang="en-IN" smtClean="0"/>
              <a:t>03-09-2021</a:t>
            </a:fld>
            <a:endParaRPr lang="en-US"/>
          </a:p>
        </p:txBody>
      </p:sp>
      <p:sp>
        <p:nvSpPr>
          <p:cNvPr id="8" name="Footer Placeholder 7">
            <a:extLst>
              <a:ext uri="{FF2B5EF4-FFF2-40B4-BE49-F238E27FC236}">
                <a16:creationId xmlns:a16="http://schemas.microsoft.com/office/drawing/2014/main" id="{ECDE0EF9-270C-4351-8342-95604DF3A5A0}"/>
              </a:ext>
            </a:extLst>
          </p:cNvPr>
          <p:cNvSpPr>
            <a:spLocks noGrp="1"/>
          </p:cNvSpPr>
          <p:nvPr>
            <p:ph type="ftr" sz="quarter" idx="11"/>
          </p:nvPr>
        </p:nvSpPr>
        <p:spPr/>
        <p:txBody>
          <a:bodyPr/>
          <a:lstStyle/>
          <a:p>
            <a:r>
              <a:rPr lang="fi-FI" smtClean="0"/>
              <a:t>Alisha Sikri DS  Unit 2                        </a:t>
            </a:r>
            <a:endParaRPr lang="en-US"/>
          </a:p>
        </p:txBody>
      </p:sp>
    </p:spTree>
    <p:extLst>
      <p:ext uri="{BB962C8B-B14F-4D97-AF65-F5344CB8AC3E}">
        <p14:creationId xmlns:p14="http://schemas.microsoft.com/office/powerpoint/2010/main" val="212475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E1521C-B06C-4BEA-A1F9-D455532F189D}"/>
              </a:ext>
            </a:extLst>
          </p:cNvPr>
          <p:cNvSpPr>
            <a:spLocks noGrp="1"/>
          </p:cNvSpPr>
          <p:nvPr>
            <p:ph type="dt" sz="half" idx="10"/>
          </p:nvPr>
        </p:nvSpPr>
        <p:spPr/>
        <p:txBody>
          <a:bodyPr/>
          <a:lstStyle/>
          <a:p>
            <a:fld id="{2B87840F-3DA7-4D3B-8E6E-A1F099697793}" type="datetime1">
              <a:rPr lang="en-IN" smtClean="0"/>
              <a:t>03-09-2021</a:t>
            </a:fld>
            <a:endParaRPr lang="en-US"/>
          </a:p>
        </p:txBody>
      </p:sp>
      <p:sp>
        <p:nvSpPr>
          <p:cNvPr id="5" name="Footer Placeholder 4">
            <a:extLst>
              <a:ext uri="{FF2B5EF4-FFF2-40B4-BE49-F238E27FC236}">
                <a16:creationId xmlns:a16="http://schemas.microsoft.com/office/drawing/2014/main" id="{5D747ABB-BB8C-4A35-B569-6A3998912F80}"/>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C8ABFC71-BFDE-436B-B6E6-155ABBAB9ECF}"/>
              </a:ext>
            </a:extLst>
          </p:cNvPr>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7" name="Table 6">
            <a:extLst>
              <a:ext uri="{FF2B5EF4-FFF2-40B4-BE49-F238E27FC236}">
                <a16:creationId xmlns:a16="http://schemas.microsoft.com/office/drawing/2014/main" id="{D45B736E-9F2F-4B14-9D51-28BDAE5D1D17}"/>
              </a:ext>
            </a:extLst>
          </p:cNvPr>
          <p:cNvGraphicFramePr>
            <a:graphicFrameLocks noGrp="1"/>
          </p:cNvGraphicFramePr>
          <p:nvPr>
            <p:extLst>
              <p:ext uri="{D42A27DB-BD31-4B8C-83A1-F6EECF244321}">
                <p14:modId xmlns:p14="http://schemas.microsoft.com/office/powerpoint/2010/main" val="1434329073"/>
              </p:ext>
            </p:extLst>
          </p:nvPr>
        </p:nvGraphicFramePr>
        <p:xfrm>
          <a:off x="381000" y="1676400"/>
          <a:ext cx="8511482" cy="1968624"/>
        </p:xfrm>
        <a:graphic>
          <a:graphicData uri="http://schemas.openxmlformats.org/drawingml/2006/table">
            <a:tbl>
              <a:tblPr firstRow="1" firstCol="1" bandRow="1">
                <a:tableStyleId>{5C22544A-7EE6-4342-B048-85BDC9FD1C3A}</a:tableStyleId>
              </a:tblPr>
              <a:tblGrid>
                <a:gridCol w="431015">
                  <a:extLst>
                    <a:ext uri="{9D8B030D-6E8A-4147-A177-3AD203B41FA5}">
                      <a16:colId xmlns:a16="http://schemas.microsoft.com/office/drawing/2014/main" val="69073049"/>
                    </a:ext>
                  </a:extLst>
                </a:gridCol>
                <a:gridCol w="954796">
                  <a:extLst>
                    <a:ext uri="{9D8B030D-6E8A-4147-A177-3AD203B41FA5}">
                      <a16:colId xmlns:a16="http://schemas.microsoft.com/office/drawing/2014/main" val="2831048631"/>
                    </a:ext>
                  </a:extLst>
                </a:gridCol>
                <a:gridCol w="443712">
                  <a:extLst>
                    <a:ext uri="{9D8B030D-6E8A-4147-A177-3AD203B41FA5}">
                      <a16:colId xmlns:a16="http://schemas.microsoft.com/office/drawing/2014/main" val="1887049217"/>
                    </a:ext>
                  </a:extLst>
                </a:gridCol>
                <a:gridCol w="541781">
                  <a:extLst>
                    <a:ext uri="{9D8B030D-6E8A-4147-A177-3AD203B41FA5}">
                      <a16:colId xmlns:a16="http://schemas.microsoft.com/office/drawing/2014/main" val="560706659"/>
                    </a:ext>
                  </a:extLst>
                </a:gridCol>
                <a:gridCol w="632077">
                  <a:extLst>
                    <a:ext uri="{9D8B030D-6E8A-4147-A177-3AD203B41FA5}">
                      <a16:colId xmlns:a16="http://schemas.microsoft.com/office/drawing/2014/main" val="1413811081"/>
                    </a:ext>
                  </a:extLst>
                </a:gridCol>
                <a:gridCol w="632077">
                  <a:extLst>
                    <a:ext uri="{9D8B030D-6E8A-4147-A177-3AD203B41FA5}">
                      <a16:colId xmlns:a16="http://schemas.microsoft.com/office/drawing/2014/main" val="112954256"/>
                    </a:ext>
                  </a:extLst>
                </a:gridCol>
                <a:gridCol w="632077">
                  <a:extLst>
                    <a:ext uri="{9D8B030D-6E8A-4147-A177-3AD203B41FA5}">
                      <a16:colId xmlns:a16="http://schemas.microsoft.com/office/drawing/2014/main" val="3821847876"/>
                    </a:ext>
                  </a:extLst>
                </a:gridCol>
                <a:gridCol w="632077">
                  <a:extLst>
                    <a:ext uri="{9D8B030D-6E8A-4147-A177-3AD203B41FA5}">
                      <a16:colId xmlns:a16="http://schemas.microsoft.com/office/drawing/2014/main" val="578966571"/>
                    </a:ext>
                  </a:extLst>
                </a:gridCol>
                <a:gridCol w="632077">
                  <a:extLst>
                    <a:ext uri="{9D8B030D-6E8A-4147-A177-3AD203B41FA5}">
                      <a16:colId xmlns:a16="http://schemas.microsoft.com/office/drawing/2014/main" val="3013551135"/>
                    </a:ext>
                  </a:extLst>
                </a:gridCol>
                <a:gridCol w="632077">
                  <a:extLst>
                    <a:ext uri="{9D8B030D-6E8A-4147-A177-3AD203B41FA5}">
                      <a16:colId xmlns:a16="http://schemas.microsoft.com/office/drawing/2014/main" val="808212288"/>
                    </a:ext>
                  </a:extLst>
                </a:gridCol>
                <a:gridCol w="632077">
                  <a:extLst>
                    <a:ext uri="{9D8B030D-6E8A-4147-A177-3AD203B41FA5}">
                      <a16:colId xmlns:a16="http://schemas.microsoft.com/office/drawing/2014/main" val="1814990500"/>
                    </a:ext>
                  </a:extLst>
                </a:gridCol>
                <a:gridCol w="632077">
                  <a:extLst>
                    <a:ext uri="{9D8B030D-6E8A-4147-A177-3AD203B41FA5}">
                      <a16:colId xmlns:a16="http://schemas.microsoft.com/office/drawing/2014/main" val="957189071"/>
                    </a:ext>
                  </a:extLst>
                </a:gridCol>
                <a:gridCol w="541781">
                  <a:extLst>
                    <a:ext uri="{9D8B030D-6E8A-4147-A177-3AD203B41FA5}">
                      <a16:colId xmlns:a16="http://schemas.microsoft.com/office/drawing/2014/main" val="3764171559"/>
                    </a:ext>
                  </a:extLst>
                </a:gridCol>
                <a:gridCol w="541781">
                  <a:extLst>
                    <a:ext uri="{9D8B030D-6E8A-4147-A177-3AD203B41FA5}">
                      <a16:colId xmlns:a16="http://schemas.microsoft.com/office/drawing/2014/main" val="1089425641"/>
                    </a:ext>
                  </a:extLst>
                </a:gridCol>
              </a:tblGrid>
              <a:tr h="1053425">
                <a:tc>
                  <a:txBody>
                    <a:bodyPr/>
                    <a:lstStyle/>
                    <a:p>
                      <a:pPr marL="3175" algn="ctr">
                        <a:lnSpc>
                          <a:spcPct val="115000"/>
                        </a:lnSpc>
                        <a:spcAft>
                          <a:spcPts val="0"/>
                        </a:spcAft>
                      </a:pPr>
                      <a:endParaRPr lang="en-US" sz="1100" dirty="0">
                        <a:effectLst/>
                      </a:endParaRPr>
                    </a:p>
                    <a:p>
                      <a:pPr marL="3175" algn="ctr">
                        <a:lnSpc>
                          <a:spcPct val="115000"/>
                        </a:lnSpc>
                        <a:spcAft>
                          <a:spcPts val="0"/>
                        </a:spcAft>
                      </a:pPr>
                      <a:r>
                        <a:rPr lang="en-US" sz="1100" dirty="0">
                          <a:effectLst/>
                        </a:rPr>
                        <a:t>Sr.</a:t>
                      </a:r>
                      <a:endParaRPr lang="en-IN" sz="1100" dirty="0">
                        <a:effectLst/>
                      </a:endParaRPr>
                    </a:p>
                    <a:p>
                      <a:pPr marL="3175" algn="ctr">
                        <a:lnSpc>
                          <a:spcPct val="106000"/>
                        </a:lnSpc>
                        <a:spcAft>
                          <a:spcPts val="0"/>
                        </a:spcAft>
                      </a:pPr>
                      <a:r>
                        <a:rPr lang="en-US" sz="1100" dirty="0">
                          <a:effectLst/>
                        </a:rPr>
                        <a:t>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a:tc>
                <a:tc>
                  <a:txBody>
                    <a:bodyPr/>
                    <a:lstStyle/>
                    <a:p>
                      <a:pPr algn="ctr">
                        <a:lnSpc>
                          <a:spcPct val="106000"/>
                        </a:lnSpc>
                        <a:spcAft>
                          <a:spcPts val="0"/>
                        </a:spcAft>
                      </a:pPr>
                      <a:endParaRPr lang="en-US" sz="1100" dirty="0">
                        <a:effectLst/>
                      </a:endParaRPr>
                    </a:p>
                    <a:p>
                      <a:pPr algn="ctr">
                        <a:lnSpc>
                          <a:spcPct val="106000"/>
                        </a:lnSpc>
                        <a:spcAft>
                          <a:spcPts val="0"/>
                        </a:spcAft>
                      </a:pPr>
                      <a:endParaRPr lang="en-US" sz="1100" dirty="0">
                        <a:effectLst/>
                      </a:endParaRPr>
                    </a:p>
                    <a:p>
                      <a:pPr algn="ctr">
                        <a:lnSpc>
                          <a:spcPct val="106000"/>
                        </a:lnSpc>
                        <a:spcAft>
                          <a:spcPts val="0"/>
                        </a:spcAft>
                      </a:pPr>
                      <a:r>
                        <a:rPr lang="en-US" sz="1100" dirty="0">
                          <a:effectLst/>
                        </a:rPr>
                        <a:t>Course Outcome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a:tc>
                <a:tc>
                  <a:txBody>
                    <a:bodyPr/>
                    <a:lstStyle/>
                    <a:p>
                      <a:pPr marL="71755" marR="71755" algn="ctr">
                        <a:lnSpc>
                          <a:spcPct val="106000"/>
                        </a:lnSpc>
                        <a:spcAft>
                          <a:spcPts val="0"/>
                        </a:spcAft>
                      </a:pPr>
                      <a:r>
                        <a:rPr lang="en-US" sz="1100">
                          <a:effectLst/>
                        </a:rPr>
                        <a:t>PO1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vert="vert270"/>
                </a:tc>
                <a:tc>
                  <a:txBody>
                    <a:bodyPr/>
                    <a:lstStyle/>
                    <a:p>
                      <a:pPr marL="71755" marR="71755" algn="ctr">
                        <a:lnSpc>
                          <a:spcPct val="106000"/>
                        </a:lnSpc>
                        <a:spcAft>
                          <a:spcPts val="0"/>
                        </a:spcAft>
                      </a:pPr>
                      <a:r>
                        <a:rPr lang="en-US" sz="1100">
                          <a:effectLst/>
                        </a:rPr>
                        <a:t>PO2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vert="vert270"/>
                </a:tc>
                <a:tc>
                  <a:txBody>
                    <a:bodyPr/>
                    <a:lstStyle/>
                    <a:p>
                      <a:pPr marL="71755" marR="71755" algn="ctr">
                        <a:lnSpc>
                          <a:spcPct val="106000"/>
                        </a:lnSpc>
                        <a:spcAft>
                          <a:spcPts val="0"/>
                        </a:spcAft>
                      </a:pPr>
                      <a:r>
                        <a:rPr lang="en-US" sz="1100">
                          <a:effectLst/>
                        </a:rPr>
                        <a:t>PO3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vert="vert270"/>
                </a:tc>
                <a:tc>
                  <a:txBody>
                    <a:bodyPr/>
                    <a:lstStyle/>
                    <a:p>
                      <a:pPr marL="71755" marR="71755" algn="ctr">
                        <a:lnSpc>
                          <a:spcPct val="106000"/>
                        </a:lnSpc>
                        <a:spcAft>
                          <a:spcPts val="0"/>
                        </a:spcAft>
                      </a:pPr>
                      <a:r>
                        <a:rPr lang="en-US" sz="1100" dirty="0">
                          <a:effectLst/>
                        </a:rPr>
                        <a:t>PO4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vert="vert270"/>
                </a:tc>
                <a:tc>
                  <a:txBody>
                    <a:bodyPr/>
                    <a:lstStyle/>
                    <a:p>
                      <a:pPr marL="71755" marR="71755" algn="ctr">
                        <a:lnSpc>
                          <a:spcPct val="106000"/>
                        </a:lnSpc>
                        <a:spcAft>
                          <a:spcPts val="0"/>
                        </a:spcAft>
                      </a:pPr>
                      <a:r>
                        <a:rPr lang="en-US" sz="1100" dirty="0">
                          <a:effectLst/>
                        </a:rPr>
                        <a:t>PO 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vert="vert270"/>
                </a:tc>
                <a:tc>
                  <a:txBody>
                    <a:bodyPr/>
                    <a:lstStyle/>
                    <a:p>
                      <a:pPr marL="71755" marR="71755" algn="ctr">
                        <a:lnSpc>
                          <a:spcPct val="106000"/>
                        </a:lnSpc>
                        <a:spcAft>
                          <a:spcPts val="0"/>
                        </a:spcAft>
                      </a:pPr>
                      <a:r>
                        <a:rPr lang="en-US" sz="1100">
                          <a:effectLst/>
                        </a:rPr>
                        <a:t>PO 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vert="vert270"/>
                </a:tc>
                <a:tc>
                  <a:txBody>
                    <a:bodyPr/>
                    <a:lstStyle/>
                    <a:p>
                      <a:pPr marL="71755" marR="71755" algn="ctr">
                        <a:lnSpc>
                          <a:spcPct val="106000"/>
                        </a:lnSpc>
                        <a:spcAft>
                          <a:spcPts val="0"/>
                        </a:spcAft>
                      </a:pPr>
                      <a:r>
                        <a:rPr lang="en-US" sz="1100">
                          <a:effectLst/>
                        </a:rPr>
                        <a:t>PO7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vert="vert270"/>
                </a:tc>
                <a:tc>
                  <a:txBody>
                    <a:bodyPr/>
                    <a:lstStyle/>
                    <a:p>
                      <a:pPr marL="71755" marR="71755" algn="ctr">
                        <a:lnSpc>
                          <a:spcPct val="106000"/>
                        </a:lnSpc>
                        <a:spcAft>
                          <a:spcPts val="0"/>
                        </a:spcAft>
                      </a:pPr>
                      <a:r>
                        <a:rPr lang="en-US" sz="1100" dirty="0">
                          <a:effectLst/>
                        </a:rPr>
                        <a:t>PO8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vert="vert270"/>
                </a:tc>
                <a:tc>
                  <a:txBody>
                    <a:bodyPr/>
                    <a:lstStyle/>
                    <a:p>
                      <a:pPr marL="71755" marR="71755" algn="ctr">
                        <a:lnSpc>
                          <a:spcPct val="106000"/>
                        </a:lnSpc>
                        <a:spcAft>
                          <a:spcPts val="0"/>
                        </a:spcAft>
                      </a:pPr>
                      <a:r>
                        <a:rPr lang="en-US" sz="1100">
                          <a:effectLst/>
                        </a:rPr>
                        <a:t>PO 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vert="vert270"/>
                </a:tc>
                <a:tc>
                  <a:txBody>
                    <a:bodyPr/>
                    <a:lstStyle/>
                    <a:p>
                      <a:pPr marL="71755" marR="71755" algn="ctr">
                        <a:lnSpc>
                          <a:spcPct val="106000"/>
                        </a:lnSpc>
                        <a:spcAft>
                          <a:spcPts val="0"/>
                        </a:spcAft>
                      </a:pPr>
                      <a:r>
                        <a:rPr lang="en-US" sz="1100">
                          <a:effectLst/>
                        </a:rPr>
                        <a:t>PO1 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vert="vert270"/>
                </a:tc>
                <a:tc>
                  <a:txBody>
                    <a:bodyPr/>
                    <a:lstStyle/>
                    <a:p>
                      <a:pPr marL="71755" marR="71755" algn="ctr">
                        <a:lnSpc>
                          <a:spcPct val="106000"/>
                        </a:lnSpc>
                        <a:spcAft>
                          <a:spcPts val="0"/>
                        </a:spcAft>
                      </a:pPr>
                      <a:r>
                        <a:rPr lang="en-US" sz="1100">
                          <a:effectLst/>
                        </a:rPr>
                        <a:t>PO1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vert="vert270"/>
                </a:tc>
                <a:tc>
                  <a:txBody>
                    <a:bodyPr/>
                    <a:lstStyle/>
                    <a:p>
                      <a:pPr marL="71755" marR="71755" algn="ctr">
                        <a:lnSpc>
                          <a:spcPct val="106000"/>
                        </a:lnSpc>
                        <a:spcAft>
                          <a:spcPts val="0"/>
                        </a:spcAft>
                      </a:pPr>
                      <a:r>
                        <a:rPr lang="en-US" sz="1100" dirty="0">
                          <a:effectLst/>
                        </a:rPr>
                        <a:t>PO1 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vert="vert270"/>
                </a:tc>
                <a:extLst>
                  <a:ext uri="{0D108BD9-81ED-4DB2-BD59-A6C34878D82A}">
                    <a16:rowId xmlns:a16="http://schemas.microsoft.com/office/drawing/2014/main" val="2294676698"/>
                  </a:ext>
                </a:extLst>
              </a:tr>
              <a:tr h="915199">
                <a:tc>
                  <a:txBody>
                    <a:bodyPr/>
                    <a:lstStyle/>
                    <a:p>
                      <a:pPr marL="3175" algn="ctr">
                        <a:lnSpc>
                          <a:spcPct val="106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a:tc>
                <a:tc>
                  <a:txBody>
                    <a:bodyPr/>
                    <a:lstStyle/>
                    <a:p>
                      <a:pPr algn="ctr">
                        <a:lnSpc>
                          <a:spcPct val="106000"/>
                        </a:lnSpc>
                        <a:spcAft>
                          <a:spcPts val="0"/>
                        </a:spcAft>
                      </a:pPr>
                      <a:r>
                        <a:rPr lang="en-US" sz="1100" dirty="0">
                          <a:effectLst/>
                        </a:rPr>
                        <a:t>CO 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a:tc>
                <a:tc>
                  <a:txBody>
                    <a:bodyPr/>
                    <a:lstStyle/>
                    <a:p>
                      <a:pPr marL="109855" algn="ctr">
                        <a:lnSpc>
                          <a:spcPct val="106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a:tc>
                <a:tc>
                  <a:txBody>
                    <a:bodyPr/>
                    <a:lstStyle/>
                    <a:p>
                      <a:pPr marL="68580" algn="ctr">
                        <a:lnSpc>
                          <a:spcPct val="106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a:tc>
                <a:tc>
                  <a:txBody>
                    <a:bodyPr/>
                    <a:lstStyle/>
                    <a:p>
                      <a:pPr marL="98425" algn="ctr">
                        <a:lnSpc>
                          <a:spcPct val="106000"/>
                        </a:lnSpc>
                        <a:spcAft>
                          <a:spcPts val="0"/>
                        </a:spcAft>
                      </a:pPr>
                      <a:r>
                        <a:rPr lang="en-US" sz="11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a:tc>
                <a:tc>
                  <a:txBody>
                    <a:bodyPr/>
                    <a:lstStyle/>
                    <a:p>
                      <a:pPr algn="ctr">
                        <a:lnSpc>
                          <a:spcPct val="106000"/>
                        </a:lnSpc>
                        <a:spcAft>
                          <a:spcPts val="800"/>
                        </a:spcAft>
                      </a:pPr>
                      <a:r>
                        <a:rPr lang="en-US" sz="11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a:tc>
                <a:tc>
                  <a:txBody>
                    <a:bodyPr/>
                    <a:lstStyle/>
                    <a:p>
                      <a:pPr algn="ctr">
                        <a:lnSpc>
                          <a:spcPct val="106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a:tc>
                <a:tc>
                  <a:txBody>
                    <a:bodyPr/>
                    <a:lstStyle/>
                    <a:p>
                      <a:pPr algn="ctr">
                        <a:lnSpc>
                          <a:spcPct val="106000"/>
                        </a:lnSpc>
                        <a:spcAft>
                          <a:spcPts val="800"/>
                        </a:spcAft>
                      </a:pPr>
                      <a:r>
                        <a:rPr lang="en-US"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a:tc>
                <a:tc>
                  <a:txBody>
                    <a:bodyPr/>
                    <a:lstStyle/>
                    <a:p>
                      <a:pPr algn="ctr">
                        <a:lnSpc>
                          <a:spcPct val="106000"/>
                        </a:lnSpc>
                        <a:spcAft>
                          <a:spcPts val="800"/>
                        </a:spcAft>
                      </a:pPr>
                      <a:r>
                        <a:rPr lang="en-US"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a:tc>
                <a:tc>
                  <a:txBody>
                    <a:bodyPr/>
                    <a:lstStyle/>
                    <a:p>
                      <a:pPr algn="ctr">
                        <a:lnSpc>
                          <a:spcPct val="106000"/>
                        </a:lnSpc>
                        <a:spcAft>
                          <a:spcPts val="800"/>
                        </a:spcAft>
                      </a:pPr>
                      <a:r>
                        <a:rPr lang="en-US"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a:tc>
                <a:tc>
                  <a:txBody>
                    <a:bodyPr/>
                    <a:lstStyle/>
                    <a:p>
                      <a:pPr algn="ctr">
                        <a:lnSpc>
                          <a:spcPct val="106000"/>
                        </a:lnSpc>
                        <a:spcAft>
                          <a:spcPts val="800"/>
                        </a:spcAft>
                      </a:pPr>
                      <a:r>
                        <a:rPr lang="en-US"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a:tc>
                <a:tc>
                  <a:txBody>
                    <a:bodyPr/>
                    <a:lstStyle/>
                    <a:p>
                      <a:pPr algn="ctr">
                        <a:lnSpc>
                          <a:spcPct val="106000"/>
                        </a:lnSpc>
                        <a:spcAft>
                          <a:spcPts val="800"/>
                        </a:spcAft>
                      </a:pPr>
                      <a:r>
                        <a:rPr lang="en-US"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a:tc>
                <a:tc>
                  <a:txBody>
                    <a:bodyPr/>
                    <a:lstStyle/>
                    <a:p>
                      <a:pPr algn="ctr">
                        <a:lnSpc>
                          <a:spcPct val="106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a:tc>
                <a:tc>
                  <a:txBody>
                    <a:bodyPr/>
                    <a:lstStyle/>
                    <a:p>
                      <a:pPr algn="ctr">
                        <a:lnSpc>
                          <a:spcPct val="106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a:tc>
                <a:extLst>
                  <a:ext uri="{0D108BD9-81ED-4DB2-BD59-A6C34878D82A}">
                    <a16:rowId xmlns:a16="http://schemas.microsoft.com/office/drawing/2014/main" val="1380606098"/>
                  </a:ext>
                </a:extLst>
              </a:tr>
            </a:tbl>
          </a:graphicData>
        </a:graphic>
      </p:graphicFrame>
      <p:sp>
        <p:nvSpPr>
          <p:cNvPr id="8" name="Title 1">
            <a:extLst>
              <a:ext uri="{FF2B5EF4-FFF2-40B4-BE49-F238E27FC236}">
                <a16:creationId xmlns:a16="http://schemas.microsoft.com/office/drawing/2014/main" id="{0E15CFE8-FCF6-423A-AF31-56A253FEC02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i="0" u="none" strike="noStrike" kern="1200" cap="none" spc="0" normalizeH="0" noProof="0" dirty="0">
                <a:ln>
                  <a:noFill/>
                </a:ln>
                <a:solidFill>
                  <a:schemeClr val="dk1"/>
                </a:solidFill>
                <a:effectLst/>
                <a:uLnTx/>
                <a:uFillTx/>
                <a:latin typeface="+mn-lt"/>
                <a:ea typeface="+mn-ea"/>
                <a:cs typeface="+mn-cs"/>
              </a:rPr>
              <a:t>CO-PO Mapping</a:t>
            </a:r>
          </a:p>
        </p:txBody>
      </p:sp>
      <p:pic>
        <p:nvPicPr>
          <p:cNvPr id="9" name="Picture 2" descr="E:\NIET\Project\xLogo11.png.pagespeed.ic.pydHLuCQEZ.png">
            <a:extLst>
              <a:ext uri="{FF2B5EF4-FFF2-40B4-BE49-F238E27FC236}">
                <a16:creationId xmlns:a16="http://schemas.microsoft.com/office/drawing/2014/main" id="{24BFB06C-687F-46EC-ACF4-7C0A84212347}"/>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2781523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1167664"/>
            <a:ext cx="6104383" cy="440505"/>
          </a:xfrm>
          <a:prstGeom prst="rect">
            <a:avLst/>
          </a:prstGeom>
        </p:spPr>
        <p:txBody>
          <a:bodyPr vert="horz" wrap="square" lIns="0" tIns="9525" rIns="0" bIns="0" rtlCol="0" anchor="ctr">
            <a:spAutoFit/>
          </a:bodyPr>
          <a:lstStyle/>
          <a:p>
            <a:pPr marL="9525">
              <a:spcBef>
                <a:spcPts val="75"/>
              </a:spcBef>
            </a:pPr>
            <a:r>
              <a:rPr sz="2800" b="1" spc="-79" dirty="0"/>
              <a:t>Tower </a:t>
            </a:r>
            <a:r>
              <a:rPr sz="2800" b="1" spc="-8" dirty="0"/>
              <a:t>of </a:t>
            </a:r>
            <a:r>
              <a:rPr sz="2800" b="1" spc="-15" dirty="0"/>
              <a:t>Hanoi</a:t>
            </a:r>
            <a:r>
              <a:rPr sz="2800" b="1" spc="-105" dirty="0"/>
              <a:t> </a:t>
            </a:r>
            <a:r>
              <a:rPr lang="en-US" sz="2800" b="1" spc="-30" dirty="0"/>
              <a:t>Algorithm Concept</a:t>
            </a:r>
            <a:endParaRPr sz="2800" b="1" spc="-30" dirty="0"/>
          </a:p>
        </p:txBody>
      </p:sp>
      <p:sp>
        <p:nvSpPr>
          <p:cNvPr id="5" name="object 5"/>
          <p:cNvSpPr txBox="1">
            <a:spLocks noGrp="1"/>
          </p:cNvSpPr>
          <p:nvPr>
            <p:ph type="sldNum" sz="quarter" idx="7"/>
          </p:nvPr>
        </p:nvSpPr>
        <p:spPr>
          <a:xfrm>
            <a:off x="8480425" y="6360478"/>
            <a:ext cx="2063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240"/>
              </a:lnSpc>
            </a:pPr>
            <a:fld id="{81D60167-4931-47E6-BA6A-407CBD079E47}" type="slidenum">
              <a:rPr lang="en-IN" smtClean="0"/>
              <a:pPr marL="25400">
                <a:lnSpc>
                  <a:spcPts val="1240"/>
                </a:lnSpc>
              </a:pPr>
              <a:t>70</a:t>
            </a:fld>
            <a:endParaRPr dirty="0"/>
          </a:p>
        </p:txBody>
      </p:sp>
      <p:sp>
        <p:nvSpPr>
          <p:cNvPr id="6" name="Title 1">
            <a:extLst>
              <a:ext uri="{FF2B5EF4-FFF2-40B4-BE49-F238E27FC236}">
                <a16:creationId xmlns:a16="http://schemas.microsoft.com/office/drawing/2014/main" id="{27551D8B-A904-4126-90F0-AE463B10B16B}"/>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D0CE2E1A-1E81-4BED-972F-7EF0DC3234F3}"/>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4" name="Date Placeholder 3">
            <a:extLst>
              <a:ext uri="{FF2B5EF4-FFF2-40B4-BE49-F238E27FC236}">
                <a16:creationId xmlns:a16="http://schemas.microsoft.com/office/drawing/2014/main" id="{1E5027CC-1E44-4782-BDBC-6DA5EFD6DE2C}"/>
              </a:ext>
            </a:extLst>
          </p:cNvPr>
          <p:cNvSpPr>
            <a:spLocks noGrp="1"/>
          </p:cNvSpPr>
          <p:nvPr>
            <p:ph type="dt" sz="half" idx="10"/>
          </p:nvPr>
        </p:nvSpPr>
        <p:spPr/>
        <p:txBody>
          <a:bodyPr/>
          <a:lstStyle/>
          <a:p>
            <a:fld id="{31A7519C-3313-41C3-BDB1-BE7A2FB81CD8}" type="datetime1">
              <a:rPr lang="en-IN" smtClean="0"/>
              <a:t>03-09-2021</a:t>
            </a:fld>
            <a:endParaRPr lang="en-US"/>
          </a:p>
        </p:txBody>
      </p:sp>
      <p:sp>
        <p:nvSpPr>
          <p:cNvPr id="8" name="Footer Placeholder 7">
            <a:extLst>
              <a:ext uri="{FF2B5EF4-FFF2-40B4-BE49-F238E27FC236}">
                <a16:creationId xmlns:a16="http://schemas.microsoft.com/office/drawing/2014/main" id="{ECDE0EF9-270C-4351-8342-95604DF3A5A0}"/>
              </a:ext>
            </a:extLst>
          </p:cNvPr>
          <p:cNvSpPr>
            <a:spLocks noGrp="1"/>
          </p:cNvSpPr>
          <p:nvPr>
            <p:ph type="ftr" sz="quarter" idx="11"/>
          </p:nvPr>
        </p:nvSpPr>
        <p:spPr/>
        <p:txBody>
          <a:bodyPr/>
          <a:lstStyle/>
          <a:p>
            <a:r>
              <a:rPr lang="fi-FI" smtClean="0"/>
              <a:t>Alisha Sikri DS  Unit 2                        </a:t>
            </a:r>
            <a:endParaRPr lang="en-US"/>
          </a:p>
        </p:txBody>
      </p:sp>
      <p:pic>
        <p:nvPicPr>
          <p:cNvPr id="10" name="Picture 9">
            <a:extLst>
              <a:ext uri="{FF2B5EF4-FFF2-40B4-BE49-F238E27FC236}">
                <a16:creationId xmlns:a16="http://schemas.microsoft.com/office/drawing/2014/main" id="{B3CC01E0-78E1-4CCB-8F2C-3A0E72DE6A2D}"/>
              </a:ext>
            </a:extLst>
          </p:cNvPr>
          <p:cNvPicPr>
            <a:picLocks noChangeAspect="1"/>
          </p:cNvPicPr>
          <p:nvPr/>
        </p:nvPicPr>
        <p:blipFill>
          <a:blip r:embed="rId3"/>
          <a:stretch>
            <a:fillRect/>
          </a:stretch>
        </p:blipFill>
        <p:spPr>
          <a:xfrm>
            <a:off x="34146" y="2692174"/>
            <a:ext cx="2674908" cy="1923042"/>
          </a:xfrm>
          <a:prstGeom prst="rect">
            <a:avLst/>
          </a:prstGeom>
        </p:spPr>
      </p:pic>
      <p:cxnSp>
        <p:nvCxnSpPr>
          <p:cNvPr id="12" name="Straight Arrow Connector 11">
            <a:extLst>
              <a:ext uri="{FF2B5EF4-FFF2-40B4-BE49-F238E27FC236}">
                <a16:creationId xmlns:a16="http://schemas.microsoft.com/office/drawing/2014/main" id="{087B2FFE-AA01-46AB-9451-F38FD268AE02}"/>
              </a:ext>
            </a:extLst>
          </p:cNvPr>
          <p:cNvCxnSpPr/>
          <p:nvPr/>
        </p:nvCxnSpPr>
        <p:spPr>
          <a:xfrm>
            <a:off x="2709054" y="3501008"/>
            <a:ext cx="6480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4" name="Picture 13">
            <a:extLst>
              <a:ext uri="{FF2B5EF4-FFF2-40B4-BE49-F238E27FC236}">
                <a16:creationId xmlns:a16="http://schemas.microsoft.com/office/drawing/2014/main" id="{545F44A9-B299-4887-94D8-D114C8026F8C}"/>
              </a:ext>
            </a:extLst>
          </p:cNvPr>
          <p:cNvPicPr>
            <a:picLocks noChangeAspect="1"/>
          </p:cNvPicPr>
          <p:nvPr/>
        </p:nvPicPr>
        <p:blipFill>
          <a:blip r:embed="rId4"/>
          <a:stretch>
            <a:fillRect/>
          </a:stretch>
        </p:blipFill>
        <p:spPr>
          <a:xfrm>
            <a:off x="3357126" y="2673805"/>
            <a:ext cx="2816313" cy="2065415"/>
          </a:xfrm>
          <a:prstGeom prst="rect">
            <a:avLst/>
          </a:prstGeom>
        </p:spPr>
      </p:pic>
      <p:pic>
        <p:nvPicPr>
          <p:cNvPr id="18" name="Picture 17">
            <a:extLst>
              <a:ext uri="{FF2B5EF4-FFF2-40B4-BE49-F238E27FC236}">
                <a16:creationId xmlns:a16="http://schemas.microsoft.com/office/drawing/2014/main" id="{CDAC5169-6356-4CD1-9E1F-C6BB8B8096CA}"/>
              </a:ext>
            </a:extLst>
          </p:cNvPr>
          <p:cNvPicPr>
            <a:picLocks noChangeAspect="1"/>
          </p:cNvPicPr>
          <p:nvPr/>
        </p:nvPicPr>
        <p:blipFill>
          <a:blip r:embed="rId5"/>
          <a:stretch>
            <a:fillRect/>
          </a:stretch>
        </p:blipFill>
        <p:spPr>
          <a:xfrm>
            <a:off x="6553200" y="2431259"/>
            <a:ext cx="2590800" cy="2201735"/>
          </a:xfrm>
          <a:prstGeom prst="rect">
            <a:avLst/>
          </a:prstGeom>
        </p:spPr>
      </p:pic>
      <p:cxnSp>
        <p:nvCxnSpPr>
          <p:cNvPr id="19" name="Straight Arrow Connector 18">
            <a:extLst>
              <a:ext uri="{FF2B5EF4-FFF2-40B4-BE49-F238E27FC236}">
                <a16:creationId xmlns:a16="http://schemas.microsoft.com/office/drawing/2014/main" id="{226BCDB1-F602-496A-8B1F-2792AF303DC1}"/>
              </a:ext>
            </a:extLst>
          </p:cNvPr>
          <p:cNvCxnSpPr/>
          <p:nvPr/>
        </p:nvCxnSpPr>
        <p:spPr>
          <a:xfrm>
            <a:off x="6019800" y="3532126"/>
            <a:ext cx="6480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457753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4" y="1262105"/>
            <a:ext cx="7599072" cy="348172"/>
          </a:xfrm>
          <a:prstGeom prst="rect">
            <a:avLst/>
          </a:prstGeom>
        </p:spPr>
        <p:txBody>
          <a:bodyPr vert="horz" wrap="square" lIns="0" tIns="9525" rIns="0" bIns="0" rtlCol="0" anchor="ctr">
            <a:spAutoFit/>
          </a:bodyPr>
          <a:lstStyle/>
          <a:p>
            <a:pPr marL="9525">
              <a:spcBef>
                <a:spcPts val="75"/>
              </a:spcBef>
            </a:pPr>
            <a:r>
              <a:rPr sz="2200" dirty="0">
                <a:latin typeface="+mn-lt"/>
              </a:rPr>
              <a:t>A</a:t>
            </a:r>
            <a:r>
              <a:rPr sz="2200" spc="-30" dirty="0">
                <a:latin typeface="+mn-lt"/>
              </a:rPr>
              <a:t> </a:t>
            </a:r>
            <a:r>
              <a:rPr sz="2200" spc="-19" dirty="0">
                <a:latin typeface="+mn-lt"/>
              </a:rPr>
              <a:t>recursive</a:t>
            </a:r>
            <a:r>
              <a:rPr sz="2200" spc="-49" dirty="0">
                <a:latin typeface="+mn-lt"/>
              </a:rPr>
              <a:t> </a:t>
            </a:r>
            <a:r>
              <a:rPr sz="2200" spc="-11" dirty="0">
                <a:latin typeface="+mn-lt"/>
              </a:rPr>
              <a:t>algorithm</a:t>
            </a:r>
            <a:r>
              <a:rPr sz="2200" spc="-56" dirty="0">
                <a:latin typeface="+mn-lt"/>
              </a:rPr>
              <a:t> </a:t>
            </a:r>
            <a:r>
              <a:rPr sz="2200" spc="-19" dirty="0">
                <a:latin typeface="+mn-lt"/>
              </a:rPr>
              <a:t>for</a:t>
            </a:r>
            <a:r>
              <a:rPr sz="2200" spc="-53" dirty="0">
                <a:latin typeface="+mn-lt"/>
              </a:rPr>
              <a:t> </a:t>
            </a:r>
            <a:r>
              <a:rPr sz="2200" spc="-49" dirty="0">
                <a:latin typeface="+mn-lt"/>
              </a:rPr>
              <a:t>Tower </a:t>
            </a:r>
            <a:r>
              <a:rPr sz="2200" spc="-4" dirty="0">
                <a:latin typeface="+mn-lt"/>
              </a:rPr>
              <a:t>of</a:t>
            </a:r>
            <a:r>
              <a:rPr sz="2200" spc="-41" dirty="0">
                <a:latin typeface="+mn-lt"/>
              </a:rPr>
              <a:t> </a:t>
            </a:r>
            <a:r>
              <a:rPr sz="2200" spc="-11" dirty="0">
                <a:latin typeface="+mn-lt"/>
              </a:rPr>
              <a:t>Hanoi</a:t>
            </a:r>
            <a:r>
              <a:rPr sz="2200" spc="-34" dirty="0">
                <a:latin typeface="+mn-lt"/>
              </a:rPr>
              <a:t> </a:t>
            </a:r>
            <a:r>
              <a:rPr sz="2200" spc="-8" dirty="0">
                <a:latin typeface="+mn-lt"/>
              </a:rPr>
              <a:t>can</a:t>
            </a:r>
            <a:r>
              <a:rPr sz="2200" spc="-49" dirty="0">
                <a:latin typeface="+mn-lt"/>
              </a:rPr>
              <a:t> </a:t>
            </a:r>
            <a:r>
              <a:rPr sz="2200" spc="-8" dirty="0">
                <a:latin typeface="+mn-lt"/>
              </a:rPr>
              <a:t>be</a:t>
            </a:r>
            <a:r>
              <a:rPr sz="2200" spc="-38" dirty="0">
                <a:latin typeface="+mn-lt"/>
              </a:rPr>
              <a:t> </a:t>
            </a:r>
            <a:r>
              <a:rPr sz="2200" spc="-11" dirty="0">
                <a:latin typeface="+mn-lt"/>
              </a:rPr>
              <a:t>driven</a:t>
            </a:r>
            <a:r>
              <a:rPr sz="2200" spc="-49" dirty="0">
                <a:latin typeface="+mn-lt"/>
              </a:rPr>
              <a:t> </a:t>
            </a:r>
            <a:r>
              <a:rPr sz="2200" dirty="0">
                <a:latin typeface="+mn-lt"/>
              </a:rPr>
              <a:t>as</a:t>
            </a:r>
            <a:r>
              <a:rPr sz="2200" spc="-26" dirty="0">
                <a:latin typeface="+mn-lt"/>
              </a:rPr>
              <a:t> </a:t>
            </a:r>
            <a:r>
              <a:rPr sz="2200" spc="-23" dirty="0">
                <a:latin typeface="+mn-lt"/>
              </a:rPr>
              <a:t>follows</a:t>
            </a:r>
            <a:r>
              <a:rPr sz="2200" spc="-34" dirty="0">
                <a:latin typeface="+mn-lt"/>
              </a:rPr>
              <a:t> </a:t>
            </a:r>
            <a:endParaRPr sz="2200" dirty="0">
              <a:latin typeface="+mn-lt"/>
            </a:endParaRPr>
          </a:p>
        </p:txBody>
      </p:sp>
      <p:sp>
        <p:nvSpPr>
          <p:cNvPr id="5" name="object 5"/>
          <p:cNvSpPr txBox="1">
            <a:spLocks noGrp="1"/>
          </p:cNvSpPr>
          <p:nvPr>
            <p:ph type="sldNum" sz="quarter" idx="7"/>
          </p:nvPr>
        </p:nvSpPr>
        <p:spPr>
          <a:xfrm>
            <a:off x="8458043" y="6369557"/>
            <a:ext cx="2063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240"/>
              </a:lnSpc>
            </a:pPr>
            <a:fld id="{81D60167-4931-47E6-BA6A-407CBD079E47}" type="slidenum">
              <a:rPr lang="en-IN" smtClean="0"/>
              <a:pPr marL="25400">
                <a:lnSpc>
                  <a:spcPts val="1240"/>
                </a:lnSpc>
              </a:pPr>
              <a:t>71</a:t>
            </a:fld>
            <a:endParaRPr dirty="0"/>
          </a:p>
        </p:txBody>
      </p:sp>
      <p:sp>
        <p:nvSpPr>
          <p:cNvPr id="6" name="Title 1">
            <a:extLst>
              <a:ext uri="{FF2B5EF4-FFF2-40B4-BE49-F238E27FC236}">
                <a16:creationId xmlns:a16="http://schemas.microsoft.com/office/drawing/2014/main" id="{F7C89822-6472-4D74-ADD8-F42E68579373}"/>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17C81100-F9E7-400C-B855-4EBC8AF7477A}"/>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4" name="Date Placeholder 3">
            <a:extLst>
              <a:ext uri="{FF2B5EF4-FFF2-40B4-BE49-F238E27FC236}">
                <a16:creationId xmlns:a16="http://schemas.microsoft.com/office/drawing/2014/main" id="{097D1C29-1F7F-42F9-A919-ED7784041B8F}"/>
              </a:ext>
            </a:extLst>
          </p:cNvPr>
          <p:cNvSpPr>
            <a:spLocks noGrp="1"/>
          </p:cNvSpPr>
          <p:nvPr>
            <p:ph type="dt" sz="half" idx="10"/>
          </p:nvPr>
        </p:nvSpPr>
        <p:spPr/>
        <p:txBody>
          <a:bodyPr/>
          <a:lstStyle/>
          <a:p>
            <a:fld id="{C6007905-3E85-41B2-A79B-53624C43944E}" type="datetime1">
              <a:rPr lang="en-IN" smtClean="0"/>
              <a:t>03-09-2021</a:t>
            </a:fld>
            <a:endParaRPr lang="en-US"/>
          </a:p>
        </p:txBody>
      </p:sp>
      <p:sp>
        <p:nvSpPr>
          <p:cNvPr id="8" name="Footer Placeholder 7">
            <a:extLst>
              <a:ext uri="{FF2B5EF4-FFF2-40B4-BE49-F238E27FC236}">
                <a16:creationId xmlns:a16="http://schemas.microsoft.com/office/drawing/2014/main" id="{56110C96-AA55-4507-87DF-650B79EABF30}"/>
              </a:ext>
            </a:extLst>
          </p:cNvPr>
          <p:cNvSpPr>
            <a:spLocks noGrp="1"/>
          </p:cNvSpPr>
          <p:nvPr>
            <p:ph type="ftr" sz="quarter" idx="11"/>
          </p:nvPr>
        </p:nvSpPr>
        <p:spPr/>
        <p:txBody>
          <a:bodyPr/>
          <a:lstStyle/>
          <a:p>
            <a:r>
              <a:rPr lang="fi-FI" smtClean="0"/>
              <a:t>Alisha Sikri DS  Unit 2                        </a:t>
            </a:r>
            <a:endParaRPr lang="en-US"/>
          </a:p>
        </p:txBody>
      </p:sp>
      <p:sp>
        <p:nvSpPr>
          <p:cNvPr id="10" name="TextBox 9">
            <a:extLst>
              <a:ext uri="{FF2B5EF4-FFF2-40B4-BE49-F238E27FC236}">
                <a16:creationId xmlns:a16="http://schemas.microsoft.com/office/drawing/2014/main" id="{443A25DE-337C-4B07-9AE6-C230DC2DAFF3}"/>
              </a:ext>
            </a:extLst>
          </p:cNvPr>
          <p:cNvSpPr txBox="1"/>
          <p:nvPr/>
        </p:nvSpPr>
        <p:spPr>
          <a:xfrm>
            <a:off x="179512" y="1902576"/>
            <a:ext cx="8496944" cy="3139321"/>
          </a:xfrm>
          <a:prstGeom prst="rect">
            <a:avLst/>
          </a:prstGeom>
          <a:noFill/>
        </p:spPr>
        <p:txBody>
          <a:bodyPr wrap="square">
            <a:spAutoFit/>
          </a:bodyPr>
          <a:lstStyle/>
          <a:p>
            <a:r>
              <a:rPr lang="en-IN" dirty="0"/>
              <a:t>void </a:t>
            </a:r>
            <a:r>
              <a:rPr lang="en-IN" dirty="0" err="1"/>
              <a:t>towerOfHanoi</a:t>
            </a:r>
            <a:r>
              <a:rPr lang="en-IN" dirty="0"/>
              <a:t>(int n, char source, char aux, char </a:t>
            </a:r>
            <a:r>
              <a:rPr lang="en-IN" dirty="0" err="1"/>
              <a:t>dest</a:t>
            </a:r>
            <a:r>
              <a:rPr lang="en-IN" dirty="0"/>
              <a:t>) </a:t>
            </a:r>
          </a:p>
          <a:p>
            <a:r>
              <a:rPr lang="en-IN" dirty="0"/>
              <a:t>{ </a:t>
            </a:r>
          </a:p>
          <a:p>
            <a:r>
              <a:rPr lang="en-IN" dirty="0"/>
              <a:t>	if (n == 1) </a:t>
            </a:r>
          </a:p>
          <a:p>
            <a:r>
              <a:rPr lang="en-IN" dirty="0"/>
              <a:t>	{ </a:t>
            </a:r>
          </a:p>
          <a:p>
            <a:r>
              <a:rPr lang="en-IN" dirty="0"/>
              <a:t>		</a:t>
            </a:r>
            <a:r>
              <a:rPr lang="en-IN" dirty="0" err="1"/>
              <a:t>printf</a:t>
            </a:r>
            <a:r>
              <a:rPr lang="en-IN" dirty="0"/>
              <a:t>("\n Move disk 1 from rod %c to rod %c", source, </a:t>
            </a:r>
            <a:r>
              <a:rPr lang="en-IN" dirty="0" err="1"/>
              <a:t>dest</a:t>
            </a:r>
            <a:r>
              <a:rPr lang="en-IN" dirty="0"/>
              <a:t>); </a:t>
            </a:r>
          </a:p>
          <a:p>
            <a:r>
              <a:rPr lang="en-IN" dirty="0"/>
              <a:t>		return; </a:t>
            </a:r>
          </a:p>
          <a:p>
            <a:r>
              <a:rPr lang="en-IN" dirty="0"/>
              <a:t>	} </a:t>
            </a:r>
          </a:p>
          <a:p>
            <a:r>
              <a:rPr lang="en-IN" dirty="0"/>
              <a:t>	</a:t>
            </a:r>
            <a:r>
              <a:rPr lang="en-IN" dirty="0" err="1"/>
              <a:t>towerOfHanoi</a:t>
            </a:r>
            <a:r>
              <a:rPr lang="en-IN" dirty="0"/>
              <a:t>(n-1, source, </a:t>
            </a:r>
            <a:r>
              <a:rPr lang="en-IN" dirty="0" err="1"/>
              <a:t>dest</a:t>
            </a:r>
            <a:r>
              <a:rPr lang="en-IN" dirty="0"/>
              <a:t>, aux); </a:t>
            </a:r>
          </a:p>
          <a:p>
            <a:r>
              <a:rPr lang="en-IN" dirty="0"/>
              <a:t>	</a:t>
            </a:r>
            <a:r>
              <a:rPr lang="en-IN" dirty="0" err="1"/>
              <a:t>printf</a:t>
            </a:r>
            <a:r>
              <a:rPr lang="en-IN" dirty="0"/>
              <a:t>("\n Move disk %d from rod %c to rod %c", n, source, </a:t>
            </a:r>
            <a:r>
              <a:rPr lang="en-IN" dirty="0" err="1"/>
              <a:t>dest</a:t>
            </a:r>
            <a:r>
              <a:rPr lang="en-IN" dirty="0"/>
              <a:t>); </a:t>
            </a:r>
          </a:p>
          <a:p>
            <a:r>
              <a:rPr lang="en-IN" dirty="0"/>
              <a:t>	</a:t>
            </a:r>
            <a:r>
              <a:rPr lang="en-IN" dirty="0" err="1"/>
              <a:t>towerOfHanoi</a:t>
            </a:r>
            <a:r>
              <a:rPr lang="en-IN" dirty="0"/>
              <a:t>(n-1, aux, source, </a:t>
            </a:r>
            <a:r>
              <a:rPr lang="en-IN" dirty="0" err="1"/>
              <a:t>dest</a:t>
            </a:r>
            <a:r>
              <a:rPr lang="en-IN" dirty="0"/>
              <a:t>); </a:t>
            </a:r>
          </a:p>
          <a:p>
            <a:r>
              <a:rPr lang="en-IN" dirty="0"/>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08955E5-3779-4897-8A90-EE3E6DC474C5}"/>
              </a:ext>
            </a:extLst>
          </p:cNvPr>
          <p:cNvSpPr>
            <a:spLocks noGrp="1"/>
          </p:cNvSpPr>
          <p:nvPr>
            <p:ph type="dt" sz="half" idx="10"/>
          </p:nvPr>
        </p:nvSpPr>
        <p:spPr/>
        <p:txBody>
          <a:bodyPr/>
          <a:lstStyle/>
          <a:p>
            <a:fld id="{593B0467-82AF-4A68-B97C-61B5A0266BE7}" type="datetime1">
              <a:rPr lang="en-IN" smtClean="0"/>
              <a:t>03-09-2021</a:t>
            </a:fld>
            <a:endParaRPr lang="en-US"/>
          </a:p>
        </p:txBody>
      </p:sp>
      <p:sp>
        <p:nvSpPr>
          <p:cNvPr id="4" name="Footer Placeholder 3">
            <a:extLst>
              <a:ext uri="{FF2B5EF4-FFF2-40B4-BE49-F238E27FC236}">
                <a16:creationId xmlns:a16="http://schemas.microsoft.com/office/drawing/2014/main" id="{1DFE8EBC-7AD4-4774-A158-C40153DD591D}"/>
              </a:ext>
            </a:extLst>
          </p:cNvPr>
          <p:cNvSpPr>
            <a:spLocks noGrp="1"/>
          </p:cNvSpPr>
          <p:nvPr>
            <p:ph type="ftr" sz="quarter" idx="11"/>
          </p:nvPr>
        </p:nvSpPr>
        <p:spPr/>
        <p:txBody>
          <a:bodyPr/>
          <a:lstStyle/>
          <a:p>
            <a:r>
              <a:rPr lang="fi-FI" smtClean="0"/>
              <a:t>Alisha Sikri DS  Unit 2                        </a:t>
            </a:r>
            <a:endParaRPr lang="en-US"/>
          </a:p>
        </p:txBody>
      </p:sp>
      <p:sp>
        <p:nvSpPr>
          <p:cNvPr id="5" name="Slide Number Placeholder 4">
            <a:extLst>
              <a:ext uri="{FF2B5EF4-FFF2-40B4-BE49-F238E27FC236}">
                <a16:creationId xmlns:a16="http://schemas.microsoft.com/office/drawing/2014/main" id="{5DB4E9A3-959C-44B6-85C9-0B0356DFC1C7}"/>
              </a:ext>
            </a:extLst>
          </p:cNvPr>
          <p:cNvSpPr>
            <a:spLocks noGrp="1"/>
          </p:cNvSpPr>
          <p:nvPr>
            <p:ph type="sldNum" sz="quarter" idx="12"/>
          </p:nvPr>
        </p:nvSpPr>
        <p:spPr/>
        <p:txBody>
          <a:bodyPr/>
          <a:lstStyle/>
          <a:p>
            <a:fld id="{B6F15528-21DE-4FAA-801E-634DDDAF4B2B}" type="slidenum">
              <a:rPr lang="en-US" smtClean="0"/>
              <a:pPr/>
              <a:t>72</a:t>
            </a:fld>
            <a:endParaRPr lang="en-US"/>
          </a:p>
        </p:txBody>
      </p:sp>
      <p:sp>
        <p:nvSpPr>
          <p:cNvPr id="6" name="Title 1">
            <a:extLst>
              <a:ext uri="{FF2B5EF4-FFF2-40B4-BE49-F238E27FC236}">
                <a16:creationId xmlns:a16="http://schemas.microsoft.com/office/drawing/2014/main" id="{0AAE6BA8-1CB4-43C8-A811-2096558BECD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A5643850-6182-4E92-B81E-621CA747F7E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7" name="Picture 6">
            <a:extLst>
              <a:ext uri="{FF2B5EF4-FFF2-40B4-BE49-F238E27FC236}">
                <a16:creationId xmlns:a16="http://schemas.microsoft.com/office/drawing/2014/main" id="{2EC10D51-960B-4749-BDA1-AE3871FBB0E1}"/>
              </a:ext>
            </a:extLst>
          </p:cNvPr>
          <p:cNvPicPr>
            <a:picLocks noChangeAspect="1"/>
          </p:cNvPicPr>
          <p:nvPr/>
        </p:nvPicPr>
        <p:blipFill>
          <a:blip r:embed="rId3"/>
          <a:stretch>
            <a:fillRect/>
          </a:stretch>
        </p:blipFill>
        <p:spPr>
          <a:xfrm>
            <a:off x="395536" y="1052736"/>
            <a:ext cx="8496943" cy="4968552"/>
          </a:xfrm>
          <a:prstGeom prst="rect">
            <a:avLst/>
          </a:prstGeom>
        </p:spPr>
      </p:pic>
    </p:spTree>
    <p:extLst>
      <p:ext uri="{BB962C8B-B14F-4D97-AF65-F5344CB8AC3E}">
        <p14:creationId xmlns:p14="http://schemas.microsoft.com/office/powerpoint/2010/main" val="39834231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4525963"/>
          </a:xfrm>
        </p:spPr>
        <p:txBody>
          <a:bodyPr>
            <a:normAutofit/>
          </a:bodyPr>
          <a:lstStyle/>
          <a:p>
            <a:r>
              <a:rPr lang="en-US" sz="2800" b="1" dirty="0"/>
              <a:t>Difference Between Recursion and Iteration</a:t>
            </a:r>
          </a:p>
          <a:p>
            <a:pPr marL="0" indent="0">
              <a:buNone/>
            </a:pPr>
            <a:endParaRPr lang="en-US" sz="2800" b="1" dirty="0"/>
          </a:p>
        </p:txBody>
      </p:sp>
      <p:sp>
        <p:nvSpPr>
          <p:cNvPr id="4" name="Date Placeholder 3"/>
          <p:cNvSpPr>
            <a:spLocks noGrp="1"/>
          </p:cNvSpPr>
          <p:nvPr>
            <p:ph type="dt" sz="half" idx="10"/>
          </p:nvPr>
        </p:nvSpPr>
        <p:spPr/>
        <p:txBody>
          <a:bodyPr/>
          <a:lstStyle/>
          <a:p>
            <a:fld id="{2B03A0D0-2969-47FB-ADF6-4D9F3B5B82C3}" type="datetime1">
              <a:rPr lang="en-IN" smtClean="0"/>
              <a:t>03-09-2021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9" name="Table 9">
            <a:extLst>
              <a:ext uri="{FF2B5EF4-FFF2-40B4-BE49-F238E27FC236}">
                <a16:creationId xmlns:a16="http://schemas.microsoft.com/office/drawing/2014/main" id="{26B667EE-F4C7-4BDC-BD28-B32706AABD47}"/>
              </a:ext>
            </a:extLst>
          </p:cNvPr>
          <p:cNvGraphicFramePr>
            <a:graphicFrameLocks noGrp="1"/>
          </p:cNvGraphicFramePr>
          <p:nvPr>
            <p:extLst>
              <p:ext uri="{D42A27DB-BD31-4B8C-83A1-F6EECF244321}">
                <p14:modId xmlns:p14="http://schemas.microsoft.com/office/powerpoint/2010/main" val="380917248"/>
              </p:ext>
            </p:extLst>
          </p:nvPr>
        </p:nvGraphicFramePr>
        <p:xfrm>
          <a:off x="125976" y="1622506"/>
          <a:ext cx="8892048" cy="4602480"/>
        </p:xfrm>
        <a:graphic>
          <a:graphicData uri="http://schemas.openxmlformats.org/drawingml/2006/table">
            <a:tbl>
              <a:tblPr firstRow="1" bandRow="1">
                <a:tableStyleId>{5C22544A-7EE6-4342-B048-85BDC9FD1C3A}</a:tableStyleId>
              </a:tblPr>
              <a:tblGrid>
                <a:gridCol w="2964016">
                  <a:extLst>
                    <a:ext uri="{9D8B030D-6E8A-4147-A177-3AD203B41FA5}">
                      <a16:colId xmlns:a16="http://schemas.microsoft.com/office/drawing/2014/main" val="3621061043"/>
                    </a:ext>
                  </a:extLst>
                </a:gridCol>
                <a:gridCol w="2964016">
                  <a:extLst>
                    <a:ext uri="{9D8B030D-6E8A-4147-A177-3AD203B41FA5}">
                      <a16:colId xmlns:a16="http://schemas.microsoft.com/office/drawing/2014/main" val="3186577052"/>
                    </a:ext>
                  </a:extLst>
                </a:gridCol>
                <a:gridCol w="2964016">
                  <a:extLst>
                    <a:ext uri="{9D8B030D-6E8A-4147-A177-3AD203B41FA5}">
                      <a16:colId xmlns:a16="http://schemas.microsoft.com/office/drawing/2014/main" val="3469853744"/>
                    </a:ext>
                  </a:extLst>
                </a:gridCol>
              </a:tblGrid>
              <a:tr h="396240">
                <a:tc>
                  <a:txBody>
                    <a:bodyPr/>
                    <a:lstStyle/>
                    <a:p>
                      <a:pPr algn="ctr" fontAlgn="ctr"/>
                      <a:r>
                        <a:rPr lang="en-IN" b="1" cap="all" dirty="0">
                          <a:effectLst/>
                        </a:rPr>
                        <a:t>BASIS FOR COMPARISON</a:t>
                      </a:r>
                    </a:p>
                  </a:txBody>
                  <a:tcPr marL="60960" marR="60960" marT="60960" marB="60960" anchor="ctr"/>
                </a:tc>
                <a:tc>
                  <a:txBody>
                    <a:bodyPr/>
                    <a:lstStyle/>
                    <a:p>
                      <a:pPr algn="ctr" fontAlgn="ctr"/>
                      <a:r>
                        <a:rPr lang="en-IN" b="1" cap="all">
                          <a:effectLst/>
                        </a:rPr>
                        <a:t>RECURSION</a:t>
                      </a:r>
                    </a:p>
                  </a:txBody>
                  <a:tcPr marL="60960" marR="60960" marT="60960" marB="60960" anchor="ctr"/>
                </a:tc>
                <a:tc>
                  <a:txBody>
                    <a:bodyPr/>
                    <a:lstStyle/>
                    <a:p>
                      <a:pPr algn="ctr" fontAlgn="ctr"/>
                      <a:r>
                        <a:rPr lang="en-IN" b="1" cap="all">
                          <a:effectLst/>
                        </a:rPr>
                        <a:t>ITERATION</a:t>
                      </a:r>
                    </a:p>
                  </a:txBody>
                  <a:tcPr marL="60960" marR="60960" marT="60960" marB="60960" anchor="ctr"/>
                </a:tc>
                <a:extLst>
                  <a:ext uri="{0D108BD9-81ED-4DB2-BD59-A6C34878D82A}">
                    <a16:rowId xmlns:a16="http://schemas.microsoft.com/office/drawing/2014/main" val="16828150"/>
                  </a:ext>
                </a:extLst>
              </a:tr>
              <a:tr h="396240">
                <a:tc>
                  <a:txBody>
                    <a:bodyPr/>
                    <a:lstStyle/>
                    <a:p>
                      <a:pPr algn="l" fontAlgn="t"/>
                      <a:r>
                        <a:rPr lang="en-IN">
                          <a:effectLst/>
                        </a:rPr>
                        <a:t>Basic</a:t>
                      </a:r>
                    </a:p>
                  </a:txBody>
                  <a:tcPr marL="60960" marR="60960" marT="60960" marB="60960"/>
                </a:tc>
                <a:tc>
                  <a:txBody>
                    <a:bodyPr/>
                    <a:lstStyle/>
                    <a:p>
                      <a:pPr algn="l" fontAlgn="t"/>
                      <a:r>
                        <a:rPr lang="en-US">
                          <a:effectLst/>
                        </a:rPr>
                        <a:t>The statement in a body of function calls the function itself.</a:t>
                      </a:r>
                    </a:p>
                  </a:txBody>
                  <a:tcPr marL="60960" marR="60960" marT="60960" marB="60960"/>
                </a:tc>
                <a:tc>
                  <a:txBody>
                    <a:bodyPr/>
                    <a:lstStyle/>
                    <a:p>
                      <a:pPr algn="l" fontAlgn="t"/>
                      <a:r>
                        <a:rPr lang="en-US">
                          <a:effectLst/>
                        </a:rPr>
                        <a:t>Allows the set of instructions to be repeatedly executed.</a:t>
                      </a:r>
                    </a:p>
                  </a:txBody>
                  <a:tcPr marL="60960" marR="60960" marT="60960" marB="60960"/>
                </a:tc>
                <a:extLst>
                  <a:ext uri="{0D108BD9-81ED-4DB2-BD59-A6C34878D82A}">
                    <a16:rowId xmlns:a16="http://schemas.microsoft.com/office/drawing/2014/main" val="54976695"/>
                  </a:ext>
                </a:extLst>
              </a:tr>
              <a:tr h="370840">
                <a:tc>
                  <a:txBody>
                    <a:bodyPr/>
                    <a:lstStyle/>
                    <a:p>
                      <a:pPr algn="l" fontAlgn="t"/>
                      <a:r>
                        <a:rPr lang="en-IN">
                          <a:effectLst/>
                        </a:rPr>
                        <a:t>Format</a:t>
                      </a:r>
                    </a:p>
                  </a:txBody>
                  <a:tcPr marL="60960" marR="60960" marT="60960" marB="60960"/>
                </a:tc>
                <a:tc>
                  <a:txBody>
                    <a:bodyPr/>
                    <a:lstStyle/>
                    <a:p>
                      <a:pPr algn="l" fontAlgn="t"/>
                      <a:r>
                        <a:rPr lang="en-US">
                          <a:effectLst/>
                        </a:rPr>
                        <a:t>In recursive function, only termination condition (base case) is specified.</a:t>
                      </a:r>
                    </a:p>
                  </a:txBody>
                  <a:tcPr marL="60960" marR="60960" marT="60960" marB="60960"/>
                </a:tc>
                <a:tc>
                  <a:txBody>
                    <a:bodyPr/>
                    <a:lstStyle/>
                    <a:p>
                      <a:pPr algn="l" fontAlgn="t"/>
                      <a:r>
                        <a:rPr lang="en-US">
                          <a:effectLst/>
                        </a:rPr>
                        <a:t>Iteration includes initialization, condition, execution of statement within loop and update (increments and decrements) the control variable.</a:t>
                      </a:r>
                    </a:p>
                  </a:txBody>
                  <a:tcPr marL="60960" marR="60960" marT="60960" marB="60960"/>
                </a:tc>
                <a:extLst>
                  <a:ext uri="{0D108BD9-81ED-4DB2-BD59-A6C34878D82A}">
                    <a16:rowId xmlns:a16="http://schemas.microsoft.com/office/drawing/2014/main" val="770022594"/>
                  </a:ext>
                </a:extLst>
              </a:tr>
              <a:tr h="370840">
                <a:tc>
                  <a:txBody>
                    <a:bodyPr/>
                    <a:lstStyle/>
                    <a:p>
                      <a:pPr algn="l" fontAlgn="t"/>
                      <a:r>
                        <a:rPr lang="en-IN">
                          <a:effectLst/>
                        </a:rPr>
                        <a:t>Termination</a:t>
                      </a:r>
                    </a:p>
                  </a:txBody>
                  <a:tcPr marL="60960" marR="60960" marT="60960" marB="60960"/>
                </a:tc>
                <a:tc>
                  <a:txBody>
                    <a:bodyPr/>
                    <a:lstStyle/>
                    <a:p>
                      <a:pPr algn="l" fontAlgn="t"/>
                      <a:r>
                        <a:rPr lang="en-US">
                          <a:effectLst/>
                        </a:rPr>
                        <a:t>A conditional statement is included in the body of the function to force the function to return without recursion call being executed.</a:t>
                      </a:r>
                    </a:p>
                  </a:txBody>
                  <a:tcPr marL="60960" marR="60960" marT="60960" marB="60960"/>
                </a:tc>
                <a:tc>
                  <a:txBody>
                    <a:bodyPr/>
                    <a:lstStyle/>
                    <a:p>
                      <a:pPr algn="l" fontAlgn="t"/>
                      <a:r>
                        <a:rPr lang="en-US" dirty="0">
                          <a:effectLst/>
                        </a:rPr>
                        <a:t>The iteration statement is repeatedly executed until a certain condition is reached.</a:t>
                      </a:r>
                    </a:p>
                  </a:txBody>
                  <a:tcPr marL="60960" marR="60960" marT="60960" marB="60960"/>
                </a:tc>
                <a:extLst>
                  <a:ext uri="{0D108BD9-81ED-4DB2-BD59-A6C34878D82A}">
                    <a16:rowId xmlns:a16="http://schemas.microsoft.com/office/drawing/2014/main" val="2219656535"/>
                  </a:ext>
                </a:extLst>
              </a:tr>
            </a:tbl>
          </a:graphicData>
        </a:graphic>
      </p:graphicFrame>
      <p:sp>
        <p:nvSpPr>
          <p:cNvPr id="11" name="Title 1">
            <a:extLst>
              <a:ext uri="{FF2B5EF4-FFF2-40B4-BE49-F238E27FC236}">
                <a16:creationId xmlns:a16="http://schemas.microsoft.com/office/drawing/2014/main" id="{4293149B-D220-40D3-96DC-4EDCD0148FA8}"/>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a:ln>
                  <a:noFill/>
                </a:ln>
                <a:solidFill>
                  <a:schemeClr val="dk1"/>
                </a:solidFill>
                <a:effectLst/>
                <a:uLnTx/>
                <a:uFillTx/>
                <a:latin typeface="+mn-lt"/>
                <a:ea typeface="+mn-ea"/>
                <a:cs typeface="+mn-cs"/>
              </a:rPr>
              <a:t>Recursion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4525963"/>
          </a:xfrm>
        </p:spPr>
        <p:txBody>
          <a:bodyPr/>
          <a:lstStyle/>
          <a:p>
            <a:r>
              <a:rPr lang="en-US" sz="2800" b="1" dirty="0"/>
              <a:t>Difference Between Recursion and Iteration</a:t>
            </a:r>
          </a:p>
          <a:p>
            <a:pPr marL="0" indent="0">
              <a:buNone/>
            </a:pPr>
            <a:endParaRPr lang="en-US" dirty="0"/>
          </a:p>
        </p:txBody>
      </p:sp>
      <p:sp>
        <p:nvSpPr>
          <p:cNvPr id="4" name="Date Placeholder 3"/>
          <p:cNvSpPr>
            <a:spLocks noGrp="1"/>
          </p:cNvSpPr>
          <p:nvPr>
            <p:ph type="dt" sz="half" idx="10"/>
          </p:nvPr>
        </p:nvSpPr>
        <p:spPr/>
        <p:txBody>
          <a:bodyPr/>
          <a:lstStyle/>
          <a:p>
            <a:fld id="{324C2C87-BA04-4A88-AB1B-47A39DA13F91}" type="datetime1">
              <a:rPr lang="en-IN" smtClean="0"/>
              <a:t>03-09-2021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9" name="Table 9">
            <a:extLst>
              <a:ext uri="{FF2B5EF4-FFF2-40B4-BE49-F238E27FC236}">
                <a16:creationId xmlns:a16="http://schemas.microsoft.com/office/drawing/2014/main" id="{26B667EE-F4C7-4BDC-BD28-B32706AABD47}"/>
              </a:ext>
            </a:extLst>
          </p:cNvPr>
          <p:cNvGraphicFramePr>
            <a:graphicFrameLocks noGrp="1"/>
          </p:cNvGraphicFramePr>
          <p:nvPr>
            <p:extLst>
              <p:ext uri="{D42A27DB-BD31-4B8C-83A1-F6EECF244321}">
                <p14:modId xmlns:p14="http://schemas.microsoft.com/office/powerpoint/2010/main" val="2657721023"/>
              </p:ext>
            </p:extLst>
          </p:nvPr>
        </p:nvGraphicFramePr>
        <p:xfrm>
          <a:off x="76200" y="1346036"/>
          <a:ext cx="9144000" cy="51206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621061043"/>
                    </a:ext>
                  </a:extLst>
                </a:gridCol>
                <a:gridCol w="3048000">
                  <a:extLst>
                    <a:ext uri="{9D8B030D-6E8A-4147-A177-3AD203B41FA5}">
                      <a16:colId xmlns:a16="http://schemas.microsoft.com/office/drawing/2014/main" val="3186577052"/>
                    </a:ext>
                  </a:extLst>
                </a:gridCol>
                <a:gridCol w="3048000">
                  <a:extLst>
                    <a:ext uri="{9D8B030D-6E8A-4147-A177-3AD203B41FA5}">
                      <a16:colId xmlns:a16="http://schemas.microsoft.com/office/drawing/2014/main" val="3469853744"/>
                    </a:ext>
                  </a:extLst>
                </a:gridCol>
              </a:tblGrid>
              <a:tr h="396240">
                <a:tc>
                  <a:txBody>
                    <a:bodyPr/>
                    <a:lstStyle/>
                    <a:p>
                      <a:pPr algn="ctr" fontAlgn="ctr"/>
                      <a:r>
                        <a:rPr lang="en-IN" b="1" cap="all" dirty="0">
                          <a:effectLst/>
                        </a:rPr>
                        <a:t>BASIS FOR COMPARISON</a:t>
                      </a:r>
                    </a:p>
                  </a:txBody>
                  <a:tcPr marL="60960" marR="60960" marT="60960" marB="60960" anchor="ctr"/>
                </a:tc>
                <a:tc>
                  <a:txBody>
                    <a:bodyPr/>
                    <a:lstStyle/>
                    <a:p>
                      <a:pPr algn="ctr" fontAlgn="ctr"/>
                      <a:r>
                        <a:rPr lang="en-IN" b="1" cap="all" dirty="0">
                          <a:effectLst/>
                        </a:rPr>
                        <a:t>RECURSION</a:t>
                      </a:r>
                    </a:p>
                  </a:txBody>
                  <a:tcPr marL="60960" marR="60960" marT="60960" marB="60960" anchor="ctr"/>
                </a:tc>
                <a:tc>
                  <a:txBody>
                    <a:bodyPr/>
                    <a:lstStyle/>
                    <a:p>
                      <a:pPr algn="ctr" fontAlgn="ctr"/>
                      <a:r>
                        <a:rPr lang="en-IN" b="1" cap="all">
                          <a:effectLst/>
                        </a:rPr>
                        <a:t>ITERATION</a:t>
                      </a:r>
                    </a:p>
                  </a:txBody>
                  <a:tcPr marL="60960" marR="60960" marT="60960" marB="60960" anchor="ctr"/>
                </a:tc>
                <a:extLst>
                  <a:ext uri="{0D108BD9-81ED-4DB2-BD59-A6C34878D82A}">
                    <a16:rowId xmlns:a16="http://schemas.microsoft.com/office/drawing/2014/main" val="16828150"/>
                  </a:ext>
                </a:extLst>
              </a:tr>
              <a:tr h="396240">
                <a:tc>
                  <a:txBody>
                    <a:bodyPr/>
                    <a:lstStyle/>
                    <a:p>
                      <a:pPr algn="l" fontAlgn="t"/>
                      <a:r>
                        <a:rPr lang="en-IN" dirty="0">
                          <a:effectLst/>
                        </a:rPr>
                        <a:t>Condition</a:t>
                      </a:r>
                    </a:p>
                  </a:txBody>
                  <a:tcPr marL="60960" marR="60960" marT="60960" marB="60960"/>
                </a:tc>
                <a:tc>
                  <a:txBody>
                    <a:bodyPr/>
                    <a:lstStyle/>
                    <a:p>
                      <a:pPr algn="l" fontAlgn="t"/>
                      <a:r>
                        <a:rPr lang="en-US">
                          <a:effectLst/>
                        </a:rPr>
                        <a:t>If the function does not converge to some condition called (base case), it leads to infinite recursion.</a:t>
                      </a:r>
                    </a:p>
                  </a:txBody>
                  <a:tcPr marL="60960" marR="60960" marT="60960" marB="60960"/>
                </a:tc>
                <a:tc>
                  <a:txBody>
                    <a:bodyPr/>
                    <a:lstStyle/>
                    <a:p>
                      <a:pPr algn="l" fontAlgn="t"/>
                      <a:r>
                        <a:rPr lang="en-US">
                          <a:effectLst/>
                        </a:rPr>
                        <a:t>If the control condition in the iteration statement never become false, it leads to infinite iteration.</a:t>
                      </a:r>
                    </a:p>
                  </a:txBody>
                  <a:tcPr marL="60960" marR="60960" marT="60960" marB="60960"/>
                </a:tc>
                <a:extLst>
                  <a:ext uri="{0D108BD9-81ED-4DB2-BD59-A6C34878D82A}">
                    <a16:rowId xmlns:a16="http://schemas.microsoft.com/office/drawing/2014/main" val="54976695"/>
                  </a:ext>
                </a:extLst>
              </a:tr>
              <a:tr h="370840">
                <a:tc>
                  <a:txBody>
                    <a:bodyPr/>
                    <a:lstStyle/>
                    <a:p>
                      <a:pPr algn="l" fontAlgn="t"/>
                      <a:r>
                        <a:rPr lang="en-IN">
                          <a:effectLst/>
                        </a:rPr>
                        <a:t>Infinite Repetition</a:t>
                      </a:r>
                    </a:p>
                  </a:txBody>
                  <a:tcPr marL="60960" marR="60960" marT="60960" marB="60960"/>
                </a:tc>
                <a:tc>
                  <a:txBody>
                    <a:bodyPr/>
                    <a:lstStyle/>
                    <a:p>
                      <a:pPr algn="l" fontAlgn="t"/>
                      <a:r>
                        <a:rPr lang="en-US">
                          <a:effectLst/>
                        </a:rPr>
                        <a:t>Infinite recursion can crash the system.</a:t>
                      </a:r>
                    </a:p>
                  </a:txBody>
                  <a:tcPr marL="60960" marR="60960" marT="60960" marB="60960"/>
                </a:tc>
                <a:tc>
                  <a:txBody>
                    <a:bodyPr/>
                    <a:lstStyle/>
                    <a:p>
                      <a:pPr algn="l" fontAlgn="t"/>
                      <a:r>
                        <a:rPr lang="en-IN">
                          <a:effectLst/>
                        </a:rPr>
                        <a:t>Infinite loop uses CPU cycles repeatedly.</a:t>
                      </a:r>
                    </a:p>
                  </a:txBody>
                  <a:tcPr marL="60960" marR="60960" marT="60960" marB="60960"/>
                </a:tc>
                <a:extLst>
                  <a:ext uri="{0D108BD9-81ED-4DB2-BD59-A6C34878D82A}">
                    <a16:rowId xmlns:a16="http://schemas.microsoft.com/office/drawing/2014/main" val="770022594"/>
                  </a:ext>
                </a:extLst>
              </a:tr>
              <a:tr h="370840">
                <a:tc>
                  <a:txBody>
                    <a:bodyPr/>
                    <a:lstStyle/>
                    <a:p>
                      <a:pPr algn="l" fontAlgn="t"/>
                      <a:r>
                        <a:rPr lang="en-IN">
                          <a:effectLst/>
                        </a:rPr>
                        <a:t>Applied</a:t>
                      </a:r>
                    </a:p>
                  </a:txBody>
                  <a:tcPr marL="60960" marR="60960" marT="60960" marB="60960"/>
                </a:tc>
                <a:tc>
                  <a:txBody>
                    <a:bodyPr/>
                    <a:lstStyle/>
                    <a:p>
                      <a:pPr algn="l" fontAlgn="t"/>
                      <a:r>
                        <a:rPr lang="en-US">
                          <a:effectLst/>
                        </a:rPr>
                        <a:t>Recursion is always applied to functions.</a:t>
                      </a:r>
                    </a:p>
                  </a:txBody>
                  <a:tcPr marL="60960" marR="60960" marT="60960" marB="60960"/>
                </a:tc>
                <a:tc>
                  <a:txBody>
                    <a:bodyPr/>
                    <a:lstStyle/>
                    <a:p>
                      <a:pPr algn="l" fontAlgn="t"/>
                      <a:r>
                        <a:rPr lang="en-US" dirty="0">
                          <a:effectLst/>
                        </a:rPr>
                        <a:t>Iteration is applied to iteration statements or "loops".</a:t>
                      </a:r>
                    </a:p>
                  </a:txBody>
                  <a:tcPr marL="60960" marR="60960" marT="60960" marB="60960"/>
                </a:tc>
                <a:extLst>
                  <a:ext uri="{0D108BD9-81ED-4DB2-BD59-A6C34878D82A}">
                    <a16:rowId xmlns:a16="http://schemas.microsoft.com/office/drawing/2014/main" val="2219656535"/>
                  </a:ext>
                </a:extLst>
              </a:tr>
              <a:tr h="370840">
                <a:tc>
                  <a:txBody>
                    <a:bodyPr/>
                    <a:lstStyle/>
                    <a:p>
                      <a:pPr algn="l" fontAlgn="t"/>
                      <a:r>
                        <a:rPr lang="en-IN" dirty="0">
                          <a:effectLst/>
                        </a:rPr>
                        <a:t>Stack</a:t>
                      </a:r>
                    </a:p>
                  </a:txBody>
                  <a:tcPr marL="60960" marR="60960" marT="60960" marB="60960"/>
                </a:tc>
                <a:tc>
                  <a:txBody>
                    <a:bodyPr/>
                    <a:lstStyle/>
                    <a:p>
                      <a:pPr algn="l" fontAlgn="t"/>
                      <a:r>
                        <a:rPr lang="en-US">
                          <a:effectLst/>
                        </a:rPr>
                        <a:t>The stack is used to store the set of new local variables and parameters each time the function is called.</a:t>
                      </a:r>
                    </a:p>
                  </a:txBody>
                  <a:tcPr marL="60960" marR="60960" marT="60960" marB="60960"/>
                </a:tc>
                <a:tc>
                  <a:txBody>
                    <a:bodyPr/>
                    <a:lstStyle/>
                    <a:p>
                      <a:pPr algn="l" fontAlgn="t"/>
                      <a:r>
                        <a:rPr lang="en-IN">
                          <a:effectLst/>
                        </a:rPr>
                        <a:t>Does not uses stack.</a:t>
                      </a:r>
                    </a:p>
                  </a:txBody>
                  <a:tcPr marL="60960" marR="60960" marT="60960" marB="60960"/>
                </a:tc>
                <a:extLst>
                  <a:ext uri="{0D108BD9-81ED-4DB2-BD59-A6C34878D82A}">
                    <a16:rowId xmlns:a16="http://schemas.microsoft.com/office/drawing/2014/main" val="2870353711"/>
                  </a:ext>
                </a:extLst>
              </a:tr>
              <a:tr h="370840">
                <a:tc>
                  <a:txBody>
                    <a:bodyPr/>
                    <a:lstStyle/>
                    <a:p>
                      <a:pPr algn="l" fontAlgn="t"/>
                      <a:r>
                        <a:rPr lang="en-IN" dirty="0">
                          <a:effectLst/>
                        </a:rPr>
                        <a:t>Overhead</a:t>
                      </a:r>
                    </a:p>
                  </a:txBody>
                  <a:tcPr marL="60960" marR="60960" marT="60960" marB="60960"/>
                </a:tc>
                <a:tc>
                  <a:txBody>
                    <a:bodyPr/>
                    <a:lstStyle/>
                    <a:p>
                      <a:pPr algn="l" fontAlgn="t"/>
                      <a:r>
                        <a:rPr lang="en-US" dirty="0">
                          <a:effectLst/>
                        </a:rPr>
                        <a:t>Recursion possesses the overhead of repeated function calls.</a:t>
                      </a:r>
                    </a:p>
                  </a:txBody>
                  <a:tcPr marL="60960" marR="60960" marT="60960" marB="60960"/>
                </a:tc>
                <a:tc>
                  <a:txBody>
                    <a:bodyPr/>
                    <a:lstStyle/>
                    <a:p>
                      <a:pPr algn="l" fontAlgn="t"/>
                      <a:r>
                        <a:rPr lang="en-US" dirty="0">
                          <a:effectLst/>
                        </a:rPr>
                        <a:t>No overhead of repeated function call.</a:t>
                      </a:r>
                    </a:p>
                  </a:txBody>
                  <a:tcPr marL="60960" marR="60960" marT="60960" marB="60960"/>
                </a:tc>
                <a:extLst>
                  <a:ext uri="{0D108BD9-81ED-4DB2-BD59-A6C34878D82A}">
                    <a16:rowId xmlns:a16="http://schemas.microsoft.com/office/drawing/2014/main" val="3803622168"/>
                  </a:ext>
                </a:extLst>
              </a:tr>
            </a:tbl>
          </a:graphicData>
        </a:graphic>
      </p:graphicFrame>
      <p:sp>
        <p:nvSpPr>
          <p:cNvPr id="10" name="Title 1">
            <a:extLst>
              <a:ext uri="{FF2B5EF4-FFF2-40B4-BE49-F238E27FC236}">
                <a16:creationId xmlns:a16="http://schemas.microsoft.com/office/drawing/2014/main" id="{880CDA0F-F2EE-4042-99D2-52D48E45371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a:ln>
                  <a:noFill/>
                </a:ln>
                <a:solidFill>
                  <a:schemeClr val="dk1"/>
                </a:solidFill>
                <a:effectLst/>
                <a:uLnTx/>
                <a:uFillTx/>
                <a:latin typeface="+mn-lt"/>
                <a:ea typeface="+mn-ea"/>
                <a:cs typeface="+mn-cs"/>
              </a:rPr>
              <a:t>Recursion </a:t>
            </a:r>
          </a:p>
        </p:txBody>
      </p:sp>
    </p:spTree>
    <p:extLst>
      <p:ext uri="{BB962C8B-B14F-4D97-AF65-F5344CB8AC3E}">
        <p14:creationId xmlns:p14="http://schemas.microsoft.com/office/powerpoint/2010/main" val="1062665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4525963"/>
          </a:xfrm>
        </p:spPr>
        <p:txBody>
          <a:bodyPr/>
          <a:lstStyle/>
          <a:p>
            <a:r>
              <a:rPr lang="en-US" sz="2800" b="1" dirty="0"/>
              <a:t>Difference Between Recursion and Iteration</a:t>
            </a:r>
          </a:p>
          <a:p>
            <a:pPr marL="0" indent="0">
              <a:buNone/>
            </a:pPr>
            <a:endParaRPr lang="en-US" dirty="0"/>
          </a:p>
        </p:txBody>
      </p:sp>
      <p:sp>
        <p:nvSpPr>
          <p:cNvPr id="4" name="Date Placeholder 3"/>
          <p:cNvSpPr>
            <a:spLocks noGrp="1"/>
          </p:cNvSpPr>
          <p:nvPr>
            <p:ph type="dt" sz="half" idx="10"/>
          </p:nvPr>
        </p:nvSpPr>
        <p:spPr/>
        <p:txBody>
          <a:bodyPr/>
          <a:lstStyle/>
          <a:p>
            <a:fld id="{1FD01705-04AC-4C78-8A84-C4C6697DF93E}" type="datetime1">
              <a:rPr lang="en-IN" smtClean="0"/>
              <a:t>03-09-2021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9" name="Table 9">
            <a:extLst>
              <a:ext uri="{FF2B5EF4-FFF2-40B4-BE49-F238E27FC236}">
                <a16:creationId xmlns:a16="http://schemas.microsoft.com/office/drawing/2014/main" id="{26B667EE-F4C7-4BDC-BD28-B32706AABD47}"/>
              </a:ext>
            </a:extLst>
          </p:cNvPr>
          <p:cNvGraphicFramePr>
            <a:graphicFrameLocks noGrp="1"/>
          </p:cNvGraphicFramePr>
          <p:nvPr>
            <p:extLst>
              <p:ext uri="{D42A27DB-BD31-4B8C-83A1-F6EECF244321}">
                <p14:modId xmlns:p14="http://schemas.microsoft.com/office/powerpoint/2010/main" val="1165195682"/>
              </p:ext>
            </p:extLst>
          </p:nvPr>
        </p:nvGraphicFramePr>
        <p:xfrm>
          <a:off x="457200" y="1699023"/>
          <a:ext cx="8458200" cy="173736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3621061043"/>
                    </a:ext>
                  </a:extLst>
                </a:gridCol>
                <a:gridCol w="2819400">
                  <a:extLst>
                    <a:ext uri="{9D8B030D-6E8A-4147-A177-3AD203B41FA5}">
                      <a16:colId xmlns:a16="http://schemas.microsoft.com/office/drawing/2014/main" val="3186577052"/>
                    </a:ext>
                  </a:extLst>
                </a:gridCol>
                <a:gridCol w="2819400">
                  <a:extLst>
                    <a:ext uri="{9D8B030D-6E8A-4147-A177-3AD203B41FA5}">
                      <a16:colId xmlns:a16="http://schemas.microsoft.com/office/drawing/2014/main" val="3469853744"/>
                    </a:ext>
                  </a:extLst>
                </a:gridCol>
              </a:tblGrid>
              <a:tr h="396240">
                <a:tc>
                  <a:txBody>
                    <a:bodyPr/>
                    <a:lstStyle/>
                    <a:p>
                      <a:pPr algn="ctr" fontAlgn="ctr"/>
                      <a:r>
                        <a:rPr lang="en-IN" b="1" cap="all" dirty="0">
                          <a:effectLst/>
                        </a:rPr>
                        <a:t>BASIS FOR COMPARISON</a:t>
                      </a:r>
                    </a:p>
                  </a:txBody>
                  <a:tcPr marL="60960" marR="60960" marT="60960" marB="60960" anchor="ctr"/>
                </a:tc>
                <a:tc>
                  <a:txBody>
                    <a:bodyPr/>
                    <a:lstStyle/>
                    <a:p>
                      <a:pPr algn="ctr" fontAlgn="ctr"/>
                      <a:r>
                        <a:rPr lang="en-IN" b="1" cap="all">
                          <a:effectLst/>
                        </a:rPr>
                        <a:t>RECURSION</a:t>
                      </a:r>
                    </a:p>
                  </a:txBody>
                  <a:tcPr marL="60960" marR="60960" marT="60960" marB="60960" anchor="ctr"/>
                </a:tc>
                <a:tc>
                  <a:txBody>
                    <a:bodyPr/>
                    <a:lstStyle/>
                    <a:p>
                      <a:pPr algn="ctr" fontAlgn="ctr"/>
                      <a:r>
                        <a:rPr lang="en-IN" b="1" cap="all">
                          <a:effectLst/>
                        </a:rPr>
                        <a:t>ITERATION</a:t>
                      </a:r>
                    </a:p>
                  </a:txBody>
                  <a:tcPr marL="60960" marR="60960" marT="60960" marB="60960" anchor="ctr"/>
                </a:tc>
                <a:extLst>
                  <a:ext uri="{0D108BD9-81ED-4DB2-BD59-A6C34878D82A}">
                    <a16:rowId xmlns:a16="http://schemas.microsoft.com/office/drawing/2014/main" val="16828150"/>
                  </a:ext>
                </a:extLst>
              </a:tr>
              <a:tr h="396240">
                <a:tc>
                  <a:txBody>
                    <a:bodyPr/>
                    <a:lstStyle/>
                    <a:p>
                      <a:pPr algn="l" fontAlgn="t"/>
                      <a:r>
                        <a:rPr lang="en-IN">
                          <a:effectLst/>
                        </a:rPr>
                        <a:t>Speed</a:t>
                      </a:r>
                    </a:p>
                  </a:txBody>
                  <a:tcPr marL="60960" marR="60960" marT="60960" marB="60960"/>
                </a:tc>
                <a:tc>
                  <a:txBody>
                    <a:bodyPr/>
                    <a:lstStyle/>
                    <a:p>
                      <a:pPr algn="l" fontAlgn="t"/>
                      <a:r>
                        <a:rPr lang="en-IN">
                          <a:effectLst/>
                        </a:rPr>
                        <a:t>Slow in execution.</a:t>
                      </a:r>
                    </a:p>
                  </a:txBody>
                  <a:tcPr marL="60960" marR="60960" marT="60960" marB="60960"/>
                </a:tc>
                <a:tc>
                  <a:txBody>
                    <a:bodyPr/>
                    <a:lstStyle/>
                    <a:p>
                      <a:pPr algn="l" fontAlgn="t"/>
                      <a:r>
                        <a:rPr lang="en-IN">
                          <a:effectLst/>
                        </a:rPr>
                        <a:t>Fast in execution.</a:t>
                      </a:r>
                    </a:p>
                  </a:txBody>
                  <a:tcPr marL="60960" marR="60960" marT="60960" marB="60960"/>
                </a:tc>
                <a:extLst>
                  <a:ext uri="{0D108BD9-81ED-4DB2-BD59-A6C34878D82A}">
                    <a16:rowId xmlns:a16="http://schemas.microsoft.com/office/drawing/2014/main" val="54976695"/>
                  </a:ext>
                </a:extLst>
              </a:tr>
              <a:tr h="370840">
                <a:tc>
                  <a:txBody>
                    <a:bodyPr/>
                    <a:lstStyle/>
                    <a:p>
                      <a:pPr algn="l" fontAlgn="t"/>
                      <a:r>
                        <a:rPr lang="en-IN">
                          <a:effectLst/>
                        </a:rPr>
                        <a:t>Size of Code</a:t>
                      </a:r>
                    </a:p>
                  </a:txBody>
                  <a:tcPr marL="60960" marR="60960" marT="60960" marB="60960"/>
                </a:tc>
                <a:tc>
                  <a:txBody>
                    <a:bodyPr/>
                    <a:lstStyle/>
                    <a:p>
                      <a:pPr algn="l" fontAlgn="t"/>
                      <a:r>
                        <a:rPr lang="en-US">
                          <a:effectLst/>
                        </a:rPr>
                        <a:t>Recursion reduces the size of the code.</a:t>
                      </a:r>
                    </a:p>
                  </a:txBody>
                  <a:tcPr marL="60960" marR="60960" marT="60960" marB="60960"/>
                </a:tc>
                <a:tc>
                  <a:txBody>
                    <a:bodyPr/>
                    <a:lstStyle/>
                    <a:p>
                      <a:pPr algn="l" fontAlgn="t"/>
                      <a:r>
                        <a:rPr lang="en-US" dirty="0">
                          <a:effectLst/>
                        </a:rPr>
                        <a:t>Iteration makes the code longer.</a:t>
                      </a:r>
                    </a:p>
                  </a:txBody>
                  <a:tcPr marL="60960" marR="60960" marT="60960" marB="60960"/>
                </a:tc>
                <a:extLst>
                  <a:ext uri="{0D108BD9-81ED-4DB2-BD59-A6C34878D82A}">
                    <a16:rowId xmlns:a16="http://schemas.microsoft.com/office/drawing/2014/main" val="770022594"/>
                  </a:ext>
                </a:extLst>
              </a:tr>
            </a:tbl>
          </a:graphicData>
        </a:graphic>
      </p:graphicFrame>
      <p:sp>
        <p:nvSpPr>
          <p:cNvPr id="10" name="Title 1">
            <a:extLst>
              <a:ext uri="{FF2B5EF4-FFF2-40B4-BE49-F238E27FC236}">
                <a16:creationId xmlns:a16="http://schemas.microsoft.com/office/drawing/2014/main" id="{880CDA0F-F2EE-4042-99D2-52D48E45371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a:ln>
                  <a:noFill/>
                </a:ln>
                <a:solidFill>
                  <a:schemeClr val="dk1"/>
                </a:solidFill>
                <a:effectLst/>
                <a:uLnTx/>
                <a:uFillTx/>
                <a:latin typeface="+mn-lt"/>
                <a:ea typeface="+mn-ea"/>
                <a:cs typeface="+mn-cs"/>
              </a:rPr>
              <a:t>Recursion </a:t>
            </a:r>
          </a:p>
        </p:txBody>
      </p:sp>
    </p:spTree>
    <p:extLst>
      <p:ext uri="{BB962C8B-B14F-4D97-AF65-F5344CB8AC3E}">
        <p14:creationId xmlns:p14="http://schemas.microsoft.com/office/powerpoint/2010/main" val="12977510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22560" y="1043604"/>
            <a:ext cx="1546860" cy="444352"/>
          </a:xfrm>
          <a:prstGeom prst="rect">
            <a:avLst/>
          </a:prstGeom>
        </p:spPr>
        <p:txBody>
          <a:bodyPr vert="horz" wrap="square" lIns="0" tIns="13335" rIns="0" bIns="0" rtlCol="0">
            <a:spAutoFit/>
          </a:bodyPr>
          <a:lstStyle/>
          <a:p>
            <a:pPr marL="12700">
              <a:lnSpc>
                <a:spcPct val="100000"/>
              </a:lnSpc>
              <a:spcBef>
                <a:spcPts val="105"/>
              </a:spcBef>
            </a:pPr>
            <a:r>
              <a:rPr sz="2800" b="1" dirty="0">
                <a:latin typeface="+mn-lt"/>
              </a:rPr>
              <a:t>Queue</a:t>
            </a:r>
          </a:p>
        </p:txBody>
      </p:sp>
      <p:sp>
        <p:nvSpPr>
          <p:cNvPr id="3" name="object 3"/>
          <p:cNvSpPr txBox="1"/>
          <p:nvPr/>
        </p:nvSpPr>
        <p:spPr>
          <a:xfrm>
            <a:off x="457898" y="1878178"/>
            <a:ext cx="7107555" cy="1270475"/>
          </a:xfrm>
          <a:prstGeom prst="rect">
            <a:avLst/>
          </a:prstGeom>
        </p:spPr>
        <p:txBody>
          <a:bodyPr vert="horz" wrap="square" lIns="0" tIns="110489" rIns="0" bIns="0" rtlCol="0">
            <a:spAutoFit/>
          </a:bodyPr>
          <a:lstStyle/>
          <a:p>
            <a:pPr marL="355600" indent="-342900">
              <a:lnSpc>
                <a:spcPct val="100000"/>
              </a:lnSpc>
              <a:spcBef>
                <a:spcPts val="869"/>
              </a:spcBef>
              <a:buFont typeface="Arial"/>
              <a:buChar char="•"/>
              <a:tabLst>
                <a:tab pos="354965" algn="l"/>
                <a:tab pos="355600" algn="l"/>
              </a:tabLst>
            </a:pPr>
            <a:r>
              <a:rPr sz="2200" dirty="0">
                <a:latin typeface="Calibri"/>
                <a:cs typeface="Calibri"/>
              </a:rPr>
              <a:t>Queue </a:t>
            </a:r>
            <a:r>
              <a:rPr sz="2200" spc="-5" dirty="0">
                <a:latin typeface="Calibri"/>
                <a:cs typeface="Calibri"/>
              </a:rPr>
              <a:t>is Linear </a:t>
            </a:r>
            <a:r>
              <a:rPr sz="2200" spc="-20" dirty="0">
                <a:latin typeface="Calibri"/>
                <a:cs typeface="Calibri"/>
              </a:rPr>
              <a:t>Data</a:t>
            </a:r>
            <a:r>
              <a:rPr sz="2200" spc="10" dirty="0">
                <a:latin typeface="Calibri"/>
                <a:cs typeface="Calibri"/>
              </a:rPr>
              <a:t> </a:t>
            </a:r>
            <a:r>
              <a:rPr sz="2200" spc="-10" dirty="0">
                <a:latin typeface="Calibri"/>
                <a:cs typeface="Calibri"/>
              </a:rPr>
              <a:t>Structure</a:t>
            </a:r>
            <a:endParaRPr sz="2200" dirty="0">
              <a:latin typeface="Calibri"/>
              <a:cs typeface="Calibri"/>
            </a:endParaRPr>
          </a:p>
          <a:p>
            <a:pPr marL="355600" indent="-342900">
              <a:lnSpc>
                <a:spcPct val="100000"/>
              </a:lnSpc>
              <a:spcBef>
                <a:spcPts val="770"/>
              </a:spcBef>
              <a:buFont typeface="Arial"/>
              <a:buChar char="•"/>
              <a:tabLst>
                <a:tab pos="354965" algn="l"/>
                <a:tab pos="355600" algn="l"/>
              </a:tabLst>
            </a:pPr>
            <a:r>
              <a:rPr sz="2200" spc="-5" dirty="0">
                <a:latin typeface="Calibri"/>
                <a:cs typeface="Calibri"/>
              </a:rPr>
              <a:t>It </a:t>
            </a:r>
            <a:r>
              <a:rPr sz="2200" spc="-20" dirty="0">
                <a:latin typeface="Calibri"/>
                <a:cs typeface="Calibri"/>
              </a:rPr>
              <a:t>follows </a:t>
            </a:r>
            <a:r>
              <a:rPr sz="2200" spc="-25" dirty="0">
                <a:latin typeface="Calibri"/>
                <a:cs typeface="Calibri"/>
              </a:rPr>
              <a:t>First </a:t>
            </a:r>
            <a:r>
              <a:rPr sz="2200" spc="-5" dirty="0">
                <a:latin typeface="Calibri"/>
                <a:cs typeface="Calibri"/>
              </a:rPr>
              <a:t>In </a:t>
            </a:r>
            <a:r>
              <a:rPr sz="2200" spc="-25" dirty="0">
                <a:latin typeface="Calibri"/>
                <a:cs typeface="Calibri"/>
              </a:rPr>
              <a:t>First </a:t>
            </a:r>
            <a:r>
              <a:rPr sz="2200" spc="-5" dirty="0">
                <a:latin typeface="Calibri"/>
                <a:cs typeface="Calibri"/>
              </a:rPr>
              <a:t>Out(FIFO)</a:t>
            </a:r>
            <a:r>
              <a:rPr sz="2200" spc="150" dirty="0">
                <a:latin typeface="Calibri"/>
                <a:cs typeface="Calibri"/>
              </a:rPr>
              <a:t> </a:t>
            </a:r>
            <a:r>
              <a:rPr sz="2200" spc="-5" dirty="0">
                <a:latin typeface="Calibri"/>
                <a:cs typeface="Calibri"/>
              </a:rPr>
              <a:t>principal</a:t>
            </a:r>
            <a:endParaRPr sz="2200" dirty="0">
              <a:latin typeface="Calibri"/>
              <a:cs typeface="Calibri"/>
            </a:endParaRPr>
          </a:p>
          <a:p>
            <a:pPr marL="12700" marR="1263650">
              <a:lnSpc>
                <a:spcPct val="120000"/>
              </a:lnSpc>
              <a:buFont typeface="Arial"/>
              <a:buChar char="•"/>
              <a:tabLst>
                <a:tab pos="354965" algn="l"/>
                <a:tab pos="355600" algn="l"/>
              </a:tabLst>
            </a:pPr>
            <a:r>
              <a:rPr lang="en-US" sz="2200" spc="-5" dirty="0">
                <a:latin typeface="Calibri"/>
                <a:cs typeface="Calibri"/>
              </a:rPr>
              <a:t>    </a:t>
            </a:r>
            <a:r>
              <a:rPr sz="2200" spc="-5" dirty="0">
                <a:latin typeface="Calibri"/>
                <a:cs typeface="Calibri"/>
              </a:rPr>
              <a:t>It has </a:t>
            </a:r>
            <a:r>
              <a:rPr sz="2200" spc="-10" dirty="0">
                <a:latin typeface="Calibri"/>
                <a:cs typeface="Calibri"/>
              </a:rPr>
              <a:t>two </a:t>
            </a:r>
            <a:r>
              <a:rPr sz="2200" spc="-20" dirty="0">
                <a:latin typeface="Calibri"/>
                <a:cs typeface="Calibri"/>
              </a:rPr>
              <a:t>pointers front </a:t>
            </a:r>
            <a:r>
              <a:rPr sz="2200" dirty="0">
                <a:latin typeface="Calibri"/>
                <a:cs typeface="Calibri"/>
              </a:rPr>
              <a:t>and </a:t>
            </a:r>
            <a:r>
              <a:rPr sz="2200" spc="-10" dirty="0">
                <a:latin typeface="Calibri"/>
                <a:cs typeface="Calibri"/>
              </a:rPr>
              <a:t>rear  </a:t>
            </a:r>
            <a:r>
              <a:rPr sz="2200" spc="5" dirty="0">
                <a:latin typeface="Calibri"/>
                <a:cs typeface="Calibri"/>
              </a:rPr>
              <a:t>e.g.:</a:t>
            </a:r>
            <a:endParaRPr sz="2200" dirty="0">
              <a:latin typeface="Calibri"/>
              <a:cs typeface="Calibri"/>
            </a:endParaRPr>
          </a:p>
        </p:txBody>
      </p:sp>
      <p:sp>
        <p:nvSpPr>
          <p:cNvPr id="14" name="Title 1">
            <a:extLst>
              <a:ext uri="{FF2B5EF4-FFF2-40B4-BE49-F238E27FC236}">
                <a16:creationId xmlns:a16="http://schemas.microsoft.com/office/drawing/2014/main" id="{017EE462-75F9-4D7A-AB60-A34C5A50482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5" name="Picture 2" descr="E:\NIET\Project\xLogo11.png.pagespeed.ic.pydHLuCQEZ.png">
            <a:extLst>
              <a:ext uri="{FF2B5EF4-FFF2-40B4-BE49-F238E27FC236}">
                <a16:creationId xmlns:a16="http://schemas.microsoft.com/office/drawing/2014/main" id="{6E5D7908-D9A5-4BA2-8519-23B62E50A355}"/>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6" name="Date Placeholder 15">
            <a:extLst>
              <a:ext uri="{FF2B5EF4-FFF2-40B4-BE49-F238E27FC236}">
                <a16:creationId xmlns:a16="http://schemas.microsoft.com/office/drawing/2014/main" id="{2516DFE5-489D-4EB2-B17C-6F25EF768FC7}"/>
              </a:ext>
            </a:extLst>
          </p:cNvPr>
          <p:cNvSpPr>
            <a:spLocks noGrp="1"/>
          </p:cNvSpPr>
          <p:nvPr>
            <p:ph type="dt" sz="half" idx="10"/>
          </p:nvPr>
        </p:nvSpPr>
        <p:spPr/>
        <p:txBody>
          <a:bodyPr/>
          <a:lstStyle/>
          <a:p>
            <a:fld id="{5754A5B7-274B-479A-8362-73CC4551CB4A}" type="datetime1">
              <a:rPr lang="en-IN" smtClean="0"/>
              <a:t>03-09-2021</a:t>
            </a:fld>
            <a:endParaRPr lang="en-US"/>
          </a:p>
        </p:txBody>
      </p:sp>
      <p:sp>
        <p:nvSpPr>
          <p:cNvPr id="17" name="Footer Placeholder 16">
            <a:extLst>
              <a:ext uri="{FF2B5EF4-FFF2-40B4-BE49-F238E27FC236}">
                <a16:creationId xmlns:a16="http://schemas.microsoft.com/office/drawing/2014/main" id="{A146FAFF-7C57-4929-A408-90F43CE5BFEB}"/>
              </a:ext>
            </a:extLst>
          </p:cNvPr>
          <p:cNvSpPr>
            <a:spLocks noGrp="1"/>
          </p:cNvSpPr>
          <p:nvPr>
            <p:ph type="ftr" sz="quarter" idx="11"/>
          </p:nvPr>
        </p:nvSpPr>
        <p:spPr/>
        <p:txBody>
          <a:bodyPr/>
          <a:lstStyle/>
          <a:p>
            <a:r>
              <a:rPr lang="fi-FI" smtClean="0"/>
              <a:t>Alisha Sikri DS  Unit 2                        </a:t>
            </a:r>
            <a:endParaRPr lang="en-US"/>
          </a:p>
        </p:txBody>
      </p:sp>
      <p:sp>
        <p:nvSpPr>
          <p:cNvPr id="18" name="Slide Number Placeholder 17">
            <a:extLst>
              <a:ext uri="{FF2B5EF4-FFF2-40B4-BE49-F238E27FC236}">
                <a16:creationId xmlns:a16="http://schemas.microsoft.com/office/drawing/2014/main" id="{F162C2A9-FE8D-478F-86CC-B4292B9B93CC}"/>
              </a:ext>
            </a:extLst>
          </p:cNvPr>
          <p:cNvSpPr>
            <a:spLocks noGrp="1"/>
          </p:cNvSpPr>
          <p:nvPr>
            <p:ph type="sldNum" sz="quarter" idx="12"/>
          </p:nvPr>
        </p:nvSpPr>
        <p:spPr/>
        <p:txBody>
          <a:bodyPr/>
          <a:lstStyle/>
          <a:p>
            <a:fld id="{B6F15528-21DE-4FAA-801E-634DDDAF4B2B}" type="slidenum">
              <a:rPr lang="en-US" smtClean="0"/>
              <a:pPr/>
              <a:t>76</a:t>
            </a:fld>
            <a:endParaRPr lang="en-US"/>
          </a:p>
        </p:txBody>
      </p:sp>
      <p:pic>
        <p:nvPicPr>
          <p:cNvPr id="20" name="Picture 19">
            <a:extLst>
              <a:ext uri="{FF2B5EF4-FFF2-40B4-BE49-F238E27FC236}">
                <a16:creationId xmlns:a16="http://schemas.microsoft.com/office/drawing/2014/main" id="{58A156A7-5DC9-49D8-BA2D-269F2464AEAB}"/>
              </a:ext>
            </a:extLst>
          </p:cNvPr>
          <p:cNvPicPr>
            <a:picLocks noChangeAspect="1"/>
          </p:cNvPicPr>
          <p:nvPr/>
        </p:nvPicPr>
        <p:blipFill>
          <a:blip r:embed="rId3"/>
          <a:stretch>
            <a:fillRect/>
          </a:stretch>
        </p:blipFill>
        <p:spPr>
          <a:xfrm>
            <a:off x="426486" y="3666864"/>
            <a:ext cx="8033946" cy="2057578"/>
          </a:xfrm>
          <a:prstGeom prst="rect">
            <a:avLst/>
          </a:prstGeom>
        </p:spPr>
      </p:pic>
      <p:cxnSp>
        <p:nvCxnSpPr>
          <p:cNvPr id="22" name="Straight Arrow Connector 21">
            <a:extLst>
              <a:ext uri="{FF2B5EF4-FFF2-40B4-BE49-F238E27FC236}">
                <a16:creationId xmlns:a16="http://schemas.microsoft.com/office/drawing/2014/main" id="{B961243A-5DA1-4254-B710-4787E365CC55}"/>
              </a:ext>
            </a:extLst>
          </p:cNvPr>
          <p:cNvCxnSpPr/>
          <p:nvPr/>
        </p:nvCxnSpPr>
        <p:spPr>
          <a:xfrm>
            <a:off x="1763688" y="3429000"/>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25B893D-92AB-4EA7-B244-EC320427712A}"/>
              </a:ext>
            </a:extLst>
          </p:cNvPr>
          <p:cNvCxnSpPr/>
          <p:nvPr/>
        </p:nvCxnSpPr>
        <p:spPr>
          <a:xfrm>
            <a:off x="7308304" y="3356992"/>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5FEC1DB7-C0D3-40B0-B4D2-99B7677B61FA}"/>
              </a:ext>
            </a:extLst>
          </p:cNvPr>
          <p:cNvSpPr txBox="1"/>
          <p:nvPr/>
        </p:nvSpPr>
        <p:spPr>
          <a:xfrm>
            <a:off x="1871707" y="3331482"/>
            <a:ext cx="936090" cy="369332"/>
          </a:xfrm>
          <a:prstGeom prst="rect">
            <a:avLst/>
          </a:prstGeom>
          <a:noFill/>
        </p:spPr>
        <p:txBody>
          <a:bodyPr wrap="square" rtlCol="0">
            <a:spAutoFit/>
          </a:bodyPr>
          <a:lstStyle/>
          <a:p>
            <a:r>
              <a:rPr lang="en-US" dirty="0"/>
              <a:t>Front</a:t>
            </a:r>
            <a:endParaRPr lang="en-IN" dirty="0"/>
          </a:p>
        </p:txBody>
      </p:sp>
      <p:sp>
        <p:nvSpPr>
          <p:cNvPr id="27" name="TextBox 26">
            <a:extLst>
              <a:ext uri="{FF2B5EF4-FFF2-40B4-BE49-F238E27FC236}">
                <a16:creationId xmlns:a16="http://schemas.microsoft.com/office/drawing/2014/main" id="{1691DB78-13D6-4CC4-B572-5D9E4B6E73E6}"/>
              </a:ext>
            </a:extLst>
          </p:cNvPr>
          <p:cNvSpPr txBox="1"/>
          <p:nvPr/>
        </p:nvSpPr>
        <p:spPr>
          <a:xfrm>
            <a:off x="7346586" y="3269275"/>
            <a:ext cx="936090" cy="369332"/>
          </a:xfrm>
          <a:prstGeom prst="rect">
            <a:avLst/>
          </a:prstGeom>
          <a:noFill/>
        </p:spPr>
        <p:txBody>
          <a:bodyPr wrap="square" rtlCol="0">
            <a:spAutoFit/>
          </a:bodyPr>
          <a:lstStyle/>
          <a:p>
            <a:r>
              <a:rPr lang="en-US" dirty="0"/>
              <a:t>Rear</a:t>
            </a:r>
            <a:endParaRPr lang="en-I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1680" y="1043604"/>
            <a:ext cx="5544616" cy="444352"/>
          </a:xfrm>
          <a:prstGeom prst="rect">
            <a:avLst/>
          </a:prstGeom>
        </p:spPr>
        <p:txBody>
          <a:bodyPr vert="horz" wrap="square" lIns="0" tIns="13335" rIns="0" bIns="0" rtlCol="0">
            <a:spAutoFit/>
          </a:bodyPr>
          <a:lstStyle/>
          <a:p>
            <a:pPr marL="12700">
              <a:lnSpc>
                <a:spcPct val="100000"/>
              </a:lnSpc>
              <a:spcBef>
                <a:spcPts val="105"/>
              </a:spcBef>
            </a:pPr>
            <a:r>
              <a:rPr lang="en-US" sz="2800" b="1" dirty="0">
                <a:latin typeface="+mn-lt"/>
              </a:rPr>
              <a:t>Implementation of </a:t>
            </a:r>
            <a:r>
              <a:rPr sz="2800" b="1" dirty="0">
                <a:latin typeface="+mn-lt"/>
              </a:rPr>
              <a:t>Queue</a:t>
            </a:r>
          </a:p>
        </p:txBody>
      </p:sp>
      <p:sp>
        <p:nvSpPr>
          <p:cNvPr id="3" name="object 3"/>
          <p:cNvSpPr txBox="1"/>
          <p:nvPr/>
        </p:nvSpPr>
        <p:spPr>
          <a:xfrm>
            <a:off x="457898" y="1878178"/>
            <a:ext cx="7107555" cy="904093"/>
          </a:xfrm>
          <a:prstGeom prst="rect">
            <a:avLst/>
          </a:prstGeom>
        </p:spPr>
        <p:txBody>
          <a:bodyPr vert="horz" wrap="square" lIns="0" tIns="110489" rIns="0" bIns="0" rtlCol="0">
            <a:spAutoFit/>
          </a:bodyPr>
          <a:lstStyle/>
          <a:p>
            <a:pPr marL="12700">
              <a:lnSpc>
                <a:spcPct val="100000"/>
              </a:lnSpc>
              <a:spcBef>
                <a:spcPts val="869"/>
              </a:spcBef>
              <a:tabLst>
                <a:tab pos="354965" algn="l"/>
                <a:tab pos="355600" algn="l"/>
              </a:tabLst>
            </a:pPr>
            <a:r>
              <a:rPr lang="en-US" sz="2200" dirty="0">
                <a:latin typeface="Calibri"/>
                <a:cs typeface="Calibri"/>
              </a:rPr>
              <a:t>1. Using Array </a:t>
            </a:r>
          </a:p>
          <a:p>
            <a:pPr marL="12700">
              <a:lnSpc>
                <a:spcPct val="100000"/>
              </a:lnSpc>
              <a:spcBef>
                <a:spcPts val="869"/>
              </a:spcBef>
              <a:tabLst>
                <a:tab pos="354965" algn="l"/>
                <a:tab pos="355600" algn="l"/>
              </a:tabLst>
            </a:pPr>
            <a:r>
              <a:rPr lang="en-US" sz="2200" dirty="0">
                <a:latin typeface="Calibri"/>
                <a:cs typeface="Calibri"/>
              </a:rPr>
              <a:t>2. Using Link List</a:t>
            </a:r>
            <a:endParaRPr sz="2200" dirty="0">
              <a:latin typeface="Calibri"/>
              <a:cs typeface="Calibri"/>
            </a:endParaRPr>
          </a:p>
        </p:txBody>
      </p:sp>
      <p:sp>
        <p:nvSpPr>
          <p:cNvPr id="14" name="Title 1">
            <a:extLst>
              <a:ext uri="{FF2B5EF4-FFF2-40B4-BE49-F238E27FC236}">
                <a16:creationId xmlns:a16="http://schemas.microsoft.com/office/drawing/2014/main" id="{017EE462-75F9-4D7A-AB60-A34C5A50482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5" name="Picture 2" descr="E:\NIET\Project\xLogo11.png.pagespeed.ic.pydHLuCQEZ.png">
            <a:extLst>
              <a:ext uri="{FF2B5EF4-FFF2-40B4-BE49-F238E27FC236}">
                <a16:creationId xmlns:a16="http://schemas.microsoft.com/office/drawing/2014/main" id="{6E5D7908-D9A5-4BA2-8519-23B62E50A355}"/>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6" name="Date Placeholder 15">
            <a:extLst>
              <a:ext uri="{FF2B5EF4-FFF2-40B4-BE49-F238E27FC236}">
                <a16:creationId xmlns:a16="http://schemas.microsoft.com/office/drawing/2014/main" id="{2516DFE5-489D-4EB2-B17C-6F25EF768FC7}"/>
              </a:ext>
            </a:extLst>
          </p:cNvPr>
          <p:cNvSpPr>
            <a:spLocks noGrp="1"/>
          </p:cNvSpPr>
          <p:nvPr>
            <p:ph type="dt" sz="half" idx="10"/>
          </p:nvPr>
        </p:nvSpPr>
        <p:spPr/>
        <p:txBody>
          <a:bodyPr/>
          <a:lstStyle/>
          <a:p>
            <a:fld id="{4C4908B6-03E1-43A5-8E59-6B8829EF8DB5}" type="datetime1">
              <a:rPr lang="en-IN" smtClean="0"/>
              <a:t>03-09-2021</a:t>
            </a:fld>
            <a:endParaRPr lang="en-US"/>
          </a:p>
        </p:txBody>
      </p:sp>
      <p:sp>
        <p:nvSpPr>
          <p:cNvPr id="17" name="Footer Placeholder 16">
            <a:extLst>
              <a:ext uri="{FF2B5EF4-FFF2-40B4-BE49-F238E27FC236}">
                <a16:creationId xmlns:a16="http://schemas.microsoft.com/office/drawing/2014/main" id="{A146FAFF-7C57-4929-A408-90F43CE5BFEB}"/>
              </a:ext>
            </a:extLst>
          </p:cNvPr>
          <p:cNvSpPr>
            <a:spLocks noGrp="1"/>
          </p:cNvSpPr>
          <p:nvPr>
            <p:ph type="ftr" sz="quarter" idx="11"/>
          </p:nvPr>
        </p:nvSpPr>
        <p:spPr/>
        <p:txBody>
          <a:bodyPr/>
          <a:lstStyle/>
          <a:p>
            <a:r>
              <a:rPr lang="fi-FI" smtClean="0"/>
              <a:t>Alisha Sikri DS  Unit 2                        </a:t>
            </a:r>
            <a:endParaRPr lang="en-US"/>
          </a:p>
        </p:txBody>
      </p:sp>
      <p:sp>
        <p:nvSpPr>
          <p:cNvPr id="18" name="Slide Number Placeholder 17">
            <a:extLst>
              <a:ext uri="{FF2B5EF4-FFF2-40B4-BE49-F238E27FC236}">
                <a16:creationId xmlns:a16="http://schemas.microsoft.com/office/drawing/2014/main" id="{F162C2A9-FE8D-478F-86CC-B4292B9B93CC}"/>
              </a:ext>
            </a:extLst>
          </p:cNvPr>
          <p:cNvSpPr>
            <a:spLocks noGrp="1"/>
          </p:cNvSpPr>
          <p:nvPr>
            <p:ph type="sldNum" sz="quarter" idx="12"/>
          </p:nvPr>
        </p:nvSpPr>
        <p:spPr/>
        <p:txBody>
          <a:bodyPr/>
          <a:lstStyle/>
          <a:p>
            <a:fld id="{B6F15528-21DE-4FAA-801E-634DDDAF4B2B}" type="slidenum">
              <a:rPr lang="en-US" smtClean="0"/>
              <a:pPr/>
              <a:t>77</a:t>
            </a:fld>
            <a:endParaRPr lang="en-US"/>
          </a:p>
        </p:txBody>
      </p:sp>
      <p:sp>
        <p:nvSpPr>
          <p:cNvPr id="7" name="TextBox 6">
            <a:extLst>
              <a:ext uri="{FF2B5EF4-FFF2-40B4-BE49-F238E27FC236}">
                <a16:creationId xmlns:a16="http://schemas.microsoft.com/office/drawing/2014/main" id="{FD13277E-ADEA-4B21-9234-A07EF9868BA4}"/>
              </a:ext>
            </a:extLst>
          </p:cNvPr>
          <p:cNvSpPr txBox="1"/>
          <p:nvPr/>
        </p:nvSpPr>
        <p:spPr>
          <a:xfrm>
            <a:off x="89756" y="3028594"/>
            <a:ext cx="9054244" cy="2769989"/>
          </a:xfrm>
          <a:prstGeom prst="rect">
            <a:avLst/>
          </a:prstGeom>
          <a:noFill/>
        </p:spPr>
        <p:txBody>
          <a:bodyPr wrap="square" rtlCol="0">
            <a:spAutoFit/>
          </a:bodyPr>
          <a:lstStyle/>
          <a:p>
            <a:r>
              <a:rPr lang="en-US" sz="2200" b="1" dirty="0"/>
              <a:t>Application of Queue</a:t>
            </a:r>
          </a:p>
          <a:p>
            <a:endParaRPr lang="en-US" sz="2200" b="1" dirty="0"/>
          </a:p>
          <a:p>
            <a:pPr algn="l"/>
            <a:r>
              <a:rPr lang="en-US" b="0" i="0" dirty="0">
                <a:solidFill>
                  <a:srgbClr val="333333"/>
                </a:solidFill>
                <a:effectLst/>
                <a:latin typeface="+mj-lt"/>
              </a:rPr>
              <a:t>Queues are used in a lot of applications, few of them are:</a:t>
            </a:r>
          </a:p>
          <a:p>
            <a:pPr algn="l"/>
            <a:endParaRPr lang="en-US" b="0" i="0" dirty="0">
              <a:solidFill>
                <a:srgbClr val="333333"/>
              </a:solidFill>
              <a:effectLst/>
              <a:latin typeface="+mj-lt"/>
            </a:endParaRPr>
          </a:p>
          <a:p>
            <a:pPr algn="l">
              <a:buFont typeface="Arial" panose="020B0604020202020204" pitchFamily="34" charset="0"/>
              <a:buChar char="•"/>
            </a:pPr>
            <a:r>
              <a:rPr lang="en-US" b="0" i="0" dirty="0">
                <a:solidFill>
                  <a:srgbClr val="333333"/>
                </a:solidFill>
                <a:effectLst/>
                <a:latin typeface="+mj-lt"/>
              </a:rPr>
              <a:t>Queue is used to implement many algorithms like Breadth First Search (BFS), etc.</a:t>
            </a:r>
          </a:p>
          <a:p>
            <a:pPr algn="l">
              <a:buFont typeface="Arial" panose="020B0604020202020204" pitchFamily="34" charset="0"/>
              <a:buChar char="•"/>
            </a:pPr>
            <a:r>
              <a:rPr lang="en-US" b="0" i="0" dirty="0">
                <a:solidFill>
                  <a:srgbClr val="333333"/>
                </a:solidFill>
                <a:effectLst/>
                <a:latin typeface="+mj-lt"/>
              </a:rPr>
              <a:t>It can be also used by an operating system when it has to schedule jobs with equal priority</a:t>
            </a:r>
          </a:p>
          <a:p>
            <a:pPr algn="l">
              <a:buFont typeface="Arial" panose="020B0604020202020204" pitchFamily="34" charset="0"/>
              <a:buChar char="•"/>
            </a:pPr>
            <a:r>
              <a:rPr lang="en-US" b="0" i="0" dirty="0">
                <a:solidFill>
                  <a:srgbClr val="333333"/>
                </a:solidFill>
                <a:effectLst/>
                <a:latin typeface="+mj-lt"/>
              </a:rPr>
              <a:t>Customers calling a call center are kept in queues when they wait for someone to pick up the calls</a:t>
            </a:r>
          </a:p>
          <a:p>
            <a:endParaRPr lang="en-IN" sz="2200" b="1" dirty="0"/>
          </a:p>
        </p:txBody>
      </p:sp>
    </p:spTree>
    <p:extLst>
      <p:ext uri="{BB962C8B-B14F-4D97-AF65-F5344CB8AC3E}">
        <p14:creationId xmlns:p14="http://schemas.microsoft.com/office/powerpoint/2010/main" val="16484630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857705"/>
            <a:ext cx="6894195" cy="444352"/>
          </a:xfrm>
          <a:prstGeom prst="rect">
            <a:avLst/>
          </a:prstGeom>
        </p:spPr>
        <p:txBody>
          <a:bodyPr vert="horz" wrap="square" lIns="0" tIns="13335" rIns="0" bIns="0" rtlCol="0">
            <a:spAutoFit/>
          </a:bodyPr>
          <a:lstStyle/>
          <a:p>
            <a:pPr marL="12700">
              <a:lnSpc>
                <a:spcPct val="100000"/>
              </a:lnSpc>
              <a:spcBef>
                <a:spcPts val="105"/>
              </a:spcBef>
            </a:pPr>
            <a:r>
              <a:rPr sz="2800" b="1" dirty="0"/>
              <a:t>Insertion in</a:t>
            </a:r>
            <a:r>
              <a:rPr sz="2800" b="1" spc="-5" dirty="0"/>
              <a:t> </a:t>
            </a:r>
            <a:r>
              <a:rPr sz="2800" b="1" dirty="0"/>
              <a:t>Queue</a:t>
            </a:r>
            <a:r>
              <a:rPr lang="en-US" sz="2800" b="1" dirty="0"/>
              <a:t> using Array</a:t>
            </a:r>
            <a:endParaRPr sz="2800" b="1" dirty="0"/>
          </a:p>
        </p:txBody>
      </p:sp>
      <p:graphicFrame>
        <p:nvGraphicFramePr>
          <p:cNvPr id="3" name="object 3"/>
          <p:cNvGraphicFramePr>
            <a:graphicFrameLocks noGrp="1"/>
          </p:cNvGraphicFramePr>
          <p:nvPr>
            <p:extLst>
              <p:ext uri="{D42A27DB-BD31-4B8C-83A1-F6EECF244321}">
                <p14:modId xmlns:p14="http://schemas.microsoft.com/office/powerpoint/2010/main" val="976811130"/>
              </p:ext>
            </p:extLst>
          </p:nvPr>
        </p:nvGraphicFramePr>
        <p:xfrm>
          <a:off x="1176271" y="1431483"/>
          <a:ext cx="6553198" cy="370839"/>
        </p:xfrm>
        <a:graphic>
          <a:graphicData uri="http://schemas.openxmlformats.org/drawingml/2006/table">
            <a:tbl>
              <a:tblPr firstRow="1" bandRow="1">
                <a:tableStyleId>{2D5ABB26-0587-4C30-8999-92F81FD0307C}</a:tableStyleId>
              </a:tblPr>
              <a:tblGrid>
                <a:gridCol w="1310640">
                  <a:extLst>
                    <a:ext uri="{9D8B030D-6E8A-4147-A177-3AD203B41FA5}">
                      <a16:colId xmlns:a16="http://schemas.microsoft.com/office/drawing/2014/main" val="20000"/>
                    </a:ext>
                  </a:extLst>
                </a:gridCol>
                <a:gridCol w="1310640">
                  <a:extLst>
                    <a:ext uri="{9D8B030D-6E8A-4147-A177-3AD203B41FA5}">
                      <a16:colId xmlns:a16="http://schemas.microsoft.com/office/drawing/2014/main" val="20001"/>
                    </a:ext>
                  </a:extLst>
                </a:gridCol>
                <a:gridCol w="1310640">
                  <a:extLst>
                    <a:ext uri="{9D8B030D-6E8A-4147-A177-3AD203B41FA5}">
                      <a16:colId xmlns:a16="http://schemas.microsoft.com/office/drawing/2014/main" val="20002"/>
                    </a:ext>
                  </a:extLst>
                </a:gridCol>
                <a:gridCol w="1310639">
                  <a:extLst>
                    <a:ext uri="{9D8B030D-6E8A-4147-A177-3AD203B41FA5}">
                      <a16:colId xmlns:a16="http://schemas.microsoft.com/office/drawing/2014/main" val="20003"/>
                    </a:ext>
                  </a:extLst>
                </a:gridCol>
                <a:gridCol w="1310639">
                  <a:extLst>
                    <a:ext uri="{9D8B030D-6E8A-4147-A177-3AD203B41FA5}">
                      <a16:colId xmlns:a16="http://schemas.microsoft.com/office/drawing/2014/main" val="20004"/>
                    </a:ext>
                  </a:extLst>
                </a:gridCol>
              </a:tblGrid>
              <a:tr h="370839">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solidFill>
                      <a:srgbClr val="F79546"/>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solidFill>
                      <a:srgbClr val="F79546"/>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solidFill>
                      <a:srgbClr val="F79546"/>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solidFill>
                      <a:srgbClr val="F79546"/>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solidFill>
                      <a:srgbClr val="F79546"/>
                    </a:solidFill>
                  </a:tcPr>
                </a:tc>
                <a:extLst>
                  <a:ext uri="{0D108BD9-81ED-4DB2-BD59-A6C34878D82A}">
                    <a16:rowId xmlns:a16="http://schemas.microsoft.com/office/drawing/2014/main" val="10000"/>
                  </a:ext>
                </a:extLst>
              </a:tr>
            </a:tbl>
          </a:graphicData>
        </a:graphic>
      </p:graphicFrame>
      <p:sp>
        <p:nvSpPr>
          <p:cNvPr id="4" name="object 4"/>
          <p:cNvSpPr/>
          <p:nvPr/>
        </p:nvSpPr>
        <p:spPr>
          <a:xfrm>
            <a:off x="1258821" y="1808673"/>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5" name="object 5"/>
          <p:cNvSpPr/>
          <p:nvPr/>
        </p:nvSpPr>
        <p:spPr>
          <a:xfrm>
            <a:off x="2554221" y="1808673"/>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6" name="object 6"/>
          <p:cNvSpPr/>
          <p:nvPr/>
        </p:nvSpPr>
        <p:spPr>
          <a:xfrm>
            <a:off x="3849621" y="1808673"/>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7" name="object 7"/>
          <p:cNvSpPr/>
          <p:nvPr/>
        </p:nvSpPr>
        <p:spPr>
          <a:xfrm>
            <a:off x="5145021" y="1808673"/>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8" name="object 8"/>
          <p:cNvSpPr/>
          <p:nvPr/>
        </p:nvSpPr>
        <p:spPr>
          <a:xfrm>
            <a:off x="6440421" y="1808673"/>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9" name="object 9"/>
          <p:cNvSpPr/>
          <p:nvPr/>
        </p:nvSpPr>
        <p:spPr>
          <a:xfrm>
            <a:off x="2554221" y="1802323"/>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10" name="object 10"/>
          <p:cNvSpPr/>
          <p:nvPr/>
        </p:nvSpPr>
        <p:spPr>
          <a:xfrm>
            <a:off x="3849621" y="1802323"/>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11" name="object 11"/>
          <p:cNvSpPr/>
          <p:nvPr/>
        </p:nvSpPr>
        <p:spPr>
          <a:xfrm>
            <a:off x="5145021" y="1802323"/>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12" name="object 12"/>
          <p:cNvSpPr/>
          <p:nvPr/>
        </p:nvSpPr>
        <p:spPr>
          <a:xfrm>
            <a:off x="6440421" y="1802323"/>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13" name="object 13"/>
          <p:cNvSpPr/>
          <p:nvPr/>
        </p:nvSpPr>
        <p:spPr>
          <a:xfrm>
            <a:off x="1258821" y="1802323"/>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14" name="object 14"/>
          <p:cNvSpPr/>
          <p:nvPr/>
        </p:nvSpPr>
        <p:spPr>
          <a:xfrm>
            <a:off x="7735821" y="1802323"/>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15" name="object 15"/>
          <p:cNvSpPr/>
          <p:nvPr/>
        </p:nvSpPr>
        <p:spPr>
          <a:xfrm>
            <a:off x="1252471" y="2179512"/>
            <a:ext cx="6489700" cy="0"/>
          </a:xfrm>
          <a:custGeom>
            <a:avLst/>
            <a:gdLst/>
            <a:ahLst/>
            <a:cxnLst/>
            <a:rect l="l" t="t" r="r" b="b"/>
            <a:pathLst>
              <a:path w="6489700">
                <a:moveTo>
                  <a:pt x="0" y="0"/>
                </a:moveTo>
                <a:lnTo>
                  <a:pt x="6489700" y="0"/>
                </a:lnTo>
              </a:path>
            </a:pathLst>
          </a:custGeom>
          <a:ln w="38100">
            <a:solidFill>
              <a:srgbClr val="FFFFFF"/>
            </a:solidFill>
          </a:ln>
        </p:spPr>
        <p:txBody>
          <a:bodyPr wrap="square" lIns="0" tIns="0" rIns="0" bIns="0" rtlCol="0"/>
          <a:lstStyle/>
          <a:p>
            <a:endParaRPr/>
          </a:p>
        </p:txBody>
      </p:sp>
      <p:sp>
        <p:nvSpPr>
          <p:cNvPr id="16" name="object 16"/>
          <p:cNvSpPr txBox="1"/>
          <p:nvPr/>
        </p:nvSpPr>
        <p:spPr>
          <a:xfrm>
            <a:off x="1692018" y="1827088"/>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A[0]</a:t>
            </a:r>
            <a:endParaRPr sz="1800">
              <a:latin typeface="Calibri"/>
              <a:cs typeface="Calibri"/>
            </a:endParaRPr>
          </a:p>
        </p:txBody>
      </p:sp>
      <p:sp>
        <p:nvSpPr>
          <p:cNvPr id="17" name="object 17"/>
          <p:cNvSpPr txBox="1"/>
          <p:nvPr/>
        </p:nvSpPr>
        <p:spPr>
          <a:xfrm>
            <a:off x="2987798" y="1827088"/>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A[1]</a:t>
            </a:r>
            <a:endParaRPr sz="1800">
              <a:latin typeface="Calibri"/>
              <a:cs typeface="Calibri"/>
            </a:endParaRPr>
          </a:p>
        </p:txBody>
      </p:sp>
      <p:sp>
        <p:nvSpPr>
          <p:cNvPr id="18" name="object 18"/>
          <p:cNvSpPr txBox="1"/>
          <p:nvPr/>
        </p:nvSpPr>
        <p:spPr>
          <a:xfrm>
            <a:off x="4283199" y="1827088"/>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A[2]</a:t>
            </a:r>
            <a:endParaRPr sz="1800">
              <a:latin typeface="Calibri"/>
              <a:cs typeface="Calibri"/>
            </a:endParaRPr>
          </a:p>
        </p:txBody>
      </p:sp>
      <p:sp>
        <p:nvSpPr>
          <p:cNvPr id="19" name="object 19"/>
          <p:cNvSpPr txBox="1"/>
          <p:nvPr/>
        </p:nvSpPr>
        <p:spPr>
          <a:xfrm>
            <a:off x="5578853" y="1827088"/>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A[3]</a:t>
            </a:r>
            <a:endParaRPr sz="1800">
              <a:latin typeface="Calibri"/>
              <a:cs typeface="Calibri"/>
            </a:endParaRPr>
          </a:p>
        </p:txBody>
      </p:sp>
      <p:sp>
        <p:nvSpPr>
          <p:cNvPr id="20" name="object 20"/>
          <p:cNvSpPr txBox="1"/>
          <p:nvPr/>
        </p:nvSpPr>
        <p:spPr>
          <a:xfrm>
            <a:off x="6874252" y="1827088"/>
            <a:ext cx="429259"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r>
              <a:rPr sz="1800" b="1" spc="5" dirty="0">
                <a:latin typeface="Calibri"/>
                <a:cs typeface="Calibri"/>
              </a:rPr>
              <a:t>[</a:t>
            </a:r>
            <a:r>
              <a:rPr sz="1800" b="1" dirty="0">
                <a:latin typeface="Calibri"/>
                <a:cs typeface="Calibri"/>
              </a:rPr>
              <a:t>4]</a:t>
            </a:r>
            <a:endParaRPr sz="1800">
              <a:latin typeface="Calibri"/>
              <a:cs typeface="Calibri"/>
            </a:endParaRPr>
          </a:p>
        </p:txBody>
      </p:sp>
      <p:sp>
        <p:nvSpPr>
          <p:cNvPr id="21" name="object 21"/>
          <p:cNvSpPr/>
          <p:nvPr/>
        </p:nvSpPr>
        <p:spPr>
          <a:xfrm>
            <a:off x="734933" y="1733108"/>
            <a:ext cx="134620" cy="610235"/>
          </a:xfrm>
          <a:custGeom>
            <a:avLst/>
            <a:gdLst/>
            <a:ahLst/>
            <a:cxnLst/>
            <a:rect l="l" t="t" r="r" b="b"/>
            <a:pathLst>
              <a:path w="134619" h="610235">
                <a:moveTo>
                  <a:pt x="67344" y="57504"/>
                </a:moveTo>
                <a:lnTo>
                  <a:pt x="52819" y="82262"/>
                </a:lnTo>
                <a:lnTo>
                  <a:pt x="51447" y="609726"/>
                </a:lnTo>
                <a:lnTo>
                  <a:pt x="80403" y="609726"/>
                </a:lnTo>
                <a:lnTo>
                  <a:pt x="81708" y="108203"/>
                </a:lnTo>
                <a:lnTo>
                  <a:pt x="81701" y="82262"/>
                </a:lnTo>
                <a:lnTo>
                  <a:pt x="67344" y="57504"/>
                </a:lnTo>
                <a:close/>
              </a:path>
              <a:path w="134619" h="610235">
                <a:moveTo>
                  <a:pt x="84140" y="28701"/>
                </a:moveTo>
                <a:lnTo>
                  <a:pt x="52958" y="28701"/>
                </a:lnTo>
                <a:lnTo>
                  <a:pt x="81914" y="28828"/>
                </a:lnTo>
                <a:lnTo>
                  <a:pt x="81775" y="82391"/>
                </a:lnTo>
                <a:lnTo>
                  <a:pt x="105359" y="123062"/>
                </a:lnTo>
                <a:lnTo>
                  <a:pt x="109372" y="129920"/>
                </a:lnTo>
                <a:lnTo>
                  <a:pt x="118224" y="132334"/>
                </a:lnTo>
                <a:lnTo>
                  <a:pt x="125145" y="128269"/>
                </a:lnTo>
                <a:lnTo>
                  <a:pt x="132067" y="124332"/>
                </a:lnTo>
                <a:lnTo>
                  <a:pt x="134416" y="115442"/>
                </a:lnTo>
                <a:lnTo>
                  <a:pt x="130416" y="108585"/>
                </a:lnTo>
                <a:lnTo>
                  <a:pt x="84140" y="28701"/>
                </a:lnTo>
                <a:close/>
              </a:path>
              <a:path w="134619" h="610235">
                <a:moveTo>
                  <a:pt x="67513" y="0"/>
                </a:moveTo>
                <a:lnTo>
                  <a:pt x="4051" y="108203"/>
                </a:lnTo>
                <a:lnTo>
                  <a:pt x="0" y="115062"/>
                </a:lnTo>
                <a:lnTo>
                  <a:pt x="2311" y="123951"/>
                </a:lnTo>
                <a:lnTo>
                  <a:pt x="16103" y="132079"/>
                </a:lnTo>
                <a:lnTo>
                  <a:pt x="24980" y="129793"/>
                </a:lnTo>
                <a:lnTo>
                  <a:pt x="29032" y="122809"/>
                </a:lnTo>
                <a:lnTo>
                  <a:pt x="52819" y="82262"/>
                </a:lnTo>
                <a:lnTo>
                  <a:pt x="52958" y="28701"/>
                </a:lnTo>
                <a:lnTo>
                  <a:pt x="84140" y="28701"/>
                </a:lnTo>
                <a:lnTo>
                  <a:pt x="67513" y="0"/>
                </a:lnTo>
                <a:close/>
              </a:path>
              <a:path w="134619" h="610235">
                <a:moveTo>
                  <a:pt x="81896" y="36067"/>
                </a:moveTo>
                <a:lnTo>
                  <a:pt x="79921" y="36067"/>
                </a:lnTo>
                <a:lnTo>
                  <a:pt x="67344" y="57504"/>
                </a:lnTo>
                <a:lnTo>
                  <a:pt x="81775" y="82391"/>
                </a:lnTo>
                <a:lnTo>
                  <a:pt x="81896" y="36067"/>
                </a:lnTo>
                <a:close/>
              </a:path>
              <a:path w="134619" h="610235">
                <a:moveTo>
                  <a:pt x="52958" y="28701"/>
                </a:moveTo>
                <a:lnTo>
                  <a:pt x="52819" y="82262"/>
                </a:lnTo>
                <a:lnTo>
                  <a:pt x="67344" y="57504"/>
                </a:lnTo>
                <a:lnTo>
                  <a:pt x="54914" y="36067"/>
                </a:lnTo>
                <a:lnTo>
                  <a:pt x="81896" y="36067"/>
                </a:lnTo>
                <a:lnTo>
                  <a:pt x="81914" y="28828"/>
                </a:lnTo>
                <a:lnTo>
                  <a:pt x="52958" y="28701"/>
                </a:lnTo>
                <a:close/>
              </a:path>
              <a:path w="134619" h="610235">
                <a:moveTo>
                  <a:pt x="79921" y="36067"/>
                </a:moveTo>
                <a:lnTo>
                  <a:pt x="54914" y="36067"/>
                </a:lnTo>
                <a:lnTo>
                  <a:pt x="67344" y="57504"/>
                </a:lnTo>
                <a:lnTo>
                  <a:pt x="79921" y="36067"/>
                </a:lnTo>
                <a:close/>
              </a:path>
            </a:pathLst>
          </a:custGeom>
          <a:solidFill>
            <a:srgbClr val="FF0000"/>
          </a:solidFill>
        </p:spPr>
        <p:txBody>
          <a:bodyPr wrap="square" lIns="0" tIns="0" rIns="0" bIns="0" rtlCol="0"/>
          <a:lstStyle/>
          <a:p>
            <a:endParaRPr/>
          </a:p>
        </p:txBody>
      </p:sp>
      <p:sp>
        <p:nvSpPr>
          <p:cNvPr id="22" name="object 22"/>
          <p:cNvSpPr/>
          <p:nvPr/>
        </p:nvSpPr>
        <p:spPr>
          <a:xfrm>
            <a:off x="1182621" y="2961832"/>
            <a:ext cx="1310640" cy="370840"/>
          </a:xfrm>
          <a:custGeom>
            <a:avLst/>
            <a:gdLst/>
            <a:ahLst/>
            <a:cxnLst/>
            <a:rect l="l" t="t" r="r" b="b"/>
            <a:pathLst>
              <a:path w="1310639"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23" name="object 23"/>
          <p:cNvSpPr/>
          <p:nvPr/>
        </p:nvSpPr>
        <p:spPr>
          <a:xfrm>
            <a:off x="2493260" y="2961832"/>
            <a:ext cx="1310640" cy="370840"/>
          </a:xfrm>
          <a:custGeom>
            <a:avLst/>
            <a:gdLst/>
            <a:ahLst/>
            <a:cxnLst/>
            <a:rect l="l" t="t" r="r" b="b"/>
            <a:pathLst>
              <a:path w="1310639"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24" name="object 24"/>
          <p:cNvSpPr/>
          <p:nvPr/>
        </p:nvSpPr>
        <p:spPr>
          <a:xfrm>
            <a:off x="3803900" y="2961832"/>
            <a:ext cx="1310640" cy="370840"/>
          </a:xfrm>
          <a:custGeom>
            <a:avLst/>
            <a:gdLst/>
            <a:ahLst/>
            <a:cxnLst/>
            <a:rect l="l" t="t" r="r" b="b"/>
            <a:pathLst>
              <a:path w="1310639"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25" name="object 25"/>
          <p:cNvSpPr/>
          <p:nvPr/>
        </p:nvSpPr>
        <p:spPr>
          <a:xfrm>
            <a:off x="5114541" y="2961832"/>
            <a:ext cx="1310640" cy="370840"/>
          </a:xfrm>
          <a:custGeom>
            <a:avLst/>
            <a:gdLst/>
            <a:ahLst/>
            <a:cxnLst/>
            <a:rect l="l" t="t" r="r" b="b"/>
            <a:pathLst>
              <a:path w="1310639"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26" name="object 26"/>
          <p:cNvSpPr/>
          <p:nvPr/>
        </p:nvSpPr>
        <p:spPr>
          <a:xfrm>
            <a:off x="6425180" y="2961832"/>
            <a:ext cx="1310640" cy="370840"/>
          </a:xfrm>
          <a:custGeom>
            <a:avLst/>
            <a:gdLst/>
            <a:ahLst/>
            <a:cxnLst/>
            <a:rect l="l" t="t" r="r" b="b"/>
            <a:pathLst>
              <a:path w="1310640"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27" name="object 27"/>
          <p:cNvSpPr/>
          <p:nvPr/>
        </p:nvSpPr>
        <p:spPr>
          <a:xfrm>
            <a:off x="2493260" y="2955482"/>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28" name="object 28"/>
          <p:cNvSpPr/>
          <p:nvPr/>
        </p:nvSpPr>
        <p:spPr>
          <a:xfrm>
            <a:off x="3803900" y="2955482"/>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29" name="object 29"/>
          <p:cNvSpPr/>
          <p:nvPr/>
        </p:nvSpPr>
        <p:spPr>
          <a:xfrm>
            <a:off x="5114541" y="2955482"/>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30" name="object 30"/>
          <p:cNvSpPr/>
          <p:nvPr/>
        </p:nvSpPr>
        <p:spPr>
          <a:xfrm>
            <a:off x="6425180" y="2955482"/>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31" name="object 31"/>
          <p:cNvSpPr/>
          <p:nvPr/>
        </p:nvSpPr>
        <p:spPr>
          <a:xfrm>
            <a:off x="1182621" y="2955482"/>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32" name="object 32"/>
          <p:cNvSpPr/>
          <p:nvPr/>
        </p:nvSpPr>
        <p:spPr>
          <a:xfrm>
            <a:off x="7735821" y="2955482"/>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33" name="object 33"/>
          <p:cNvSpPr/>
          <p:nvPr/>
        </p:nvSpPr>
        <p:spPr>
          <a:xfrm>
            <a:off x="1176271" y="2961832"/>
            <a:ext cx="6565900" cy="0"/>
          </a:xfrm>
          <a:custGeom>
            <a:avLst/>
            <a:gdLst/>
            <a:ahLst/>
            <a:cxnLst/>
            <a:rect l="l" t="t" r="r" b="b"/>
            <a:pathLst>
              <a:path w="6565900">
                <a:moveTo>
                  <a:pt x="0" y="0"/>
                </a:moveTo>
                <a:lnTo>
                  <a:pt x="6565900" y="0"/>
                </a:lnTo>
              </a:path>
            </a:pathLst>
          </a:custGeom>
          <a:ln w="12700">
            <a:solidFill>
              <a:srgbClr val="FFFFFF"/>
            </a:solidFill>
          </a:ln>
        </p:spPr>
        <p:txBody>
          <a:bodyPr wrap="square" lIns="0" tIns="0" rIns="0" bIns="0" rtlCol="0"/>
          <a:lstStyle/>
          <a:p>
            <a:endParaRPr/>
          </a:p>
        </p:txBody>
      </p:sp>
      <p:sp>
        <p:nvSpPr>
          <p:cNvPr id="34" name="object 34"/>
          <p:cNvSpPr/>
          <p:nvPr/>
        </p:nvSpPr>
        <p:spPr>
          <a:xfrm>
            <a:off x="1176271" y="3332673"/>
            <a:ext cx="6565900" cy="0"/>
          </a:xfrm>
          <a:custGeom>
            <a:avLst/>
            <a:gdLst/>
            <a:ahLst/>
            <a:cxnLst/>
            <a:rect l="l" t="t" r="r" b="b"/>
            <a:pathLst>
              <a:path w="6565900">
                <a:moveTo>
                  <a:pt x="0" y="0"/>
                </a:moveTo>
                <a:lnTo>
                  <a:pt x="6565900" y="0"/>
                </a:lnTo>
              </a:path>
            </a:pathLst>
          </a:custGeom>
          <a:ln w="38100">
            <a:solidFill>
              <a:srgbClr val="FFFFFF"/>
            </a:solidFill>
          </a:ln>
        </p:spPr>
        <p:txBody>
          <a:bodyPr wrap="square" lIns="0" tIns="0" rIns="0" bIns="0" rtlCol="0"/>
          <a:lstStyle/>
          <a:p>
            <a:endParaRPr/>
          </a:p>
        </p:txBody>
      </p:sp>
      <p:sp>
        <p:nvSpPr>
          <p:cNvPr id="35" name="object 35"/>
          <p:cNvSpPr txBox="1"/>
          <p:nvPr/>
        </p:nvSpPr>
        <p:spPr>
          <a:xfrm>
            <a:off x="469490" y="2284288"/>
            <a:ext cx="1497965" cy="99631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F=R=(-1)</a:t>
            </a:r>
            <a:endParaRPr sz="1800">
              <a:latin typeface="Calibri"/>
              <a:cs typeface="Calibri"/>
            </a:endParaRPr>
          </a:p>
          <a:p>
            <a:pPr>
              <a:lnSpc>
                <a:spcPct val="100000"/>
              </a:lnSpc>
            </a:pPr>
            <a:endParaRPr sz="1800">
              <a:latin typeface="Times New Roman"/>
              <a:cs typeface="Times New Roman"/>
            </a:endParaRPr>
          </a:p>
          <a:p>
            <a:pPr marR="5080" algn="r">
              <a:lnSpc>
                <a:spcPct val="100000"/>
              </a:lnSpc>
              <a:spcBef>
                <a:spcPts val="1250"/>
              </a:spcBef>
            </a:pPr>
            <a:r>
              <a:rPr sz="1800" b="1" spc="-5" dirty="0">
                <a:latin typeface="Calibri"/>
                <a:cs typeface="Calibri"/>
              </a:rPr>
              <a:t>10</a:t>
            </a:r>
            <a:endParaRPr sz="1800">
              <a:latin typeface="Calibri"/>
              <a:cs typeface="Calibri"/>
            </a:endParaRPr>
          </a:p>
        </p:txBody>
      </p:sp>
      <p:sp>
        <p:nvSpPr>
          <p:cNvPr id="36" name="object 36"/>
          <p:cNvSpPr/>
          <p:nvPr/>
        </p:nvSpPr>
        <p:spPr>
          <a:xfrm>
            <a:off x="1258821" y="3332673"/>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37" name="object 37"/>
          <p:cNvSpPr/>
          <p:nvPr/>
        </p:nvSpPr>
        <p:spPr>
          <a:xfrm>
            <a:off x="2554221" y="3332673"/>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38" name="object 38"/>
          <p:cNvSpPr/>
          <p:nvPr/>
        </p:nvSpPr>
        <p:spPr>
          <a:xfrm>
            <a:off x="3849621" y="3332673"/>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39" name="object 39"/>
          <p:cNvSpPr/>
          <p:nvPr/>
        </p:nvSpPr>
        <p:spPr>
          <a:xfrm>
            <a:off x="5145021" y="3332673"/>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40" name="object 40"/>
          <p:cNvSpPr/>
          <p:nvPr/>
        </p:nvSpPr>
        <p:spPr>
          <a:xfrm>
            <a:off x="6440421" y="3332673"/>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41" name="object 41"/>
          <p:cNvSpPr/>
          <p:nvPr/>
        </p:nvSpPr>
        <p:spPr>
          <a:xfrm>
            <a:off x="2554221" y="3326323"/>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42" name="object 42"/>
          <p:cNvSpPr/>
          <p:nvPr/>
        </p:nvSpPr>
        <p:spPr>
          <a:xfrm>
            <a:off x="3849621" y="3326323"/>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43" name="object 43"/>
          <p:cNvSpPr/>
          <p:nvPr/>
        </p:nvSpPr>
        <p:spPr>
          <a:xfrm>
            <a:off x="5145021" y="3326323"/>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44" name="object 44"/>
          <p:cNvSpPr/>
          <p:nvPr/>
        </p:nvSpPr>
        <p:spPr>
          <a:xfrm>
            <a:off x="6440421" y="3326323"/>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45" name="object 45"/>
          <p:cNvSpPr/>
          <p:nvPr/>
        </p:nvSpPr>
        <p:spPr>
          <a:xfrm>
            <a:off x="1258821" y="3326323"/>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46" name="object 46"/>
          <p:cNvSpPr/>
          <p:nvPr/>
        </p:nvSpPr>
        <p:spPr>
          <a:xfrm>
            <a:off x="7735821" y="3326323"/>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47" name="object 47"/>
          <p:cNvSpPr/>
          <p:nvPr/>
        </p:nvSpPr>
        <p:spPr>
          <a:xfrm>
            <a:off x="1252471" y="3332673"/>
            <a:ext cx="6489700" cy="0"/>
          </a:xfrm>
          <a:custGeom>
            <a:avLst/>
            <a:gdLst/>
            <a:ahLst/>
            <a:cxnLst/>
            <a:rect l="l" t="t" r="r" b="b"/>
            <a:pathLst>
              <a:path w="6489700">
                <a:moveTo>
                  <a:pt x="0" y="0"/>
                </a:moveTo>
                <a:lnTo>
                  <a:pt x="6489700" y="0"/>
                </a:lnTo>
              </a:path>
            </a:pathLst>
          </a:custGeom>
          <a:ln w="12700">
            <a:solidFill>
              <a:srgbClr val="FFFFFF"/>
            </a:solidFill>
          </a:ln>
        </p:spPr>
        <p:txBody>
          <a:bodyPr wrap="square" lIns="0" tIns="0" rIns="0" bIns="0" rtlCol="0"/>
          <a:lstStyle/>
          <a:p>
            <a:endParaRPr/>
          </a:p>
        </p:txBody>
      </p:sp>
      <p:sp>
        <p:nvSpPr>
          <p:cNvPr id="48" name="object 48"/>
          <p:cNvSpPr/>
          <p:nvPr/>
        </p:nvSpPr>
        <p:spPr>
          <a:xfrm>
            <a:off x="1252471" y="3703513"/>
            <a:ext cx="6489700" cy="0"/>
          </a:xfrm>
          <a:custGeom>
            <a:avLst/>
            <a:gdLst/>
            <a:ahLst/>
            <a:cxnLst/>
            <a:rect l="l" t="t" r="r" b="b"/>
            <a:pathLst>
              <a:path w="6489700">
                <a:moveTo>
                  <a:pt x="0" y="0"/>
                </a:moveTo>
                <a:lnTo>
                  <a:pt x="6489700" y="0"/>
                </a:lnTo>
              </a:path>
            </a:pathLst>
          </a:custGeom>
          <a:ln w="38100">
            <a:solidFill>
              <a:srgbClr val="FFFFFF"/>
            </a:solidFill>
          </a:ln>
        </p:spPr>
        <p:txBody>
          <a:bodyPr wrap="square" lIns="0" tIns="0" rIns="0" bIns="0" rtlCol="0"/>
          <a:lstStyle/>
          <a:p>
            <a:endParaRPr/>
          </a:p>
        </p:txBody>
      </p:sp>
      <p:sp>
        <p:nvSpPr>
          <p:cNvPr id="49" name="object 49"/>
          <p:cNvSpPr txBox="1"/>
          <p:nvPr/>
        </p:nvSpPr>
        <p:spPr>
          <a:xfrm>
            <a:off x="1692018" y="3351342"/>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A[0]</a:t>
            </a:r>
            <a:endParaRPr sz="1800">
              <a:latin typeface="Calibri"/>
              <a:cs typeface="Calibri"/>
            </a:endParaRPr>
          </a:p>
        </p:txBody>
      </p:sp>
      <p:sp>
        <p:nvSpPr>
          <p:cNvPr id="50" name="object 50"/>
          <p:cNvSpPr txBox="1"/>
          <p:nvPr/>
        </p:nvSpPr>
        <p:spPr>
          <a:xfrm>
            <a:off x="2987798" y="3351342"/>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A[1]</a:t>
            </a:r>
            <a:endParaRPr sz="1800" dirty="0">
              <a:latin typeface="Calibri"/>
              <a:cs typeface="Calibri"/>
            </a:endParaRPr>
          </a:p>
        </p:txBody>
      </p:sp>
      <p:sp>
        <p:nvSpPr>
          <p:cNvPr id="51" name="object 51"/>
          <p:cNvSpPr txBox="1"/>
          <p:nvPr/>
        </p:nvSpPr>
        <p:spPr>
          <a:xfrm>
            <a:off x="4283199" y="3351342"/>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A[2]</a:t>
            </a:r>
            <a:endParaRPr sz="1800">
              <a:latin typeface="Calibri"/>
              <a:cs typeface="Calibri"/>
            </a:endParaRPr>
          </a:p>
        </p:txBody>
      </p:sp>
      <p:sp>
        <p:nvSpPr>
          <p:cNvPr id="52" name="object 52"/>
          <p:cNvSpPr txBox="1"/>
          <p:nvPr/>
        </p:nvSpPr>
        <p:spPr>
          <a:xfrm>
            <a:off x="5578853" y="3351342"/>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A[3]</a:t>
            </a:r>
            <a:endParaRPr sz="1800">
              <a:latin typeface="Calibri"/>
              <a:cs typeface="Calibri"/>
            </a:endParaRPr>
          </a:p>
        </p:txBody>
      </p:sp>
      <p:sp>
        <p:nvSpPr>
          <p:cNvPr id="53" name="object 53"/>
          <p:cNvSpPr txBox="1"/>
          <p:nvPr/>
        </p:nvSpPr>
        <p:spPr>
          <a:xfrm>
            <a:off x="6874252" y="3351342"/>
            <a:ext cx="429259"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r>
              <a:rPr sz="1800" b="1" spc="5" dirty="0">
                <a:latin typeface="Calibri"/>
                <a:cs typeface="Calibri"/>
              </a:rPr>
              <a:t>[</a:t>
            </a:r>
            <a:r>
              <a:rPr sz="1800" b="1" dirty="0">
                <a:latin typeface="Calibri"/>
                <a:cs typeface="Calibri"/>
              </a:rPr>
              <a:t>4]</a:t>
            </a:r>
            <a:endParaRPr sz="1800">
              <a:latin typeface="Calibri"/>
              <a:cs typeface="Calibri"/>
            </a:endParaRPr>
          </a:p>
        </p:txBody>
      </p:sp>
      <p:sp>
        <p:nvSpPr>
          <p:cNvPr id="54" name="object 54"/>
          <p:cNvSpPr/>
          <p:nvPr/>
        </p:nvSpPr>
        <p:spPr>
          <a:xfrm>
            <a:off x="1877946" y="3638107"/>
            <a:ext cx="134620" cy="610235"/>
          </a:xfrm>
          <a:custGeom>
            <a:avLst/>
            <a:gdLst/>
            <a:ahLst/>
            <a:cxnLst/>
            <a:rect l="l" t="t" r="r" b="b"/>
            <a:pathLst>
              <a:path w="134619" h="610235">
                <a:moveTo>
                  <a:pt x="67308" y="57485"/>
                </a:moveTo>
                <a:lnTo>
                  <a:pt x="52818" y="82164"/>
                </a:lnTo>
                <a:lnTo>
                  <a:pt x="51435" y="609726"/>
                </a:lnTo>
                <a:lnTo>
                  <a:pt x="80391" y="609726"/>
                </a:lnTo>
                <a:lnTo>
                  <a:pt x="81774" y="82383"/>
                </a:lnTo>
                <a:lnTo>
                  <a:pt x="67308" y="57485"/>
                </a:lnTo>
                <a:close/>
              </a:path>
              <a:path w="134619" h="610235">
                <a:moveTo>
                  <a:pt x="84180" y="28701"/>
                </a:moveTo>
                <a:lnTo>
                  <a:pt x="52958" y="28701"/>
                </a:lnTo>
                <a:lnTo>
                  <a:pt x="81914" y="28828"/>
                </a:lnTo>
                <a:lnTo>
                  <a:pt x="81774" y="82383"/>
                </a:lnTo>
                <a:lnTo>
                  <a:pt x="105410" y="123062"/>
                </a:lnTo>
                <a:lnTo>
                  <a:pt x="109347" y="129920"/>
                </a:lnTo>
                <a:lnTo>
                  <a:pt x="118237" y="132333"/>
                </a:lnTo>
                <a:lnTo>
                  <a:pt x="125094" y="128269"/>
                </a:lnTo>
                <a:lnTo>
                  <a:pt x="132080" y="124332"/>
                </a:lnTo>
                <a:lnTo>
                  <a:pt x="134366" y="115442"/>
                </a:lnTo>
                <a:lnTo>
                  <a:pt x="130429" y="108584"/>
                </a:lnTo>
                <a:lnTo>
                  <a:pt x="84180" y="28701"/>
                </a:lnTo>
                <a:close/>
              </a:path>
              <a:path w="134619" h="610235">
                <a:moveTo>
                  <a:pt x="67563" y="0"/>
                </a:moveTo>
                <a:lnTo>
                  <a:pt x="4063" y="108203"/>
                </a:lnTo>
                <a:lnTo>
                  <a:pt x="0" y="115062"/>
                </a:lnTo>
                <a:lnTo>
                  <a:pt x="2286" y="123951"/>
                </a:lnTo>
                <a:lnTo>
                  <a:pt x="9143" y="128015"/>
                </a:lnTo>
                <a:lnTo>
                  <a:pt x="16129" y="132079"/>
                </a:lnTo>
                <a:lnTo>
                  <a:pt x="25018" y="129793"/>
                </a:lnTo>
                <a:lnTo>
                  <a:pt x="28956" y="122808"/>
                </a:lnTo>
                <a:lnTo>
                  <a:pt x="52818" y="82164"/>
                </a:lnTo>
                <a:lnTo>
                  <a:pt x="52958" y="28701"/>
                </a:lnTo>
                <a:lnTo>
                  <a:pt x="84180" y="28701"/>
                </a:lnTo>
                <a:lnTo>
                  <a:pt x="67563" y="0"/>
                </a:lnTo>
                <a:close/>
              </a:path>
              <a:path w="134619" h="610235">
                <a:moveTo>
                  <a:pt x="81896" y="36067"/>
                </a:moveTo>
                <a:lnTo>
                  <a:pt x="79882" y="36067"/>
                </a:lnTo>
                <a:lnTo>
                  <a:pt x="67308" y="57485"/>
                </a:lnTo>
                <a:lnTo>
                  <a:pt x="81774" y="82383"/>
                </a:lnTo>
                <a:lnTo>
                  <a:pt x="81896" y="36067"/>
                </a:lnTo>
                <a:close/>
              </a:path>
              <a:path w="134619" h="610235">
                <a:moveTo>
                  <a:pt x="52958" y="28701"/>
                </a:moveTo>
                <a:lnTo>
                  <a:pt x="52818" y="82164"/>
                </a:lnTo>
                <a:lnTo>
                  <a:pt x="67308" y="57485"/>
                </a:lnTo>
                <a:lnTo>
                  <a:pt x="54863" y="36067"/>
                </a:lnTo>
                <a:lnTo>
                  <a:pt x="81896" y="36067"/>
                </a:lnTo>
                <a:lnTo>
                  <a:pt x="81914" y="28828"/>
                </a:lnTo>
                <a:lnTo>
                  <a:pt x="52958" y="28701"/>
                </a:lnTo>
                <a:close/>
              </a:path>
              <a:path w="134619" h="610235">
                <a:moveTo>
                  <a:pt x="79882" y="36067"/>
                </a:moveTo>
                <a:lnTo>
                  <a:pt x="54863" y="36067"/>
                </a:lnTo>
                <a:lnTo>
                  <a:pt x="67308" y="57485"/>
                </a:lnTo>
                <a:lnTo>
                  <a:pt x="79882" y="36067"/>
                </a:lnTo>
                <a:close/>
              </a:path>
            </a:pathLst>
          </a:custGeom>
          <a:solidFill>
            <a:srgbClr val="FF0000"/>
          </a:solidFill>
        </p:spPr>
        <p:txBody>
          <a:bodyPr wrap="square" lIns="0" tIns="0" rIns="0" bIns="0" rtlCol="0"/>
          <a:lstStyle/>
          <a:p>
            <a:endParaRPr/>
          </a:p>
        </p:txBody>
      </p:sp>
      <p:sp>
        <p:nvSpPr>
          <p:cNvPr id="55" name="object 55"/>
          <p:cNvSpPr txBox="1"/>
          <p:nvPr/>
        </p:nvSpPr>
        <p:spPr>
          <a:xfrm>
            <a:off x="1643249" y="4189542"/>
            <a:ext cx="60261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F=R=0</a:t>
            </a:r>
            <a:endParaRPr sz="1800">
              <a:latin typeface="Calibri"/>
              <a:cs typeface="Calibri"/>
            </a:endParaRPr>
          </a:p>
        </p:txBody>
      </p:sp>
      <p:sp>
        <p:nvSpPr>
          <p:cNvPr id="56" name="object 56"/>
          <p:cNvSpPr/>
          <p:nvPr/>
        </p:nvSpPr>
        <p:spPr>
          <a:xfrm>
            <a:off x="1182621" y="4704273"/>
            <a:ext cx="1310640" cy="370840"/>
          </a:xfrm>
          <a:custGeom>
            <a:avLst/>
            <a:gdLst/>
            <a:ahLst/>
            <a:cxnLst/>
            <a:rect l="l" t="t" r="r" b="b"/>
            <a:pathLst>
              <a:path w="1310639" h="370839">
                <a:moveTo>
                  <a:pt x="0" y="370840"/>
                </a:moveTo>
                <a:lnTo>
                  <a:pt x="1310639" y="370840"/>
                </a:lnTo>
                <a:lnTo>
                  <a:pt x="1310639" y="0"/>
                </a:lnTo>
                <a:lnTo>
                  <a:pt x="0" y="0"/>
                </a:lnTo>
                <a:lnTo>
                  <a:pt x="0" y="370840"/>
                </a:lnTo>
                <a:close/>
              </a:path>
            </a:pathLst>
          </a:custGeom>
          <a:solidFill>
            <a:srgbClr val="F79546"/>
          </a:solidFill>
        </p:spPr>
        <p:txBody>
          <a:bodyPr wrap="square" lIns="0" tIns="0" rIns="0" bIns="0" rtlCol="0"/>
          <a:lstStyle/>
          <a:p>
            <a:endParaRPr/>
          </a:p>
        </p:txBody>
      </p:sp>
      <p:sp>
        <p:nvSpPr>
          <p:cNvPr id="57" name="object 57"/>
          <p:cNvSpPr/>
          <p:nvPr/>
        </p:nvSpPr>
        <p:spPr>
          <a:xfrm>
            <a:off x="2493260" y="4704273"/>
            <a:ext cx="1310640" cy="370840"/>
          </a:xfrm>
          <a:custGeom>
            <a:avLst/>
            <a:gdLst/>
            <a:ahLst/>
            <a:cxnLst/>
            <a:rect l="l" t="t" r="r" b="b"/>
            <a:pathLst>
              <a:path w="1310639" h="370839">
                <a:moveTo>
                  <a:pt x="0" y="370840"/>
                </a:moveTo>
                <a:lnTo>
                  <a:pt x="1310639" y="370840"/>
                </a:lnTo>
                <a:lnTo>
                  <a:pt x="1310639" y="0"/>
                </a:lnTo>
                <a:lnTo>
                  <a:pt x="0" y="0"/>
                </a:lnTo>
                <a:lnTo>
                  <a:pt x="0" y="370840"/>
                </a:lnTo>
                <a:close/>
              </a:path>
            </a:pathLst>
          </a:custGeom>
          <a:solidFill>
            <a:srgbClr val="F79546"/>
          </a:solidFill>
        </p:spPr>
        <p:txBody>
          <a:bodyPr wrap="square" lIns="0" tIns="0" rIns="0" bIns="0" rtlCol="0"/>
          <a:lstStyle/>
          <a:p>
            <a:endParaRPr/>
          </a:p>
        </p:txBody>
      </p:sp>
      <p:sp>
        <p:nvSpPr>
          <p:cNvPr id="58" name="object 58"/>
          <p:cNvSpPr/>
          <p:nvPr/>
        </p:nvSpPr>
        <p:spPr>
          <a:xfrm>
            <a:off x="3803900" y="4704273"/>
            <a:ext cx="1310640" cy="370840"/>
          </a:xfrm>
          <a:custGeom>
            <a:avLst/>
            <a:gdLst/>
            <a:ahLst/>
            <a:cxnLst/>
            <a:rect l="l" t="t" r="r" b="b"/>
            <a:pathLst>
              <a:path w="1310639" h="370839">
                <a:moveTo>
                  <a:pt x="0" y="370840"/>
                </a:moveTo>
                <a:lnTo>
                  <a:pt x="1310639" y="370840"/>
                </a:lnTo>
                <a:lnTo>
                  <a:pt x="1310639" y="0"/>
                </a:lnTo>
                <a:lnTo>
                  <a:pt x="0" y="0"/>
                </a:lnTo>
                <a:lnTo>
                  <a:pt x="0" y="370840"/>
                </a:lnTo>
                <a:close/>
              </a:path>
            </a:pathLst>
          </a:custGeom>
          <a:solidFill>
            <a:srgbClr val="F79546"/>
          </a:solidFill>
        </p:spPr>
        <p:txBody>
          <a:bodyPr wrap="square" lIns="0" tIns="0" rIns="0" bIns="0" rtlCol="0"/>
          <a:lstStyle/>
          <a:p>
            <a:endParaRPr/>
          </a:p>
        </p:txBody>
      </p:sp>
      <p:sp>
        <p:nvSpPr>
          <p:cNvPr id="59" name="object 59"/>
          <p:cNvSpPr/>
          <p:nvPr/>
        </p:nvSpPr>
        <p:spPr>
          <a:xfrm>
            <a:off x="5114541" y="4704273"/>
            <a:ext cx="1310640" cy="370840"/>
          </a:xfrm>
          <a:custGeom>
            <a:avLst/>
            <a:gdLst/>
            <a:ahLst/>
            <a:cxnLst/>
            <a:rect l="l" t="t" r="r" b="b"/>
            <a:pathLst>
              <a:path w="1310639" h="370839">
                <a:moveTo>
                  <a:pt x="0" y="370840"/>
                </a:moveTo>
                <a:lnTo>
                  <a:pt x="1310639" y="370840"/>
                </a:lnTo>
                <a:lnTo>
                  <a:pt x="1310639" y="0"/>
                </a:lnTo>
                <a:lnTo>
                  <a:pt x="0" y="0"/>
                </a:lnTo>
                <a:lnTo>
                  <a:pt x="0" y="370840"/>
                </a:lnTo>
                <a:close/>
              </a:path>
            </a:pathLst>
          </a:custGeom>
          <a:solidFill>
            <a:srgbClr val="F79546"/>
          </a:solidFill>
        </p:spPr>
        <p:txBody>
          <a:bodyPr wrap="square" lIns="0" tIns="0" rIns="0" bIns="0" rtlCol="0"/>
          <a:lstStyle/>
          <a:p>
            <a:endParaRPr/>
          </a:p>
        </p:txBody>
      </p:sp>
      <p:sp>
        <p:nvSpPr>
          <p:cNvPr id="60" name="object 60"/>
          <p:cNvSpPr/>
          <p:nvPr/>
        </p:nvSpPr>
        <p:spPr>
          <a:xfrm>
            <a:off x="6425180" y="4704273"/>
            <a:ext cx="1310640" cy="370840"/>
          </a:xfrm>
          <a:custGeom>
            <a:avLst/>
            <a:gdLst/>
            <a:ahLst/>
            <a:cxnLst/>
            <a:rect l="l" t="t" r="r" b="b"/>
            <a:pathLst>
              <a:path w="1310640" h="370839">
                <a:moveTo>
                  <a:pt x="0" y="370840"/>
                </a:moveTo>
                <a:lnTo>
                  <a:pt x="1310639" y="370840"/>
                </a:lnTo>
                <a:lnTo>
                  <a:pt x="1310639" y="0"/>
                </a:lnTo>
                <a:lnTo>
                  <a:pt x="0" y="0"/>
                </a:lnTo>
                <a:lnTo>
                  <a:pt x="0" y="370840"/>
                </a:lnTo>
                <a:close/>
              </a:path>
            </a:pathLst>
          </a:custGeom>
          <a:solidFill>
            <a:srgbClr val="F79546"/>
          </a:solidFill>
        </p:spPr>
        <p:txBody>
          <a:bodyPr wrap="square" lIns="0" tIns="0" rIns="0" bIns="0" rtlCol="0"/>
          <a:lstStyle/>
          <a:p>
            <a:endParaRPr/>
          </a:p>
        </p:txBody>
      </p:sp>
      <p:sp>
        <p:nvSpPr>
          <p:cNvPr id="61" name="object 61"/>
          <p:cNvSpPr/>
          <p:nvPr/>
        </p:nvSpPr>
        <p:spPr>
          <a:xfrm>
            <a:off x="2493260" y="4697923"/>
            <a:ext cx="0" cy="311150"/>
          </a:xfrm>
          <a:custGeom>
            <a:avLst/>
            <a:gdLst/>
            <a:ahLst/>
            <a:cxnLst/>
            <a:rect l="l" t="t" r="r" b="b"/>
            <a:pathLst>
              <a:path h="311150">
                <a:moveTo>
                  <a:pt x="0" y="0"/>
                </a:moveTo>
                <a:lnTo>
                  <a:pt x="0" y="311150"/>
                </a:lnTo>
              </a:path>
            </a:pathLst>
          </a:custGeom>
          <a:ln w="12700">
            <a:solidFill>
              <a:srgbClr val="FFFFFF"/>
            </a:solidFill>
          </a:ln>
        </p:spPr>
        <p:txBody>
          <a:bodyPr wrap="square" lIns="0" tIns="0" rIns="0" bIns="0" rtlCol="0"/>
          <a:lstStyle/>
          <a:p>
            <a:endParaRPr/>
          </a:p>
        </p:txBody>
      </p:sp>
      <p:sp>
        <p:nvSpPr>
          <p:cNvPr id="62" name="object 62"/>
          <p:cNvSpPr/>
          <p:nvPr/>
        </p:nvSpPr>
        <p:spPr>
          <a:xfrm>
            <a:off x="3803900" y="4697923"/>
            <a:ext cx="0" cy="311150"/>
          </a:xfrm>
          <a:custGeom>
            <a:avLst/>
            <a:gdLst/>
            <a:ahLst/>
            <a:cxnLst/>
            <a:rect l="l" t="t" r="r" b="b"/>
            <a:pathLst>
              <a:path h="311150">
                <a:moveTo>
                  <a:pt x="0" y="0"/>
                </a:moveTo>
                <a:lnTo>
                  <a:pt x="0" y="311150"/>
                </a:lnTo>
              </a:path>
            </a:pathLst>
          </a:custGeom>
          <a:ln w="12700">
            <a:solidFill>
              <a:srgbClr val="FFFFFF"/>
            </a:solidFill>
          </a:ln>
        </p:spPr>
        <p:txBody>
          <a:bodyPr wrap="square" lIns="0" tIns="0" rIns="0" bIns="0" rtlCol="0"/>
          <a:lstStyle/>
          <a:p>
            <a:endParaRPr/>
          </a:p>
        </p:txBody>
      </p:sp>
      <p:sp>
        <p:nvSpPr>
          <p:cNvPr id="63" name="object 63"/>
          <p:cNvSpPr/>
          <p:nvPr/>
        </p:nvSpPr>
        <p:spPr>
          <a:xfrm>
            <a:off x="5114541" y="4697923"/>
            <a:ext cx="0" cy="311150"/>
          </a:xfrm>
          <a:custGeom>
            <a:avLst/>
            <a:gdLst/>
            <a:ahLst/>
            <a:cxnLst/>
            <a:rect l="l" t="t" r="r" b="b"/>
            <a:pathLst>
              <a:path h="311150">
                <a:moveTo>
                  <a:pt x="0" y="0"/>
                </a:moveTo>
                <a:lnTo>
                  <a:pt x="0" y="311150"/>
                </a:lnTo>
              </a:path>
            </a:pathLst>
          </a:custGeom>
          <a:ln w="12700">
            <a:solidFill>
              <a:srgbClr val="FFFFFF"/>
            </a:solidFill>
          </a:ln>
        </p:spPr>
        <p:txBody>
          <a:bodyPr wrap="square" lIns="0" tIns="0" rIns="0" bIns="0" rtlCol="0"/>
          <a:lstStyle/>
          <a:p>
            <a:endParaRPr/>
          </a:p>
        </p:txBody>
      </p:sp>
      <p:sp>
        <p:nvSpPr>
          <p:cNvPr id="64" name="object 64"/>
          <p:cNvSpPr/>
          <p:nvPr/>
        </p:nvSpPr>
        <p:spPr>
          <a:xfrm>
            <a:off x="6425180" y="4697923"/>
            <a:ext cx="0" cy="311150"/>
          </a:xfrm>
          <a:custGeom>
            <a:avLst/>
            <a:gdLst/>
            <a:ahLst/>
            <a:cxnLst/>
            <a:rect l="l" t="t" r="r" b="b"/>
            <a:pathLst>
              <a:path h="311150">
                <a:moveTo>
                  <a:pt x="0" y="0"/>
                </a:moveTo>
                <a:lnTo>
                  <a:pt x="0" y="311150"/>
                </a:lnTo>
              </a:path>
            </a:pathLst>
          </a:custGeom>
          <a:ln w="12700">
            <a:solidFill>
              <a:srgbClr val="FFFFFF"/>
            </a:solidFill>
          </a:ln>
        </p:spPr>
        <p:txBody>
          <a:bodyPr wrap="square" lIns="0" tIns="0" rIns="0" bIns="0" rtlCol="0"/>
          <a:lstStyle/>
          <a:p>
            <a:endParaRPr/>
          </a:p>
        </p:txBody>
      </p:sp>
      <p:sp>
        <p:nvSpPr>
          <p:cNvPr id="65" name="object 65"/>
          <p:cNvSpPr/>
          <p:nvPr/>
        </p:nvSpPr>
        <p:spPr>
          <a:xfrm>
            <a:off x="1182621" y="4697923"/>
            <a:ext cx="0" cy="396240"/>
          </a:xfrm>
          <a:custGeom>
            <a:avLst/>
            <a:gdLst/>
            <a:ahLst/>
            <a:cxnLst/>
            <a:rect l="l" t="t" r="r" b="b"/>
            <a:pathLst>
              <a:path h="396239">
                <a:moveTo>
                  <a:pt x="0" y="0"/>
                </a:moveTo>
                <a:lnTo>
                  <a:pt x="0" y="396240"/>
                </a:lnTo>
              </a:path>
            </a:pathLst>
          </a:custGeom>
          <a:ln w="12700">
            <a:solidFill>
              <a:srgbClr val="FFFFFF"/>
            </a:solidFill>
          </a:ln>
        </p:spPr>
        <p:txBody>
          <a:bodyPr wrap="square" lIns="0" tIns="0" rIns="0" bIns="0" rtlCol="0"/>
          <a:lstStyle/>
          <a:p>
            <a:endParaRPr/>
          </a:p>
        </p:txBody>
      </p:sp>
      <p:sp>
        <p:nvSpPr>
          <p:cNvPr id="66" name="object 66"/>
          <p:cNvSpPr/>
          <p:nvPr/>
        </p:nvSpPr>
        <p:spPr>
          <a:xfrm>
            <a:off x="7735821" y="4697923"/>
            <a:ext cx="0" cy="396240"/>
          </a:xfrm>
          <a:custGeom>
            <a:avLst/>
            <a:gdLst/>
            <a:ahLst/>
            <a:cxnLst/>
            <a:rect l="l" t="t" r="r" b="b"/>
            <a:pathLst>
              <a:path h="396239">
                <a:moveTo>
                  <a:pt x="0" y="0"/>
                </a:moveTo>
                <a:lnTo>
                  <a:pt x="0" y="396240"/>
                </a:lnTo>
              </a:path>
            </a:pathLst>
          </a:custGeom>
          <a:ln w="12700">
            <a:solidFill>
              <a:srgbClr val="FFFFFF"/>
            </a:solidFill>
          </a:ln>
        </p:spPr>
        <p:txBody>
          <a:bodyPr wrap="square" lIns="0" tIns="0" rIns="0" bIns="0" rtlCol="0"/>
          <a:lstStyle/>
          <a:p>
            <a:endParaRPr/>
          </a:p>
        </p:txBody>
      </p:sp>
      <p:sp>
        <p:nvSpPr>
          <p:cNvPr id="67" name="object 67"/>
          <p:cNvSpPr/>
          <p:nvPr/>
        </p:nvSpPr>
        <p:spPr>
          <a:xfrm>
            <a:off x="1176271" y="4704273"/>
            <a:ext cx="6565900" cy="0"/>
          </a:xfrm>
          <a:custGeom>
            <a:avLst/>
            <a:gdLst/>
            <a:ahLst/>
            <a:cxnLst/>
            <a:rect l="l" t="t" r="r" b="b"/>
            <a:pathLst>
              <a:path w="6565900">
                <a:moveTo>
                  <a:pt x="0" y="0"/>
                </a:moveTo>
                <a:lnTo>
                  <a:pt x="6565900" y="0"/>
                </a:lnTo>
              </a:path>
            </a:pathLst>
          </a:custGeom>
          <a:ln w="12700">
            <a:solidFill>
              <a:srgbClr val="FFFFFF"/>
            </a:solidFill>
          </a:ln>
        </p:spPr>
        <p:txBody>
          <a:bodyPr wrap="square" lIns="0" tIns="0" rIns="0" bIns="0" rtlCol="0"/>
          <a:lstStyle/>
          <a:p>
            <a:endParaRPr/>
          </a:p>
        </p:txBody>
      </p:sp>
      <p:sp>
        <p:nvSpPr>
          <p:cNvPr id="68" name="object 68"/>
          <p:cNvSpPr/>
          <p:nvPr/>
        </p:nvSpPr>
        <p:spPr>
          <a:xfrm>
            <a:off x="7659621" y="5075113"/>
            <a:ext cx="82550" cy="0"/>
          </a:xfrm>
          <a:custGeom>
            <a:avLst/>
            <a:gdLst/>
            <a:ahLst/>
            <a:cxnLst/>
            <a:rect l="l" t="t" r="r" b="b"/>
            <a:pathLst>
              <a:path w="82550">
                <a:moveTo>
                  <a:pt x="0" y="0"/>
                </a:moveTo>
                <a:lnTo>
                  <a:pt x="82550" y="0"/>
                </a:lnTo>
              </a:path>
            </a:pathLst>
          </a:custGeom>
          <a:ln w="6350">
            <a:solidFill>
              <a:srgbClr val="FFFFFF"/>
            </a:solidFill>
          </a:ln>
        </p:spPr>
        <p:txBody>
          <a:bodyPr wrap="square" lIns="0" tIns="0" rIns="0" bIns="0" rtlCol="0"/>
          <a:lstStyle/>
          <a:p>
            <a:endParaRPr/>
          </a:p>
        </p:txBody>
      </p:sp>
      <p:sp>
        <p:nvSpPr>
          <p:cNvPr id="69" name="object 69"/>
          <p:cNvSpPr/>
          <p:nvPr/>
        </p:nvSpPr>
        <p:spPr>
          <a:xfrm>
            <a:off x="1179446" y="5056063"/>
            <a:ext cx="0" cy="38100"/>
          </a:xfrm>
          <a:custGeom>
            <a:avLst/>
            <a:gdLst/>
            <a:ahLst/>
            <a:cxnLst/>
            <a:rect l="l" t="t" r="r" b="b"/>
            <a:pathLst>
              <a:path h="38100">
                <a:moveTo>
                  <a:pt x="0" y="0"/>
                </a:moveTo>
                <a:lnTo>
                  <a:pt x="0" y="38100"/>
                </a:lnTo>
              </a:path>
            </a:pathLst>
          </a:custGeom>
          <a:ln w="6350">
            <a:solidFill>
              <a:srgbClr val="FFFFFF"/>
            </a:solidFill>
          </a:ln>
        </p:spPr>
        <p:txBody>
          <a:bodyPr wrap="square" lIns="0" tIns="0" rIns="0" bIns="0" rtlCol="0"/>
          <a:lstStyle/>
          <a:p>
            <a:endParaRPr/>
          </a:p>
        </p:txBody>
      </p:sp>
      <p:sp>
        <p:nvSpPr>
          <p:cNvPr id="70" name="object 70"/>
          <p:cNvSpPr txBox="1"/>
          <p:nvPr/>
        </p:nvSpPr>
        <p:spPr>
          <a:xfrm>
            <a:off x="1710051" y="4722637"/>
            <a:ext cx="257175" cy="3003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10</a:t>
            </a:r>
            <a:endParaRPr sz="1800">
              <a:latin typeface="Calibri"/>
              <a:cs typeface="Calibri"/>
            </a:endParaRPr>
          </a:p>
        </p:txBody>
      </p:sp>
      <p:sp>
        <p:nvSpPr>
          <p:cNvPr id="71" name="object 71"/>
          <p:cNvSpPr txBox="1"/>
          <p:nvPr/>
        </p:nvSpPr>
        <p:spPr>
          <a:xfrm>
            <a:off x="3020946" y="4722637"/>
            <a:ext cx="257175" cy="3003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20</a:t>
            </a:r>
            <a:endParaRPr sz="1800">
              <a:latin typeface="Calibri"/>
              <a:cs typeface="Calibri"/>
            </a:endParaRPr>
          </a:p>
        </p:txBody>
      </p:sp>
      <p:sp>
        <p:nvSpPr>
          <p:cNvPr id="72" name="object 72"/>
          <p:cNvSpPr/>
          <p:nvPr/>
        </p:nvSpPr>
        <p:spPr>
          <a:xfrm>
            <a:off x="1803269" y="5390771"/>
            <a:ext cx="134620" cy="610235"/>
          </a:xfrm>
          <a:custGeom>
            <a:avLst/>
            <a:gdLst/>
            <a:ahLst/>
            <a:cxnLst/>
            <a:rect l="l" t="t" r="r" b="b"/>
            <a:pathLst>
              <a:path w="134619" h="610235">
                <a:moveTo>
                  <a:pt x="67326" y="57441"/>
                </a:moveTo>
                <a:lnTo>
                  <a:pt x="52818" y="82152"/>
                </a:lnTo>
                <a:lnTo>
                  <a:pt x="51434" y="609625"/>
                </a:lnTo>
                <a:lnTo>
                  <a:pt x="80390" y="609701"/>
                </a:lnTo>
                <a:lnTo>
                  <a:pt x="81706" y="108140"/>
                </a:lnTo>
                <a:lnTo>
                  <a:pt x="81684" y="82152"/>
                </a:lnTo>
                <a:lnTo>
                  <a:pt x="67326" y="57441"/>
                </a:lnTo>
                <a:close/>
              </a:path>
              <a:path w="134619" h="610235">
                <a:moveTo>
                  <a:pt x="84191" y="28689"/>
                </a:moveTo>
                <a:lnTo>
                  <a:pt x="52958" y="28689"/>
                </a:lnTo>
                <a:lnTo>
                  <a:pt x="81914" y="28765"/>
                </a:lnTo>
                <a:lnTo>
                  <a:pt x="81774" y="82307"/>
                </a:lnTo>
                <a:lnTo>
                  <a:pt x="105409" y="122986"/>
                </a:lnTo>
                <a:lnTo>
                  <a:pt x="109346" y="129908"/>
                </a:lnTo>
                <a:lnTo>
                  <a:pt x="118237" y="132270"/>
                </a:lnTo>
                <a:lnTo>
                  <a:pt x="125094" y="128257"/>
                </a:lnTo>
                <a:lnTo>
                  <a:pt x="132080" y="124244"/>
                </a:lnTo>
                <a:lnTo>
                  <a:pt x="134365" y="115379"/>
                </a:lnTo>
                <a:lnTo>
                  <a:pt x="130428" y="108470"/>
                </a:lnTo>
                <a:lnTo>
                  <a:pt x="84191" y="28689"/>
                </a:lnTo>
                <a:close/>
              </a:path>
              <a:path w="134619" h="610235">
                <a:moveTo>
                  <a:pt x="67563" y="0"/>
                </a:moveTo>
                <a:lnTo>
                  <a:pt x="0" y="115036"/>
                </a:lnTo>
                <a:lnTo>
                  <a:pt x="2286" y="123901"/>
                </a:lnTo>
                <a:lnTo>
                  <a:pt x="9143" y="127952"/>
                </a:lnTo>
                <a:lnTo>
                  <a:pt x="16128" y="132003"/>
                </a:lnTo>
                <a:lnTo>
                  <a:pt x="25018" y="129692"/>
                </a:lnTo>
                <a:lnTo>
                  <a:pt x="28956" y="122796"/>
                </a:lnTo>
                <a:lnTo>
                  <a:pt x="52818" y="82152"/>
                </a:lnTo>
                <a:lnTo>
                  <a:pt x="52958" y="28689"/>
                </a:lnTo>
                <a:lnTo>
                  <a:pt x="84191" y="28689"/>
                </a:lnTo>
                <a:lnTo>
                  <a:pt x="67563" y="0"/>
                </a:lnTo>
                <a:close/>
              </a:path>
              <a:path w="134619" h="610235">
                <a:moveTo>
                  <a:pt x="81896" y="35991"/>
                </a:moveTo>
                <a:lnTo>
                  <a:pt x="54863" y="35991"/>
                </a:lnTo>
                <a:lnTo>
                  <a:pt x="79882" y="36055"/>
                </a:lnTo>
                <a:lnTo>
                  <a:pt x="67326" y="57441"/>
                </a:lnTo>
                <a:lnTo>
                  <a:pt x="81774" y="82307"/>
                </a:lnTo>
                <a:lnTo>
                  <a:pt x="81896" y="35991"/>
                </a:lnTo>
                <a:close/>
              </a:path>
              <a:path w="134619" h="610235">
                <a:moveTo>
                  <a:pt x="52958" y="28689"/>
                </a:moveTo>
                <a:lnTo>
                  <a:pt x="52818" y="82152"/>
                </a:lnTo>
                <a:lnTo>
                  <a:pt x="67326" y="57441"/>
                </a:lnTo>
                <a:lnTo>
                  <a:pt x="54863" y="35991"/>
                </a:lnTo>
                <a:lnTo>
                  <a:pt x="81896" y="35991"/>
                </a:lnTo>
                <a:lnTo>
                  <a:pt x="81914" y="28765"/>
                </a:lnTo>
                <a:lnTo>
                  <a:pt x="52958" y="28689"/>
                </a:lnTo>
                <a:close/>
              </a:path>
              <a:path w="134619" h="610235">
                <a:moveTo>
                  <a:pt x="54863" y="35991"/>
                </a:moveTo>
                <a:lnTo>
                  <a:pt x="67326" y="57441"/>
                </a:lnTo>
                <a:lnTo>
                  <a:pt x="79882" y="36055"/>
                </a:lnTo>
                <a:lnTo>
                  <a:pt x="54863" y="35991"/>
                </a:lnTo>
                <a:close/>
              </a:path>
            </a:pathLst>
          </a:custGeom>
          <a:solidFill>
            <a:srgbClr val="FF0000"/>
          </a:solidFill>
        </p:spPr>
        <p:txBody>
          <a:bodyPr wrap="square" lIns="0" tIns="0" rIns="0" bIns="0" rtlCol="0"/>
          <a:lstStyle/>
          <a:p>
            <a:endParaRPr/>
          </a:p>
        </p:txBody>
      </p:sp>
      <p:sp>
        <p:nvSpPr>
          <p:cNvPr id="73" name="object 73"/>
          <p:cNvSpPr txBox="1"/>
          <p:nvPr/>
        </p:nvSpPr>
        <p:spPr>
          <a:xfrm>
            <a:off x="1687446" y="5942472"/>
            <a:ext cx="3600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F=0</a:t>
            </a:r>
            <a:endParaRPr sz="1800">
              <a:latin typeface="Calibri"/>
              <a:cs typeface="Calibri"/>
            </a:endParaRPr>
          </a:p>
        </p:txBody>
      </p:sp>
      <p:sp>
        <p:nvSpPr>
          <p:cNvPr id="74" name="object 74"/>
          <p:cNvSpPr/>
          <p:nvPr/>
        </p:nvSpPr>
        <p:spPr>
          <a:xfrm>
            <a:off x="3098669" y="5390771"/>
            <a:ext cx="134620" cy="610235"/>
          </a:xfrm>
          <a:custGeom>
            <a:avLst/>
            <a:gdLst/>
            <a:ahLst/>
            <a:cxnLst/>
            <a:rect l="l" t="t" r="r" b="b"/>
            <a:pathLst>
              <a:path w="134619" h="610235">
                <a:moveTo>
                  <a:pt x="67326" y="57441"/>
                </a:moveTo>
                <a:lnTo>
                  <a:pt x="52818" y="82152"/>
                </a:lnTo>
                <a:lnTo>
                  <a:pt x="51434" y="609625"/>
                </a:lnTo>
                <a:lnTo>
                  <a:pt x="80390" y="609701"/>
                </a:lnTo>
                <a:lnTo>
                  <a:pt x="81706" y="108140"/>
                </a:lnTo>
                <a:lnTo>
                  <a:pt x="81684" y="82152"/>
                </a:lnTo>
                <a:lnTo>
                  <a:pt x="67326" y="57441"/>
                </a:lnTo>
                <a:close/>
              </a:path>
              <a:path w="134619" h="610235">
                <a:moveTo>
                  <a:pt x="84191" y="28689"/>
                </a:moveTo>
                <a:lnTo>
                  <a:pt x="52958" y="28689"/>
                </a:lnTo>
                <a:lnTo>
                  <a:pt x="81914" y="28765"/>
                </a:lnTo>
                <a:lnTo>
                  <a:pt x="81774" y="82307"/>
                </a:lnTo>
                <a:lnTo>
                  <a:pt x="105409" y="122986"/>
                </a:lnTo>
                <a:lnTo>
                  <a:pt x="109346" y="129908"/>
                </a:lnTo>
                <a:lnTo>
                  <a:pt x="118237" y="132270"/>
                </a:lnTo>
                <a:lnTo>
                  <a:pt x="125094" y="128257"/>
                </a:lnTo>
                <a:lnTo>
                  <a:pt x="132080" y="124244"/>
                </a:lnTo>
                <a:lnTo>
                  <a:pt x="134365" y="115379"/>
                </a:lnTo>
                <a:lnTo>
                  <a:pt x="130428" y="108470"/>
                </a:lnTo>
                <a:lnTo>
                  <a:pt x="84191" y="28689"/>
                </a:lnTo>
                <a:close/>
              </a:path>
              <a:path w="134619" h="610235">
                <a:moveTo>
                  <a:pt x="67563" y="0"/>
                </a:moveTo>
                <a:lnTo>
                  <a:pt x="0" y="115036"/>
                </a:lnTo>
                <a:lnTo>
                  <a:pt x="2286" y="123901"/>
                </a:lnTo>
                <a:lnTo>
                  <a:pt x="9143" y="127952"/>
                </a:lnTo>
                <a:lnTo>
                  <a:pt x="16128" y="132003"/>
                </a:lnTo>
                <a:lnTo>
                  <a:pt x="25018" y="129692"/>
                </a:lnTo>
                <a:lnTo>
                  <a:pt x="28956" y="122796"/>
                </a:lnTo>
                <a:lnTo>
                  <a:pt x="52818" y="82152"/>
                </a:lnTo>
                <a:lnTo>
                  <a:pt x="52958" y="28689"/>
                </a:lnTo>
                <a:lnTo>
                  <a:pt x="84191" y="28689"/>
                </a:lnTo>
                <a:lnTo>
                  <a:pt x="67563" y="0"/>
                </a:lnTo>
                <a:close/>
              </a:path>
              <a:path w="134619" h="610235">
                <a:moveTo>
                  <a:pt x="81896" y="35991"/>
                </a:moveTo>
                <a:lnTo>
                  <a:pt x="54863" y="35991"/>
                </a:lnTo>
                <a:lnTo>
                  <a:pt x="79882" y="36055"/>
                </a:lnTo>
                <a:lnTo>
                  <a:pt x="67326" y="57441"/>
                </a:lnTo>
                <a:lnTo>
                  <a:pt x="81774" y="82307"/>
                </a:lnTo>
                <a:lnTo>
                  <a:pt x="81896" y="35991"/>
                </a:lnTo>
                <a:close/>
              </a:path>
              <a:path w="134619" h="610235">
                <a:moveTo>
                  <a:pt x="52958" y="28689"/>
                </a:moveTo>
                <a:lnTo>
                  <a:pt x="52818" y="82152"/>
                </a:lnTo>
                <a:lnTo>
                  <a:pt x="67326" y="57441"/>
                </a:lnTo>
                <a:lnTo>
                  <a:pt x="54863" y="35991"/>
                </a:lnTo>
                <a:lnTo>
                  <a:pt x="81896" y="35991"/>
                </a:lnTo>
                <a:lnTo>
                  <a:pt x="81914" y="28765"/>
                </a:lnTo>
                <a:lnTo>
                  <a:pt x="52958" y="28689"/>
                </a:lnTo>
                <a:close/>
              </a:path>
              <a:path w="134619" h="610235">
                <a:moveTo>
                  <a:pt x="54863" y="35991"/>
                </a:moveTo>
                <a:lnTo>
                  <a:pt x="67326" y="57441"/>
                </a:lnTo>
                <a:lnTo>
                  <a:pt x="79882" y="36055"/>
                </a:lnTo>
                <a:lnTo>
                  <a:pt x="54863" y="35991"/>
                </a:lnTo>
                <a:close/>
              </a:path>
            </a:pathLst>
          </a:custGeom>
          <a:solidFill>
            <a:srgbClr val="FF0000"/>
          </a:solidFill>
        </p:spPr>
        <p:txBody>
          <a:bodyPr wrap="square" lIns="0" tIns="0" rIns="0" bIns="0" rtlCol="0"/>
          <a:lstStyle/>
          <a:p>
            <a:endParaRPr/>
          </a:p>
        </p:txBody>
      </p:sp>
      <p:sp>
        <p:nvSpPr>
          <p:cNvPr id="75" name="object 75"/>
          <p:cNvSpPr txBox="1"/>
          <p:nvPr/>
        </p:nvSpPr>
        <p:spPr>
          <a:xfrm>
            <a:off x="2972559" y="5942472"/>
            <a:ext cx="38354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R</a:t>
            </a:r>
            <a:r>
              <a:rPr sz="1800" b="1" spc="-5" dirty="0">
                <a:latin typeface="Calibri"/>
                <a:cs typeface="Calibri"/>
              </a:rPr>
              <a:t>=1</a:t>
            </a:r>
            <a:endParaRPr sz="1800">
              <a:latin typeface="Calibri"/>
              <a:cs typeface="Calibri"/>
            </a:endParaRPr>
          </a:p>
        </p:txBody>
      </p:sp>
      <p:sp>
        <p:nvSpPr>
          <p:cNvPr id="76" name="object 76"/>
          <p:cNvSpPr/>
          <p:nvPr/>
        </p:nvSpPr>
        <p:spPr>
          <a:xfrm>
            <a:off x="1182621" y="5009073"/>
            <a:ext cx="1295400" cy="370840"/>
          </a:xfrm>
          <a:custGeom>
            <a:avLst/>
            <a:gdLst/>
            <a:ahLst/>
            <a:cxnLst/>
            <a:rect l="l" t="t" r="r" b="b"/>
            <a:pathLst>
              <a:path w="1295400" h="370839">
                <a:moveTo>
                  <a:pt x="0" y="370840"/>
                </a:moveTo>
                <a:lnTo>
                  <a:pt x="1295400" y="370840"/>
                </a:lnTo>
                <a:lnTo>
                  <a:pt x="1295400" y="0"/>
                </a:lnTo>
                <a:lnTo>
                  <a:pt x="0" y="0"/>
                </a:lnTo>
                <a:lnTo>
                  <a:pt x="0" y="370840"/>
                </a:lnTo>
                <a:close/>
              </a:path>
            </a:pathLst>
          </a:custGeom>
          <a:solidFill>
            <a:srgbClr val="FFFFFF"/>
          </a:solidFill>
        </p:spPr>
        <p:txBody>
          <a:bodyPr wrap="square" lIns="0" tIns="0" rIns="0" bIns="0" rtlCol="0"/>
          <a:lstStyle/>
          <a:p>
            <a:endParaRPr/>
          </a:p>
        </p:txBody>
      </p:sp>
      <p:sp>
        <p:nvSpPr>
          <p:cNvPr id="77" name="object 77"/>
          <p:cNvSpPr/>
          <p:nvPr/>
        </p:nvSpPr>
        <p:spPr>
          <a:xfrm>
            <a:off x="2478021" y="5009073"/>
            <a:ext cx="1295400" cy="370840"/>
          </a:xfrm>
          <a:custGeom>
            <a:avLst/>
            <a:gdLst/>
            <a:ahLst/>
            <a:cxnLst/>
            <a:rect l="l" t="t" r="r" b="b"/>
            <a:pathLst>
              <a:path w="1295400" h="370839">
                <a:moveTo>
                  <a:pt x="0" y="370840"/>
                </a:moveTo>
                <a:lnTo>
                  <a:pt x="1295400" y="370840"/>
                </a:lnTo>
                <a:lnTo>
                  <a:pt x="1295400" y="0"/>
                </a:lnTo>
                <a:lnTo>
                  <a:pt x="0" y="0"/>
                </a:lnTo>
                <a:lnTo>
                  <a:pt x="0" y="370840"/>
                </a:lnTo>
                <a:close/>
              </a:path>
            </a:pathLst>
          </a:custGeom>
          <a:solidFill>
            <a:srgbClr val="FFFFFF"/>
          </a:solidFill>
        </p:spPr>
        <p:txBody>
          <a:bodyPr wrap="square" lIns="0" tIns="0" rIns="0" bIns="0" rtlCol="0"/>
          <a:lstStyle/>
          <a:p>
            <a:endParaRPr/>
          </a:p>
        </p:txBody>
      </p:sp>
      <p:sp>
        <p:nvSpPr>
          <p:cNvPr id="78" name="object 78"/>
          <p:cNvSpPr/>
          <p:nvPr/>
        </p:nvSpPr>
        <p:spPr>
          <a:xfrm>
            <a:off x="3773421" y="5009073"/>
            <a:ext cx="1295400" cy="370840"/>
          </a:xfrm>
          <a:custGeom>
            <a:avLst/>
            <a:gdLst/>
            <a:ahLst/>
            <a:cxnLst/>
            <a:rect l="l" t="t" r="r" b="b"/>
            <a:pathLst>
              <a:path w="1295400" h="370839">
                <a:moveTo>
                  <a:pt x="0" y="370840"/>
                </a:moveTo>
                <a:lnTo>
                  <a:pt x="1295400" y="370840"/>
                </a:lnTo>
                <a:lnTo>
                  <a:pt x="1295400" y="0"/>
                </a:lnTo>
                <a:lnTo>
                  <a:pt x="0" y="0"/>
                </a:lnTo>
                <a:lnTo>
                  <a:pt x="0" y="370840"/>
                </a:lnTo>
                <a:close/>
              </a:path>
            </a:pathLst>
          </a:custGeom>
          <a:solidFill>
            <a:srgbClr val="FFFFFF"/>
          </a:solidFill>
        </p:spPr>
        <p:txBody>
          <a:bodyPr wrap="square" lIns="0" tIns="0" rIns="0" bIns="0" rtlCol="0"/>
          <a:lstStyle/>
          <a:p>
            <a:endParaRPr/>
          </a:p>
        </p:txBody>
      </p:sp>
      <p:sp>
        <p:nvSpPr>
          <p:cNvPr id="79" name="object 79"/>
          <p:cNvSpPr/>
          <p:nvPr/>
        </p:nvSpPr>
        <p:spPr>
          <a:xfrm>
            <a:off x="5068821" y="5009073"/>
            <a:ext cx="1295400" cy="370840"/>
          </a:xfrm>
          <a:custGeom>
            <a:avLst/>
            <a:gdLst/>
            <a:ahLst/>
            <a:cxnLst/>
            <a:rect l="l" t="t" r="r" b="b"/>
            <a:pathLst>
              <a:path w="1295400" h="370839">
                <a:moveTo>
                  <a:pt x="0" y="370840"/>
                </a:moveTo>
                <a:lnTo>
                  <a:pt x="1295400" y="370840"/>
                </a:lnTo>
                <a:lnTo>
                  <a:pt x="1295400" y="0"/>
                </a:lnTo>
                <a:lnTo>
                  <a:pt x="0" y="0"/>
                </a:lnTo>
                <a:lnTo>
                  <a:pt x="0" y="370840"/>
                </a:lnTo>
                <a:close/>
              </a:path>
            </a:pathLst>
          </a:custGeom>
          <a:solidFill>
            <a:srgbClr val="FFFFFF"/>
          </a:solidFill>
        </p:spPr>
        <p:txBody>
          <a:bodyPr wrap="square" lIns="0" tIns="0" rIns="0" bIns="0" rtlCol="0"/>
          <a:lstStyle/>
          <a:p>
            <a:endParaRPr/>
          </a:p>
        </p:txBody>
      </p:sp>
      <p:sp>
        <p:nvSpPr>
          <p:cNvPr id="80" name="object 80"/>
          <p:cNvSpPr/>
          <p:nvPr/>
        </p:nvSpPr>
        <p:spPr>
          <a:xfrm>
            <a:off x="6364221" y="5009073"/>
            <a:ext cx="1295400" cy="370840"/>
          </a:xfrm>
          <a:custGeom>
            <a:avLst/>
            <a:gdLst/>
            <a:ahLst/>
            <a:cxnLst/>
            <a:rect l="l" t="t" r="r" b="b"/>
            <a:pathLst>
              <a:path w="1295400" h="370839">
                <a:moveTo>
                  <a:pt x="0" y="370840"/>
                </a:moveTo>
                <a:lnTo>
                  <a:pt x="1295400" y="370840"/>
                </a:lnTo>
                <a:lnTo>
                  <a:pt x="1295400" y="0"/>
                </a:lnTo>
                <a:lnTo>
                  <a:pt x="0" y="0"/>
                </a:lnTo>
                <a:lnTo>
                  <a:pt x="0" y="370840"/>
                </a:lnTo>
                <a:close/>
              </a:path>
            </a:pathLst>
          </a:custGeom>
          <a:solidFill>
            <a:srgbClr val="FFFFFF"/>
          </a:solidFill>
        </p:spPr>
        <p:txBody>
          <a:bodyPr wrap="square" lIns="0" tIns="0" rIns="0" bIns="0" rtlCol="0"/>
          <a:lstStyle/>
          <a:p>
            <a:endParaRPr/>
          </a:p>
        </p:txBody>
      </p:sp>
      <p:sp>
        <p:nvSpPr>
          <p:cNvPr id="81" name="object 81"/>
          <p:cNvSpPr/>
          <p:nvPr/>
        </p:nvSpPr>
        <p:spPr>
          <a:xfrm>
            <a:off x="2478021" y="5002723"/>
            <a:ext cx="0" cy="396240"/>
          </a:xfrm>
          <a:custGeom>
            <a:avLst/>
            <a:gdLst/>
            <a:ahLst/>
            <a:cxnLst/>
            <a:rect l="l" t="t" r="r" b="b"/>
            <a:pathLst>
              <a:path h="396239">
                <a:moveTo>
                  <a:pt x="0" y="0"/>
                </a:moveTo>
                <a:lnTo>
                  <a:pt x="0" y="396240"/>
                </a:lnTo>
              </a:path>
            </a:pathLst>
          </a:custGeom>
          <a:ln w="12700">
            <a:solidFill>
              <a:srgbClr val="FFFFFF"/>
            </a:solidFill>
          </a:ln>
        </p:spPr>
        <p:txBody>
          <a:bodyPr wrap="square" lIns="0" tIns="0" rIns="0" bIns="0" rtlCol="0"/>
          <a:lstStyle/>
          <a:p>
            <a:endParaRPr/>
          </a:p>
        </p:txBody>
      </p:sp>
      <p:sp>
        <p:nvSpPr>
          <p:cNvPr id="82" name="object 82"/>
          <p:cNvSpPr/>
          <p:nvPr/>
        </p:nvSpPr>
        <p:spPr>
          <a:xfrm>
            <a:off x="3773421" y="5002723"/>
            <a:ext cx="0" cy="396240"/>
          </a:xfrm>
          <a:custGeom>
            <a:avLst/>
            <a:gdLst/>
            <a:ahLst/>
            <a:cxnLst/>
            <a:rect l="l" t="t" r="r" b="b"/>
            <a:pathLst>
              <a:path h="396239">
                <a:moveTo>
                  <a:pt x="0" y="0"/>
                </a:moveTo>
                <a:lnTo>
                  <a:pt x="0" y="396240"/>
                </a:lnTo>
              </a:path>
            </a:pathLst>
          </a:custGeom>
          <a:ln w="12700">
            <a:solidFill>
              <a:srgbClr val="FFFFFF"/>
            </a:solidFill>
          </a:ln>
        </p:spPr>
        <p:txBody>
          <a:bodyPr wrap="square" lIns="0" tIns="0" rIns="0" bIns="0" rtlCol="0"/>
          <a:lstStyle/>
          <a:p>
            <a:endParaRPr/>
          </a:p>
        </p:txBody>
      </p:sp>
      <p:sp>
        <p:nvSpPr>
          <p:cNvPr id="83" name="object 83"/>
          <p:cNvSpPr/>
          <p:nvPr/>
        </p:nvSpPr>
        <p:spPr>
          <a:xfrm>
            <a:off x="5068821" y="5002723"/>
            <a:ext cx="0" cy="396240"/>
          </a:xfrm>
          <a:custGeom>
            <a:avLst/>
            <a:gdLst/>
            <a:ahLst/>
            <a:cxnLst/>
            <a:rect l="l" t="t" r="r" b="b"/>
            <a:pathLst>
              <a:path h="396239">
                <a:moveTo>
                  <a:pt x="0" y="0"/>
                </a:moveTo>
                <a:lnTo>
                  <a:pt x="0" y="396240"/>
                </a:lnTo>
              </a:path>
            </a:pathLst>
          </a:custGeom>
          <a:ln w="12700">
            <a:solidFill>
              <a:srgbClr val="FFFFFF"/>
            </a:solidFill>
          </a:ln>
        </p:spPr>
        <p:txBody>
          <a:bodyPr wrap="square" lIns="0" tIns="0" rIns="0" bIns="0" rtlCol="0"/>
          <a:lstStyle/>
          <a:p>
            <a:endParaRPr/>
          </a:p>
        </p:txBody>
      </p:sp>
      <p:sp>
        <p:nvSpPr>
          <p:cNvPr id="84" name="object 84"/>
          <p:cNvSpPr/>
          <p:nvPr/>
        </p:nvSpPr>
        <p:spPr>
          <a:xfrm>
            <a:off x="6364221" y="5002723"/>
            <a:ext cx="0" cy="396240"/>
          </a:xfrm>
          <a:custGeom>
            <a:avLst/>
            <a:gdLst/>
            <a:ahLst/>
            <a:cxnLst/>
            <a:rect l="l" t="t" r="r" b="b"/>
            <a:pathLst>
              <a:path h="396239">
                <a:moveTo>
                  <a:pt x="0" y="0"/>
                </a:moveTo>
                <a:lnTo>
                  <a:pt x="0" y="396240"/>
                </a:lnTo>
              </a:path>
            </a:pathLst>
          </a:custGeom>
          <a:ln w="12700">
            <a:solidFill>
              <a:srgbClr val="FFFFFF"/>
            </a:solidFill>
          </a:ln>
        </p:spPr>
        <p:txBody>
          <a:bodyPr wrap="square" lIns="0" tIns="0" rIns="0" bIns="0" rtlCol="0"/>
          <a:lstStyle/>
          <a:p>
            <a:endParaRPr/>
          </a:p>
        </p:txBody>
      </p:sp>
      <p:sp>
        <p:nvSpPr>
          <p:cNvPr id="85" name="object 85"/>
          <p:cNvSpPr/>
          <p:nvPr/>
        </p:nvSpPr>
        <p:spPr>
          <a:xfrm>
            <a:off x="1182621" y="5002723"/>
            <a:ext cx="0" cy="396240"/>
          </a:xfrm>
          <a:custGeom>
            <a:avLst/>
            <a:gdLst/>
            <a:ahLst/>
            <a:cxnLst/>
            <a:rect l="l" t="t" r="r" b="b"/>
            <a:pathLst>
              <a:path h="396239">
                <a:moveTo>
                  <a:pt x="0" y="0"/>
                </a:moveTo>
                <a:lnTo>
                  <a:pt x="0" y="396240"/>
                </a:lnTo>
              </a:path>
            </a:pathLst>
          </a:custGeom>
          <a:ln w="12700">
            <a:solidFill>
              <a:srgbClr val="FFFFFF"/>
            </a:solidFill>
          </a:ln>
        </p:spPr>
        <p:txBody>
          <a:bodyPr wrap="square" lIns="0" tIns="0" rIns="0" bIns="0" rtlCol="0"/>
          <a:lstStyle/>
          <a:p>
            <a:endParaRPr/>
          </a:p>
        </p:txBody>
      </p:sp>
      <p:sp>
        <p:nvSpPr>
          <p:cNvPr id="86" name="object 86"/>
          <p:cNvSpPr/>
          <p:nvPr/>
        </p:nvSpPr>
        <p:spPr>
          <a:xfrm>
            <a:off x="7659621" y="5002723"/>
            <a:ext cx="0" cy="396240"/>
          </a:xfrm>
          <a:custGeom>
            <a:avLst/>
            <a:gdLst/>
            <a:ahLst/>
            <a:cxnLst/>
            <a:rect l="l" t="t" r="r" b="b"/>
            <a:pathLst>
              <a:path h="396239">
                <a:moveTo>
                  <a:pt x="0" y="0"/>
                </a:moveTo>
                <a:lnTo>
                  <a:pt x="0" y="396240"/>
                </a:lnTo>
              </a:path>
            </a:pathLst>
          </a:custGeom>
          <a:ln w="12700">
            <a:solidFill>
              <a:srgbClr val="FFFFFF"/>
            </a:solidFill>
          </a:ln>
        </p:spPr>
        <p:txBody>
          <a:bodyPr wrap="square" lIns="0" tIns="0" rIns="0" bIns="0" rtlCol="0"/>
          <a:lstStyle/>
          <a:p>
            <a:endParaRPr/>
          </a:p>
        </p:txBody>
      </p:sp>
      <p:sp>
        <p:nvSpPr>
          <p:cNvPr id="87" name="object 87"/>
          <p:cNvSpPr/>
          <p:nvPr/>
        </p:nvSpPr>
        <p:spPr>
          <a:xfrm>
            <a:off x="1176271" y="5009073"/>
            <a:ext cx="6489700" cy="0"/>
          </a:xfrm>
          <a:custGeom>
            <a:avLst/>
            <a:gdLst/>
            <a:ahLst/>
            <a:cxnLst/>
            <a:rect l="l" t="t" r="r" b="b"/>
            <a:pathLst>
              <a:path w="6489700">
                <a:moveTo>
                  <a:pt x="0" y="0"/>
                </a:moveTo>
                <a:lnTo>
                  <a:pt x="6489700" y="0"/>
                </a:lnTo>
              </a:path>
            </a:pathLst>
          </a:custGeom>
          <a:ln w="12700">
            <a:solidFill>
              <a:srgbClr val="FFFFFF"/>
            </a:solidFill>
          </a:ln>
        </p:spPr>
        <p:txBody>
          <a:bodyPr wrap="square" lIns="0" tIns="0" rIns="0" bIns="0" rtlCol="0"/>
          <a:lstStyle/>
          <a:p>
            <a:endParaRPr/>
          </a:p>
        </p:txBody>
      </p:sp>
      <p:sp>
        <p:nvSpPr>
          <p:cNvPr id="88" name="object 88"/>
          <p:cNvSpPr/>
          <p:nvPr/>
        </p:nvSpPr>
        <p:spPr>
          <a:xfrm>
            <a:off x="1176271" y="5379913"/>
            <a:ext cx="6489700" cy="0"/>
          </a:xfrm>
          <a:custGeom>
            <a:avLst/>
            <a:gdLst/>
            <a:ahLst/>
            <a:cxnLst/>
            <a:rect l="l" t="t" r="r" b="b"/>
            <a:pathLst>
              <a:path w="6489700">
                <a:moveTo>
                  <a:pt x="0" y="0"/>
                </a:moveTo>
                <a:lnTo>
                  <a:pt x="6489700" y="0"/>
                </a:lnTo>
              </a:path>
            </a:pathLst>
          </a:custGeom>
          <a:ln w="38100">
            <a:solidFill>
              <a:srgbClr val="FFFFFF"/>
            </a:solidFill>
          </a:ln>
        </p:spPr>
        <p:txBody>
          <a:bodyPr wrap="square" lIns="0" tIns="0" rIns="0" bIns="0" rtlCol="0"/>
          <a:lstStyle/>
          <a:p>
            <a:endParaRPr/>
          </a:p>
        </p:txBody>
      </p:sp>
      <p:sp>
        <p:nvSpPr>
          <p:cNvPr id="89" name="object 89"/>
          <p:cNvSpPr txBox="1"/>
          <p:nvPr/>
        </p:nvSpPr>
        <p:spPr>
          <a:xfrm>
            <a:off x="1615818" y="5028072"/>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A[0]</a:t>
            </a:r>
            <a:endParaRPr sz="1800">
              <a:latin typeface="Calibri"/>
              <a:cs typeface="Calibri"/>
            </a:endParaRPr>
          </a:p>
        </p:txBody>
      </p:sp>
      <p:sp>
        <p:nvSpPr>
          <p:cNvPr id="90" name="object 90"/>
          <p:cNvSpPr txBox="1"/>
          <p:nvPr/>
        </p:nvSpPr>
        <p:spPr>
          <a:xfrm>
            <a:off x="2911598" y="5028072"/>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A[1]</a:t>
            </a:r>
            <a:endParaRPr sz="1800">
              <a:latin typeface="Calibri"/>
              <a:cs typeface="Calibri"/>
            </a:endParaRPr>
          </a:p>
        </p:txBody>
      </p:sp>
      <p:sp>
        <p:nvSpPr>
          <p:cNvPr id="91" name="object 91"/>
          <p:cNvSpPr txBox="1"/>
          <p:nvPr/>
        </p:nvSpPr>
        <p:spPr>
          <a:xfrm>
            <a:off x="4206999" y="5028072"/>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A[2]</a:t>
            </a:r>
            <a:endParaRPr sz="1800">
              <a:latin typeface="Calibri"/>
              <a:cs typeface="Calibri"/>
            </a:endParaRPr>
          </a:p>
        </p:txBody>
      </p:sp>
      <p:sp>
        <p:nvSpPr>
          <p:cNvPr id="92" name="object 92"/>
          <p:cNvSpPr txBox="1"/>
          <p:nvPr/>
        </p:nvSpPr>
        <p:spPr>
          <a:xfrm>
            <a:off x="5502653" y="5028072"/>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A[3]</a:t>
            </a:r>
            <a:endParaRPr sz="1800">
              <a:latin typeface="Calibri"/>
              <a:cs typeface="Calibri"/>
            </a:endParaRPr>
          </a:p>
        </p:txBody>
      </p:sp>
      <p:sp>
        <p:nvSpPr>
          <p:cNvPr id="93" name="object 93"/>
          <p:cNvSpPr txBox="1"/>
          <p:nvPr/>
        </p:nvSpPr>
        <p:spPr>
          <a:xfrm>
            <a:off x="6798052" y="5028072"/>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A[4]</a:t>
            </a:r>
            <a:endParaRPr sz="1800">
              <a:latin typeface="Calibri"/>
              <a:cs typeface="Calibri"/>
            </a:endParaRPr>
          </a:p>
        </p:txBody>
      </p:sp>
      <p:sp>
        <p:nvSpPr>
          <p:cNvPr id="94" name="Date Placeholder 93">
            <a:extLst>
              <a:ext uri="{FF2B5EF4-FFF2-40B4-BE49-F238E27FC236}">
                <a16:creationId xmlns:a16="http://schemas.microsoft.com/office/drawing/2014/main" id="{8E6E75F9-61F3-4AD1-8504-1D087D07D7A8}"/>
              </a:ext>
            </a:extLst>
          </p:cNvPr>
          <p:cNvSpPr>
            <a:spLocks noGrp="1"/>
          </p:cNvSpPr>
          <p:nvPr>
            <p:ph type="dt" sz="half" idx="10"/>
          </p:nvPr>
        </p:nvSpPr>
        <p:spPr/>
        <p:txBody>
          <a:bodyPr/>
          <a:lstStyle/>
          <a:p>
            <a:fld id="{BDA6F275-C0EA-41F3-9423-C6372930D020}" type="datetime1">
              <a:rPr lang="en-IN" smtClean="0"/>
              <a:t>03-09-2021</a:t>
            </a:fld>
            <a:endParaRPr lang="en-US"/>
          </a:p>
        </p:txBody>
      </p:sp>
      <p:sp>
        <p:nvSpPr>
          <p:cNvPr id="95" name="Footer Placeholder 94">
            <a:extLst>
              <a:ext uri="{FF2B5EF4-FFF2-40B4-BE49-F238E27FC236}">
                <a16:creationId xmlns:a16="http://schemas.microsoft.com/office/drawing/2014/main" id="{A2C51008-A3D6-41F9-B7BC-001D9BA8E95D}"/>
              </a:ext>
            </a:extLst>
          </p:cNvPr>
          <p:cNvSpPr>
            <a:spLocks noGrp="1"/>
          </p:cNvSpPr>
          <p:nvPr>
            <p:ph type="ftr" sz="quarter" idx="11"/>
          </p:nvPr>
        </p:nvSpPr>
        <p:spPr/>
        <p:txBody>
          <a:bodyPr/>
          <a:lstStyle/>
          <a:p>
            <a:r>
              <a:rPr lang="fi-FI" smtClean="0"/>
              <a:t>Alisha Sikri DS  Unit 2                        </a:t>
            </a:r>
            <a:endParaRPr lang="en-US"/>
          </a:p>
        </p:txBody>
      </p:sp>
      <p:sp>
        <p:nvSpPr>
          <p:cNvPr id="96" name="Slide Number Placeholder 95">
            <a:extLst>
              <a:ext uri="{FF2B5EF4-FFF2-40B4-BE49-F238E27FC236}">
                <a16:creationId xmlns:a16="http://schemas.microsoft.com/office/drawing/2014/main" id="{CFCFA983-521E-42FD-B95F-CDCD5704F4E1}"/>
              </a:ext>
            </a:extLst>
          </p:cNvPr>
          <p:cNvSpPr>
            <a:spLocks noGrp="1"/>
          </p:cNvSpPr>
          <p:nvPr>
            <p:ph type="sldNum" sz="quarter" idx="12"/>
          </p:nvPr>
        </p:nvSpPr>
        <p:spPr/>
        <p:txBody>
          <a:bodyPr/>
          <a:lstStyle/>
          <a:p>
            <a:fld id="{B6F15528-21DE-4FAA-801E-634DDDAF4B2B}" type="slidenum">
              <a:rPr lang="en-US" smtClean="0"/>
              <a:pPr/>
              <a:t>78</a:t>
            </a:fld>
            <a:endParaRPr lang="en-US"/>
          </a:p>
        </p:txBody>
      </p:sp>
      <p:sp>
        <p:nvSpPr>
          <p:cNvPr id="97" name="Title 1">
            <a:extLst>
              <a:ext uri="{FF2B5EF4-FFF2-40B4-BE49-F238E27FC236}">
                <a16:creationId xmlns:a16="http://schemas.microsoft.com/office/drawing/2014/main" id="{C3DF47CB-9F4F-44C2-AE54-3F03B7BD58A1}"/>
              </a:ext>
            </a:extLst>
          </p:cNvPr>
          <p:cNvSpPr txBox="1">
            <a:spLocks/>
          </p:cNvSpPr>
          <p:nvPr/>
        </p:nvSpPr>
        <p:spPr>
          <a:xfrm>
            <a:off x="1371600" y="-232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98" name="Picture 2" descr="E:\NIET\Project\xLogo11.png.pagespeed.ic.pydHLuCQEZ.png">
            <a:extLst>
              <a:ext uri="{FF2B5EF4-FFF2-40B4-BE49-F238E27FC236}">
                <a16:creationId xmlns:a16="http://schemas.microsoft.com/office/drawing/2014/main" id="{D73876DD-29B1-4883-9852-8D1618E4BBD3}"/>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68FCB53-68DD-440B-A691-4A6D35AE8357}"/>
              </a:ext>
            </a:extLst>
          </p:cNvPr>
          <p:cNvPicPr>
            <a:picLocks noGrp="1" noChangeAspect="1"/>
          </p:cNvPicPr>
          <p:nvPr>
            <p:ph idx="1"/>
          </p:nvPr>
        </p:nvPicPr>
        <p:blipFill>
          <a:blip r:embed="rId2"/>
          <a:stretch>
            <a:fillRect/>
          </a:stretch>
        </p:blipFill>
        <p:spPr>
          <a:xfrm>
            <a:off x="544016" y="1169122"/>
            <a:ext cx="7772400" cy="4525963"/>
          </a:xfrm>
        </p:spPr>
      </p:pic>
      <p:sp>
        <p:nvSpPr>
          <p:cNvPr id="4" name="Date Placeholder 3">
            <a:extLst>
              <a:ext uri="{FF2B5EF4-FFF2-40B4-BE49-F238E27FC236}">
                <a16:creationId xmlns:a16="http://schemas.microsoft.com/office/drawing/2014/main" id="{81407B94-5234-4F6F-9A7A-BE715A585CE1}"/>
              </a:ext>
            </a:extLst>
          </p:cNvPr>
          <p:cNvSpPr>
            <a:spLocks noGrp="1"/>
          </p:cNvSpPr>
          <p:nvPr>
            <p:ph type="dt" sz="half" idx="10"/>
          </p:nvPr>
        </p:nvSpPr>
        <p:spPr/>
        <p:txBody>
          <a:bodyPr/>
          <a:lstStyle/>
          <a:p>
            <a:fld id="{B12AA004-D090-4930-ADD9-82026867F7A6}" type="datetime1">
              <a:rPr lang="en-IN" smtClean="0"/>
              <a:t>03-09-2021</a:t>
            </a:fld>
            <a:endParaRPr lang="en-US"/>
          </a:p>
        </p:txBody>
      </p:sp>
      <p:sp>
        <p:nvSpPr>
          <p:cNvPr id="5" name="Footer Placeholder 4">
            <a:extLst>
              <a:ext uri="{FF2B5EF4-FFF2-40B4-BE49-F238E27FC236}">
                <a16:creationId xmlns:a16="http://schemas.microsoft.com/office/drawing/2014/main" id="{DD4B8799-F016-487D-B16C-AFA1734D6CCF}"/>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4043537D-8944-4226-BE0A-5F970EE98C65}"/>
              </a:ext>
            </a:extLst>
          </p:cNvPr>
          <p:cNvSpPr>
            <a:spLocks noGrp="1"/>
          </p:cNvSpPr>
          <p:nvPr>
            <p:ph type="sldNum" sz="quarter" idx="12"/>
          </p:nvPr>
        </p:nvSpPr>
        <p:spPr/>
        <p:txBody>
          <a:bodyPr/>
          <a:lstStyle/>
          <a:p>
            <a:fld id="{B6F15528-21DE-4FAA-801E-634DDDAF4B2B}" type="slidenum">
              <a:rPr lang="en-US" smtClean="0"/>
              <a:pPr/>
              <a:t>79</a:t>
            </a:fld>
            <a:endParaRPr lang="en-US"/>
          </a:p>
        </p:txBody>
      </p:sp>
      <p:sp>
        <p:nvSpPr>
          <p:cNvPr id="10" name="Title 1">
            <a:extLst>
              <a:ext uri="{FF2B5EF4-FFF2-40B4-BE49-F238E27FC236}">
                <a16:creationId xmlns:a16="http://schemas.microsoft.com/office/drawing/2014/main" id="{2D9D3CB0-7354-40C5-841D-1D09EECF55DB}"/>
              </a:ext>
            </a:extLst>
          </p:cNvPr>
          <p:cNvSpPr txBox="1">
            <a:spLocks/>
          </p:cNvSpPr>
          <p:nvPr/>
        </p:nvSpPr>
        <p:spPr>
          <a:xfrm>
            <a:off x="1371600" y="-232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2" name="Picture 2" descr="E:\NIET\Project\xLogo11.png.pagespeed.ic.pydHLuCQEZ.png">
            <a:extLst>
              <a:ext uri="{FF2B5EF4-FFF2-40B4-BE49-F238E27FC236}">
                <a16:creationId xmlns:a16="http://schemas.microsoft.com/office/drawing/2014/main" id="{C7D7AD95-0D8F-40E2-A1B4-3CD30D099673}"/>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694836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E1521C-B06C-4BEA-A1F9-D455532F189D}"/>
              </a:ext>
            </a:extLst>
          </p:cNvPr>
          <p:cNvSpPr>
            <a:spLocks noGrp="1"/>
          </p:cNvSpPr>
          <p:nvPr>
            <p:ph type="dt" sz="half" idx="10"/>
          </p:nvPr>
        </p:nvSpPr>
        <p:spPr/>
        <p:txBody>
          <a:bodyPr/>
          <a:lstStyle/>
          <a:p>
            <a:fld id="{85CD904B-1C34-44F4-8FE1-51CB0E86A49C}" type="datetime1">
              <a:rPr lang="en-IN" smtClean="0"/>
              <a:t>03-09-2021</a:t>
            </a:fld>
            <a:endParaRPr lang="en-US"/>
          </a:p>
        </p:txBody>
      </p:sp>
      <p:sp>
        <p:nvSpPr>
          <p:cNvPr id="5" name="Footer Placeholder 4">
            <a:extLst>
              <a:ext uri="{FF2B5EF4-FFF2-40B4-BE49-F238E27FC236}">
                <a16:creationId xmlns:a16="http://schemas.microsoft.com/office/drawing/2014/main" id="{5D747ABB-BB8C-4A35-B569-6A3998912F80}"/>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C8ABFC71-BFDE-436B-B6E6-155ABBAB9ECF}"/>
              </a:ext>
            </a:extLst>
          </p:cNvPr>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7" name="Table 6">
            <a:extLst>
              <a:ext uri="{FF2B5EF4-FFF2-40B4-BE49-F238E27FC236}">
                <a16:creationId xmlns:a16="http://schemas.microsoft.com/office/drawing/2014/main" id="{D45B736E-9F2F-4B14-9D51-28BDAE5D1D17}"/>
              </a:ext>
            </a:extLst>
          </p:cNvPr>
          <p:cNvGraphicFramePr>
            <a:graphicFrameLocks noGrp="1"/>
          </p:cNvGraphicFramePr>
          <p:nvPr>
            <p:extLst>
              <p:ext uri="{D42A27DB-BD31-4B8C-83A1-F6EECF244321}">
                <p14:modId xmlns:p14="http://schemas.microsoft.com/office/powerpoint/2010/main" val="26597110"/>
              </p:ext>
            </p:extLst>
          </p:nvPr>
        </p:nvGraphicFramePr>
        <p:xfrm>
          <a:off x="381000" y="1676400"/>
          <a:ext cx="8223448" cy="1566415"/>
        </p:xfrm>
        <a:graphic>
          <a:graphicData uri="http://schemas.openxmlformats.org/drawingml/2006/table">
            <a:tbl>
              <a:tblPr firstRow="1" firstCol="1" bandRow="1">
                <a:tableStyleId>{5C22544A-7EE6-4342-B048-85BDC9FD1C3A}</a:tableStyleId>
              </a:tblPr>
              <a:tblGrid>
                <a:gridCol w="966774">
                  <a:extLst>
                    <a:ext uri="{9D8B030D-6E8A-4147-A177-3AD203B41FA5}">
                      <a16:colId xmlns:a16="http://schemas.microsoft.com/office/drawing/2014/main" val="69073049"/>
                    </a:ext>
                  </a:extLst>
                </a:gridCol>
                <a:gridCol w="2141622">
                  <a:extLst>
                    <a:ext uri="{9D8B030D-6E8A-4147-A177-3AD203B41FA5}">
                      <a16:colId xmlns:a16="http://schemas.microsoft.com/office/drawing/2014/main" val="2831048631"/>
                    </a:ext>
                  </a:extLst>
                </a:gridCol>
                <a:gridCol w="1215222">
                  <a:extLst>
                    <a:ext uri="{9D8B030D-6E8A-4147-A177-3AD203B41FA5}">
                      <a16:colId xmlns:a16="http://schemas.microsoft.com/office/drawing/2014/main" val="3434031605"/>
                    </a:ext>
                  </a:extLst>
                </a:gridCol>
                <a:gridCol w="1264167">
                  <a:extLst>
                    <a:ext uri="{9D8B030D-6E8A-4147-A177-3AD203B41FA5}">
                      <a16:colId xmlns:a16="http://schemas.microsoft.com/office/drawing/2014/main" val="1106287173"/>
                    </a:ext>
                  </a:extLst>
                </a:gridCol>
                <a:gridCol w="1316477">
                  <a:extLst>
                    <a:ext uri="{9D8B030D-6E8A-4147-A177-3AD203B41FA5}">
                      <a16:colId xmlns:a16="http://schemas.microsoft.com/office/drawing/2014/main" val="4279442236"/>
                    </a:ext>
                  </a:extLst>
                </a:gridCol>
                <a:gridCol w="1319186">
                  <a:extLst>
                    <a:ext uri="{9D8B030D-6E8A-4147-A177-3AD203B41FA5}">
                      <a16:colId xmlns:a16="http://schemas.microsoft.com/office/drawing/2014/main" val="1388963621"/>
                    </a:ext>
                  </a:extLst>
                </a:gridCol>
              </a:tblGrid>
              <a:tr h="838200">
                <a:tc>
                  <a:txBody>
                    <a:bodyPr/>
                    <a:lstStyle/>
                    <a:p>
                      <a:pPr marL="3175" algn="ctr">
                        <a:lnSpc>
                          <a:spcPct val="115000"/>
                        </a:lnSpc>
                        <a:spcAft>
                          <a:spcPts val="0"/>
                        </a:spcAft>
                      </a:pPr>
                      <a:endParaRPr lang="en-US" sz="1100" dirty="0">
                        <a:effectLst/>
                      </a:endParaRPr>
                    </a:p>
                    <a:p>
                      <a:pPr marL="3175" algn="ctr">
                        <a:lnSpc>
                          <a:spcPct val="115000"/>
                        </a:lnSpc>
                        <a:spcAft>
                          <a:spcPts val="0"/>
                        </a:spcAft>
                      </a:pPr>
                      <a:r>
                        <a:rPr lang="en-US" sz="1100" dirty="0">
                          <a:effectLst/>
                        </a:rPr>
                        <a:t>Sr.</a:t>
                      </a:r>
                      <a:endParaRPr lang="en-IN" sz="1100" dirty="0">
                        <a:effectLst/>
                      </a:endParaRPr>
                    </a:p>
                    <a:p>
                      <a:pPr marL="3175" algn="ctr">
                        <a:lnSpc>
                          <a:spcPct val="106000"/>
                        </a:lnSpc>
                        <a:spcAft>
                          <a:spcPts val="0"/>
                        </a:spcAft>
                      </a:pPr>
                      <a:r>
                        <a:rPr lang="en-US" sz="1100" dirty="0">
                          <a:effectLst/>
                        </a:rPr>
                        <a:t>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a:tc>
                <a:tc>
                  <a:txBody>
                    <a:bodyPr/>
                    <a:lstStyle/>
                    <a:p>
                      <a:pPr algn="ctr">
                        <a:lnSpc>
                          <a:spcPct val="106000"/>
                        </a:lnSpc>
                        <a:spcAft>
                          <a:spcPts val="0"/>
                        </a:spcAft>
                      </a:pPr>
                      <a:endParaRPr lang="en-US" sz="1100" dirty="0">
                        <a:effectLst/>
                      </a:endParaRPr>
                    </a:p>
                    <a:p>
                      <a:pPr algn="ctr">
                        <a:lnSpc>
                          <a:spcPct val="106000"/>
                        </a:lnSpc>
                        <a:spcAft>
                          <a:spcPts val="0"/>
                        </a:spcAft>
                      </a:pPr>
                      <a:endParaRPr lang="en-US" sz="1100" dirty="0">
                        <a:effectLst/>
                      </a:endParaRPr>
                    </a:p>
                    <a:p>
                      <a:pPr algn="ctr">
                        <a:lnSpc>
                          <a:spcPct val="106000"/>
                        </a:lnSpc>
                        <a:spcAft>
                          <a:spcPts val="0"/>
                        </a:spcAft>
                      </a:pPr>
                      <a:r>
                        <a:rPr lang="en-US" sz="1100" dirty="0">
                          <a:effectLst/>
                        </a:rPr>
                        <a:t>Course Outcome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a:tc>
                <a:tc>
                  <a:txBody>
                    <a:bodyPr/>
                    <a:lstStyle/>
                    <a:p>
                      <a:pPr marL="71755" marR="71755" algn="ctr">
                        <a:lnSpc>
                          <a:spcPct val="106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PSO 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vert="vert270"/>
                </a:tc>
                <a:tc>
                  <a:txBody>
                    <a:bodyPr/>
                    <a:lstStyle/>
                    <a:p>
                      <a:pPr marL="71755" marR="71755" algn="ctr">
                        <a:lnSpc>
                          <a:spcPct val="106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PSO 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vert="vert270"/>
                </a:tc>
                <a:tc>
                  <a:txBody>
                    <a:bodyPr/>
                    <a:lstStyle/>
                    <a:p>
                      <a:pPr marL="71755" marR="71755" algn="ctr">
                        <a:lnSpc>
                          <a:spcPct val="106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PSO 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vert="vert270"/>
                </a:tc>
                <a:tc>
                  <a:txBody>
                    <a:bodyPr/>
                    <a:lstStyle/>
                    <a:p>
                      <a:pPr marL="71755" marR="71755" algn="ctr">
                        <a:lnSpc>
                          <a:spcPct val="106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PSO 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vert="vert270"/>
                </a:tc>
                <a:extLst>
                  <a:ext uri="{0D108BD9-81ED-4DB2-BD59-A6C34878D82A}">
                    <a16:rowId xmlns:a16="http://schemas.microsoft.com/office/drawing/2014/main" val="2294676698"/>
                  </a:ext>
                </a:extLst>
              </a:tr>
              <a:tr h="728215">
                <a:tc>
                  <a:txBody>
                    <a:bodyPr/>
                    <a:lstStyle/>
                    <a:p>
                      <a:pPr marL="3175" algn="ctr">
                        <a:lnSpc>
                          <a:spcPct val="106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a:tc>
                <a:tc>
                  <a:txBody>
                    <a:bodyPr/>
                    <a:lstStyle/>
                    <a:p>
                      <a:pPr algn="ctr">
                        <a:lnSpc>
                          <a:spcPct val="106000"/>
                        </a:lnSpc>
                        <a:spcAft>
                          <a:spcPts val="0"/>
                        </a:spcAft>
                      </a:pPr>
                      <a:r>
                        <a:rPr lang="en-US" sz="1100" dirty="0">
                          <a:effectLst/>
                        </a:rPr>
                        <a:t>CO 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a:tc>
                <a:tc>
                  <a:txBody>
                    <a:bodyPr/>
                    <a:lstStyle/>
                    <a:p>
                      <a:pPr algn="ctr">
                        <a:lnSpc>
                          <a:spcPct val="106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a:tc>
                <a:tc>
                  <a:txBody>
                    <a:bodyPr/>
                    <a:lstStyle/>
                    <a:p>
                      <a:pPr algn="ctr">
                        <a:lnSpc>
                          <a:spcPct val="106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a:tc>
                <a:tc>
                  <a:txBody>
                    <a:bodyPr/>
                    <a:lstStyle/>
                    <a:p>
                      <a:pPr algn="ctr">
                        <a:lnSpc>
                          <a:spcPct val="106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a:tc>
                <a:tc>
                  <a:txBody>
                    <a:bodyPr/>
                    <a:lstStyle/>
                    <a:p>
                      <a:pPr algn="ctr">
                        <a:lnSpc>
                          <a:spcPct val="106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4930" marR="78105" marT="3175" marB="0"/>
                </a:tc>
                <a:extLst>
                  <a:ext uri="{0D108BD9-81ED-4DB2-BD59-A6C34878D82A}">
                    <a16:rowId xmlns:a16="http://schemas.microsoft.com/office/drawing/2014/main" val="1380606098"/>
                  </a:ext>
                </a:extLst>
              </a:tr>
            </a:tbl>
          </a:graphicData>
        </a:graphic>
      </p:graphicFrame>
      <p:sp>
        <p:nvSpPr>
          <p:cNvPr id="8" name="Title 1">
            <a:extLst>
              <a:ext uri="{FF2B5EF4-FFF2-40B4-BE49-F238E27FC236}">
                <a16:creationId xmlns:a16="http://schemas.microsoft.com/office/drawing/2014/main" id="{0E15CFE8-FCF6-423A-AF31-56A253FEC02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i="0" u="none" strike="noStrike" kern="1200" cap="none" spc="0" normalizeH="0" noProof="0" dirty="0">
                <a:ln>
                  <a:noFill/>
                </a:ln>
                <a:solidFill>
                  <a:schemeClr val="dk1"/>
                </a:solidFill>
                <a:effectLst/>
                <a:uLnTx/>
                <a:uFillTx/>
                <a:latin typeface="+mn-lt"/>
                <a:ea typeface="+mn-ea"/>
                <a:cs typeface="+mn-cs"/>
              </a:rPr>
              <a:t>CO-PSO Mapping</a:t>
            </a:r>
          </a:p>
        </p:txBody>
      </p:sp>
      <p:pic>
        <p:nvPicPr>
          <p:cNvPr id="9" name="Picture 2" descr="E:\NIET\Project\xLogo11.png.pagespeed.ic.pydHLuCQEZ.png">
            <a:extLst>
              <a:ext uri="{FF2B5EF4-FFF2-40B4-BE49-F238E27FC236}">
                <a16:creationId xmlns:a16="http://schemas.microsoft.com/office/drawing/2014/main" id="{24BFB06C-687F-46EC-ACF4-7C0A84212347}"/>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799070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1217" y="917701"/>
            <a:ext cx="4901565" cy="444352"/>
          </a:xfrm>
          <a:prstGeom prst="rect">
            <a:avLst/>
          </a:prstGeom>
        </p:spPr>
        <p:txBody>
          <a:bodyPr vert="horz" wrap="square" lIns="0" tIns="13335" rIns="0" bIns="0" rtlCol="0">
            <a:spAutoFit/>
          </a:bodyPr>
          <a:lstStyle/>
          <a:p>
            <a:pPr marL="12700">
              <a:lnSpc>
                <a:spcPct val="100000"/>
              </a:lnSpc>
              <a:spcBef>
                <a:spcPts val="105"/>
              </a:spcBef>
            </a:pPr>
            <a:r>
              <a:rPr sz="2800" b="1" spc="-15" dirty="0"/>
              <a:t>Operations </a:t>
            </a:r>
            <a:r>
              <a:rPr sz="2800" b="1" spc="-5" dirty="0"/>
              <a:t>on</a:t>
            </a:r>
            <a:r>
              <a:rPr sz="2800" b="1" spc="-35" dirty="0"/>
              <a:t> </a:t>
            </a:r>
            <a:r>
              <a:rPr sz="2800" b="1" dirty="0"/>
              <a:t>Queue</a:t>
            </a:r>
          </a:p>
        </p:txBody>
      </p:sp>
      <p:sp>
        <p:nvSpPr>
          <p:cNvPr id="3" name="object 3"/>
          <p:cNvSpPr txBox="1"/>
          <p:nvPr/>
        </p:nvSpPr>
        <p:spPr>
          <a:xfrm>
            <a:off x="535940" y="1464309"/>
            <a:ext cx="1450340" cy="690574"/>
          </a:xfrm>
          <a:prstGeom prst="rect">
            <a:avLst/>
          </a:prstGeom>
        </p:spPr>
        <p:txBody>
          <a:bodyPr vert="horz" wrap="square" lIns="0" tIns="13335" rIns="0" bIns="0" rtlCol="0">
            <a:spAutoFit/>
          </a:bodyPr>
          <a:lstStyle/>
          <a:p>
            <a:pPr marL="12700" marR="5080">
              <a:lnSpc>
                <a:spcPct val="100000"/>
              </a:lnSpc>
              <a:spcBef>
                <a:spcPts val="105"/>
              </a:spcBef>
            </a:pPr>
            <a:r>
              <a:rPr sz="2200" b="1" u="heavy" dirty="0">
                <a:solidFill>
                  <a:srgbClr val="C00000"/>
                </a:solidFill>
                <a:uFill>
                  <a:solidFill>
                    <a:srgbClr val="C00000"/>
                  </a:solidFill>
                </a:uFill>
                <a:latin typeface="Calibri"/>
                <a:cs typeface="Calibri"/>
              </a:rPr>
              <a:t>Insertion: </a:t>
            </a:r>
            <a:r>
              <a:rPr sz="2200" b="1" dirty="0">
                <a:solidFill>
                  <a:srgbClr val="C00000"/>
                </a:solidFill>
                <a:latin typeface="Calibri"/>
                <a:cs typeface="Calibri"/>
              </a:rPr>
              <a:t> </a:t>
            </a:r>
            <a:r>
              <a:rPr sz="2200" b="1" dirty="0">
                <a:latin typeface="Calibri"/>
                <a:cs typeface="Calibri"/>
              </a:rPr>
              <a:t>Al</a:t>
            </a:r>
            <a:r>
              <a:rPr sz="2200" b="1" spc="-15" dirty="0">
                <a:latin typeface="Calibri"/>
                <a:cs typeface="Calibri"/>
              </a:rPr>
              <a:t>g</a:t>
            </a:r>
            <a:r>
              <a:rPr sz="2200" b="1" spc="-5" dirty="0">
                <a:latin typeface="Calibri"/>
                <a:cs typeface="Calibri"/>
              </a:rPr>
              <a:t>orithm:</a:t>
            </a:r>
            <a:endParaRPr sz="2200" b="1" dirty="0">
              <a:latin typeface="Calibri"/>
              <a:cs typeface="Calibri"/>
            </a:endParaRPr>
          </a:p>
        </p:txBody>
      </p:sp>
      <p:sp>
        <p:nvSpPr>
          <p:cNvPr id="4" name="object 4"/>
          <p:cNvSpPr txBox="1"/>
          <p:nvPr/>
        </p:nvSpPr>
        <p:spPr>
          <a:xfrm>
            <a:off x="457962" y="2515361"/>
            <a:ext cx="8153400" cy="3718326"/>
          </a:xfrm>
          <a:prstGeom prst="rect">
            <a:avLst/>
          </a:prstGeom>
          <a:ln w="25907">
            <a:solidFill>
              <a:srgbClr val="385D89"/>
            </a:solidFill>
          </a:ln>
        </p:spPr>
        <p:txBody>
          <a:bodyPr vert="horz" wrap="square" lIns="0" tIns="90805" rIns="0" bIns="0" rtlCol="0">
            <a:spAutoFit/>
          </a:bodyPr>
          <a:lstStyle/>
          <a:p>
            <a:pPr marL="90170">
              <a:lnSpc>
                <a:spcPts val="2590"/>
              </a:lnSpc>
              <a:spcBef>
                <a:spcPts val="715"/>
              </a:spcBef>
            </a:pPr>
            <a:r>
              <a:rPr sz="2200" b="1" spc="-10" dirty="0">
                <a:latin typeface="Calibri"/>
                <a:cs typeface="Calibri"/>
              </a:rPr>
              <a:t>Step </a:t>
            </a:r>
            <a:r>
              <a:rPr sz="2200" b="1" spc="-5" dirty="0">
                <a:latin typeface="Calibri"/>
                <a:cs typeface="Calibri"/>
              </a:rPr>
              <a:t>1: </a:t>
            </a:r>
            <a:r>
              <a:rPr sz="2200" dirty="0">
                <a:latin typeface="Calibri"/>
                <a:cs typeface="Calibri"/>
              </a:rPr>
              <a:t>If </a:t>
            </a:r>
            <a:r>
              <a:rPr sz="2200" spc="-5" dirty="0">
                <a:latin typeface="Calibri"/>
                <a:cs typeface="Calibri"/>
              </a:rPr>
              <a:t>REAR </a:t>
            </a:r>
            <a:r>
              <a:rPr sz="2200" dirty="0">
                <a:latin typeface="Calibri"/>
                <a:cs typeface="Calibri"/>
              </a:rPr>
              <a:t>= MAX – 1</a:t>
            </a:r>
            <a:r>
              <a:rPr sz="2200" spc="-45" dirty="0">
                <a:latin typeface="Calibri"/>
                <a:cs typeface="Calibri"/>
              </a:rPr>
              <a:t> </a:t>
            </a:r>
            <a:r>
              <a:rPr sz="2200" dirty="0">
                <a:latin typeface="Calibri"/>
                <a:cs typeface="Calibri"/>
              </a:rPr>
              <a:t>then</a:t>
            </a:r>
          </a:p>
          <a:p>
            <a:pPr marL="1045844">
              <a:lnSpc>
                <a:spcPts val="2590"/>
              </a:lnSpc>
              <a:spcBef>
                <a:spcPts val="5"/>
              </a:spcBef>
            </a:pPr>
            <a:r>
              <a:rPr sz="2200" spc="-20" dirty="0">
                <a:latin typeface="Calibri"/>
                <a:cs typeface="Calibri"/>
              </a:rPr>
              <a:t>Write </a:t>
            </a:r>
            <a:r>
              <a:rPr sz="2200" spc="-5" dirty="0">
                <a:latin typeface="Calibri"/>
                <a:cs typeface="Calibri"/>
              </a:rPr>
              <a:t>“Queue </a:t>
            </a:r>
            <a:r>
              <a:rPr sz="2200" dirty="0">
                <a:latin typeface="Calibri"/>
                <a:cs typeface="Calibri"/>
              </a:rPr>
              <a:t>is</a:t>
            </a:r>
            <a:r>
              <a:rPr sz="2200" spc="-5" dirty="0">
                <a:latin typeface="Calibri"/>
                <a:cs typeface="Calibri"/>
              </a:rPr>
              <a:t> </a:t>
            </a:r>
            <a:r>
              <a:rPr sz="2200" dirty="0">
                <a:latin typeface="Calibri"/>
                <a:cs typeface="Calibri"/>
              </a:rPr>
              <a:t>Overflow”</a:t>
            </a:r>
          </a:p>
          <a:p>
            <a:pPr marL="1045844">
              <a:lnSpc>
                <a:spcPct val="100000"/>
              </a:lnSpc>
            </a:pPr>
            <a:r>
              <a:rPr sz="2200" spc="-10" dirty="0">
                <a:latin typeface="Calibri"/>
                <a:cs typeface="Calibri"/>
              </a:rPr>
              <a:t>Goto </a:t>
            </a:r>
            <a:r>
              <a:rPr sz="2200" spc="-15" dirty="0">
                <a:latin typeface="Calibri"/>
                <a:cs typeface="Calibri"/>
              </a:rPr>
              <a:t>step</a:t>
            </a:r>
            <a:r>
              <a:rPr sz="2200" spc="-20" dirty="0">
                <a:latin typeface="Calibri"/>
                <a:cs typeface="Calibri"/>
              </a:rPr>
              <a:t> </a:t>
            </a:r>
            <a:r>
              <a:rPr sz="2200" dirty="0">
                <a:latin typeface="Calibri"/>
                <a:cs typeface="Calibri"/>
              </a:rPr>
              <a:t>4</a:t>
            </a:r>
          </a:p>
          <a:p>
            <a:pPr marL="1045844">
              <a:lnSpc>
                <a:spcPct val="100000"/>
              </a:lnSpc>
            </a:pPr>
            <a:r>
              <a:rPr sz="2200" dirty="0">
                <a:latin typeface="Calibri"/>
                <a:cs typeface="Calibri"/>
              </a:rPr>
              <a:t>[End </a:t>
            </a:r>
            <a:r>
              <a:rPr sz="2200" spc="-5" dirty="0">
                <a:latin typeface="Calibri"/>
                <a:cs typeface="Calibri"/>
              </a:rPr>
              <a:t>of</a:t>
            </a:r>
            <a:r>
              <a:rPr sz="2200" spc="-10" dirty="0">
                <a:latin typeface="Calibri"/>
                <a:cs typeface="Calibri"/>
              </a:rPr>
              <a:t> </a:t>
            </a:r>
            <a:r>
              <a:rPr sz="2200" dirty="0">
                <a:latin typeface="Calibri"/>
                <a:cs typeface="Calibri"/>
              </a:rPr>
              <a:t>IF]</a:t>
            </a:r>
          </a:p>
          <a:p>
            <a:pPr marL="90170">
              <a:lnSpc>
                <a:spcPct val="100000"/>
              </a:lnSpc>
            </a:pPr>
            <a:r>
              <a:rPr sz="2200" b="1" spc="-10" dirty="0">
                <a:latin typeface="Calibri"/>
                <a:cs typeface="Calibri"/>
              </a:rPr>
              <a:t>Step </a:t>
            </a:r>
            <a:r>
              <a:rPr sz="2200" b="1" spc="-5" dirty="0">
                <a:latin typeface="Calibri"/>
                <a:cs typeface="Calibri"/>
              </a:rPr>
              <a:t>2: </a:t>
            </a:r>
            <a:r>
              <a:rPr sz="2200" dirty="0">
                <a:latin typeface="Calibri"/>
                <a:cs typeface="Calibri"/>
              </a:rPr>
              <a:t>IF </a:t>
            </a:r>
            <a:r>
              <a:rPr sz="2200" spc="-10" dirty="0">
                <a:latin typeface="Calibri"/>
                <a:cs typeface="Calibri"/>
              </a:rPr>
              <a:t>FRONT=-1 </a:t>
            </a:r>
            <a:r>
              <a:rPr sz="2200" dirty="0">
                <a:latin typeface="Calibri"/>
                <a:cs typeface="Calibri"/>
              </a:rPr>
              <a:t>and</a:t>
            </a:r>
            <a:r>
              <a:rPr sz="2200" spc="10" dirty="0">
                <a:latin typeface="Calibri"/>
                <a:cs typeface="Calibri"/>
              </a:rPr>
              <a:t> </a:t>
            </a:r>
            <a:r>
              <a:rPr sz="2200" spc="-5" dirty="0">
                <a:latin typeface="Calibri"/>
                <a:cs typeface="Calibri"/>
              </a:rPr>
              <a:t>REAR=-1</a:t>
            </a:r>
            <a:endParaRPr sz="2200" dirty="0">
              <a:latin typeface="Calibri"/>
              <a:cs typeface="Calibri"/>
            </a:endParaRPr>
          </a:p>
          <a:p>
            <a:pPr marL="1919605">
              <a:lnSpc>
                <a:spcPct val="100000"/>
              </a:lnSpc>
            </a:pPr>
            <a:r>
              <a:rPr sz="2200" spc="-5" dirty="0">
                <a:latin typeface="Calibri"/>
                <a:cs typeface="Calibri"/>
              </a:rPr>
              <a:t>SET</a:t>
            </a:r>
            <a:r>
              <a:rPr sz="2200" spc="-10" dirty="0">
                <a:latin typeface="Calibri"/>
                <a:cs typeface="Calibri"/>
              </a:rPr>
              <a:t> FRONT=REAR=0</a:t>
            </a:r>
            <a:endParaRPr sz="2200" dirty="0">
              <a:latin typeface="Calibri"/>
              <a:cs typeface="Calibri"/>
            </a:endParaRPr>
          </a:p>
          <a:p>
            <a:pPr marL="977900">
              <a:lnSpc>
                <a:spcPct val="100000"/>
              </a:lnSpc>
            </a:pPr>
            <a:r>
              <a:rPr sz="2200" spc="-5" dirty="0">
                <a:latin typeface="Calibri"/>
                <a:cs typeface="Calibri"/>
              </a:rPr>
              <a:t>ELSE</a:t>
            </a:r>
            <a:endParaRPr sz="2200" dirty="0">
              <a:latin typeface="Calibri"/>
              <a:cs typeface="Calibri"/>
            </a:endParaRPr>
          </a:p>
          <a:p>
            <a:pPr marL="977900" marR="3952240" indent="941705">
              <a:lnSpc>
                <a:spcPct val="100000"/>
              </a:lnSpc>
            </a:pPr>
            <a:r>
              <a:rPr sz="2200" spc="-5" dirty="0">
                <a:latin typeface="Calibri"/>
                <a:cs typeface="Calibri"/>
              </a:rPr>
              <a:t>SET</a:t>
            </a:r>
            <a:r>
              <a:rPr sz="2200" spc="-75" dirty="0">
                <a:latin typeface="Calibri"/>
                <a:cs typeface="Calibri"/>
              </a:rPr>
              <a:t> </a:t>
            </a:r>
            <a:r>
              <a:rPr sz="2200" spc="-5" dirty="0">
                <a:latin typeface="Calibri"/>
                <a:cs typeface="Calibri"/>
              </a:rPr>
              <a:t>REAR=REAR+1  </a:t>
            </a:r>
            <a:r>
              <a:rPr sz="2200" dirty="0">
                <a:latin typeface="Calibri"/>
                <a:cs typeface="Calibri"/>
              </a:rPr>
              <a:t>[END </a:t>
            </a:r>
            <a:r>
              <a:rPr sz="2200" spc="-5" dirty="0">
                <a:latin typeface="Calibri"/>
                <a:cs typeface="Calibri"/>
              </a:rPr>
              <a:t>OF</a:t>
            </a:r>
            <a:r>
              <a:rPr sz="2200" spc="-25" dirty="0">
                <a:latin typeface="Calibri"/>
                <a:cs typeface="Calibri"/>
              </a:rPr>
              <a:t> </a:t>
            </a:r>
            <a:r>
              <a:rPr sz="2200" dirty="0">
                <a:latin typeface="Calibri"/>
                <a:cs typeface="Calibri"/>
              </a:rPr>
              <a:t>IF]</a:t>
            </a:r>
          </a:p>
          <a:p>
            <a:pPr marL="90170">
              <a:lnSpc>
                <a:spcPts val="2014"/>
              </a:lnSpc>
            </a:pPr>
            <a:r>
              <a:rPr sz="2200" b="1" spc="-10" dirty="0">
                <a:latin typeface="Calibri"/>
                <a:cs typeface="Calibri"/>
              </a:rPr>
              <a:t>Step </a:t>
            </a:r>
            <a:r>
              <a:rPr sz="2200" b="1" spc="-5" dirty="0">
                <a:latin typeface="Calibri"/>
                <a:cs typeface="Calibri"/>
              </a:rPr>
              <a:t>3: </a:t>
            </a:r>
            <a:r>
              <a:rPr sz="2200" spc="-5" dirty="0">
                <a:latin typeface="Calibri"/>
                <a:cs typeface="Calibri"/>
              </a:rPr>
              <a:t>SET </a:t>
            </a:r>
            <a:r>
              <a:rPr sz="2200" dirty="0">
                <a:latin typeface="Calibri"/>
                <a:cs typeface="Calibri"/>
              </a:rPr>
              <a:t>QUEUE </a:t>
            </a:r>
            <a:r>
              <a:rPr sz="2200" spc="-5" dirty="0">
                <a:latin typeface="Calibri"/>
                <a:cs typeface="Calibri"/>
              </a:rPr>
              <a:t>[REAR] </a:t>
            </a:r>
            <a:r>
              <a:rPr sz="2200" dirty="0">
                <a:latin typeface="Calibri"/>
                <a:cs typeface="Calibri"/>
              </a:rPr>
              <a:t>=</a:t>
            </a:r>
            <a:r>
              <a:rPr sz="2200" spc="-25" dirty="0">
                <a:latin typeface="Calibri"/>
                <a:cs typeface="Calibri"/>
              </a:rPr>
              <a:t> </a:t>
            </a:r>
            <a:r>
              <a:rPr sz="2200" spc="-5" dirty="0">
                <a:latin typeface="Calibri"/>
                <a:cs typeface="Calibri"/>
              </a:rPr>
              <a:t>NUM</a:t>
            </a:r>
            <a:endParaRPr sz="2200" dirty="0">
              <a:latin typeface="Calibri"/>
              <a:cs typeface="Calibri"/>
            </a:endParaRPr>
          </a:p>
          <a:p>
            <a:pPr marL="90170">
              <a:lnSpc>
                <a:spcPts val="2590"/>
              </a:lnSpc>
            </a:pPr>
            <a:r>
              <a:rPr sz="2200" b="1" spc="-10" dirty="0">
                <a:latin typeface="Calibri"/>
                <a:cs typeface="Calibri"/>
              </a:rPr>
              <a:t>Step </a:t>
            </a:r>
            <a:r>
              <a:rPr sz="2200" b="1" spc="-5" dirty="0">
                <a:latin typeface="Calibri"/>
                <a:cs typeface="Calibri"/>
              </a:rPr>
              <a:t>4:</a:t>
            </a:r>
            <a:r>
              <a:rPr sz="2200" b="1" dirty="0">
                <a:latin typeface="Calibri"/>
                <a:cs typeface="Calibri"/>
              </a:rPr>
              <a:t> </a:t>
            </a:r>
            <a:r>
              <a:rPr sz="2200" spc="-5" dirty="0">
                <a:latin typeface="Calibri"/>
                <a:cs typeface="Calibri"/>
              </a:rPr>
              <a:t>EXIT</a:t>
            </a:r>
            <a:endParaRPr sz="2200" dirty="0">
              <a:latin typeface="Calibri"/>
              <a:cs typeface="Calibri"/>
            </a:endParaRPr>
          </a:p>
        </p:txBody>
      </p:sp>
      <p:sp>
        <p:nvSpPr>
          <p:cNvPr id="5" name="Title 1">
            <a:extLst>
              <a:ext uri="{FF2B5EF4-FFF2-40B4-BE49-F238E27FC236}">
                <a16:creationId xmlns:a16="http://schemas.microsoft.com/office/drawing/2014/main" id="{DA0B8A2C-4C4C-455D-859F-752CDCDB54B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6" name="Picture 2" descr="E:\NIET\Project\xLogo11.png.pagespeed.ic.pydHLuCQEZ.png">
            <a:extLst>
              <a:ext uri="{FF2B5EF4-FFF2-40B4-BE49-F238E27FC236}">
                <a16:creationId xmlns:a16="http://schemas.microsoft.com/office/drawing/2014/main" id="{D34EC24C-F0E3-4493-833D-FE8F16D04C31}"/>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7" name="Date Placeholder 6">
            <a:extLst>
              <a:ext uri="{FF2B5EF4-FFF2-40B4-BE49-F238E27FC236}">
                <a16:creationId xmlns:a16="http://schemas.microsoft.com/office/drawing/2014/main" id="{5582B28B-8985-4999-983D-FDAE3DD6BCCF}"/>
              </a:ext>
            </a:extLst>
          </p:cNvPr>
          <p:cNvSpPr>
            <a:spLocks noGrp="1"/>
          </p:cNvSpPr>
          <p:nvPr>
            <p:ph type="dt" sz="half" idx="10"/>
          </p:nvPr>
        </p:nvSpPr>
        <p:spPr/>
        <p:txBody>
          <a:bodyPr/>
          <a:lstStyle/>
          <a:p>
            <a:fld id="{FE60F787-3BAB-4138-A4BC-97960F671A66}" type="datetime1">
              <a:rPr lang="en-IN" smtClean="0"/>
              <a:t>03-09-2021</a:t>
            </a:fld>
            <a:endParaRPr lang="en-US"/>
          </a:p>
        </p:txBody>
      </p:sp>
      <p:sp>
        <p:nvSpPr>
          <p:cNvPr id="8" name="Footer Placeholder 7">
            <a:extLst>
              <a:ext uri="{FF2B5EF4-FFF2-40B4-BE49-F238E27FC236}">
                <a16:creationId xmlns:a16="http://schemas.microsoft.com/office/drawing/2014/main" id="{F4EF6B66-973F-46E7-8405-F12D7EB1AF4D}"/>
              </a:ext>
            </a:extLst>
          </p:cNvPr>
          <p:cNvSpPr>
            <a:spLocks noGrp="1"/>
          </p:cNvSpPr>
          <p:nvPr>
            <p:ph type="ftr" sz="quarter" idx="11"/>
          </p:nvPr>
        </p:nvSpPr>
        <p:spPr/>
        <p:txBody>
          <a:bodyPr/>
          <a:lstStyle/>
          <a:p>
            <a:r>
              <a:rPr lang="fi-FI" smtClean="0"/>
              <a:t>Alisha Sikri DS  Unit 2                        </a:t>
            </a:r>
            <a:endParaRPr lang="en-US"/>
          </a:p>
        </p:txBody>
      </p:sp>
      <p:sp>
        <p:nvSpPr>
          <p:cNvPr id="9" name="Slide Number Placeholder 8">
            <a:extLst>
              <a:ext uri="{FF2B5EF4-FFF2-40B4-BE49-F238E27FC236}">
                <a16:creationId xmlns:a16="http://schemas.microsoft.com/office/drawing/2014/main" id="{817691DB-CBA7-41BF-B656-69FBDC31633F}"/>
              </a:ext>
            </a:extLst>
          </p:cNvPr>
          <p:cNvSpPr>
            <a:spLocks noGrp="1"/>
          </p:cNvSpPr>
          <p:nvPr>
            <p:ph type="sldNum" sz="quarter" idx="12"/>
          </p:nvPr>
        </p:nvSpPr>
        <p:spPr/>
        <p:txBody>
          <a:bodyPr/>
          <a:lstStyle/>
          <a:p>
            <a:fld id="{B6F15528-21DE-4FAA-801E-634DDDAF4B2B}"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4776" y="1096915"/>
            <a:ext cx="6790690" cy="444352"/>
          </a:xfrm>
          <a:prstGeom prst="rect">
            <a:avLst/>
          </a:prstGeom>
        </p:spPr>
        <p:txBody>
          <a:bodyPr vert="horz" wrap="square" lIns="0" tIns="13335" rIns="0" bIns="0" rtlCol="0">
            <a:spAutoFit/>
          </a:bodyPr>
          <a:lstStyle/>
          <a:p>
            <a:pPr marL="12700">
              <a:lnSpc>
                <a:spcPct val="100000"/>
              </a:lnSpc>
              <a:spcBef>
                <a:spcPts val="105"/>
              </a:spcBef>
            </a:pPr>
            <a:r>
              <a:rPr sz="2800" b="1" spc="-15" dirty="0"/>
              <a:t>Example </a:t>
            </a:r>
            <a:r>
              <a:rPr sz="2800" b="1" spc="-5" dirty="0"/>
              <a:t>of Deletion </a:t>
            </a:r>
            <a:r>
              <a:rPr sz="2800" b="1" dirty="0"/>
              <a:t>in</a:t>
            </a:r>
            <a:r>
              <a:rPr sz="2800" b="1" spc="-10" dirty="0"/>
              <a:t> </a:t>
            </a:r>
            <a:r>
              <a:rPr sz="2800" b="1" dirty="0"/>
              <a:t>Queue</a:t>
            </a:r>
          </a:p>
        </p:txBody>
      </p:sp>
      <p:sp>
        <p:nvSpPr>
          <p:cNvPr id="3" name="object 3"/>
          <p:cNvSpPr/>
          <p:nvPr/>
        </p:nvSpPr>
        <p:spPr>
          <a:xfrm>
            <a:off x="1264921" y="2825750"/>
            <a:ext cx="1280160" cy="370840"/>
          </a:xfrm>
          <a:custGeom>
            <a:avLst/>
            <a:gdLst/>
            <a:ahLst/>
            <a:cxnLst/>
            <a:rect l="l" t="t" r="r" b="b"/>
            <a:pathLst>
              <a:path w="1280160" h="370839">
                <a:moveTo>
                  <a:pt x="0" y="370839"/>
                </a:moveTo>
                <a:lnTo>
                  <a:pt x="1280160" y="370839"/>
                </a:lnTo>
                <a:lnTo>
                  <a:pt x="1280160" y="0"/>
                </a:lnTo>
                <a:lnTo>
                  <a:pt x="0" y="0"/>
                </a:lnTo>
                <a:lnTo>
                  <a:pt x="0" y="370839"/>
                </a:lnTo>
                <a:close/>
              </a:path>
            </a:pathLst>
          </a:custGeom>
          <a:solidFill>
            <a:srgbClr val="F79546"/>
          </a:solidFill>
        </p:spPr>
        <p:txBody>
          <a:bodyPr wrap="square" lIns="0" tIns="0" rIns="0" bIns="0" rtlCol="0"/>
          <a:lstStyle/>
          <a:p>
            <a:endParaRPr/>
          </a:p>
        </p:txBody>
      </p:sp>
      <p:sp>
        <p:nvSpPr>
          <p:cNvPr id="4" name="object 4"/>
          <p:cNvSpPr/>
          <p:nvPr/>
        </p:nvSpPr>
        <p:spPr>
          <a:xfrm>
            <a:off x="2545081" y="2825750"/>
            <a:ext cx="1280160" cy="370840"/>
          </a:xfrm>
          <a:custGeom>
            <a:avLst/>
            <a:gdLst/>
            <a:ahLst/>
            <a:cxnLst/>
            <a:rect l="l" t="t" r="r" b="b"/>
            <a:pathLst>
              <a:path w="1280160" h="370839">
                <a:moveTo>
                  <a:pt x="0" y="370839"/>
                </a:moveTo>
                <a:lnTo>
                  <a:pt x="1280160" y="370839"/>
                </a:lnTo>
                <a:lnTo>
                  <a:pt x="1280160" y="0"/>
                </a:lnTo>
                <a:lnTo>
                  <a:pt x="0" y="0"/>
                </a:lnTo>
                <a:lnTo>
                  <a:pt x="0" y="370839"/>
                </a:lnTo>
                <a:close/>
              </a:path>
            </a:pathLst>
          </a:custGeom>
          <a:solidFill>
            <a:srgbClr val="F79546"/>
          </a:solidFill>
        </p:spPr>
        <p:txBody>
          <a:bodyPr wrap="square" lIns="0" tIns="0" rIns="0" bIns="0" rtlCol="0"/>
          <a:lstStyle/>
          <a:p>
            <a:endParaRPr/>
          </a:p>
        </p:txBody>
      </p:sp>
      <p:sp>
        <p:nvSpPr>
          <p:cNvPr id="5" name="object 5"/>
          <p:cNvSpPr/>
          <p:nvPr/>
        </p:nvSpPr>
        <p:spPr>
          <a:xfrm>
            <a:off x="3825241" y="2825750"/>
            <a:ext cx="1280160" cy="370840"/>
          </a:xfrm>
          <a:custGeom>
            <a:avLst/>
            <a:gdLst/>
            <a:ahLst/>
            <a:cxnLst/>
            <a:rect l="l" t="t" r="r" b="b"/>
            <a:pathLst>
              <a:path w="1280160" h="370839">
                <a:moveTo>
                  <a:pt x="0" y="370839"/>
                </a:moveTo>
                <a:lnTo>
                  <a:pt x="1280160" y="370839"/>
                </a:lnTo>
                <a:lnTo>
                  <a:pt x="1280160" y="0"/>
                </a:lnTo>
                <a:lnTo>
                  <a:pt x="0" y="0"/>
                </a:lnTo>
                <a:lnTo>
                  <a:pt x="0" y="370839"/>
                </a:lnTo>
                <a:close/>
              </a:path>
            </a:pathLst>
          </a:custGeom>
          <a:solidFill>
            <a:srgbClr val="F79546"/>
          </a:solidFill>
        </p:spPr>
        <p:txBody>
          <a:bodyPr wrap="square" lIns="0" tIns="0" rIns="0" bIns="0" rtlCol="0"/>
          <a:lstStyle/>
          <a:p>
            <a:endParaRPr/>
          </a:p>
        </p:txBody>
      </p:sp>
      <p:sp>
        <p:nvSpPr>
          <p:cNvPr id="6" name="object 6"/>
          <p:cNvSpPr/>
          <p:nvPr/>
        </p:nvSpPr>
        <p:spPr>
          <a:xfrm>
            <a:off x="5105400" y="2825750"/>
            <a:ext cx="1280160" cy="370840"/>
          </a:xfrm>
          <a:custGeom>
            <a:avLst/>
            <a:gdLst/>
            <a:ahLst/>
            <a:cxnLst/>
            <a:rect l="l" t="t" r="r" b="b"/>
            <a:pathLst>
              <a:path w="1280160" h="370839">
                <a:moveTo>
                  <a:pt x="0" y="370839"/>
                </a:moveTo>
                <a:lnTo>
                  <a:pt x="1280160" y="370839"/>
                </a:lnTo>
                <a:lnTo>
                  <a:pt x="1280160" y="0"/>
                </a:lnTo>
                <a:lnTo>
                  <a:pt x="0" y="0"/>
                </a:lnTo>
                <a:lnTo>
                  <a:pt x="0" y="370839"/>
                </a:lnTo>
                <a:close/>
              </a:path>
            </a:pathLst>
          </a:custGeom>
          <a:solidFill>
            <a:srgbClr val="F79546"/>
          </a:solidFill>
        </p:spPr>
        <p:txBody>
          <a:bodyPr wrap="square" lIns="0" tIns="0" rIns="0" bIns="0" rtlCol="0"/>
          <a:lstStyle/>
          <a:p>
            <a:endParaRPr/>
          </a:p>
        </p:txBody>
      </p:sp>
      <p:sp>
        <p:nvSpPr>
          <p:cNvPr id="7" name="object 7"/>
          <p:cNvSpPr/>
          <p:nvPr/>
        </p:nvSpPr>
        <p:spPr>
          <a:xfrm>
            <a:off x="6385561" y="2825750"/>
            <a:ext cx="1280160" cy="370840"/>
          </a:xfrm>
          <a:custGeom>
            <a:avLst/>
            <a:gdLst/>
            <a:ahLst/>
            <a:cxnLst/>
            <a:rect l="l" t="t" r="r" b="b"/>
            <a:pathLst>
              <a:path w="1280159" h="370839">
                <a:moveTo>
                  <a:pt x="0" y="370839"/>
                </a:moveTo>
                <a:lnTo>
                  <a:pt x="1280160" y="370839"/>
                </a:lnTo>
                <a:lnTo>
                  <a:pt x="1280160" y="0"/>
                </a:lnTo>
                <a:lnTo>
                  <a:pt x="0" y="0"/>
                </a:lnTo>
                <a:lnTo>
                  <a:pt x="0" y="370839"/>
                </a:lnTo>
                <a:close/>
              </a:path>
            </a:pathLst>
          </a:custGeom>
          <a:solidFill>
            <a:srgbClr val="F79546"/>
          </a:solidFill>
        </p:spPr>
        <p:txBody>
          <a:bodyPr wrap="square" lIns="0" tIns="0" rIns="0" bIns="0" rtlCol="0"/>
          <a:lstStyle/>
          <a:p>
            <a:endParaRPr/>
          </a:p>
        </p:txBody>
      </p:sp>
      <p:sp>
        <p:nvSpPr>
          <p:cNvPr id="8" name="object 8"/>
          <p:cNvSpPr/>
          <p:nvPr/>
        </p:nvSpPr>
        <p:spPr>
          <a:xfrm>
            <a:off x="2545081" y="2819400"/>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9" name="object 9"/>
          <p:cNvSpPr/>
          <p:nvPr/>
        </p:nvSpPr>
        <p:spPr>
          <a:xfrm>
            <a:off x="3825241" y="2819400"/>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10" name="object 10"/>
          <p:cNvSpPr/>
          <p:nvPr/>
        </p:nvSpPr>
        <p:spPr>
          <a:xfrm>
            <a:off x="5105400" y="2819400"/>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11" name="object 11"/>
          <p:cNvSpPr/>
          <p:nvPr/>
        </p:nvSpPr>
        <p:spPr>
          <a:xfrm>
            <a:off x="6385561" y="2819400"/>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12" name="object 12"/>
          <p:cNvSpPr/>
          <p:nvPr/>
        </p:nvSpPr>
        <p:spPr>
          <a:xfrm>
            <a:off x="1264921" y="281940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13" name="object 13"/>
          <p:cNvSpPr/>
          <p:nvPr/>
        </p:nvSpPr>
        <p:spPr>
          <a:xfrm>
            <a:off x="7665721" y="2819400"/>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14" name="object 14"/>
          <p:cNvSpPr/>
          <p:nvPr/>
        </p:nvSpPr>
        <p:spPr>
          <a:xfrm>
            <a:off x="1258571" y="2825750"/>
            <a:ext cx="6413500" cy="0"/>
          </a:xfrm>
          <a:custGeom>
            <a:avLst/>
            <a:gdLst/>
            <a:ahLst/>
            <a:cxnLst/>
            <a:rect l="l" t="t" r="r" b="b"/>
            <a:pathLst>
              <a:path w="6413500">
                <a:moveTo>
                  <a:pt x="0" y="0"/>
                </a:moveTo>
                <a:lnTo>
                  <a:pt x="6413500" y="0"/>
                </a:lnTo>
              </a:path>
            </a:pathLst>
          </a:custGeom>
          <a:ln w="12700">
            <a:solidFill>
              <a:srgbClr val="FFFFFF"/>
            </a:solidFill>
          </a:ln>
        </p:spPr>
        <p:txBody>
          <a:bodyPr wrap="square" lIns="0" tIns="0" rIns="0" bIns="0" rtlCol="0"/>
          <a:lstStyle/>
          <a:p>
            <a:endParaRPr/>
          </a:p>
        </p:txBody>
      </p:sp>
      <p:sp>
        <p:nvSpPr>
          <p:cNvPr id="15" name="object 15"/>
          <p:cNvSpPr/>
          <p:nvPr/>
        </p:nvSpPr>
        <p:spPr>
          <a:xfrm>
            <a:off x="1258571" y="3196590"/>
            <a:ext cx="6413500" cy="0"/>
          </a:xfrm>
          <a:custGeom>
            <a:avLst/>
            <a:gdLst/>
            <a:ahLst/>
            <a:cxnLst/>
            <a:rect l="l" t="t" r="r" b="b"/>
            <a:pathLst>
              <a:path w="6413500">
                <a:moveTo>
                  <a:pt x="0" y="0"/>
                </a:moveTo>
                <a:lnTo>
                  <a:pt x="6413500" y="0"/>
                </a:lnTo>
              </a:path>
            </a:pathLst>
          </a:custGeom>
          <a:ln w="38100">
            <a:solidFill>
              <a:srgbClr val="FFFFFF"/>
            </a:solidFill>
          </a:ln>
        </p:spPr>
        <p:txBody>
          <a:bodyPr wrap="square" lIns="0" tIns="0" rIns="0" bIns="0" rtlCol="0"/>
          <a:lstStyle/>
          <a:p>
            <a:endParaRPr/>
          </a:p>
        </p:txBody>
      </p:sp>
      <p:sp>
        <p:nvSpPr>
          <p:cNvPr id="16" name="object 16"/>
          <p:cNvSpPr txBox="1"/>
          <p:nvPr/>
        </p:nvSpPr>
        <p:spPr>
          <a:xfrm>
            <a:off x="1777112" y="2844037"/>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10</a:t>
            </a:r>
            <a:endParaRPr sz="1800">
              <a:latin typeface="Calibri"/>
              <a:cs typeface="Calibri"/>
            </a:endParaRPr>
          </a:p>
        </p:txBody>
      </p:sp>
      <p:sp>
        <p:nvSpPr>
          <p:cNvPr id="17" name="object 17"/>
          <p:cNvSpPr txBox="1"/>
          <p:nvPr/>
        </p:nvSpPr>
        <p:spPr>
          <a:xfrm>
            <a:off x="3057272" y="2844037"/>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20</a:t>
            </a:r>
            <a:endParaRPr sz="1800">
              <a:latin typeface="Calibri"/>
              <a:cs typeface="Calibri"/>
            </a:endParaRPr>
          </a:p>
        </p:txBody>
      </p:sp>
      <p:sp>
        <p:nvSpPr>
          <p:cNvPr id="18" name="object 18"/>
          <p:cNvSpPr/>
          <p:nvPr/>
        </p:nvSpPr>
        <p:spPr>
          <a:xfrm>
            <a:off x="1264921" y="3196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19" name="object 19"/>
          <p:cNvSpPr/>
          <p:nvPr/>
        </p:nvSpPr>
        <p:spPr>
          <a:xfrm>
            <a:off x="2560321" y="3196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20" name="object 20"/>
          <p:cNvSpPr/>
          <p:nvPr/>
        </p:nvSpPr>
        <p:spPr>
          <a:xfrm>
            <a:off x="3855721" y="3196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21" name="object 21"/>
          <p:cNvSpPr/>
          <p:nvPr/>
        </p:nvSpPr>
        <p:spPr>
          <a:xfrm>
            <a:off x="5151121" y="3196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22" name="object 22"/>
          <p:cNvSpPr/>
          <p:nvPr/>
        </p:nvSpPr>
        <p:spPr>
          <a:xfrm>
            <a:off x="6446521" y="3196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23" name="object 23"/>
          <p:cNvSpPr/>
          <p:nvPr/>
        </p:nvSpPr>
        <p:spPr>
          <a:xfrm>
            <a:off x="2560321" y="3190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4" name="object 24"/>
          <p:cNvSpPr/>
          <p:nvPr/>
        </p:nvSpPr>
        <p:spPr>
          <a:xfrm>
            <a:off x="3855721" y="3190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5" name="object 25"/>
          <p:cNvSpPr/>
          <p:nvPr/>
        </p:nvSpPr>
        <p:spPr>
          <a:xfrm>
            <a:off x="5151121" y="3190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6" name="object 26"/>
          <p:cNvSpPr/>
          <p:nvPr/>
        </p:nvSpPr>
        <p:spPr>
          <a:xfrm>
            <a:off x="6446521" y="3190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7" name="object 27"/>
          <p:cNvSpPr/>
          <p:nvPr/>
        </p:nvSpPr>
        <p:spPr>
          <a:xfrm>
            <a:off x="1264921" y="3190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8" name="object 28"/>
          <p:cNvSpPr/>
          <p:nvPr/>
        </p:nvSpPr>
        <p:spPr>
          <a:xfrm>
            <a:off x="7741921" y="3190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9" name="object 29"/>
          <p:cNvSpPr/>
          <p:nvPr/>
        </p:nvSpPr>
        <p:spPr>
          <a:xfrm>
            <a:off x="1258571" y="3196590"/>
            <a:ext cx="6489700" cy="0"/>
          </a:xfrm>
          <a:custGeom>
            <a:avLst/>
            <a:gdLst/>
            <a:ahLst/>
            <a:cxnLst/>
            <a:rect l="l" t="t" r="r" b="b"/>
            <a:pathLst>
              <a:path w="6489700">
                <a:moveTo>
                  <a:pt x="0" y="0"/>
                </a:moveTo>
                <a:lnTo>
                  <a:pt x="6489700" y="0"/>
                </a:lnTo>
              </a:path>
            </a:pathLst>
          </a:custGeom>
          <a:ln w="12700">
            <a:solidFill>
              <a:srgbClr val="FFFFFF"/>
            </a:solidFill>
          </a:ln>
        </p:spPr>
        <p:txBody>
          <a:bodyPr wrap="square" lIns="0" tIns="0" rIns="0" bIns="0" rtlCol="0"/>
          <a:lstStyle/>
          <a:p>
            <a:endParaRPr/>
          </a:p>
        </p:txBody>
      </p:sp>
      <p:sp>
        <p:nvSpPr>
          <p:cNvPr id="30" name="object 30"/>
          <p:cNvSpPr/>
          <p:nvPr/>
        </p:nvSpPr>
        <p:spPr>
          <a:xfrm>
            <a:off x="1258571" y="3567429"/>
            <a:ext cx="6489700" cy="0"/>
          </a:xfrm>
          <a:custGeom>
            <a:avLst/>
            <a:gdLst/>
            <a:ahLst/>
            <a:cxnLst/>
            <a:rect l="l" t="t" r="r" b="b"/>
            <a:pathLst>
              <a:path w="6489700">
                <a:moveTo>
                  <a:pt x="0" y="0"/>
                </a:moveTo>
                <a:lnTo>
                  <a:pt x="6489700" y="0"/>
                </a:lnTo>
              </a:path>
            </a:pathLst>
          </a:custGeom>
          <a:ln w="38100">
            <a:solidFill>
              <a:srgbClr val="FFFFFF"/>
            </a:solidFill>
          </a:ln>
        </p:spPr>
        <p:txBody>
          <a:bodyPr wrap="square" lIns="0" tIns="0" rIns="0" bIns="0" rtlCol="0"/>
          <a:lstStyle/>
          <a:p>
            <a:endParaRPr/>
          </a:p>
        </p:txBody>
      </p:sp>
      <p:sp>
        <p:nvSpPr>
          <p:cNvPr id="31" name="object 31"/>
          <p:cNvSpPr txBox="1"/>
          <p:nvPr/>
        </p:nvSpPr>
        <p:spPr>
          <a:xfrm>
            <a:off x="1698118" y="3215005"/>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A[0]</a:t>
            </a:r>
            <a:endParaRPr sz="1800">
              <a:latin typeface="Calibri"/>
              <a:cs typeface="Calibri"/>
            </a:endParaRPr>
          </a:p>
        </p:txBody>
      </p:sp>
      <p:sp>
        <p:nvSpPr>
          <p:cNvPr id="32" name="object 32"/>
          <p:cNvSpPr txBox="1"/>
          <p:nvPr/>
        </p:nvSpPr>
        <p:spPr>
          <a:xfrm>
            <a:off x="2993898" y="3215005"/>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A[1]</a:t>
            </a:r>
            <a:endParaRPr sz="1800">
              <a:latin typeface="Calibri"/>
              <a:cs typeface="Calibri"/>
            </a:endParaRPr>
          </a:p>
        </p:txBody>
      </p:sp>
      <p:sp>
        <p:nvSpPr>
          <p:cNvPr id="33" name="object 33"/>
          <p:cNvSpPr txBox="1"/>
          <p:nvPr/>
        </p:nvSpPr>
        <p:spPr>
          <a:xfrm>
            <a:off x="4289299" y="3215005"/>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A[2]</a:t>
            </a:r>
            <a:endParaRPr sz="1800">
              <a:latin typeface="Calibri"/>
              <a:cs typeface="Calibri"/>
            </a:endParaRPr>
          </a:p>
        </p:txBody>
      </p:sp>
      <p:sp>
        <p:nvSpPr>
          <p:cNvPr id="34" name="object 34"/>
          <p:cNvSpPr txBox="1"/>
          <p:nvPr/>
        </p:nvSpPr>
        <p:spPr>
          <a:xfrm>
            <a:off x="5584953" y="3215005"/>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A[3]</a:t>
            </a:r>
            <a:endParaRPr sz="1800">
              <a:latin typeface="Calibri"/>
              <a:cs typeface="Calibri"/>
            </a:endParaRPr>
          </a:p>
        </p:txBody>
      </p:sp>
      <p:sp>
        <p:nvSpPr>
          <p:cNvPr id="35" name="object 35"/>
          <p:cNvSpPr txBox="1"/>
          <p:nvPr/>
        </p:nvSpPr>
        <p:spPr>
          <a:xfrm>
            <a:off x="6880352" y="3215005"/>
            <a:ext cx="429259"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r>
              <a:rPr sz="1800" b="1" spc="5" dirty="0">
                <a:latin typeface="Calibri"/>
                <a:cs typeface="Calibri"/>
              </a:rPr>
              <a:t>[</a:t>
            </a:r>
            <a:r>
              <a:rPr sz="1800" b="1" dirty="0">
                <a:latin typeface="Calibri"/>
                <a:cs typeface="Calibri"/>
              </a:rPr>
              <a:t>4]</a:t>
            </a:r>
            <a:endParaRPr sz="1800">
              <a:latin typeface="Calibri"/>
              <a:cs typeface="Calibri"/>
            </a:endParaRPr>
          </a:p>
        </p:txBody>
      </p:sp>
      <p:sp>
        <p:nvSpPr>
          <p:cNvPr id="36" name="object 36"/>
          <p:cNvSpPr/>
          <p:nvPr/>
        </p:nvSpPr>
        <p:spPr>
          <a:xfrm>
            <a:off x="1188721" y="4349749"/>
            <a:ext cx="1310640" cy="370840"/>
          </a:xfrm>
          <a:custGeom>
            <a:avLst/>
            <a:gdLst/>
            <a:ahLst/>
            <a:cxnLst/>
            <a:rect l="l" t="t" r="r" b="b"/>
            <a:pathLst>
              <a:path w="1310639"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37" name="object 37"/>
          <p:cNvSpPr/>
          <p:nvPr/>
        </p:nvSpPr>
        <p:spPr>
          <a:xfrm>
            <a:off x="2499360" y="4349749"/>
            <a:ext cx="1310640" cy="370840"/>
          </a:xfrm>
          <a:custGeom>
            <a:avLst/>
            <a:gdLst/>
            <a:ahLst/>
            <a:cxnLst/>
            <a:rect l="l" t="t" r="r" b="b"/>
            <a:pathLst>
              <a:path w="1310639"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38" name="object 38"/>
          <p:cNvSpPr/>
          <p:nvPr/>
        </p:nvSpPr>
        <p:spPr>
          <a:xfrm>
            <a:off x="3810000" y="4349749"/>
            <a:ext cx="1310640" cy="370840"/>
          </a:xfrm>
          <a:custGeom>
            <a:avLst/>
            <a:gdLst/>
            <a:ahLst/>
            <a:cxnLst/>
            <a:rect l="l" t="t" r="r" b="b"/>
            <a:pathLst>
              <a:path w="1310639"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39" name="object 39"/>
          <p:cNvSpPr/>
          <p:nvPr/>
        </p:nvSpPr>
        <p:spPr>
          <a:xfrm>
            <a:off x="5120641" y="4349749"/>
            <a:ext cx="1310640" cy="370840"/>
          </a:xfrm>
          <a:custGeom>
            <a:avLst/>
            <a:gdLst/>
            <a:ahLst/>
            <a:cxnLst/>
            <a:rect l="l" t="t" r="r" b="b"/>
            <a:pathLst>
              <a:path w="1310639"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40" name="object 40"/>
          <p:cNvSpPr/>
          <p:nvPr/>
        </p:nvSpPr>
        <p:spPr>
          <a:xfrm>
            <a:off x="6431280" y="4349749"/>
            <a:ext cx="1310640" cy="370840"/>
          </a:xfrm>
          <a:custGeom>
            <a:avLst/>
            <a:gdLst/>
            <a:ahLst/>
            <a:cxnLst/>
            <a:rect l="l" t="t" r="r" b="b"/>
            <a:pathLst>
              <a:path w="1310640"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41" name="object 41"/>
          <p:cNvSpPr/>
          <p:nvPr/>
        </p:nvSpPr>
        <p:spPr>
          <a:xfrm>
            <a:off x="2499360" y="4343399"/>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42" name="object 42"/>
          <p:cNvSpPr/>
          <p:nvPr/>
        </p:nvSpPr>
        <p:spPr>
          <a:xfrm>
            <a:off x="3810000" y="4343399"/>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43" name="object 43"/>
          <p:cNvSpPr/>
          <p:nvPr/>
        </p:nvSpPr>
        <p:spPr>
          <a:xfrm>
            <a:off x="5120641" y="4343399"/>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44" name="object 44"/>
          <p:cNvSpPr/>
          <p:nvPr/>
        </p:nvSpPr>
        <p:spPr>
          <a:xfrm>
            <a:off x="6431280" y="4343399"/>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45" name="object 45"/>
          <p:cNvSpPr/>
          <p:nvPr/>
        </p:nvSpPr>
        <p:spPr>
          <a:xfrm>
            <a:off x="1188721" y="4343399"/>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46" name="object 46"/>
          <p:cNvSpPr/>
          <p:nvPr/>
        </p:nvSpPr>
        <p:spPr>
          <a:xfrm>
            <a:off x="7741921" y="4343399"/>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47" name="object 47"/>
          <p:cNvSpPr/>
          <p:nvPr/>
        </p:nvSpPr>
        <p:spPr>
          <a:xfrm>
            <a:off x="1182371" y="4349749"/>
            <a:ext cx="6565900" cy="0"/>
          </a:xfrm>
          <a:custGeom>
            <a:avLst/>
            <a:gdLst/>
            <a:ahLst/>
            <a:cxnLst/>
            <a:rect l="l" t="t" r="r" b="b"/>
            <a:pathLst>
              <a:path w="6565900">
                <a:moveTo>
                  <a:pt x="0" y="0"/>
                </a:moveTo>
                <a:lnTo>
                  <a:pt x="6565900" y="0"/>
                </a:lnTo>
              </a:path>
            </a:pathLst>
          </a:custGeom>
          <a:ln w="12700">
            <a:solidFill>
              <a:srgbClr val="FFFFFF"/>
            </a:solidFill>
          </a:ln>
        </p:spPr>
        <p:txBody>
          <a:bodyPr wrap="square" lIns="0" tIns="0" rIns="0" bIns="0" rtlCol="0"/>
          <a:lstStyle/>
          <a:p>
            <a:endParaRPr/>
          </a:p>
        </p:txBody>
      </p:sp>
      <p:sp>
        <p:nvSpPr>
          <p:cNvPr id="48" name="object 48"/>
          <p:cNvSpPr/>
          <p:nvPr/>
        </p:nvSpPr>
        <p:spPr>
          <a:xfrm>
            <a:off x="1182371" y="4720590"/>
            <a:ext cx="6565900" cy="0"/>
          </a:xfrm>
          <a:custGeom>
            <a:avLst/>
            <a:gdLst/>
            <a:ahLst/>
            <a:cxnLst/>
            <a:rect l="l" t="t" r="r" b="b"/>
            <a:pathLst>
              <a:path w="6565900">
                <a:moveTo>
                  <a:pt x="0" y="0"/>
                </a:moveTo>
                <a:lnTo>
                  <a:pt x="6565900" y="0"/>
                </a:lnTo>
              </a:path>
            </a:pathLst>
          </a:custGeom>
          <a:ln w="38100">
            <a:solidFill>
              <a:srgbClr val="FFFFFF"/>
            </a:solidFill>
          </a:ln>
        </p:spPr>
        <p:txBody>
          <a:bodyPr wrap="square" lIns="0" tIns="0" rIns="0" bIns="0" rtlCol="0"/>
          <a:lstStyle/>
          <a:p>
            <a:endParaRPr/>
          </a:p>
        </p:txBody>
      </p:sp>
      <p:sp>
        <p:nvSpPr>
          <p:cNvPr id="49" name="object 49"/>
          <p:cNvSpPr txBox="1"/>
          <p:nvPr/>
        </p:nvSpPr>
        <p:spPr>
          <a:xfrm>
            <a:off x="3027046" y="4368292"/>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20</a:t>
            </a:r>
            <a:endParaRPr sz="1800">
              <a:latin typeface="Calibri"/>
              <a:cs typeface="Calibri"/>
            </a:endParaRPr>
          </a:p>
        </p:txBody>
      </p:sp>
      <p:sp>
        <p:nvSpPr>
          <p:cNvPr id="50" name="object 50"/>
          <p:cNvSpPr/>
          <p:nvPr/>
        </p:nvSpPr>
        <p:spPr>
          <a:xfrm>
            <a:off x="1264921" y="4720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51" name="object 51"/>
          <p:cNvSpPr/>
          <p:nvPr/>
        </p:nvSpPr>
        <p:spPr>
          <a:xfrm>
            <a:off x="2560321" y="4720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52" name="object 52"/>
          <p:cNvSpPr/>
          <p:nvPr/>
        </p:nvSpPr>
        <p:spPr>
          <a:xfrm>
            <a:off x="3855721" y="4720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53" name="object 53"/>
          <p:cNvSpPr/>
          <p:nvPr/>
        </p:nvSpPr>
        <p:spPr>
          <a:xfrm>
            <a:off x="5151121" y="4720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54" name="object 54"/>
          <p:cNvSpPr/>
          <p:nvPr/>
        </p:nvSpPr>
        <p:spPr>
          <a:xfrm>
            <a:off x="6446521" y="4720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55" name="object 55"/>
          <p:cNvSpPr/>
          <p:nvPr/>
        </p:nvSpPr>
        <p:spPr>
          <a:xfrm>
            <a:off x="2560321" y="4714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56" name="object 56"/>
          <p:cNvSpPr/>
          <p:nvPr/>
        </p:nvSpPr>
        <p:spPr>
          <a:xfrm>
            <a:off x="3855721" y="4714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57" name="object 57"/>
          <p:cNvSpPr/>
          <p:nvPr/>
        </p:nvSpPr>
        <p:spPr>
          <a:xfrm>
            <a:off x="5151121" y="4714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58" name="object 58"/>
          <p:cNvSpPr/>
          <p:nvPr/>
        </p:nvSpPr>
        <p:spPr>
          <a:xfrm>
            <a:off x="6446521" y="4714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59" name="object 59"/>
          <p:cNvSpPr/>
          <p:nvPr/>
        </p:nvSpPr>
        <p:spPr>
          <a:xfrm>
            <a:off x="1264921" y="4714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60" name="object 60"/>
          <p:cNvSpPr/>
          <p:nvPr/>
        </p:nvSpPr>
        <p:spPr>
          <a:xfrm>
            <a:off x="7741921" y="4714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61" name="object 61"/>
          <p:cNvSpPr/>
          <p:nvPr/>
        </p:nvSpPr>
        <p:spPr>
          <a:xfrm>
            <a:off x="1258571" y="4720590"/>
            <a:ext cx="6489700" cy="0"/>
          </a:xfrm>
          <a:custGeom>
            <a:avLst/>
            <a:gdLst/>
            <a:ahLst/>
            <a:cxnLst/>
            <a:rect l="l" t="t" r="r" b="b"/>
            <a:pathLst>
              <a:path w="6489700">
                <a:moveTo>
                  <a:pt x="0" y="0"/>
                </a:moveTo>
                <a:lnTo>
                  <a:pt x="6489700" y="0"/>
                </a:lnTo>
              </a:path>
            </a:pathLst>
          </a:custGeom>
          <a:ln w="12700">
            <a:solidFill>
              <a:srgbClr val="FFFFFF"/>
            </a:solidFill>
          </a:ln>
        </p:spPr>
        <p:txBody>
          <a:bodyPr wrap="square" lIns="0" tIns="0" rIns="0" bIns="0" rtlCol="0"/>
          <a:lstStyle/>
          <a:p>
            <a:endParaRPr/>
          </a:p>
        </p:txBody>
      </p:sp>
      <p:sp>
        <p:nvSpPr>
          <p:cNvPr id="62" name="object 62"/>
          <p:cNvSpPr/>
          <p:nvPr/>
        </p:nvSpPr>
        <p:spPr>
          <a:xfrm>
            <a:off x="1258571" y="5091430"/>
            <a:ext cx="6489700" cy="0"/>
          </a:xfrm>
          <a:custGeom>
            <a:avLst/>
            <a:gdLst/>
            <a:ahLst/>
            <a:cxnLst/>
            <a:rect l="l" t="t" r="r" b="b"/>
            <a:pathLst>
              <a:path w="6489700">
                <a:moveTo>
                  <a:pt x="0" y="0"/>
                </a:moveTo>
                <a:lnTo>
                  <a:pt x="6489700" y="0"/>
                </a:lnTo>
              </a:path>
            </a:pathLst>
          </a:custGeom>
          <a:ln w="38100">
            <a:solidFill>
              <a:srgbClr val="FFFFFF"/>
            </a:solidFill>
          </a:ln>
        </p:spPr>
        <p:txBody>
          <a:bodyPr wrap="square" lIns="0" tIns="0" rIns="0" bIns="0" rtlCol="0"/>
          <a:lstStyle/>
          <a:p>
            <a:endParaRPr/>
          </a:p>
        </p:txBody>
      </p:sp>
      <p:sp>
        <p:nvSpPr>
          <p:cNvPr id="63" name="object 63"/>
          <p:cNvSpPr txBox="1"/>
          <p:nvPr/>
        </p:nvSpPr>
        <p:spPr>
          <a:xfrm>
            <a:off x="1698118" y="4739259"/>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A[0]</a:t>
            </a:r>
            <a:endParaRPr sz="1800">
              <a:latin typeface="Calibri"/>
              <a:cs typeface="Calibri"/>
            </a:endParaRPr>
          </a:p>
        </p:txBody>
      </p:sp>
      <p:sp>
        <p:nvSpPr>
          <p:cNvPr id="64" name="object 64"/>
          <p:cNvSpPr txBox="1"/>
          <p:nvPr/>
        </p:nvSpPr>
        <p:spPr>
          <a:xfrm>
            <a:off x="2993898" y="4739259"/>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A[1]</a:t>
            </a:r>
            <a:endParaRPr sz="1800">
              <a:latin typeface="Calibri"/>
              <a:cs typeface="Calibri"/>
            </a:endParaRPr>
          </a:p>
        </p:txBody>
      </p:sp>
      <p:sp>
        <p:nvSpPr>
          <p:cNvPr id="65" name="object 65"/>
          <p:cNvSpPr txBox="1"/>
          <p:nvPr/>
        </p:nvSpPr>
        <p:spPr>
          <a:xfrm>
            <a:off x="4289299" y="4739259"/>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A[2]</a:t>
            </a:r>
            <a:endParaRPr sz="1800">
              <a:latin typeface="Calibri"/>
              <a:cs typeface="Calibri"/>
            </a:endParaRPr>
          </a:p>
        </p:txBody>
      </p:sp>
      <p:sp>
        <p:nvSpPr>
          <p:cNvPr id="66" name="object 66"/>
          <p:cNvSpPr txBox="1"/>
          <p:nvPr/>
        </p:nvSpPr>
        <p:spPr>
          <a:xfrm>
            <a:off x="5584953" y="4739259"/>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A[3]</a:t>
            </a:r>
            <a:endParaRPr sz="1800">
              <a:latin typeface="Calibri"/>
              <a:cs typeface="Calibri"/>
            </a:endParaRPr>
          </a:p>
        </p:txBody>
      </p:sp>
      <p:sp>
        <p:nvSpPr>
          <p:cNvPr id="67" name="object 67"/>
          <p:cNvSpPr txBox="1"/>
          <p:nvPr/>
        </p:nvSpPr>
        <p:spPr>
          <a:xfrm>
            <a:off x="6880352" y="4739259"/>
            <a:ext cx="429259"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r>
              <a:rPr sz="1800" b="1" spc="5" dirty="0">
                <a:latin typeface="Calibri"/>
                <a:cs typeface="Calibri"/>
              </a:rPr>
              <a:t>[</a:t>
            </a:r>
            <a:r>
              <a:rPr sz="1800" b="1" dirty="0">
                <a:latin typeface="Calibri"/>
                <a:cs typeface="Calibri"/>
              </a:rPr>
              <a:t>4]</a:t>
            </a:r>
            <a:endParaRPr sz="1800">
              <a:latin typeface="Calibri"/>
              <a:cs typeface="Calibri"/>
            </a:endParaRPr>
          </a:p>
        </p:txBody>
      </p:sp>
      <p:sp>
        <p:nvSpPr>
          <p:cNvPr id="68" name="object 68"/>
          <p:cNvSpPr/>
          <p:nvPr/>
        </p:nvSpPr>
        <p:spPr>
          <a:xfrm>
            <a:off x="3103246" y="5102224"/>
            <a:ext cx="134620" cy="610235"/>
          </a:xfrm>
          <a:custGeom>
            <a:avLst/>
            <a:gdLst/>
            <a:ahLst/>
            <a:cxnLst/>
            <a:rect l="l" t="t" r="r" b="b"/>
            <a:pathLst>
              <a:path w="134619" h="610235">
                <a:moveTo>
                  <a:pt x="67308" y="57485"/>
                </a:moveTo>
                <a:lnTo>
                  <a:pt x="52818" y="82164"/>
                </a:lnTo>
                <a:lnTo>
                  <a:pt x="51435" y="609726"/>
                </a:lnTo>
                <a:lnTo>
                  <a:pt x="80391" y="609726"/>
                </a:lnTo>
                <a:lnTo>
                  <a:pt x="81774" y="82383"/>
                </a:lnTo>
                <a:lnTo>
                  <a:pt x="67308" y="57485"/>
                </a:lnTo>
                <a:close/>
              </a:path>
              <a:path w="134619" h="610235">
                <a:moveTo>
                  <a:pt x="84087" y="28701"/>
                </a:moveTo>
                <a:lnTo>
                  <a:pt x="52958" y="28701"/>
                </a:lnTo>
                <a:lnTo>
                  <a:pt x="81914" y="28828"/>
                </a:lnTo>
                <a:lnTo>
                  <a:pt x="81774" y="82383"/>
                </a:lnTo>
                <a:lnTo>
                  <a:pt x="105410" y="123062"/>
                </a:lnTo>
                <a:lnTo>
                  <a:pt x="109347" y="129920"/>
                </a:lnTo>
                <a:lnTo>
                  <a:pt x="118237" y="132333"/>
                </a:lnTo>
                <a:lnTo>
                  <a:pt x="125094" y="128269"/>
                </a:lnTo>
                <a:lnTo>
                  <a:pt x="132080" y="124332"/>
                </a:lnTo>
                <a:lnTo>
                  <a:pt x="134366" y="115442"/>
                </a:lnTo>
                <a:lnTo>
                  <a:pt x="130429" y="108584"/>
                </a:lnTo>
                <a:lnTo>
                  <a:pt x="84087" y="28701"/>
                </a:lnTo>
                <a:close/>
              </a:path>
              <a:path w="134619" h="610235">
                <a:moveTo>
                  <a:pt x="67437" y="0"/>
                </a:moveTo>
                <a:lnTo>
                  <a:pt x="4063" y="108203"/>
                </a:lnTo>
                <a:lnTo>
                  <a:pt x="0" y="115062"/>
                </a:lnTo>
                <a:lnTo>
                  <a:pt x="2286" y="123951"/>
                </a:lnTo>
                <a:lnTo>
                  <a:pt x="9143" y="128015"/>
                </a:lnTo>
                <a:lnTo>
                  <a:pt x="16129" y="132079"/>
                </a:lnTo>
                <a:lnTo>
                  <a:pt x="25018" y="129793"/>
                </a:lnTo>
                <a:lnTo>
                  <a:pt x="28956" y="122808"/>
                </a:lnTo>
                <a:lnTo>
                  <a:pt x="52818" y="82164"/>
                </a:lnTo>
                <a:lnTo>
                  <a:pt x="52958" y="28701"/>
                </a:lnTo>
                <a:lnTo>
                  <a:pt x="84087" y="28701"/>
                </a:lnTo>
                <a:lnTo>
                  <a:pt x="67437" y="0"/>
                </a:lnTo>
                <a:close/>
              </a:path>
              <a:path w="134619" h="610235">
                <a:moveTo>
                  <a:pt x="81896" y="36067"/>
                </a:moveTo>
                <a:lnTo>
                  <a:pt x="79882" y="36067"/>
                </a:lnTo>
                <a:lnTo>
                  <a:pt x="67308" y="57485"/>
                </a:lnTo>
                <a:lnTo>
                  <a:pt x="81774" y="82383"/>
                </a:lnTo>
                <a:lnTo>
                  <a:pt x="81896" y="36067"/>
                </a:lnTo>
                <a:close/>
              </a:path>
              <a:path w="134619" h="610235">
                <a:moveTo>
                  <a:pt x="52958" y="28701"/>
                </a:moveTo>
                <a:lnTo>
                  <a:pt x="52818" y="82164"/>
                </a:lnTo>
                <a:lnTo>
                  <a:pt x="67308" y="57485"/>
                </a:lnTo>
                <a:lnTo>
                  <a:pt x="54863" y="36067"/>
                </a:lnTo>
                <a:lnTo>
                  <a:pt x="81896" y="36067"/>
                </a:lnTo>
                <a:lnTo>
                  <a:pt x="81914" y="28828"/>
                </a:lnTo>
                <a:lnTo>
                  <a:pt x="52958" y="28701"/>
                </a:lnTo>
                <a:close/>
              </a:path>
              <a:path w="134619" h="610235">
                <a:moveTo>
                  <a:pt x="79882" y="36067"/>
                </a:moveTo>
                <a:lnTo>
                  <a:pt x="54863" y="36067"/>
                </a:lnTo>
                <a:lnTo>
                  <a:pt x="67308" y="57485"/>
                </a:lnTo>
                <a:lnTo>
                  <a:pt x="79882" y="36067"/>
                </a:lnTo>
                <a:close/>
              </a:path>
            </a:pathLst>
          </a:custGeom>
          <a:solidFill>
            <a:srgbClr val="FF0000"/>
          </a:solidFill>
        </p:spPr>
        <p:txBody>
          <a:bodyPr wrap="square" lIns="0" tIns="0" rIns="0" bIns="0" rtlCol="0"/>
          <a:lstStyle/>
          <a:p>
            <a:endParaRPr/>
          </a:p>
        </p:txBody>
      </p:sp>
      <p:sp>
        <p:nvSpPr>
          <p:cNvPr id="69" name="object 69"/>
          <p:cNvSpPr txBox="1"/>
          <p:nvPr/>
        </p:nvSpPr>
        <p:spPr>
          <a:xfrm>
            <a:off x="2868550" y="5653659"/>
            <a:ext cx="60261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F=R=1</a:t>
            </a:r>
            <a:endParaRPr sz="1800">
              <a:latin typeface="Calibri"/>
              <a:cs typeface="Calibri"/>
            </a:endParaRPr>
          </a:p>
        </p:txBody>
      </p:sp>
      <p:sp>
        <p:nvSpPr>
          <p:cNvPr id="70" name="object 70"/>
          <p:cNvSpPr/>
          <p:nvPr/>
        </p:nvSpPr>
        <p:spPr>
          <a:xfrm>
            <a:off x="1884046" y="3502025"/>
            <a:ext cx="134620" cy="610235"/>
          </a:xfrm>
          <a:custGeom>
            <a:avLst/>
            <a:gdLst/>
            <a:ahLst/>
            <a:cxnLst/>
            <a:rect l="l" t="t" r="r" b="b"/>
            <a:pathLst>
              <a:path w="134619" h="610235">
                <a:moveTo>
                  <a:pt x="67308" y="57485"/>
                </a:moveTo>
                <a:lnTo>
                  <a:pt x="52818" y="82164"/>
                </a:lnTo>
                <a:lnTo>
                  <a:pt x="51435" y="609726"/>
                </a:lnTo>
                <a:lnTo>
                  <a:pt x="80391" y="609726"/>
                </a:lnTo>
                <a:lnTo>
                  <a:pt x="81774" y="82383"/>
                </a:lnTo>
                <a:lnTo>
                  <a:pt x="67308" y="57485"/>
                </a:lnTo>
                <a:close/>
              </a:path>
              <a:path w="134619" h="610235">
                <a:moveTo>
                  <a:pt x="84180" y="28701"/>
                </a:moveTo>
                <a:lnTo>
                  <a:pt x="52958" y="28701"/>
                </a:lnTo>
                <a:lnTo>
                  <a:pt x="81914" y="28828"/>
                </a:lnTo>
                <a:lnTo>
                  <a:pt x="81774" y="82383"/>
                </a:lnTo>
                <a:lnTo>
                  <a:pt x="105410" y="123062"/>
                </a:lnTo>
                <a:lnTo>
                  <a:pt x="109347" y="129920"/>
                </a:lnTo>
                <a:lnTo>
                  <a:pt x="118237" y="132334"/>
                </a:lnTo>
                <a:lnTo>
                  <a:pt x="125094" y="128269"/>
                </a:lnTo>
                <a:lnTo>
                  <a:pt x="132080" y="124332"/>
                </a:lnTo>
                <a:lnTo>
                  <a:pt x="134366" y="115442"/>
                </a:lnTo>
                <a:lnTo>
                  <a:pt x="130429" y="108585"/>
                </a:lnTo>
                <a:lnTo>
                  <a:pt x="84180" y="28701"/>
                </a:lnTo>
                <a:close/>
              </a:path>
              <a:path w="134619" h="610235">
                <a:moveTo>
                  <a:pt x="67563" y="0"/>
                </a:moveTo>
                <a:lnTo>
                  <a:pt x="4063" y="108203"/>
                </a:lnTo>
                <a:lnTo>
                  <a:pt x="0" y="115062"/>
                </a:lnTo>
                <a:lnTo>
                  <a:pt x="2286" y="123951"/>
                </a:lnTo>
                <a:lnTo>
                  <a:pt x="9143" y="128015"/>
                </a:lnTo>
                <a:lnTo>
                  <a:pt x="16129" y="132079"/>
                </a:lnTo>
                <a:lnTo>
                  <a:pt x="25018" y="129793"/>
                </a:lnTo>
                <a:lnTo>
                  <a:pt x="28956" y="122809"/>
                </a:lnTo>
                <a:lnTo>
                  <a:pt x="52818" y="82164"/>
                </a:lnTo>
                <a:lnTo>
                  <a:pt x="52958" y="28701"/>
                </a:lnTo>
                <a:lnTo>
                  <a:pt x="84180" y="28701"/>
                </a:lnTo>
                <a:lnTo>
                  <a:pt x="67563" y="0"/>
                </a:lnTo>
                <a:close/>
              </a:path>
              <a:path w="134619" h="610235">
                <a:moveTo>
                  <a:pt x="81896" y="36067"/>
                </a:moveTo>
                <a:lnTo>
                  <a:pt x="79882" y="36067"/>
                </a:lnTo>
                <a:lnTo>
                  <a:pt x="67308" y="57485"/>
                </a:lnTo>
                <a:lnTo>
                  <a:pt x="81774" y="82383"/>
                </a:lnTo>
                <a:lnTo>
                  <a:pt x="81896" y="36067"/>
                </a:lnTo>
                <a:close/>
              </a:path>
              <a:path w="134619" h="610235">
                <a:moveTo>
                  <a:pt x="52958" y="28701"/>
                </a:moveTo>
                <a:lnTo>
                  <a:pt x="52818" y="82164"/>
                </a:lnTo>
                <a:lnTo>
                  <a:pt x="67308" y="57485"/>
                </a:lnTo>
                <a:lnTo>
                  <a:pt x="54863" y="36067"/>
                </a:lnTo>
                <a:lnTo>
                  <a:pt x="81896" y="36067"/>
                </a:lnTo>
                <a:lnTo>
                  <a:pt x="81914" y="28828"/>
                </a:lnTo>
                <a:lnTo>
                  <a:pt x="52958" y="28701"/>
                </a:lnTo>
                <a:close/>
              </a:path>
              <a:path w="134619" h="610235">
                <a:moveTo>
                  <a:pt x="79882" y="36067"/>
                </a:moveTo>
                <a:lnTo>
                  <a:pt x="54863" y="36067"/>
                </a:lnTo>
                <a:lnTo>
                  <a:pt x="67308" y="57485"/>
                </a:lnTo>
                <a:lnTo>
                  <a:pt x="79882" y="36067"/>
                </a:lnTo>
                <a:close/>
              </a:path>
            </a:pathLst>
          </a:custGeom>
          <a:solidFill>
            <a:srgbClr val="FF0000"/>
          </a:solidFill>
        </p:spPr>
        <p:txBody>
          <a:bodyPr wrap="square" lIns="0" tIns="0" rIns="0" bIns="0" rtlCol="0"/>
          <a:lstStyle/>
          <a:p>
            <a:endParaRPr/>
          </a:p>
        </p:txBody>
      </p:sp>
      <p:sp>
        <p:nvSpPr>
          <p:cNvPr id="71" name="object 71"/>
          <p:cNvSpPr txBox="1"/>
          <p:nvPr/>
        </p:nvSpPr>
        <p:spPr>
          <a:xfrm>
            <a:off x="1769746" y="4053205"/>
            <a:ext cx="3600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F=0</a:t>
            </a:r>
            <a:endParaRPr sz="1800">
              <a:latin typeface="Calibri"/>
              <a:cs typeface="Calibri"/>
            </a:endParaRPr>
          </a:p>
        </p:txBody>
      </p:sp>
      <p:sp>
        <p:nvSpPr>
          <p:cNvPr id="72" name="object 72"/>
          <p:cNvSpPr/>
          <p:nvPr/>
        </p:nvSpPr>
        <p:spPr>
          <a:xfrm>
            <a:off x="3103246" y="3502025"/>
            <a:ext cx="134620" cy="610235"/>
          </a:xfrm>
          <a:custGeom>
            <a:avLst/>
            <a:gdLst/>
            <a:ahLst/>
            <a:cxnLst/>
            <a:rect l="l" t="t" r="r" b="b"/>
            <a:pathLst>
              <a:path w="134619" h="610235">
                <a:moveTo>
                  <a:pt x="67308" y="57485"/>
                </a:moveTo>
                <a:lnTo>
                  <a:pt x="52818" y="82164"/>
                </a:lnTo>
                <a:lnTo>
                  <a:pt x="51435" y="609726"/>
                </a:lnTo>
                <a:lnTo>
                  <a:pt x="80391" y="609726"/>
                </a:lnTo>
                <a:lnTo>
                  <a:pt x="81774" y="82383"/>
                </a:lnTo>
                <a:lnTo>
                  <a:pt x="67308" y="57485"/>
                </a:lnTo>
                <a:close/>
              </a:path>
              <a:path w="134619" h="610235">
                <a:moveTo>
                  <a:pt x="84087" y="28701"/>
                </a:moveTo>
                <a:lnTo>
                  <a:pt x="52958" y="28701"/>
                </a:lnTo>
                <a:lnTo>
                  <a:pt x="81914" y="28828"/>
                </a:lnTo>
                <a:lnTo>
                  <a:pt x="81774" y="82383"/>
                </a:lnTo>
                <a:lnTo>
                  <a:pt x="105410" y="123062"/>
                </a:lnTo>
                <a:lnTo>
                  <a:pt x="109347" y="129920"/>
                </a:lnTo>
                <a:lnTo>
                  <a:pt x="118237" y="132334"/>
                </a:lnTo>
                <a:lnTo>
                  <a:pt x="125094" y="128269"/>
                </a:lnTo>
                <a:lnTo>
                  <a:pt x="132080" y="124332"/>
                </a:lnTo>
                <a:lnTo>
                  <a:pt x="134366" y="115442"/>
                </a:lnTo>
                <a:lnTo>
                  <a:pt x="130429" y="108585"/>
                </a:lnTo>
                <a:lnTo>
                  <a:pt x="84087" y="28701"/>
                </a:lnTo>
                <a:close/>
              </a:path>
              <a:path w="134619" h="610235">
                <a:moveTo>
                  <a:pt x="67437" y="0"/>
                </a:moveTo>
                <a:lnTo>
                  <a:pt x="4063" y="108203"/>
                </a:lnTo>
                <a:lnTo>
                  <a:pt x="0" y="115062"/>
                </a:lnTo>
                <a:lnTo>
                  <a:pt x="2286" y="123951"/>
                </a:lnTo>
                <a:lnTo>
                  <a:pt x="9143" y="128015"/>
                </a:lnTo>
                <a:lnTo>
                  <a:pt x="16129" y="132079"/>
                </a:lnTo>
                <a:lnTo>
                  <a:pt x="25018" y="129793"/>
                </a:lnTo>
                <a:lnTo>
                  <a:pt x="28956" y="122809"/>
                </a:lnTo>
                <a:lnTo>
                  <a:pt x="52818" y="82164"/>
                </a:lnTo>
                <a:lnTo>
                  <a:pt x="52958" y="28701"/>
                </a:lnTo>
                <a:lnTo>
                  <a:pt x="84087" y="28701"/>
                </a:lnTo>
                <a:lnTo>
                  <a:pt x="67437" y="0"/>
                </a:lnTo>
                <a:close/>
              </a:path>
              <a:path w="134619" h="610235">
                <a:moveTo>
                  <a:pt x="81896" y="36067"/>
                </a:moveTo>
                <a:lnTo>
                  <a:pt x="79882" y="36067"/>
                </a:lnTo>
                <a:lnTo>
                  <a:pt x="67308" y="57485"/>
                </a:lnTo>
                <a:lnTo>
                  <a:pt x="81774" y="82383"/>
                </a:lnTo>
                <a:lnTo>
                  <a:pt x="81896" y="36067"/>
                </a:lnTo>
                <a:close/>
              </a:path>
              <a:path w="134619" h="610235">
                <a:moveTo>
                  <a:pt x="52958" y="28701"/>
                </a:moveTo>
                <a:lnTo>
                  <a:pt x="52818" y="82164"/>
                </a:lnTo>
                <a:lnTo>
                  <a:pt x="67308" y="57485"/>
                </a:lnTo>
                <a:lnTo>
                  <a:pt x="54863" y="36067"/>
                </a:lnTo>
                <a:lnTo>
                  <a:pt x="81896" y="36067"/>
                </a:lnTo>
                <a:lnTo>
                  <a:pt x="81914" y="28828"/>
                </a:lnTo>
                <a:lnTo>
                  <a:pt x="52958" y="28701"/>
                </a:lnTo>
                <a:close/>
              </a:path>
              <a:path w="134619" h="610235">
                <a:moveTo>
                  <a:pt x="79882" y="36067"/>
                </a:moveTo>
                <a:lnTo>
                  <a:pt x="54863" y="36067"/>
                </a:lnTo>
                <a:lnTo>
                  <a:pt x="67308" y="57485"/>
                </a:lnTo>
                <a:lnTo>
                  <a:pt x="79882" y="36067"/>
                </a:lnTo>
                <a:close/>
              </a:path>
            </a:pathLst>
          </a:custGeom>
          <a:solidFill>
            <a:srgbClr val="FF0000"/>
          </a:solidFill>
        </p:spPr>
        <p:txBody>
          <a:bodyPr wrap="square" lIns="0" tIns="0" rIns="0" bIns="0" rtlCol="0"/>
          <a:lstStyle/>
          <a:p>
            <a:endParaRPr/>
          </a:p>
        </p:txBody>
      </p:sp>
      <p:sp>
        <p:nvSpPr>
          <p:cNvPr id="73" name="object 73"/>
          <p:cNvSpPr txBox="1"/>
          <p:nvPr/>
        </p:nvSpPr>
        <p:spPr>
          <a:xfrm>
            <a:off x="2978659" y="4053205"/>
            <a:ext cx="38354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R</a:t>
            </a:r>
            <a:r>
              <a:rPr sz="1800" b="1" spc="-5" dirty="0">
                <a:latin typeface="Calibri"/>
                <a:cs typeface="Calibri"/>
              </a:rPr>
              <a:t>=1</a:t>
            </a:r>
            <a:endParaRPr sz="1800">
              <a:latin typeface="Calibri"/>
              <a:cs typeface="Calibri"/>
            </a:endParaRPr>
          </a:p>
        </p:txBody>
      </p:sp>
      <p:sp>
        <p:nvSpPr>
          <p:cNvPr id="74" name="Date Placeholder 73">
            <a:extLst>
              <a:ext uri="{FF2B5EF4-FFF2-40B4-BE49-F238E27FC236}">
                <a16:creationId xmlns:a16="http://schemas.microsoft.com/office/drawing/2014/main" id="{A346A365-B842-45BF-AB34-86405B7CBEF1}"/>
              </a:ext>
            </a:extLst>
          </p:cNvPr>
          <p:cNvSpPr>
            <a:spLocks noGrp="1"/>
          </p:cNvSpPr>
          <p:nvPr>
            <p:ph type="dt" sz="half" idx="10"/>
          </p:nvPr>
        </p:nvSpPr>
        <p:spPr/>
        <p:txBody>
          <a:bodyPr/>
          <a:lstStyle/>
          <a:p>
            <a:fld id="{D76274D7-DA08-4AC8-B952-74EB436A570E}" type="datetime1">
              <a:rPr lang="en-IN" smtClean="0"/>
              <a:t>03-09-2021</a:t>
            </a:fld>
            <a:endParaRPr lang="en-US"/>
          </a:p>
        </p:txBody>
      </p:sp>
      <p:sp>
        <p:nvSpPr>
          <p:cNvPr id="75" name="Footer Placeholder 74">
            <a:extLst>
              <a:ext uri="{FF2B5EF4-FFF2-40B4-BE49-F238E27FC236}">
                <a16:creationId xmlns:a16="http://schemas.microsoft.com/office/drawing/2014/main" id="{05E5704B-4763-4B57-A11D-0ED93822A214}"/>
              </a:ext>
            </a:extLst>
          </p:cNvPr>
          <p:cNvSpPr>
            <a:spLocks noGrp="1"/>
          </p:cNvSpPr>
          <p:nvPr>
            <p:ph type="ftr" sz="quarter" idx="11"/>
          </p:nvPr>
        </p:nvSpPr>
        <p:spPr/>
        <p:txBody>
          <a:bodyPr/>
          <a:lstStyle/>
          <a:p>
            <a:r>
              <a:rPr lang="fi-FI" smtClean="0"/>
              <a:t>Alisha Sikri DS  Unit 2                        </a:t>
            </a:r>
            <a:endParaRPr lang="en-US"/>
          </a:p>
        </p:txBody>
      </p:sp>
      <p:sp>
        <p:nvSpPr>
          <p:cNvPr id="76" name="Slide Number Placeholder 75">
            <a:extLst>
              <a:ext uri="{FF2B5EF4-FFF2-40B4-BE49-F238E27FC236}">
                <a16:creationId xmlns:a16="http://schemas.microsoft.com/office/drawing/2014/main" id="{3B0D4FFB-40CB-43EB-8E3B-929B20377A39}"/>
              </a:ext>
            </a:extLst>
          </p:cNvPr>
          <p:cNvSpPr>
            <a:spLocks noGrp="1"/>
          </p:cNvSpPr>
          <p:nvPr>
            <p:ph type="sldNum" sz="quarter" idx="12"/>
          </p:nvPr>
        </p:nvSpPr>
        <p:spPr/>
        <p:txBody>
          <a:bodyPr/>
          <a:lstStyle/>
          <a:p>
            <a:fld id="{B6F15528-21DE-4FAA-801E-634DDDAF4B2B}" type="slidenum">
              <a:rPr lang="en-US" smtClean="0"/>
              <a:pPr/>
              <a:t>81</a:t>
            </a:fld>
            <a:endParaRPr lang="en-US"/>
          </a:p>
        </p:txBody>
      </p:sp>
      <p:sp>
        <p:nvSpPr>
          <p:cNvPr id="77" name="Title 1">
            <a:extLst>
              <a:ext uri="{FF2B5EF4-FFF2-40B4-BE49-F238E27FC236}">
                <a16:creationId xmlns:a16="http://schemas.microsoft.com/office/drawing/2014/main" id="{D0877158-8933-42AF-9C6A-CEBE7E02343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78" name="Picture 2" descr="E:\NIET\Project\xLogo11.png.pagespeed.ic.pydHLuCQEZ.png">
            <a:extLst>
              <a:ext uri="{FF2B5EF4-FFF2-40B4-BE49-F238E27FC236}">
                <a16:creationId xmlns:a16="http://schemas.microsoft.com/office/drawing/2014/main" id="{14100BE3-9EBF-4C21-A8F7-8B9089A2B93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80" name="Picture 79">
            <a:extLst>
              <a:ext uri="{FF2B5EF4-FFF2-40B4-BE49-F238E27FC236}">
                <a16:creationId xmlns:a16="http://schemas.microsoft.com/office/drawing/2014/main" id="{FF58D492-B0FC-470A-A16F-0A72AE075560}"/>
              </a:ext>
            </a:extLst>
          </p:cNvPr>
          <p:cNvPicPr>
            <a:picLocks noChangeAspect="1"/>
          </p:cNvPicPr>
          <p:nvPr/>
        </p:nvPicPr>
        <p:blipFill>
          <a:blip r:embed="rId3"/>
          <a:stretch>
            <a:fillRect/>
          </a:stretch>
        </p:blipFill>
        <p:spPr>
          <a:xfrm>
            <a:off x="611560" y="1967311"/>
            <a:ext cx="7515225" cy="4257675"/>
          </a:xfrm>
          <a:prstGeom prst="rect">
            <a:avLst/>
          </a:prstGeom>
        </p:spPr>
      </p:pic>
    </p:spTree>
    <p:extLst>
      <p:ext uri="{BB962C8B-B14F-4D97-AF65-F5344CB8AC3E}">
        <p14:creationId xmlns:p14="http://schemas.microsoft.com/office/powerpoint/2010/main" val="36965167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7237" y="1118144"/>
            <a:ext cx="6790690" cy="444352"/>
          </a:xfrm>
          <a:prstGeom prst="rect">
            <a:avLst/>
          </a:prstGeom>
        </p:spPr>
        <p:txBody>
          <a:bodyPr vert="horz" wrap="square" lIns="0" tIns="13335" rIns="0" bIns="0" rtlCol="0">
            <a:spAutoFit/>
          </a:bodyPr>
          <a:lstStyle/>
          <a:p>
            <a:pPr marL="12700">
              <a:lnSpc>
                <a:spcPct val="100000"/>
              </a:lnSpc>
              <a:spcBef>
                <a:spcPts val="105"/>
              </a:spcBef>
            </a:pPr>
            <a:r>
              <a:rPr sz="2800" b="1" spc="-15" dirty="0"/>
              <a:t>Example </a:t>
            </a:r>
            <a:r>
              <a:rPr sz="2800" b="1" spc="-5" dirty="0"/>
              <a:t>of Deletion </a:t>
            </a:r>
            <a:r>
              <a:rPr sz="2800" b="1" dirty="0"/>
              <a:t>in</a:t>
            </a:r>
            <a:r>
              <a:rPr sz="2800" b="1" spc="-10" dirty="0"/>
              <a:t> </a:t>
            </a:r>
            <a:r>
              <a:rPr sz="2800" b="1" dirty="0"/>
              <a:t>Queue</a:t>
            </a:r>
          </a:p>
        </p:txBody>
      </p:sp>
      <p:sp>
        <p:nvSpPr>
          <p:cNvPr id="3" name="object 3"/>
          <p:cNvSpPr/>
          <p:nvPr/>
        </p:nvSpPr>
        <p:spPr>
          <a:xfrm>
            <a:off x="1264921" y="2825750"/>
            <a:ext cx="1280160" cy="370840"/>
          </a:xfrm>
          <a:custGeom>
            <a:avLst/>
            <a:gdLst/>
            <a:ahLst/>
            <a:cxnLst/>
            <a:rect l="l" t="t" r="r" b="b"/>
            <a:pathLst>
              <a:path w="1280160" h="370839">
                <a:moveTo>
                  <a:pt x="0" y="370839"/>
                </a:moveTo>
                <a:lnTo>
                  <a:pt x="1280160" y="370839"/>
                </a:lnTo>
                <a:lnTo>
                  <a:pt x="1280160" y="0"/>
                </a:lnTo>
                <a:lnTo>
                  <a:pt x="0" y="0"/>
                </a:lnTo>
                <a:lnTo>
                  <a:pt x="0" y="370839"/>
                </a:lnTo>
                <a:close/>
              </a:path>
            </a:pathLst>
          </a:custGeom>
          <a:solidFill>
            <a:srgbClr val="F79546"/>
          </a:solidFill>
        </p:spPr>
        <p:txBody>
          <a:bodyPr wrap="square" lIns="0" tIns="0" rIns="0" bIns="0" rtlCol="0"/>
          <a:lstStyle/>
          <a:p>
            <a:endParaRPr/>
          </a:p>
        </p:txBody>
      </p:sp>
      <p:sp>
        <p:nvSpPr>
          <p:cNvPr id="4" name="object 4"/>
          <p:cNvSpPr/>
          <p:nvPr/>
        </p:nvSpPr>
        <p:spPr>
          <a:xfrm>
            <a:off x="2545081" y="2825750"/>
            <a:ext cx="1280160" cy="370840"/>
          </a:xfrm>
          <a:custGeom>
            <a:avLst/>
            <a:gdLst/>
            <a:ahLst/>
            <a:cxnLst/>
            <a:rect l="l" t="t" r="r" b="b"/>
            <a:pathLst>
              <a:path w="1280160" h="370839">
                <a:moveTo>
                  <a:pt x="0" y="370839"/>
                </a:moveTo>
                <a:lnTo>
                  <a:pt x="1280160" y="370839"/>
                </a:lnTo>
                <a:lnTo>
                  <a:pt x="1280160" y="0"/>
                </a:lnTo>
                <a:lnTo>
                  <a:pt x="0" y="0"/>
                </a:lnTo>
                <a:lnTo>
                  <a:pt x="0" y="370839"/>
                </a:lnTo>
                <a:close/>
              </a:path>
            </a:pathLst>
          </a:custGeom>
          <a:solidFill>
            <a:srgbClr val="F79546"/>
          </a:solidFill>
        </p:spPr>
        <p:txBody>
          <a:bodyPr wrap="square" lIns="0" tIns="0" rIns="0" bIns="0" rtlCol="0"/>
          <a:lstStyle/>
          <a:p>
            <a:endParaRPr/>
          </a:p>
        </p:txBody>
      </p:sp>
      <p:sp>
        <p:nvSpPr>
          <p:cNvPr id="5" name="object 5"/>
          <p:cNvSpPr/>
          <p:nvPr/>
        </p:nvSpPr>
        <p:spPr>
          <a:xfrm>
            <a:off x="3825241" y="2825750"/>
            <a:ext cx="1280160" cy="370840"/>
          </a:xfrm>
          <a:custGeom>
            <a:avLst/>
            <a:gdLst/>
            <a:ahLst/>
            <a:cxnLst/>
            <a:rect l="l" t="t" r="r" b="b"/>
            <a:pathLst>
              <a:path w="1280160" h="370839">
                <a:moveTo>
                  <a:pt x="0" y="370839"/>
                </a:moveTo>
                <a:lnTo>
                  <a:pt x="1280160" y="370839"/>
                </a:lnTo>
                <a:lnTo>
                  <a:pt x="1280160" y="0"/>
                </a:lnTo>
                <a:lnTo>
                  <a:pt x="0" y="0"/>
                </a:lnTo>
                <a:lnTo>
                  <a:pt x="0" y="370839"/>
                </a:lnTo>
                <a:close/>
              </a:path>
            </a:pathLst>
          </a:custGeom>
          <a:solidFill>
            <a:srgbClr val="F79546"/>
          </a:solidFill>
        </p:spPr>
        <p:txBody>
          <a:bodyPr wrap="square" lIns="0" tIns="0" rIns="0" bIns="0" rtlCol="0"/>
          <a:lstStyle/>
          <a:p>
            <a:endParaRPr/>
          </a:p>
        </p:txBody>
      </p:sp>
      <p:sp>
        <p:nvSpPr>
          <p:cNvPr id="6" name="object 6"/>
          <p:cNvSpPr/>
          <p:nvPr/>
        </p:nvSpPr>
        <p:spPr>
          <a:xfrm>
            <a:off x="5105400" y="2825750"/>
            <a:ext cx="1280160" cy="370840"/>
          </a:xfrm>
          <a:custGeom>
            <a:avLst/>
            <a:gdLst/>
            <a:ahLst/>
            <a:cxnLst/>
            <a:rect l="l" t="t" r="r" b="b"/>
            <a:pathLst>
              <a:path w="1280160" h="370839">
                <a:moveTo>
                  <a:pt x="0" y="370839"/>
                </a:moveTo>
                <a:lnTo>
                  <a:pt x="1280160" y="370839"/>
                </a:lnTo>
                <a:lnTo>
                  <a:pt x="1280160" y="0"/>
                </a:lnTo>
                <a:lnTo>
                  <a:pt x="0" y="0"/>
                </a:lnTo>
                <a:lnTo>
                  <a:pt x="0" y="370839"/>
                </a:lnTo>
                <a:close/>
              </a:path>
            </a:pathLst>
          </a:custGeom>
          <a:solidFill>
            <a:srgbClr val="F79546"/>
          </a:solidFill>
        </p:spPr>
        <p:txBody>
          <a:bodyPr wrap="square" lIns="0" tIns="0" rIns="0" bIns="0" rtlCol="0"/>
          <a:lstStyle/>
          <a:p>
            <a:endParaRPr/>
          </a:p>
        </p:txBody>
      </p:sp>
      <p:sp>
        <p:nvSpPr>
          <p:cNvPr id="7" name="object 7"/>
          <p:cNvSpPr/>
          <p:nvPr/>
        </p:nvSpPr>
        <p:spPr>
          <a:xfrm>
            <a:off x="6385561" y="2825750"/>
            <a:ext cx="1280160" cy="370840"/>
          </a:xfrm>
          <a:custGeom>
            <a:avLst/>
            <a:gdLst/>
            <a:ahLst/>
            <a:cxnLst/>
            <a:rect l="l" t="t" r="r" b="b"/>
            <a:pathLst>
              <a:path w="1280159" h="370839">
                <a:moveTo>
                  <a:pt x="0" y="370839"/>
                </a:moveTo>
                <a:lnTo>
                  <a:pt x="1280160" y="370839"/>
                </a:lnTo>
                <a:lnTo>
                  <a:pt x="1280160" y="0"/>
                </a:lnTo>
                <a:lnTo>
                  <a:pt x="0" y="0"/>
                </a:lnTo>
                <a:lnTo>
                  <a:pt x="0" y="370839"/>
                </a:lnTo>
                <a:close/>
              </a:path>
            </a:pathLst>
          </a:custGeom>
          <a:solidFill>
            <a:srgbClr val="F79546"/>
          </a:solidFill>
        </p:spPr>
        <p:txBody>
          <a:bodyPr wrap="square" lIns="0" tIns="0" rIns="0" bIns="0" rtlCol="0"/>
          <a:lstStyle/>
          <a:p>
            <a:endParaRPr/>
          </a:p>
        </p:txBody>
      </p:sp>
      <p:sp>
        <p:nvSpPr>
          <p:cNvPr id="8" name="object 8"/>
          <p:cNvSpPr/>
          <p:nvPr/>
        </p:nvSpPr>
        <p:spPr>
          <a:xfrm>
            <a:off x="2545081" y="2819400"/>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9" name="object 9"/>
          <p:cNvSpPr/>
          <p:nvPr/>
        </p:nvSpPr>
        <p:spPr>
          <a:xfrm>
            <a:off x="3825241" y="2819400"/>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10" name="object 10"/>
          <p:cNvSpPr/>
          <p:nvPr/>
        </p:nvSpPr>
        <p:spPr>
          <a:xfrm>
            <a:off x="5105400" y="2819400"/>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11" name="object 11"/>
          <p:cNvSpPr/>
          <p:nvPr/>
        </p:nvSpPr>
        <p:spPr>
          <a:xfrm>
            <a:off x="6385561" y="2819400"/>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12" name="object 12"/>
          <p:cNvSpPr/>
          <p:nvPr/>
        </p:nvSpPr>
        <p:spPr>
          <a:xfrm>
            <a:off x="1264921" y="281940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13" name="object 13"/>
          <p:cNvSpPr/>
          <p:nvPr/>
        </p:nvSpPr>
        <p:spPr>
          <a:xfrm>
            <a:off x="7665721" y="2819400"/>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14" name="object 14"/>
          <p:cNvSpPr/>
          <p:nvPr/>
        </p:nvSpPr>
        <p:spPr>
          <a:xfrm>
            <a:off x="1258571" y="2825750"/>
            <a:ext cx="6413500" cy="0"/>
          </a:xfrm>
          <a:custGeom>
            <a:avLst/>
            <a:gdLst/>
            <a:ahLst/>
            <a:cxnLst/>
            <a:rect l="l" t="t" r="r" b="b"/>
            <a:pathLst>
              <a:path w="6413500">
                <a:moveTo>
                  <a:pt x="0" y="0"/>
                </a:moveTo>
                <a:lnTo>
                  <a:pt x="6413500" y="0"/>
                </a:lnTo>
              </a:path>
            </a:pathLst>
          </a:custGeom>
          <a:ln w="12700">
            <a:solidFill>
              <a:srgbClr val="FFFFFF"/>
            </a:solidFill>
          </a:ln>
        </p:spPr>
        <p:txBody>
          <a:bodyPr wrap="square" lIns="0" tIns="0" rIns="0" bIns="0" rtlCol="0"/>
          <a:lstStyle/>
          <a:p>
            <a:endParaRPr/>
          </a:p>
        </p:txBody>
      </p:sp>
      <p:sp>
        <p:nvSpPr>
          <p:cNvPr id="15" name="object 15"/>
          <p:cNvSpPr/>
          <p:nvPr/>
        </p:nvSpPr>
        <p:spPr>
          <a:xfrm>
            <a:off x="1258571" y="3196590"/>
            <a:ext cx="6413500" cy="0"/>
          </a:xfrm>
          <a:custGeom>
            <a:avLst/>
            <a:gdLst/>
            <a:ahLst/>
            <a:cxnLst/>
            <a:rect l="l" t="t" r="r" b="b"/>
            <a:pathLst>
              <a:path w="6413500">
                <a:moveTo>
                  <a:pt x="0" y="0"/>
                </a:moveTo>
                <a:lnTo>
                  <a:pt x="6413500" y="0"/>
                </a:lnTo>
              </a:path>
            </a:pathLst>
          </a:custGeom>
          <a:ln w="38100">
            <a:solidFill>
              <a:srgbClr val="FFFFFF"/>
            </a:solidFill>
          </a:ln>
        </p:spPr>
        <p:txBody>
          <a:bodyPr wrap="square" lIns="0" tIns="0" rIns="0" bIns="0" rtlCol="0"/>
          <a:lstStyle/>
          <a:p>
            <a:endParaRPr/>
          </a:p>
        </p:txBody>
      </p:sp>
      <p:sp>
        <p:nvSpPr>
          <p:cNvPr id="16" name="object 16"/>
          <p:cNvSpPr txBox="1"/>
          <p:nvPr/>
        </p:nvSpPr>
        <p:spPr>
          <a:xfrm>
            <a:off x="1777112" y="2844037"/>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10</a:t>
            </a:r>
            <a:endParaRPr sz="1800">
              <a:latin typeface="Calibri"/>
              <a:cs typeface="Calibri"/>
            </a:endParaRPr>
          </a:p>
        </p:txBody>
      </p:sp>
      <p:sp>
        <p:nvSpPr>
          <p:cNvPr id="17" name="object 17"/>
          <p:cNvSpPr txBox="1"/>
          <p:nvPr/>
        </p:nvSpPr>
        <p:spPr>
          <a:xfrm>
            <a:off x="3057272" y="2844037"/>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20</a:t>
            </a:r>
            <a:endParaRPr sz="1800">
              <a:latin typeface="Calibri"/>
              <a:cs typeface="Calibri"/>
            </a:endParaRPr>
          </a:p>
        </p:txBody>
      </p:sp>
      <p:sp>
        <p:nvSpPr>
          <p:cNvPr id="18" name="object 18"/>
          <p:cNvSpPr/>
          <p:nvPr/>
        </p:nvSpPr>
        <p:spPr>
          <a:xfrm>
            <a:off x="1264921" y="3196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19" name="object 19"/>
          <p:cNvSpPr/>
          <p:nvPr/>
        </p:nvSpPr>
        <p:spPr>
          <a:xfrm>
            <a:off x="2560321" y="3196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20" name="object 20"/>
          <p:cNvSpPr/>
          <p:nvPr/>
        </p:nvSpPr>
        <p:spPr>
          <a:xfrm>
            <a:off x="3855721" y="3196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21" name="object 21"/>
          <p:cNvSpPr/>
          <p:nvPr/>
        </p:nvSpPr>
        <p:spPr>
          <a:xfrm>
            <a:off x="5151121" y="3196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22" name="object 22"/>
          <p:cNvSpPr/>
          <p:nvPr/>
        </p:nvSpPr>
        <p:spPr>
          <a:xfrm>
            <a:off x="6446521" y="3196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23" name="object 23"/>
          <p:cNvSpPr/>
          <p:nvPr/>
        </p:nvSpPr>
        <p:spPr>
          <a:xfrm>
            <a:off x="2560321" y="3190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4" name="object 24"/>
          <p:cNvSpPr/>
          <p:nvPr/>
        </p:nvSpPr>
        <p:spPr>
          <a:xfrm>
            <a:off x="3855721" y="3190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5" name="object 25"/>
          <p:cNvSpPr/>
          <p:nvPr/>
        </p:nvSpPr>
        <p:spPr>
          <a:xfrm>
            <a:off x="5151121" y="3190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6" name="object 26"/>
          <p:cNvSpPr/>
          <p:nvPr/>
        </p:nvSpPr>
        <p:spPr>
          <a:xfrm>
            <a:off x="6446521" y="3190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7" name="object 27"/>
          <p:cNvSpPr/>
          <p:nvPr/>
        </p:nvSpPr>
        <p:spPr>
          <a:xfrm>
            <a:off x="1264921" y="3190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8" name="object 28"/>
          <p:cNvSpPr/>
          <p:nvPr/>
        </p:nvSpPr>
        <p:spPr>
          <a:xfrm>
            <a:off x="7741921" y="3190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9" name="object 29"/>
          <p:cNvSpPr/>
          <p:nvPr/>
        </p:nvSpPr>
        <p:spPr>
          <a:xfrm>
            <a:off x="1258571" y="3196590"/>
            <a:ext cx="6489700" cy="0"/>
          </a:xfrm>
          <a:custGeom>
            <a:avLst/>
            <a:gdLst/>
            <a:ahLst/>
            <a:cxnLst/>
            <a:rect l="l" t="t" r="r" b="b"/>
            <a:pathLst>
              <a:path w="6489700">
                <a:moveTo>
                  <a:pt x="0" y="0"/>
                </a:moveTo>
                <a:lnTo>
                  <a:pt x="6489700" y="0"/>
                </a:lnTo>
              </a:path>
            </a:pathLst>
          </a:custGeom>
          <a:ln w="12700">
            <a:solidFill>
              <a:srgbClr val="FFFFFF"/>
            </a:solidFill>
          </a:ln>
        </p:spPr>
        <p:txBody>
          <a:bodyPr wrap="square" lIns="0" tIns="0" rIns="0" bIns="0" rtlCol="0"/>
          <a:lstStyle/>
          <a:p>
            <a:endParaRPr/>
          </a:p>
        </p:txBody>
      </p:sp>
      <p:sp>
        <p:nvSpPr>
          <p:cNvPr id="30" name="object 30"/>
          <p:cNvSpPr/>
          <p:nvPr/>
        </p:nvSpPr>
        <p:spPr>
          <a:xfrm>
            <a:off x="1258571" y="3567429"/>
            <a:ext cx="6489700" cy="0"/>
          </a:xfrm>
          <a:custGeom>
            <a:avLst/>
            <a:gdLst/>
            <a:ahLst/>
            <a:cxnLst/>
            <a:rect l="l" t="t" r="r" b="b"/>
            <a:pathLst>
              <a:path w="6489700">
                <a:moveTo>
                  <a:pt x="0" y="0"/>
                </a:moveTo>
                <a:lnTo>
                  <a:pt x="6489700" y="0"/>
                </a:lnTo>
              </a:path>
            </a:pathLst>
          </a:custGeom>
          <a:ln w="38100">
            <a:solidFill>
              <a:srgbClr val="FFFFFF"/>
            </a:solidFill>
          </a:ln>
        </p:spPr>
        <p:txBody>
          <a:bodyPr wrap="square" lIns="0" tIns="0" rIns="0" bIns="0" rtlCol="0"/>
          <a:lstStyle/>
          <a:p>
            <a:endParaRPr/>
          </a:p>
        </p:txBody>
      </p:sp>
      <p:sp>
        <p:nvSpPr>
          <p:cNvPr id="31" name="object 31"/>
          <p:cNvSpPr txBox="1"/>
          <p:nvPr/>
        </p:nvSpPr>
        <p:spPr>
          <a:xfrm>
            <a:off x="1698118" y="3215005"/>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A[0]</a:t>
            </a:r>
            <a:endParaRPr sz="1800">
              <a:latin typeface="Calibri"/>
              <a:cs typeface="Calibri"/>
            </a:endParaRPr>
          </a:p>
        </p:txBody>
      </p:sp>
      <p:sp>
        <p:nvSpPr>
          <p:cNvPr id="32" name="object 32"/>
          <p:cNvSpPr txBox="1"/>
          <p:nvPr/>
        </p:nvSpPr>
        <p:spPr>
          <a:xfrm>
            <a:off x="2993898" y="3215005"/>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A[1]</a:t>
            </a:r>
            <a:endParaRPr sz="1800">
              <a:latin typeface="Calibri"/>
              <a:cs typeface="Calibri"/>
            </a:endParaRPr>
          </a:p>
        </p:txBody>
      </p:sp>
      <p:sp>
        <p:nvSpPr>
          <p:cNvPr id="33" name="object 33"/>
          <p:cNvSpPr txBox="1"/>
          <p:nvPr/>
        </p:nvSpPr>
        <p:spPr>
          <a:xfrm>
            <a:off x="4289299" y="3215005"/>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A[2]</a:t>
            </a:r>
            <a:endParaRPr sz="1800">
              <a:latin typeface="Calibri"/>
              <a:cs typeface="Calibri"/>
            </a:endParaRPr>
          </a:p>
        </p:txBody>
      </p:sp>
      <p:sp>
        <p:nvSpPr>
          <p:cNvPr id="34" name="object 34"/>
          <p:cNvSpPr txBox="1"/>
          <p:nvPr/>
        </p:nvSpPr>
        <p:spPr>
          <a:xfrm>
            <a:off x="5584953" y="3215005"/>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A[3]</a:t>
            </a:r>
            <a:endParaRPr sz="1800">
              <a:latin typeface="Calibri"/>
              <a:cs typeface="Calibri"/>
            </a:endParaRPr>
          </a:p>
        </p:txBody>
      </p:sp>
      <p:sp>
        <p:nvSpPr>
          <p:cNvPr id="35" name="object 35"/>
          <p:cNvSpPr txBox="1"/>
          <p:nvPr/>
        </p:nvSpPr>
        <p:spPr>
          <a:xfrm>
            <a:off x="6880352" y="3215005"/>
            <a:ext cx="429259"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r>
              <a:rPr sz="1800" b="1" spc="5" dirty="0">
                <a:latin typeface="Calibri"/>
                <a:cs typeface="Calibri"/>
              </a:rPr>
              <a:t>[</a:t>
            </a:r>
            <a:r>
              <a:rPr sz="1800" b="1" dirty="0">
                <a:latin typeface="Calibri"/>
                <a:cs typeface="Calibri"/>
              </a:rPr>
              <a:t>4]</a:t>
            </a:r>
            <a:endParaRPr sz="1800">
              <a:latin typeface="Calibri"/>
              <a:cs typeface="Calibri"/>
            </a:endParaRPr>
          </a:p>
        </p:txBody>
      </p:sp>
      <p:sp>
        <p:nvSpPr>
          <p:cNvPr id="36" name="object 36"/>
          <p:cNvSpPr/>
          <p:nvPr/>
        </p:nvSpPr>
        <p:spPr>
          <a:xfrm>
            <a:off x="1188721" y="4349749"/>
            <a:ext cx="1310640" cy="370840"/>
          </a:xfrm>
          <a:custGeom>
            <a:avLst/>
            <a:gdLst/>
            <a:ahLst/>
            <a:cxnLst/>
            <a:rect l="l" t="t" r="r" b="b"/>
            <a:pathLst>
              <a:path w="1310639"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37" name="object 37"/>
          <p:cNvSpPr/>
          <p:nvPr/>
        </p:nvSpPr>
        <p:spPr>
          <a:xfrm>
            <a:off x="2499360" y="4349749"/>
            <a:ext cx="1310640" cy="370840"/>
          </a:xfrm>
          <a:custGeom>
            <a:avLst/>
            <a:gdLst/>
            <a:ahLst/>
            <a:cxnLst/>
            <a:rect l="l" t="t" r="r" b="b"/>
            <a:pathLst>
              <a:path w="1310639"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38" name="object 38"/>
          <p:cNvSpPr/>
          <p:nvPr/>
        </p:nvSpPr>
        <p:spPr>
          <a:xfrm>
            <a:off x="3810000" y="4349749"/>
            <a:ext cx="1310640" cy="370840"/>
          </a:xfrm>
          <a:custGeom>
            <a:avLst/>
            <a:gdLst/>
            <a:ahLst/>
            <a:cxnLst/>
            <a:rect l="l" t="t" r="r" b="b"/>
            <a:pathLst>
              <a:path w="1310639"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39" name="object 39"/>
          <p:cNvSpPr/>
          <p:nvPr/>
        </p:nvSpPr>
        <p:spPr>
          <a:xfrm>
            <a:off x="5120641" y="4349749"/>
            <a:ext cx="1310640" cy="370840"/>
          </a:xfrm>
          <a:custGeom>
            <a:avLst/>
            <a:gdLst/>
            <a:ahLst/>
            <a:cxnLst/>
            <a:rect l="l" t="t" r="r" b="b"/>
            <a:pathLst>
              <a:path w="1310639"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40" name="object 40"/>
          <p:cNvSpPr/>
          <p:nvPr/>
        </p:nvSpPr>
        <p:spPr>
          <a:xfrm>
            <a:off x="6431280" y="4349749"/>
            <a:ext cx="1310640" cy="370840"/>
          </a:xfrm>
          <a:custGeom>
            <a:avLst/>
            <a:gdLst/>
            <a:ahLst/>
            <a:cxnLst/>
            <a:rect l="l" t="t" r="r" b="b"/>
            <a:pathLst>
              <a:path w="1310640"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41" name="object 41"/>
          <p:cNvSpPr/>
          <p:nvPr/>
        </p:nvSpPr>
        <p:spPr>
          <a:xfrm>
            <a:off x="2499360" y="4343399"/>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42" name="object 42"/>
          <p:cNvSpPr/>
          <p:nvPr/>
        </p:nvSpPr>
        <p:spPr>
          <a:xfrm>
            <a:off x="3810000" y="4343399"/>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43" name="object 43"/>
          <p:cNvSpPr/>
          <p:nvPr/>
        </p:nvSpPr>
        <p:spPr>
          <a:xfrm>
            <a:off x="5120641" y="4343399"/>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44" name="object 44"/>
          <p:cNvSpPr/>
          <p:nvPr/>
        </p:nvSpPr>
        <p:spPr>
          <a:xfrm>
            <a:off x="6431280" y="4343399"/>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45" name="object 45"/>
          <p:cNvSpPr/>
          <p:nvPr/>
        </p:nvSpPr>
        <p:spPr>
          <a:xfrm>
            <a:off x="1188721" y="4343399"/>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46" name="object 46"/>
          <p:cNvSpPr/>
          <p:nvPr/>
        </p:nvSpPr>
        <p:spPr>
          <a:xfrm>
            <a:off x="7741921" y="4343399"/>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47" name="object 47"/>
          <p:cNvSpPr/>
          <p:nvPr/>
        </p:nvSpPr>
        <p:spPr>
          <a:xfrm>
            <a:off x="1182371" y="4349749"/>
            <a:ext cx="6565900" cy="0"/>
          </a:xfrm>
          <a:custGeom>
            <a:avLst/>
            <a:gdLst/>
            <a:ahLst/>
            <a:cxnLst/>
            <a:rect l="l" t="t" r="r" b="b"/>
            <a:pathLst>
              <a:path w="6565900">
                <a:moveTo>
                  <a:pt x="0" y="0"/>
                </a:moveTo>
                <a:lnTo>
                  <a:pt x="6565900" y="0"/>
                </a:lnTo>
              </a:path>
            </a:pathLst>
          </a:custGeom>
          <a:ln w="12700">
            <a:solidFill>
              <a:srgbClr val="FFFFFF"/>
            </a:solidFill>
          </a:ln>
        </p:spPr>
        <p:txBody>
          <a:bodyPr wrap="square" lIns="0" tIns="0" rIns="0" bIns="0" rtlCol="0"/>
          <a:lstStyle/>
          <a:p>
            <a:endParaRPr/>
          </a:p>
        </p:txBody>
      </p:sp>
      <p:sp>
        <p:nvSpPr>
          <p:cNvPr id="48" name="object 48"/>
          <p:cNvSpPr/>
          <p:nvPr/>
        </p:nvSpPr>
        <p:spPr>
          <a:xfrm>
            <a:off x="1182371" y="4720590"/>
            <a:ext cx="6565900" cy="0"/>
          </a:xfrm>
          <a:custGeom>
            <a:avLst/>
            <a:gdLst/>
            <a:ahLst/>
            <a:cxnLst/>
            <a:rect l="l" t="t" r="r" b="b"/>
            <a:pathLst>
              <a:path w="6565900">
                <a:moveTo>
                  <a:pt x="0" y="0"/>
                </a:moveTo>
                <a:lnTo>
                  <a:pt x="6565900" y="0"/>
                </a:lnTo>
              </a:path>
            </a:pathLst>
          </a:custGeom>
          <a:ln w="38100">
            <a:solidFill>
              <a:srgbClr val="FFFFFF"/>
            </a:solidFill>
          </a:ln>
        </p:spPr>
        <p:txBody>
          <a:bodyPr wrap="square" lIns="0" tIns="0" rIns="0" bIns="0" rtlCol="0"/>
          <a:lstStyle/>
          <a:p>
            <a:endParaRPr/>
          </a:p>
        </p:txBody>
      </p:sp>
      <p:sp>
        <p:nvSpPr>
          <p:cNvPr id="49" name="object 49"/>
          <p:cNvSpPr txBox="1"/>
          <p:nvPr/>
        </p:nvSpPr>
        <p:spPr>
          <a:xfrm>
            <a:off x="3027046" y="4368292"/>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20</a:t>
            </a:r>
            <a:endParaRPr sz="1800">
              <a:latin typeface="Calibri"/>
              <a:cs typeface="Calibri"/>
            </a:endParaRPr>
          </a:p>
        </p:txBody>
      </p:sp>
      <p:sp>
        <p:nvSpPr>
          <p:cNvPr id="50" name="object 50"/>
          <p:cNvSpPr/>
          <p:nvPr/>
        </p:nvSpPr>
        <p:spPr>
          <a:xfrm>
            <a:off x="1264921" y="4720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51" name="object 51"/>
          <p:cNvSpPr/>
          <p:nvPr/>
        </p:nvSpPr>
        <p:spPr>
          <a:xfrm>
            <a:off x="2560321" y="4720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52" name="object 52"/>
          <p:cNvSpPr/>
          <p:nvPr/>
        </p:nvSpPr>
        <p:spPr>
          <a:xfrm>
            <a:off x="3855721" y="4720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53" name="object 53"/>
          <p:cNvSpPr/>
          <p:nvPr/>
        </p:nvSpPr>
        <p:spPr>
          <a:xfrm>
            <a:off x="5151121" y="4720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54" name="object 54"/>
          <p:cNvSpPr/>
          <p:nvPr/>
        </p:nvSpPr>
        <p:spPr>
          <a:xfrm>
            <a:off x="6446521" y="4720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55" name="object 55"/>
          <p:cNvSpPr/>
          <p:nvPr/>
        </p:nvSpPr>
        <p:spPr>
          <a:xfrm>
            <a:off x="2560321" y="4714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56" name="object 56"/>
          <p:cNvSpPr/>
          <p:nvPr/>
        </p:nvSpPr>
        <p:spPr>
          <a:xfrm>
            <a:off x="3855721" y="4714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57" name="object 57"/>
          <p:cNvSpPr/>
          <p:nvPr/>
        </p:nvSpPr>
        <p:spPr>
          <a:xfrm>
            <a:off x="5151121" y="4714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58" name="object 58"/>
          <p:cNvSpPr/>
          <p:nvPr/>
        </p:nvSpPr>
        <p:spPr>
          <a:xfrm>
            <a:off x="6446521" y="4714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59" name="object 59"/>
          <p:cNvSpPr/>
          <p:nvPr/>
        </p:nvSpPr>
        <p:spPr>
          <a:xfrm>
            <a:off x="1264921" y="4714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60" name="object 60"/>
          <p:cNvSpPr/>
          <p:nvPr/>
        </p:nvSpPr>
        <p:spPr>
          <a:xfrm>
            <a:off x="7741921" y="4714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61" name="object 61"/>
          <p:cNvSpPr/>
          <p:nvPr/>
        </p:nvSpPr>
        <p:spPr>
          <a:xfrm>
            <a:off x="1258571" y="4720590"/>
            <a:ext cx="6489700" cy="0"/>
          </a:xfrm>
          <a:custGeom>
            <a:avLst/>
            <a:gdLst/>
            <a:ahLst/>
            <a:cxnLst/>
            <a:rect l="l" t="t" r="r" b="b"/>
            <a:pathLst>
              <a:path w="6489700">
                <a:moveTo>
                  <a:pt x="0" y="0"/>
                </a:moveTo>
                <a:lnTo>
                  <a:pt x="6489700" y="0"/>
                </a:lnTo>
              </a:path>
            </a:pathLst>
          </a:custGeom>
          <a:ln w="12700">
            <a:solidFill>
              <a:srgbClr val="FFFFFF"/>
            </a:solidFill>
          </a:ln>
        </p:spPr>
        <p:txBody>
          <a:bodyPr wrap="square" lIns="0" tIns="0" rIns="0" bIns="0" rtlCol="0"/>
          <a:lstStyle/>
          <a:p>
            <a:endParaRPr/>
          </a:p>
        </p:txBody>
      </p:sp>
      <p:sp>
        <p:nvSpPr>
          <p:cNvPr id="62" name="object 62"/>
          <p:cNvSpPr/>
          <p:nvPr/>
        </p:nvSpPr>
        <p:spPr>
          <a:xfrm>
            <a:off x="1258571" y="5091430"/>
            <a:ext cx="6489700" cy="0"/>
          </a:xfrm>
          <a:custGeom>
            <a:avLst/>
            <a:gdLst/>
            <a:ahLst/>
            <a:cxnLst/>
            <a:rect l="l" t="t" r="r" b="b"/>
            <a:pathLst>
              <a:path w="6489700">
                <a:moveTo>
                  <a:pt x="0" y="0"/>
                </a:moveTo>
                <a:lnTo>
                  <a:pt x="6489700" y="0"/>
                </a:lnTo>
              </a:path>
            </a:pathLst>
          </a:custGeom>
          <a:ln w="38100">
            <a:solidFill>
              <a:srgbClr val="FFFFFF"/>
            </a:solidFill>
          </a:ln>
        </p:spPr>
        <p:txBody>
          <a:bodyPr wrap="square" lIns="0" tIns="0" rIns="0" bIns="0" rtlCol="0"/>
          <a:lstStyle/>
          <a:p>
            <a:endParaRPr/>
          </a:p>
        </p:txBody>
      </p:sp>
      <p:sp>
        <p:nvSpPr>
          <p:cNvPr id="63" name="object 63"/>
          <p:cNvSpPr txBox="1"/>
          <p:nvPr/>
        </p:nvSpPr>
        <p:spPr>
          <a:xfrm>
            <a:off x="1698118" y="4739259"/>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A[0]</a:t>
            </a:r>
            <a:endParaRPr sz="1800">
              <a:latin typeface="Calibri"/>
              <a:cs typeface="Calibri"/>
            </a:endParaRPr>
          </a:p>
        </p:txBody>
      </p:sp>
      <p:sp>
        <p:nvSpPr>
          <p:cNvPr id="64" name="object 64"/>
          <p:cNvSpPr txBox="1"/>
          <p:nvPr/>
        </p:nvSpPr>
        <p:spPr>
          <a:xfrm>
            <a:off x="2993898" y="4739259"/>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A[1]</a:t>
            </a:r>
            <a:endParaRPr sz="1800">
              <a:latin typeface="Calibri"/>
              <a:cs typeface="Calibri"/>
            </a:endParaRPr>
          </a:p>
        </p:txBody>
      </p:sp>
      <p:sp>
        <p:nvSpPr>
          <p:cNvPr id="65" name="object 65"/>
          <p:cNvSpPr txBox="1"/>
          <p:nvPr/>
        </p:nvSpPr>
        <p:spPr>
          <a:xfrm>
            <a:off x="4289299" y="4739259"/>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A[2]</a:t>
            </a:r>
            <a:endParaRPr sz="1800">
              <a:latin typeface="Calibri"/>
              <a:cs typeface="Calibri"/>
            </a:endParaRPr>
          </a:p>
        </p:txBody>
      </p:sp>
      <p:sp>
        <p:nvSpPr>
          <p:cNvPr id="66" name="object 66"/>
          <p:cNvSpPr txBox="1"/>
          <p:nvPr/>
        </p:nvSpPr>
        <p:spPr>
          <a:xfrm>
            <a:off x="5584953" y="4739259"/>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A[3]</a:t>
            </a:r>
            <a:endParaRPr sz="1800">
              <a:latin typeface="Calibri"/>
              <a:cs typeface="Calibri"/>
            </a:endParaRPr>
          </a:p>
        </p:txBody>
      </p:sp>
      <p:sp>
        <p:nvSpPr>
          <p:cNvPr id="67" name="object 67"/>
          <p:cNvSpPr txBox="1"/>
          <p:nvPr/>
        </p:nvSpPr>
        <p:spPr>
          <a:xfrm>
            <a:off x="6880352" y="4739259"/>
            <a:ext cx="429259"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r>
              <a:rPr sz="1800" b="1" spc="5" dirty="0">
                <a:latin typeface="Calibri"/>
                <a:cs typeface="Calibri"/>
              </a:rPr>
              <a:t>[</a:t>
            </a:r>
            <a:r>
              <a:rPr sz="1800" b="1" dirty="0">
                <a:latin typeface="Calibri"/>
                <a:cs typeface="Calibri"/>
              </a:rPr>
              <a:t>4]</a:t>
            </a:r>
            <a:endParaRPr sz="1800">
              <a:latin typeface="Calibri"/>
              <a:cs typeface="Calibri"/>
            </a:endParaRPr>
          </a:p>
        </p:txBody>
      </p:sp>
      <p:sp>
        <p:nvSpPr>
          <p:cNvPr id="68" name="object 68"/>
          <p:cNvSpPr/>
          <p:nvPr/>
        </p:nvSpPr>
        <p:spPr>
          <a:xfrm>
            <a:off x="3103246" y="5102224"/>
            <a:ext cx="134620" cy="610235"/>
          </a:xfrm>
          <a:custGeom>
            <a:avLst/>
            <a:gdLst/>
            <a:ahLst/>
            <a:cxnLst/>
            <a:rect l="l" t="t" r="r" b="b"/>
            <a:pathLst>
              <a:path w="134619" h="610235">
                <a:moveTo>
                  <a:pt x="67308" y="57485"/>
                </a:moveTo>
                <a:lnTo>
                  <a:pt x="52818" y="82164"/>
                </a:lnTo>
                <a:lnTo>
                  <a:pt x="51435" y="609726"/>
                </a:lnTo>
                <a:lnTo>
                  <a:pt x="80391" y="609726"/>
                </a:lnTo>
                <a:lnTo>
                  <a:pt x="81774" y="82383"/>
                </a:lnTo>
                <a:lnTo>
                  <a:pt x="67308" y="57485"/>
                </a:lnTo>
                <a:close/>
              </a:path>
              <a:path w="134619" h="610235">
                <a:moveTo>
                  <a:pt x="84087" y="28701"/>
                </a:moveTo>
                <a:lnTo>
                  <a:pt x="52958" y="28701"/>
                </a:lnTo>
                <a:lnTo>
                  <a:pt x="81914" y="28828"/>
                </a:lnTo>
                <a:lnTo>
                  <a:pt x="81774" y="82383"/>
                </a:lnTo>
                <a:lnTo>
                  <a:pt x="105410" y="123062"/>
                </a:lnTo>
                <a:lnTo>
                  <a:pt x="109347" y="129920"/>
                </a:lnTo>
                <a:lnTo>
                  <a:pt x="118237" y="132333"/>
                </a:lnTo>
                <a:lnTo>
                  <a:pt x="125094" y="128269"/>
                </a:lnTo>
                <a:lnTo>
                  <a:pt x="132080" y="124332"/>
                </a:lnTo>
                <a:lnTo>
                  <a:pt x="134366" y="115442"/>
                </a:lnTo>
                <a:lnTo>
                  <a:pt x="130429" y="108584"/>
                </a:lnTo>
                <a:lnTo>
                  <a:pt x="84087" y="28701"/>
                </a:lnTo>
                <a:close/>
              </a:path>
              <a:path w="134619" h="610235">
                <a:moveTo>
                  <a:pt x="67437" y="0"/>
                </a:moveTo>
                <a:lnTo>
                  <a:pt x="4063" y="108203"/>
                </a:lnTo>
                <a:lnTo>
                  <a:pt x="0" y="115062"/>
                </a:lnTo>
                <a:lnTo>
                  <a:pt x="2286" y="123951"/>
                </a:lnTo>
                <a:lnTo>
                  <a:pt x="9143" y="128015"/>
                </a:lnTo>
                <a:lnTo>
                  <a:pt x="16129" y="132079"/>
                </a:lnTo>
                <a:lnTo>
                  <a:pt x="25018" y="129793"/>
                </a:lnTo>
                <a:lnTo>
                  <a:pt x="28956" y="122808"/>
                </a:lnTo>
                <a:lnTo>
                  <a:pt x="52818" y="82164"/>
                </a:lnTo>
                <a:lnTo>
                  <a:pt x="52958" y="28701"/>
                </a:lnTo>
                <a:lnTo>
                  <a:pt x="84087" y="28701"/>
                </a:lnTo>
                <a:lnTo>
                  <a:pt x="67437" y="0"/>
                </a:lnTo>
                <a:close/>
              </a:path>
              <a:path w="134619" h="610235">
                <a:moveTo>
                  <a:pt x="81896" y="36067"/>
                </a:moveTo>
                <a:lnTo>
                  <a:pt x="79882" y="36067"/>
                </a:lnTo>
                <a:lnTo>
                  <a:pt x="67308" y="57485"/>
                </a:lnTo>
                <a:lnTo>
                  <a:pt x="81774" y="82383"/>
                </a:lnTo>
                <a:lnTo>
                  <a:pt x="81896" y="36067"/>
                </a:lnTo>
                <a:close/>
              </a:path>
              <a:path w="134619" h="610235">
                <a:moveTo>
                  <a:pt x="52958" y="28701"/>
                </a:moveTo>
                <a:lnTo>
                  <a:pt x="52818" y="82164"/>
                </a:lnTo>
                <a:lnTo>
                  <a:pt x="67308" y="57485"/>
                </a:lnTo>
                <a:lnTo>
                  <a:pt x="54863" y="36067"/>
                </a:lnTo>
                <a:lnTo>
                  <a:pt x="81896" y="36067"/>
                </a:lnTo>
                <a:lnTo>
                  <a:pt x="81914" y="28828"/>
                </a:lnTo>
                <a:lnTo>
                  <a:pt x="52958" y="28701"/>
                </a:lnTo>
                <a:close/>
              </a:path>
              <a:path w="134619" h="610235">
                <a:moveTo>
                  <a:pt x="79882" y="36067"/>
                </a:moveTo>
                <a:lnTo>
                  <a:pt x="54863" y="36067"/>
                </a:lnTo>
                <a:lnTo>
                  <a:pt x="67308" y="57485"/>
                </a:lnTo>
                <a:lnTo>
                  <a:pt x="79882" y="36067"/>
                </a:lnTo>
                <a:close/>
              </a:path>
            </a:pathLst>
          </a:custGeom>
          <a:solidFill>
            <a:srgbClr val="FF0000"/>
          </a:solidFill>
        </p:spPr>
        <p:txBody>
          <a:bodyPr wrap="square" lIns="0" tIns="0" rIns="0" bIns="0" rtlCol="0"/>
          <a:lstStyle/>
          <a:p>
            <a:endParaRPr/>
          </a:p>
        </p:txBody>
      </p:sp>
      <p:sp>
        <p:nvSpPr>
          <p:cNvPr id="69" name="object 69"/>
          <p:cNvSpPr txBox="1"/>
          <p:nvPr/>
        </p:nvSpPr>
        <p:spPr>
          <a:xfrm>
            <a:off x="2868550" y="5653659"/>
            <a:ext cx="60261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F=R=1</a:t>
            </a:r>
            <a:endParaRPr sz="1800">
              <a:latin typeface="Calibri"/>
              <a:cs typeface="Calibri"/>
            </a:endParaRPr>
          </a:p>
        </p:txBody>
      </p:sp>
      <p:sp>
        <p:nvSpPr>
          <p:cNvPr id="70" name="object 70"/>
          <p:cNvSpPr/>
          <p:nvPr/>
        </p:nvSpPr>
        <p:spPr>
          <a:xfrm>
            <a:off x="1884046" y="3502025"/>
            <a:ext cx="134620" cy="610235"/>
          </a:xfrm>
          <a:custGeom>
            <a:avLst/>
            <a:gdLst/>
            <a:ahLst/>
            <a:cxnLst/>
            <a:rect l="l" t="t" r="r" b="b"/>
            <a:pathLst>
              <a:path w="134619" h="610235">
                <a:moveTo>
                  <a:pt x="67308" y="57485"/>
                </a:moveTo>
                <a:lnTo>
                  <a:pt x="52818" y="82164"/>
                </a:lnTo>
                <a:lnTo>
                  <a:pt x="51435" y="609726"/>
                </a:lnTo>
                <a:lnTo>
                  <a:pt x="80391" y="609726"/>
                </a:lnTo>
                <a:lnTo>
                  <a:pt x="81774" y="82383"/>
                </a:lnTo>
                <a:lnTo>
                  <a:pt x="67308" y="57485"/>
                </a:lnTo>
                <a:close/>
              </a:path>
              <a:path w="134619" h="610235">
                <a:moveTo>
                  <a:pt x="84180" y="28701"/>
                </a:moveTo>
                <a:lnTo>
                  <a:pt x="52958" y="28701"/>
                </a:lnTo>
                <a:lnTo>
                  <a:pt x="81914" y="28828"/>
                </a:lnTo>
                <a:lnTo>
                  <a:pt x="81774" y="82383"/>
                </a:lnTo>
                <a:lnTo>
                  <a:pt x="105410" y="123062"/>
                </a:lnTo>
                <a:lnTo>
                  <a:pt x="109347" y="129920"/>
                </a:lnTo>
                <a:lnTo>
                  <a:pt x="118237" y="132334"/>
                </a:lnTo>
                <a:lnTo>
                  <a:pt x="125094" y="128269"/>
                </a:lnTo>
                <a:lnTo>
                  <a:pt x="132080" y="124332"/>
                </a:lnTo>
                <a:lnTo>
                  <a:pt x="134366" y="115442"/>
                </a:lnTo>
                <a:lnTo>
                  <a:pt x="130429" y="108585"/>
                </a:lnTo>
                <a:lnTo>
                  <a:pt x="84180" y="28701"/>
                </a:lnTo>
                <a:close/>
              </a:path>
              <a:path w="134619" h="610235">
                <a:moveTo>
                  <a:pt x="67563" y="0"/>
                </a:moveTo>
                <a:lnTo>
                  <a:pt x="4063" y="108203"/>
                </a:lnTo>
                <a:lnTo>
                  <a:pt x="0" y="115062"/>
                </a:lnTo>
                <a:lnTo>
                  <a:pt x="2286" y="123951"/>
                </a:lnTo>
                <a:lnTo>
                  <a:pt x="9143" y="128015"/>
                </a:lnTo>
                <a:lnTo>
                  <a:pt x="16129" y="132079"/>
                </a:lnTo>
                <a:lnTo>
                  <a:pt x="25018" y="129793"/>
                </a:lnTo>
                <a:lnTo>
                  <a:pt x="28956" y="122809"/>
                </a:lnTo>
                <a:lnTo>
                  <a:pt x="52818" y="82164"/>
                </a:lnTo>
                <a:lnTo>
                  <a:pt x="52958" y="28701"/>
                </a:lnTo>
                <a:lnTo>
                  <a:pt x="84180" y="28701"/>
                </a:lnTo>
                <a:lnTo>
                  <a:pt x="67563" y="0"/>
                </a:lnTo>
                <a:close/>
              </a:path>
              <a:path w="134619" h="610235">
                <a:moveTo>
                  <a:pt x="81896" y="36067"/>
                </a:moveTo>
                <a:lnTo>
                  <a:pt x="79882" y="36067"/>
                </a:lnTo>
                <a:lnTo>
                  <a:pt x="67308" y="57485"/>
                </a:lnTo>
                <a:lnTo>
                  <a:pt x="81774" y="82383"/>
                </a:lnTo>
                <a:lnTo>
                  <a:pt x="81896" y="36067"/>
                </a:lnTo>
                <a:close/>
              </a:path>
              <a:path w="134619" h="610235">
                <a:moveTo>
                  <a:pt x="52958" y="28701"/>
                </a:moveTo>
                <a:lnTo>
                  <a:pt x="52818" y="82164"/>
                </a:lnTo>
                <a:lnTo>
                  <a:pt x="67308" y="57485"/>
                </a:lnTo>
                <a:lnTo>
                  <a:pt x="54863" y="36067"/>
                </a:lnTo>
                <a:lnTo>
                  <a:pt x="81896" y="36067"/>
                </a:lnTo>
                <a:lnTo>
                  <a:pt x="81914" y="28828"/>
                </a:lnTo>
                <a:lnTo>
                  <a:pt x="52958" y="28701"/>
                </a:lnTo>
                <a:close/>
              </a:path>
              <a:path w="134619" h="610235">
                <a:moveTo>
                  <a:pt x="79882" y="36067"/>
                </a:moveTo>
                <a:lnTo>
                  <a:pt x="54863" y="36067"/>
                </a:lnTo>
                <a:lnTo>
                  <a:pt x="67308" y="57485"/>
                </a:lnTo>
                <a:lnTo>
                  <a:pt x="79882" y="36067"/>
                </a:lnTo>
                <a:close/>
              </a:path>
            </a:pathLst>
          </a:custGeom>
          <a:solidFill>
            <a:srgbClr val="FF0000"/>
          </a:solidFill>
        </p:spPr>
        <p:txBody>
          <a:bodyPr wrap="square" lIns="0" tIns="0" rIns="0" bIns="0" rtlCol="0"/>
          <a:lstStyle/>
          <a:p>
            <a:endParaRPr/>
          </a:p>
        </p:txBody>
      </p:sp>
      <p:sp>
        <p:nvSpPr>
          <p:cNvPr id="71" name="object 71"/>
          <p:cNvSpPr txBox="1"/>
          <p:nvPr/>
        </p:nvSpPr>
        <p:spPr>
          <a:xfrm>
            <a:off x="1769746" y="4053205"/>
            <a:ext cx="3600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F=0</a:t>
            </a:r>
            <a:endParaRPr sz="1800">
              <a:latin typeface="Calibri"/>
              <a:cs typeface="Calibri"/>
            </a:endParaRPr>
          </a:p>
        </p:txBody>
      </p:sp>
      <p:sp>
        <p:nvSpPr>
          <p:cNvPr id="72" name="object 72"/>
          <p:cNvSpPr/>
          <p:nvPr/>
        </p:nvSpPr>
        <p:spPr>
          <a:xfrm>
            <a:off x="3103246" y="3502025"/>
            <a:ext cx="134620" cy="610235"/>
          </a:xfrm>
          <a:custGeom>
            <a:avLst/>
            <a:gdLst/>
            <a:ahLst/>
            <a:cxnLst/>
            <a:rect l="l" t="t" r="r" b="b"/>
            <a:pathLst>
              <a:path w="134619" h="610235">
                <a:moveTo>
                  <a:pt x="67308" y="57485"/>
                </a:moveTo>
                <a:lnTo>
                  <a:pt x="52818" y="82164"/>
                </a:lnTo>
                <a:lnTo>
                  <a:pt x="51435" y="609726"/>
                </a:lnTo>
                <a:lnTo>
                  <a:pt x="80391" y="609726"/>
                </a:lnTo>
                <a:lnTo>
                  <a:pt x="81774" y="82383"/>
                </a:lnTo>
                <a:lnTo>
                  <a:pt x="67308" y="57485"/>
                </a:lnTo>
                <a:close/>
              </a:path>
              <a:path w="134619" h="610235">
                <a:moveTo>
                  <a:pt x="84087" y="28701"/>
                </a:moveTo>
                <a:lnTo>
                  <a:pt x="52958" y="28701"/>
                </a:lnTo>
                <a:lnTo>
                  <a:pt x="81914" y="28828"/>
                </a:lnTo>
                <a:lnTo>
                  <a:pt x="81774" y="82383"/>
                </a:lnTo>
                <a:lnTo>
                  <a:pt x="105410" y="123062"/>
                </a:lnTo>
                <a:lnTo>
                  <a:pt x="109347" y="129920"/>
                </a:lnTo>
                <a:lnTo>
                  <a:pt x="118237" y="132334"/>
                </a:lnTo>
                <a:lnTo>
                  <a:pt x="125094" y="128269"/>
                </a:lnTo>
                <a:lnTo>
                  <a:pt x="132080" y="124332"/>
                </a:lnTo>
                <a:lnTo>
                  <a:pt x="134366" y="115442"/>
                </a:lnTo>
                <a:lnTo>
                  <a:pt x="130429" y="108585"/>
                </a:lnTo>
                <a:lnTo>
                  <a:pt x="84087" y="28701"/>
                </a:lnTo>
                <a:close/>
              </a:path>
              <a:path w="134619" h="610235">
                <a:moveTo>
                  <a:pt x="67437" y="0"/>
                </a:moveTo>
                <a:lnTo>
                  <a:pt x="4063" y="108203"/>
                </a:lnTo>
                <a:lnTo>
                  <a:pt x="0" y="115062"/>
                </a:lnTo>
                <a:lnTo>
                  <a:pt x="2286" y="123951"/>
                </a:lnTo>
                <a:lnTo>
                  <a:pt x="9143" y="128015"/>
                </a:lnTo>
                <a:lnTo>
                  <a:pt x="16129" y="132079"/>
                </a:lnTo>
                <a:lnTo>
                  <a:pt x="25018" y="129793"/>
                </a:lnTo>
                <a:lnTo>
                  <a:pt x="28956" y="122809"/>
                </a:lnTo>
                <a:lnTo>
                  <a:pt x="52818" y="82164"/>
                </a:lnTo>
                <a:lnTo>
                  <a:pt x="52958" y="28701"/>
                </a:lnTo>
                <a:lnTo>
                  <a:pt x="84087" y="28701"/>
                </a:lnTo>
                <a:lnTo>
                  <a:pt x="67437" y="0"/>
                </a:lnTo>
                <a:close/>
              </a:path>
              <a:path w="134619" h="610235">
                <a:moveTo>
                  <a:pt x="81896" y="36067"/>
                </a:moveTo>
                <a:lnTo>
                  <a:pt x="79882" y="36067"/>
                </a:lnTo>
                <a:lnTo>
                  <a:pt x="67308" y="57485"/>
                </a:lnTo>
                <a:lnTo>
                  <a:pt x="81774" y="82383"/>
                </a:lnTo>
                <a:lnTo>
                  <a:pt x="81896" y="36067"/>
                </a:lnTo>
                <a:close/>
              </a:path>
              <a:path w="134619" h="610235">
                <a:moveTo>
                  <a:pt x="52958" y="28701"/>
                </a:moveTo>
                <a:lnTo>
                  <a:pt x="52818" y="82164"/>
                </a:lnTo>
                <a:lnTo>
                  <a:pt x="67308" y="57485"/>
                </a:lnTo>
                <a:lnTo>
                  <a:pt x="54863" y="36067"/>
                </a:lnTo>
                <a:lnTo>
                  <a:pt x="81896" y="36067"/>
                </a:lnTo>
                <a:lnTo>
                  <a:pt x="81914" y="28828"/>
                </a:lnTo>
                <a:lnTo>
                  <a:pt x="52958" y="28701"/>
                </a:lnTo>
                <a:close/>
              </a:path>
              <a:path w="134619" h="610235">
                <a:moveTo>
                  <a:pt x="79882" y="36067"/>
                </a:moveTo>
                <a:lnTo>
                  <a:pt x="54863" y="36067"/>
                </a:lnTo>
                <a:lnTo>
                  <a:pt x="67308" y="57485"/>
                </a:lnTo>
                <a:lnTo>
                  <a:pt x="79882" y="36067"/>
                </a:lnTo>
                <a:close/>
              </a:path>
            </a:pathLst>
          </a:custGeom>
          <a:solidFill>
            <a:srgbClr val="FF0000"/>
          </a:solidFill>
        </p:spPr>
        <p:txBody>
          <a:bodyPr wrap="square" lIns="0" tIns="0" rIns="0" bIns="0" rtlCol="0"/>
          <a:lstStyle/>
          <a:p>
            <a:endParaRPr/>
          </a:p>
        </p:txBody>
      </p:sp>
      <p:sp>
        <p:nvSpPr>
          <p:cNvPr id="73" name="object 73"/>
          <p:cNvSpPr txBox="1"/>
          <p:nvPr/>
        </p:nvSpPr>
        <p:spPr>
          <a:xfrm>
            <a:off x="2978659" y="4053205"/>
            <a:ext cx="38354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R</a:t>
            </a:r>
            <a:r>
              <a:rPr sz="1800" b="1" spc="-5" dirty="0">
                <a:latin typeface="Calibri"/>
                <a:cs typeface="Calibri"/>
              </a:rPr>
              <a:t>=1</a:t>
            </a:r>
            <a:endParaRPr sz="1800">
              <a:latin typeface="Calibri"/>
              <a:cs typeface="Calibri"/>
            </a:endParaRPr>
          </a:p>
        </p:txBody>
      </p:sp>
      <p:sp>
        <p:nvSpPr>
          <p:cNvPr id="74" name="Date Placeholder 73">
            <a:extLst>
              <a:ext uri="{FF2B5EF4-FFF2-40B4-BE49-F238E27FC236}">
                <a16:creationId xmlns:a16="http://schemas.microsoft.com/office/drawing/2014/main" id="{A346A365-B842-45BF-AB34-86405B7CBEF1}"/>
              </a:ext>
            </a:extLst>
          </p:cNvPr>
          <p:cNvSpPr>
            <a:spLocks noGrp="1"/>
          </p:cNvSpPr>
          <p:nvPr>
            <p:ph type="dt" sz="half" idx="10"/>
          </p:nvPr>
        </p:nvSpPr>
        <p:spPr/>
        <p:txBody>
          <a:bodyPr/>
          <a:lstStyle/>
          <a:p>
            <a:fld id="{5F2A7D6F-3BB3-4AB9-802D-CD31D75555AE}" type="datetime1">
              <a:rPr lang="en-IN" smtClean="0"/>
              <a:t>03-09-2021</a:t>
            </a:fld>
            <a:endParaRPr lang="en-US"/>
          </a:p>
        </p:txBody>
      </p:sp>
      <p:sp>
        <p:nvSpPr>
          <p:cNvPr id="75" name="Footer Placeholder 74">
            <a:extLst>
              <a:ext uri="{FF2B5EF4-FFF2-40B4-BE49-F238E27FC236}">
                <a16:creationId xmlns:a16="http://schemas.microsoft.com/office/drawing/2014/main" id="{05E5704B-4763-4B57-A11D-0ED93822A214}"/>
              </a:ext>
            </a:extLst>
          </p:cNvPr>
          <p:cNvSpPr>
            <a:spLocks noGrp="1"/>
          </p:cNvSpPr>
          <p:nvPr>
            <p:ph type="ftr" sz="quarter" idx="11"/>
          </p:nvPr>
        </p:nvSpPr>
        <p:spPr/>
        <p:txBody>
          <a:bodyPr/>
          <a:lstStyle/>
          <a:p>
            <a:r>
              <a:rPr lang="fi-FI" smtClean="0"/>
              <a:t>Alisha Sikri DS  Unit 2                        </a:t>
            </a:r>
            <a:endParaRPr lang="en-US"/>
          </a:p>
        </p:txBody>
      </p:sp>
      <p:sp>
        <p:nvSpPr>
          <p:cNvPr id="76" name="Slide Number Placeholder 75">
            <a:extLst>
              <a:ext uri="{FF2B5EF4-FFF2-40B4-BE49-F238E27FC236}">
                <a16:creationId xmlns:a16="http://schemas.microsoft.com/office/drawing/2014/main" id="{3B0D4FFB-40CB-43EB-8E3B-929B20377A39}"/>
              </a:ext>
            </a:extLst>
          </p:cNvPr>
          <p:cNvSpPr>
            <a:spLocks noGrp="1"/>
          </p:cNvSpPr>
          <p:nvPr>
            <p:ph type="sldNum" sz="quarter" idx="12"/>
          </p:nvPr>
        </p:nvSpPr>
        <p:spPr/>
        <p:txBody>
          <a:bodyPr/>
          <a:lstStyle/>
          <a:p>
            <a:fld id="{B6F15528-21DE-4FAA-801E-634DDDAF4B2B}" type="slidenum">
              <a:rPr lang="en-US" smtClean="0"/>
              <a:pPr/>
              <a:t>82</a:t>
            </a:fld>
            <a:endParaRPr lang="en-US"/>
          </a:p>
        </p:txBody>
      </p:sp>
      <p:sp>
        <p:nvSpPr>
          <p:cNvPr id="77" name="Title 1">
            <a:extLst>
              <a:ext uri="{FF2B5EF4-FFF2-40B4-BE49-F238E27FC236}">
                <a16:creationId xmlns:a16="http://schemas.microsoft.com/office/drawing/2014/main" id="{D0877158-8933-42AF-9C6A-CEBE7E02343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78" name="Picture 2" descr="E:\NIET\Project\xLogo11.png.pagespeed.ic.pydHLuCQEZ.png">
            <a:extLst>
              <a:ext uri="{FF2B5EF4-FFF2-40B4-BE49-F238E27FC236}">
                <a16:creationId xmlns:a16="http://schemas.microsoft.com/office/drawing/2014/main" id="{14100BE3-9EBF-4C21-A8F7-8B9089A2B93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80" name="Picture 79">
            <a:extLst>
              <a:ext uri="{FF2B5EF4-FFF2-40B4-BE49-F238E27FC236}">
                <a16:creationId xmlns:a16="http://schemas.microsoft.com/office/drawing/2014/main" id="{21413694-444F-40F9-8CB8-9C2031AB9E59}"/>
              </a:ext>
            </a:extLst>
          </p:cNvPr>
          <p:cNvPicPr>
            <a:picLocks noChangeAspect="1"/>
          </p:cNvPicPr>
          <p:nvPr/>
        </p:nvPicPr>
        <p:blipFill>
          <a:blip r:embed="rId3"/>
          <a:stretch>
            <a:fillRect/>
          </a:stretch>
        </p:blipFill>
        <p:spPr>
          <a:xfrm>
            <a:off x="757237" y="2692399"/>
            <a:ext cx="7629525" cy="3260980"/>
          </a:xfrm>
          <a:prstGeom prst="rect">
            <a:avLst/>
          </a:prstGeom>
        </p:spPr>
      </p:pic>
      <mc:AlternateContent xmlns:mc="http://schemas.openxmlformats.org/markup-compatibility/2006" xmlns:p14="http://schemas.microsoft.com/office/powerpoint/2010/main">
        <mc:Choice Requires="p14">
          <p:contentPart p14:bwMode="auto" r:id="rId4">
            <p14:nvContentPartPr>
              <p14:cNvPr id="79" name="Ink 78">
                <a:extLst>
                  <a:ext uri="{FF2B5EF4-FFF2-40B4-BE49-F238E27FC236}">
                    <a16:creationId xmlns:a16="http://schemas.microsoft.com/office/drawing/2014/main" id="{14EE6622-B0FB-4C87-9F43-7844B95132C2}"/>
                  </a:ext>
                </a:extLst>
              </p14:cNvPr>
              <p14:cNvContentPartPr/>
              <p14:nvPr/>
            </p14:nvContentPartPr>
            <p14:xfrm>
              <a:off x="5607000" y="4514760"/>
              <a:ext cx="514800" cy="292680"/>
            </p14:xfrm>
          </p:contentPart>
        </mc:Choice>
        <mc:Fallback xmlns="">
          <p:pic>
            <p:nvPicPr>
              <p:cNvPr id="79" name="Ink 78">
                <a:extLst>
                  <a:ext uri="{FF2B5EF4-FFF2-40B4-BE49-F238E27FC236}">
                    <a16:creationId xmlns:a16="http://schemas.microsoft.com/office/drawing/2014/main" xmlns="" xmlns:p14="http://schemas.microsoft.com/office/powerpoint/2010/main" id="{14EE6622-B0FB-4C87-9F43-7844B95132C2}"/>
                  </a:ext>
                </a:extLst>
              </p:cNvPr>
              <p:cNvPicPr/>
              <p:nvPr/>
            </p:nvPicPr>
            <p:blipFill>
              <a:blip r:embed="rId5"/>
              <a:stretch>
                <a:fillRect/>
              </a:stretch>
            </p:blipFill>
            <p:spPr>
              <a:xfrm>
                <a:off x="5597640" y="4505400"/>
                <a:ext cx="533520" cy="311400"/>
              </a:xfrm>
              <a:prstGeom prst="rect">
                <a:avLst/>
              </a:prstGeom>
            </p:spPr>
          </p:pic>
        </mc:Fallback>
      </mc:AlternateContent>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1217" y="950096"/>
            <a:ext cx="4901565" cy="444352"/>
          </a:xfrm>
          <a:prstGeom prst="rect">
            <a:avLst/>
          </a:prstGeom>
        </p:spPr>
        <p:txBody>
          <a:bodyPr vert="horz" wrap="square" lIns="0" tIns="13335" rIns="0" bIns="0" rtlCol="0">
            <a:spAutoFit/>
          </a:bodyPr>
          <a:lstStyle/>
          <a:p>
            <a:pPr marL="12700">
              <a:lnSpc>
                <a:spcPct val="100000"/>
              </a:lnSpc>
              <a:spcBef>
                <a:spcPts val="105"/>
              </a:spcBef>
            </a:pPr>
            <a:r>
              <a:rPr sz="2800" b="1" spc="-15" dirty="0"/>
              <a:t>Operations </a:t>
            </a:r>
            <a:r>
              <a:rPr sz="2800" b="1" spc="-5" dirty="0"/>
              <a:t>on</a:t>
            </a:r>
            <a:r>
              <a:rPr sz="2800" b="1" spc="-35" dirty="0"/>
              <a:t> </a:t>
            </a:r>
            <a:r>
              <a:rPr sz="2800" b="1" dirty="0"/>
              <a:t>Queue</a:t>
            </a:r>
          </a:p>
        </p:txBody>
      </p:sp>
      <p:sp>
        <p:nvSpPr>
          <p:cNvPr id="3" name="object 3"/>
          <p:cNvSpPr txBox="1"/>
          <p:nvPr/>
        </p:nvSpPr>
        <p:spPr>
          <a:xfrm>
            <a:off x="535940" y="1537461"/>
            <a:ext cx="1500505" cy="689932"/>
          </a:xfrm>
          <a:prstGeom prst="rect">
            <a:avLst/>
          </a:prstGeom>
        </p:spPr>
        <p:txBody>
          <a:bodyPr vert="horz" wrap="square" lIns="0" tIns="12700" rIns="0" bIns="0" rtlCol="0">
            <a:spAutoFit/>
          </a:bodyPr>
          <a:lstStyle/>
          <a:p>
            <a:pPr marL="12700" marR="5080">
              <a:lnSpc>
                <a:spcPct val="100000"/>
              </a:lnSpc>
              <a:spcBef>
                <a:spcPts val="100"/>
              </a:spcBef>
            </a:pPr>
            <a:r>
              <a:rPr sz="2200" b="1" u="heavy" spc="-5" dirty="0">
                <a:solidFill>
                  <a:srgbClr val="C00000"/>
                </a:solidFill>
                <a:uFill>
                  <a:solidFill>
                    <a:srgbClr val="C00000"/>
                  </a:solidFill>
                </a:uFill>
                <a:latin typeface="Calibri"/>
                <a:cs typeface="Calibri"/>
              </a:rPr>
              <a:t>Deletion: </a:t>
            </a:r>
            <a:r>
              <a:rPr sz="2200" b="1" spc="-5" dirty="0">
                <a:solidFill>
                  <a:srgbClr val="C00000"/>
                </a:solidFill>
                <a:latin typeface="Calibri"/>
                <a:cs typeface="Calibri"/>
              </a:rPr>
              <a:t> </a:t>
            </a:r>
            <a:r>
              <a:rPr sz="2200" b="1" dirty="0">
                <a:latin typeface="Calibri"/>
                <a:cs typeface="Calibri"/>
              </a:rPr>
              <a:t>Al</a:t>
            </a:r>
            <a:r>
              <a:rPr sz="2200" b="1" spc="-25" dirty="0">
                <a:latin typeface="Calibri"/>
                <a:cs typeface="Calibri"/>
              </a:rPr>
              <a:t>g</a:t>
            </a:r>
            <a:r>
              <a:rPr sz="2200" b="1" spc="-5" dirty="0">
                <a:latin typeface="Calibri"/>
                <a:cs typeface="Calibri"/>
              </a:rPr>
              <a:t>orithm:</a:t>
            </a:r>
            <a:endParaRPr sz="2200" b="1" dirty="0">
              <a:latin typeface="Calibri"/>
              <a:cs typeface="Calibri"/>
            </a:endParaRPr>
          </a:p>
        </p:txBody>
      </p:sp>
      <p:sp>
        <p:nvSpPr>
          <p:cNvPr id="4" name="object 4"/>
          <p:cNvSpPr txBox="1"/>
          <p:nvPr/>
        </p:nvSpPr>
        <p:spPr>
          <a:xfrm>
            <a:off x="534162" y="2667761"/>
            <a:ext cx="5791200" cy="2554544"/>
          </a:xfrm>
          <a:prstGeom prst="rect">
            <a:avLst/>
          </a:prstGeom>
          <a:ln w="25907">
            <a:solidFill>
              <a:srgbClr val="385D89"/>
            </a:solidFill>
          </a:ln>
        </p:spPr>
        <p:txBody>
          <a:bodyPr vert="horz" wrap="square" lIns="0" tIns="116839" rIns="0" bIns="0" rtlCol="0">
            <a:spAutoFit/>
          </a:bodyPr>
          <a:lstStyle/>
          <a:p>
            <a:pPr marL="203200">
              <a:lnSpc>
                <a:spcPts val="2915"/>
              </a:lnSpc>
              <a:spcBef>
                <a:spcPts val="919"/>
              </a:spcBef>
            </a:pPr>
            <a:r>
              <a:rPr sz="2200" b="1" spc="-15" dirty="0">
                <a:cs typeface="Calibri"/>
              </a:rPr>
              <a:t>Step </a:t>
            </a:r>
            <a:r>
              <a:rPr sz="2200" b="1" dirty="0">
                <a:cs typeface="Calibri"/>
              </a:rPr>
              <a:t>1: </a:t>
            </a:r>
            <a:r>
              <a:rPr sz="2200" dirty="0">
                <a:cs typeface="Calibri"/>
              </a:rPr>
              <a:t>IF </a:t>
            </a:r>
            <a:r>
              <a:rPr sz="2200" spc="-10" dirty="0">
                <a:cs typeface="Calibri"/>
              </a:rPr>
              <a:t>FRONT </a:t>
            </a:r>
            <a:r>
              <a:rPr sz="2200" dirty="0">
                <a:cs typeface="Calibri"/>
              </a:rPr>
              <a:t>= -1 </a:t>
            </a:r>
            <a:r>
              <a:rPr sz="2200" spc="-5" dirty="0">
                <a:cs typeface="Calibri"/>
              </a:rPr>
              <a:t>OR</a:t>
            </a:r>
            <a:r>
              <a:rPr sz="2200" spc="-45" dirty="0">
                <a:cs typeface="Calibri"/>
              </a:rPr>
              <a:t> </a:t>
            </a:r>
            <a:r>
              <a:rPr sz="2200" spc="-10" dirty="0">
                <a:cs typeface="Calibri"/>
              </a:rPr>
              <a:t>FRONT&gt;REAR</a:t>
            </a:r>
            <a:endParaRPr sz="2200" dirty="0">
              <a:cs typeface="Calibri"/>
            </a:endParaRPr>
          </a:p>
          <a:p>
            <a:pPr marL="1843405">
              <a:lnSpc>
                <a:spcPts val="2915"/>
              </a:lnSpc>
            </a:pPr>
            <a:r>
              <a:rPr sz="2200" spc="-25" dirty="0">
                <a:cs typeface="Calibri"/>
              </a:rPr>
              <a:t>Write </a:t>
            </a:r>
            <a:r>
              <a:rPr sz="2200" spc="-10" dirty="0">
                <a:cs typeface="Calibri"/>
              </a:rPr>
              <a:t>“Queue </a:t>
            </a:r>
            <a:r>
              <a:rPr sz="2200" dirty="0">
                <a:cs typeface="Calibri"/>
              </a:rPr>
              <a:t>is</a:t>
            </a:r>
            <a:r>
              <a:rPr sz="2200" spc="-70" dirty="0">
                <a:cs typeface="Calibri"/>
              </a:rPr>
              <a:t> </a:t>
            </a:r>
            <a:r>
              <a:rPr sz="2200" spc="5" dirty="0">
                <a:cs typeface="Calibri"/>
              </a:rPr>
              <a:t>Underflow”</a:t>
            </a:r>
            <a:endParaRPr sz="2200" dirty="0">
              <a:cs typeface="Calibri"/>
            </a:endParaRPr>
          </a:p>
          <a:p>
            <a:pPr marL="1239520">
              <a:lnSpc>
                <a:spcPct val="100000"/>
              </a:lnSpc>
              <a:spcBef>
                <a:spcPts val="5"/>
              </a:spcBef>
            </a:pPr>
            <a:r>
              <a:rPr sz="2200" spc="-5" dirty="0">
                <a:cs typeface="Calibri"/>
              </a:rPr>
              <a:t>ELSE</a:t>
            </a:r>
            <a:endParaRPr sz="2200" dirty="0">
              <a:cs typeface="Calibri"/>
            </a:endParaRPr>
          </a:p>
          <a:p>
            <a:pPr marL="1843405">
              <a:lnSpc>
                <a:spcPct val="100000"/>
              </a:lnSpc>
            </a:pPr>
            <a:r>
              <a:rPr sz="2200" spc="-5" dirty="0">
                <a:cs typeface="Calibri"/>
              </a:rPr>
              <a:t>SET </a:t>
            </a:r>
            <a:r>
              <a:rPr sz="2200" spc="-20" dirty="0">
                <a:cs typeface="Calibri"/>
              </a:rPr>
              <a:t>VAL=QUEUE</a:t>
            </a:r>
            <a:r>
              <a:rPr sz="2200" spc="-10" dirty="0">
                <a:cs typeface="Calibri"/>
              </a:rPr>
              <a:t> [FRONT]</a:t>
            </a:r>
            <a:endParaRPr sz="2200" dirty="0">
              <a:cs typeface="Calibri"/>
            </a:endParaRPr>
          </a:p>
          <a:p>
            <a:pPr marL="1239520" marR="1205230" indent="603250">
              <a:lnSpc>
                <a:spcPct val="100000"/>
              </a:lnSpc>
            </a:pPr>
            <a:r>
              <a:rPr sz="2200" spc="-10" dirty="0">
                <a:cs typeface="Calibri"/>
              </a:rPr>
              <a:t>FRONT </a:t>
            </a:r>
            <a:r>
              <a:rPr sz="2200" dirty="0">
                <a:cs typeface="Calibri"/>
              </a:rPr>
              <a:t>= </a:t>
            </a:r>
            <a:r>
              <a:rPr sz="2200" spc="-10" dirty="0">
                <a:cs typeface="Calibri"/>
              </a:rPr>
              <a:t>FRONT </a:t>
            </a:r>
            <a:r>
              <a:rPr sz="2200" dirty="0">
                <a:cs typeface="Calibri"/>
              </a:rPr>
              <a:t>+</a:t>
            </a:r>
            <a:r>
              <a:rPr sz="2200" spc="-90" dirty="0">
                <a:cs typeface="Calibri"/>
              </a:rPr>
              <a:t> </a:t>
            </a:r>
            <a:r>
              <a:rPr sz="2200" dirty="0">
                <a:cs typeface="Calibri"/>
              </a:rPr>
              <a:t>1  [END </a:t>
            </a:r>
            <a:r>
              <a:rPr sz="2200" spc="-5" dirty="0">
                <a:cs typeface="Calibri"/>
              </a:rPr>
              <a:t>OF</a:t>
            </a:r>
            <a:r>
              <a:rPr sz="2200" spc="-20" dirty="0">
                <a:cs typeface="Calibri"/>
              </a:rPr>
              <a:t> </a:t>
            </a:r>
            <a:r>
              <a:rPr sz="2200" dirty="0">
                <a:cs typeface="Calibri"/>
              </a:rPr>
              <a:t>IF]</a:t>
            </a:r>
          </a:p>
          <a:p>
            <a:pPr marL="125095">
              <a:lnSpc>
                <a:spcPct val="100000"/>
              </a:lnSpc>
            </a:pPr>
            <a:r>
              <a:rPr sz="2200" b="1" spc="-15" dirty="0">
                <a:cs typeface="Calibri"/>
              </a:rPr>
              <a:t>Step </a:t>
            </a:r>
            <a:r>
              <a:rPr sz="2200" b="1" dirty="0">
                <a:cs typeface="Calibri"/>
              </a:rPr>
              <a:t>2:</a:t>
            </a:r>
            <a:r>
              <a:rPr sz="2200" b="1" spc="25" dirty="0">
                <a:cs typeface="Calibri"/>
              </a:rPr>
              <a:t> </a:t>
            </a:r>
            <a:r>
              <a:rPr sz="2200" spc="-5" dirty="0">
                <a:cs typeface="Calibri"/>
              </a:rPr>
              <a:t>EXIT</a:t>
            </a:r>
            <a:endParaRPr sz="2200" dirty="0">
              <a:cs typeface="Calibri"/>
            </a:endParaRPr>
          </a:p>
        </p:txBody>
      </p:sp>
      <p:sp>
        <p:nvSpPr>
          <p:cNvPr id="5" name="Date Placeholder 4">
            <a:extLst>
              <a:ext uri="{FF2B5EF4-FFF2-40B4-BE49-F238E27FC236}">
                <a16:creationId xmlns:a16="http://schemas.microsoft.com/office/drawing/2014/main" id="{52CFAE66-41CE-4EA6-9EB4-3B9D51210875}"/>
              </a:ext>
            </a:extLst>
          </p:cNvPr>
          <p:cNvSpPr>
            <a:spLocks noGrp="1"/>
          </p:cNvSpPr>
          <p:nvPr>
            <p:ph type="dt" sz="half" idx="10"/>
          </p:nvPr>
        </p:nvSpPr>
        <p:spPr/>
        <p:txBody>
          <a:bodyPr/>
          <a:lstStyle/>
          <a:p>
            <a:fld id="{0C36FAED-1D34-4366-8182-EF9CE85086C7}" type="datetime1">
              <a:rPr lang="en-IN" smtClean="0"/>
              <a:t>03-09-2021</a:t>
            </a:fld>
            <a:endParaRPr lang="en-US"/>
          </a:p>
        </p:txBody>
      </p:sp>
      <p:sp>
        <p:nvSpPr>
          <p:cNvPr id="6" name="Footer Placeholder 5">
            <a:extLst>
              <a:ext uri="{FF2B5EF4-FFF2-40B4-BE49-F238E27FC236}">
                <a16:creationId xmlns:a16="http://schemas.microsoft.com/office/drawing/2014/main" id="{3D5A8944-C87E-4C8F-8E57-AC85E70CDECC}"/>
              </a:ext>
            </a:extLst>
          </p:cNvPr>
          <p:cNvSpPr>
            <a:spLocks noGrp="1"/>
          </p:cNvSpPr>
          <p:nvPr>
            <p:ph type="ftr" sz="quarter" idx="11"/>
          </p:nvPr>
        </p:nvSpPr>
        <p:spPr/>
        <p:txBody>
          <a:bodyPr/>
          <a:lstStyle/>
          <a:p>
            <a:r>
              <a:rPr lang="fi-FI" smtClean="0"/>
              <a:t>Alisha Sikri DS  Unit 2                        </a:t>
            </a:r>
            <a:endParaRPr lang="en-US"/>
          </a:p>
        </p:txBody>
      </p:sp>
      <p:sp>
        <p:nvSpPr>
          <p:cNvPr id="7" name="Slide Number Placeholder 6">
            <a:extLst>
              <a:ext uri="{FF2B5EF4-FFF2-40B4-BE49-F238E27FC236}">
                <a16:creationId xmlns:a16="http://schemas.microsoft.com/office/drawing/2014/main" id="{E99C1CBC-7F43-432E-9E91-2749ADF2061A}"/>
              </a:ext>
            </a:extLst>
          </p:cNvPr>
          <p:cNvSpPr>
            <a:spLocks noGrp="1"/>
          </p:cNvSpPr>
          <p:nvPr>
            <p:ph type="sldNum" sz="quarter" idx="12"/>
          </p:nvPr>
        </p:nvSpPr>
        <p:spPr/>
        <p:txBody>
          <a:bodyPr/>
          <a:lstStyle/>
          <a:p>
            <a:fld id="{B6F15528-21DE-4FAA-801E-634DDDAF4B2B}" type="slidenum">
              <a:rPr lang="en-US" smtClean="0"/>
              <a:pPr/>
              <a:t>83</a:t>
            </a:fld>
            <a:endParaRPr lang="en-US"/>
          </a:p>
        </p:txBody>
      </p:sp>
      <p:sp>
        <p:nvSpPr>
          <p:cNvPr id="8" name="Title 1">
            <a:extLst>
              <a:ext uri="{FF2B5EF4-FFF2-40B4-BE49-F238E27FC236}">
                <a16:creationId xmlns:a16="http://schemas.microsoft.com/office/drawing/2014/main" id="{2E5DE4C1-0F12-4517-BF98-D469508E693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9" name="Picture 2" descr="E:\NIET\Project\xLogo11.png.pagespeed.ic.pydHLuCQEZ.png">
            <a:extLst>
              <a:ext uri="{FF2B5EF4-FFF2-40B4-BE49-F238E27FC236}">
                <a16:creationId xmlns:a16="http://schemas.microsoft.com/office/drawing/2014/main" id="{F08FF730-3704-40D5-9F57-829775B86174}"/>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52CFAE66-41CE-4EA6-9EB4-3B9D51210875}"/>
              </a:ext>
            </a:extLst>
          </p:cNvPr>
          <p:cNvSpPr>
            <a:spLocks noGrp="1"/>
          </p:cNvSpPr>
          <p:nvPr>
            <p:ph type="dt" sz="half" idx="10"/>
          </p:nvPr>
        </p:nvSpPr>
        <p:spPr/>
        <p:txBody>
          <a:bodyPr/>
          <a:lstStyle/>
          <a:p>
            <a:fld id="{8CFD5965-0474-4900-A21F-70B345BEFAF6}" type="datetime1">
              <a:rPr lang="en-IN" smtClean="0"/>
              <a:t>03-09-2021</a:t>
            </a:fld>
            <a:endParaRPr lang="en-US"/>
          </a:p>
        </p:txBody>
      </p:sp>
      <p:sp>
        <p:nvSpPr>
          <p:cNvPr id="6" name="Footer Placeholder 5">
            <a:extLst>
              <a:ext uri="{FF2B5EF4-FFF2-40B4-BE49-F238E27FC236}">
                <a16:creationId xmlns:a16="http://schemas.microsoft.com/office/drawing/2014/main" id="{3D5A8944-C87E-4C8F-8E57-AC85E70CDECC}"/>
              </a:ext>
            </a:extLst>
          </p:cNvPr>
          <p:cNvSpPr>
            <a:spLocks noGrp="1"/>
          </p:cNvSpPr>
          <p:nvPr>
            <p:ph type="ftr" sz="quarter" idx="11"/>
          </p:nvPr>
        </p:nvSpPr>
        <p:spPr/>
        <p:txBody>
          <a:bodyPr/>
          <a:lstStyle/>
          <a:p>
            <a:r>
              <a:rPr lang="fi-FI" smtClean="0"/>
              <a:t>Alisha Sikri DS  Unit 2                        </a:t>
            </a:r>
            <a:endParaRPr lang="en-US"/>
          </a:p>
        </p:txBody>
      </p:sp>
      <p:sp>
        <p:nvSpPr>
          <p:cNvPr id="7" name="Slide Number Placeholder 6">
            <a:extLst>
              <a:ext uri="{FF2B5EF4-FFF2-40B4-BE49-F238E27FC236}">
                <a16:creationId xmlns:a16="http://schemas.microsoft.com/office/drawing/2014/main" id="{E99C1CBC-7F43-432E-9E91-2749ADF2061A}"/>
              </a:ext>
            </a:extLst>
          </p:cNvPr>
          <p:cNvSpPr>
            <a:spLocks noGrp="1"/>
          </p:cNvSpPr>
          <p:nvPr>
            <p:ph type="sldNum" sz="quarter" idx="12"/>
          </p:nvPr>
        </p:nvSpPr>
        <p:spPr/>
        <p:txBody>
          <a:bodyPr/>
          <a:lstStyle/>
          <a:p>
            <a:fld id="{B6F15528-21DE-4FAA-801E-634DDDAF4B2B}" type="slidenum">
              <a:rPr lang="en-US" smtClean="0"/>
              <a:pPr/>
              <a:t>84</a:t>
            </a:fld>
            <a:endParaRPr lang="en-US"/>
          </a:p>
        </p:txBody>
      </p:sp>
      <p:sp>
        <p:nvSpPr>
          <p:cNvPr id="8" name="Title 1">
            <a:extLst>
              <a:ext uri="{FF2B5EF4-FFF2-40B4-BE49-F238E27FC236}">
                <a16:creationId xmlns:a16="http://schemas.microsoft.com/office/drawing/2014/main" id="{2E5DE4C1-0F12-4517-BF98-D469508E693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9" name="Picture 2" descr="E:\NIET\Project\xLogo11.png.pagespeed.ic.pydHLuCQEZ.png">
            <a:extLst>
              <a:ext uri="{FF2B5EF4-FFF2-40B4-BE49-F238E27FC236}">
                <a16:creationId xmlns:a16="http://schemas.microsoft.com/office/drawing/2014/main" id="{F08FF730-3704-40D5-9F57-829775B86174}"/>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TextBox 12">
            <a:extLst>
              <a:ext uri="{FF2B5EF4-FFF2-40B4-BE49-F238E27FC236}">
                <a16:creationId xmlns:a16="http://schemas.microsoft.com/office/drawing/2014/main" id="{DB998C9B-48DD-44C4-83BF-9ACD04A6EEE4}"/>
              </a:ext>
            </a:extLst>
          </p:cNvPr>
          <p:cNvSpPr txBox="1"/>
          <p:nvPr/>
        </p:nvSpPr>
        <p:spPr>
          <a:xfrm>
            <a:off x="611560" y="1196752"/>
            <a:ext cx="7492964" cy="461665"/>
          </a:xfrm>
          <a:prstGeom prst="rect">
            <a:avLst/>
          </a:prstGeom>
          <a:noFill/>
        </p:spPr>
        <p:txBody>
          <a:bodyPr wrap="square">
            <a:spAutoFit/>
          </a:bodyPr>
          <a:lstStyle/>
          <a:p>
            <a:pPr algn="l"/>
            <a:r>
              <a:rPr lang="en-IN" sz="2400" b="0" i="0" dirty="0">
                <a:solidFill>
                  <a:srgbClr val="610B38"/>
                </a:solidFill>
                <a:effectLst/>
                <a:latin typeface="+mj-lt"/>
              </a:rPr>
              <a:t>Drawback of array implementation</a:t>
            </a:r>
          </a:p>
        </p:txBody>
      </p:sp>
      <p:sp>
        <p:nvSpPr>
          <p:cNvPr id="15" name="TextBox 14">
            <a:extLst>
              <a:ext uri="{FF2B5EF4-FFF2-40B4-BE49-F238E27FC236}">
                <a16:creationId xmlns:a16="http://schemas.microsoft.com/office/drawing/2014/main" id="{89BC5B5A-3819-40C5-910E-D9BF43237EEA}"/>
              </a:ext>
            </a:extLst>
          </p:cNvPr>
          <p:cNvSpPr txBox="1"/>
          <p:nvPr/>
        </p:nvSpPr>
        <p:spPr>
          <a:xfrm>
            <a:off x="457200" y="1688885"/>
            <a:ext cx="8507288" cy="2862322"/>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Although, the technique of creating a queue is easy, but there are some drawbacks of using this technique to implement a queue.</a:t>
            </a:r>
          </a:p>
          <a:p>
            <a:pPr algn="l"/>
            <a:endParaRPr lang="en-US" dirty="0">
              <a:solidFill>
                <a:srgbClr val="000000"/>
              </a:solidFill>
              <a:latin typeface="verdana" panose="020B0604030504040204" pitchFamily="34" charset="0"/>
            </a:endParaRPr>
          </a:p>
          <a:p>
            <a:pPr marL="285750" indent="-285750" algn="l">
              <a:buFont typeface="Arial" panose="020B0604020202020204" pitchFamily="34" charset="0"/>
              <a:buChar char="•"/>
            </a:pPr>
            <a:r>
              <a:rPr lang="en-US" b="1" dirty="0">
                <a:solidFill>
                  <a:srgbClr val="000000"/>
                </a:solidFill>
                <a:latin typeface="verdana" panose="020B0604030504040204" pitchFamily="34" charset="0"/>
              </a:rPr>
              <a:t>Static Array Size</a:t>
            </a:r>
          </a:p>
          <a:p>
            <a:pPr algn="l"/>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1" dirty="0">
                <a:solidFill>
                  <a:srgbClr val="000000"/>
                </a:solidFill>
                <a:effectLst/>
                <a:latin typeface="verdana" panose="020B0604030504040204" pitchFamily="34" charset="0"/>
              </a:rPr>
              <a:t>Memory wastage :</a:t>
            </a:r>
            <a:r>
              <a:rPr lang="en-US" b="0" dirty="0">
                <a:solidFill>
                  <a:srgbClr val="000000"/>
                </a:solidFill>
                <a:effectLst/>
                <a:latin typeface="verdana" panose="020B0604030504040204" pitchFamily="34" charset="0"/>
              </a:rPr>
              <a:t> The space of the array, which is used to store queue elements, can never be reused to store the elements of that queue because the elements can only be inserted at front end and the value of front might be so high so that, all the space before that, can never be filled.</a:t>
            </a:r>
          </a:p>
        </p:txBody>
      </p:sp>
      <p:pic>
        <p:nvPicPr>
          <p:cNvPr id="17" name="Picture 16">
            <a:extLst>
              <a:ext uri="{FF2B5EF4-FFF2-40B4-BE49-F238E27FC236}">
                <a16:creationId xmlns:a16="http://schemas.microsoft.com/office/drawing/2014/main" id="{47E798CF-A89D-4429-AF91-4934AD328EDD}"/>
              </a:ext>
            </a:extLst>
          </p:cNvPr>
          <p:cNvPicPr>
            <a:picLocks noChangeAspect="1"/>
          </p:cNvPicPr>
          <p:nvPr/>
        </p:nvPicPr>
        <p:blipFill>
          <a:blip r:embed="rId3"/>
          <a:stretch>
            <a:fillRect/>
          </a:stretch>
        </p:blipFill>
        <p:spPr>
          <a:xfrm>
            <a:off x="1135082" y="4255468"/>
            <a:ext cx="6873836" cy="1226926"/>
          </a:xfrm>
          <a:prstGeom prst="rect">
            <a:avLst/>
          </a:prstGeom>
        </p:spPr>
      </p:pic>
    </p:spTree>
    <p:extLst>
      <p:ext uri="{BB962C8B-B14F-4D97-AF65-F5344CB8AC3E}">
        <p14:creationId xmlns:p14="http://schemas.microsoft.com/office/powerpoint/2010/main" val="31690960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4312" y="1143000"/>
            <a:ext cx="3635375" cy="444352"/>
          </a:xfrm>
          <a:prstGeom prst="rect">
            <a:avLst/>
          </a:prstGeom>
        </p:spPr>
        <p:txBody>
          <a:bodyPr vert="horz" wrap="square" lIns="0" tIns="13335" rIns="0" bIns="0" rtlCol="0">
            <a:spAutoFit/>
          </a:bodyPr>
          <a:lstStyle/>
          <a:p>
            <a:pPr marL="12700">
              <a:lnSpc>
                <a:spcPct val="100000"/>
              </a:lnSpc>
              <a:spcBef>
                <a:spcPts val="105"/>
              </a:spcBef>
            </a:pPr>
            <a:r>
              <a:rPr sz="2800" b="1" spc="-40" dirty="0"/>
              <a:t>Types </a:t>
            </a:r>
            <a:r>
              <a:rPr sz="2800" b="1" spc="-5" dirty="0"/>
              <a:t>Of</a:t>
            </a:r>
            <a:r>
              <a:rPr sz="2800" b="1" spc="-10" dirty="0"/>
              <a:t> </a:t>
            </a:r>
            <a:r>
              <a:rPr sz="2800" b="1" dirty="0"/>
              <a:t>Queue</a:t>
            </a:r>
          </a:p>
        </p:txBody>
      </p:sp>
      <p:sp>
        <p:nvSpPr>
          <p:cNvPr id="3" name="object 3"/>
          <p:cNvSpPr txBox="1"/>
          <p:nvPr/>
        </p:nvSpPr>
        <p:spPr>
          <a:xfrm>
            <a:off x="462116" y="2057400"/>
            <a:ext cx="3134995" cy="1773561"/>
          </a:xfrm>
          <a:prstGeom prst="rect">
            <a:avLst/>
          </a:prstGeom>
        </p:spPr>
        <p:txBody>
          <a:bodyPr vert="horz" wrap="square" lIns="0" tIns="110489" rIns="0" bIns="0" rtlCol="0">
            <a:spAutoFit/>
          </a:bodyPr>
          <a:lstStyle/>
          <a:p>
            <a:pPr marL="527685" indent="-515620">
              <a:lnSpc>
                <a:spcPct val="100000"/>
              </a:lnSpc>
              <a:spcBef>
                <a:spcPts val="869"/>
              </a:spcBef>
              <a:buAutoNum type="arabicPeriod"/>
              <a:tabLst>
                <a:tab pos="527685" algn="l"/>
                <a:tab pos="528320" algn="l"/>
              </a:tabLst>
            </a:pPr>
            <a:r>
              <a:rPr sz="2200" spc="-10" dirty="0">
                <a:latin typeface="Calibri"/>
                <a:cs typeface="Calibri"/>
              </a:rPr>
              <a:t>Circular</a:t>
            </a:r>
            <a:r>
              <a:rPr sz="2200" spc="-60" dirty="0">
                <a:latin typeface="Calibri"/>
                <a:cs typeface="Calibri"/>
              </a:rPr>
              <a:t> </a:t>
            </a:r>
            <a:r>
              <a:rPr sz="2200" dirty="0">
                <a:latin typeface="Calibri"/>
                <a:cs typeface="Calibri"/>
              </a:rPr>
              <a:t>Queue</a:t>
            </a:r>
          </a:p>
          <a:p>
            <a:pPr marL="527685" indent="-515620">
              <a:lnSpc>
                <a:spcPct val="100000"/>
              </a:lnSpc>
              <a:spcBef>
                <a:spcPts val="770"/>
              </a:spcBef>
              <a:buAutoNum type="arabicPeriod"/>
              <a:tabLst>
                <a:tab pos="527685" algn="l"/>
                <a:tab pos="528320" algn="l"/>
              </a:tabLst>
            </a:pPr>
            <a:r>
              <a:rPr sz="2200" dirty="0">
                <a:latin typeface="Calibri"/>
                <a:cs typeface="Calibri"/>
              </a:rPr>
              <a:t>Priority</a:t>
            </a:r>
            <a:r>
              <a:rPr sz="2200" spc="-90" dirty="0">
                <a:latin typeface="Calibri"/>
                <a:cs typeface="Calibri"/>
              </a:rPr>
              <a:t> </a:t>
            </a:r>
            <a:r>
              <a:rPr sz="2200" dirty="0">
                <a:latin typeface="Calibri"/>
                <a:cs typeface="Calibri"/>
              </a:rPr>
              <a:t>Queue</a:t>
            </a:r>
          </a:p>
          <a:p>
            <a:pPr marL="527685" indent="-515620">
              <a:lnSpc>
                <a:spcPct val="100000"/>
              </a:lnSpc>
              <a:spcBef>
                <a:spcPts val="770"/>
              </a:spcBef>
              <a:buAutoNum type="arabicPeriod"/>
              <a:tabLst>
                <a:tab pos="527685" algn="l"/>
                <a:tab pos="528320" algn="l"/>
              </a:tabLst>
            </a:pPr>
            <a:r>
              <a:rPr sz="2200" spc="-5" dirty="0">
                <a:latin typeface="Calibri"/>
                <a:cs typeface="Calibri"/>
              </a:rPr>
              <a:t>Deque</a:t>
            </a:r>
            <a:endParaRPr sz="2200" dirty="0">
              <a:latin typeface="Calibri"/>
              <a:cs typeface="Calibri"/>
            </a:endParaRPr>
          </a:p>
          <a:p>
            <a:pPr marL="527685" indent="-515620">
              <a:lnSpc>
                <a:spcPct val="100000"/>
              </a:lnSpc>
              <a:spcBef>
                <a:spcPts val="770"/>
              </a:spcBef>
              <a:buAutoNum type="arabicPeriod"/>
              <a:tabLst>
                <a:tab pos="527685" algn="l"/>
                <a:tab pos="528320" algn="l"/>
              </a:tabLst>
            </a:pPr>
            <a:r>
              <a:rPr sz="2200" spc="-5" dirty="0">
                <a:latin typeface="Calibri"/>
                <a:cs typeface="Calibri"/>
              </a:rPr>
              <a:t>Multiple</a:t>
            </a:r>
            <a:r>
              <a:rPr sz="2200" spc="-40" dirty="0">
                <a:latin typeface="Calibri"/>
                <a:cs typeface="Calibri"/>
              </a:rPr>
              <a:t> </a:t>
            </a:r>
            <a:r>
              <a:rPr sz="2200" dirty="0">
                <a:latin typeface="Calibri"/>
                <a:cs typeface="Calibri"/>
              </a:rPr>
              <a:t>Queue</a:t>
            </a:r>
          </a:p>
        </p:txBody>
      </p:sp>
      <p:sp>
        <p:nvSpPr>
          <p:cNvPr id="4" name="Date Placeholder 3">
            <a:extLst>
              <a:ext uri="{FF2B5EF4-FFF2-40B4-BE49-F238E27FC236}">
                <a16:creationId xmlns:a16="http://schemas.microsoft.com/office/drawing/2014/main" id="{6B986614-F750-4D5F-A66D-C139493F4820}"/>
              </a:ext>
            </a:extLst>
          </p:cNvPr>
          <p:cNvSpPr>
            <a:spLocks noGrp="1"/>
          </p:cNvSpPr>
          <p:nvPr>
            <p:ph type="dt" sz="half" idx="10"/>
          </p:nvPr>
        </p:nvSpPr>
        <p:spPr/>
        <p:txBody>
          <a:bodyPr/>
          <a:lstStyle/>
          <a:p>
            <a:fld id="{AE6A3588-5810-42A2-B116-4E46CD6A766B}" type="datetime1">
              <a:rPr lang="en-IN" smtClean="0"/>
              <a:t>03-09-2021</a:t>
            </a:fld>
            <a:endParaRPr lang="en-US"/>
          </a:p>
        </p:txBody>
      </p:sp>
      <p:sp>
        <p:nvSpPr>
          <p:cNvPr id="5" name="Footer Placeholder 4">
            <a:extLst>
              <a:ext uri="{FF2B5EF4-FFF2-40B4-BE49-F238E27FC236}">
                <a16:creationId xmlns:a16="http://schemas.microsoft.com/office/drawing/2014/main" id="{793849FF-981E-4D53-85F1-71369E8F2993}"/>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E39763A0-817E-42BF-ACAF-7A968B985F89}"/>
              </a:ext>
            </a:extLst>
          </p:cNvPr>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a:extLst>
              <a:ext uri="{FF2B5EF4-FFF2-40B4-BE49-F238E27FC236}">
                <a16:creationId xmlns:a16="http://schemas.microsoft.com/office/drawing/2014/main" id="{3551ED42-8B47-4263-A501-6CB0EBEDBE93}"/>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8" name="Picture 2" descr="E:\NIET\Project\xLogo11.png.pagespeed.ic.pydHLuCQEZ.png">
            <a:extLst>
              <a:ext uri="{FF2B5EF4-FFF2-40B4-BE49-F238E27FC236}">
                <a16:creationId xmlns:a16="http://schemas.microsoft.com/office/drawing/2014/main" id="{64408687-8CCF-4AC7-B204-2830848E7B97}"/>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7902" y="1527755"/>
            <a:ext cx="7148195" cy="444352"/>
          </a:xfrm>
          <a:prstGeom prst="rect">
            <a:avLst/>
          </a:prstGeom>
        </p:spPr>
        <p:txBody>
          <a:bodyPr vert="horz" wrap="square" lIns="0" tIns="13335" rIns="0" bIns="0" rtlCol="0">
            <a:spAutoFit/>
          </a:bodyPr>
          <a:lstStyle/>
          <a:p>
            <a:pPr marL="12700">
              <a:lnSpc>
                <a:spcPct val="100000"/>
              </a:lnSpc>
              <a:spcBef>
                <a:spcPts val="105"/>
              </a:spcBef>
            </a:pPr>
            <a:r>
              <a:rPr sz="2800" b="1" spc="-25" dirty="0"/>
              <a:t>Why </a:t>
            </a:r>
            <a:r>
              <a:rPr sz="2800" b="1" spc="-10" dirty="0"/>
              <a:t>Circular </a:t>
            </a:r>
            <a:r>
              <a:rPr sz="2800" b="1" dirty="0"/>
              <a:t>Queue is</a:t>
            </a:r>
            <a:r>
              <a:rPr sz="2800" b="1" spc="-35" dirty="0"/>
              <a:t> </a:t>
            </a:r>
            <a:r>
              <a:rPr sz="2800" b="1" dirty="0"/>
              <a:t>needed?</a:t>
            </a:r>
          </a:p>
        </p:txBody>
      </p:sp>
      <p:sp>
        <p:nvSpPr>
          <p:cNvPr id="4" name="object 4"/>
          <p:cNvSpPr txBox="1"/>
          <p:nvPr/>
        </p:nvSpPr>
        <p:spPr>
          <a:xfrm>
            <a:off x="559344" y="2533614"/>
            <a:ext cx="6941613" cy="1195840"/>
          </a:xfrm>
          <a:prstGeom prst="rect">
            <a:avLst/>
          </a:prstGeom>
        </p:spPr>
        <p:txBody>
          <a:bodyPr vert="horz" wrap="square" lIns="0" tIns="102235" rIns="0" bIns="0" rtlCol="0">
            <a:spAutoFit/>
          </a:bodyPr>
          <a:lstStyle/>
          <a:p>
            <a:pPr marL="355600" indent="-342900">
              <a:lnSpc>
                <a:spcPct val="100000"/>
              </a:lnSpc>
              <a:spcBef>
                <a:spcPts val="805"/>
              </a:spcBef>
              <a:buFont typeface="Arial"/>
              <a:buChar char="•"/>
              <a:tabLst>
                <a:tab pos="354965" algn="l"/>
                <a:tab pos="355600" algn="l"/>
              </a:tabLst>
            </a:pPr>
            <a:r>
              <a:rPr sz="2200" b="1" spc="-15" dirty="0">
                <a:latin typeface="Calibri"/>
                <a:cs typeface="Calibri"/>
              </a:rPr>
              <a:t>Problem:</a:t>
            </a:r>
            <a:endParaRPr sz="2200" b="1" dirty="0">
              <a:latin typeface="Calibri"/>
              <a:cs typeface="Calibri"/>
            </a:endParaRPr>
          </a:p>
          <a:p>
            <a:pPr marL="756285" marR="5080" indent="-287020">
              <a:lnSpc>
                <a:spcPct val="100000"/>
              </a:lnSpc>
              <a:spcBef>
                <a:spcPts val="605"/>
              </a:spcBef>
            </a:pPr>
            <a:r>
              <a:rPr sz="2200">
                <a:latin typeface="Arial"/>
                <a:cs typeface="Arial"/>
              </a:rPr>
              <a:t>– </a:t>
            </a:r>
            <a:r>
              <a:rPr sz="2200" spc="-25">
                <a:latin typeface="Calibri"/>
                <a:cs typeface="Calibri"/>
              </a:rPr>
              <a:t>Wastage</a:t>
            </a:r>
            <a:r>
              <a:rPr lang="en-US" sz="2200" spc="-25" dirty="0">
                <a:latin typeface="Calibri"/>
                <a:cs typeface="Calibri"/>
              </a:rPr>
              <a:t> of memory in standard queue in DEQUEUE</a:t>
            </a:r>
            <a:r>
              <a:rPr sz="2200" spc="-25">
                <a:latin typeface="Calibri"/>
                <a:cs typeface="Calibri"/>
              </a:rPr>
              <a:t>  </a:t>
            </a:r>
            <a:r>
              <a:rPr sz="2200" spc="-5">
                <a:latin typeface="Calibri"/>
                <a:cs typeface="Calibri"/>
              </a:rPr>
              <a:t>ope</a:t>
            </a:r>
            <a:r>
              <a:rPr sz="2200" spc="-50">
                <a:latin typeface="Calibri"/>
                <a:cs typeface="Calibri"/>
              </a:rPr>
              <a:t>r</a:t>
            </a:r>
            <a:r>
              <a:rPr sz="2200" spc="-25">
                <a:latin typeface="Calibri"/>
                <a:cs typeface="Calibri"/>
              </a:rPr>
              <a:t>a</a:t>
            </a:r>
            <a:r>
              <a:rPr sz="2200">
                <a:latin typeface="Calibri"/>
                <a:cs typeface="Calibri"/>
              </a:rPr>
              <a:t>tion</a:t>
            </a:r>
            <a:endParaRPr sz="2200" dirty="0">
              <a:latin typeface="Calibri"/>
              <a:cs typeface="Calibri"/>
            </a:endParaRPr>
          </a:p>
        </p:txBody>
      </p:sp>
      <p:sp>
        <p:nvSpPr>
          <p:cNvPr id="5" name="object 5"/>
          <p:cNvSpPr/>
          <p:nvPr/>
        </p:nvSpPr>
        <p:spPr>
          <a:xfrm>
            <a:off x="1874472" y="4152598"/>
            <a:ext cx="5358809" cy="1318248"/>
          </a:xfrm>
          <a:prstGeom prst="rect">
            <a:avLst/>
          </a:prstGeom>
          <a:blipFill>
            <a:blip r:embed="rId2" cstate="print"/>
            <a:stretch>
              <a:fillRect/>
            </a:stretch>
          </a:blipFill>
        </p:spPr>
        <p:txBody>
          <a:bodyPr wrap="square" lIns="0" tIns="0" rIns="0" bIns="0" rtlCol="0"/>
          <a:lstStyle/>
          <a:p>
            <a:endParaRPr/>
          </a:p>
        </p:txBody>
      </p:sp>
      <p:sp>
        <p:nvSpPr>
          <p:cNvPr id="6" name="Date Placeholder 5">
            <a:extLst>
              <a:ext uri="{FF2B5EF4-FFF2-40B4-BE49-F238E27FC236}">
                <a16:creationId xmlns:a16="http://schemas.microsoft.com/office/drawing/2014/main" id="{1845904E-A47A-4067-9DB0-A3A1A8073C15}"/>
              </a:ext>
            </a:extLst>
          </p:cNvPr>
          <p:cNvSpPr>
            <a:spLocks noGrp="1"/>
          </p:cNvSpPr>
          <p:nvPr>
            <p:ph type="dt" sz="half" idx="10"/>
          </p:nvPr>
        </p:nvSpPr>
        <p:spPr/>
        <p:txBody>
          <a:bodyPr/>
          <a:lstStyle/>
          <a:p>
            <a:fld id="{853763DF-D4C7-49C6-A119-1E9BB4D3EFF9}" type="datetime1">
              <a:rPr lang="en-IN" smtClean="0"/>
              <a:t>03-09-2021</a:t>
            </a:fld>
            <a:endParaRPr lang="en-US"/>
          </a:p>
        </p:txBody>
      </p:sp>
      <p:sp>
        <p:nvSpPr>
          <p:cNvPr id="7" name="Footer Placeholder 6">
            <a:extLst>
              <a:ext uri="{FF2B5EF4-FFF2-40B4-BE49-F238E27FC236}">
                <a16:creationId xmlns:a16="http://schemas.microsoft.com/office/drawing/2014/main" id="{EB331DFB-DAE0-4BC7-9D96-10DCF2511C19}"/>
              </a:ext>
            </a:extLst>
          </p:cNvPr>
          <p:cNvSpPr>
            <a:spLocks noGrp="1"/>
          </p:cNvSpPr>
          <p:nvPr>
            <p:ph type="ftr" sz="quarter" idx="11"/>
          </p:nvPr>
        </p:nvSpPr>
        <p:spPr/>
        <p:txBody>
          <a:bodyPr/>
          <a:lstStyle/>
          <a:p>
            <a:r>
              <a:rPr lang="fi-FI" smtClean="0"/>
              <a:t>Alisha Sikri DS  Unit 2                        </a:t>
            </a:r>
            <a:endParaRPr lang="en-US"/>
          </a:p>
        </p:txBody>
      </p:sp>
      <p:sp>
        <p:nvSpPr>
          <p:cNvPr id="8" name="Slide Number Placeholder 7">
            <a:extLst>
              <a:ext uri="{FF2B5EF4-FFF2-40B4-BE49-F238E27FC236}">
                <a16:creationId xmlns:a16="http://schemas.microsoft.com/office/drawing/2014/main" id="{62B9AA09-9924-4A5F-AB47-90D6C40A1833}"/>
              </a:ext>
            </a:extLst>
          </p:cNvPr>
          <p:cNvSpPr>
            <a:spLocks noGrp="1"/>
          </p:cNvSpPr>
          <p:nvPr>
            <p:ph type="sldNum" sz="quarter" idx="12"/>
          </p:nvPr>
        </p:nvSpPr>
        <p:spPr/>
        <p:txBody>
          <a:bodyPr/>
          <a:lstStyle/>
          <a:p>
            <a:fld id="{B6F15528-21DE-4FAA-801E-634DDDAF4B2B}" type="slidenum">
              <a:rPr lang="en-US" smtClean="0"/>
              <a:pPr/>
              <a:t>86</a:t>
            </a:fld>
            <a:endParaRPr lang="en-US"/>
          </a:p>
        </p:txBody>
      </p:sp>
      <p:sp>
        <p:nvSpPr>
          <p:cNvPr id="9" name="Title 1">
            <a:extLst>
              <a:ext uri="{FF2B5EF4-FFF2-40B4-BE49-F238E27FC236}">
                <a16:creationId xmlns:a16="http://schemas.microsoft.com/office/drawing/2014/main" id="{D02BFE6B-35A0-4861-9EA0-95341C9FAA5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0" name="Picture 2" descr="E:\NIET\Project\xLogo11.png.pagespeed.ic.pydHLuCQEZ.png">
            <a:extLst>
              <a:ext uri="{FF2B5EF4-FFF2-40B4-BE49-F238E27FC236}">
                <a16:creationId xmlns:a16="http://schemas.microsoft.com/office/drawing/2014/main" id="{BB327158-94E2-4909-98CF-A079E14D8F54}"/>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1206" y="1259647"/>
            <a:ext cx="5513070" cy="444352"/>
          </a:xfrm>
          <a:prstGeom prst="rect">
            <a:avLst/>
          </a:prstGeom>
        </p:spPr>
        <p:txBody>
          <a:bodyPr vert="horz" wrap="square" lIns="0" tIns="13335" rIns="0" bIns="0" rtlCol="0">
            <a:spAutoFit/>
          </a:bodyPr>
          <a:lstStyle/>
          <a:p>
            <a:pPr marL="12700">
              <a:lnSpc>
                <a:spcPct val="100000"/>
              </a:lnSpc>
              <a:spcBef>
                <a:spcPts val="105"/>
              </a:spcBef>
            </a:pPr>
            <a:r>
              <a:rPr sz="2800" b="1" spc="-5" dirty="0"/>
              <a:t>What </a:t>
            </a:r>
            <a:r>
              <a:rPr sz="2800" b="1" spc="-10" dirty="0"/>
              <a:t>is Circular</a:t>
            </a:r>
            <a:r>
              <a:rPr sz="2800" b="1" spc="-40" dirty="0"/>
              <a:t> </a:t>
            </a:r>
            <a:r>
              <a:rPr sz="2800" b="1" dirty="0"/>
              <a:t>Queue?</a:t>
            </a:r>
          </a:p>
        </p:txBody>
      </p:sp>
      <p:sp>
        <p:nvSpPr>
          <p:cNvPr id="3" name="object 3"/>
          <p:cNvSpPr txBox="1">
            <a:spLocks noGrp="1"/>
          </p:cNvSpPr>
          <p:nvPr>
            <p:ph type="body" idx="1"/>
          </p:nvPr>
        </p:nvSpPr>
        <p:spPr>
          <a:xfrm>
            <a:off x="457200" y="2204864"/>
            <a:ext cx="8229600" cy="3924792"/>
          </a:xfrm>
          <a:prstGeom prst="rect">
            <a:avLst/>
          </a:prstGeom>
        </p:spPr>
        <p:txBody>
          <a:bodyPr vert="horz" wrap="square" lIns="0" tIns="13335" rIns="0" bIns="0" rtlCol="0">
            <a:spAutoFit/>
          </a:bodyPr>
          <a:lstStyle/>
          <a:p>
            <a:pPr marL="356235" indent="-342900">
              <a:lnSpc>
                <a:spcPct val="100000"/>
              </a:lnSpc>
              <a:spcBef>
                <a:spcPts val="105"/>
              </a:spcBef>
              <a:buFont typeface="Arial"/>
              <a:buChar char="•"/>
              <a:tabLst>
                <a:tab pos="355600" algn="l"/>
                <a:tab pos="356235" algn="l"/>
              </a:tabLst>
            </a:pPr>
            <a:r>
              <a:rPr sz="2200" spc="-5" dirty="0"/>
              <a:t>The</a:t>
            </a:r>
            <a:r>
              <a:rPr sz="2200" spc="330" dirty="0"/>
              <a:t> </a:t>
            </a:r>
            <a:r>
              <a:rPr sz="2200" spc="-10" dirty="0"/>
              <a:t>Arrangement</a:t>
            </a:r>
            <a:r>
              <a:rPr sz="2200" spc="335" dirty="0"/>
              <a:t> </a:t>
            </a:r>
            <a:r>
              <a:rPr sz="2200" dirty="0"/>
              <a:t>of</a:t>
            </a:r>
            <a:r>
              <a:rPr sz="2200" spc="340" dirty="0"/>
              <a:t> </a:t>
            </a:r>
            <a:r>
              <a:rPr sz="2200" dirty="0"/>
              <a:t>the</a:t>
            </a:r>
            <a:r>
              <a:rPr sz="2200" spc="335" dirty="0"/>
              <a:t> </a:t>
            </a:r>
            <a:r>
              <a:rPr sz="2200" spc="-5" dirty="0"/>
              <a:t>elements</a:t>
            </a:r>
            <a:r>
              <a:rPr sz="2200" spc="335" dirty="0"/>
              <a:t> </a:t>
            </a:r>
            <a:r>
              <a:rPr sz="2200" dirty="0"/>
              <a:t>Q[0],</a:t>
            </a:r>
            <a:r>
              <a:rPr sz="2200" spc="335" dirty="0"/>
              <a:t> </a:t>
            </a:r>
            <a:r>
              <a:rPr sz="2200" dirty="0"/>
              <a:t>Q[1],</a:t>
            </a:r>
            <a:r>
              <a:rPr lang="en-US" sz="2200" dirty="0"/>
              <a:t> </a:t>
            </a:r>
            <a:r>
              <a:rPr sz="2200" spc="-5" dirty="0"/>
              <a:t>.</a:t>
            </a:r>
            <a:r>
              <a:rPr sz="2200" dirty="0"/>
              <a:t>.,Q[n]</a:t>
            </a:r>
            <a:r>
              <a:rPr lang="en-US" sz="2200" dirty="0"/>
              <a:t> </a:t>
            </a:r>
            <a:r>
              <a:rPr sz="2200" spc="-5" dirty="0"/>
              <a:t>i</a:t>
            </a:r>
            <a:r>
              <a:rPr sz="2200" dirty="0"/>
              <a:t>n</a:t>
            </a:r>
            <a:r>
              <a:rPr lang="en-US" sz="2200" dirty="0"/>
              <a:t> </a:t>
            </a:r>
            <a:r>
              <a:rPr sz="2200" dirty="0"/>
              <a:t>a</a:t>
            </a:r>
            <a:r>
              <a:rPr lang="en-US" sz="2200" dirty="0"/>
              <a:t> </a:t>
            </a:r>
            <a:r>
              <a:rPr sz="2200" dirty="0" err="1"/>
              <a:t>ci</a:t>
            </a:r>
            <a:r>
              <a:rPr sz="2200" spc="-45" dirty="0" err="1"/>
              <a:t>r</a:t>
            </a:r>
            <a:r>
              <a:rPr sz="2200" dirty="0" err="1"/>
              <a:t>cula</a:t>
            </a:r>
            <a:r>
              <a:rPr lang="en-IN" sz="2200" dirty="0"/>
              <a:t>r </a:t>
            </a:r>
            <a:r>
              <a:rPr sz="2200" spc="-55" dirty="0"/>
              <a:t>f</a:t>
            </a:r>
            <a:r>
              <a:rPr sz="2200" dirty="0"/>
              <a:t>ash</a:t>
            </a:r>
            <a:r>
              <a:rPr sz="2200" spc="-10" dirty="0"/>
              <a:t>i</a:t>
            </a:r>
            <a:r>
              <a:rPr sz="2200" spc="10" dirty="0"/>
              <a:t>o</a:t>
            </a:r>
            <a:r>
              <a:rPr sz="2200" dirty="0"/>
              <a:t>n</a:t>
            </a:r>
            <a:r>
              <a:rPr lang="en-US" sz="2200" dirty="0"/>
              <a:t> </a:t>
            </a:r>
            <a:r>
              <a:rPr sz="2200" dirty="0"/>
              <a:t>with</a:t>
            </a:r>
            <a:r>
              <a:rPr lang="en-US" sz="2200" dirty="0"/>
              <a:t> </a:t>
            </a:r>
            <a:r>
              <a:rPr sz="2200" dirty="0"/>
              <a:t>Q[</a:t>
            </a:r>
            <a:r>
              <a:rPr sz="2200" spc="-5" dirty="0"/>
              <a:t>1</a:t>
            </a:r>
            <a:r>
              <a:rPr sz="2200" dirty="0"/>
              <a:t>] </a:t>
            </a:r>
            <a:r>
              <a:rPr sz="2200" spc="-15" dirty="0"/>
              <a:t>following </a:t>
            </a:r>
            <a:r>
              <a:rPr sz="2200" dirty="0"/>
              <a:t>Q[n] </a:t>
            </a:r>
            <a:r>
              <a:rPr sz="2200" spc="-5" dirty="0"/>
              <a:t>is called </a:t>
            </a:r>
            <a:r>
              <a:rPr sz="2200" spc="-10" dirty="0"/>
              <a:t>Circular</a:t>
            </a:r>
            <a:r>
              <a:rPr sz="2200" spc="50" dirty="0"/>
              <a:t> </a:t>
            </a:r>
            <a:r>
              <a:rPr sz="2200" dirty="0"/>
              <a:t>Queue.</a:t>
            </a:r>
            <a:endParaRPr lang="en-US" sz="2200" dirty="0"/>
          </a:p>
          <a:p>
            <a:pPr marL="356235" indent="-342900">
              <a:lnSpc>
                <a:spcPct val="100000"/>
              </a:lnSpc>
              <a:spcBef>
                <a:spcPts val="105"/>
              </a:spcBef>
              <a:buFont typeface="Arial"/>
              <a:buChar char="•"/>
              <a:tabLst>
                <a:tab pos="355600" algn="l"/>
                <a:tab pos="356235" algn="l"/>
              </a:tabLst>
            </a:pPr>
            <a:endParaRPr sz="2200" dirty="0"/>
          </a:p>
          <a:p>
            <a:pPr marL="356235" marR="9525" indent="-342900">
              <a:lnSpc>
                <a:spcPct val="100000"/>
              </a:lnSpc>
              <a:spcBef>
                <a:spcPts val="765"/>
              </a:spcBef>
              <a:buFont typeface="Arial"/>
              <a:buChar char="•"/>
              <a:tabLst>
                <a:tab pos="355600" algn="l"/>
                <a:tab pos="356235" algn="l"/>
                <a:tab pos="1142365" algn="l"/>
                <a:tab pos="1915160" algn="l"/>
                <a:tab pos="2947035" algn="l"/>
                <a:tab pos="3383279" algn="l"/>
                <a:tab pos="5311140" algn="l"/>
                <a:tab pos="5840095" algn="l"/>
                <a:tab pos="6680200" algn="l"/>
                <a:tab pos="7712075" algn="l"/>
              </a:tabLst>
            </a:pPr>
            <a:r>
              <a:rPr sz="2200" spc="-5" dirty="0"/>
              <a:t>Th</a:t>
            </a:r>
            <a:r>
              <a:rPr sz="2200" dirty="0"/>
              <a:t>e	</a:t>
            </a:r>
            <a:r>
              <a:rPr sz="2200" b="1" dirty="0">
                <a:cs typeface="Calibri"/>
              </a:rPr>
              <a:t>la</a:t>
            </a:r>
            <a:r>
              <a:rPr sz="2200" b="1" spc="-45" dirty="0">
                <a:cs typeface="Calibri"/>
              </a:rPr>
              <a:t>s</a:t>
            </a:r>
            <a:r>
              <a:rPr sz="2200" b="1" dirty="0">
                <a:cs typeface="Calibri"/>
              </a:rPr>
              <a:t>t	node	is	</a:t>
            </a:r>
            <a:r>
              <a:rPr sz="2200" b="1" spc="-5" dirty="0">
                <a:cs typeface="Calibri"/>
              </a:rPr>
              <a:t>co</a:t>
            </a:r>
            <a:r>
              <a:rPr sz="2200" b="1" spc="-25" dirty="0">
                <a:cs typeface="Calibri"/>
              </a:rPr>
              <a:t>n</a:t>
            </a:r>
            <a:r>
              <a:rPr sz="2200" b="1" dirty="0">
                <a:cs typeface="Calibri"/>
              </a:rPr>
              <a:t>n</a:t>
            </a:r>
            <a:r>
              <a:rPr sz="2200" b="1" spc="-10" dirty="0">
                <a:cs typeface="Calibri"/>
              </a:rPr>
              <a:t>e</a:t>
            </a:r>
            <a:r>
              <a:rPr sz="2200" b="1" spc="-5" dirty="0">
                <a:cs typeface="Calibri"/>
              </a:rPr>
              <a:t>c</a:t>
            </a:r>
            <a:r>
              <a:rPr sz="2200" b="1" spc="-35" dirty="0">
                <a:cs typeface="Calibri"/>
              </a:rPr>
              <a:t>t</a:t>
            </a:r>
            <a:r>
              <a:rPr sz="2200" b="1" spc="-20" dirty="0">
                <a:cs typeface="Calibri"/>
              </a:rPr>
              <a:t>e</a:t>
            </a:r>
            <a:r>
              <a:rPr sz="2200" b="1" dirty="0">
                <a:cs typeface="Calibri"/>
              </a:rPr>
              <a:t>d	</a:t>
            </a:r>
            <a:r>
              <a:rPr sz="2200" b="1" spc="-35" dirty="0">
                <a:cs typeface="Calibri"/>
              </a:rPr>
              <a:t>t</a:t>
            </a:r>
            <a:r>
              <a:rPr sz="2200" b="1" dirty="0">
                <a:cs typeface="Calibri"/>
              </a:rPr>
              <a:t>o	</a:t>
            </a:r>
            <a:r>
              <a:rPr sz="2200" b="1" spc="-5" dirty="0">
                <a:cs typeface="Calibri"/>
              </a:rPr>
              <a:t>fi</a:t>
            </a:r>
            <a:r>
              <a:rPr sz="2200" b="1" spc="-40" dirty="0">
                <a:cs typeface="Calibri"/>
              </a:rPr>
              <a:t>r</a:t>
            </a:r>
            <a:r>
              <a:rPr sz="2200" b="1" spc="-45" dirty="0">
                <a:cs typeface="Calibri"/>
              </a:rPr>
              <a:t>s</a:t>
            </a:r>
            <a:r>
              <a:rPr sz="2200" b="1" dirty="0">
                <a:cs typeface="Calibri"/>
              </a:rPr>
              <a:t>t	node	</a:t>
            </a:r>
            <a:r>
              <a:rPr sz="2200" spc="-30" dirty="0"/>
              <a:t>to  make </a:t>
            </a:r>
            <a:r>
              <a:rPr sz="2200" dirty="0"/>
              <a:t>a</a:t>
            </a:r>
            <a:r>
              <a:rPr sz="2200" spc="25" dirty="0"/>
              <a:t> </a:t>
            </a:r>
            <a:r>
              <a:rPr sz="2200" spc="-10" dirty="0"/>
              <a:t>circle.</a:t>
            </a:r>
            <a:endParaRPr lang="en-US" sz="2200" spc="-10" dirty="0"/>
          </a:p>
          <a:p>
            <a:pPr marL="356235" marR="9525" indent="-342900">
              <a:lnSpc>
                <a:spcPct val="100000"/>
              </a:lnSpc>
              <a:spcBef>
                <a:spcPts val="765"/>
              </a:spcBef>
              <a:buFont typeface="Arial"/>
              <a:buChar char="•"/>
              <a:tabLst>
                <a:tab pos="355600" algn="l"/>
                <a:tab pos="356235" algn="l"/>
                <a:tab pos="1142365" algn="l"/>
                <a:tab pos="1915160" algn="l"/>
                <a:tab pos="2947035" algn="l"/>
                <a:tab pos="3383279" algn="l"/>
                <a:tab pos="5311140" algn="l"/>
                <a:tab pos="5840095" algn="l"/>
                <a:tab pos="6680200" algn="l"/>
                <a:tab pos="7712075" algn="l"/>
              </a:tabLst>
            </a:pPr>
            <a:endParaRPr sz="2200" spc="-10" dirty="0"/>
          </a:p>
          <a:p>
            <a:pPr marL="356235" marR="5080" indent="-342900">
              <a:lnSpc>
                <a:spcPct val="100000"/>
              </a:lnSpc>
              <a:spcBef>
                <a:spcPts val="770"/>
              </a:spcBef>
              <a:buFont typeface="Arial"/>
              <a:buChar char="•"/>
              <a:tabLst>
                <a:tab pos="355600" algn="l"/>
                <a:tab pos="356235" algn="l"/>
                <a:tab pos="1802130" algn="l"/>
                <a:tab pos="2752090" algn="l"/>
                <a:tab pos="3800475" algn="l"/>
                <a:tab pos="4590415" algn="l"/>
                <a:tab pos="5509260" algn="l"/>
                <a:tab pos="7031990" algn="l"/>
              </a:tabLst>
            </a:pPr>
            <a:r>
              <a:rPr sz="2200" dirty="0"/>
              <a:t>Ini</a:t>
            </a:r>
            <a:r>
              <a:rPr sz="2200" spc="5" dirty="0"/>
              <a:t>t</a:t>
            </a:r>
            <a:r>
              <a:rPr sz="2200" dirty="0"/>
              <a:t>iall</a:t>
            </a:r>
            <a:r>
              <a:rPr sz="2200" spc="-225" dirty="0"/>
              <a:t>y</a:t>
            </a:r>
            <a:r>
              <a:rPr sz="2200" dirty="0"/>
              <a:t>,	Both	</a:t>
            </a:r>
            <a:r>
              <a:rPr sz="2200" spc="-5" dirty="0"/>
              <a:t>F</a:t>
            </a:r>
            <a:r>
              <a:rPr sz="2200" spc="-50" dirty="0"/>
              <a:t>r</a:t>
            </a:r>
            <a:r>
              <a:rPr sz="2200" spc="-5" dirty="0"/>
              <a:t>o</a:t>
            </a:r>
            <a:r>
              <a:rPr sz="2200" spc="-25" dirty="0"/>
              <a:t>n</a:t>
            </a:r>
            <a:r>
              <a:rPr sz="2200" dirty="0"/>
              <a:t>t	</a:t>
            </a:r>
            <a:r>
              <a:rPr sz="2200" spc="5" dirty="0"/>
              <a:t>a</a:t>
            </a:r>
            <a:r>
              <a:rPr sz="2200" spc="-5" dirty="0"/>
              <a:t>n</a:t>
            </a:r>
            <a:r>
              <a:rPr sz="2200" dirty="0"/>
              <a:t>d	</a:t>
            </a:r>
            <a:r>
              <a:rPr sz="2200" spc="-50" dirty="0"/>
              <a:t>R</a:t>
            </a:r>
            <a:r>
              <a:rPr sz="2200" dirty="0"/>
              <a:t>ear	</a:t>
            </a:r>
            <a:r>
              <a:rPr sz="2200" spc="-5" dirty="0"/>
              <a:t>poi</a:t>
            </a:r>
            <a:r>
              <a:rPr sz="2200" spc="-35" dirty="0"/>
              <a:t>n</a:t>
            </a:r>
            <a:r>
              <a:rPr sz="2200" spc="-45" dirty="0"/>
              <a:t>t</a:t>
            </a:r>
            <a:r>
              <a:rPr sz="2200" dirty="0"/>
              <a:t>e</a:t>
            </a:r>
            <a:r>
              <a:rPr sz="2200" spc="-60" dirty="0"/>
              <a:t>r</a:t>
            </a:r>
            <a:r>
              <a:rPr sz="2200" dirty="0"/>
              <a:t>s	</a:t>
            </a:r>
            <a:r>
              <a:rPr sz="2200" spc="-5" dirty="0"/>
              <a:t>poi</a:t>
            </a:r>
            <a:r>
              <a:rPr sz="2200" spc="-25" dirty="0"/>
              <a:t>n</a:t>
            </a:r>
            <a:r>
              <a:rPr sz="2200" dirty="0"/>
              <a:t>ts  </a:t>
            </a:r>
            <a:r>
              <a:rPr sz="2200" spc="-20" dirty="0"/>
              <a:t>to </a:t>
            </a:r>
            <a:r>
              <a:rPr sz="2200" dirty="0"/>
              <a:t>the </a:t>
            </a:r>
            <a:r>
              <a:rPr sz="2200" spc="-5" dirty="0"/>
              <a:t>beginning </a:t>
            </a:r>
            <a:r>
              <a:rPr sz="2200" dirty="0"/>
              <a:t>of the</a:t>
            </a:r>
            <a:r>
              <a:rPr sz="2200" spc="45" dirty="0"/>
              <a:t> </a:t>
            </a:r>
            <a:r>
              <a:rPr sz="2200" spc="-55" dirty="0"/>
              <a:t>array.</a:t>
            </a:r>
            <a:endParaRPr lang="en-US" sz="2200" spc="-55" dirty="0"/>
          </a:p>
          <a:p>
            <a:pPr marL="356235" marR="5080" indent="-342900">
              <a:lnSpc>
                <a:spcPct val="100000"/>
              </a:lnSpc>
              <a:spcBef>
                <a:spcPts val="770"/>
              </a:spcBef>
              <a:buFont typeface="Arial"/>
              <a:buChar char="•"/>
              <a:tabLst>
                <a:tab pos="355600" algn="l"/>
                <a:tab pos="356235" algn="l"/>
                <a:tab pos="1802130" algn="l"/>
                <a:tab pos="2752090" algn="l"/>
                <a:tab pos="3800475" algn="l"/>
                <a:tab pos="4590415" algn="l"/>
                <a:tab pos="5509260" algn="l"/>
                <a:tab pos="7031990" algn="l"/>
              </a:tabLst>
            </a:pPr>
            <a:endParaRPr sz="2200" spc="-55" dirty="0"/>
          </a:p>
          <a:p>
            <a:pPr marL="356235" indent="-342900">
              <a:lnSpc>
                <a:spcPct val="100000"/>
              </a:lnSpc>
              <a:spcBef>
                <a:spcPts val="770"/>
              </a:spcBef>
              <a:buFont typeface="Arial"/>
              <a:buChar char="•"/>
              <a:tabLst>
                <a:tab pos="355600" algn="l"/>
                <a:tab pos="356235" algn="l"/>
              </a:tabLst>
            </a:pPr>
            <a:r>
              <a:rPr sz="2200" spc="-5" dirty="0"/>
              <a:t>It is </a:t>
            </a:r>
            <a:r>
              <a:rPr sz="2200" dirty="0"/>
              <a:t>also </a:t>
            </a:r>
            <a:r>
              <a:rPr sz="2200" spc="-5" dirty="0"/>
              <a:t>known </a:t>
            </a:r>
            <a:r>
              <a:rPr sz="2200" dirty="0"/>
              <a:t>as “</a:t>
            </a:r>
            <a:r>
              <a:rPr sz="2200" u="heavy" dirty="0">
                <a:uFill>
                  <a:solidFill>
                    <a:srgbClr val="000000"/>
                  </a:solidFill>
                </a:uFill>
              </a:rPr>
              <a:t>Ring</a:t>
            </a:r>
            <a:r>
              <a:rPr sz="2200" u="heavy" spc="20" dirty="0">
                <a:uFill>
                  <a:solidFill>
                    <a:srgbClr val="000000"/>
                  </a:solidFill>
                </a:uFill>
              </a:rPr>
              <a:t> </a:t>
            </a:r>
            <a:r>
              <a:rPr sz="2200" u="heavy" spc="-40" dirty="0">
                <a:uFill>
                  <a:solidFill>
                    <a:srgbClr val="000000"/>
                  </a:solidFill>
                </a:uFill>
              </a:rPr>
              <a:t>Buffer</a:t>
            </a:r>
            <a:r>
              <a:rPr sz="2200" spc="-40" dirty="0"/>
              <a:t>”.</a:t>
            </a:r>
          </a:p>
        </p:txBody>
      </p:sp>
      <p:sp>
        <p:nvSpPr>
          <p:cNvPr id="4" name="Date Placeholder 3">
            <a:extLst>
              <a:ext uri="{FF2B5EF4-FFF2-40B4-BE49-F238E27FC236}">
                <a16:creationId xmlns:a16="http://schemas.microsoft.com/office/drawing/2014/main" id="{090C5D2B-E500-4967-A3C1-0E8A18D5CB09}"/>
              </a:ext>
            </a:extLst>
          </p:cNvPr>
          <p:cNvSpPr>
            <a:spLocks noGrp="1"/>
          </p:cNvSpPr>
          <p:nvPr>
            <p:ph type="dt" sz="half" idx="10"/>
          </p:nvPr>
        </p:nvSpPr>
        <p:spPr/>
        <p:txBody>
          <a:bodyPr/>
          <a:lstStyle/>
          <a:p>
            <a:fld id="{89BF874A-90AE-4BEB-AB40-E4203EDFC110}" type="datetime1">
              <a:rPr lang="en-IN" smtClean="0"/>
              <a:t>03-09-2021</a:t>
            </a:fld>
            <a:endParaRPr lang="en-US"/>
          </a:p>
        </p:txBody>
      </p:sp>
      <p:sp>
        <p:nvSpPr>
          <p:cNvPr id="5" name="Footer Placeholder 4">
            <a:extLst>
              <a:ext uri="{FF2B5EF4-FFF2-40B4-BE49-F238E27FC236}">
                <a16:creationId xmlns:a16="http://schemas.microsoft.com/office/drawing/2014/main" id="{50B514C8-D99B-4BBA-B0D7-1F1D335E54CD}"/>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3DD6ABCC-611D-4DF2-9A27-37507BE73A7F}"/>
              </a:ext>
            </a:extLst>
          </p:cNvPr>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a:extLst>
              <a:ext uri="{FF2B5EF4-FFF2-40B4-BE49-F238E27FC236}">
                <a16:creationId xmlns:a16="http://schemas.microsoft.com/office/drawing/2014/main" id="{98E40618-ED66-4C50-A59C-58068B1817F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8" name="Picture 2" descr="E:\NIET\Project\xLogo11.png.pagespeed.ic.pydHLuCQEZ.png">
            <a:extLst>
              <a:ext uri="{FF2B5EF4-FFF2-40B4-BE49-F238E27FC236}">
                <a16:creationId xmlns:a16="http://schemas.microsoft.com/office/drawing/2014/main" id="{1247FA3C-32DE-4A0E-AF0A-7C2805AEEE92}"/>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90C5D2B-E500-4967-A3C1-0E8A18D5CB09}"/>
              </a:ext>
            </a:extLst>
          </p:cNvPr>
          <p:cNvSpPr>
            <a:spLocks noGrp="1"/>
          </p:cNvSpPr>
          <p:nvPr>
            <p:ph type="dt" sz="half" idx="10"/>
          </p:nvPr>
        </p:nvSpPr>
        <p:spPr/>
        <p:txBody>
          <a:bodyPr/>
          <a:lstStyle/>
          <a:p>
            <a:fld id="{B8D87333-47C1-44B4-95D4-F7E82A8BE42F}" type="datetime1">
              <a:rPr lang="en-IN" smtClean="0"/>
              <a:t>03-09-2021</a:t>
            </a:fld>
            <a:endParaRPr lang="en-US"/>
          </a:p>
        </p:txBody>
      </p:sp>
      <p:sp>
        <p:nvSpPr>
          <p:cNvPr id="5" name="Footer Placeholder 4">
            <a:extLst>
              <a:ext uri="{FF2B5EF4-FFF2-40B4-BE49-F238E27FC236}">
                <a16:creationId xmlns:a16="http://schemas.microsoft.com/office/drawing/2014/main" id="{50B514C8-D99B-4BBA-B0D7-1F1D335E54CD}"/>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3DD6ABCC-611D-4DF2-9A27-37507BE73A7F}"/>
              </a:ext>
            </a:extLst>
          </p:cNvPr>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a:extLst>
              <a:ext uri="{FF2B5EF4-FFF2-40B4-BE49-F238E27FC236}">
                <a16:creationId xmlns:a16="http://schemas.microsoft.com/office/drawing/2014/main" id="{98E40618-ED66-4C50-A59C-58068B1817F6}"/>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8" name="Picture 2" descr="E:\NIET\Project\xLogo11.png.pagespeed.ic.pydHLuCQEZ.png">
            <a:extLst>
              <a:ext uri="{FF2B5EF4-FFF2-40B4-BE49-F238E27FC236}">
                <a16:creationId xmlns:a16="http://schemas.microsoft.com/office/drawing/2014/main" id="{1247FA3C-32DE-4A0E-AF0A-7C2805AEEE92}"/>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30" name="Picture 6" descr="Operations-on-Circular queue">
            <a:extLst>
              <a:ext uri="{FF2B5EF4-FFF2-40B4-BE49-F238E27FC236}">
                <a16:creationId xmlns:a16="http://schemas.microsoft.com/office/drawing/2014/main" id="{B7C3C622-FC84-4F45-85DF-85A3F8C19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2225"/>
            <a:ext cx="9144000" cy="427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0294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772C-EFC7-4EFE-A947-419882F4841A}"/>
              </a:ext>
            </a:extLst>
          </p:cNvPr>
          <p:cNvSpPr>
            <a:spLocks noGrp="1"/>
          </p:cNvSpPr>
          <p:nvPr>
            <p:ph type="title"/>
          </p:nvPr>
        </p:nvSpPr>
        <p:spPr>
          <a:xfrm>
            <a:off x="457200" y="556751"/>
            <a:ext cx="8229600" cy="1143000"/>
          </a:xfrm>
        </p:spPr>
        <p:txBody>
          <a:bodyPr/>
          <a:lstStyle/>
          <a:p>
            <a:r>
              <a:rPr lang="en-US" dirty="0"/>
              <a:t>Insertion in circular queue</a:t>
            </a:r>
            <a:endParaRPr lang="en-IN" dirty="0"/>
          </a:p>
        </p:txBody>
      </p:sp>
      <p:sp>
        <p:nvSpPr>
          <p:cNvPr id="3" name="Content Placeholder 2">
            <a:extLst>
              <a:ext uri="{FF2B5EF4-FFF2-40B4-BE49-F238E27FC236}">
                <a16:creationId xmlns:a16="http://schemas.microsoft.com/office/drawing/2014/main" id="{0350B978-2A2C-4696-AD07-64A4613DFAC1}"/>
              </a:ext>
            </a:extLst>
          </p:cNvPr>
          <p:cNvSpPr>
            <a:spLocks noGrp="1"/>
          </p:cNvSpPr>
          <p:nvPr>
            <p:ph idx="1"/>
          </p:nvPr>
        </p:nvSpPr>
        <p:spPr/>
        <p:txBody>
          <a:bodyPr>
            <a:normAutofit/>
          </a:bodyPr>
          <a:lstStyle/>
          <a:p>
            <a:pPr marL="0" indent="0" algn="just">
              <a:buNone/>
            </a:pPr>
            <a:r>
              <a:rPr lang="en-US" sz="2200" b="1" i="0" dirty="0">
                <a:solidFill>
                  <a:srgbClr val="162F59"/>
                </a:solidFill>
                <a:effectLst/>
                <a:latin typeface="Open Sans"/>
              </a:rPr>
              <a:t>Step 1 - </a:t>
            </a:r>
            <a:r>
              <a:rPr lang="en-US" sz="2200" b="0" i="0" dirty="0">
                <a:solidFill>
                  <a:srgbClr val="333333"/>
                </a:solidFill>
                <a:effectLst/>
                <a:latin typeface="Open Sans"/>
              </a:rPr>
              <a:t>Check whether </a:t>
            </a:r>
            <a:r>
              <a:rPr lang="en-US" sz="2200" b="1" i="0" dirty="0">
                <a:solidFill>
                  <a:srgbClr val="333333"/>
                </a:solidFill>
                <a:effectLst/>
                <a:latin typeface="Open Sans"/>
              </a:rPr>
              <a:t>Circular</a:t>
            </a:r>
            <a:r>
              <a:rPr lang="en-US" sz="2200" b="0" i="0" dirty="0">
                <a:solidFill>
                  <a:srgbClr val="333333"/>
                </a:solidFill>
                <a:effectLst/>
                <a:latin typeface="Open Sans"/>
              </a:rPr>
              <a:t> </a:t>
            </a:r>
            <a:r>
              <a:rPr lang="en-US" sz="2200" b="1" i="0" dirty="0">
                <a:solidFill>
                  <a:srgbClr val="333333"/>
                </a:solidFill>
                <a:effectLst/>
                <a:latin typeface="Open Sans"/>
              </a:rPr>
              <a:t>queue</a:t>
            </a:r>
            <a:r>
              <a:rPr lang="en-US" sz="2200" b="0" i="0" dirty="0">
                <a:solidFill>
                  <a:srgbClr val="333333"/>
                </a:solidFill>
                <a:effectLst/>
                <a:latin typeface="Open Sans"/>
              </a:rPr>
              <a:t> is </a:t>
            </a:r>
            <a:r>
              <a:rPr lang="en-US" sz="2200" b="1" i="0" dirty="0">
                <a:solidFill>
                  <a:srgbClr val="333333"/>
                </a:solidFill>
                <a:effectLst/>
                <a:latin typeface="Open Sans"/>
              </a:rPr>
              <a:t>FULL</a:t>
            </a:r>
            <a:r>
              <a:rPr lang="en-US" sz="2200" b="0" i="0" dirty="0">
                <a:solidFill>
                  <a:srgbClr val="333333"/>
                </a:solidFill>
                <a:effectLst/>
                <a:latin typeface="Open Sans"/>
              </a:rPr>
              <a:t>. </a:t>
            </a:r>
            <a:r>
              <a:rPr lang="en-US" sz="2200" dirty="0">
                <a:solidFill>
                  <a:srgbClr val="333333"/>
                </a:solidFill>
                <a:latin typeface="Open Sans"/>
              </a:rPr>
              <a:t>Front == (Rear+1)%Max</a:t>
            </a:r>
            <a:endParaRPr lang="en-US" sz="2200" b="0" i="0" dirty="0">
              <a:solidFill>
                <a:srgbClr val="333333"/>
              </a:solidFill>
              <a:effectLst/>
              <a:latin typeface="Open Sans"/>
            </a:endParaRPr>
          </a:p>
          <a:p>
            <a:pPr marL="0" indent="0" algn="just">
              <a:buNone/>
            </a:pPr>
            <a:endParaRPr lang="en-US" sz="2200" b="0" i="0" dirty="0">
              <a:solidFill>
                <a:srgbClr val="333333"/>
              </a:solidFill>
              <a:effectLst/>
              <a:latin typeface="Open Sans"/>
            </a:endParaRPr>
          </a:p>
          <a:p>
            <a:pPr marL="0" indent="0" algn="just">
              <a:buNone/>
            </a:pPr>
            <a:r>
              <a:rPr lang="en-US" sz="2200" b="1" i="0" dirty="0">
                <a:solidFill>
                  <a:srgbClr val="162F59"/>
                </a:solidFill>
                <a:effectLst/>
                <a:latin typeface="Open Sans"/>
              </a:rPr>
              <a:t>Step 2 - </a:t>
            </a:r>
            <a:r>
              <a:rPr lang="en-US" sz="2200" b="0" i="0" dirty="0">
                <a:solidFill>
                  <a:srgbClr val="333333"/>
                </a:solidFill>
                <a:effectLst/>
                <a:latin typeface="Open Sans"/>
              </a:rPr>
              <a:t>If it is </a:t>
            </a:r>
            <a:r>
              <a:rPr lang="en-US" sz="2200" b="1" i="0" dirty="0">
                <a:solidFill>
                  <a:srgbClr val="333333"/>
                </a:solidFill>
                <a:effectLst/>
                <a:latin typeface="Open Sans"/>
              </a:rPr>
              <a:t>FULL</a:t>
            </a:r>
            <a:r>
              <a:rPr lang="en-US" sz="2200" b="0" i="0" dirty="0">
                <a:solidFill>
                  <a:srgbClr val="333333"/>
                </a:solidFill>
                <a:effectLst/>
                <a:latin typeface="Open Sans"/>
              </a:rPr>
              <a:t>, then display </a:t>
            </a:r>
            <a:r>
              <a:rPr lang="en-US" sz="2200" b="1" i="0" dirty="0">
                <a:solidFill>
                  <a:srgbClr val="333333"/>
                </a:solidFill>
                <a:effectLst/>
                <a:latin typeface="Open Sans"/>
              </a:rPr>
              <a:t>"Queue is FULL!!! Insertion is not possible!!!"</a:t>
            </a:r>
            <a:r>
              <a:rPr lang="en-US" sz="2200" b="0" i="0" dirty="0">
                <a:solidFill>
                  <a:srgbClr val="333333"/>
                </a:solidFill>
                <a:effectLst/>
                <a:latin typeface="Open Sans"/>
              </a:rPr>
              <a:t> and terminate the function.</a:t>
            </a:r>
          </a:p>
          <a:p>
            <a:pPr marL="0" indent="0" algn="just">
              <a:buNone/>
            </a:pPr>
            <a:endParaRPr lang="en-US" sz="2200" b="0" i="0" dirty="0">
              <a:solidFill>
                <a:srgbClr val="333333"/>
              </a:solidFill>
              <a:effectLst/>
              <a:latin typeface="Open Sans"/>
            </a:endParaRPr>
          </a:p>
          <a:p>
            <a:pPr marL="0" indent="0" algn="just">
              <a:buNone/>
            </a:pPr>
            <a:r>
              <a:rPr lang="en-US" sz="2200" b="1" i="0" dirty="0">
                <a:solidFill>
                  <a:srgbClr val="162F59"/>
                </a:solidFill>
                <a:effectLst/>
                <a:latin typeface="Open Sans"/>
              </a:rPr>
              <a:t>Step 3 - </a:t>
            </a:r>
            <a:r>
              <a:rPr lang="en-US" sz="2200" b="0" i="0" dirty="0">
                <a:solidFill>
                  <a:srgbClr val="333333"/>
                </a:solidFill>
                <a:effectLst/>
                <a:latin typeface="Open Sans"/>
              </a:rPr>
              <a:t>If it is </a:t>
            </a:r>
            <a:r>
              <a:rPr lang="en-US" sz="2200" b="1" i="0" dirty="0">
                <a:solidFill>
                  <a:srgbClr val="333333"/>
                </a:solidFill>
                <a:effectLst/>
                <a:latin typeface="Open Sans"/>
              </a:rPr>
              <a:t>NOT FULL</a:t>
            </a:r>
            <a:r>
              <a:rPr lang="en-US" sz="2200" b="0" i="0" dirty="0">
                <a:solidFill>
                  <a:srgbClr val="333333"/>
                </a:solidFill>
                <a:effectLst/>
                <a:latin typeface="Open Sans"/>
              </a:rPr>
              <a:t>, then check </a:t>
            </a:r>
            <a:r>
              <a:rPr lang="en-US" sz="2200" b="1" dirty="0">
                <a:solidFill>
                  <a:srgbClr val="333333"/>
                </a:solidFill>
                <a:latin typeface="Open Sans"/>
              </a:rPr>
              <a:t>Front == -1</a:t>
            </a:r>
            <a:r>
              <a:rPr lang="en-US" sz="2200" dirty="0">
                <a:solidFill>
                  <a:srgbClr val="333333"/>
                </a:solidFill>
                <a:latin typeface="Open Sans"/>
              </a:rPr>
              <a:t>, </a:t>
            </a:r>
          </a:p>
          <a:p>
            <a:pPr marL="0" indent="0" algn="just">
              <a:buNone/>
            </a:pPr>
            <a:r>
              <a:rPr lang="en-US" sz="2200" dirty="0">
                <a:solidFill>
                  <a:srgbClr val="333333"/>
                </a:solidFill>
                <a:latin typeface="Open Sans"/>
              </a:rPr>
              <a:t>then Front =0.</a:t>
            </a:r>
          </a:p>
          <a:p>
            <a:pPr marL="0" indent="0" algn="just">
              <a:buNone/>
            </a:pPr>
            <a:endParaRPr lang="en-US" sz="2200" b="0" i="0" dirty="0">
              <a:solidFill>
                <a:srgbClr val="333333"/>
              </a:solidFill>
              <a:effectLst/>
              <a:latin typeface="Open Sans"/>
            </a:endParaRPr>
          </a:p>
          <a:p>
            <a:pPr marL="0" indent="0" algn="just">
              <a:buNone/>
            </a:pPr>
            <a:r>
              <a:rPr lang="en-US" sz="2200" b="1" i="0" dirty="0">
                <a:solidFill>
                  <a:srgbClr val="162F59"/>
                </a:solidFill>
                <a:effectLst/>
                <a:latin typeface="Open Sans"/>
              </a:rPr>
              <a:t>Step 4 - </a:t>
            </a:r>
            <a:r>
              <a:rPr lang="en-US" sz="2200" i="0" dirty="0">
                <a:solidFill>
                  <a:srgbClr val="333333"/>
                </a:solidFill>
                <a:effectLst/>
                <a:latin typeface="Open Sans"/>
              </a:rPr>
              <a:t>R</a:t>
            </a:r>
            <a:r>
              <a:rPr lang="en-US" sz="2200" dirty="0">
                <a:solidFill>
                  <a:srgbClr val="333333"/>
                </a:solidFill>
                <a:latin typeface="Open Sans"/>
              </a:rPr>
              <a:t>ear = (Rear+1)%max</a:t>
            </a:r>
            <a:r>
              <a:rPr lang="en-US" sz="2200" b="0" i="0" dirty="0">
                <a:solidFill>
                  <a:srgbClr val="333333"/>
                </a:solidFill>
                <a:effectLst/>
                <a:latin typeface="Open Sans"/>
              </a:rPr>
              <a:t>, set </a:t>
            </a:r>
            <a:r>
              <a:rPr lang="en-US" sz="2200" b="1" i="0" dirty="0" err="1">
                <a:solidFill>
                  <a:srgbClr val="333333"/>
                </a:solidFill>
                <a:effectLst/>
                <a:latin typeface="Open Sans"/>
              </a:rPr>
              <a:t>Cqueue</a:t>
            </a:r>
            <a:r>
              <a:rPr lang="en-US" sz="2200" b="1" i="0" dirty="0">
                <a:solidFill>
                  <a:srgbClr val="333333"/>
                </a:solidFill>
                <a:effectLst/>
                <a:latin typeface="Open Sans"/>
              </a:rPr>
              <a:t>[Rear]</a:t>
            </a:r>
            <a:r>
              <a:rPr lang="en-US" sz="2200" b="0" i="0" dirty="0">
                <a:solidFill>
                  <a:srgbClr val="333333"/>
                </a:solidFill>
                <a:effectLst/>
                <a:latin typeface="Open Sans"/>
              </a:rPr>
              <a:t> = </a:t>
            </a:r>
            <a:r>
              <a:rPr lang="en-US" sz="2200" b="1" i="0" dirty="0">
                <a:solidFill>
                  <a:srgbClr val="333333"/>
                </a:solidFill>
                <a:effectLst/>
                <a:latin typeface="Open Sans"/>
              </a:rPr>
              <a:t>value</a:t>
            </a:r>
            <a:r>
              <a:rPr lang="en-US" sz="2200" dirty="0">
                <a:solidFill>
                  <a:srgbClr val="333333"/>
                </a:solidFill>
                <a:latin typeface="Open Sans"/>
              </a:rPr>
              <a:t>.</a:t>
            </a:r>
            <a:endParaRPr lang="en-IN" sz="2200" dirty="0"/>
          </a:p>
        </p:txBody>
      </p:sp>
      <p:sp>
        <p:nvSpPr>
          <p:cNvPr id="4" name="Date Placeholder 3">
            <a:extLst>
              <a:ext uri="{FF2B5EF4-FFF2-40B4-BE49-F238E27FC236}">
                <a16:creationId xmlns:a16="http://schemas.microsoft.com/office/drawing/2014/main" id="{C5D67582-2E9B-42DE-AA69-09E4ABB8526D}"/>
              </a:ext>
            </a:extLst>
          </p:cNvPr>
          <p:cNvSpPr>
            <a:spLocks noGrp="1"/>
          </p:cNvSpPr>
          <p:nvPr>
            <p:ph type="dt" sz="half" idx="10"/>
          </p:nvPr>
        </p:nvSpPr>
        <p:spPr/>
        <p:txBody>
          <a:bodyPr/>
          <a:lstStyle/>
          <a:p>
            <a:fld id="{402AA7B0-AC7E-41C1-94A3-E3AC5CC6C182}" type="datetime1">
              <a:rPr lang="en-IN" smtClean="0"/>
              <a:t>03-09-2021</a:t>
            </a:fld>
            <a:endParaRPr lang="en-US"/>
          </a:p>
        </p:txBody>
      </p:sp>
      <p:sp>
        <p:nvSpPr>
          <p:cNvPr id="5" name="Footer Placeholder 4">
            <a:extLst>
              <a:ext uri="{FF2B5EF4-FFF2-40B4-BE49-F238E27FC236}">
                <a16:creationId xmlns:a16="http://schemas.microsoft.com/office/drawing/2014/main" id="{47B6B747-E628-4AA8-AF70-D3E171486E34}"/>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2897744E-FC6E-4B3E-9718-4213E358F169}"/>
              </a:ext>
            </a:extLst>
          </p:cNvPr>
          <p:cNvSpPr>
            <a:spLocks noGrp="1"/>
          </p:cNvSpPr>
          <p:nvPr>
            <p:ph type="sldNum" sz="quarter" idx="12"/>
          </p:nvPr>
        </p:nvSpPr>
        <p:spPr/>
        <p:txBody>
          <a:bodyPr/>
          <a:lstStyle/>
          <a:p>
            <a:fld id="{B6F15528-21DE-4FAA-801E-634DDDAF4B2B}" type="slidenum">
              <a:rPr lang="en-US" smtClean="0"/>
              <a:pPr/>
              <a:t>89</a:t>
            </a:fld>
            <a:endParaRPr lang="en-US"/>
          </a:p>
        </p:txBody>
      </p:sp>
      <p:sp>
        <p:nvSpPr>
          <p:cNvPr id="8" name="Title 1">
            <a:extLst>
              <a:ext uri="{FF2B5EF4-FFF2-40B4-BE49-F238E27FC236}">
                <a16:creationId xmlns:a16="http://schemas.microsoft.com/office/drawing/2014/main" id="{017A66E5-DEF9-4702-9475-45933488D644}"/>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0" name="Picture 2" descr="E:\NIET\Project\xLogo11.png.pagespeed.ic.pydHLuCQEZ.png">
            <a:extLst>
              <a:ext uri="{FF2B5EF4-FFF2-40B4-BE49-F238E27FC236}">
                <a16:creationId xmlns:a16="http://schemas.microsoft.com/office/drawing/2014/main" id="{EBFDDFA9-6216-40E9-A793-E73670C08C00}"/>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946817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E1521C-B06C-4BEA-A1F9-D455532F189D}"/>
              </a:ext>
            </a:extLst>
          </p:cNvPr>
          <p:cNvSpPr>
            <a:spLocks noGrp="1"/>
          </p:cNvSpPr>
          <p:nvPr>
            <p:ph type="dt" sz="half" idx="10"/>
          </p:nvPr>
        </p:nvSpPr>
        <p:spPr/>
        <p:txBody>
          <a:bodyPr/>
          <a:lstStyle/>
          <a:p>
            <a:fld id="{0F29928F-2C77-4B7C-909E-CF07FCB10801}" type="datetime1">
              <a:rPr lang="en-IN" smtClean="0"/>
              <a:t>03-09-2021</a:t>
            </a:fld>
            <a:endParaRPr lang="en-US"/>
          </a:p>
        </p:txBody>
      </p:sp>
      <p:sp>
        <p:nvSpPr>
          <p:cNvPr id="5" name="Footer Placeholder 4">
            <a:extLst>
              <a:ext uri="{FF2B5EF4-FFF2-40B4-BE49-F238E27FC236}">
                <a16:creationId xmlns:a16="http://schemas.microsoft.com/office/drawing/2014/main" id="{5D747ABB-BB8C-4A35-B569-6A3998912F80}"/>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C8ABFC71-BFDE-436B-B6E6-155ABBAB9ECF}"/>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8" name="Title 1">
            <a:extLst>
              <a:ext uri="{FF2B5EF4-FFF2-40B4-BE49-F238E27FC236}">
                <a16:creationId xmlns:a16="http://schemas.microsoft.com/office/drawing/2014/main" id="{0E15CFE8-FCF6-423A-AF31-56A253FEC02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a:t>Prerequisite and Recap</a:t>
            </a:r>
            <a:endParaRPr lang="en-US" sz="3400" dirty="0"/>
          </a:p>
        </p:txBody>
      </p:sp>
      <p:pic>
        <p:nvPicPr>
          <p:cNvPr id="9" name="Picture 2" descr="E:\NIET\Project\xLogo11.png.pagespeed.ic.pydHLuCQEZ.png">
            <a:extLst>
              <a:ext uri="{FF2B5EF4-FFF2-40B4-BE49-F238E27FC236}">
                <a16:creationId xmlns:a16="http://schemas.microsoft.com/office/drawing/2014/main" id="{24BFB06C-687F-46EC-ACF4-7C0A84212347}"/>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Rectangle 2">
            <a:extLst>
              <a:ext uri="{FF2B5EF4-FFF2-40B4-BE49-F238E27FC236}">
                <a16:creationId xmlns:a16="http://schemas.microsoft.com/office/drawing/2014/main" id="{A2C5C2D8-77F4-4A3C-9D8F-5E794188AB40}"/>
              </a:ext>
            </a:extLst>
          </p:cNvPr>
          <p:cNvSpPr/>
          <p:nvPr/>
        </p:nvSpPr>
        <p:spPr>
          <a:xfrm>
            <a:off x="457200" y="1340768"/>
            <a:ext cx="8363272" cy="2462213"/>
          </a:xfrm>
          <a:prstGeom prst="rect">
            <a:avLst/>
          </a:prstGeom>
        </p:spPr>
        <p:txBody>
          <a:bodyPr wrap="square">
            <a:spAutoFit/>
          </a:bodyPr>
          <a:lstStyle/>
          <a:p>
            <a:r>
              <a:rPr lang="en-US" sz="2200" dirty="0">
                <a:solidFill>
                  <a:srgbClr val="333333"/>
                </a:solidFill>
                <a:latin typeface="Helvetica Neue"/>
              </a:rPr>
              <a:t>Stack is a container of objects that are inserted and removed according to the last-in first-out (LIFO) principle.</a:t>
            </a:r>
          </a:p>
          <a:p>
            <a:endParaRPr lang="en-US" sz="2200" dirty="0">
              <a:solidFill>
                <a:srgbClr val="333333"/>
              </a:solidFill>
              <a:latin typeface="Helvetica Neue"/>
            </a:endParaRPr>
          </a:p>
          <a:p>
            <a:endParaRPr lang="en-US" sz="2200" dirty="0">
              <a:solidFill>
                <a:srgbClr val="333333"/>
              </a:solidFill>
              <a:latin typeface="Helvetica Neue"/>
            </a:endParaRPr>
          </a:p>
          <a:p>
            <a:r>
              <a:rPr lang="en-US" sz="2200" dirty="0">
                <a:solidFill>
                  <a:srgbClr val="333333"/>
                </a:solidFill>
                <a:latin typeface="Helvetica Neue"/>
              </a:rPr>
              <a:t>Queue is a container of objects (a linear collection) that are inserted and removed according to the first-in first-out (FIFO) principle.</a:t>
            </a:r>
            <a:endParaRPr lang="en-US" sz="2200" b="0" i="0" dirty="0">
              <a:solidFill>
                <a:srgbClr val="333333"/>
              </a:solidFill>
              <a:effectLst/>
              <a:latin typeface="Helvetica Neue"/>
            </a:endParaRPr>
          </a:p>
        </p:txBody>
      </p:sp>
    </p:spTree>
    <p:extLst>
      <p:ext uri="{BB962C8B-B14F-4D97-AF65-F5344CB8AC3E}">
        <p14:creationId xmlns:p14="http://schemas.microsoft.com/office/powerpoint/2010/main" val="9567658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772C-EFC7-4EFE-A947-419882F4841A}"/>
              </a:ext>
            </a:extLst>
          </p:cNvPr>
          <p:cNvSpPr>
            <a:spLocks noGrp="1"/>
          </p:cNvSpPr>
          <p:nvPr>
            <p:ph type="title"/>
          </p:nvPr>
        </p:nvSpPr>
        <p:spPr>
          <a:xfrm>
            <a:off x="457200" y="556751"/>
            <a:ext cx="8229600" cy="1143000"/>
          </a:xfrm>
        </p:spPr>
        <p:txBody>
          <a:bodyPr/>
          <a:lstStyle/>
          <a:p>
            <a:r>
              <a:rPr lang="en-US" dirty="0"/>
              <a:t>Deletion in circular queue</a:t>
            </a:r>
            <a:endParaRPr lang="en-IN" dirty="0"/>
          </a:p>
        </p:txBody>
      </p:sp>
      <p:sp>
        <p:nvSpPr>
          <p:cNvPr id="3" name="Content Placeholder 2">
            <a:extLst>
              <a:ext uri="{FF2B5EF4-FFF2-40B4-BE49-F238E27FC236}">
                <a16:creationId xmlns:a16="http://schemas.microsoft.com/office/drawing/2014/main" id="{0350B978-2A2C-4696-AD07-64A4613DFAC1}"/>
              </a:ext>
            </a:extLst>
          </p:cNvPr>
          <p:cNvSpPr>
            <a:spLocks noGrp="1"/>
          </p:cNvSpPr>
          <p:nvPr>
            <p:ph idx="1"/>
          </p:nvPr>
        </p:nvSpPr>
        <p:spPr/>
        <p:txBody>
          <a:bodyPr>
            <a:normAutofit/>
          </a:bodyPr>
          <a:lstStyle/>
          <a:p>
            <a:pPr marL="0" indent="0" algn="just">
              <a:buNone/>
            </a:pPr>
            <a:r>
              <a:rPr lang="en-US" sz="2200" dirty="0">
                <a:solidFill>
                  <a:srgbClr val="162F59"/>
                </a:solidFill>
                <a:latin typeface="Open Sans"/>
              </a:rPr>
              <a:t>Step 1 - Check whether queue is EMPTY. (front == -1)</a:t>
            </a:r>
          </a:p>
          <a:p>
            <a:pPr marL="0" indent="0" algn="just">
              <a:buNone/>
            </a:pPr>
            <a:endParaRPr lang="en-US" sz="2200" dirty="0">
              <a:solidFill>
                <a:srgbClr val="162F59"/>
              </a:solidFill>
              <a:latin typeface="Open Sans"/>
            </a:endParaRPr>
          </a:p>
          <a:p>
            <a:pPr marL="0" indent="0" algn="just">
              <a:buNone/>
            </a:pPr>
            <a:r>
              <a:rPr lang="en-US" sz="2200" dirty="0">
                <a:solidFill>
                  <a:srgbClr val="162F59"/>
                </a:solidFill>
                <a:latin typeface="Open Sans"/>
              </a:rPr>
              <a:t>Step 2 - If it is EMPTY, then display “Circular Queue is EMPTY!!! Deletion is not possible!!!" and terminate the function.</a:t>
            </a:r>
          </a:p>
          <a:p>
            <a:pPr marL="0" indent="0" algn="just">
              <a:buNone/>
            </a:pPr>
            <a:endParaRPr lang="en-US" sz="2200" dirty="0">
              <a:solidFill>
                <a:srgbClr val="162F59"/>
              </a:solidFill>
              <a:latin typeface="Open Sans"/>
            </a:endParaRPr>
          </a:p>
          <a:p>
            <a:pPr marL="0" indent="0" algn="just">
              <a:buNone/>
            </a:pPr>
            <a:r>
              <a:rPr lang="en-US" sz="2200" dirty="0">
                <a:solidFill>
                  <a:srgbClr val="162F59"/>
                </a:solidFill>
                <a:latin typeface="Open Sans"/>
              </a:rPr>
              <a:t>Step 3 - Val = </a:t>
            </a:r>
            <a:r>
              <a:rPr lang="en-US" sz="2200" dirty="0" err="1">
                <a:solidFill>
                  <a:srgbClr val="162F59"/>
                </a:solidFill>
                <a:latin typeface="Open Sans"/>
              </a:rPr>
              <a:t>Cqueue</a:t>
            </a:r>
            <a:r>
              <a:rPr lang="en-US" sz="2200" dirty="0">
                <a:solidFill>
                  <a:srgbClr val="162F59"/>
                </a:solidFill>
                <a:latin typeface="Open Sans"/>
              </a:rPr>
              <a:t>[front];</a:t>
            </a:r>
          </a:p>
          <a:p>
            <a:pPr marL="0" indent="0" algn="just">
              <a:buNone/>
            </a:pPr>
            <a:r>
              <a:rPr lang="en-US" sz="2200" dirty="0">
                <a:solidFill>
                  <a:srgbClr val="162F59"/>
                </a:solidFill>
                <a:latin typeface="Open Sans"/>
              </a:rPr>
              <a:t>Step 4 – if(front==rear)</a:t>
            </a:r>
          </a:p>
          <a:p>
            <a:pPr marL="0" indent="0" algn="just">
              <a:buNone/>
            </a:pPr>
            <a:r>
              <a:rPr lang="en-US" sz="2200" dirty="0">
                <a:solidFill>
                  <a:srgbClr val="162F59"/>
                </a:solidFill>
                <a:latin typeface="Open Sans"/>
              </a:rPr>
              <a:t>		front = rear = -1;</a:t>
            </a:r>
          </a:p>
          <a:p>
            <a:pPr marL="0" indent="0" algn="just">
              <a:buNone/>
            </a:pPr>
            <a:r>
              <a:rPr lang="en-US" sz="2200" dirty="0">
                <a:solidFill>
                  <a:srgbClr val="162F59"/>
                </a:solidFill>
                <a:latin typeface="Open Sans"/>
              </a:rPr>
              <a:t>Step 5 – front = (front+1)%Max;</a:t>
            </a:r>
          </a:p>
          <a:p>
            <a:pPr marL="0" indent="0" algn="just">
              <a:buNone/>
            </a:pPr>
            <a:r>
              <a:rPr lang="en-US" sz="2200" dirty="0">
                <a:solidFill>
                  <a:srgbClr val="162F59"/>
                </a:solidFill>
                <a:latin typeface="Open Sans"/>
              </a:rPr>
              <a:t>Step 6 – return Val</a:t>
            </a:r>
            <a:endParaRPr lang="en-IN" sz="2200" dirty="0"/>
          </a:p>
        </p:txBody>
      </p:sp>
      <p:sp>
        <p:nvSpPr>
          <p:cNvPr id="4" name="Date Placeholder 3">
            <a:extLst>
              <a:ext uri="{FF2B5EF4-FFF2-40B4-BE49-F238E27FC236}">
                <a16:creationId xmlns:a16="http://schemas.microsoft.com/office/drawing/2014/main" id="{C5D67582-2E9B-42DE-AA69-09E4ABB8526D}"/>
              </a:ext>
            </a:extLst>
          </p:cNvPr>
          <p:cNvSpPr>
            <a:spLocks noGrp="1"/>
          </p:cNvSpPr>
          <p:nvPr>
            <p:ph type="dt" sz="half" idx="10"/>
          </p:nvPr>
        </p:nvSpPr>
        <p:spPr/>
        <p:txBody>
          <a:bodyPr/>
          <a:lstStyle/>
          <a:p>
            <a:fld id="{7FFD243C-04F6-4579-A913-F2A3DE4D9492}" type="datetime1">
              <a:rPr lang="en-IN" smtClean="0"/>
              <a:t>03-09-2021</a:t>
            </a:fld>
            <a:endParaRPr lang="en-US"/>
          </a:p>
        </p:txBody>
      </p:sp>
      <p:sp>
        <p:nvSpPr>
          <p:cNvPr id="5" name="Footer Placeholder 4">
            <a:extLst>
              <a:ext uri="{FF2B5EF4-FFF2-40B4-BE49-F238E27FC236}">
                <a16:creationId xmlns:a16="http://schemas.microsoft.com/office/drawing/2014/main" id="{47B6B747-E628-4AA8-AF70-D3E171486E34}"/>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2897744E-FC6E-4B3E-9718-4213E358F169}"/>
              </a:ext>
            </a:extLst>
          </p:cNvPr>
          <p:cNvSpPr>
            <a:spLocks noGrp="1"/>
          </p:cNvSpPr>
          <p:nvPr>
            <p:ph type="sldNum" sz="quarter" idx="12"/>
          </p:nvPr>
        </p:nvSpPr>
        <p:spPr/>
        <p:txBody>
          <a:bodyPr/>
          <a:lstStyle/>
          <a:p>
            <a:fld id="{B6F15528-21DE-4FAA-801E-634DDDAF4B2B}" type="slidenum">
              <a:rPr lang="en-US" smtClean="0"/>
              <a:pPr/>
              <a:t>90</a:t>
            </a:fld>
            <a:endParaRPr lang="en-US"/>
          </a:p>
        </p:txBody>
      </p:sp>
      <p:sp>
        <p:nvSpPr>
          <p:cNvPr id="8" name="Title 1">
            <a:extLst>
              <a:ext uri="{FF2B5EF4-FFF2-40B4-BE49-F238E27FC236}">
                <a16:creationId xmlns:a16="http://schemas.microsoft.com/office/drawing/2014/main" id="{017A66E5-DEF9-4702-9475-45933488D644}"/>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0" name="Picture 2" descr="E:\NIET\Project\xLogo11.png.pagespeed.ic.pydHLuCQEZ.png">
            <a:extLst>
              <a:ext uri="{FF2B5EF4-FFF2-40B4-BE49-F238E27FC236}">
                <a16:creationId xmlns:a16="http://schemas.microsoft.com/office/drawing/2014/main" id="{EBFDDFA9-6216-40E9-A793-E73670C08C00}"/>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47151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772C-EFC7-4EFE-A947-419882F4841A}"/>
              </a:ext>
            </a:extLst>
          </p:cNvPr>
          <p:cNvSpPr>
            <a:spLocks noGrp="1"/>
          </p:cNvSpPr>
          <p:nvPr>
            <p:ph type="title"/>
          </p:nvPr>
        </p:nvSpPr>
        <p:spPr>
          <a:xfrm>
            <a:off x="457200" y="556751"/>
            <a:ext cx="8229600" cy="1143000"/>
          </a:xfrm>
        </p:spPr>
        <p:txBody>
          <a:bodyPr/>
          <a:lstStyle/>
          <a:p>
            <a:r>
              <a:rPr lang="en-US" dirty="0"/>
              <a:t>Application of Circular Queue</a:t>
            </a:r>
            <a:endParaRPr lang="en-IN" dirty="0"/>
          </a:p>
        </p:txBody>
      </p:sp>
      <p:sp>
        <p:nvSpPr>
          <p:cNvPr id="3" name="Content Placeholder 2">
            <a:extLst>
              <a:ext uri="{FF2B5EF4-FFF2-40B4-BE49-F238E27FC236}">
                <a16:creationId xmlns:a16="http://schemas.microsoft.com/office/drawing/2014/main" id="{0350B978-2A2C-4696-AD07-64A4613DFAC1}"/>
              </a:ext>
            </a:extLst>
          </p:cNvPr>
          <p:cNvSpPr>
            <a:spLocks noGrp="1"/>
          </p:cNvSpPr>
          <p:nvPr>
            <p:ph idx="1"/>
          </p:nvPr>
        </p:nvSpPr>
        <p:spPr/>
        <p:txBody>
          <a:bodyPr>
            <a:normAutofit/>
          </a:bodyPr>
          <a:lstStyle/>
          <a:p>
            <a:pPr marL="0" indent="0" algn="just">
              <a:buNone/>
            </a:pPr>
            <a:endParaRPr lang="en-US" sz="2200" dirty="0"/>
          </a:p>
          <a:p>
            <a:pPr marL="0" indent="0" algn="just">
              <a:buNone/>
            </a:pPr>
            <a:r>
              <a:rPr lang="en-US" sz="2200" dirty="0"/>
              <a:t>Traffic light functioning is the best example for circular queues. The colors in the traffic light follow a circular pattern.</a:t>
            </a:r>
          </a:p>
          <a:p>
            <a:pPr marL="0" indent="0" algn="just">
              <a:buNone/>
            </a:pPr>
            <a:endParaRPr lang="en-US" sz="2200" dirty="0"/>
          </a:p>
          <a:p>
            <a:pPr marL="0" indent="0" algn="just">
              <a:buNone/>
            </a:pPr>
            <a:endParaRPr lang="en-US" sz="2200" dirty="0"/>
          </a:p>
          <a:p>
            <a:pPr marL="0" indent="0" algn="just">
              <a:buNone/>
            </a:pPr>
            <a:r>
              <a:rPr lang="en-US" sz="2200" dirty="0"/>
              <a:t>In page replacement algorithms, a circular list of pages is maintained and when a page needs to be replaced, the page in the front of the queue will be chosen.</a:t>
            </a:r>
          </a:p>
          <a:p>
            <a:pPr marL="0" indent="0" algn="just">
              <a:buNone/>
            </a:pPr>
            <a:r>
              <a:rPr lang="en-US" sz="2200" dirty="0"/>
              <a:t> </a:t>
            </a:r>
            <a:endParaRPr lang="en-IN" sz="2200" dirty="0"/>
          </a:p>
        </p:txBody>
      </p:sp>
      <p:sp>
        <p:nvSpPr>
          <p:cNvPr id="4" name="Date Placeholder 3">
            <a:extLst>
              <a:ext uri="{FF2B5EF4-FFF2-40B4-BE49-F238E27FC236}">
                <a16:creationId xmlns:a16="http://schemas.microsoft.com/office/drawing/2014/main" id="{C5D67582-2E9B-42DE-AA69-09E4ABB8526D}"/>
              </a:ext>
            </a:extLst>
          </p:cNvPr>
          <p:cNvSpPr>
            <a:spLocks noGrp="1"/>
          </p:cNvSpPr>
          <p:nvPr>
            <p:ph type="dt" sz="half" idx="10"/>
          </p:nvPr>
        </p:nvSpPr>
        <p:spPr/>
        <p:txBody>
          <a:bodyPr/>
          <a:lstStyle/>
          <a:p>
            <a:fld id="{E537FEC7-5B9D-46CB-99C9-FEAC7B6C69B4}" type="datetime1">
              <a:rPr lang="en-IN" smtClean="0"/>
              <a:t>03-09-2021</a:t>
            </a:fld>
            <a:endParaRPr lang="en-US"/>
          </a:p>
        </p:txBody>
      </p:sp>
      <p:sp>
        <p:nvSpPr>
          <p:cNvPr id="5" name="Footer Placeholder 4">
            <a:extLst>
              <a:ext uri="{FF2B5EF4-FFF2-40B4-BE49-F238E27FC236}">
                <a16:creationId xmlns:a16="http://schemas.microsoft.com/office/drawing/2014/main" id="{47B6B747-E628-4AA8-AF70-D3E171486E34}"/>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2897744E-FC6E-4B3E-9718-4213E358F169}"/>
              </a:ext>
            </a:extLst>
          </p:cNvPr>
          <p:cNvSpPr>
            <a:spLocks noGrp="1"/>
          </p:cNvSpPr>
          <p:nvPr>
            <p:ph type="sldNum" sz="quarter" idx="12"/>
          </p:nvPr>
        </p:nvSpPr>
        <p:spPr/>
        <p:txBody>
          <a:bodyPr/>
          <a:lstStyle/>
          <a:p>
            <a:fld id="{B6F15528-21DE-4FAA-801E-634DDDAF4B2B}" type="slidenum">
              <a:rPr lang="en-US" smtClean="0"/>
              <a:pPr/>
              <a:t>91</a:t>
            </a:fld>
            <a:endParaRPr lang="en-US"/>
          </a:p>
        </p:txBody>
      </p:sp>
      <p:sp>
        <p:nvSpPr>
          <p:cNvPr id="8" name="Title 1">
            <a:extLst>
              <a:ext uri="{FF2B5EF4-FFF2-40B4-BE49-F238E27FC236}">
                <a16:creationId xmlns:a16="http://schemas.microsoft.com/office/drawing/2014/main" id="{017A66E5-DEF9-4702-9475-45933488D644}"/>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0" name="Picture 2" descr="E:\NIET\Project\xLogo11.png.pagespeed.ic.pydHLuCQEZ.png">
            <a:extLst>
              <a:ext uri="{FF2B5EF4-FFF2-40B4-BE49-F238E27FC236}">
                <a16:creationId xmlns:a16="http://schemas.microsoft.com/office/drawing/2014/main" id="{EBFDDFA9-6216-40E9-A793-E73670C08C00}"/>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8050368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0A9652F-933F-4BA9-8FEE-F8C13BCC5CC8}"/>
              </a:ext>
            </a:extLst>
          </p:cNvPr>
          <p:cNvSpPr>
            <a:spLocks noGrp="1"/>
          </p:cNvSpPr>
          <p:nvPr>
            <p:ph type="dt" sz="half" idx="10"/>
          </p:nvPr>
        </p:nvSpPr>
        <p:spPr/>
        <p:txBody>
          <a:bodyPr/>
          <a:lstStyle/>
          <a:p>
            <a:fld id="{BFADB804-247C-411D-9A7D-B47785CBB4EC}" type="datetime1">
              <a:rPr lang="en-IN" smtClean="0"/>
              <a:t>03-09-2021</a:t>
            </a:fld>
            <a:endParaRPr lang="en-US"/>
          </a:p>
        </p:txBody>
      </p:sp>
      <p:sp>
        <p:nvSpPr>
          <p:cNvPr id="5" name="Footer Placeholder 4">
            <a:extLst>
              <a:ext uri="{FF2B5EF4-FFF2-40B4-BE49-F238E27FC236}">
                <a16:creationId xmlns:a16="http://schemas.microsoft.com/office/drawing/2014/main" id="{AB663D7F-B059-4E4A-BE70-7A5A893A8766}"/>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E6CBBFC7-9063-41AD-8BFB-822AAA9B42F5}"/>
              </a:ext>
            </a:extLst>
          </p:cNvPr>
          <p:cNvSpPr>
            <a:spLocks noGrp="1"/>
          </p:cNvSpPr>
          <p:nvPr>
            <p:ph type="sldNum" sz="quarter" idx="12"/>
          </p:nvPr>
        </p:nvSpPr>
        <p:spPr/>
        <p:txBody>
          <a:bodyPr/>
          <a:lstStyle/>
          <a:p>
            <a:fld id="{B6F15528-21DE-4FAA-801E-634DDDAF4B2B}" type="slidenum">
              <a:rPr lang="en-US" smtClean="0"/>
              <a:pPr/>
              <a:t>92</a:t>
            </a:fld>
            <a:endParaRPr lang="en-US"/>
          </a:p>
        </p:txBody>
      </p:sp>
      <p:sp>
        <p:nvSpPr>
          <p:cNvPr id="8" name="Title 1">
            <a:extLst>
              <a:ext uri="{FF2B5EF4-FFF2-40B4-BE49-F238E27FC236}">
                <a16:creationId xmlns:a16="http://schemas.microsoft.com/office/drawing/2014/main" id="{CB4E05D9-767E-4A68-B0D7-945BB4B1B63F}"/>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0" name="Picture 2" descr="E:\NIET\Project\xLogo11.png.pagespeed.ic.pydHLuCQEZ.png">
            <a:extLst>
              <a:ext uri="{FF2B5EF4-FFF2-40B4-BE49-F238E27FC236}">
                <a16:creationId xmlns:a16="http://schemas.microsoft.com/office/drawing/2014/main" id="{6D79D268-5D98-4E28-9E7D-0E53A494B734}"/>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TextBox 11">
            <a:extLst>
              <a:ext uri="{FF2B5EF4-FFF2-40B4-BE49-F238E27FC236}">
                <a16:creationId xmlns:a16="http://schemas.microsoft.com/office/drawing/2014/main" id="{8F4D2025-34DE-4F0D-B39D-59C45162AFF3}"/>
              </a:ext>
            </a:extLst>
          </p:cNvPr>
          <p:cNvSpPr txBox="1"/>
          <p:nvPr/>
        </p:nvSpPr>
        <p:spPr>
          <a:xfrm>
            <a:off x="539552" y="1268760"/>
            <a:ext cx="8147248" cy="4031873"/>
          </a:xfrm>
          <a:prstGeom prst="rect">
            <a:avLst/>
          </a:prstGeom>
          <a:noFill/>
        </p:spPr>
        <p:txBody>
          <a:bodyPr wrap="square" rtlCol="0">
            <a:spAutoFit/>
          </a:bodyPr>
          <a:lstStyle/>
          <a:p>
            <a:r>
              <a:rPr lang="en-US" sz="2200" b="1" dirty="0"/>
              <a:t>display() - Displays the elements of a Circular Queue</a:t>
            </a:r>
          </a:p>
          <a:p>
            <a:endParaRPr lang="en-US" dirty="0"/>
          </a:p>
          <a:p>
            <a:r>
              <a:rPr lang="en-US" dirty="0"/>
              <a:t>We can use the following steps to display the elements of a circular queue...</a:t>
            </a:r>
          </a:p>
          <a:p>
            <a:endParaRPr lang="en-US" dirty="0"/>
          </a:p>
          <a:p>
            <a:r>
              <a:rPr lang="en-US" dirty="0"/>
              <a:t>Step 1 - Check whether queue is EMPTY. (front == -1)</a:t>
            </a:r>
          </a:p>
          <a:p>
            <a:r>
              <a:rPr lang="en-US" dirty="0"/>
              <a:t>Step 2 - If it is EMPTY, then display "Queue is EMPTY!!!" and terminate the function.</a:t>
            </a:r>
          </a:p>
          <a:p>
            <a:r>
              <a:rPr lang="en-US" dirty="0"/>
              <a:t>Step 3 - If it is NOT EMPTY, then define an integer variable '</a:t>
            </a:r>
            <a:r>
              <a:rPr lang="en-US" dirty="0" err="1"/>
              <a:t>i</a:t>
            </a:r>
            <a:r>
              <a:rPr lang="en-US" dirty="0"/>
              <a:t>' and set '</a:t>
            </a:r>
            <a:r>
              <a:rPr lang="en-US" dirty="0" err="1"/>
              <a:t>i</a:t>
            </a:r>
            <a:r>
              <a:rPr lang="en-US" dirty="0"/>
              <a:t> = front'.</a:t>
            </a:r>
          </a:p>
          <a:p>
            <a:r>
              <a:rPr lang="en-US" dirty="0"/>
              <a:t>Step 4 – for(</a:t>
            </a:r>
            <a:r>
              <a:rPr lang="en-US" dirty="0" err="1"/>
              <a:t>i</a:t>
            </a:r>
            <a:r>
              <a:rPr lang="en-US" dirty="0"/>
              <a:t> = front; </a:t>
            </a:r>
            <a:r>
              <a:rPr lang="en-US" dirty="0" err="1"/>
              <a:t>i</a:t>
            </a:r>
            <a:r>
              <a:rPr lang="en-US" dirty="0"/>
              <a:t>!=rear; </a:t>
            </a:r>
            <a:r>
              <a:rPr lang="en-US" dirty="0" err="1"/>
              <a:t>i</a:t>
            </a:r>
            <a:r>
              <a:rPr lang="en-US" dirty="0"/>
              <a:t> = (i+1)%Max)</a:t>
            </a:r>
          </a:p>
          <a:p>
            <a:r>
              <a:rPr lang="en-US" dirty="0"/>
              <a:t>                    Print </a:t>
            </a:r>
            <a:r>
              <a:rPr lang="en-US" dirty="0" err="1"/>
              <a:t>Cqueue</a:t>
            </a:r>
            <a:r>
              <a:rPr lang="en-US" dirty="0"/>
              <a:t>[</a:t>
            </a:r>
            <a:r>
              <a:rPr lang="en-US" dirty="0" err="1"/>
              <a:t>i</a:t>
            </a:r>
            <a:r>
              <a:rPr lang="en-US" dirty="0"/>
              <a:t>];</a:t>
            </a:r>
          </a:p>
          <a:p>
            <a:r>
              <a:rPr lang="en-US" dirty="0"/>
              <a:t>               end</a:t>
            </a:r>
          </a:p>
          <a:p>
            <a:r>
              <a:rPr lang="en-US" dirty="0"/>
              <a:t>	</a:t>
            </a:r>
            <a:r>
              <a:rPr lang="pt-BR"/>
              <a:t>print(queue[rear]);</a:t>
            </a:r>
            <a:endParaRPr lang="en-US" dirty="0"/>
          </a:p>
          <a:p>
            <a:r>
              <a:rPr lang="en-US" dirty="0"/>
              <a:t>Step 5 - Exit</a:t>
            </a:r>
          </a:p>
          <a:p>
            <a:endParaRPr lang="en-US" dirty="0"/>
          </a:p>
        </p:txBody>
      </p:sp>
    </p:spTree>
    <p:extLst>
      <p:ext uri="{BB962C8B-B14F-4D97-AF65-F5344CB8AC3E}">
        <p14:creationId xmlns:p14="http://schemas.microsoft.com/office/powerpoint/2010/main" val="40087110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8140" y="907104"/>
            <a:ext cx="3347720" cy="444352"/>
          </a:xfrm>
          <a:prstGeom prst="rect">
            <a:avLst/>
          </a:prstGeom>
        </p:spPr>
        <p:txBody>
          <a:bodyPr vert="horz" wrap="square" lIns="0" tIns="13335" rIns="0" bIns="0" rtlCol="0">
            <a:spAutoFit/>
          </a:bodyPr>
          <a:lstStyle/>
          <a:p>
            <a:pPr marL="12700">
              <a:lnSpc>
                <a:spcPct val="100000"/>
              </a:lnSpc>
              <a:spcBef>
                <a:spcPts val="105"/>
              </a:spcBef>
            </a:pPr>
            <a:r>
              <a:rPr sz="2800" b="1" dirty="0">
                <a:latin typeface="+mn-lt"/>
              </a:rPr>
              <a:t>Priority</a:t>
            </a:r>
            <a:r>
              <a:rPr sz="2800" b="1" spc="-70" dirty="0">
                <a:latin typeface="+mn-lt"/>
              </a:rPr>
              <a:t> </a:t>
            </a:r>
            <a:r>
              <a:rPr sz="2800" b="1" dirty="0">
                <a:latin typeface="+mn-lt"/>
              </a:rPr>
              <a:t>Queue</a:t>
            </a:r>
          </a:p>
        </p:txBody>
      </p:sp>
      <p:sp>
        <p:nvSpPr>
          <p:cNvPr id="3" name="object 3"/>
          <p:cNvSpPr txBox="1"/>
          <p:nvPr/>
        </p:nvSpPr>
        <p:spPr>
          <a:xfrm>
            <a:off x="535940" y="1558493"/>
            <a:ext cx="8007984" cy="3591496"/>
          </a:xfrm>
          <a:prstGeom prst="rect">
            <a:avLst/>
          </a:prstGeom>
        </p:spPr>
        <p:txBody>
          <a:bodyPr vert="horz" wrap="square" lIns="0" tIns="67945" rIns="0" bIns="0" rtlCol="0">
            <a:spAutoFit/>
          </a:bodyPr>
          <a:lstStyle/>
          <a:p>
            <a:pPr marL="355600" marR="278130" indent="-342900">
              <a:lnSpc>
                <a:spcPts val="3460"/>
              </a:lnSpc>
              <a:spcBef>
                <a:spcPts val="535"/>
              </a:spcBef>
              <a:buFont typeface="Arial"/>
              <a:buChar char="•"/>
              <a:tabLst>
                <a:tab pos="354965" algn="l"/>
                <a:tab pos="355600" algn="l"/>
              </a:tabLst>
            </a:pPr>
            <a:r>
              <a:rPr sz="2200" dirty="0">
                <a:cs typeface="Calibri"/>
              </a:rPr>
              <a:t>In </a:t>
            </a:r>
            <a:r>
              <a:rPr sz="2200" spc="-5" dirty="0">
                <a:cs typeface="Calibri"/>
              </a:rPr>
              <a:t>priority queue, </a:t>
            </a:r>
            <a:r>
              <a:rPr sz="2200" spc="5" dirty="0">
                <a:cs typeface="Calibri"/>
              </a:rPr>
              <a:t>each </a:t>
            </a:r>
            <a:r>
              <a:rPr sz="2200" spc="-5" dirty="0">
                <a:cs typeface="Calibri"/>
              </a:rPr>
              <a:t>element </a:t>
            </a:r>
            <a:r>
              <a:rPr sz="2200" spc="-10" dirty="0">
                <a:cs typeface="Calibri"/>
              </a:rPr>
              <a:t>is </a:t>
            </a:r>
            <a:r>
              <a:rPr sz="2200" dirty="0">
                <a:cs typeface="Calibri"/>
              </a:rPr>
              <a:t>assigned a  </a:t>
            </a:r>
            <a:r>
              <a:rPr sz="2200" spc="-30" dirty="0">
                <a:cs typeface="Calibri"/>
              </a:rPr>
              <a:t>priority.</a:t>
            </a:r>
            <a:endParaRPr sz="2200" dirty="0">
              <a:cs typeface="Calibri"/>
            </a:endParaRPr>
          </a:p>
          <a:p>
            <a:pPr marL="355600" marR="5080" indent="-342900">
              <a:lnSpc>
                <a:spcPts val="3460"/>
              </a:lnSpc>
              <a:spcBef>
                <a:spcPts val="765"/>
              </a:spcBef>
              <a:buFont typeface="Arial"/>
              <a:buChar char="•"/>
              <a:tabLst>
                <a:tab pos="354965" algn="l"/>
                <a:tab pos="355600" algn="l"/>
              </a:tabLst>
            </a:pPr>
            <a:r>
              <a:rPr sz="2200" dirty="0">
                <a:cs typeface="Calibri"/>
              </a:rPr>
              <a:t>Priority </a:t>
            </a:r>
            <a:r>
              <a:rPr sz="2200" spc="-5" dirty="0">
                <a:cs typeface="Calibri"/>
              </a:rPr>
              <a:t>of </a:t>
            </a:r>
            <a:r>
              <a:rPr sz="2200" dirty="0">
                <a:cs typeface="Calibri"/>
              </a:rPr>
              <a:t>an </a:t>
            </a:r>
            <a:r>
              <a:rPr sz="2200" spc="-5" dirty="0">
                <a:cs typeface="Calibri"/>
              </a:rPr>
              <a:t>element determines </a:t>
            </a:r>
            <a:r>
              <a:rPr sz="2200" dirty="0">
                <a:cs typeface="Calibri"/>
              </a:rPr>
              <a:t>the </a:t>
            </a:r>
            <a:r>
              <a:rPr sz="2200" spc="-15" dirty="0">
                <a:cs typeface="Calibri"/>
              </a:rPr>
              <a:t>order </a:t>
            </a:r>
            <a:r>
              <a:rPr sz="2200" dirty="0">
                <a:cs typeface="Calibri"/>
              </a:rPr>
              <a:t>in  which the </a:t>
            </a:r>
            <a:r>
              <a:rPr sz="2200" spc="-5" dirty="0">
                <a:cs typeface="Calibri"/>
              </a:rPr>
              <a:t>elements will be</a:t>
            </a:r>
            <a:r>
              <a:rPr sz="2200" spc="15" dirty="0">
                <a:cs typeface="Calibri"/>
              </a:rPr>
              <a:t> </a:t>
            </a:r>
            <a:r>
              <a:rPr sz="2200" spc="-10" dirty="0">
                <a:cs typeface="Calibri"/>
              </a:rPr>
              <a:t>processed.</a:t>
            </a:r>
            <a:endParaRPr sz="2200" dirty="0">
              <a:cs typeface="Calibri"/>
            </a:endParaRPr>
          </a:p>
          <a:p>
            <a:pPr marL="355600" indent="-342900">
              <a:lnSpc>
                <a:spcPct val="100000"/>
              </a:lnSpc>
              <a:spcBef>
                <a:spcPts val="330"/>
              </a:spcBef>
              <a:buFont typeface="Arial"/>
              <a:buChar char="•"/>
              <a:tabLst>
                <a:tab pos="354965" algn="l"/>
                <a:tab pos="355600" algn="l"/>
              </a:tabLst>
            </a:pPr>
            <a:r>
              <a:rPr sz="2200" dirty="0">
                <a:cs typeface="Calibri"/>
              </a:rPr>
              <a:t>Rules:</a:t>
            </a:r>
          </a:p>
          <a:p>
            <a:pPr marL="984885" marR="359410" lvl="1" indent="-515620">
              <a:lnSpc>
                <a:spcPts val="3020"/>
              </a:lnSpc>
              <a:spcBef>
                <a:spcPts val="735"/>
              </a:spcBef>
              <a:buAutoNum type="arabicPeriod"/>
              <a:tabLst>
                <a:tab pos="984885" algn="l"/>
                <a:tab pos="985519" algn="l"/>
              </a:tabLst>
            </a:pPr>
            <a:r>
              <a:rPr sz="2200" spc="-5" dirty="0">
                <a:cs typeface="Calibri"/>
              </a:rPr>
              <a:t>An </a:t>
            </a:r>
            <a:r>
              <a:rPr sz="2200" spc="-10" dirty="0">
                <a:cs typeface="Calibri"/>
              </a:rPr>
              <a:t>element </a:t>
            </a:r>
            <a:r>
              <a:rPr sz="2200" spc="-5" dirty="0">
                <a:cs typeface="Calibri"/>
              </a:rPr>
              <a:t>with </a:t>
            </a:r>
            <a:r>
              <a:rPr sz="2200" spc="-10" dirty="0">
                <a:cs typeface="Calibri"/>
              </a:rPr>
              <a:t>higher priority </a:t>
            </a:r>
            <a:r>
              <a:rPr sz="2200" spc="-5" dirty="0">
                <a:cs typeface="Calibri"/>
              </a:rPr>
              <a:t>will </a:t>
            </a:r>
            <a:r>
              <a:rPr sz="2200" spc="-15" dirty="0">
                <a:cs typeface="Calibri"/>
              </a:rPr>
              <a:t>processed  </a:t>
            </a:r>
            <a:r>
              <a:rPr sz="2200" spc="-30" dirty="0">
                <a:cs typeface="Calibri"/>
              </a:rPr>
              <a:t>before </a:t>
            </a:r>
            <a:r>
              <a:rPr sz="2200" dirty="0">
                <a:cs typeface="Calibri"/>
              </a:rPr>
              <a:t>an </a:t>
            </a:r>
            <a:r>
              <a:rPr sz="2200" spc="-10" dirty="0">
                <a:cs typeface="Calibri"/>
              </a:rPr>
              <a:t>element </a:t>
            </a:r>
            <a:r>
              <a:rPr sz="2200" spc="-5" dirty="0">
                <a:cs typeface="Calibri"/>
              </a:rPr>
              <a:t>with a </a:t>
            </a:r>
            <a:r>
              <a:rPr sz="2200" spc="-10" dirty="0">
                <a:cs typeface="Calibri"/>
              </a:rPr>
              <a:t>lower</a:t>
            </a:r>
            <a:r>
              <a:rPr sz="2200" spc="45" dirty="0">
                <a:cs typeface="Calibri"/>
              </a:rPr>
              <a:t> </a:t>
            </a:r>
            <a:r>
              <a:rPr sz="2200" spc="-30" dirty="0">
                <a:cs typeface="Calibri"/>
              </a:rPr>
              <a:t>priority.</a:t>
            </a:r>
            <a:endParaRPr sz="2200" dirty="0">
              <a:cs typeface="Calibri"/>
            </a:endParaRPr>
          </a:p>
          <a:p>
            <a:pPr marL="984885" marR="772795" lvl="1" indent="-515620">
              <a:lnSpc>
                <a:spcPts val="3030"/>
              </a:lnSpc>
              <a:spcBef>
                <a:spcPts val="675"/>
              </a:spcBef>
              <a:buAutoNum type="arabicPeriod"/>
              <a:tabLst>
                <a:tab pos="984885" algn="l"/>
                <a:tab pos="985519" algn="l"/>
              </a:tabLst>
            </a:pPr>
            <a:r>
              <a:rPr sz="2200" spc="-50" dirty="0">
                <a:cs typeface="Calibri"/>
              </a:rPr>
              <a:t>Two </a:t>
            </a:r>
            <a:r>
              <a:rPr sz="2200" spc="-10" dirty="0">
                <a:cs typeface="Calibri"/>
              </a:rPr>
              <a:t>elements </a:t>
            </a:r>
            <a:r>
              <a:rPr sz="2200" spc="-5" dirty="0">
                <a:cs typeface="Calibri"/>
              </a:rPr>
              <a:t>with the same </a:t>
            </a:r>
            <a:r>
              <a:rPr sz="2200" spc="-10" dirty="0">
                <a:cs typeface="Calibri"/>
              </a:rPr>
              <a:t>priority </a:t>
            </a:r>
            <a:r>
              <a:rPr sz="2200" spc="-15" dirty="0">
                <a:cs typeface="Calibri"/>
              </a:rPr>
              <a:t>are  processed </a:t>
            </a:r>
            <a:r>
              <a:rPr sz="2200" spc="-5" dirty="0">
                <a:cs typeface="Calibri"/>
              </a:rPr>
              <a:t>on a </a:t>
            </a:r>
            <a:r>
              <a:rPr sz="2200" spc="-25" dirty="0">
                <a:cs typeface="Calibri"/>
              </a:rPr>
              <a:t>First </a:t>
            </a:r>
            <a:r>
              <a:rPr sz="2200" spc="-10" dirty="0">
                <a:cs typeface="Calibri"/>
              </a:rPr>
              <a:t>Come </a:t>
            </a:r>
            <a:r>
              <a:rPr sz="2200" spc="-25" dirty="0">
                <a:cs typeface="Calibri"/>
              </a:rPr>
              <a:t>First </a:t>
            </a:r>
            <a:r>
              <a:rPr sz="2200" spc="-10" dirty="0">
                <a:cs typeface="Calibri"/>
              </a:rPr>
              <a:t>Serve</a:t>
            </a:r>
            <a:r>
              <a:rPr sz="2200" spc="150" dirty="0">
                <a:cs typeface="Calibri"/>
              </a:rPr>
              <a:t> </a:t>
            </a:r>
            <a:r>
              <a:rPr sz="2200" spc="-10" dirty="0">
                <a:cs typeface="Calibri"/>
              </a:rPr>
              <a:t>basis.</a:t>
            </a:r>
            <a:endParaRPr sz="2200" dirty="0">
              <a:cs typeface="Calibri"/>
            </a:endParaRPr>
          </a:p>
        </p:txBody>
      </p:sp>
      <p:sp>
        <p:nvSpPr>
          <p:cNvPr id="4" name="Date Placeholder 3">
            <a:extLst>
              <a:ext uri="{FF2B5EF4-FFF2-40B4-BE49-F238E27FC236}">
                <a16:creationId xmlns:a16="http://schemas.microsoft.com/office/drawing/2014/main" id="{91BD8699-4F9E-44CC-98D4-DDA7278759A3}"/>
              </a:ext>
            </a:extLst>
          </p:cNvPr>
          <p:cNvSpPr>
            <a:spLocks noGrp="1"/>
          </p:cNvSpPr>
          <p:nvPr>
            <p:ph type="dt" sz="half" idx="10"/>
          </p:nvPr>
        </p:nvSpPr>
        <p:spPr/>
        <p:txBody>
          <a:bodyPr/>
          <a:lstStyle/>
          <a:p>
            <a:fld id="{9D8DF4C8-EDC5-45B2-A436-E107992B1B01}" type="datetime1">
              <a:rPr lang="en-IN" smtClean="0"/>
              <a:t>03-09-2021</a:t>
            </a:fld>
            <a:endParaRPr lang="en-US"/>
          </a:p>
        </p:txBody>
      </p:sp>
      <p:sp>
        <p:nvSpPr>
          <p:cNvPr id="5" name="Footer Placeholder 4">
            <a:extLst>
              <a:ext uri="{FF2B5EF4-FFF2-40B4-BE49-F238E27FC236}">
                <a16:creationId xmlns:a16="http://schemas.microsoft.com/office/drawing/2014/main" id="{0D5952F4-0421-46DD-8729-84A31413DEAB}"/>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62E06033-BE4D-47D1-8BFA-21CAC66CF07D}"/>
              </a:ext>
            </a:extLst>
          </p:cNvPr>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a:extLst>
              <a:ext uri="{FF2B5EF4-FFF2-40B4-BE49-F238E27FC236}">
                <a16:creationId xmlns:a16="http://schemas.microsoft.com/office/drawing/2014/main" id="{D3B93F1F-470B-461A-A8AA-E579EB6D0A67}"/>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8" name="Picture 2" descr="E:\NIET\Project\xLogo11.png.pagespeed.ic.pydHLuCQEZ.png">
            <a:extLst>
              <a:ext uri="{FF2B5EF4-FFF2-40B4-BE49-F238E27FC236}">
                <a16:creationId xmlns:a16="http://schemas.microsoft.com/office/drawing/2014/main" id="{92C4DB6E-5273-4951-89AF-24E6A0109412}"/>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C4C7D1-04C1-4925-8C82-DC570862F714}"/>
              </a:ext>
            </a:extLst>
          </p:cNvPr>
          <p:cNvSpPr>
            <a:spLocks noGrp="1"/>
          </p:cNvSpPr>
          <p:nvPr>
            <p:ph type="dt" sz="half" idx="10"/>
          </p:nvPr>
        </p:nvSpPr>
        <p:spPr/>
        <p:txBody>
          <a:bodyPr/>
          <a:lstStyle/>
          <a:p>
            <a:fld id="{71522920-9FD1-4522-9403-98845D1DE3E1}" type="datetime1">
              <a:rPr lang="en-IN" smtClean="0"/>
              <a:t>03-09-2021</a:t>
            </a:fld>
            <a:endParaRPr lang="en-US"/>
          </a:p>
        </p:txBody>
      </p:sp>
      <p:sp>
        <p:nvSpPr>
          <p:cNvPr id="5" name="Footer Placeholder 4">
            <a:extLst>
              <a:ext uri="{FF2B5EF4-FFF2-40B4-BE49-F238E27FC236}">
                <a16:creationId xmlns:a16="http://schemas.microsoft.com/office/drawing/2014/main" id="{570798CE-1465-4D3A-B60E-40623B715DD7}"/>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ED82E378-A906-4BAE-A1BA-9636A4F46214}"/>
              </a:ext>
            </a:extLst>
          </p:cNvPr>
          <p:cNvSpPr>
            <a:spLocks noGrp="1"/>
          </p:cNvSpPr>
          <p:nvPr>
            <p:ph type="sldNum" sz="quarter" idx="12"/>
          </p:nvPr>
        </p:nvSpPr>
        <p:spPr/>
        <p:txBody>
          <a:bodyPr/>
          <a:lstStyle/>
          <a:p>
            <a:fld id="{B6F15528-21DE-4FAA-801E-634DDDAF4B2B}" type="slidenum">
              <a:rPr lang="en-US" smtClean="0"/>
              <a:pPr/>
              <a:t>94</a:t>
            </a:fld>
            <a:endParaRPr lang="en-US"/>
          </a:p>
        </p:txBody>
      </p:sp>
      <p:sp>
        <p:nvSpPr>
          <p:cNvPr id="8" name="Title 1">
            <a:extLst>
              <a:ext uri="{FF2B5EF4-FFF2-40B4-BE49-F238E27FC236}">
                <a16:creationId xmlns:a16="http://schemas.microsoft.com/office/drawing/2014/main" id="{1FD4EAF0-2B24-4673-947C-BE53C11CB7A2}"/>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0" name="Picture 2" descr="E:\NIET\Project\xLogo11.png.pagespeed.ic.pydHLuCQEZ.png">
            <a:extLst>
              <a:ext uri="{FF2B5EF4-FFF2-40B4-BE49-F238E27FC236}">
                <a16:creationId xmlns:a16="http://schemas.microsoft.com/office/drawing/2014/main" id="{56A8121F-4353-4131-AE22-3B830F8D1F5D}"/>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TextBox 11">
            <a:extLst>
              <a:ext uri="{FF2B5EF4-FFF2-40B4-BE49-F238E27FC236}">
                <a16:creationId xmlns:a16="http://schemas.microsoft.com/office/drawing/2014/main" id="{76A94BB9-48E0-4C6E-9FCD-D6B72C69083E}"/>
              </a:ext>
            </a:extLst>
          </p:cNvPr>
          <p:cNvSpPr txBox="1"/>
          <p:nvPr/>
        </p:nvSpPr>
        <p:spPr>
          <a:xfrm>
            <a:off x="3203848" y="1124744"/>
            <a:ext cx="4601496" cy="477054"/>
          </a:xfrm>
          <a:prstGeom prst="rect">
            <a:avLst/>
          </a:prstGeom>
          <a:noFill/>
        </p:spPr>
        <p:txBody>
          <a:bodyPr wrap="square">
            <a:spAutoFit/>
          </a:bodyPr>
          <a:lstStyle/>
          <a:p>
            <a:r>
              <a:rPr lang="en-IN" sz="2500" b="1" dirty="0">
                <a:latin typeface="+mn-lt"/>
              </a:rPr>
              <a:t>Priority</a:t>
            </a:r>
            <a:r>
              <a:rPr lang="en-IN" sz="2500" b="1" spc="-70" dirty="0">
                <a:latin typeface="+mn-lt"/>
              </a:rPr>
              <a:t> </a:t>
            </a:r>
            <a:r>
              <a:rPr lang="en-IN" sz="2500" b="1" dirty="0">
                <a:latin typeface="+mn-lt"/>
              </a:rPr>
              <a:t>Queue</a:t>
            </a:r>
            <a:endParaRPr lang="en-IN" sz="2500" dirty="0"/>
          </a:p>
        </p:txBody>
      </p:sp>
      <p:graphicFrame>
        <p:nvGraphicFramePr>
          <p:cNvPr id="14" name="Table 13">
            <a:extLst>
              <a:ext uri="{FF2B5EF4-FFF2-40B4-BE49-F238E27FC236}">
                <a16:creationId xmlns:a16="http://schemas.microsoft.com/office/drawing/2014/main" id="{AD64C1E7-A2FC-4D88-8D0F-356F05F42D0F}"/>
              </a:ext>
            </a:extLst>
          </p:cNvPr>
          <p:cNvGraphicFramePr>
            <a:graphicFrameLocks noGrp="1"/>
          </p:cNvGraphicFramePr>
          <p:nvPr>
            <p:extLst>
              <p:ext uri="{D42A27DB-BD31-4B8C-83A1-F6EECF244321}">
                <p14:modId xmlns:p14="http://schemas.microsoft.com/office/powerpoint/2010/main" val="991879601"/>
              </p:ext>
            </p:extLst>
          </p:nvPr>
        </p:nvGraphicFramePr>
        <p:xfrm>
          <a:off x="2623439" y="2036531"/>
          <a:ext cx="2520280" cy="3037698"/>
        </p:xfrm>
        <a:graphic>
          <a:graphicData uri="http://schemas.openxmlformats.org/drawingml/2006/table">
            <a:tbl>
              <a:tblPr firstRow="1" bandRow="1">
                <a:tableStyleId>{5940675A-B579-460E-94D1-54222C63F5DA}</a:tableStyleId>
              </a:tblPr>
              <a:tblGrid>
                <a:gridCol w="1152128">
                  <a:extLst>
                    <a:ext uri="{9D8B030D-6E8A-4147-A177-3AD203B41FA5}">
                      <a16:colId xmlns:a16="http://schemas.microsoft.com/office/drawing/2014/main" val="3364028457"/>
                    </a:ext>
                  </a:extLst>
                </a:gridCol>
                <a:gridCol w="1368152">
                  <a:extLst>
                    <a:ext uri="{9D8B030D-6E8A-4147-A177-3AD203B41FA5}">
                      <a16:colId xmlns:a16="http://schemas.microsoft.com/office/drawing/2014/main" val="248063315"/>
                    </a:ext>
                  </a:extLst>
                </a:gridCol>
              </a:tblGrid>
              <a:tr h="394129">
                <a:tc>
                  <a:txBody>
                    <a:bodyPr/>
                    <a:lstStyle/>
                    <a:p>
                      <a:r>
                        <a:rPr lang="en-US" dirty="0"/>
                        <a:t>DATA</a:t>
                      </a:r>
                      <a:endParaRPr lang="en-IN" dirty="0"/>
                    </a:p>
                  </a:txBody>
                  <a:tcPr/>
                </a:tc>
                <a:tc>
                  <a:txBody>
                    <a:bodyPr/>
                    <a:lstStyle/>
                    <a:p>
                      <a:r>
                        <a:rPr lang="en-US" dirty="0"/>
                        <a:t>PRIORTY NUMBER</a:t>
                      </a:r>
                      <a:endParaRPr lang="en-IN" dirty="0"/>
                    </a:p>
                  </a:txBody>
                  <a:tcPr/>
                </a:tc>
                <a:extLst>
                  <a:ext uri="{0D108BD9-81ED-4DB2-BD59-A6C34878D82A}">
                    <a16:rowId xmlns:a16="http://schemas.microsoft.com/office/drawing/2014/main" val="2099300992"/>
                  </a:ext>
                </a:extLst>
              </a:tr>
              <a:tr h="399603">
                <a:tc>
                  <a:txBody>
                    <a:bodyPr/>
                    <a:lstStyle/>
                    <a:p>
                      <a:r>
                        <a:rPr lang="en-US" dirty="0"/>
                        <a:t>A</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1352527475"/>
                  </a:ext>
                </a:extLst>
              </a:tr>
              <a:tr h="399603">
                <a:tc>
                  <a:txBody>
                    <a:bodyPr/>
                    <a:lstStyle/>
                    <a:p>
                      <a:r>
                        <a:rPr lang="en-US" dirty="0"/>
                        <a:t>B</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44549125"/>
                  </a:ext>
                </a:extLst>
              </a:tr>
              <a:tr h="399603">
                <a:tc>
                  <a:txBody>
                    <a:bodyPr/>
                    <a:lstStyle/>
                    <a:p>
                      <a:r>
                        <a:rPr lang="en-US" dirty="0"/>
                        <a:t>D</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2062586650"/>
                  </a:ext>
                </a:extLst>
              </a:tr>
              <a:tr h="399603">
                <a:tc>
                  <a:txBody>
                    <a:bodyPr/>
                    <a:lstStyle/>
                    <a:p>
                      <a:r>
                        <a:rPr lang="en-US" dirty="0"/>
                        <a:t>E</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360869355"/>
                  </a:ext>
                </a:extLst>
              </a:tr>
              <a:tr h="399603">
                <a:tc>
                  <a:txBody>
                    <a:bodyPr/>
                    <a:lstStyle/>
                    <a:p>
                      <a:r>
                        <a:rPr lang="en-US" dirty="0"/>
                        <a:t>F</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666504984"/>
                  </a:ext>
                </a:extLst>
              </a:tr>
              <a:tr h="399603">
                <a:tc>
                  <a:txBody>
                    <a:bodyPr/>
                    <a:lstStyle/>
                    <a:p>
                      <a:r>
                        <a:rPr lang="en-US" dirty="0"/>
                        <a:t>G</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1395273548"/>
                  </a:ext>
                </a:extLst>
              </a:tr>
            </a:tbl>
          </a:graphicData>
        </a:graphic>
      </p:graphicFrame>
    </p:spTree>
    <p:extLst>
      <p:ext uri="{BB962C8B-B14F-4D97-AF65-F5344CB8AC3E}">
        <p14:creationId xmlns:p14="http://schemas.microsoft.com/office/powerpoint/2010/main" val="28523438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2617" y="1127838"/>
            <a:ext cx="5358765" cy="444352"/>
          </a:xfrm>
          <a:prstGeom prst="rect">
            <a:avLst/>
          </a:prstGeom>
        </p:spPr>
        <p:txBody>
          <a:bodyPr vert="horz" wrap="square" lIns="0" tIns="13335" rIns="0" bIns="0" rtlCol="0">
            <a:spAutoFit/>
          </a:bodyPr>
          <a:lstStyle/>
          <a:p>
            <a:pPr marL="12700">
              <a:lnSpc>
                <a:spcPct val="100000"/>
              </a:lnSpc>
              <a:spcBef>
                <a:spcPts val="105"/>
              </a:spcBef>
            </a:pPr>
            <a:r>
              <a:rPr sz="2800" b="1" spc="-40" dirty="0">
                <a:latin typeface="+mn-lt"/>
              </a:rPr>
              <a:t>Types </a:t>
            </a:r>
            <a:r>
              <a:rPr sz="2800" b="1" spc="-5" dirty="0">
                <a:latin typeface="+mn-lt"/>
              </a:rPr>
              <a:t>of </a:t>
            </a:r>
            <a:r>
              <a:rPr sz="2800" b="1" dirty="0">
                <a:latin typeface="+mn-lt"/>
              </a:rPr>
              <a:t>Priority</a:t>
            </a:r>
            <a:r>
              <a:rPr sz="2800" b="1" spc="-20" dirty="0">
                <a:latin typeface="+mn-lt"/>
              </a:rPr>
              <a:t> </a:t>
            </a:r>
            <a:r>
              <a:rPr sz="2800" b="1" dirty="0">
                <a:latin typeface="+mn-lt"/>
              </a:rPr>
              <a:t>Queue</a:t>
            </a:r>
          </a:p>
        </p:txBody>
      </p:sp>
      <p:sp>
        <p:nvSpPr>
          <p:cNvPr id="3" name="object 3"/>
          <p:cNvSpPr txBox="1"/>
          <p:nvPr/>
        </p:nvSpPr>
        <p:spPr>
          <a:xfrm>
            <a:off x="570354" y="2057400"/>
            <a:ext cx="8074659" cy="3026470"/>
          </a:xfrm>
          <a:prstGeom prst="rect">
            <a:avLst/>
          </a:prstGeom>
        </p:spPr>
        <p:txBody>
          <a:bodyPr vert="horz" wrap="square" lIns="0" tIns="114300" rIns="0" bIns="0" rtlCol="0">
            <a:spAutoFit/>
          </a:bodyPr>
          <a:lstStyle/>
          <a:p>
            <a:pPr marL="527685" indent="-515620" algn="just">
              <a:lnSpc>
                <a:spcPct val="100000"/>
              </a:lnSpc>
              <a:spcBef>
                <a:spcPts val="900"/>
              </a:spcBef>
              <a:buAutoNum type="arabicPeriod"/>
              <a:tabLst>
                <a:tab pos="528320" algn="l"/>
              </a:tabLst>
            </a:pPr>
            <a:r>
              <a:rPr sz="2400" b="1" spc="-5" dirty="0">
                <a:cs typeface="Calibri"/>
              </a:rPr>
              <a:t>Ascending Priority</a:t>
            </a:r>
            <a:r>
              <a:rPr sz="2400" b="1" spc="10" dirty="0">
                <a:cs typeface="Calibri"/>
              </a:rPr>
              <a:t> </a:t>
            </a:r>
            <a:r>
              <a:rPr sz="2400" b="1" dirty="0">
                <a:cs typeface="Calibri"/>
              </a:rPr>
              <a:t>Queue</a:t>
            </a:r>
          </a:p>
          <a:p>
            <a:pPr marL="526415" marR="5715" algn="just">
              <a:lnSpc>
                <a:spcPct val="100000"/>
              </a:lnSpc>
              <a:spcBef>
                <a:spcPts val="690"/>
              </a:spcBef>
            </a:pPr>
            <a:r>
              <a:rPr sz="2200" spc="-5" dirty="0">
                <a:cs typeface="Calibri"/>
              </a:rPr>
              <a:t>In this type of </a:t>
            </a:r>
            <a:r>
              <a:rPr sz="2200" spc="-10" dirty="0">
                <a:cs typeface="Calibri"/>
              </a:rPr>
              <a:t>priority </a:t>
            </a:r>
            <a:r>
              <a:rPr sz="2200" spc="-5" dirty="0">
                <a:cs typeface="Calibri"/>
              </a:rPr>
              <a:t>queue, </a:t>
            </a:r>
            <a:r>
              <a:rPr sz="2200" spc="-10" dirty="0">
                <a:cs typeface="Calibri"/>
              </a:rPr>
              <a:t>elements can be  inserted </a:t>
            </a:r>
            <a:r>
              <a:rPr sz="2200" spc="-20" dirty="0">
                <a:cs typeface="Calibri"/>
              </a:rPr>
              <a:t>into any </a:t>
            </a:r>
            <a:r>
              <a:rPr sz="2200" spc="-15" dirty="0">
                <a:cs typeface="Calibri"/>
              </a:rPr>
              <a:t>order</a:t>
            </a:r>
            <a:r>
              <a:rPr sz="2200" spc="600" dirty="0">
                <a:cs typeface="Calibri"/>
              </a:rPr>
              <a:t> </a:t>
            </a:r>
            <a:r>
              <a:rPr sz="2200" dirty="0">
                <a:cs typeface="Calibri"/>
              </a:rPr>
              <a:t>but </a:t>
            </a:r>
            <a:r>
              <a:rPr sz="2200" spc="-10" dirty="0">
                <a:cs typeface="Calibri"/>
              </a:rPr>
              <a:t>only </a:t>
            </a:r>
            <a:r>
              <a:rPr sz="2200" spc="-5" dirty="0">
                <a:cs typeface="Calibri"/>
              </a:rPr>
              <a:t>the </a:t>
            </a:r>
            <a:r>
              <a:rPr sz="2200" spc="-10" dirty="0">
                <a:cs typeface="Calibri"/>
              </a:rPr>
              <a:t>smallest</a:t>
            </a:r>
            <a:r>
              <a:rPr lang="en-US" sz="2200" spc="-10" dirty="0">
                <a:cs typeface="Calibri"/>
              </a:rPr>
              <a:t> priority</a:t>
            </a:r>
            <a:r>
              <a:rPr sz="2200" spc="-10" dirty="0">
                <a:cs typeface="Calibri"/>
              </a:rPr>
              <a:t> element can </a:t>
            </a:r>
            <a:r>
              <a:rPr sz="2200" spc="-5" dirty="0">
                <a:cs typeface="Calibri"/>
              </a:rPr>
              <a:t>be</a:t>
            </a:r>
            <a:r>
              <a:rPr sz="2200" spc="45" dirty="0">
                <a:cs typeface="Calibri"/>
              </a:rPr>
              <a:t> </a:t>
            </a:r>
            <a:r>
              <a:rPr sz="2200" spc="-15" dirty="0">
                <a:cs typeface="Calibri"/>
              </a:rPr>
              <a:t>removed.</a:t>
            </a:r>
            <a:endParaRPr sz="2200" dirty="0">
              <a:cs typeface="Calibri"/>
            </a:endParaRPr>
          </a:p>
          <a:p>
            <a:pPr>
              <a:lnSpc>
                <a:spcPct val="100000"/>
              </a:lnSpc>
              <a:spcBef>
                <a:spcPts val="15"/>
              </a:spcBef>
            </a:pPr>
            <a:endParaRPr sz="4150" dirty="0">
              <a:cs typeface="Times New Roman"/>
            </a:endParaRPr>
          </a:p>
          <a:p>
            <a:pPr marL="527685" indent="-515620" algn="just">
              <a:lnSpc>
                <a:spcPct val="100000"/>
              </a:lnSpc>
              <a:buAutoNum type="arabicPeriod" startAt="2"/>
              <a:tabLst>
                <a:tab pos="528320" algn="l"/>
              </a:tabLst>
            </a:pPr>
            <a:r>
              <a:rPr sz="2400" b="1" spc="-5" dirty="0">
                <a:cs typeface="Calibri"/>
              </a:rPr>
              <a:t>Descending </a:t>
            </a:r>
            <a:r>
              <a:rPr sz="2400" b="1" dirty="0">
                <a:cs typeface="Calibri"/>
              </a:rPr>
              <a:t>Priority</a:t>
            </a:r>
            <a:r>
              <a:rPr sz="2400" b="1" spc="15" dirty="0">
                <a:cs typeface="Calibri"/>
              </a:rPr>
              <a:t> </a:t>
            </a:r>
            <a:r>
              <a:rPr sz="2400" b="1" dirty="0">
                <a:cs typeface="Calibri"/>
              </a:rPr>
              <a:t>Queue</a:t>
            </a:r>
          </a:p>
          <a:p>
            <a:pPr marL="527685" marR="5080" algn="just">
              <a:lnSpc>
                <a:spcPct val="100000"/>
              </a:lnSpc>
              <a:spcBef>
                <a:spcPts val="690"/>
              </a:spcBef>
            </a:pPr>
            <a:r>
              <a:rPr sz="2200" spc="-5" dirty="0">
                <a:cs typeface="Calibri"/>
              </a:rPr>
              <a:t>In this type of </a:t>
            </a:r>
            <a:r>
              <a:rPr sz="2200" spc="-10" dirty="0">
                <a:cs typeface="Calibri"/>
              </a:rPr>
              <a:t>priority </a:t>
            </a:r>
            <a:r>
              <a:rPr sz="2200" spc="-5" dirty="0">
                <a:cs typeface="Calibri"/>
              </a:rPr>
              <a:t>queue, </a:t>
            </a:r>
            <a:r>
              <a:rPr sz="2200" spc="-10" dirty="0">
                <a:cs typeface="Calibri"/>
              </a:rPr>
              <a:t>elements can </a:t>
            </a:r>
            <a:r>
              <a:rPr sz="2200" dirty="0">
                <a:cs typeface="Calibri"/>
              </a:rPr>
              <a:t>be  </a:t>
            </a:r>
            <a:r>
              <a:rPr sz="2200" spc="-10" dirty="0">
                <a:cs typeface="Calibri"/>
              </a:rPr>
              <a:t>inserted </a:t>
            </a:r>
            <a:r>
              <a:rPr sz="2200" spc="-20" dirty="0">
                <a:cs typeface="Calibri"/>
              </a:rPr>
              <a:t>into any </a:t>
            </a:r>
            <a:r>
              <a:rPr sz="2200" spc="-15" dirty="0">
                <a:cs typeface="Calibri"/>
              </a:rPr>
              <a:t>order </a:t>
            </a:r>
            <a:r>
              <a:rPr sz="2200" spc="-10" dirty="0">
                <a:cs typeface="Calibri"/>
              </a:rPr>
              <a:t>but </a:t>
            </a:r>
            <a:r>
              <a:rPr sz="2200" spc="-5" dirty="0">
                <a:cs typeface="Calibri"/>
              </a:rPr>
              <a:t>only the </a:t>
            </a:r>
            <a:r>
              <a:rPr sz="2200" spc="-20" dirty="0">
                <a:cs typeface="Calibri"/>
              </a:rPr>
              <a:t>largest </a:t>
            </a:r>
            <a:r>
              <a:rPr lang="en-US" sz="2200" spc="-20" dirty="0">
                <a:cs typeface="Calibri"/>
              </a:rPr>
              <a:t>priority </a:t>
            </a:r>
            <a:r>
              <a:rPr sz="2200" spc="-10" dirty="0">
                <a:cs typeface="Calibri"/>
              </a:rPr>
              <a:t>element  can </a:t>
            </a:r>
            <a:r>
              <a:rPr sz="2200" spc="-5" dirty="0">
                <a:cs typeface="Calibri"/>
              </a:rPr>
              <a:t>be</a:t>
            </a:r>
            <a:r>
              <a:rPr sz="2200" spc="20" dirty="0">
                <a:cs typeface="Calibri"/>
              </a:rPr>
              <a:t> </a:t>
            </a:r>
            <a:r>
              <a:rPr sz="2200" spc="-15" dirty="0">
                <a:cs typeface="Calibri"/>
              </a:rPr>
              <a:t>removed.</a:t>
            </a:r>
            <a:endParaRPr sz="2200" dirty="0">
              <a:cs typeface="Calibri"/>
            </a:endParaRPr>
          </a:p>
        </p:txBody>
      </p:sp>
      <p:sp>
        <p:nvSpPr>
          <p:cNvPr id="4" name="Date Placeholder 3">
            <a:extLst>
              <a:ext uri="{FF2B5EF4-FFF2-40B4-BE49-F238E27FC236}">
                <a16:creationId xmlns:a16="http://schemas.microsoft.com/office/drawing/2014/main" id="{F8F27F80-B538-4858-AE03-BF8A70E86472}"/>
              </a:ext>
            </a:extLst>
          </p:cNvPr>
          <p:cNvSpPr>
            <a:spLocks noGrp="1"/>
          </p:cNvSpPr>
          <p:nvPr>
            <p:ph type="dt" sz="half" idx="10"/>
          </p:nvPr>
        </p:nvSpPr>
        <p:spPr/>
        <p:txBody>
          <a:bodyPr/>
          <a:lstStyle/>
          <a:p>
            <a:fld id="{259D0E2C-B81B-4B8E-9807-7FE0D9852485}" type="datetime1">
              <a:rPr lang="en-IN" smtClean="0"/>
              <a:t>03-09-2021</a:t>
            </a:fld>
            <a:endParaRPr lang="en-US"/>
          </a:p>
        </p:txBody>
      </p:sp>
      <p:sp>
        <p:nvSpPr>
          <p:cNvPr id="5" name="Footer Placeholder 4">
            <a:extLst>
              <a:ext uri="{FF2B5EF4-FFF2-40B4-BE49-F238E27FC236}">
                <a16:creationId xmlns:a16="http://schemas.microsoft.com/office/drawing/2014/main" id="{7A9E96F3-5C80-464A-A87D-B4A4B1754E4B}"/>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69C13DD0-657E-44FA-B070-6B260968B147}"/>
              </a:ext>
            </a:extLst>
          </p:cNvPr>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a:extLst>
              <a:ext uri="{FF2B5EF4-FFF2-40B4-BE49-F238E27FC236}">
                <a16:creationId xmlns:a16="http://schemas.microsoft.com/office/drawing/2014/main" id="{2CF6EDDB-D2FF-45F8-B11B-676C4DB22D2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8" name="Picture 2" descr="E:\NIET\Project\xLogo11.png.pagespeed.ic.pydHLuCQEZ.png">
            <a:extLst>
              <a:ext uri="{FF2B5EF4-FFF2-40B4-BE49-F238E27FC236}">
                <a16:creationId xmlns:a16="http://schemas.microsoft.com/office/drawing/2014/main" id="{91F457D3-815B-4C22-9E5A-1CF688C11D5B}"/>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777" y="1447800"/>
            <a:ext cx="8229600" cy="443070"/>
          </a:xfrm>
          <a:prstGeom prst="rect">
            <a:avLst/>
          </a:prstGeom>
        </p:spPr>
        <p:txBody>
          <a:bodyPr vert="horz" wrap="square" lIns="0" tIns="12065" rIns="0" bIns="0" rtlCol="0">
            <a:spAutoFit/>
          </a:bodyPr>
          <a:lstStyle/>
          <a:p>
            <a:pPr marL="13335">
              <a:lnSpc>
                <a:spcPct val="100000"/>
              </a:lnSpc>
              <a:spcBef>
                <a:spcPts val="95"/>
              </a:spcBef>
            </a:pPr>
            <a:r>
              <a:rPr sz="2800" b="1" spc="-35" dirty="0"/>
              <a:t>Array </a:t>
            </a:r>
            <a:r>
              <a:rPr sz="2800" b="1" spc="-20" dirty="0"/>
              <a:t>Representation </a:t>
            </a:r>
            <a:r>
              <a:rPr sz="2800" b="1" spc="-5" dirty="0"/>
              <a:t>of </a:t>
            </a:r>
            <a:r>
              <a:rPr sz="2800" b="1" spc="-10" dirty="0"/>
              <a:t>Priority</a:t>
            </a:r>
            <a:r>
              <a:rPr sz="2800" b="1" spc="45" dirty="0"/>
              <a:t> </a:t>
            </a:r>
            <a:r>
              <a:rPr sz="2800" b="1" spc="-5" dirty="0"/>
              <a:t>Queue</a:t>
            </a:r>
          </a:p>
        </p:txBody>
      </p:sp>
      <p:sp>
        <p:nvSpPr>
          <p:cNvPr id="3" name="object 3"/>
          <p:cNvSpPr txBox="1"/>
          <p:nvPr/>
        </p:nvSpPr>
        <p:spPr>
          <a:xfrm>
            <a:off x="535622" y="2408849"/>
            <a:ext cx="8072755" cy="2481448"/>
          </a:xfrm>
          <a:prstGeom prst="rect">
            <a:avLst/>
          </a:prstGeom>
        </p:spPr>
        <p:txBody>
          <a:bodyPr vert="horz" wrap="square" lIns="0" tIns="110489" rIns="0" bIns="0" rtlCol="0">
            <a:spAutoFit/>
          </a:bodyPr>
          <a:lstStyle/>
          <a:p>
            <a:pPr marL="12700" algn="just">
              <a:lnSpc>
                <a:spcPct val="100000"/>
              </a:lnSpc>
              <a:spcBef>
                <a:spcPts val="869"/>
              </a:spcBef>
            </a:pPr>
            <a:r>
              <a:rPr sz="2400" b="1" u="heavy" spc="-5" dirty="0">
                <a:solidFill>
                  <a:srgbClr val="C0504D"/>
                </a:solidFill>
                <a:uFill>
                  <a:solidFill>
                    <a:srgbClr val="C0504D"/>
                  </a:solidFill>
                </a:uFill>
                <a:cs typeface="Calibri"/>
              </a:rPr>
              <a:t>Insertion</a:t>
            </a:r>
            <a:r>
              <a:rPr sz="2400" b="1" u="heavy" spc="5" dirty="0">
                <a:solidFill>
                  <a:srgbClr val="C0504D"/>
                </a:solidFill>
                <a:uFill>
                  <a:solidFill>
                    <a:srgbClr val="C0504D"/>
                  </a:solidFill>
                </a:uFill>
                <a:cs typeface="Calibri"/>
              </a:rPr>
              <a:t> </a:t>
            </a:r>
            <a:r>
              <a:rPr sz="2400" b="1" u="heavy" spc="-15" dirty="0">
                <a:solidFill>
                  <a:srgbClr val="C0504D"/>
                </a:solidFill>
                <a:uFill>
                  <a:solidFill>
                    <a:srgbClr val="C0504D"/>
                  </a:solidFill>
                </a:uFill>
                <a:cs typeface="Calibri"/>
              </a:rPr>
              <a:t>Operation:</a:t>
            </a:r>
            <a:endParaRPr sz="2400" b="1" dirty="0">
              <a:cs typeface="Calibri"/>
            </a:endParaRPr>
          </a:p>
          <a:p>
            <a:pPr marL="355600" marR="6985" indent="-342900" algn="just">
              <a:lnSpc>
                <a:spcPct val="100000"/>
              </a:lnSpc>
              <a:spcBef>
                <a:spcPts val="770"/>
              </a:spcBef>
              <a:buFont typeface="Arial"/>
              <a:buChar char="•"/>
              <a:tabLst>
                <a:tab pos="355600" algn="l"/>
              </a:tabLst>
            </a:pPr>
            <a:r>
              <a:rPr sz="2200" dirty="0">
                <a:cs typeface="Calibri"/>
              </a:rPr>
              <a:t>While inserting </a:t>
            </a:r>
            <a:r>
              <a:rPr sz="2200" spc="-5" dirty="0">
                <a:cs typeface="Calibri"/>
              </a:rPr>
              <a:t>elements </a:t>
            </a:r>
            <a:r>
              <a:rPr sz="2200" dirty="0">
                <a:cs typeface="Calibri"/>
              </a:rPr>
              <a:t>in </a:t>
            </a:r>
            <a:r>
              <a:rPr sz="2200" spc="-5" dirty="0">
                <a:cs typeface="Calibri"/>
              </a:rPr>
              <a:t>priority </a:t>
            </a:r>
            <a:r>
              <a:rPr sz="2200" dirty="0">
                <a:cs typeface="Calibri"/>
              </a:rPr>
              <a:t>queue </a:t>
            </a:r>
            <a:r>
              <a:rPr sz="2200" spc="-25" dirty="0">
                <a:cs typeface="Calibri"/>
              </a:rPr>
              <a:t>we  </a:t>
            </a:r>
            <a:r>
              <a:rPr sz="2200" dirty="0">
                <a:cs typeface="Calibri"/>
              </a:rPr>
              <a:t>will add it </a:t>
            </a:r>
            <a:r>
              <a:rPr sz="2200" spc="-10" dirty="0">
                <a:cs typeface="Calibri"/>
              </a:rPr>
              <a:t>at </a:t>
            </a:r>
            <a:r>
              <a:rPr sz="2200" dirty="0">
                <a:cs typeface="Calibri"/>
              </a:rPr>
              <a:t>the </a:t>
            </a:r>
            <a:r>
              <a:rPr sz="2200" spc="-10" dirty="0">
                <a:cs typeface="Calibri"/>
              </a:rPr>
              <a:t>appropriate </a:t>
            </a:r>
            <a:r>
              <a:rPr sz="2200" spc="-5" dirty="0">
                <a:cs typeface="Calibri"/>
              </a:rPr>
              <a:t>position  depending </a:t>
            </a:r>
            <a:r>
              <a:rPr sz="2200" dirty="0">
                <a:cs typeface="Calibri"/>
              </a:rPr>
              <a:t>on </a:t>
            </a:r>
            <a:r>
              <a:rPr sz="2200" spc="-5" dirty="0">
                <a:cs typeface="Calibri"/>
              </a:rPr>
              <a:t>its</a:t>
            </a:r>
            <a:r>
              <a:rPr sz="2200" spc="20" dirty="0">
                <a:cs typeface="Calibri"/>
              </a:rPr>
              <a:t> </a:t>
            </a:r>
            <a:r>
              <a:rPr sz="2200" spc="-5" dirty="0">
                <a:cs typeface="Calibri"/>
              </a:rPr>
              <a:t>priority</a:t>
            </a:r>
            <a:endParaRPr lang="en-US" sz="2200" spc="-5" dirty="0">
              <a:cs typeface="Calibri"/>
            </a:endParaRPr>
          </a:p>
          <a:p>
            <a:pPr marL="355600" marR="6985" indent="-342900" algn="just">
              <a:lnSpc>
                <a:spcPct val="100000"/>
              </a:lnSpc>
              <a:spcBef>
                <a:spcPts val="770"/>
              </a:spcBef>
              <a:buFont typeface="Arial"/>
              <a:buChar char="•"/>
              <a:tabLst>
                <a:tab pos="355600" algn="l"/>
              </a:tabLst>
            </a:pPr>
            <a:endParaRPr sz="2200" dirty="0">
              <a:cs typeface="Calibri"/>
            </a:endParaRPr>
          </a:p>
          <a:p>
            <a:pPr marL="355600" marR="5080" indent="-342900" algn="just">
              <a:lnSpc>
                <a:spcPct val="100000"/>
              </a:lnSpc>
              <a:spcBef>
                <a:spcPts val="770"/>
              </a:spcBef>
              <a:buFont typeface="Arial"/>
              <a:buChar char="•"/>
              <a:tabLst>
                <a:tab pos="355600" algn="l"/>
              </a:tabLst>
            </a:pPr>
            <a:r>
              <a:rPr sz="2200" spc="-5" dirty="0">
                <a:cs typeface="Calibri"/>
              </a:rPr>
              <a:t>It is inserted </a:t>
            </a:r>
            <a:r>
              <a:rPr sz="2200" dirty="0">
                <a:cs typeface="Calibri"/>
              </a:rPr>
              <a:t>in </a:t>
            </a:r>
            <a:r>
              <a:rPr sz="2200" spc="-5" dirty="0">
                <a:cs typeface="Calibri"/>
              </a:rPr>
              <a:t>such </a:t>
            </a:r>
            <a:r>
              <a:rPr sz="2200" dirty="0">
                <a:cs typeface="Calibri"/>
              </a:rPr>
              <a:t>a </a:t>
            </a:r>
            <a:r>
              <a:rPr sz="2200" spc="-30" dirty="0">
                <a:cs typeface="Calibri"/>
              </a:rPr>
              <a:t>way </a:t>
            </a:r>
            <a:r>
              <a:rPr sz="2200" spc="-5" dirty="0">
                <a:cs typeface="Calibri"/>
              </a:rPr>
              <a:t>that </a:t>
            </a:r>
            <a:r>
              <a:rPr sz="2200" dirty="0">
                <a:cs typeface="Calibri"/>
              </a:rPr>
              <a:t>the </a:t>
            </a:r>
            <a:r>
              <a:rPr sz="2200" spc="-5" dirty="0">
                <a:cs typeface="Calibri"/>
              </a:rPr>
              <a:t>elements  </a:t>
            </a:r>
            <a:r>
              <a:rPr sz="2200" spc="-10" dirty="0">
                <a:cs typeface="Calibri"/>
              </a:rPr>
              <a:t>are </a:t>
            </a:r>
            <a:r>
              <a:rPr sz="2200" spc="-25" dirty="0">
                <a:cs typeface="Calibri"/>
              </a:rPr>
              <a:t>always </a:t>
            </a:r>
            <a:r>
              <a:rPr sz="2200" spc="-15" dirty="0">
                <a:cs typeface="Calibri"/>
              </a:rPr>
              <a:t>ordered </a:t>
            </a:r>
            <a:r>
              <a:rPr sz="2200" spc="-5" dirty="0">
                <a:cs typeface="Calibri"/>
              </a:rPr>
              <a:t>either in </a:t>
            </a:r>
            <a:r>
              <a:rPr sz="2200" dirty="0">
                <a:cs typeface="Calibri"/>
              </a:rPr>
              <a:t>Ascending or  </a:t>
            </a:r>
            <a:r>
              <a:rPr sz="2200" spc="-5" dirty="0">
                <a:cs typeface="Calibri"/>
              </a:rPr>
              <a:t>descending</a:t>
            </a:r>
            <a:r>
              <a:rPr sz="2200" dirty="0">
                <a:cs typeface="Calibri"/>
              </a:rPr>
              <a:t> </a:t>
            </a:r>
            <a:r>
              <a:rPr sz="2200" spc="-5" dirty="0">
                <a:cs typeface="Calibri"/>
              </a:rPr>
              <a:t>sequence</a:t>
            </a:r>
            <a:endParaRPr sz="2200" dirty="0">
              <a:cs typeface="Calibri"/>
            </a:endParaRPr>
          </a:p>
        </p:txBody>
      </p:sp>
      <p:sp>
        <p:nvSpPr>
          <p:cNvPr id="4" name="Date Placeholder 3">
            <a:extLst>
              <a:ext uri="{FF2B5EF4-FFF2-40B4-BE49-F238E27FC236}">
                <a16:creationId xmlns:a16="http://schemas.microsoft.com/office/drawing/2014/main" id="{AC44D4F6-77A0-432A-BDD8-286BD4736819}"/>
              </a:ext>
            </a:extLst>
          </p:cNvPr>
          <p:cNvSpPr>
            <a:spLocks noGrp="1"/>
          </p:cNvSpPr>
          <p:nvPr>
            <p:ph type="dt" sz="half" idx="10"/>
          </p:nvPr>
        </p:nvSpPr>
        <p:spPr/>
        <p:txBody>
          <a:bodyPr/>
          <a:lstStyle/>
          <a:p>
            <a:fld id="{E03B7D84-E852-42F4-BE92-4CC5A21D88FB}" type="datetime1">
              <a:rPr lang="en-IN" smtClean="0"/>
              <a:t>03-09-2021</a:t>
            </a:fld>
            <a:endParaRPr lang="en-US"/>
          </a:p>
        </p:txBody>
      </p:sp>
      <p:sp>
        <p:nvSpPr>
          <p:cNvPr id="5" name="Footer Placeholder 4">
            <a:extLst>
              <a:ext uri="{FF2B5EF4-FFF2-40B4-BE49-F238E27FC236}">
                <a16:creationId xmlns:a16="http://schemas.microsoft.com/office/drawing/2014/main" id="{7FC39A58-6BA9-4D92-8D35-3BD8D8910CFD}"/>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6A785EF9-9418-4109-A158-9892B3D74012}"/>
              </a:ext>
            </a:extLst>
          </p:cNvPr>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a:extLst>
              <a:ext uri="{FF2B5EF4-FFF2-40B4-BE49-F238E27FC236}">
                <a16:creationId xmlns:a16="http://schemas.microsoft.com/office/drawing/2014/main" id="{70E86B53-42A2-4E42-8B7B-7FFD7C5EDAE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8" name="Picture 2" descr="E:\NIET\Project\xLogo11.png.pagespeed.ic.pydHLuCQEZ.png">
            <a:extLst>
              <a:ext uri="{FF2B5EF4-FFF2-40B4-BE49-F238E27FC236}">
                <a16:creationId xmlns:a16="http://schemas.microsoft.com/office/drawing/2014/main" id="{AAEF47DC-7881-4C96-AFB0-19D430AC211D}"/>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8EEBCF-05EE-445E-A3FE-A8F1C29082E2}"/>
              </a:ext>
            </a:extLst>
          </p:cNvPr>
          <p:cNvSpPr>
            <a:spLocks noGrp="1"/>
          </p:cNvSpPr>
          <p:nvPr>
            <p:ph type="dt" sz="half" idx="10"/>
          </p:nvPr>
        </p:nvSpPr>
        <p:spPr/>
        <p:txBody>
          <a:bodyPr/>
          <a:lstStyle/>
          <a:p>
            <a:fld id="{4DAC4F8B-73C0-48B7-A991-D314C6DC7D68}" type="datetime1">
              <a:rPr lang="en-IN" smtClean="0"/>
              <a:t>03-09-2021</a:t>
            </a:fld>
            <a:endParaRPr lang="en-US"/>
          </a:p>
        </p:txBody>
      </p:sp>
      <p:sp>
        <p:nvSpPr>
          <p:cNvPr id="5" name="Footer Placeholder 4">
            <a:extLst>
              <a:ext uri="{FF2B5EF4-FFF2-40B4-BE49-F238E27FC236}">
                <a16:creationId xmlns:a16="http://schemas.microsoft.com/office/drawing/2014/main" id="{217DE1BB-2BF2-403E-A7C3-514BD35A49A9}"/>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A85931E6-BA52-4DDC-AB7A-518360C2DCD7}"/>
              </a:ext>
            </a:extLst>
          </p:cNvPr>
          <p:cNvSpPr>
            <a:spLocks noGrp="1"/>
          </p:cNvSpPr>
          <p:nvPr>
            <p:ph type="sldNum" sz="quarter" idx="12"/>
          </p:nvPr>
        </p:nvSpPr>
        <p:spPr/>
        <p:txBody>
          <a:bodyPr/>
          <a:lstStyle/>
          <a:p>
            <a:fld id="{B6F15528-21DE-4FAA-801E-634DDDAF4B2B}" type="slidenum">
              <a:rPr lang="en-US" smtClean="0"/>
              <a:pPr/>
              <a:t>97</a:t>
            </a:fld>
            <a:endParaRPr lang="en-US" dirty="0"/>
          </a:p>
        </p:txBody>
      </p:sp>
      <p:sp>
        <p:nvSpPr>
          <p:cNvPr id="8" name="Title 1">
            <a:extLst>
              <a:ext uri="{FF2B5EF4-FFF2-40B4-BE49-F238E27FC236}">
                <a16:creationId xmlns:a16="http://schemas.microsoft.com/office/drawing/2014/main" id="{0B7D9A57-2C5F-48E7-AA2F-07E37D6F3AFA}"/>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0" name="Picture 2" descr="E:\NIET\Project\xLogo11.png.pagespeed.ic.pydHLuCQEZ.png">
            <a:extLst>
              <a:ext uri="{FF2B5EF4-FFF2-40B4-BE49-F238E27FC236}">
                <a16:creationId xmlns:a16="http://schemas.microsoft.com/office/drawing/2014/main" id="{378C9657-D4AA-4FF8-81CC-7B7D22032542}"/>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TextBox 11">
            <a:extLst>
              <a:ext uri="{FF2B5EF4-FFF2-40B4-BE49-F238E27FC236}">
                <a16:creationId xmlns:a16="http://schemas.microsoft.com/office/drawing/2014/main" id="{85769B7C-6FB8-47B2-A404-F15D997C57E4}"/>
              </a:ext>
            </a:extLst>
          </p:cNvPr>
          <p:cNvSpPr txBox="1"/>
          <p:nvPr/>
        </p:nvSpPr>
        <p:spPr>
          <a:xfrm>
            <a:off x="971600" y="1196752"/>
            <a:ext cx="7200800" cy="477054"/>
          </a:xfrm>
          <a:prstGeom prst="rect">
            <a:avLst/>
          </a:prstGeom>
          <a:noFill/>
        </p:spPr>
        <p:txBody>
          <a:bodyPr wrap="square">
            <a:spAutoFit/>
          </a:bodyPr>
          <a:lstStyle/>
          <a:p>
            <a:r>
              <a:rPr lang="en-US" sz="2500" b="1" spc="-35" dirty="0"/>
              <a:t>Array </a:t>
            </a:r>
            <a:r>
              <a:rPr lang="en-US" sz="2500" b="1" spc="-20" dirty="0"/>
              <a:t>Insertion </a:t>
            </a:r>
            <a:r>
              <a:rPr lang="en-US" sz="2500" b="1" spc="-5" dirty="0"/>
              <a:t>of Priority</a:t>
            </a:r>
            <a:r>
              <a:rPr lang="en-US" sz="2500" b="1" dirty="0"/>
              <a:t> </a:t>
            </a:r>
            <a:r>
              <a:rPr lang="en-US" sz="2500" b="1" spc="-5" dirty="0"/>
              <a:t>Queue</a:t>
            </a:r>
            <a:endParaRPr lang="en-IN" sz="2500" dirty="0"/>
          </a:p>
        </p:txBody>
      </p:sp>
      <p:graphicFrame>
        <p:nvGraphicFramePr>
          <p:cNvPr id="13" name="Table 13">
            <a:extLst>
              <a:ext uri="{FF2B5EF4-FFF2-40B4-BE49-F238E27FC236}">
                <a16:creationId xmlns:a16="http://schemas.microsoft.com/office/drawing/2014/main" id="{CC56AC0F-BCE0-4C61-A195-2EFE8EBCA210}"/>
              </a:ext>
            </a:extLst>
          </p:cNvPr>
          <p:cNvGraphicFramePr>
            <a:graphicFrameLocks noGrp="1"/>
          </p:cNvGraphicFramePr>
          <p:nvPr>
            <p:extLst>
              <p:ext uri="{D42A27DB-BD31-4B8C-83A1-F6EECF244321}">
                <p14:modId xmlns:p14="http://schemas.microsoft.com/office/powerpoint/2010/main" val="1556830525"/>
              </p:ext>
            </p:extLst>
          </p:nvPr>
        </p:nvGraphicFramePr>
        <p:xfrm>
          <a:off x="457200" y="2270191"/>
          <a:ext cx="2520280" cy="3037698"/>
        </p:xfrm>
        <a:graphic>
          <a:graphicData uri="http://schemas.openxmlformats.org/drawingml/2006/table">
            <a:tbl>
              <a:tblPr firstRow="1" bandRow="1">
                <a:tableStyleId>{5940675A-B579-460E-94D1-54222C63F5DA}</a:tableStyleId>
              </a:tblPr>
              <a:tblGrid>
                <a:gridCol w="1152128">
                  <a:extLst>
                    <a:ext uri="{9D8B030D-6E8A-4147-A177-3AD203B41FA5}">
                      <a16:colId xmlns:a16="http://schemas.microsoft.com/office/drawing/2014/main" val="3364028457"/>
                    </a:ext>
                  </a:extLst>
                </a:gridCol>
                <a:gridCol w="1368152">
                  <a:extLst>
                    <a:ext uri="{9D8B030D-6E8A-4147-A177-3AD203B41FA5}">
                      <a16:colId xmlns:a16="http://schemas.microsoft.com/office/drawing/2014/main" val="248063315"/>
                    </a:ext>
                  </a:extLst>
                </a:gridCol>
              </a:tblGrid>
              <a:tr h="394129">
                <a:tc>
                  <a:txBody>
                    <a:bodyPr/>
                    <a:lstStyle/>
                    <a:p>
                      <a:r>
                        <a:rPr lang="en-US" dirty="0"/>
                        <a:t>DATA</a:t>
                      </a:r>
                      <a:endParaRPr lang="en-IN" dirty="0"/>
                    </a:p>
                  </a:txBody>
                  <a:tcPr/>
                </a:tc>
                <a:tc>
                  <a:txBody>
                    <a:bodyPr/>
                    <a:lstStyle/>
                    <a:p>
                      <a:r>
                        <a:rPr lang="en-US" dirty="0"/>
                        <a:t>PRIORTY NUMBER</a:t>
                      </a:r>
                      <a:endParaRPr lang="en-IN" dirty="0"/>
                    </a:p>
                  </a:txBody>
                  <a:tcPr/>
                </a:tc>
                <a:extLst>
                  <a:ext uri="{0D108BD9-81ED-4DB2-BD59-A6C34878D82A}">
                    <a16:rowId xmlns:a16="http://schemas.microsoft.com/office/drawing/2014/main" val="2099300992"/>
                  </a:ext>
                </a:extLst>
              </a:tr>
              <a:tr h="399603">
                <a:tc>
                  <a:txBody>
                    <a:bodyPr/>
                    <a:lstStyle/>
                    <a:p>
                      <a:r>
                        <a:rPr lang="en-US" dirty="0"/>
                        <a:t>A</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1352527475"/>
                  </a:ext>
                </a:extLst>
              </a:tr>
              <a:tr h="399603">
                <a:tc>
                  <a:txBody>
                    <a:bodyPr/>
                    <a:lstStyle/>
                    <a:p>
                      <a:r>
                        <a:rPr lang="en-US" dirty="0"/>
                        <a:t>B</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44549125"/>
                  </a:ext>
                </a:extLst>
              </a:tr>
              <a:tr h="399603">
                <a:tc>
                  <a:txBody>
                    <a:bodyPr/>
                    <a:lstStyle/>
                    <a:p>
                      <a:r>
                        <a:rPr lang="en-US" dirty="0"/>
                        <a:t>D</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2062586650"/>
                  </a:ext>
                </a:extLst>
              </a:tr>
              <a:tr h="399603">
                <a:tc>
                  <a:txBody>
                    <a:bodyPr/>
                    <a:lstStyle/>
                    <a:p>
                      <a:r>
                        <a:rPr lang="en-US" dirty="0"/>
                        <a:t>E</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360869355"/>
                  </a:ext>
                </a:extLst>
              </a:tr>
              <a:tr h="399603">
                <a:tc>
                  <a:txBody>
                    <a:bodyPr/>
                    <a:lstStyle/>
                    <a:p>
                      <a:r>
                        <a:rPr lang="en-US" dirty="0"/>
                        <a:t>F</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666504984"/>
                  </a:ext>
                </a:extLst>
              </a:tr>
              <a:tr h="399603">
                <a:tc>
                  <a:txBody>
                    <a:bodyPr/>
                    <a:lstStyle/>
                    <a:p>
                      <a:r>
                        <a:rPr lang="en-US" dirty="0"/>
                        <a:t>G</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1395273548"/>
                  </a:ext>
                </a:extLst>
              </a:tr>
            </a:tbl>
          </a:graphicData>
        </a:graphic>
      </p:graphicFrame>
      <p:cxnSp>
        <p:nvCxnSpPr>
          <p:cNvPr id="15" name="Straight Arrow Connector 14">
            <a:extLst>
              <a:ext uri="{FF2B5EF4-FFF2-40B4-BE49-F238E27FC236}">
                <a16:creationId xmlns:a16="http://schemas.microsoft.com/office/drawing/2014/main" id="{2478D917-F3DF-478C-BFEE-6E10BDCC7041}"/>
              </a:ext>
            </a:extLst>
          </p:cNvPr>
          <p:cNvCxnSpPr/>
          <p:nvPr/>
        </p:nvCxnSpPr>
        <p:spPr>
          <a:xfrm>
            <a:off x="3491880" y="3861048"/>
            <a:ext cx="94374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7" name="Table 13">
            <a:extLst>
              <a:ext uri="{FF2B5EF4-FFF2-40B4-BE49-F238E27FC236}">
                <a16:creationId xmlns:a16="http://schemas.microsoft.com/office/drawing/2014/main" id="{217B49BF-B189-444C-BCCE-8366EC098273}"/>
              </a:ext>
            </a:extLst>
          </p:cNvPr>
          <p:cNvGraphicFramePr>
            <a:graphicFrameLocks noGrp="1"/>
          </p:cNvGraphicFramePr>
          <p:nvPr>
            <p:extLst>
              <p:ext uri="{D42A27DB-BD31-4B8C-83A1-F6EECF244321}">
                <p14:modId xmlns:p14="http://schemas.microsoft.com/office/powerpoint/2010/main" val="28626683"/>
              </p:ext>
            </p:extLst>
          </p:nvPr>
        </p:nvGraphicFramePr>
        <p:xfrm>
          <a:off x="4906382" y="2270191"/>
          <a:ext cx="2520280" cy="3037698"/>
        </p:xfrm>
        <a:graphic>
          <a:graphicData uri="http://schemas.openxmlformats.org/drawingml/2006/table">
            <a:tbl>
              <a:tblPr firstRow="1" bandRow="1">
                <a:tableStyleId>{5940675A-B579-460E-94D1-54222C63F5DA}</a:tableStyleId>
              </a:tblPr>
              <a:tblGrid>
                <a:gridCol w="1152128">
                  <a:extLst>
                    <a:ext uri="{9D8B030D-6E8A-4147-A177-3AD203B41FA5}">
                      <a16:colId xmlns:a16="http://schemas.microsoft.com/office/drawing/2014/main" val="3364028457"/>
                    </a:ext>
                  </a:extLst>
                </a:gridCol>
                <a:gridCol w="1368152">
                  <a:extLst>
                    <a:ext uri="{9D8B030D-6E8A-4147-A177-3AD203B41FA5}">
                      <a16:colId xmlns:a16="http://schemas.microsoft.com/office/drawing/2014/main" val="248063315"/>
                    </a:ext>
                  </a:extLst>
                </a:gridCol>
              </a:tblGrid>
              <a:tr h="394129">
                <a:tc>
                  <a:txBody>
                    <a:bodyPr/>
                    <a:lstStyle/>
                    <a:p>
                      <a:r>
                        <a:rPr lang="en-US" dirty="0"/>
                        <a:t>DATA</a:t>
                      </a:r>
                      <a:endParaRPr lang="en-IN" dirty="0"/>
                    </a:p>
                  </a:txBody>
                  <a:tcPr/>
                </a:tc>
                <a:tc>
                  <a:txBody>
                    <a:bodyPr/>
                    <a:lstStyle/>
                    <a:p>
                      <a:r>
                        <a:rPr lang="en-US" dirty="0"/>
                        <a:t>PRIORTY NUMBER</a:t>
                      </a:r>
                      <a:endParaRPr lang="en-IN" dirty="0"/>
                    </a:p>
                  </a:txBody>
                  <a:tcPr/>
                </a:tc>
                <a:extLst>
                  <a:ext uri="{0D108BD9-81ED-4DB2-BD59-A6C34878D82A}">
                    <a16:rowId xmlns:a16="http://schemas.microsoft.com/office/drawing/2014/main" val="2099300992"/>
                  </a:ext>
                </a:extLst>
              </a:tr>
              <a:tr h="399603">
                <a:tc>
                  <a:txBody>
                    <a:bodyPr/>
                    <a:lstStyle/>
                    <a:p>
                      <a:r>
                        <a:rPr lang="en-US" dirty="0"/>
                        <a:t>B</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352527475"/>
                  </a:ext>
                </a:extLst>
              </a:tr>
              <a:tr h="399603">
                <a:tc>
                  <a:txBody>
                    <a:bodyPr/>
                    <a:lstStyle/>
                    <a:p>
                      <a:r>
                        <a:rPr lang="en-US" dirty="0"/>
                        <a:t>E</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244549125"/>
                  </a:ext>
                </a:extLst>
              </a:tr>
              <a:tr h="399603">
                <a:tc>
                  <a:txBody>
                    <a:bodyPr/>
                    <a:lstStyle/>
                    <a:p>
                      <a:r>
                        <a:rPr lang="en-US" dirty="0"/>
                        <a:t>D</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2062586650"/>
                  </a:ext>
                </a:extLst>
              </a:tr>
              <a:tr h="399603">
                <a:tc>
                  <a:txBody>
                    <a:bodyPr/>
                    <a:lstStyle/>
                    <a:p>
                      <a:r>
                        <a:rPr lang="en-US" dirty="0"/>
                        <a:t>A</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1360869355"/>
                  </a:ext>
                </a:extLst>
              </a:tr>
              <a:tr h="399603">
                <a:tc>
                  <a:txBody>
                    <a:bodyPr/>
                    <a:lstStyle/>
                    <a:p>
                      <a:r>
                        <a:rPr lang="en-US" dirty="0"/>
                        <a:t>G</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666504984"/>
                  </a:ext>
                </a:extLst>
              </a:tr>
              <a:tr h="399603">
                <a:tc>
                  <a:txBody>
                    <a:bodyPr/>
                    <a:lstStyle/>
                    <a:p>
                      <a:r>
                        <a:rPr lang="en-US" dirty="0"/>
                        <a:t>F</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1395273548"/>
                  </a:ext>
                </a:extLst>
              </a:tr>
            </a:tbl>
          </a:graphicData>
        </a:graphic>
      </p:graphicFrame>
    </p:spTree>
    <p:extLst>
      <p:ext uri="{BB962C8B-B14F-4D97-AF65-F5344CB8AC3E}">
        <p14:creationId xmlns:p14="http://schemas.microsoft.com/office/powerpoint/2010/main" val="34788227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143000"/>
            <a:ext cx="8229600" cy="443070"/>
          </a:xfrm>
          <a:prstGeom prst="rect">
            <a:avLst/>
          </a:prstGeom>
        </p:spPr>
        <p:txBody>
          <a:bodyPr vert="horz" wrap="square" lIns="0" tIns="12065" rIns="0" bIns="0" rtlCol="0">
            <a:spAutoFit/>
          </a:bodyPr>
          <a:lstStyle/>
          <a:p>
            <a:pPr marL="13335">
              <a:lnSpc>
                <a:spcPct val="100000"/>
              </a:lnSpc>
              <a:spcBef>
                <a:spcPts val="95"/>
              </a:spcBef>
            </a:pPr>
            <a:r>
              <a:rPr sz="2800" b="1" spc="-35" dirty="0">
                <a:latin typeface="+mn-lt"/>
              </a:rPr>
              <a:t>Array </a:t>
            </a:r>
            <a:r>
              <a:rPr sz="2800" b="1" spc="-20" dirty="0">
                <a:latin typeface="+mn-lt"/>
              </a:rPr>
              <a:t>Representation </a:t>
            </a:r>
            <a:r>
              <a:rPr sz="2800" b="1" spc="-5" dirty="0">
                <a:latin typeface="+mn-lt"/>
              </a:rPr>
              <a:t>of </a:t>
            </a:r>
            <a:r>
              <a:rPr sz="2800" b="1" spc="-10" dirty="0">
                <a:latin typeface="+mn-lt"/>
              </a:rPr>
              <a:t>Priority</a:t>
            </a:r>
            <a:r>
              <a:rPr sz="2800" b="1" spc="45" dirty="0">
                <a:latin typeface="+mn-lt"/>
              </a:rPr>
              <a:t> </a:t>
            </a:r>
            <a:r>
              <a:rPr sz="2800" b="1" spc="-5" dirty="0">
                <a:latin typeface="+mn-lt"/>
              </a:rPr>
              <a:t>Queue</a:t>
            </a:r>
          </a:p>
        </p:txBody>
      </p:sp>
      <p:sp>
        <p:nvSpPr>
          <p:cNvPr id="3" name="object 3"/>
          <p:cNvSpPr txBox="1"/>
          <p:nvPr/>
        </p:nvSpPr>
        <p:spPr>
          <a:xfrm>
            <a:off x="536575" y="1834362"/>
            <a:ext cx="8070850" cy="1260600"/>
          </a:xfrm>
          <a:prstGeom prst="rect">
            <a:avLst/>
          </a:prstGeom>
        </p:spPr>
        <p:txBody>
          <a:bodyPr vert="horz" wrap="square" lIns="0" tIns="110489" rIns="0" bIns="0" rtlCol="0">
            <a:spAutoFit/>
          </a:bodyPr>
          <a:lstStyle/>
          <a:p>
            <a:pPr marL="12700">
              <a:lnSpc>
                <a:spcPct val="100000"/>
              </a:lnSpc>
              <a:spcBef>
                <a:spcPts val="869"/>
              </a:spcBef>
            </a:pPr>
            <a:r>
              <a:rPr sz="2400" b="1" u="heavy" spc="-5" dirty="0">
                <a:solidFill>
                  <a:srgbClr val="C0504D"/>
                </a:solidFill>
                <a:uFill>
                  <a:solidFill>
                    <a:srgbClr val="C0504D"/>
                  </a:solidFill>
                </a:uFill>
                <a:cs typeface="Calibri"/>
              </a:rPr>
              <a:t>Deletion</a:t>
            </a:r>
            <a:r>
              <a:rPr sz="2400" b="1" u="heavy" spc="-10" dirty="0">
                <a:solidFill>
                  <a:srgbClr val="C0504D"/>
                </a:solidFill>
                <a:uFill>
                  <a:solidFill>
                    <a:srgbClr val="C0504D"/>
                  </a:solidFill>
                </a:uFill>
                <a:cs typeface="Calibri"/>
              </a:rPr>
              <a:t> </a:t>
            </a:r>
            <a:r>
              <a:rPr sz="2400" b="1" u="heavy" spc="-15" dirty="0">
                <a:solidFill>
                  <a:srgbClr val="C0504D"/>
                </a:solidFill>
                <a:uFill>
                  <a:solidFill>
                    <a:srgbClr val="C0504D"/>
                  </a:solidFill>
                </a:uFill>
                <a:cs typeface="Calibri"/>
              </a:rPr>
              <a:t>Operation:</a:t>
            </a:r>
            <a:endParaRPr sz="2400" b="1" dirty="0">
              <a:cs typeface="Calibri"/>
            </a:endParaRPr>
          </a:p>
          <a:p>
            <a:pPr marL="355600" marR="5080" indent="-342900">
              <a:lnSpc>
                <a:spcPct val="100000"/>
              </a:lnSpc>
              <a:spcBef>
                <a:spcPts val="770"/>
              </a:spcBef>
              <a:buFont typeface="Arial"/>
              <a:buChar char="•"/>
              <a:tabLst>
                <a:tab pos="354965" algn="l"/>
                <a:tab pos="355600" algn="l"/>
                <a:tab pos="1518285" algn="l"/>
                <a:tab pos="3187700" algn="l"/>
                <a:tab pos="3937000" algn="l"/>
                <a:tab pos="5507355" algn="l"/>
                <a:tab pos="6034405" algn="l"/>
                <a:tab pos="6786245" algn="l"/>
                <a:tab pos="7806055" algn="l"/>
              </a:tabLst>
            </a:pPr>
            <a:r>
              <a:rPr sz="2200" dirty="0">
                <a:cs typeface="Calibri"/>
              </a:rPr>
              <a:t>While	</a:t>
            </a:r>
            <a:r>
              <a:rPr sz="2200" spc="5" dirty="0">
                <a:cs typeface="Calibri"/>
              </a:rPr>
              <a:t>d</a:t>
            </a:r>
            <a:r>
              <a:rPr sz="2200" dirty="0">
                <a:cs typeface="Calibri"/>
              </a:rPr>
              <a:t>el</a:t>
            </a:r>
            <a:r>
              <a:rPr sz="2200" spc="-15" dirty="0">
                <a:cs typeface="Calibri"/>
              </a:rPr>
              <a:t>e</a:t>
            </a:r>
            <a:r>
              <a:rPr sz="2200" dirty="0">
                <a:cs typeface="Calibri"/>
              </a:rPr>
              <a:t>t</a:t>
            </a:r>
            <a:r>
              <a:rPr sz="2200" spc="-10" dirty="0">
                <a:cs typeface="Calibri"/>
              </a:rPr>
              <a:t>i</a:t>
            </a:r>
            <a:r>
              <a:rPr sz="2200" spc="-5" dirty="0">
                <a:cs typeface="Calibri"/>
              </a:rPr>
              <a:t>on</a:t>
            </a:r>
            <a:r>
              <a:rPr sz="2200" dirty="0">
                <a:cs typeface="Calibri"/>
              </a:rPr>
              <a:t>,	the	eleme</a:t>
            </a:r>
            <a:r>
              <a:rPr sz="2200" spc="-35" dirty="0">
                <a:cs typeface="Calibri"/>
              </a:rPr>
              <a:t>n</a:t>
            </a:r>
            <a:r>
              <a:rPr sz="2200" dirty="0">
                <a:cs typeface="Calibri"/>
              </a:rPr>
              <a:t>t	</a:t>
            </a:r>
            <a:r>
              <a:rPr sz="2200" spc="-25" dirty="0">
                <a:cs typeface="Calibri"/>
              </a:rPr>
              <a:t>a</a:t>
            </a:r>
            <a:r>
              <a:rPr sz="2200" dirty="0">
                <a:cs typeface="Calibri"/>
              </a:rPr>
              <a:t>t	the	</a:t>
            </a:r>
            <a:r>
              <a:rPr sz="2200" spc="-5" dirty="0">
                <a:cs typeface="Calibri"/>
              </a:rPr>
              <a:t>f</a:t>
            </a:r>
            <a:r>
              <a:rPr sz="2200" spc="-55" dirty="0">
                <a:cs typeface="Calibri"/>
              </a:rPr>
              <a:t>r</a:t>
            </a:r>
            <a:r>
              <a:rPr sz="2200" spc="-5" dirty="0">
                <a:cs typeface="Calibri"/>
              </a:rPr>
              <a:t>o</a:t>
            </a:r>
            <a:r>
              <a:rPr sz="2200" spc="-25" dirty="0">
                <a:cs typeface="Calibri"/>
              </a:rPr>
              <a:t>n</a:t>
            </a:r>
            <a:r>
              <a:rPr sz="2200" dirty="0">
                <a:cs typeface="Calibri"/>
              </a:rPr>
              <a:t>t	</a:t>
            </a:r>
            <a:r>
              <a:rPr sz="2200" spc="-5" dirty="0">
                <a:cs typeface="Calibri"/>
              </a:rPr>
              <a:t>is  </a:t>
            </a:r>
            <a:r>
              <a:rPr sz="2200" spc="-20" dirty="0">
                <a:cs typeface="Calibri"/>
              </a:rPr>
              <a:t>always</a:t>
            </a:r>
            <a:r>
              <a:rPr sz="2200" spc="-15" dirty="0">
                <a:cs typeface="Calibri"/>
              </a:rPr>
              <a:t> </a:t>
            </a:r>
            <a:r>
              <a:rPr sz="2200" spc="-10" dirty="0">
                <a:cs typeface="Calibri"/>
              </a:rPr>
              <a:t>deleted.</a:t>
            </a:r>
            <a:endParaRPr sz="2200" dirty="0">
              <a:cs typeface="Calibri"/>
            </a:endParaRPr>
          </a:p>
        </p:txBody>
      </p:sp>
      <p:sp>
        <p:nvSpPr>
          <p:cNvPr id="4" name="Date Placeholder 3">
            <a:extLst>
              <a:ext uri="{FF2B5EF4-FFF2-40B4-BE49-F238E27FC236}">
                <a16:creationId xmlns:a16="http://schemas.microsoft.com/office/drawing/2014/main" id="{47AC3B9C-B0CB-48B5-9F7D-8C4FC6B5AA60}"/>
              </a:ext>
            </a:extLst>
          </p:cNvPr>
          <p:cNvSpPr>
            <a:spLocks noGrp="1"/>
          </p:cNvSpPr>
          <p:nvPr>
            <p:ph type="dt" sz="half" idx="10"/>
          </p:nvPr>
        </p:nvSpPr>
        <p:spPr/>
        <p:txBody>
          <a:bodyPr/>
          <a:lstStyle/>
          <a:p>
            <a:fld id="{418EC65E-AF8F-429D-B372-C29AEEF5742E}" type="datetime1">
              <a:rPr lang="en-IN" smtClean="0"/>
              <a:t>03-09-2021</a:t>
            </a:fld>
            <a:endParaRPr lang="en-US"/>
          </a:p>
        </p:txBody>
      </p:sp>
      <p:sp>
        <p:nvSpPr>
          <p:cNvPr id="5" name="Footer Placeholder 4">
            <a:extLst>
              <a:ext uri="{FF2B5EF4-FFF2-40B4-BE49-F238E27FC236}">
                <a16:creationId xmlns:a16="http://schemas.microsoft.com/office/drawing/2014/main" id="{8F32BEC3-C1B9-4D54-887A-3EC262735B5B}"/>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41A1076E-275E-4096-AB19-3C6EFB6C4F1B}"/>
              </a:ext>
            </a:extLst>
          </p:cNvPr>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a:extLst>
              <a:ext uri="{FF2B5EF4-FFF2-40B4-BE49-F238E27FC236}">
                <a16:creationId xmlns:a16="http://schemas.microsoft.com/office/drawing/2014/main" id="{1F4E63B3-211A-4C08-B7F9-1CF16E62D93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8" name="Picture 2" descr="E:\NIET\Project\xLogo11.png.pagespeed.ic.pydHLuCQEZ.png">
            <a:extLst>
              <a:ext uri="{FF2B5EF4-FFF2-40B4-BE49-F238E27FC236}">
                <a16:creationId xmlns:a16="http://schemas.microsoft.com/office/drawing/2014/main" id="{AF4821CC-86B6-4804-BE56-899C342ECACB}"/>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10" name="Table 13">
            <a:extLst>
              <a:ext uri="{FF2B5EF4-FFF2-40B4-BE49-F238E27FC236}">
                <a16:creationId xmlns:a16="http://schemas.microsoft.com/office/drawing/2014/main" id="{30ADD945-B11C-4C86-A256-2D876F01FBD9}"/>
              </a:ext>
            </a:extLst>
          </p:cNvPr>
          <p:cNvGraphicFramePr>
            <a:graphicFrameLocks noGrp="1"/>
          </p:cNvGraphicFramePr>
          <p:nvPr>
            <p:extLst>
              <p:ext uri="{D42A27DB-BD31-4B8C-83A1-F6EECF244321}">
                <p14:modId xmlns:p14="http://schemas.microsoft.com/office/powerpoint/2010/main" val="906552531"/>
              </p:ext>
            </p:extLst>
          </p:nvPr>
        </p:nvGraphicFramePr>
        <p:xfrm>
          <a:off x="2915816" y="3175709"/>
          <a:ext cx="2520280" cy="3037698"/>
        </p:xfrm>
        <a:graphic>
          <a:graphicData uri="http://schemas.openxmlformats.org/drawingml/2006/table">
            <a:tbl>
              <a:tblPr firstRow="1" bandRow="1">
                <a:tableStyleId>{5940675A-B579-460E-94D1-54222C63F5DA}</a:tableStyleId>
              </a:tblPr>
              <a:tblGrid>
                <a:gridCol w="1152128">
                  <a:extLst>
                    <a:ext uri="{9D8B030D-6E8A-4147-A177-3AD203B41FA5}">
                      <a16:colId xmlns:a16="http://schemas.microsoft.com/office/drawing/2014/main" val="3364028457"/>
                    </a:ext>
                  </a:extLst>
                </a:gridCol>
                <a:gridCol w="1368152">
                  <a:extLst>
                    <a:ext uri="{9D8B030D-6E8A-4147-A177-3AD203B41FA5}">
                      <a16:colId xmlns:a16="http://schemas.microsoft.com/office/drawing/2014/main" val="248063315"/>
                    </a:ext>
                  </a:extLst>
                </a:gridCol>
              </a:tblGrid>
              <a:tr h="394129">
                <a:tc>
                  <a:txBody>
                    <a:bodyPr/>
                    <a:lstStyle/>
                    <a:p>
                      <a:r>
                        <a:rPr lang="en-US" dirty="0"/>
                        <a:t>DATA</a:t>
                      </a:r>
                      <a:endParaRPr lang="en-IN" dirty="0"/>
                    </a:p>
                  </a:txBody>
                  <a:tcPr/>
                </a:tc>
                <a:tc>
                  <a:txBody>
                    <a:bodyPr/>
                    <a:lstStyle/>
                    <a:p>
                      <a:r>
                        <a:rPr lang="en-US" dirty="0"/>
                        <a:t>PRIORTY NUMBER</a:t>
                      </a:r>
                      <a:endParaRPr lang="en-IN" dirty="0"/>
                    </a:p>
                  </a:txBody>
                  <a:tcPr/>
                </a:tc>
                <a:extLst>
                  <a:ext uri="{0D108BD9-81ED-4DB2-BD59-A6C34878D82A}">
                    <a16:rowId xmlns:a16="http://schemas.microsoft.com/office/drawing/2014/main" val="2099300992"/>
                  </a:ext>
                </a:extLst>
              </a:tr>
              <a:tr h="399603">
                <a:tc>
                  <a:txBody>
                    <a:bodyPr/>
                    <a:lstStyle/>
                    <a:p>
                      <a:r>
                        <a:rPr lang="en-US" dirty="0"/>
                        <a:t>B</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352527475"/>
                  </a:ext>
                </a:extLst>
              </a:tr>
              <a:tr h="399603">
                <a:tc>
                  <a:txBody>
                    <a:bodyPr/>
                    <a:lstStyle/>
                    <a:p>
                      <a:r>
                        <a:rPr lang="en-US" dirty="0"/>
                        <a:t>E</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244549125"/>
                  </a:ext>
                </a:extLst>
              </a:tr>
              <a:tr h="399603">
                <a:tc>
                  <a:txBody>
                    <a:bodyPr/>
                    <a:lstStyle/>
                    <a:p>
                      <a:r>
                        <a:rPr lang="en-US" dirty="0"/>
                        <a:t>D</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2062586650"/>
                  </a:ext>
                </a:extLst>
              </a:tr>
              <a:tr h="399603">
                <a:tc>
                  <a:txBody>
                    <a:bodyPr/>
                    <a:lstStyle/>
                    <a:p>
                      <a:r>
                        <a:rPr lang="en-US" dirty="0"/>
                        <a:t>A</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1360869355"/>
                  </a:ext>
                </a:extLst>
              </a:tr>
              <a:tr h="399603">
                <a:tc>
                  <a:txBody>
                    <a:bodyPr/>
                    <a:lstStyle/>
                    <a:p>
                      <a:r>
                        <a:rPr lang="en-US" dirty="0"/>
                        <a:t>G</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666504984"/>
                  </a:ext>
                </a:extLst>
              </a:tr>
              <a:tr h="399603">
                <a:tc>
                  <a:txBody>
                    <a:bodyPr/>
                    <a:lstStyle/>
                    <a:p>
                      <a:r>
                        <a:rPr lang="en-US" dirty="0"/>
                        <a:t>F</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1395273548"/>
                  </a:ext>
                </a:extLst>
              </a:tr>
            </a:tbl>
          </a:graphicData>
        </a:graphic>
      </p:graphicFrame>
      <p:sp>
        <p:nvSpPr>
          <p:cNvPr id="12" name="Arrow: Curved Down 11">
            <a:extLst>
              <a:ext uri="{FF2B5EF4-FFF2-40B4-BE49-F238E27FC236}">
                <a16:creationId xmlns:a16="http://schemas.microsoft.com/office/drawing/2014/main" id="{BCA5CF7E-D878-4853-969E-0B462F4A4EE7}"/>
              </a:ext>
            </a:extLst>
          </p:cNvPr>
          <p:cNvSpPr/>
          <p:nvPr/>
        </p:nvSpPr>
        <p:spPr>
          <a:xfrm>
            <a:off x="5364088" y="3872420"/>
            <a:ext cx="576064" cy="197580"/>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4" name="Arrow: Curved Down 13">
            <a:extLst>
              <a:ext uri="{FF2B5EF4-FFF2-40B4-BE49-F238E27FC236}">
                <a16:creationId xmlns:a16="http://schemas.microsoft.com/office/drawing/2014/main" id="{35D81CE6-83AB-4E12-9F5D-00F5B371D39B}"/>
              </a:ext>
            </a:extLst>
          </p:cNvPr>
          <p:cNvSpPr/>
          <p:nvPr/>
        </p:nvSpPr>
        <p:spPr>
          <a:xfrm>
            <a:off x="5364088" y="4293096"/>
            <a:ext cx="576064" cy="197580"/>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6" name="Arrow: Curved Down 15">
            <a:extLst>
              <a:ext uri="{FF2B5EF4-FFF2-40B4-BE49-F238E27FC236}">
                <a16:creationId xmlns:a16="http://schemas.microsoft.com/office/drawing/2014/main" id="{0C4DE551-FE29-4AF0-B8FC-F3FC9A6BBAE2}"/>
              </a:ext>
            </a:extLst>
          </p:cNvPr>
          <p:cNvSpPr/>
          <p:nvPr/>
        </p:nvSpPr>
        <p:spPr>
          <a:xfrm>
            <a:off x="5364088" y="4733785"/>
            <a:ext cx="576064" cy="197580"/>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8" name="Arrow: Curved Down 17">
            <a:extLst>
              <a:ext uri="{FF2B5EF4-FFF2-40B4-BE49-F238E27FC236}">
                <a16:creationId xmlns:a16="http://schemas.microsoft.com/office/drawing/2014/main" id="{16E4727A-A72F-47DE-82DC-7D5E7250712C}"/>
              </a:ext>
            </a:extLst>
          </p:cNvPr>
          <p:cNvSpPr/>
          <p:nvPr/>
        </p:nvSpPr>
        <p:spPr>
          <a:xfrm>
            <a:off x="5364088" y="5074308"/>
            <a:ext cx="576064" cy="197580"/>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20" name="Arrow: Curved Down 19">
            <a:extLst>
              <a:ext uri="{FF2B5EF4-FFF2-40B4-BE49-F238E27FC236}">
                <a16:creationId xmlns:a16="http://schemas.microsoft.com/office/drawing/2014/main" id="{D8907865-AA38-4BD4-86C3-893835D50B8E}"/>
              </a:ext>
            </a:extLst>
          </p:cNvPr>
          <p:cNvSpPr/>
          <p:nvPr/>
        </p:nvSpPr>
        <p:spPr>
          <a:xfrm>
            <a:off x="5336345" y="5446278"/>
            <a:ext cx="576064" cy="197580"/>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22" name="Arrow: Curved Down 21">
            <a:extLst>
              <a:ext uri="{FF2B5EF4-FFF2-40B4-BE49-F238E27FC236}">
                <a16:creationId xmlns:a16="http://schemas.microsoft.com/office/drawing/2014/main" id="{46331046-A332-4DF9-A63E-DCF4BD55121C}"/>
              </a:ext>
            </a:extLst>
          </p:cNvPr>
          <p:cNvSpPr/>
          <p:nvPr/>
        </p:nvSpPr>
        <p:spPr>
          <a:xfrm>
            <a:off x="5323331" y="5901314"/>
            <a:ext cx="576064" cy="197580"/>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143000"/>
            <a:ext cx="8229600" cy="443070"/>
          </a:xfrm>
          <a:prstGeom prst="rect">
            <a:avLst/>
          </a:prstGeom>
        </p:spPr>
        <p:txBody>
          <a:bodyPr vert="horz" wrap="square" lIns="0" tIns="12065" rIns="0" bIns="0" rtlCol="0">
            <a:spAutoFit/>
          </a:bodyPr>
          <a:lstStyle/>
          <a:p>
            <a:pPr marL="13335">
              <a:lnSpc>
                <a:spcPct val="100000"/>
              </a:lnSpc>
              <a:spcBef>
                <a:spcPts val="95"/>
              </a:spcBef>
            </a:pPr>
            <a:r>
              <a:rPr lang="en-US" sz="2800" b="1" spc="-5" dirty="0">
                <a:latin typeface="+mn-lt"/>
              </a:rPr>
              <a:t>Application of Priority Queue</a:t>
            </a:r>
            <a:endParaRPr sz="2800" b="1" spc="-5" dirty="0">
              <a:latin typeface="+mn-lt"/>
            </a:endParaRPr>
          </a:p>
        </p:txBody>
      </p:sp>
      <p:sp>
        <p:nvSpPr>
          <p:cNvPr id="4" name="Date Placeholder 3">
            <a:extLst>
              <a:ext uri="{FF2B5EF4-FFF2-40B4-BE49-F238E27FC236}">
                <a16:creationId xmlns:a16="http://schemas.microsoft.com/office/drawing/2014/main" id="{47AC3B9C-B0CB-48B5-9F7D-8C4FC6B5AA60}"/>
              </a:ext>
            </a:extLst>
          </p:cNvPr>
          <p:cNvSpPr>
            <a:spLocks noGrp="1"/>
          </p:cNvSpPr>
          <p:nvPr>
            <p:ph type="dt" sz="half" idx="10"/>
          </p:nvPr>
        </p:nvSpPr>
        <p:spPr/>
        <p:txBody>
          <a:bodyPr/>
          <a:lstStyle/>
          <a:p>
            <a:fld id="{421ABA1A-39AC-4990-AF31-DB4A5314F3B2}" type="datetime1">
              <a:rPr lang="en-IN" smtClean="0"/>
              <a:t>03-09-2021</a:t>
            </a:fld>
            <a:endParaRPr lang="en-US"/>
          </a:p>
        </p:txBody>
      </p:sp>
      <p:sp>
        <p:nvSpPr>
          <p:cNvPr id="5" name="Footer Placeholder 4">
            <a:extLst>
              <a:ext uri="{FF2B5EF4-FFF2-40B4-BE49-F238E27FC236}">
                <a16:creationId xmlns:a16="http://schemas.microsoft.com/office/drawing/2014/main" id="{8F32BEC3-C1B9-4D54-887A-3EC262735B5B}"/>
              </a:ext>
            </a:extLst>
          </p:cNvPr>
          <p:cNvSpPr>
            <a:spLocks noGrp="1"/>
          </p:cNvSpPr>
          <p:nvPr>
            <p:ph type="ftr" sz="quarter" idx="11"/>
          </p:nvPr>
        </p:nvSpPr>
        <p:spPr/>
        <p:txBody>
          <a:bodyPr/>
          <a:lstStyle/>
          <a:p>
            <a:r>
              <a:rPr lang="fi-FI" smtClean="0"/>
              <a:t>Alisha Sikri DS  Unit 2                        </a:t>
            </a:r>
            <a:endParaRPr lang="en-US"/>
          </a:p>
        </p:txBody>
      </p:sp>
      <p:sp>
        <p:nvSpPr>
          <p:cNvPr id="6" name="Slide Number Placeholder 5">
            <a:extLst>
              <a:ext uri="{FF2B5EF4-FFF2-40B4-BE49-F238E27FC236}">
                <a16:creationId xmlns:a16="http://schemas.microsoft.com/office/drawing/2014/main" id="{41A1076E-275E-4096-AB19-3C6EFB6C4F1B}"/>
              </a:ext>
            </a:extLst>
          </p:cNvPr>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a:extLst>
              <a:ext uri="{FF2B5EF4-FFF2-40B4-BE49-F238E27FC236}">
                <a16:creationId xmlns:a16="http://schemas.microsoft.com/office/drawing/2014/main" id="{1F4E63B3-211A-4C08-B7F9-1CF16E62D93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8" name="Picture 2" descr="E:\NIET\Project\xLogo11.png.pagespeed.ic.pydHLuCQEZ.png">
            <a:extLst>
              <a:ext uri="{FF2B5EF4-FFF2-40B4-BE49-F238E27FC236}">
                <a16:creationId xmlns:a16="http://schemas.microsoft.com/office/drawing/2014/main" id="{AF4821CC-86B6-4804-BE56-899C342ECACB}"/>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7" name="TextBox 16">
            <a:extLst>
              <a:ext uri="{FF2B5EF4-FFF2-40B4-BE49-F238E27FC236}">
                <a16:creationId xmlns:a16="http://schemas.microsoft.com/office/drawing/2014/main" id="{AF10234D-5AF6-431B-B631-6533FAAEA24C}"/>
              </a:ext>
            </a:extLst>
          </p:cNvPr>
          <p:cNvSpPr txBox="1"/>
          <p:nvPr/>
        </p:nvSpPr>
        <p:spPr>
          <a:xfrm>
            <a:off x="251520" y="2021681"/>
            <a:ext cx="8528620" cy="3693319"/>
          </a:xfrm>
          <a:prstGeom prst="rect">
            <a:avLst/>
          </a:prstGeom>
          <a:noFill/>
        </p:spPr>
        <p:txBody>
          <a:bodyPr wrap="square">
            <a:spAutoFit/>
          </a:bodyPr>
          <a:lstStyle/>
          <a:p>
            <a:pPr marL="342900" indent="-342900">
              <a:buFont typeface="+mj-lt"/>
              <a:buAutoNum type="arabicPeriod"/>
            </a:pPr>
            <a:r>
              <a:rPr lang="en-US" dirty="0"/>
              <a:t>Prim's algorithm implementation can be done using priority queues.</a:t>
            </a:r>
          </a:p>
          <a:p>
            <a:pPr marL="342900" indent="-342900">
              <a:buFont typeface="+mj-lt"/>
              <a:buAutoNum type="arabicPeriod"/>
            </a:pPr>
            <a:endParaRPr lang="en-US" dirty="0"/>
          </a:p>
          <a:p>
            <a:pPr marL="342900" indent="-342900">
              <a:buFont typeface="+mj-lt"/>
              <a:buAutoNum type="arabicPeriod"/>
            </a:pPr>
            <a:r>
              <a:rPr lang="en-US" dirty="0"/>
              <a:t>Dijkstra's shortest path algorithm implementation can be done using priority queues.</a:t>
            </a:r>
          </a:p>
          <a:p>
            <a:pPr marL="342900" indent="-342900">
              <a:buFont typeface="+mj-lt"/>
              <a:buAutoNum type="arabicPeriod"/>
            </a:pPr>
            <a:endParaRPr lang="en-US" dirty="0"/>
          </a:p>
          <a:p>
            <a:pPr marL="342900" indent="-342900">
              <a:buFont typeface="+mj-lt"/>
              <a:buAutoNum type="arabicPeriod"/>
            </a:pPr>
            <a:r>
              <a:rPr lang="en-US" dirty="0"/>
              <a:t>A* Search algorithm implementation can be done using priority queues.</a:t>
            </a:r>
          </a:p>
          <a:p>
            <a:pPr marL="342900" indent="-342900">
              <a:buFont typeface="+mj-lt"/>
              <a:buAutoNum type="arabicPeriod"/>
            </a:pPr>
            <a:endParaRPr lang="en-US" dirty="0"/>
          </a:p>
          <a:p>
            <a:pPr marL="342900" indent="-342900">
              <a:buFont typeface="+mj-lt"/>
              <a:buAutoNum type="arabicPeriod"/>
            </a:pPr>
            <a:r>
              <a:rPr lang="en-US" dirty="0"/>
              <a:t>Priority queues are used to sort heaps.</a:t>
            </a:r>
          </a:p>
          <a:p>
            <a:pPr marL="342900" indent="-342900">
              <a:buFont typeface="+mj-lt"/>
              <a:buAutoNum type="arabicPeriod"/>
            </a:pPr>
            <a:endParaRPr lang="en-US" dirty="0"/>
          </a:p>
          <a:p>
            <a:pPr marL="342900" indent="-342900">
              <a:buFont typeface="+mj-lt"/>
              <a:buAutoNum type="arabicPeriod"/>
            </a:pPr>
            <a:r>
              <a:rPr lang="en-US" dirty="0"/>
              <a:t>Priority queues are used in operating system for load balancing and interrupt handling.</a:t>
            </a:r>
          </a:p>
          <a:p>
            <a:pPr marL="342900" indent="-342900">
              <a:buFont typeface="+mj-lt"/>
              <a:buAutoNum type="arabicPeriod"/>
            </a:pPr>
            <a:endParaRPr lang="en-US" dirty="0"/>
          </a:p>
          <a:p>
            <a:pPr marL="342900" indent="-342900">
              <a:buFont typeface="+mj-lt"/>
              <a:buAutoNum type="arabicPeriod"/>
            </a:pPr>
            <a:r>
              <a:rPr lang="en-US" dirty="0"/>
              <a:t>Priority queues are used in </a:t>
            </a:r>
            <a:r>
              <a:rPr lang="en-US" dirty="0" err="1"/>
              <a:t>huffman</a:t>
            </a:r>
            <a:r>
              <a:rPr lang="en-US" dirty="0"/>
              <a:t> codes for data compression.</a:t>
            </a:r>
          </a:p>
          <a:p>
            <a:pPr marL="342900" indent="-342900">
              <a:buFont typeface="+mj-lt"/>
              <a:buAutoNum type="arabicPeriod"/>
            </a:pPr>
            <a:endParaRPr lang="en-US" dirty="0"/>
          </a:p>
          <a:p>
            <a:pPr marL="342900" indent="-342900">
              <a:buFont typeface="+mj-lt"/>
              <a:buAutoNum type="arabicPeriod"/>
            </a:pPr>
            <a:r>
              <a:rPr lang="en-US" dirty="0"/>
              <a:t>In traffic light, depending upon the traffic, the colors will be given priority.</a:t>
            </a:r>
            <a:endParaRPr lang="en-IN" dirty="0"/>
          </a:p>
        </p:txBody>
      </p:sp>
    </p:spTree>
    <p:extLst>
      <p:ext uri="{BB962C8B-B14F-4D97-AF65-F5344CB8AC3E}">
        <p14:creationId xmlns:p14="http://schemas.microsoft.com/office/powerpoint/2010/main" val="2728009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6476</TotalTime>
  <Words>6627</Words>
  <Application>Microsoft Office PowerPoint</Application>
  <PresentationFormat>On-screen Show (4:3)</PresentationFormat>
  <Paragraphs>1777</Paragraphs>
  <Slides>120</Slides>
  <Notes>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120</vt:i4>
      </vt:variant>
    </vt:vector>
  </HeadingPairs>
  <TitlesOfParts>
    <vt:vector size="134" baseType="lpstr">
      <vt:lpstr>-apple-system</vt:lpstr>
      <vt:lpstr>Arial</vt:lpstr>
      <vt:lpstr>Calibri</vt:lpstr>
      <vt:lpstr>Calibri Light</vt:lpstr>
      <vt:lpstr>Droid Sans Mono</vt:lpstr>
      <vt:lpstr>Helvetica Neue</vt:lpstr>
      <vt:lpstr>Open Sans</vt:lpstr>
      <vt:lpstr>Roboto</vt:lpstr>
      <vt:lpstr>Symbol</vt:lpstr>
      <vt:lpstr>Times New Roman</vt:lpstr>
      <vt:lpstr>verdana</vt:lpstr>
      <vt:lpstr>Wingdings</vt:lpstr>
      <vt:lpstr>Office Theme</vt:lpstr>
      <vt:lpstr>Custom Design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Stack</vt:lpstr>
      <vt:lpstr>Example of Stack (LIFO)</vt:lpstr>
      <vt:lpstr>Stack Operations</vt:lpstr>
      <vt:lpstr>Stack Operations</vt:lpstr>
      <vt:lpstr>Stack Abstract Data Type</vt:lpstr>
      <vt:lpstr>Stack Example</vt:lpstr>
      <vt:lpstr>PowerPoint Presentation</vt:lpstr>
      <vt:lpstr>Stack Implementation using Array ...</vt:lpstr>
      <vt:lpstr>PowerPoint Presentation</vt:lpstr>
      <vt:lpstr>PowerPoint Presentation</vt:lpstr>
      <vt:lpstr>Stack Implementation using Array using array</vt:lpstr>
      <vt:lpstr>push(value) - Inserting value into the stack using array</vt:lpstr>
      <vt:lpstr>PowerPoint Presentation</vt:lpstr>
      <vt:lpstr>PowerPoint Presentation</vt:lpstr>
      <vt:lpstr>Stack Implementation using Link List</vt:lpstr>
      <vt:lpstr>Stack Implementation using Link List</vt:lpstr>
      <vt:lpstr>Stack Implementation using Link List</vt:lpstr>
      <vt:lpstr>PowerPoint Presentation</vt:lpstr>
      <vt:lpstr>PowerPoint Presentation</vt:lpstr>
      <vt:lpstr>PowerPoint Presentation</vt:lpstr>
      <vt:lpstr>Stack Application</vt:lpstr>
      <vt:lpstr>Reverse String...</vt:lpstr>
      <vt:lpstr>Reverse String...</vt:lpstr>
      <vt:lpstr>PowerPoint Presentation</vt:lpstr>
      <vt:lpstr>PowerPoint Presentation</vt:lpstr>
      <vt:lpstr>Infix, Postfix and Prefix Expression</vt:lpstr>
      <vt:lpstr>Infix to Postfix Conversion</vt:lpstr>
      <vt:lpstr>C language operators Precedence and Associativity</vt:lpstr>
      <vt:lpstr>Infix to Postfix By-Hand Algorithm</vt:lpstr>
      <vt:lpstr>PowerPoint Presentation</vt:lpstr>
      <vt:lpstr>PowerPoint Presentation</vt:lpstr>
      <vt:lpstr>Infix to Prefix By-Hand Algorithm</vt:lpstr>
      <vt:lpstr>Infix to Prefix Step by Step Conversion</vt:lpstr>
      <vt:lpstr>Infix to Postfix using Stack (Convert in Reverse Polish Notation)</vt:lpstr>
      <vt:lpstr>PowerPoint Presentation</vt:lpstr>
      <vt:lpstr>PowerPoint Presentation</vt:lpstr>
      <vt:lpstr>PowerPoint Presentation</vt:lpstr>
      <vt:lpstr>Infix to Prefix using Stack..</vt:lpstr>
      <vt:lpstr>PowerPoint Presentation</vt:lpstr>
      <vt:lpstr>PowerPoint Presentation</vt:lpstr>
      <vt:lpstr>PowerPoint Presentation</vt:lpstr>
      <vt:lpstr>Evaluating Arithmetic Postfix  Expression</vt:lpstr>
      <vt:lpstr>Evaluating Arithmetic Postfix  Expression</vt:lpstr>
      <vt:lpstr>Recursion</vt:lpstr>
      <vt:lpstr>Types of Recursions:  Recursion are mainly of two types depending on whether a function calls itself from within itself or more than one function call one another mutually. The first one is called direct recursion and another one is called indirect recursion.  fun() { ------------- ------------ ---------- fun() }</vt:lpstr>
      <vt:lpstr>PowerPoint Presentation</vt:lpstr>
      <vt:lpstr>Recursion</vt:lpstr>
      <vt:lpstr> Calculate Factorial of the number using Recursion.</vt:lpstr>
      <vt:lpstr>Factorial of an integer number using recursive function</vt:lpstr>
      <vt:lpstr>PowerPoint Presentation</vt:lpstr>
      <vt:lpstr>PowerPoint Presentation</vt:lpstr>
      <vt:lpstr>Recursion Pros and Cons</vt:lpstr>
      <vt:lpstr>PowerPoint Presentation</vt:lpstr>
      <vt:lpstr>PowerPoint Presentation</vt:lpstr>
      <vt:lpstr>PowerPoint Presentation</vt:lpstr>
      <vt:lpstr>PowerPoint Presentation</vt:lpstr>
      <vt:lpstr>Tower of Hanoi Problem</vt:lpstr>
      <vt:lpstr>Tower of Hanoi Problem</vt:lpstr>
      <vt:lpstr>Tower of Hanoi Problem Illustration </vt:lpstr>
      <vt:lpstr>Tower of Hanoi Algorithm Concept</vt:lpstr>
      <vt:lpstr>A recursive algorithm for Tower of Hanoi can be driven as follows </vt:lpstr>
      <vt:lpstr>PowerPoint Presentation</vt:lpstr>
      <vt:lpstr>PowerPoint Presentation</vt:lpstr>
      <vt:lpstr>PowerPoint Presentation</vt:lpstr>
      <vt:lpstr>PowerPoint Presentation</vt:lpstr>
      <vt:lpstr>Queue</vt:lpstr>
      <vt:lpstr>Implementation of Queue</vt:lpstr>
      <vt:lpstr>Insertion in Queue using Array</vt:lpstr>
      <vt:lpstr>PowerPoint Presentation</vt:lpstr>
      <vt:lpstr>Operations on Queue</vt:lpstr>
      <vt:lpstr>Example of Deletion in Queue</vt:lpstr>
      <vt:lpstr>Example of Deletion in Queue</vt:lpstr>
      <vt:lpstr>Operations on Queue</vt:lpstr>
      <vt:lpstr>PowerPoint Presentation</vt:lpstr>
      <vt:lpstr>Types Of Queue</vt:lpstr>
      <vt:lpstr>Why Circular Queue is needed?</vt:lpstr>
      <vt:lpstr>What is Circular Queue?</vt:lpstr>
      <vt:lpstr>PowerPoint Presentation</vt:lpstr>
      <vt:lpstr>Insertion in circular queue</vt:lpstr>
      <vt:lpstr>Deletion in circular queue</vt:lpstr>
      <vt:lpstr>Application of Circular Queue</vt:lpstr>
      <vt:lpstr>PowerPoint Presentation</vt:lpstr>
      <vt:lpstr>Priority Queue</vt:lpstr>
      <vt:lpstr>PowerPoint Presentation</vt:lpstr>
      <vt:lpstr>Types of Priority Queue</vt:lpstr>
      <vt:lpstr>Array Representation of Priority Queue</vt:lpstr>
      <vt:lpstr>PowerPoint Presentation</vt:lpstr>
      <vt:lpstr>Array Representation of Priority Queue</vt:lpstr>
      <vt:lpstr>Application of Priority Queue</vt:lpstr>
      <vt:lpstr>Deque / Double Ended Queue</vt:lpstr>
      <vt:lpstr>Types of Deque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Alisha Sikri Ghai</cp:lastModifiedBy>
  <cp:revision>273</cp:revision>
  <cp:lastPrinted>2020-10-22T14:04:52Z</cp:lastPrinted>
  <dcterms:created xsi:type="dcterms:W3CDTF">2006-08-16T00:00:00Z</dcterms:created>
  <dcterms:modified xsi:type="dcterms:W3CDTF">2021-09-03T10:00:45Z</dcterms:modified>
</cp:coreProperties>
</file>