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8"/>
  </p:notesMasterIdLst>
  <p:handoutMasterIdLst>
    <p:handoutMasterId r:id="rId149"/>
  </p:handoutMasterIdLst>
  <p:sldIdLst>
    <p:sldId id="256" r:id="rId2"/>
    <p:sldId id="303" r:id="rId3"/>
    <p:sldId id="304" r:id="rId4"/>
    <p:sldId id="305" r:id="rId5"/>
    <p:sldId id="306" r:id="rId6"/>
    <p:sldId id="307" r:id="rId7"/>
    <p:sldId id="310" r:id="rId8"/>
    <p:sldId id="1031" r:id="rId9"/>
    <p:sldId id="400" r:id="rId10"/>
    <p:sldId id="1030" r:id="rId11"/>
    <p:sldId id="309" r:id="rId12"/>
    <p:sldId id="311" r:id="rId13"/>
    <p:sldId id="312" r:id="rId14"/>
    <p:sldId id="313" r:id="rId15"/>
    <p:sldId id="314" r:id="rId16"/>
    <p:sldId id="315" r:id="rId17"/>
    <p:sldId id="293" r:id="rId18"/>
    <p:sldId id="403" r:id="rId19"/>
    <p:sldId id="404" r:id="rId20"/>
    <p:sldId id="1017" r:id="rId21"/>
    <p:sldId id="1018" r:id="rId22"/>
    <p:sldId id="1015" r:id="rId23"/>
    <p:sldId id="606" r:id="rId24"/>
    <p:sldId id="607" r:id="rId25"/>
    <p:sldId id="259" r:id="rId26"/>
    <p:sldId id="260" r:id="rId27"/>
    <p:sldId id="261" r:id="rId28"/>
    <p:sldId id="263" r:id="rId29"/>
    <p:sldId id="608" r:id="rId30"/>
    <p:sldId id="609" r:id="rId31"/>
    <p:sldId id="266" r:id="rId32"/>
    <p:sldId id="610" r:id="rId33"/>
    <p:sldId id="268" r:id="rId34"/>
    <p:sldId id="269" r:id="rId35"/>
    <p:sldId id="611" r:id="rId36"/>
    <p:sldId id="614" r:id="rId37"/>
    <p:sldId id="271" r:id="rId38"/>
    <p:sldId id="272" r:id="rId39"/>
    <p:sldId id="1005" r:id="rId40"/>
    <p:sldId id="1006" r:id="rId41"/>
    <p:sldId id="1007" r:id="rId42"/>
    <p:sldId id="612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613" r:id="rId51"/>
    <p:sldId id="284" r:id="rId52"/>
    <p:sldId id="285" r:id="rId53"/>
    <p:sldId id="286" r:id="rId54"/>
    <p:sldId id="615" r:id="rId55"/>
    <p:sldId id="616" r:id="rId56"/>
    <p:sldId id="617" r:id="rId57"/>
    <p:sldId id="287" r:id="rId58"/>
    <p:sldId id="1008" r:id="rId59"/>
    <p:sldId id="288" r:id="rId60"/>
    <p:sldId id="1009" r:id="rId61"/>
    <p:sldId id="289" r:id="rId62"/>
    <p:sldId id="290" r:id="rId63"/>
    <p:sldId id="291" r:id="rId64"/>
    <p:sldId id="292" r:id="rId65"/>
    <p:sldId id="1010" r:id="rId66"/>
    <p:sldId id="294" r:id="rId67"/>
    <p:sldId id="1011" r:id="rId68"/>
    <p:sldId id="295" r:id="rId69"/>
    <p:sldId id="296" r:id="rId70"/>
    <p:sldId id="297" r:id="rId71"/>
    <p:sldId id="298" r:id="rId72"/>
    <p:sldId id="1019" r:id="rId73"/>
    <p:sldId id="1020" r:id="rId74"/>
    <p:sldId id="1016" r:id="rId75"/>
    <p:sldId id="944" r:id="rId76"/>
    <p:sldId id="912" r:id="rId77"/>
    <p:sldId id="914" r:id="rId78"/>
    <p:sldId id="915" r:id="rId79"/>
    <p:sldId id="1012" r:id="rId80"/>
    <p:sldId id="921" r:id="rId81"/>
    <p:sldId id="922" r:id="rId82"/>
    <p:sldId id="923" r:id="rId83"/>
    <p:sldId id="924" r:id="rId84"/>
    <p:sldId id="940" r:id="rId85"/>
    <p:sldId id="941" r:id="rId86"/>
    <p:sldId id="942" r:id="rId87"/>
    <p:sldId id="948" r:id="rId88"/>
    <p:sldId id="949" r:id="rId89"/>
    <p:sldId id="950" r:id="rId90"/>
    <p:sldId id="951" r:id="rId91"/>
    <p:sldId id="952" r:id="rId92"/>
    <p:sldId id="953" r:id="rId93"/>
    <p:sldId id="954" r:id="rId94"/>
    <p:sldId id="955" r:id="rId95"/>
    <p:sldId id="956" r:id="rId96"/>
    <p:sldId id="957" r:id="rId97"/>
    <p:sldId id="958" r:id="rId98"/>
    <p:sldId id="959" r:id="rId99"/>
    <p:sldId id="960" r:id="rId100"/>
    <p:sldId id="961" r:id="rId101"/>
    <p:sldId id="962" r:id="rId102"/>
    <p:sldId id="963" r:id="rId103"/>
    <p:sldId id="964" r:id="rId104"/>
    <p:sldId id="965" r:id="rId105"/>
    <p:sldId id="966" r:id="rId106"/>
    <p:sldId id="967" r:id="rId107"/>
    <p:sldId id="943" r:id="rId108"/>
    <p:sldId id="946" r:id="rId109"/>
    <p:sldId id="969" r:id="rId110"/>
    <p:sldId id="970" r:id="rId111"/>
    <p:sldId id="1013" r:id="rId112"/>
    <p:sldId id="991" r:id="rId113"/>
    <p:sldId id="992" r:id="rId114"/>
    <p:sldId id="993" r:id="rId115"/>
    <p:sldId id="994" r:id="rId116"/>
    <p:sldId id="995" r:id="rId117"/>
    <p:sldId id="996" r:id="rId118"/>
    <p:sldId id="997" r:id="rId119"/>
    <p:sldId id="1001" r:id="rId120"/>
    <p:sldId id="1002" r:id="rId121"/>
    <p:sldId id="998" r:id="rId122"/>
    <p:sldId id="1003" r:id="rId123"/>
    <p:sldId id="1004" r:id="rId124"/>
    <p:sldId id="1021" r:id="rId125"/>
    <p:sldId id="1022" r:id="rId126"/>
    <p:sldId id="275" r:id="rId127"/>
    <p:sldId id="1023" r:id="rId128"/>
    <p:sldId id="270" r:id="rId129"/>
    <p:sldId id="264" r:id="rId130"/>
    <p:sldId id="350" r:id="rId131"/>
    <p:sldId id="351" r:id="rId132"/>
    <p:sldId id="353" r:id="rId133"/>
    <p:sldId id="352" r:id="rId134"/>
    <p:sldId id="1024" r:id="rId135"/>
    <p:sldId id="1025" r:id="rId136"/>
    <p:sldId id="1026" r:id="rId137"/>
    <p:sldId id="1027" r:id="rId138"/>
    <p:sldId id="1029" r:id="rId139"/>
    <p:sldId id="1014" r:id="rId140"/>
    <p:sldId id="516" r:id="rId141"/>
    <p:sldId id="274" r:id="rId142"/>
    <p:sldId id="267" r:id="rId143"/>
    <p:sldId id="605" r:id="rId144"/>
    <p:sldId id="265" r:id="rId145"/>
    <p:sldId id="283" r:id="rId146"/>
    <p:sldId id="390" r:id="rId1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4660"/>
  </p:normalViewPr>
  <p:slideViewPr>
    <p:cSldViewPr>
      <p:cViewPr varScale="1">
        <p:scale>
          <a:sx n="69" d="100"/>
          <a:sy n="69" d="100"/>
        </p:scale>
        <p:origin x="44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86304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E3B-FE9D-41DA-BD9C-2EEF7CE06033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80F-FB39-4472-86D4-4B94949B8A1A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9DA-9DAF-466F-A39D-A097AD5D0E51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3AD3-F010-4A95-9948-1C60CF1AEC51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7E9A-44B4-4987-92FF-D7A8ED80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AAA8-9B84-44D1-9DDE-4A55B000A1F8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9ADA-573E-42F8-A9CB-D074069DD4E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651D-097E-42C3-BFCB-A669555D92B1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6D2-A0C7-48E4-9E61-DDAC2C46B64D}" type="datetime1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F311-F56D-4FA3-872F-4E72EB1C416B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8913-6FCA-4AB1-B756-E5EA595C18CE}" type="datetime1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F45-DDE7-4666-8D4C-3397C9E291F4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A13B-8D23-4B29-ACE8-257751851F80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5055-C270-4E09-9B1F-B9340AFE53E0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Alisha Sikri      DS       Unit 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ptel.ac.in/courses/106/106/106106127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kruskal-algorithm" TargetMode="External"/><Relationship Id="rId2" Type="http://schemas.openxmlformats.org/officeDocument/2006/relationships/hyperlink" Target="https://www.javatpoint.com/prim-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Noida Institute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914400"/>
            <a:ext cx="6400800" cy="1752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Graphs and File Structure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15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Alisha Sikri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Assistant </a:t>
            </a:r>
            <a:r>
              <a:rPr lang="en-US" sz="2400" dirty="0">
                <a:solidFill>
                  <a:schemeClr val="tx1"/>
                </a:solidFill>
              </a:rPr>
              <a:t>Professor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(AI-ML)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05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905000" y="6492876"/>
            <a:ext cx="2133600" cy="365125"/>
          </a:xfrm>
        </p:spPr>
        <p:txBody>
          <a:bodyPr/>
          <a:lstStyle/>
          <a:p>
            <a:fld id="{6483E3ED-1EF2-488A-865F-77ABF2DFA82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4" descr="C:\Users\Manks\Downloads\spea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2590800"/>
            <a:ext cx="1524000" cy="1524000"/>
          </a:xfrm>
          <a:prstGeom prst="rect">
            <a:avLst/>
          </a:prstGeom>
          <a:noFill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676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500" dirty="0">
                <a:solidFill>
                  <a:schemeClr val="tx1"/>
                </a:solidFill>
              </a:rPr>
              <a:t>Unit: 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24840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Data Structure and Algorithms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76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Course Details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(B Tech </a:t>
            </a:r>
            <a:r>
              <a:rPr lang="en-US" sz="2000" smtClean="0">
                <a:solidFill>
                  <a:schemeClr val="tx1"/>
                </a:solidFill>
              </a:rPr>
              <a:t>(</a:t>
            </a:r>
            <a:r>
              <a:rPr lang="en-US" sz="2000" smtClean="0">
                <a:solidFill>
                  <a:schemeClr val="tx1"/>
                </a:solidFill>
              </a:rPr>
              <a:t>AIML</a:t>
            </a:r>
            <a:r>
              <a:rPr lang="en-US" sz="2000" dirty="0" smtClean="0">
                <a:solidFill>
                  <a:schemeClr val="tx1"/>
                </a:solidFill>
              </a:rPr>
              <a:t>) 3</a:t>
            </a:r>
            <a:r>
              <a:rPr lang="en-US" sz="2000" baseline="30000" dirty="0" smtClean="0">
                <a:solidFill>
                  <a:schemeClr val="tx1"/>
                </a:solidFill>
              </a:rPr>
              <a:t>rd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363200" cy="40687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Record</a:t>
            </a:r>
            <a:r>
              <a:rPr lang="en-US" sz="2400" dirty="0" smtClean="0"/>
              <a:t>– It is a collection of units of information about a particular entity. Passenger of an airplane, an employee of an organization, or an article sold from a store.</a:t>
            </a:r>
          </a:p>
          <a:p>
            <a:r>
              <a:rPr lang="en-US" sz="2400" b="1" dirty="0" smtClean="0"/>
              <a:t>File</a:t>
            </a:r>
            <a:r>
              <a:rPr lang="en-US" sz="2400" dirty="0" smtClean="0"/>
              <a:t>-A collection of records involving a set of entities with certain aspects in common and organized for some particular purpose is called a file. For example collection of records of all passengers.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A2BB-1411-448D-A2AA-38E29DD7D203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Records and file </a:t>
            </a:r>
            <a:r>
              <a:rPr lang="en-US" sz="3200" b="1" dirty="0">
                <a:solidFill>
                  <a:srgbClr val="000000"/>
                </a:solidFill>
              </a:rPr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0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8256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94932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98044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6020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44084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6639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85502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58150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0732" name="AutoShape 11"/>
          <p:cNvCxnSpPr>
            <a:cxnSpLocks noChangeShapeType="1"/>
            <a:stCxn id="30724" idx="7"/>
            <a:endCxn id="30727" idx="2"/>
          </p:cNvCxnSpPr>
          <p:nvPr/>
        </p:nvCxnSpPr>
        <p:spPr bwMode="auto">
          <a:xfrm flipV="1">
            <a:off x="20828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3" name="AutoShape 12"/>
          <p:cNvCxnSpPr>
            <a:cxnSpLocks noChangeShapeType="1"/>
            <a:stCxn id="30724" idx="6"/>
            <a:endCxn id="30728" idx="1"/>
          </p:cNvCxnSpPr>
          <p:nvPr/>
        </p:nvCxnSpPr>
        <p:spPr bwMode="auto">
          <a:xfrm>
            <a:off x="21351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4" name="AutoShape 13"/>
          <p:cNvCxnSpPr>
            <a:cxnSpLocks noChangeShapeType="1"/>
            <a:stCxn id="30724" idx="5"/>
            <a:endCxn id="30729" idx="0"/>
          </p:cNvCxnSpPr>
          <p:nvPr/>
        </p:nvCxnSpPr>
        <p:spPr bwMode="auto">
          <a:xfrm>
            <a:off x="20828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5" name="AutoShape 14"/>
          <p:cNvCxnSpPr>
            <a:cxnSpLocks noChangeShapeType="1"/>
            <a:stCxn id="30728" idx="7"/>
            <a:endCxn id="30725" idx="2"/>
          </p:cNvCxnSpPr>
          <p:nvPr/>
        </p:nvCxnSpPr>
        <p:spPr bwMode="auto">
          <a:xfrm flipV="1">
            <a:off x="4665662" y="2659062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30" idx="7"/>
            <a:endCxn id="30725" idx="4"/>
          </p:cNvCxnSpPr>
          <p:nvPr/>
        </p:nvCxnSpPr>
        <p:spPr bwMode="auto">
          <a:xfrm flipV="1">
            <a:off x="88074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28" idx="5"/>
            <a:endCxn id="30731" idx="1"/>
          </p:cNvCxnSpPr>
          <p:nvPr/>
        </p:nvCxnSpPr>
        <p:spPr bwMode="auto">
          <a:xfrm>
            <a:off x="46656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31" idx="5"/>
            <a:endCxn id="30726" idx="2"/>
          </p:cNvCxnSpPr>
          <p:nvPr/>
        </p:nvCxnSpPr>
        <p:spPr bwMode="auto">
          <a:xfrm>
            <a:off x="6072188" y="463550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31" idx="6"/>
            <a:endCxn id="30730" idx="2"/>
          </p:cNvCxnSpPr>
          <p:nvPr/>
        </p:nvCxnSpPr>
        <p:spPr bwMode="auto">
          <a:xfrm flipV="1">
            <a:off x="6124575" y="417830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19"/>
          <p:cNvCxnSpPr>
            <a:cxnSpLocks noChangeShapeType="1"/>
            <a:stCxn id="30730" idx="4"/>
            <a:endCxn id="30726" idx="1"/>
          </p:cNvCxnSpPr>
          <p:nvPr/>
        </p:nvCxnSpPr>
        <p:spPr bwMode="auto">
          <a:xfrm>
            <a:off x="87010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0"/>
          <p:cNvCxnSpPr>
            <a:cxnSpLocks noChangeShapeType="1"/>
            <a:stCxn id="30725" idx="3"/>
            <a:endCxn id="30731" idx="7"/>
          </p:cNvCxnSpPr>
          <p:nvPr/>
        </p:nvCxnSpPr>
        <p:spPr bwMode="auto">
          <a:xfrm flipH="1">
            <a:off x="6072188" y="2773362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0742" name="AutoShape 21"/>
          <p:cNvCxnSpPr>
            <a:cxnSpLocks noChangeShapeType="1"/>
            <a:stCxn id="30728" idx="4"/>
            <a:endCxn id="30729" idx="7"/>
          </p:cNvCxnSpPr>
          <p:nvPr/>
        </p:nvCxnSpPr>
        <p:spPr bwMode="auto">
          <a:xfrm flipH="1">
            <a:off x="39211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2"/>
          <p:cNvCxnSpPr>
            <a:cxnSpLocks noChangeShapeType="1"/>
            <a:stCxn id="30729" idx="6"/>
            <a:endCxn id="30731" idx="2"/>
          </p:cNvCxnSpPr>
          <p:nvPr/>
        </p:nvCxnSpPr>
        <p:spPr bwMode="auto">
          <a:xfrm flipV="1">
            <a:off x="3973513" y="452120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23"/>
          <p:cNvCxnSpPr>
            <a:cxnSpLocks noChangeShapeType="1"/>
            <a:stCxn id="30727" idx="6"/>
            <a:endCxn id="30725" idx="1"/>
          </p:cNvCxnSpPr>
          <p:nvPr/>
        </p:nvCxnSpPr>
        <p:spPr bwMode="auto">
          <a:xfrm flipV="1">
            <a:off x="39116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0745" name="AutoShape 24"/>
          <p:cNvCxnSpPr>
            <a:cxnSpLocks noChangeShapeType="1"/>
            <a:stCxn id="30729" idx="6"/>
            <a:endCxn id="30726" idx="3"/>
          </p:cNvCxnSpPr>
          <p:nvPr/>
        </p:nvCxnSpPr>
        <p:spPr bwMode="auto">
          <a:xfrm>
            <a:off x="3973512" y="577215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6" name="AutoShape 25"/>
          <p:cNvCxnSpPr>
            <a:cxnSpLocks noChangeShapeType="1"/>
            <a:stCxn id="30725" idx="5"/>
            <a:endCxn id="30726" idx="0"/>
          </p:cNvCxnSpPr>
          <p:nvPr/>
        </p:nvCxnSpPr>
        <p:spPr bwMode="auto">
          <a:xfrm>
            <a:off x="9750426" y="2773363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3198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5168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7336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2893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28194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1052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0434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6878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61404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75644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74691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89662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97012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90614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8306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36861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3" name="Text Box 44"/>
          <p:cNvSpPr txBox="1">
            <a:spLocks noChangeArrowheads="1"/>
          </p:cNvSpPr>
          <p:nvPr/>
        </p:nvSpPr>
        <p:spPr bwMode="auto">
          <a:xfrm>
            <a:off x="96551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4" name="Text Box 45"/>
          <p:cNvSpPr txBox="1">
            <a:spLocks noChangeArrowheads="1"/>
          </p:cNvSpPr>
          <p:nvPr/>
        </p:nvSpPr>
        <p:spPr bwMode="auto">
          <a:xfrm>
            <a:off x="56483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5" name="Text Box 46"/>
          <p:cNvSpPr txBox="1">
            <a:spLocks noChangeArrowheads="1"/>
          </p:cNvSpPr>
          <p:nvPr/>
        </p:nvSpPr>
        <p:spPr bwMode="auto">
          <a:xfrm>
            <a:off x="45513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6" name="Text Box 47"/>
          <p:cNvSpPr txBox="1">
            <a:spLocks noChangeArrowheads="1"/>
          </p:cNvSpPr>
          <p:nvPr/>
        </p:nvSpPr>
        <p:spPr bwMode="auto">
          <a:xfrm>
            <a:off x="82565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7" name="Text Box 48"/>
          <p:cNvSpPr txBox="1">
            <a:spLocks noChangeArrowheads="1"/>
          </p:cNvSpPr>
          <p:nvPr/>
        </p:nvSpPr>
        <p:spPr bwMode="auto">
          <a:xfrm>
            <a:off x="16954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8" name="Text Box 50"/>
          <p:cNvSpPr txBox="1">
            <a:spLocks noChangeArrowheads="1"/>
          </p:cNvSpPr>
          <p:nvPr/>
        </p:nvSpPr>
        <p:spPr bwMode="auto">
          <a:xfrm>
            <a:off x="34274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9" name="Text Box 51"/>
          <p:cNvSpPr txBox="1">
            <a:spLocks noChangeArrowheads="1"/>
          </p:cNvSpPr>
          <p:nvPr/>
        </p:nvSpPr>
        <p:spPr bwMode="auto">
          <a:xfrm>
            <a:off x="36576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0" name="Text Box 52"/>
          <p:cNvSpPr txBox="1">
            <a:spLocks noChangeArrowheads="1"/>
          </p:cNvSpPr>
          <p:nvPr/>
        </p:nvSpPr>
        <p:spPr bwMode="auto">
          <a:xfrm>
            <a:off x="35258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71" name="Text Box 53"/>
          <p:cNvSpPr txBox="1">
            <a:spLocks noChangeArrowheads="1"/>
          </p:cNvSpPr>
          <p:nvPr/>
        </p:nvSpPr>
        <p:spPr bwMode="auto">
          <a:xfrm>
            <a:off x="42465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72" name="Text Box 54"/>
          <p:cNvSpPr txBox="1">
            <a:spLocks noChangeArrowheads="1"/>
          </p:cNvSpPr>
          <p:nvPr/>
        </p:nvSpPr>
        <p:spPr bwMode="auto">
          <a:xfrm>
            <a:off x="44751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3" name="Text Box 55"/>
          <p:cNvSpPr txBox="1">
            <a:spLocks noChangeArrowheads="1"/>
          </p:cNvSpPr>
          <p:nvPr/>
        </p:nvSpPr>
        <p:spPr bwMode="auto">
          <a:xfrm>
            <a:off x="37385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4" name="Text Box 58"/>
          <p:cNvSpPr txBox="1">
            <a:spLocks noChangeArrowheads="1"/>
          </p:cNvSpPr>
          <p:nvPr/>
        </p:nvSpPr>
        <p:spPr bwMode="auto">
          <a:xfrm>
            <a:off x="56467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5" name="Text Box 59"/>
          <p:cNvSpPr txBox="1">
            <a:spLocks noChangeArrowheads="1"/>
          </p:cNvSpPr>
          <p:nvPr/>
        </p:nvSpPr>
        <p:spPr bwMode="auto">
          <a:xfrm>
            <a:off x="58721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6" name="Text Box 60"/>
          <p:cNvSpPr txBox="1">
            <a:spLocks noChangeArrowheads="1"/>
          </p:cNvSpPr>
          <p:nvPr/>
        </p:nvSpPr>
        <p:spPr bwMode="auto">
          <a:xfrm>
            <a:off x="59642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7" name="Text Box 61"/>
          <p:cNvSpPr txBox="1">
            <a:spLocks noChangeArrowheads="1"/>
          </p:cNvSpPr>
          <p:nvPr/>
        </p:nvSpPr>
        <p:spPr bwMode="auto">
          <a:xfrm>
            <a:off x="58848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0778" name="Text Box 62"/>
          <p:cNvSpPr txBox="1">
            <a:spLocks noChangeArrowheads="1"/>
          </p:cNvSpPr>
          <p:nvPr/>
        </p:nvSpPr>
        <p:spPr bwMode="auto">
          <a:xfrm>
            <a:off x="93551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9" name="Text Box 63"/>
          <p:cNvSpPr txBox="1">
            <a:spLocks noChangeArrowheads="1"/>
          </p:cNvSpPr>
          <p:nvPr/>
        </p:nvSpPr>
        <p:spPr bwMode="auto">
          <a:xfrm>
            <a:off x="9872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0" name="Text Box 65"/>
          <p:cNvSpPr txBox="1">
            <a:spLocks noChangeArrowheads="1"/>
          </p:cNvSpPr>
          <p:nvPr/>
        </p:nvSpPr>
        <p:spPr bwMode="auto">
          <a:xfrm>
            <a:off x="95932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1" name="Text Box 66"/>
          <p:cNvSpPr txBox="1">
            <a:spLocks noChangeArrowheads="1"/>
          </p:cNvSpPr>
          <p:nvPr/>
        </p:nvSpPr>
        <p:spPr bwMode="auto">
          <a:xfrm>
            <a:off x="90122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2" name="Text Box 67"/>
          <p:cNvSpPr txBox="1">
            <a:spLocks noChangeArrowheads="1"/>
          </p:cNvSpPr>
          <p:nvPr/>
        </p:nvSpPr>
        <p:spPr bwMode="auto">
          <a:xfrm>
            <a:off x="6176963" y="38354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0783" name="Text Box 68"/>
          <p:cNvSpPr txBox="1">
            <a:spLocks noChangeArrowheads="1"/>
          </p:cNvSpPr>
          <p:nvPr/>
        </p:nvSpPr>
        <p:spPr bwMode="auto">
          <a:xfrm>
            <a:off x="62817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4" name="AutoShape 69"/>
          <p:cNvSpPr>
            <a:spLocks noChangeArrowheads="1"/>
          </p:cNvSpPr>
          <p:nvPr/>
        </p:nvSpPr>
        <p:spPr bwMode="auto">
          <a:xfrm rot="10800000">
            <a:off x="5886451" y="4751388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0785" name="Text Box 70"/>
          <p:cNvSpPr txBox="1">
            <a:spLocks noChangeArrowheads="1"/>
          </p:cNvSpPr>
          <p:nvPr/>
        </p:nvSpPr>
        <p:spPr bwMode="auto">
          <a:xfrm>
            <a:off x="5581651" y="5032375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0786" name="Text Box 71"/>
          <p:cNvSpPr txBox="1">
            <a:spLocks noChangeArrowheads="1"/>
          </p:cNvSpPr>
          <p:nvPr/>
        </p:nvSpPr>
        <p:spPr bwMode="auto">
          <a:xfrm>
            <a:off x="93408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87" name="Text Box 72"/>
          <p:cNvSpPr txBox="1">
            <a:spLocks noChangeArrowheads="1"/>
          </p:cNvSpPr>
          <p:nvPr/>
        </p:nvSpPr>
        <p:spPr bwMode="auto">
          <a:xfrm>
            <a:off x="95377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8" name="Text Box 73"/>
          <p:cNvSpPr txBox="1">
            <a:spLocks noChangeArrowheads="1"/>
          </p:cNvSpPr>
          <p:nvPr/>
        </p:nvSpPr>
        <p:spPr bwMode="auto">
          <a:xfrm>
            <a:off x="96345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9" name="Text Box 74"/>
          <p:cNvSpPr txBox="1">
            <a:spLocks noChangeArrowheads="1"/>
          </p:cNvSpPr>
          <p:nvPr/>
        </p:nvSpPr>
        <p:spPr bwMode="auto">
          <a:xfrm>
            <a:off x="99075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90" name="Text Box 75"/>
          <p:cNvSpPr txBox="1">
            <a:spLocks noChangeArrowheads="1"/>
          </p:cNvSpPr>
          <p:nvPr/>
        </p:nvSpPr>
        <p:spPr bwMode="auto">
          <a:xfrm>
            <a:off x="95265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91" name="Text Box 76"/>
          <p:cNvSpPr txBox="1">
            <a:spLocks noChangeArrowheads="1"/>
          </p:cNvSpPr>
          <p:nvPr/>
        </p:nvSpPr>
        <p:spPr bwMode="auto">
          <a:xfrm>
            <a:off x="63849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0792" name="Text Box 51"/>
          <p:cNvSpPr txBox="1">
            <a:spLocks noChangeArrowheads="1"/>
          </p:cNvSpPr>
          <p:nvPr/>
        </p:nvSpPr>
        <p:spPr bwMode="auto">
          <a:xfrm>
            <a:off x="2362201" y="83820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4, 5, t }</a:t>
            </a:r>
          </a:p>
        </p:txBody>
      </p:sp>
      <p:sp>
        <p:nvSpPr>
          <p:cNvPr id="30793" name="Freeform 77"/>
          <p:cNvSpPr>
            <a:spLocks/>
          </p:cNvSpPr>
          <p:nvPr/>
        </p:nvSpPr>
        <p:spPr bwMode="auto">
          <a:xfrm>
            <a:off x="1665287" y="1582737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384"/>
              <a:gd name="T115" fmla="*/ 0 h 2984"/>
              <a:gd name="T116" fmla="*/ 5384 w 5384"/>
              <a:gd name="T117" fmla="*/ 2984 h 29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8CFC5A21-D7FF-4BFB-9E57-B1C1E07ED3CD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5" name="Picture 2" descr="E:\NIET\Project\xLogo11.png.pagespeed.ic.pydHLuCQEZ.png">
            <a:extLst>
              <a:ext uri="{FF2B5EF4-FFF2-40B4-BE49-F238E27FC236}">
                <a16:creationId xmlns:a16="http://schemas.microsoft.com/office/drawing/2014/main" id="{95153545-DAB7-4530-86EC-B73A4FB2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6A2A-FEB2-4F91-9CBD-1DB0E76C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A1C0-C335-49CC-96DC-DA20E0B47FE3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1827-B79A-4C30-A5B4-641A1EC5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51185-C127-4E01-BB23-B37B9756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1798639" y="29718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9466264" y="24780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9777414" y="547846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3575051" y="24780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381501" y="36480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3636964" y="55911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8523289" y="39973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5788026" y="43402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1756" name="AutoShape 11"/>
          <p:cNvCxnSpPr>
            <a:cxnSpLocks noChangeShapeType="1"/>
            <a:stCxn id="31748" idx="7"/>
            <a:endCxn id="31751" idx="2"/>
          </p:cNvCxnSpPr>
          <p:nvPr/>
        </p:nvCxnSpPr>
        <p:spPr bwMode="auto">
          <a:xfrm flipV="1">
            <a:off x="2055813" y="2628901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7" name="AutoShape 12"/>
          <p:cNvCxnSpPr>
            <a:cxnSpLocks noChangeShapeType="1"/>
            <a:stCxn id="31748" idx="6"/>
            <a:endCxn id="31752" idx="1"/>
          </p:cNvCxnSpPr>
          <p:nvPr/>
        </p:nvCxnSpPr>
        <p:spPr bwMode="auto">
          <a:xfrm>
            <a:off x="2108200" y="3122614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8" name="AutoShape 13"/>
          <p:cNvCxnSpPr>
            <a:cxnSpLocks noChangeShapeType="1"/>
            <a:stCxn id="31748" idx="5"/>
            <a:endCxn id="31753" idx="0"/>
          </p:cNvCxnSpPr>
          <p:nvPr/>
        </p:nvCxnSpPr>
        <p:spPr bwMode="auto">
          <a:xfrm>
            <a:off x="2055813" y="3236914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9" name="AutoShape 14"/>
          <p:cNvCxnSpPr>
            <a:cxnSpLocks noChangeShapeType="1"/>
            <a:stCxn id="31752" idx="7"/>
            <a:endCxn id="31749" idx="2"/>
          </p:cNvCxnSpPr>
          <p:nvPr/>
        </p:nvCxnSpPr>
        <p:spPr bwMode="auto">
          <a:xfrm flipV="1">
            <a:off x="4638675" y="2628900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60" name="AutoShape 15"/>
          <p:cNvCxnSpPr>
            <a:cxnSpLocks noChangeShapeType="1"/>
            <a:stCxn id="31754" idx="7"/>
            <a:endCxn id="31749" idx="4"/>
          </p:cNvCxnSpPr>
          <p:nvPr/>
        </p:nvCxnSpPr>
        <p:spPr bwMode="auto">
          <a:xfrm flipV="1">
            <a:off x="8780463" y="2787650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1" name="AutoShape 16"/>
          <p:cNvCxnSpPr>
            <a:cxnSpLocks noChangeShapeType="1"/>
            <a:stCxn id="31752" idx="5"/>
            <a:endCxn id="31755" idx="1"/>
          </p:cNvCxnSpPr>
          <p:nvPr/>
        </p:nvCxnSpPr>
        <p:spPr bwMode="auto">
          <a:xfrm>
            <a:off x="4638675" y="3913188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2" name="AutoShape 17"/>
          <p:cNvCxnSpPr>
            <a:cxnSpLocks noChangeShapeType="1"/>
            <a:stCxn id="31755" idx="5"/>
            <a:endCxn id="31750" idx="2"/>
          </p:cNvCxnSpPr>
          <p:nvPr/>
        </p:nvCxnSpPr>
        <p:spPr bwMode="auto">
          <a:xfrm>
            <a:off x="6045201" y="4605339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3" name="AutoShape 18"/>
          <p:cNvCxnSpPr>
            <a:cxnSpLocks noChangeShapeType="1"/>
            <a:stCxn id="31755" idx="6"/>
            <a:endCxn id="31754" idx="2"/>
          </p:cNvCxnSpPr>
          <p:nvPr/>
        </p:nvCxnSpPr>
        <p:spPr bwMode="auto">
          <a:xfrm flipV="1">
            <a:off x="6097588" y="4148138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4" name="AutoShape 19"/>
          <p:cNvCxnSpPr>
            <a:cxnSpLocks noChangeShapeType="1"/>
            <a:stCxn id="31754" idx="4"/>
            <a:endCxn id="31750" idx="1"/>
          </p:cNvCxnSpPr>
          <p:nvPr/>
        </p:nvCxnSpPr>
        <p:spPr bwMode="auto">
          <a:xfrm>
            <a:off x="8674101" y="4306889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5" name="AutoShape 20"/>
          <p:cNvCxnSpPr>
            <a:cxnSpLocks noChangeShapeType="1"/>
            <a:stCxn id="31749" idx="3"/>
            <a:endCxn id="31755" idx="7"/>
          </p:cNvCxnSpPr>
          <p:nvPr/>
        </p:nvCxnSpPr>
        <p:spPr bwMode="auto">
          <a:xfrm flipH="1">
            <a:off x="6045201" y="2743200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66" name="AutoShape 21"/>
          <p:cNvCxnSpPr>
            <a:cxnSpLocks noChangeShapeType="1"/>
            <a:stCxn id="31752" idx="4"/>
            <a:endCxn id="31753" idx="7"/>
          </p:cNvCxnSpPr>
          <p:nvPr/>
        </p:nvCxnSpPr>
        <p:spPr bwMode="auto">
          <a:xfrm flipH="1">
            <a:off x="3894139" y="3957638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2"/>
          <p:cNvCxnSpPr>
            <a:cxnSpLocks noChangeShapeType="1"/>
            <a:stCxn id="31753" idx="6"/>
            <a:endCxn id="31755" idx="2"/>
          </p:cNvCxnSpPr>
          <p:nvPr/>
        </p:nvCxnSpPr>
        <p:spPr bwMode="auto">
          <a:xfrm flipV="1">
            <a:off x="3946526" y="4491038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8" name="AutoShape 23"/>
          <p:cNvCxnSpPr>
            <a:cxnSpLocks noChangeShapeType="1"/>
            <a:stCxn id="31751" idx="6"/>
            <a:endCxn id="31749" idx="1"/>
          </p:cNvCxnSpPr>
          <p:nvPr/>
        </p:nvCxnSpPr>
        <p:spPr bwMode="auto">
          <a:xfrm flipV="1">
            <a:off x="3884613" y="2514600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9" name="AutoShape 24"/>
          <p:cNvCxnSpPr>
            <a:cxnSpLocks noChangeShapeType="1"/>
            <a:stCxn id="31753" idx="6"/>
            <a:endCxn id="31750" idx="3"/>
          </p:cNvCxnSpPr>
          <p:nvPr/>
        </p:nvCxnSpPr>
        <p:spPr bwMode="auto">
          <a:xfrm>
            <a:off x="3946525" y="5741989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5"/>
          <p:cNvCxnSpPr>
            <a:cxnSpLocks noChangeShapeType="1"/>
            <a:stCxn id="31749" idx="5"/>
            <a:endCxn id="31750" idx="0"/>
          </p:cNvCxnSpPr>
          <p:nvPr/>
        </p:nvCxnSpPr>
        <p:spPr bwMode="auto">
          <a:xfrm>
            <a:off x="9723439" y="2743201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6292850" y="31781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7489825" y="35242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706689" y="270668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262314" y="33639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792414" y="43783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078289" y="45561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5016501" y="4065588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660900" y="5016500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113463" y="5686425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537450" y="498792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7442200" y="41973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8939214" y="34925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9674225" y="4049714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9034464" y="47783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803651" y="59070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3659188" y="2085975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87" name="Text Box 44"/>
          <p:cNvSpPr txBox="1">
            <a:spLocks noChangeArrowheads="1"/>
          </p:cNvSpPr>
          <p:nvPr/>
        </p:nvSpPr>
        <p:spPr bwMode="auto">
          <a:xfrm>
            <a:off x="9628188" y="58245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88" name="Text Box 45"/>
          <p:cNvSpPr txBox="1">
            <a:spLocks noChangeArrowheads="1"/>
          </p:cNvSpPr>
          <p:nvPr/>
        </p:nvSpPr>
        <p:spPr bwMode="auto">
          <a:xfrm>
            <a:off x="5621338" y="401161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89" name="Text Box 46"/>
          <p:cNvSpPr txBox="1">
            <a:spLocks noChangeArrowheads="1"/>
          </p:cNvSpPr>
          <p:nvPr/>
        </p:nvSpPr>
        <p:spPr bwMode="auto">
          <a:xfrm>
            <a:off x="4524376" y="3313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0" name="Text Box 47"/>
          <p:cNvSpPr txBox="1">
            <a:spLocks noChangeArrowheads="1"/>
          </p:cNvSpPr>
          <p:nvPr/>
        </p:nvSpPr>
        <p:spPr bwMode="auto">
          <a:xfrm>
            <a:off x="8229601" y="37036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1668463" y="2676525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3400426" y="207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3630614" y="21272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4" name="Text Box 52"/>
          <p:cNvSpPr txBox="1">
            <a:spLocks noChangeArrowheads="1"/>
          </p:cNvSpPr>
          <p:nvPr/>
        </p:nvSpPr>
        <p:spPr bwMode="auto">
          <a:xfrm>
            <a:off x="3498851" y="590708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5" name="Text Box 53"/>
          <p:cNvSpPr txBox="1">
            <a:spLocks noChangeArrowheads="1"/>
          </p:cNvSpPr>
          <p:nvPr/>
        </p:nvSpPr>
        <p:spPr bwMode="auto">
          <a:xfrm>
            <a:off x="4219576" y="33131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6" name="Text Box 54"/>
          <p:cNvSpPr txBox="1">
            <a:spLocks noChangeArrowheads="1"/>
          </p:cNvSpPr>
          <p:nvPr/>
        </p:nvSpPr>
        <p:spPr bwMode="auto">
          <a:xfrm>
            <a:off x="4448176" y="3357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7" name="Text Box 55"/>
          <p:cNvSpPr txBox="1">
            <a:spLocks noChangeArrowheads="1"/>
          </p:cNvSpPr>
          <p:nvPr/>
        </p:nvSpPr>
        <p:spPr bwMode="auto">
          <a:xfrm>
            <a:off x="3711576" y="597693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8" name="Text Box 58"/>
          <p:cNvSpPr txBox="1">
            <a:spLocks noChangeArrowheads="1"/>
          </p:cNvSpPr>
          <p:nvPr/>
        </p:nvSpPr>
        <p:spPr bwMode="auto">
          <a:xfrm>
            <a:off x="5619751" y="37734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9" name="Text Box 59"/>
          <p:cNvSpPr txBox="1">
            <a:spLocks noChangeArrowheads="1"/>
          </p:cNvSpPr>
          <p:nvPr/>
        </p:nvSpPr>
        <p:spPr bwMode="auto">
          <a:xfrm>
            <a:off x="5845176" y="404653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0" name="Text Box 60"/>
          <p:cNvSpPr txBox="1">
            <a:spLocks noChangeArrowheads="1"/>
          </p:cNvSpPr>
          <p:nvPr/>
        </p:nvSpPr>
        <p:spPr bwMode="auto">
          <a:xfrm>
            <a:off x="5937251" y="37607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1" name="Text Box 61"/>
          <p:cNvSpPr txBox="1">
            <a:spLocks noChangeArrowheads="1"/>
          </p:cNvSpPr>
          <p:nvPr/>
        </p:nvSpPr>
        <p:spPr bwMode="auto">
          <a:xfrm>
            <a:off x="5857876" y="3817939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1802" name="Text Box 62"/>
          <p:cNvSpPr txBox="1">
            <a:spLocks noChangeArrowheads="1"/>
          </p:cNvSpPr>
          <p:nvPr/>
        </p:nvSpPr>
        <p:spPr bwMode="auto">
          <a:xfrm>
            <a:off x="9328151" y="58515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3" name="Text Box 63"/>
          <p:cNvSpPr txBox="1">
            <a:spLocks noChangeArrowheads="1"/>
          </p:cNvSpPr>
          <p:nvPr/>
        </p:nvSpPr>
        <p:spPr bwMode="auto">
          <a:xfrm>
            <a:off x="9845676" y="58959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4" name="Text Box 65"/>
          <p:cNvSpPr txBox="1">
            <a:spLocks noChangeArrowheads="1"/>
          </p:cNvSpPr>
          <p:nvPr/>
        </p:nvSpPr>
        <p:spPr bwMode="auto">
          <a:xfrm>
            <a:off x="9566276" y="58959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5" name="Text Box 66"/>
          <p:cNvSpPr txBox="1">
            <a:spLocks noChangeArrowheads="1"/>
          </p:cNvSpPr>
          <p:nvPr/>
        </p:nvSpPr>
        <p:spPr bwMode="auto">
          <a:xfrm>
            <a:off x="8985251" y="58435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6" name="Text Box 67"/>
          <p:cNvSpPr txBox="1">
            <a:spLocks noChangeArrowheads="1"/>
          </p:cNvSpPr>
          <p:nvPr/>
        </p:nvSpPr>
        <p:spPr bwMode="auto">
          <a:xfrm>
            <a:off x="6149976" y="3805239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1807" name="Text Box 68"/>
          <p:cNvSpPr txBox="1">
            <a:spLocks noChangeArrowheads="1"/>
          </p:cNvSpPr>
          <p:nvPr/>
        </p:nvSpPr>
        <p:spPr bwMode="auto">
          <a:xfrm>
            <a:off x="6254751" y="37607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8" name="Text Box 81"/>
          <p:cNvSpPr txBox="1">
            <a:spLocks noChangeArrowheads="1"/>
          </p:cNvSpPr>
          <p:nvPr/>
        </p:nvSpPr>
        <p:spPr bwMode="auto">
          <a:xfrm>
            <a:off x="6357939" y="2478088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1809" name="Text Box 72"/>
          <p:cNvSpPr txBox="1">
            <a:spLocks noChangeArrowheads="1"/>
          </p:cNvSpPr>
          <p:nvPr/>
        </p:nvSpPr>
        <p:spPr bwMode="auto">
          <a:xfrm>
            <a:off x="9210676" y="58959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0" name="Text Box 73"/>
          <p:cNvSpPr txBox="1">
            <a:spLocks noChangeArrowheads="1"/>
          </p:cNvSpPr>
          <p:nvPr/>
        </p:nvSpPr>
        <p:spPr bwMode="auto">
          <a:xfrm>
            <a:off x="8629651" y="58435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1" name="Text Box 74"/>
          <p:cNvSpPr txBox="1">
            <a:spLocks noChangeArrowheads="1"/>
          </p:cNvSpPr>
          <p:nvPr/>
        </p:nvSpPr>
        <p:spPr bwMode="auto">
          <a:xfrm>
            <a:off x="8448676" y="37623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2" name="Text Box 75"/>
          <p:cNvSpPr txBox="1">
            <a:spLocks noChangeArrowheads="1"/>
          </p:cNvSpPr>
          <p:nvPr/>
        </p:nvSpPr>
        <p:spPr bwMode="auto">
          <a:xfrm>
            <a:off x="7943851" y="37099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3" name="Text Box 76"/>
          <p:cNvSpPr txBox="1">
            <a:spLocks noChangeArrowheads="1"/>
          </p:cNvSpPr>
          <p:nvPr/>
        </p:nvSpPr>
        <p:spPr bwMode="auto">
          <a:xfrm>
            <a:off x="9313863" y="19383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814" name="Text Box 77"/>
          <p:cNvSpPr txBox="1">
            <a:spLocks noChangeArrowheads="1"/>
          </p:cNvSpPr>
          <p:nvPr/>
        </p:nvSpPr>
        <p:spPr bwMode="auto">
          <a:xfrm>
            <a:off x="9510714" y="20002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5" name="Text Box 78"/>
          <p:cNvSpPr txBox="1">
            <a:spLocks noChangeArrowheads="1"/>
          </p:cNvSpPr>
          <p:nvPr/>
        </p:nvSpPr>
        <p:spPr bwMode="auto">
          <a:xfrm>
            <a:off x="9607551" y="19573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6" name="Text Box 79"/>
          <p:cNvSpPr txBox="1">
            <a:spLocks noChangeArrowheads="1"/>
          </p:cNvSpPr>
          <p:nvPr/>
        </p:nvSpPr>
        <p:spPr bwMode="auto">
          <a:xfrm>
            <a:off x="9880601" y="20097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7" name="Text Box 80"/>
          <p:cNvSpPr txBox="1">
            <a:spLocks noChangeArrowheads="1"/>
          </p:cNvSpPr>
          <p:nvPr/>
        </p:nvSpPr>
        <p:spPr bwMode="auto">
          <a:xfrm>
            <a:off x="9499601" y="16287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8" name="Text Box 51"/>
          <p:cNvSpPr txBox="1">
            <a:spLocks noChangeArrowheads="1"/>
          </p:cNvSpPr>
          <p:nvPr/>
        </p:nvSpPr>
        <p:spPr bwMode="auto">
          <a:xfrm>
            <a:off x="2352676" y="870206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4, t }</a:t>
            </a:r>
          </a:p>
        </p:txBody>
      </p:sp>
      <p:sp>
        <p:nvSpPr>
          <p:cNvPr id="31819" name="Freeform 71"/>
          <p:cNvSpPr>
            <a:spLocks/>
          </p:cNvSpPr>
          <p:nvPr/>
        </p:nvSpPr>
        <p:spPr bwMode="auto">
          <a:xfrm>
            <a:off x="1676400" y="1600201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76"/>
              <a:gd name="T184" fmla="*/ 0 h 2994"/>
              <a:gd name="T185" fmla="*/ 5376 w 5376"/>
              <a:gd name="T186" fmla="*/ 2994 h 299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B2022749-9D04-456D-A75D-73ADC20ADFF6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7" name="Picture 2" descr="E:\NIET\Project\xLogo11.png.pagespeed.ic.pydHLuCQEZ.png">
            <a:extLst>
              <a:ext uri="{FF2B5EF4-FFF2-40B4-BE49-F238E27FC236}">
                <a16:creationId xmlns:a16="http://schemas.microsoft.com/office/drawing/2014/main" id="{97456DB4-7213-4B13-A095-403E2A82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0AF3-C723-4B8B-A9DA-A9A64593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3207-0CE4-4EC3-B5A1-8FFB77FF191A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9ACC-DDE2-4323-8ADB-00CB6888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909646-C362-49F3-BF6C-C7882A59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18256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94932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98044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36020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44084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36639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85502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58150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2780" name="AutoShape 11"/>
          <p:cNvCxnSpPr>
            <a:cxnSpLocks noChangeShapeType="1"/>
            <a:stCxn id="32772" idx="7"/>
            <a:endCxn id="32775" idx="2"/>
          </p:cNvCxnSpPr>
          <p:nvPr/>
        </p:nvCxnSpPr>
        <p:spPr bwMode="auto">
          <a:xfrm flipV="1">
            <a:off x="20828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1" name="AutoShape 12"/>
          <p:cNvCxnSpPr>
            <a:cxnSpLocks noChangeShapeType="1"/>
            <a:stCxn id="32772" idx="6"/>
            <a:endCxn id="32776" idx="1"/>
          </p:cNvCxnSpPr>
          <p:nvPr/>
        </p:nvCxnSpPr>
        <p:spPr bwMode="auto">
          <a:xfrm>
            <a:off x="21351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2" name="AutoShape 13"/>
          <p:cNvCxnSpPr>
            <a:cxnSpLocks noChangeShapeType="1"/>
            <a:stCxn id="32772" idx="5"/>
            <a:endCxn id="32777" idx="0"/>
          </p:cNvCxnSpPr>
          <p:nvPr/>
        </p:nvCxnSpPr>
        <p:spPr bwMode="auto">
          <a:xfrm>
            <a:off x="20828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3" name="AutoShape 14"/>
          <p:cNvCxnSpPr>
            <a:cxnSpLocks noChangeShapeType="1"/>
            <a:stCxn id="32776" idx="7"/>
            <a:endCxn id="32773" idx="2"/>
          </p:cNvCxnSpPr>
          <p:nvPr/>
        </p:nvCxnSpPr>
        <p:spPr bwMode="auto">
          <a:xfrm flipV="1">
            <a:off x="4665662" y="2659062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4" name="AutoShape 15"/>
          <p:cNvCxnSpPr>
            <a:cxnSpLocks noChangeShapeType="1"/>
            <a:stCxn id="32778" idx="7"/>
            <a:endCxn id="32773" idx="4"/>
          </p:cNvCxnSpPr>
          <p:nvPr/>
        </p:nvCxnSpPr>
        <p:spPr bwMode="auto">
          <a:xfrm flipV="1">
            <a:off x="88074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5" name="AutoShape 16"/>
          <p:cNvCxnSpPr>
            <a:cxnSpLocks noChangeShapeType="1"/>
            <a:stCxn id="32776" idx="5"/>
            <a:endCxn id="32779" idx="1"/>
          </p:cNvCxnSpPr>
          <p:nvPr/>
        </p:nvCxnSpPr>
        <p:spPr bwMode="auto">
          <a:xfrm>
            <a:off x="46656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6" name="AutoShape 17"/>
          <p:cNvCxnSpPr>
            <a:cxnSpLocks noChangeShapeType="1"/>
            <a:stCxn id="32779" idx="5"/>
            <a:endCxn id="32774" idx="2"/>
          </p:cNvCxnSpPr>
          <p:nvPr/>
        </p:nvCxnSpPr>
        <p:spPr bwMode="auto">
          <a:xfrm>
            <a:off x="6072188" y="4635501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87" name="AutoShape 18"/>
          <p:cNvCxnSpPr>
            <a:cxnSpLocks noChangeShapeType="1"/>
            <a:stCxn id="32779" idx="6"/>
            <a:endCxn id="32778" idx="2"/>
          </p:cNvCxnSpPr>
          <p:nvPr/>
        </p:nvCxnSpPr>
        <p:spPr bwMode="auto">
          <a:xfrm flipV="1">
            <a:off x="6124575" y="4178300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88" name="AutoShape 19"/>
          <p:cNvCxnSpPr>
            <a:cxnSpLocks noChangeShapeType="1"/>
            <a:stCxn id="32778" idx="4"/>
            <a:endCxn id="32774" idx="1"/>
          </p:cNvCxnSpPr>
          <p:nvPr/>
        </p:nvCxnSpPr>
        <p:spPr bwMode="auto">
          <a:xfrm>
            <a:off x="87010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0"/>
          <p:cNvCxnSpPr>
            <a:cxnSpLocks noChangeShapeType="1"/>
            <a:stCxn id="32773" idx="3"/>
            <a:endCxn id="32779" idx="7"/>
          </p:cNvCxnSpPr>
          <p:nvPr/>
        </p:nvCxnSpPr>
        <p:spPr bwMode="auto">
          <a:xfrm flipH="1">
            <a:off x="6072188" y="2773362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90" name="AutoShape 21"/>
          <p:cNvCxnSpPr>
            <a:cxnSpLocks noChangeShapeType="1"/>
            <a:stCxn id="32776" idx="4"/>
            <a:endCxn id="32777" idx="7"/>
          </p:cNvCxnSpPr>
          <p:nvPr/>
        </p:nvCxnSpPr>
        <p:spPr bwMode="auto">
          <a:xfrm flipH="1">
            <a:off x="39211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1" name="AutoShape 22"/>
          <p:cNvCxnSpPr>
            <a:cxnSpLocks noChangeShapeType="1"/>
            <a:stCxn id="32777" idx="6"/>
            <a:endCxn id="32779" idx="2"/>
          </p:cNvCxnSpPr>
          <p:nvPr/>
        </p:nvCxnSpPr>
        <p:spPr bwMode="auto">
          <a:xfrm flipV="1">
            <a:off x="3973513" y="452120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2" name="AutoShape 23"/>
          <p:cNvCxnSpPr>
            <a:cxnSpLocks noChangeShapeType="1"/>
            <a:stCxn id="32775" idx="6"/>
            <a:endCxn id="32773" idx="1"/>
          </p:cNvCxnSpPr>
          <p:nvPr/>
        </p:nvCxnSpPr>
        <p:spPr bwMode="auto">
          <a:xfrm flipV="1">
            <a:off x="39116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93" name="AutoShape 24"/>
          <p:cNvCxnSpPr>
            <a:cxnSpLocks noChangeShapeType="1"/>
            <a:stCxn id="32777" idx="6"/>
            <a:endCxn id="32774" idx="3"/>
          </p:cNvCxnSpPr>
          <p:nvPr/>
        </p:nvCxnSpPr>
        <p:spPr bwMode="auto">
          <a:xfrm>
            <a:off x="3973512" y="577215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4" name="AutoShape 25"/>
          <p:cNvCxnSpPr>
            <a:cxnSpLocks noChangeShapeType="1"/>
            <a:stCxn id="32773" idx="5"/>
            <a:endCxn id="32774" idx="0"/>
          </p:cNvCxnSpPr>
          <p:nvPr/>
        </p:nvCxnSpPr>
        <p:spPr bwMode="auto">
          <a:xfrm>
            <a:off x="9750426" y="2773363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3198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5168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7336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2893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8194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1052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0434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46878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1404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75644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74691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89662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97012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90614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8306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36861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96551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2" name="Text Box 45"/>
          <p:cNvSpPr txBox="1">
            <a:spLocks noChangeArrowheads="1"/>
          </p:cNvSpPr>
          <p:nvPr/>
        </p:nvSpPr>
        <p:spPr bwMode="auto">
          <a:xfrm>
            <a:off x="56483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3" name="Text Box 46"/>
          <p:cNvSpPr txBox="1">
            <a:spLocks noChangeArrowheads="1"/>
          </p:cNvSpPr>
          <p:nvPr/>
        </p:nvSpPr>
        <p:spPr bwMode="auto">
          <a:xfrm>
            <a:off x="45513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4" name="Text Box 47"/>
          <p:cNvSpPr txBox="1">
            <a:spLocks noChangeArrowheads="1"/>
          </p:cNvSpPr>
          <p:nvPr/>
        </p:nvSpPr>
        <p:spPr bwMode="auto">
          <a:xfrm>
            <a:off x="82565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5" name="Text Box 48"/>
          <p:cNvSpPr txBox="1">
            <a:spLocks noChangeArrowheads="1"/>
          </p:cNvSpPr>
          <p:nvPr/>
        </p:nvSpPr>
        <p:spPr bwMode="auto">
          <a:xfrm>
            <a:off x="16954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6" name="Text Box 50"/>
          <p:cNvSpPr txBox="1">
            <a:spLocks noChangeArrowheads="1"/>
          </p:cNvSpPr>
          <p:nvPr/>
        </p:nvSpPr>
        <p:spPr bwMode="auto">
          <a:xfrm>
            <a:off x="34274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7" name="Text Box 51"/>
          <p:cNvSpPr txBox="1">
            <a:spLocks noChangeArrowheads="1"/>
          </p:cNvSpPr>
          <p:nvPr/>
        </p:nvSpPr>
        <p:spPr bwMode="auto">
          <a:xfrm>
            <a:off x="36576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18" name="Text Box 52"/>
          <p:cNvSpPr txBox="1">
            <a:spLocks noChangeArrowheads="1"/>
          </p:cNvSpPr>
          <p:nvPr/>
        </p:nvSpPr>
        <p:spPr bwMode="auto">
          <a:xfrm>
            <a:off x="35258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9" name="Text Box 53"/>
          <p:cNvSpPr txBox="1">
            <a:spLocks noChangeArrowheads="1"/>
          </p:cNvSpPr>
          <p:nvPr/>
        </p:nvSpPr>
        <p:spPr bwMode="auto">
          <a:xfrm>
            <a:off x="42465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20" name="Text Box 54"/>
          <p:cNvSpPr txBox="1">
            <a:spLocks noChangeArrowheads="1"/>
          </p:cNvSpPr>
          <p:nvPr/>
        </p:nvSpPr>
        <p:spPr bwMode="auto">
          <a:xfrm>
            <a:off x="44751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1" name="Text Box 55"/>
          <p:cNvSpPr txBox="1">
            <a:spLocks noChangeArrowheads="1"/>
          </p:cNvSpPr>
          <p:nvPr/>
        </p:nvSpPr>
        <p:spPr bwMode="auto">
          <a:xfrm>
            <a:off x="37385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2" name="Text Box 58"/>
          <p:cNvSpPr txBox="1">
            <a:spLocks noChangeArrowheads="1"/>
          </p:cNvSpPr>
          <p:nvPr/>
        </p:nvSpPr>
        <p:spPr bwMode="auto">
          <a:xfrm>
            <a:off x="56467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3" name="Text Box 59"/>
          <p:cNvSpPr txBox="1">
            <a:spLocks noChangeArrowheads="1"/>
          </p:cNvSpPr>
          <p:nvPr/>
        </p:nvSpPr>
        <p:spPr bwMode="auto">
          <a:xfrm>
            <a:off x="58721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4" name="Text Box 60"/>
          <p:cNvSpPr txBox="1">
            <a:spLocks noChangeArrowheads="1"/>
          </p:cNvSpPr>
          <p:nvPr/>
        </p:nvSpPr>
        <p:spPr bwMode="auto">
          <a:xfrm>
            <a:off x="59642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5" name="Text Box 61"/>
          <p:cNvSpPr txBox="1">
            <a:spLocks noChangeArrowheads="1"/>
          </p:cNvSpPr>
          <p:nvPr/>
        </p:nvSpPr>
        <p:spPr bwMode="auto">
          <a:xfrm>
            <a:off x="58848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2826" name="Text Box 62"/>
          <p:cNvSpPr txBox="1">
            <a:spLocks noChangeArrowheads="1"/>
          </p:cNvSpPr>
          <p:nvPr/>
        </p:nvSpPr>
        <p:spPr bwMode="auto">
          <a:xfrm>
            <a:off x="93551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7" name="Text Box 63"/>
          <p:cNvSpPr txBox="1">
            <a:spLocks noChangeArrowheads="1"/>
          </p:cNvSpPr>
          <p:nvPr/>
        </p:nvSpPr>
        <p:spPr bwMode="auto">
          <a:xfrm>
            <a:off x="9872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8" name="Text Box 64"/>
          <p:cNvSpPr txBox="1">
            <a:spLocks noChangeArrowheads="1"/>
          </p:cNvSpPr>
          <p:nvPr/>
        </p:nvSpPr>
        <p:spPr bwMode="auto">
          <a:xfrm>
            <a:off x="95932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9" name="Text Box 65"/>
          <p:cNvSpPr txBox="1">
            <a:spLocks noChangeArrowheads="1"/>
          </p:cNvSpPr>
          <p:nvPr/>
        </p:nvSpPr>
        <p:spPr bwMode="auto">
          <a:xfrm>
            <a:off x="90122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0" name="Text Box 66"/>
          <p:cNvSpPr txBox="1">
            <a:spLocks noChangeArrowheads="1"/>
          </p:cNvSpPr>
          <p:nvPr/>
        </p:nvSpPr>
        <p:spPr bwMode="auto">
          <a:xfrm>
            <a:off x="6176963" y="38354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2831" name="Text Box 67"/>
          <p:cNvSpPr txBox="1">
            <a:spLocks noChangeArrowheads="1"/>
          </p:cNvSpPr>
          <p:nvPr/>
        </p:nvSpPr>
        <p:spPr bwMode="auto">
          <a:xfrm>
            <a:off x="62817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2" name="Text Box 81"/>
          <p:cNvSpPr txBox="1">
            <a:spLocks noChangeArrowheads="1"/>
          </p:cNvSpPr>
          <p:nvPr/>
        </p:nvSpPr>
        <p:spPr bwMode="auto">
          <a:xfrm>
            <a:off x="63849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2833" name="Text Box 69"/>
          <p:cNvSpPr txBox="1">
            <a:spLocks noChangeArrowheads="1"/>
          </p:cNvSpPr>
          <p:nvPr/>
        </p:nvSpPr>
        <p:spPr bwMode="auto">
          <a:xfrm>
            <a:off x="9237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34" name="Text Box 70"/>
          <p:cNvSpPr txBox="1">
            <a:spLocks noChangeArrowheads="1"/>
          </p:cNvSpPr>
          <p:nvPr/>
        </p:nvSpPr>
        <p:spPr bwMode="auto">
          <a:xfrm>
            <a:off x="86566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5" name="Text Box 71"/>
          <p:cNvSpPr txBox="1">
            <a:spLocks noChangeArrowheads="1"/>
          </p:cNvSpPr>
          <p:nvPr/>
        </p:nvSpPr>
        <p:spPr bwMode="auto">
          <a:xfrm>
            <a:off x="8475663" y="37925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36" name="Text Box 72"/>
          <p:cNvSpPr txBox="1">
            <a:spLocks noChangeArrowheads="1"/>
          </p:cNvSpPr>
          <p:nvPr/>
        </p:nvSpPr>
        <p:spPr bwMode="auto">
          <a:xfrm>
            <a:off x="7970838" y="374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7" name="AutoShape 73"/>
          <p:cNvSpPr>
            <a:spLocks noChangeArrowheads="1"/>
          </p:cNvSpPr>
          <p:nvPr/>
        </p:nvSpPr>
        <p:spPr bwMode="auto">
          <a:xfrm rot="-9897911">
            <a:off x="8070851" y="4052888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2838" name="Text Box 74"/>
          <p:cNvSpPr txBox="1">
            <a:spLocks noChangeArrowheads="1"/>
          </p:cNvSpPr>
          <p:nvPr/>
        </p:nvSpPr>
        <p:spPr bwMode="auto">
          <a:xfrm>
            <a:off x="7773987" y="4371975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2839" name="Text Box 75"/>
          <p:cNvSpPr txBox="1">
            <a:spLocks noChangeArrowheads="1"/>
          </p:cNvSpPr>
          <p:nvPr/>
        </p:nvSpPr>
        <p:spPr bwMode="auto">
          <a:xfrm>
            <a:off x="93408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40" name="Text Box 76"/>
          <p:cNvSpPr txBox="1">
            <a:spLocks noChangeArrowheads="1"/>
          </p:cNvSpPr>
          <p:nvPr/>
        </p:nvSpPr>
        <p:spPr bwMode="auto">
          <a:xfrm>
            <a:off x="95377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41" name="Text Box 77"/>
          <p:cNvSpPr txBox="1">
            <a:spLocks noChangeArrowheads="1"/>
          </p:cNvSpPr>
          <p:nvPr/>
        </p:nvSpPr>
        <p:spPr bwMode="auto">
          <a:xfrm>
            <a:off x="96345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42" name="Text Box 78"/>
          <p:cNvSpPr txBox="1">
            <a:spLocks noChangeArrowheads="1"/>
          </p:cNvSpPr>
          <p:nvPr/>
        </p:nvSpPr>
        <p:spPr bwMode="auto">
          <a:xfrm>
            <a:off x="99075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43" name="Text Box 79"/>
          <p:cNvSpPr txBox="1">
            <a:spLocks noChangeArrowheads="1"/>
          </p:cNvSpPr>
          <p:nvPr/>
        </p:nvSpPr>
        <p:spPr bwMode="auto">
          <a:xfrm>
            <a:off x="95265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44" name="Text Box 51"/>
          <p:cNvSpPr txBox="1">
            <a:spLocks noChangeArrowheads="1"/>
          </p:cNvSpPr>
          <p:nvPr/>
        </p:nvSpPr>
        <p:spPr bwMode="auto">
          <a:xfrm>
            <a:off x="2362201" y="83820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4, t }</a:t>
            </a:r>
          </a:p>
        </p:txBody>
      </p:sp>
      <p:sp>
        <p:nvSpPr>
          <p:cNvPr id="32845" name="Freeform 82"/>
          <p:cNvSpPr>
            <a:spLocks/>
          </p:cNvSpPr>
          <p:nvPr/>
        </p:nvSpPr>
        <p:spPr bwMode="auto">
          <a:xfrm>
            <a:off x="1703387" y="1630363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76"/>
              <a:gd name="T184" fmla="*/ 0 h 2994"/>
              <a:gd name="T185" fmla="*/ 5376 w 5376"/>
              <a:gd name="T186" fmla="*/ 2994 h 299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2E700FB-8160-4571-82A2-D3DB56ACD0FA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9" name="Picture 2" descr="E:\NIET\Project\xLogo11.png.pagespeed.ic.pydHLuCQEZ.png">
            <a:extLst>
              <a:ext uri="{FF2B5EF4-FFF2-40B4-BE49-F238E27FC236}">
                <a16:creationId xmlns:a16="http://schemas.microsoft.com/office/drawing/2014/main" id="{9756B45A-17C9-4EEF-AECC-9992976A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5F9B-6006-418E-8CCC-ECA96BB3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0BAD-1F74-41D9-95DA-7E74FF602265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0FED-9EC3-4578-BA7A-A404B0A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A7469-04C6-4D7C-9D9D-78F25ADD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798639" y="30051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9466264" y="25114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9777414" y="55118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575051" y="25114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4381501" y="36814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636964" y="56245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8523289" y="40306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5788026" y="43735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3804" name="AutoShape 11"/>
          <p:cNvCxnSpPr>
            <a:cxnSpLocks noChangeShapeType="1"/>
            <a:stCxn id="33796" idx="7"/>
            <a:endCxn id="33799" idx="2"/>
          </p:cNvCxnSpPr>
          <p:nvPr/>
        </p:nvCxnSpPr>
        <p:spPr bwMode="auto">
          <a:xfrm flipV="1">
            <a:off x="2055813" y="2662238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5" name="AutoShape 12"/>
          <p:cNvCxnSpPr>
            <a:cxnSpLocks noChangeShapeType="1"/>
            <a:stCxn id="33796" idx="6"/>
            <a:endCxn id="33800" idx="1"/>
          </p:cNvCxnSpPr>
          <p:nvPr/>
        </p:nvCxnSpPr>
        <p:spPr bwMode="auto">
          <a:xfrm>
            <a:off x="2108200" y="3155951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6" name="AutoShape 13"/>
          <p:cNvCxnSpPr>
            <a:cxnSpLocks noChangeShapeType="1"/>
            <a:stCxn id="33796" idx="5"/>
            <a:endCxn id="33801" idx="0"/>
          </p:cNvCxnSpPr>
          <p:nvPr/>
        </p:nvCxnSpPr>
        <p:spPr bwMode="auto">
          <a:xfrm>
            <a:off x="2055813" y="3270251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7" name="AutoShape 14"/>
          <p:cNvCxnSpPr>
            <a:cxnSpLocks noChangeShapeType="1"/>
            <a:stCxn id="33800" idx="7"/>
            <a:endCxn id="33797" idx="2"/>
          </p:cNvCxnSpPr>
          <p:nvPr/>
        </p:nvCxnSpPr>
        <p:spPr bwMode="auto">
          <a:xfrm flipV="1">
            <a:off x="4638675" y="2662237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8" name="AutoShape 15"/>
          <p:cNvCxnSpPr>
            <a:cxnSpLocks noChangeShapeType="1"/>
            <a:stCxn id="33802" idx="7"/>
            <a:endCxn id="33797" idx="4"/>
          </p:cNvCxnSpPr>
          <p:nvPr/>
        </p:nvCxnSpPr>
        <p:spPr bwMode="auto">
          <a:xfrm flipV="1">
            <a:off x="8780463" y="2820987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16"/>
          <p:cNvCxnSpPr>
            <a:cxnSpLocks noChangeShapeType="1"/>
            <a:stCxn id="33800" idx="5"/>
            <a:endCxn id="33803" idx="1"/>
          </p:cNvCxnSpPr>
          <p:nvPr/>
        </p:nvCxnSpPr>
        <p:spPr bwMode="auto">
          <a:xfrm>
            <a:off x="4638675" y="3946525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17"/>
          <p:cNvCxnSpPr>
            <a:cxnSpLocks noChangeShapeType="1"/>
            <a:stCxn id="33803" idx="5"/>
            <a:endCxn id="33798" idx="2"/>
          </p:cNvCxnSpPr>
          <p:nvPr/>
        </p:nvCxnSpPr>
        <p:spPr bwMode="auto">
          <a:xfrm>
            <a:off x="6045201" y="4638676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3811" name="AutoShape 18"/>
          <p:cNvCxnSpPr>
            <a:cxnSpLocks noChangeShapeType="1"/>
            <a:stCxn id="33803" idx="6"/>
            <a:endCxn id="33802" idx="2"/>
          </p:cNvCxnSpPr>
          <p:nvPr/>
        </p:nvCxnSpPr>
        <p:spPr bwMode="auto">
          <a:xfrm flipV="1">
            <a:off x="6097588" y="4181475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12" name="AutoShape 19"/>
          <p:cNvCxnSpPr>
            <a:cxnSpLocks noChangeShapeType="1"/>
            <a:stCxn id="33802" idx="4"/>
            <a:endCxn id="33798" idx="1"/>
          </p:cNvCxnSpPr>
          <p:nvPr/>
        </p:nvCxnSpPr>
        <p:spPr bwMode="auto">
          <a:xfrm>
            <a:off x="8674101" y="4340226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0"/>
          <p:cNvCxnSpPr>
            <a:cxnSpLocks noChangeShapeType="1"/>
            <a:stCxn id="33797" idx="3"/>
            <a:endCxn id="33803" idx="7"/>
          </p:cNvCxnSpPr>
          <p:nvPr/>
        </p:nvCxnSpPr>
        <p:spPr bwMode="auto">
          <a:xfrm flipH="1">
            <a:off x="6045201" y="2776537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14" name="AutoShape 21"/>
          <p:cNvCxnSpPr>
            <a:cxnSpLocks noChangeShapeType="1"/>
            <a:stCxn id="33800" idx="4"/>
            <a:endCxn id="33801" idx="7"/>
          </p:cNvCxnSpPr>
          <p:nvPr/>
        </p:nvCxnSpPr>
        <p:spPr bwMode="auto">
          <a:xfrm flipH="1">
            <a:off x="3894139" y="3990975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22"/>
          <p:cNvCxnSpPr>
            <a:cxnSpLocks noChangeShapeType="1"/>
            <a:stCxn id="33801" idx="6"/>
            <a:endCxn id="33803" idx="2"/>
          </p:cNvCxnSpPr>
          <p:nvPr/>
        </p:nvCxnSpPr>
        <p:spPr bwMode="auto">
          <a:xfrm flipV="1">
            <a:off x="3946526" y="4524375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23"/>
          <p:cNvCxnSpPr>
            <a:cxnSpLocks noChangeShapeType="1"/>
            <a:stCxn id="33799" idx="6"/>
            <a:endCxn id="33797" idx="1"/>
          </p:cNvCxnSpPr>
          <p:nvPr/>
        </p:nvCxnSpPr>
        <p:spPr bwMode="auto">
          <a:xfrm flipV="1">
            <a:off x="3884613" y="2547937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3817" name="AutoShape 24"/>
          <p:cNvCxnSpPr>
            <a:cxnSpLocks noChangeShapeType="1"/>
            <a:stCxn id="33801" idx="6"/>
            <a:endCxn id="33798" idx="3"/>
          </p:cNvCxnSpPr>
          <p:nvPr/>
        </p:nvCxnSpPr>
        <p:spPr bwMode="auto">
          <a:xfrm>
            <a:off x="3946525" y="5775326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25"/>
          <p:cNvCxnSpPr>
            <a:cxnSpLocks noChangeShapeType="1"/>
            <a:stCxn id="33797" idx="5"/>
            <a:endCxn id="33798" idx="0"/>
          </p:cNvCxnSpPr>
          <p:nvPr/>
        </p:nvCxnSpPr>
        <p:spPr bwMode="auto">
          <a:xfrm>
            <a:off x="9723439" y="2776538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292850" y="3211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489825" y="35575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706689" y="27400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262314" y="33972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792414" y="44116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4078289" y="45894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016501" y="4098925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4660900" y="5049837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113463" y="5719762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537450" y="50212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442200" y="42306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939214" y="35258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9674225" y="4083051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9034464" y="481171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803651" y="59404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3659188" y="211931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5" name="Text Box 44"/>
          <p:cNvSpPr txBox="1">
            <a:spLocks noChangeArrowheads="1"/>
          </p:cNvSpPr>
          <p:nvPr/>
        </p:nvSpPr>
        <p:spPr bwMode="auto">
          <a:xfrm>
            <a:off x="9628188" y="58578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6" name="Text Box 45"/>
          <p:cNvSpPr txBox="1">
            <a:spLocks noChangeArrowheads="1"/>
          </p:cNvSpPr>
          <p:nvPr/>
        </p:nvSpPr>
        <p:spPr bwMode="auto">
          <a:xfrm>
            <a:off x="5621338" y="40449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7" name="Text Box 46"/>
          <p:cNvSpPr txBox="1">
            <a:spLocks noChangeArrowheads="1"/>
          </p:cNvSpPr>
          <p:nvPr/>
        </p:nvSpPr>
        <p:spPr bwMode="auto">
          <a:xfrm>
            <a:off x="4524376" y="33464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8" name="Text Box 47"/>
          <p:cNvSpPr txBox="1">
            <a:spLocks noChangeArrowheads="1"/>
          </p:cNvSpPr>
          <p:nvPr/>
        </p:nvSpPr>
        <p:spPr bwMode="auto">
          <a:xfrm>
            <a:off x="8229601" y="37369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9" name="Text Box 48"/>
          <p:cNvSpPr txBox="1">
            <a:spLocks noChangeArrowheads="1"/>
          </p:cNvSpPr>
          <p:nvPr/>
        </p:nvSpPr>
        <p:spPr bwMode="auto">
          <a:xfrm>
            <a:off x="1668463" y="270986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400426" y="2106612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630614" y="216058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498851" y="594042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4219576" y="33464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4448176" y="33909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3711576" y="60102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6" name="Text Box 58"/>
          <p:cNvSpPr txBox="1">
            <a:spLocks noChangeArrowheads="1"/>
          </p:cNvSpPr>
          <p:nvPr/>
        </p:nvSpPr>
        <p:spPr bwMode="auto">
          <a:xfrm>
            <a:off x="5619751" y="38068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7" name="Text Box 59"/>
          <p:cNvSpPr txBox="1">
            <a:spLocks noChangeArrowheads="1"/>
          </p:cNvSpPr>
          <p:nvPr/>
        </p:nvSpPr>
        <p:spPr bwMode="auto">
          <a:xfrm>
            <a:off x="5845176" y="4079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8" name="Text Box 60"/>
          <p:cNvSpPr txBox="1">
            <a:spLocks noChangeArrowheads="1"/>
          </p:cNvSpPr>
          <p:nvPr/>
        </p:nvSpPr>
        <p:spPr bwMode="auto">
          <a:xfrm>
            <a:off x="5937251" y="3794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9" name="Text Box 61"/>
          <p:cNvSpPr txBox="1">
            <a:spLocks noChangeArrowheads="1"/>
          </p:cNvSpPr>
          <p:nvPr/>
        </p:nvSpPr>
        <p:spPr bwMode="auto">
          <a:xfrm>
            <a:off x="5857876" y="3851276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3850" name="Text Box 62"/>
          <p:cNvSpPr txBox="1">
            <a:spLocks noChangeArrowheads="1"/>
          </p:cNvSpPr>
          <p:nvPr/>
        </p:nvSpPr>
        <p:spPr bwMode="auto">
          <a:xfrm>
            <a:off x="9328151" y="5884862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1" name="Text Box 63"/>
          <p:cNvSpPr txBox="1">
            <a:spLocks noChangeArrowheads="1"/>
          </p:cNvSpPr>
          <p:nvPr/>
        </p:nvSpPr>
        <p:spPr bwMode="auto">
          <a:xfrm>
            <a:off x="98456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2" name="Text Box 64"/>
          <p:cNvSpPr txBox="1">
            <a:spLocks noChangeArrowheads="1"/>
          </p:cNvSpPr>
          <p:nvPr/>
        </p:nvSpPr>
        <p:spPr bwMode="auto">
          <a:xfrm>
            <a:off x="95662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3" name="Text Box 65"/>
          <p:cNvSpPr txBox="1">
            <a:spLocks noChangeArrowheads="1"/>
          </p:cNvSpPr>
          <p:nvPr/>
        </p:nvSpPr>
        <p:spPr bwMode="auto">
          <a:xfrm>
            <a:off x="8985251" y="58769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4" name="Text Box 66"/>
          <p:cNvSpPr txBox="1">
            <a:spLocks noChangeArrowheads="1"/>
          </p:cNvSpPr>
          <p:nvPr/>
        </p:nvSpPr>
        <p:spPr bwMode="auto">
          <a:xfrm>
            <a:off x="6149976" y="3838576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3855" name="Text Box 67"/>
          <p:cNvSpPr txBox="1">
            <a:spLocks noChangeArrowheads="1"/>
          </p:cNvSpPr>
          <p:nvPr/>
        </p:nvSpPr>
        <p:spPr bwMode="auto">
          <a:xfrm>
            <a:off x="6254751" y="3794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6" name="Text Box 80"/>
          <p:cNvSpPr txBox="1">
            <a:spLocks noChangeArrowheads="1"/>
          </p:cNvSpPr>
          <p:nvPr/>
        </p:nvSpPr>
        <p:spPr bwMode="auto">
          <a:xfrm>
            <a:off x="6357939" y="2511425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3857" name="Text Box 69"/>
          <p:cNvSpPr txBox="1">
            <a:spLocks noChangeArrowheads="1"/>
          </p:cNvSpPr>
          <p:nvPr/>
        </p:nvSpPr>
        <p:spPr bwMode="auto">
          <a:xfrm>
            <a:off x="92106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8" name="Text Box 70"/>
          <p:cNvSpPr txBox="1">
            <a:spLocks noChangeArrowheads="1"/>
          </p:cNvSpPr>
          <p:nvPr/>
        </p:nvSpPr>
        <p:spPr bwMode="auto">
          <a:xfrm>
            <a:off x="8629651" y="58769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9" name="Text Box 71"/>
          <p:cNvSpPr txBox="1">
            <a:spLocks noChangeArrowheads="1"/>
          </p:cNvSpPr>
          <p:nvPr/>
        </p:nvSpPr>
        <p:spPr bwMode="auto">
          <a:xfrm>
            <a:off x="8448676" y="37957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0" name="Text Box 72"/>
          <p:cNvSpPr txBox="1">
            <a:spLocks noChangeArrowheads="1"/>
          </p:cNvSpPr>
          <p:nvPr/>
        </p:nvSpPr>
        <p:spPr bwMode="auto">
          <a:xfrm>
            <a:off x="7943851" y="37433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1" name="Text Box 75"/>
          <p:cNvSpPr txBox="1">
            <a:spLocks noChangeArrowheads="1"/>
          </p:cNvSpPr>
          <p:nvPr/>
        </p:nvSpPr>
        <p:spPr bwMode="auto">
          <a:xfrm>
            <a:off x="9313863" y="19716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62" name="Text Box 76"/>
          <p:cNvSpPr txBox="1">
            <a:spLocks noChangeArrowheads="1"/>
          </p:cNvSpPr>
          <p:nvPr/>
        </p:nvSpPr>
        <p:spPr bwMode="auto">
          <a:xfrm>
            <a:off x="9510714" y="203358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3" name="Text Box 77"/>
          <p:cNvSpPr txBox="1">
            <a:spLocks noChangeArrowheads="1"/>
          </p:cNvSpPr>
          <p:nvPr/>
        </p:nvSpPr>
        <p:spPr bwMode="auto">
          <a:xfrm>
            <a:off x="9607551" y="19907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4" name="Text Box 78"/>
          <p:cNvSpPr txBox="1">
            <a:spLocks noChangeArrowheads="1"/>
          </p:cNvSpPr>
          <p:nvPr/>
        </p:nvSpPr>
        <p:spPr bwMode="auto">
          <a:xfrm>
            <a:off x="9880601" y="20431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5" name="Text Box 79"/>
          <p:cNvSpPr txBox="1">
            <a:spLocks noChangeArrowheads="1"/>
          </p:cNvSpPr>
          <p:nvPr/>
        </p:nvSpPr>
        <p:spPr bwMode="auto">
          <a:xfrm>
            <a:off x="9499601" y="1662112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6" name="Text Box 51"/>
          <p:cNvSpPr txBox="1">
            <a:spLocks noChangeArrowheads="1"/>
          </p:cNvSpPr>
          <p:nvPr/>
        </p:nvSpPr>
        <p:spPr bwMode="auto">
          <a:xfrm>
            <a:off x="2335214" y="841376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33867" name="Freeform 68"/>
          <p:cNvSpPr>
            <a:spLocks/>
          </p:cNvSpPr>
          <p:nvPr/>
        </p:nvSpPr>
        <p:spPr bwMode="auto">
          <a:xfrm>
            <a:off x="1676400" y="1600200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376"/>
              <a:gd name="T166" fmla="*/ 0 h 3015"/>
              <a:gd name="T167" fmla="*/ 5376 w 5376"/>
              <a:gd name="T168" fmla="*/ 3015 h 30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4F9DB891-C0A5-47B3-AE88-3738BEE2D309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9" name="Picture 2" descr="E:\NIET\Project\xLogo11.png.pagespeed.ic.pydHLuCQEZ.png">
            <a:extLst>
              <a:ext uri="{FF2B5EF4-FFF2-40B4-BE49-F238E27FC236}">
                <a16:creationId xmlns:a16="http://schemas.microsoft.com/office/drawing/2014/main" id="{7B98BD3A-71AF-491B-B5A9-0462DD3D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B963-0AF3-4B08-925D-707C326E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8096-9963-4888-943C-0FB06E83AB9E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BFB4-3E0E-49BE-9948-498B64F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A5D2CF-24C7-4151-857D-CF0C6AE9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1874839" y="30051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9542464" y="25114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9853614" y="55118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3651251" y="25114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4457701" y="36814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3713164" y="56245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8599489" y="40306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5864226" y="43735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4828" name="AutoShape 11"/>
          <p:cNvCxnSpPr>
            <a:cxnSpLocks noChangeShapeType="1"/>
            <a:stCxn id="34820" idx="7"/>
            <a:endCxn id="34823" idx="2"/>
          </p:cNvCxnSpPr>
          <p:nvPr/>
        </p:nvCxnSpPr>
        <p:spPr bwMode="auto">
          <a:xfrm flipV="1">
            <a:off x="2132013" y="2662238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29" name="AutoShape 12"/>
          <p:cNvCxnSpPr>
            <a:cxnSpLocks noChangeShapeType="1"/>
            <a:stCxn id="34820" idx="6"/>
            <a:endCxn id="34824" idx="1"/>
          </p:cNvCxnSpPr>
          <p:nvPr/>
        </p:nvCxnSpPr>
        <p:spPr bwMode="auto">
          <a:xfrm>
            <a:off x="2184400" y="3155951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0" name="AutoShape 13"/>
          <p:cNvCxnSpPr>
            <a:cxnSpLocks noChangeShapeType="1"/>
            <a:stCxn id="34820" idx="5"/>
            <a:endCxn id="34825" idx="0"/>
          </p:cNvCxnSpPr>
          <p:nvPr/>
        </p:nvCxnSpPr>
        <p:spPr bwMode="auto">
          <a:xfrm>
            <a:off x="2132013" y="3270251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1" name="AutoShape 14"/>
          <p:cNvCxnSpPr>
            <a:cxnSpLocks noChangeShapeType="1"/>
            <a:stCxn id="34824" idx="7"/>
            <a:endCxn id="34821" idx="2"/>
          </p:cNvCxnSpPr>
          <p:nvPr/>
        </p:nvCxnSpPr>
        <p:spPr bwMode="auto">
          <a:xfrm flipV="1">
            <a:off x="4714875" y="2662237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2" name="AutoShape 15"/>
          <p:cNvCxnSpPr>
            <a:cxnSpLocks noChangeShapeType="1"/>
            <a:stCxn id="34826" idx="7"/>
            <a:endCxn id="34821" idx="4"/>
          </p:cNvCxnSpPr>
          <p:nvPr/>
        </p:nvCxnSpPr>
        <p:spPr bwMode="auto">
          <a:xfrm flipV="1">
            <a:off x="8856663" y="2820987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3" name="AutoShape 16"/>
          <p:cNvCxnSpPr>
            <a:cxnSpLocks noChangeShapeType="1"/>
            <a:stCxn id="34824" idx="5"/>
            <a:endCxn id="34827" idx="1"/>
          </p:cNvCxnSpPr>
          <p:nvPr/>
        </p:nvCxnSpPr>
        <p:spPr bwMode="auto">
          <a:xfrm>
            <a:off x="4714875" y="3946525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4" name="AutoShape 17"/>
          <p:cNvCxnSpPr>
            <a:cxnSpLocks noChangeShapeType="1"/>
            <a:stCxn id="34827" idx="5"/>
            <a:endCxn id="34822" idx="2"/>
          </p:cNvCxnSpPr>
          <p:nvPr/>
        </p:nvCxnSpPr>
        <p:spPr bwMode="auto">
          <a:xfrm>
            <a:off x="6121401" y="4638676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4835" name="AutoShape 18"/>
          <p:cNvCxnSpPr>
            <a:cxnSpLocks noChangeShapeType="1"/>
            <a:stCxn id="34827" idx="6"/>
            <a:endCxn id="34826" idx="2"/>
          </p:cNvCxnSpPr>
          <p:nvPr/>
        </p:nvCxnSpPr>
        <p:spPr bwMode="auto">
          <a:xfrm flipV="1">
            <a:off x="6173788" y="4181475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6" name="AutoShape 19"/>
          <p:cNvCxnSpPr>
            <a:cxnSpLocks noChangeShapeType="1"/>
            <a:stCxn id="34826" idx="4"/>
            <a:endCxn id="34822" idx="1"/>
          </p:cNvCxnSpPr>
          <p:nvPr/>
        </p:nvCxnSpPr>
        <p:spPr bwMode="auto">
          <a:xfrm>
            <a:off x="8750301" y="4340226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7" name="AutoShape 20"/>
          <p:cNvCxnSpPr>
            <a:cxnSpLocks noChangeShapeType="1"/>
            <a:stCxn id="34821" idx="3"/>
            <a:endCxn id="34827" idx="7"/>
          </p:cNvCxnSpPr>
          <p:nvPr/>
        </p:nvCxnSpPr>
        <p:spPr bwMode="auto">
          <a:xfrm flipH="1">
            <a:off x="6121401" y="2776537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8" name="AutoShape 21"/>
          <p:cNvCxnSpPr>
            <a:cxnSpLocks noChangeShapeType="1"/>
            <a:stCxn id="34824" idx="4"/>
            <a:endCxn id="34825" idx="7"/>
          </p:cNvCxnSpPr>
          <p:nvPr/>
        </p:nvCxnSpPr>
        <p:spPr bwMode="auto">
          <a:xfrm flipH="1">
            <a:off x="3970339" y="3990975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9" name="AutoShape 22"/>
          <p:cNvCxnSpPr>
            <a:cxnSpLocks noChangeShapeType="1"/>
            <a:stCxn id="34825" idx="6"/>
            <a:endCxn id="34827" idx="2"/>
          </p:cNvCxnSpPr>
          <p:nvPr/>
        </p:nvCxnSpPr>
        <p:spPr bwMode="auto">
          <a:xfrm flipV="1">
            <a:off x="4022726" y="4524375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0" name="AutoShape 23"/>
          <p:cNvCxnSpPr>
            <a:cxnSpLocks noChangeShapeType="1"/>
            <a:stCxn id="34823" idx="6"/>
            <a:endCxn id="34821" idx="1"/>
          </p:cNvCxnSpPr>
          <p:nvPr/>
        </p:nvCxnSpPr>
        <p:spPr bwMode="auto">
          <a:xfrm flipV="1">
            <a:off x="3960813" y="2547937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4841" name="AutoShape 24"/>
          <p:cNvCxnSpPr>
            <a:cxnSpLocks noChangeShapeType="1"/>
            <a:stCxn id="34825" idx="6"/>
            <a:endCxn id="34822" idx="3"/>
          </p:cNvCxnSpPr>
          <p:nvPr/>
        </p:nvCxnSpPr>
        <p:spPr bwMode="auto">
          <a:xfrm>
            <a:off x="4022725" y="5775326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2" name="AutoShape 25"/>
          <p:cNvCxnSpPr>
            <a:cxnSpLocks noChangeShapeType="1"/>
            <a:stCxn id="34821" idx="5"/>
            <a:endCxn id="34822" idx="0"/>
          </p:cNvCxnSpPr>
          <p:nvPr/>
        </p:nvCxnSpPr>
        <p:spPr bwMode="auto">
          <a:xfrm>
            <a:off x="9799639" y="2776538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369050" y="3211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7566025" y="35575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782889" y="27400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338514" y="33972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2868614" y="44116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154489" y="45894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5092701" y="4098925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4737100" y="5049837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189663" y="5719762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7613650" y="50212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7518400" y="42306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9015414" y="35258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9750425" y="4083051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9110664" y="481171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879851" y="59404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3735388" y="211931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9704388" y="58578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5697538" y="40449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4600576" y="33464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62" name="Text Box 47"/>
          <p:cNvSpPr txBox="1">
            <a:spLocks noChangeArrowheads="1"/>
          </p:cNvSpPr>
          <p:nvPr/>
        </p:nvSpPr>
        <p:spPr bwMode="auto">
          <a:xfrm>
            <a:off x="8305801" y="37369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3" name="Text Box 48"/>
          <p:cNvSpPr txBox="1">
            <a:spLocks noChangeArrowheads="1"/>
          </p:cNvSpPr>
          <p:nvPr/>
        </p:nvSpPr>
        <p:spPr bwMode="auto">
          <a:xfrm>
            <a:off x="1744663" y="270986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64" name="Text Box 50"/>
          <p:cNvSpPr txBox="1">
            <a:spLocks noChangeArrowheads="1"/>
          </p:cNvSpPr>
          <p:nvPr/>
        </p:nvSpPr>
        <p:spPr bwMode="auto">
          <a:xfrm>
            <a:off x="3476626" y="2106612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5" name="Text Box 51"/>
          <p:cNvSpPr txBox="1">
            <a:spLocks noChangeArrowheads="1"/>
          </p:cNvSpPr>
          <p:nvPr/>
        </p:nvSpPr>
        <p:spPr bwMode="auto">
          <a:xfrm>
            <a:off x="3706814" y="216058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66" name="Text Box 52"/>
          <p:cNvSpPr txBox="1">
            <a:spLocks noChangeArrowheads="1"/>
          </p:cNvSpPr>
          <p:nvPr/>
        </p:nvSpPr>
        <p:spPr bwMode="auto">
          <a:xfrm>
            <a:off x="3575051" y="594042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7" name="Text Box 53"/>
          <p:cNvSpPr txBox="1">
            <a:spLocks noChangeArrowheads="1"/>
          </p:cNvSpPr>
          <p:nvPr/>
        </p:nvSpPr>
        <p:spPr bwMode="auto">
          <a:xfrm>
            <a:off x="4295776" y="33464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8" name="Text Box 54"/>
          <p:cNvSpPr txBox="1">
            <a:spLocks noChangeArrowheads="1"/>
          </p:cNvSpPr>
          <p:nvPr/>
        </p:nvSpPr>
        <p:spPr bwMode="auto">
          <a:xfrm>
            <a:off x="4524376" y="33909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69" name="Text Box 55"/>
          <p:cNvSpPr txBox="1">
            <a:spLocks noChangeArrowheads="1"/>
          </p:cNvSpPr>
          <p:nvPr/>
        </p:nvSpPr>
        <p:spPr bwMode="auto">
          <a:xfrm>
            <a:off x="3787776" y="60102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0" name="Text Box 58"/>
          <p:cNvSpPr txBox="1">
            <a:spLocks noChangeArrowheads="1"/>
          </p:cNvSpPr>
          <p:nvPr/>
        </p:nvSpPr>
        <p:spPr bwMode="auto">
          <a:xfrm>
            <a:off x="5695951" y="38068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1" name="Text Box 59"/>
          <p:cNvSpPr txBox="1">
            <a:spLocks noChangeArrowheads="1"/>
          </p:cNvSpPr>
          <p:nvPr/>
        </p:nvSpPr>
        <p:spPr bwMode="auto">
          <a:xfrm>
            <a:off x="5921376" y="4079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2" name="Text Box 60"/>
          <p:cNvSpPr txBox="1">
            <a:spLocks noChangeArrowheads="1"/>
          </p:cNvSpPr>
          <p:nvPr/>
        </p:nvSpPr>
        <p:spPr bwMode="auto">
          <a:xfrm>
            <a:off x="6013451" y="3794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3" name="Text Box 61"/>
          <p:cNvSpPr txBox="1">
            <a:spLocks noChangeArrowheads="1"/>
          </p:cNvSpPr>
          <p:nvPr/>
        </p:nvSpPr>
        <p:spPr bwMode="auto">
          <a:xfrm>
            <a:off x="5934076" y="3851276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4874" name="Text Box 62"/>
          <p:cNvSpPr txBox="1">
            <a:spLocks noChangeArrowheads="1"/>
          </p:cNvSpPr>
          <p:nvPr/>
        </p:nvSpPr>
        <p:spPr bwMode="auto">
          <a:xfrm>
            <a:off x="9404351" y="5884862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5" name="Text Box 63"/>
          <p:cNvSpPr txBox="1">
            <a:spLocks noChangeArrowheads="1"/>
          </p:cNvSpPr>
          <p:nvPr/>
        </p:nvSpPr>
        <p:spPr bwMode="auto">
          <a:xfrm>
            <a:off x="99218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6" name="Text Box 64"/>
          <p:cNvSpPr txBox="1">
            <a:spLocks noChangeArrowheads="1"/>
          </p:cNvSpPr>
          <p:nvPr/>
        </p:nvSpPr>
        <p:spPr bwMode="auto">
          <a:xfrm>
            <a:off x="96424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7" name="Text Box 65"/>
          <p:cNvSpPr txBox="1">
            <a:spLocks noChangeArrowheads="1"/>
          </p:cNvSpPr>
          <p:nvPr/>
        </p:nvSpPr>
        <p:spPr bwMode="auto">
          <a:xfrm>
            <a:off x="9061451" y="58769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8" name="Text Box 66"/>
          <p:cNvSpPr txBox="1">
            <a:spLocks noChangeArrowheads="1"/>
          </p:cNvSpPr>
          <p:nvPr/>
        </p:nvSpPr>
        <p:spPr bwMode="auto">
          <a:xfrm>
            <a:off x="6226176" y="3838576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4879" name="Text Box 67"/>
          <p:cNvSpPr txBox="1">
            <a:spLocks noChangeArrowheads="1"/>
          </p:cNvSpPr>
          <p:nvPr/>
        </p:nvSpPr>
        <p:spPr bwMode="auto">
          <a:xfrm>
            <a:off x="6330951" y="3794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0" name="Text Box 69"/>
          <p:cNvSpPr txBox="1">
            <a:spLocks noChangeArrowheads="1"/>
          </p:cNvSpPr>
          <p:nvPr/>
        </p:nvSpPr>
        <p:spPr bwMode="auto">
          <a:xfrm>
            <a:off x="9286876" y="59293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1" name="Text Box 70"/>
          <p:cNvSpPr txBox="1">
            <a:spLocks noChangeArrowheads="1"/>
          </p:cNvSpPr>
          <p:nvPr/>
        </p:nvSpPr>
        <p:spPr bwMode="auto">
          <a:xfrm>
            <a:off x="8705851" y="58769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2" name="Text Box 71"/>
          <p:cNvSpPr txBox="1">
            <a:spLocks noChangeArrowheads="1"/>
          </p:cNvSpPr>
          <p:nvPr/>
        </p:nvSpPr>
        <p:spPr bwMode="auto">
          <a:xfrm>
            <a:off x="8524876" y="37957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3" name="Text Box 72"/>
          <p:cNvSpPr txBox="1">
            <a:spLocks noChangeArrowheads="1"/>
          </p:cNvSpPr>
          <p:nvPr/>
        </p:nvSpPr>
        <p:spPr bwMode="auto">
          <a:xfrm>
            <a:off x="8020051" y="37433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4" name="AutoShape 73"/>
          <p:cNvSpPr>
            <a:spLocks noChangeArrowheads="1"/>
          </p:cNvSpPr>
          <p:nvPr/>
        </p:nvSpPr>
        <p:spPr bwMode="auto">
          <a:xfrm rot="-5400000">
            <a:off x="8437564" y="58721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85" name="Text Box 74"/>
          <p:cNvSpPr txBox="1">
            <a:spLocks noChangeArrowheads="1"/>
          </p:cNvSpPr>
          <p:nvPr/>
        </p:nvSpPr>
        <p:spPr bwMode="auto">
          <a:xfrm>
            <a:off x="7442200" y="5861050"/>
            <a:ext cx="946150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4886" name="Text Box 75"/>
          <p:cNvSpPr txBox="1">
            <a:spLocks noChangeArrowheads="1"/>
          </p:cNvSpPr>
          <p:nvPr/>
        </p:nvSpPr>
        <p:spPr bwMode="auto">
          <a:xfrm>
            <a:off x="9390063" y="19716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87" name="Text Box 76"/>
          <p:cNvSpPr txBox="1">
            <a:spLocks noChangeArrowheads="1"/>
          </p:cNvSpPr>
          <p:nvPr/>
        </p:nvSpPr>
        <p:spPr bwMode="auto">
          <a:xfrm>
            <a:off x="9586914" y="203358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8" name="Text Box 77"/>
          <p:cNvSpPr txBox="1">
            <a:spLocks noChangeArrowheads="1"/>
          </p:cNvSpPr>
          <p:nvPr/>
        </p:nvSpPr>
        <p:spPr bwMode="auto">
          <a:xfrm>
            <a:off x="9683751" y="19907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9" name="Text Box 78"/>
          <p:cNvSpPr txBox="1">
            <a:spLocks noChangeArrowheads="1"/>
          </p:cNvSpPr>
          <p:nvPr/>
        </p:nvSpPr>
        <p:spPr bwMode="auto">
          <a:xfrm>
            <a:off x="9956801" y="20431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90" name="Text Box 79"/>
          <p:cNvSpPr txBox="1">
            <a:spLocks noChangeArrowheads="1"/>
          </p:cNvSpPr>
          <p:nvPr/>
        </p:nvSpPr>
        <p:spPr bwMode="auto">
          <a:xfrm>
            <a:off x="9575801" y="1662112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91" name="Text Box 80"/>
          <p:cNvSpPr txBox="1">
            <a:spLocks noChangeArrowheads="1"/>
          </p:cNvSpPr>
          <p:nvPr/>
        </p:nvSpPr>
        <p:spPr bwMode="auto">
          <a:xfrm>
            <a:off x="6434139" y="2511425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4892" name="Text Box 51"/>
          <p:cNvSpPr txBox="1">
            <a:spLocks noChangeArrowheads="1"/>
          </p:cNvSpPr>
          <p:nvPr/>
        </p:nvSpPr>
        <p:spPr bwMode="auto">
          <a:xfrm>
            <a:off x="2411414" y="841375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t }</a:t>
            </a:r>
          </a:p>
        </p:txBody>
      </p:sp>
      <p:sp>
        <p:nvSpPr>
          <p:cNvPr id="34893" name="Freeform 81"/>
          <p:cNvSpPr>
            <a:spLocks/>
          </p:cNvSpPr>
          <p:nvPr/>
        </p:nvSpPr>
        <p:spPr bwMode="auto">
          <a:xfrm>
            <a:off x="1752600" y="1600200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376"/>
              <a:gd name="T166" fmla="*/ 0 h 3015"/>
              <a:gd name="T167" fmla="*/ 5376 w 5376"/>
              <a:gd name="T168" fmla="*/ 3015 h 30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6E32E38E-5837-4F2C-AA50-C38B6B67A2DE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4" name="Picture 2" descr="E:\NIET\Project\xLogo11.png.pagespeed.ic.pydHLuCQEZ.png">
            <a:extLst>
              <a:ext uri="{FF2B5EF4-FFF2-40B4-BE49-F238E27FC236}">
                <a16:creationId xmlns:a16="http://schemas.microsoft.com/office/drawing/2014/main" id="{BCDFCCAA-7AD7-4CC2-853F-3F1782B0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E81C-0617-4FA6-B2B7-9507BEEA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93A0-75A4-4CFA-87D7-3F0284EC1187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343-C768-48EE-AC80-421A3ABF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31E7B0-3A82-47AD-88C5-4151E9E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18256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94932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98044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36020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44084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36639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85502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58150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5852" name="AutoShape 11"/>
          <p:cNvCxnSpPr>
            <a:cxnSpLocks noChangeShapeType="1"/>
            <a:stCxn id="35844" idx="7"/>
            <a:endCxn id="35847" idx="2"/>
          </p:cNvCxnSpPr>
          <p:nvPr/>
        </p:nvCxnSpPr>
        <p:spPr bwMode="auto">
          <a:xfrm flipV="1">
            <a:off x="20828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3" name="AutoShape 12"/>
          <p:cNvCxnSpPr>
            <a:cxnSpLocks noChangeShapeType="1"/>
            <a:stCxn id="35844" idx="6"/>
            <a:endCxn id="35848" idx="1"/>
          </p:cNvCxnSpPr>
          <p:nvPr/>
        </p:nvCxnSpPr>
        <p:spPr bwMode="auto">
          <a:xfrm>
            <a:off x="21351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4" name="AutoShape 13"/>
          <p:cNvCxnSpPr>
            <a:cxnSpLocks noChangeShapeType="1"/>
            <a:stCxn id="35844" idx="5"/>
            <a:endCxn id="35849" idx="0"/>
          </p:cNvCxnSpPr>
          <p:nvPr/>
        </p:nvCxnSpPr>
        <p:spPr bwMode="auto">
          <a:xfrm>
            <a:off x="20828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5" name="AutoShape 14"/>
          <p:cNvCxnSpPr>
            <a:cxnSpLocks noChangeShapeType="1"/>
            <a:stCxn id="35848" idx="7"/>
            <a:endCxn id="35845" idx="2"/>
          </p:cNvCxnSpPr>
          <p:nvPr/>
        </p:nvCxnSpPr>
        <p:spPr bwMode="auto">
          <a:xfrm flipV="1">
            <a:off x="4665662" y="2659062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6" name="AutoShape 15"/>
          <p:cNvCxnSpPr>
            <a:cxnSpLocks noChangeShapeType="1"/>
            <a:stCxn id="35850" idx="7"/>
            <a:endCxn id="35845" idx="4"/>
          </p:cNvCxnSpPr>
          <p:nvPr/>
        </p:nvCxnSpPr>
        <p:spPr bwMode="auto">
          <a:xfrm flipV="1">
            <a:off x="88074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7" name="AutoShape 16"/>
          <p:cNvCxnSpPr>
            <a:cxnSpLocks noChangeShapeType="1"/>
            <a:stCxn id="35848" idx="5"/>
            <a:endCxn id="35851" idx="1"/>
          </p:cNvCxnSpPr>
          <p:nvPr/>
        </p:nvCxnSpPr>
        <p:spPr bwMode="auto">
          <a:xfrm>
            <a:off x="46656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8" name="AutoShape 17"/>
          <p:cNvCxnSpPr>
            <a:cxnSpLocks noChangeShapeType="1"/>
            <a:stCxn id="35851" idx="5"/>
            <a:endCxn id="35846" idx="2"/>
          </p:cNvCxnSpPr>
          <p:nvPr/>
        </p:nvCxnSpPr>
        <p:spPr bwMode="auto">
          <a:xfrm>
            <a:off x="6072188" y="4635501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9" name="AutoShape 18"/>
          <p:cNvCxnSpPr>
            <a:cxnSpLocks noChangeShapeType="1"/>
            <a:stCxn id="35851" idx="6"/>
            <a:endCxn id="35850" idx="2"/>
          </p:cNvCxnSpPr>
          <p:nvPr/>
        </p:nvCxnSpPr>
        <p:spPr bwMode="auto">
          <a:xfrm flipV="1">
            <a:off x="6124575" y="4178300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60" name="AutoShape 19"/>
          <p:cNvCxnSpPr>
            <a:cxnSpLocks noChangeShapeType="1"/>
            <a:stCxn id="35850" idx="4"/>
            <a:endCxn id="35846" idx="1"/>
          </p:cNvCxnSpPr>
          <p:nvPr/>
        </p:nvCxnSpPr>
        <p:spPr bwMode="auto">
          <a:xfrm>
            <a:off x="87010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1" name="AutoShape 20"/>
          <p:cNvCxnSpPr>
            <a:cxnSpLocks noChangeShapeType="1"/>
            <a:stCxn id="35845" idx="3"/>
            <a:endCxn id="35851" idx="7"/>
          </p:cNvCxnSpPr>
          <p:nvPr/>
        </p:nvCxnSpPr>
        <p:spPr bwMode="auto">
          <a:xfrm flipH="1">
            <a:off x="6072188" y="2773362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62" name="AutoShape 21"/>
          <p:cNvCxnSpPr>
            <a:cxnSpLocks noChangeShapeType="1"/>
            <a:stCxn id="35848" idx="4"/>
            <a:endCxn id="35849" idx="7"/>
          </p:cNvCxnSpPr>
          <p:nvPr/>
        </p:nvCxnSpPr>
        <p:spPr bwMode="auto">
          <a:xfrm flipH="1">
            <a:off x="39211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3" name="AutoShape 22"/>
          <p:cNvCxnSpPr>
            <a:cxnSpLocks noChangeShapeType="1"/>
            <a:stCxn id="35849" idx="6"/>
            <a:endCxn id="35851" idx="2"/>
          </p:cNvCxnSpPr>
          <p:nvPr/>
        </p:nvCxnSpPr>
        <p:spPr bwMode="auto">
          <a:xfrm flipV="1">
            <a:off x="3973513" y="452120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4" name="AutoShape 23"/>
          <p:cNvCxnSpPr>
            <a:cxnSpLocks noChangeShapeType="1"/>
            <a:stCxn id="35847" idx="6"/>
            <a:endCxn id="35845" idx="1"/>
          </p:cNvCxnSpPr>
          <p:nvPr/>
        </p:nvCxnSpPr>
        <p:spPr bwMode="auto">
          <a:xfrm flipV="1">
            <a:off x="39116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5865" name="AutoShape 24"/>
          <p:cNvCxnSpPr>
            <a:cxnSpLocks noChangeShapeType="1"/>
            <a:stCxn id="35849" idx="6"/>
            <a:endCxn id="35846" idx="3"/>
          </p:cNvCxnSpPr>
          <p:nvPr/>
        </p:nvCxnSpPr>
        <p:spPr bwMode="auto">
          <a:xfrm>
            <a:off x="3973512" y="577215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6" name="AutoShape 25"/>
          <p:cNvCxnSpPr>
            <a:cxnSpLocks noChangeShapeType="1"/>
            <a:stCxn id="35845" idx="5"/>
            <a:endCxn id="35846" idx="0"/>
          </p:cNvCxnSpPr>
          <p:nvPr/>
        </p:nvCxnSpPr>
        <p:spPr bwMode="auto">
          <a:xfrm>
            <a:off x="9750426" y="2773363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63849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63198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75168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27336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32893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28194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41052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50434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6878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5876" name="Text Box 35"/>
          <p:cNvSpPr txBox="1">
            <a:spLocks noChangeArrowheads="1"/>
          </p:cNvSpPr>
          <p:nvPr/>
        </p:nvSpPr>
        <p:spPr bwMode="auto">
          <a:xfrm>
            <a:off x="61404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75644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74691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89662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5880" name="Text Box 39"/>
          <p:cNvSpPr txBox="1">
            <a:spLocks noChangeArrowheads="1"/>
          </p:cNvSpPr>
          <p:nvPr/>
        </p:nvSpPr>
        <p:spPr bwMode="auto">
          <a:xfrm>
            <a:off x="97012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90614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5882" name="Text Box 41"/>
          <p:cNvSpPr txBox="1">
            <a:spLocks noChangeArrowheads="1"/>
          </p:cNvSpPr>
          <p:nvPr/>
        </p:nvSpPr>
        <p:spPr bwMode="auto">
          <a:xfrm>
            <a:off x="38306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3" name="Text Box 42"/>
          <p:cNvSpPr txBox="1">
            <a:spLocks noChangeArrowheads="1"/>
          </p:cNvSpPr>
          <p:nvPr/>
        </p:nvSpPr>
        <p:spPr bwMode="auto">
          <a:xfrm>
            <a:off x="36861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96551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6483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45513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82565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6954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9" name="Text Box 50"/>
          <p:cNvSpPr txBox="1">
            <a:spLocks noChangeArrowheads="1"/>
          </p:cNvSpPr>
          <p:nvPr/>
        </p:nvSpPr>
        <p:spPr bwMode="auto">
          <a:xfrm>
            <a:off x="34274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0" name="Text Box 51"/>
          <p:cNvSpPr txBox="1">
            <a:spLocks noChangeArrowheads="1"/>
          </p:cNvSpPr>
          <p:nvPr/>
        </p:nvSpPr>
        <p:spPr bwMode="auto">
          <a:xfrm>
            <a:off x="36576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1" name="Text Box 52"/>
          <p:cNvSpPr txBox="1">
            <a:spLocks noChangeArrowheads="1"/>
          </p:cNvSpPr>
          <p:nvPr/>
        </p:nvSpPr>
        <p:spPr bwMode="auto">
          <a:xfrm>
            <a:off x="35258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2" name="Text Box 53"/>
          <p:cNvSpPr txBox="1">
            <a:spLocks noChangeArrowheads="1"/>
          </p:cNvSpPr>
          <p:nvPr/>
        </p:nvSpPr>
        <p:spPr bwMode="auto">
          <a:xfrm>
            <a:off x="42465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3" name="Text Box 54"/>
          <p:cNvSpPr txBox="1">
            <a:spLocks noChangeArrowheads="1"/>
          </p:cNvSpPr>
          <p:nvPr/>
        </p:nvSpPr>
        <p:spPr bwMode="auto">
          <a:xfrm>
            <a:off x="44751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4" name="Text Box 55"/>
          <p:cNvSpPr txBox="1">
            <a:spLocks noChangeArrowheads="1"/>
          </p:cNvSpPr>
          <p:nvPr/>
        </p:nvSpPr>
        <p:spPr bwMode="auto">
          <a:xfrm>
            <a:off x="37385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5" name="Text Box 58"/>
          <p:cNvSpPr txBox="1">
            <a:spLocks noChangeArrowheads="1"/>
          </p:cNvSpPr>
          <p:nvPr/>
        </p:nvSpPr>
        <p:spPr bwMode="auto">
          <a:xfrm>
            <a:off x="56467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96" name="Text Box 59"/>
          <p:cNvSpPr txBox="1">
            <a:spLocks noChangeArrowheads="1"/>
          </p:cNvSpPr>
          <p:nvPr/>
        </p:nvSpPr>
        <p:spPr bwMode="auto">
          <a:xfrm>
            <a:off x="58721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7" name="Text Box 60"/>
          <p:cNvSpPr txBox="1">
            <a:spLocks noChangeArrowheads="1"/>
          </p:cNvSpPr>
          <p:nvPr/>
        </p:nvSpPr>
        <p:spPr bwMode="auto">
          <a:xfrm>
            <a:off x="59642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98" name="Text Box 61"/>
          <p:cNvSpPr txBox="1">
            <a:spLocks noChangeArrowheads="1"/>
          </p:cNvSpPr>
          <p:nvPr/>
        </p:nvSpPr>
        <p:spPr bwMode="auto">
          <a:xfrm>
            <a:off x="58848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5899" name="Text Box 62"/>
          <p:cNvSpPr txBox="1">
            <a:spLocks noChangeArrowheads="1"/>
          </p:cNvSpPr>
          <p:nvPr/>
        </p:nvSpPr>
        <p:spPr bwMode="auto">
          <a:xfrm>
            <a:off x="93551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0" name="Text Box 63"/>
          <p:cNvSpPr txBox="1">
            <a:spLocks noChangeArrowheads="1"/>
          </p:cNvSpPr>
          <p:nvPr/>
        </p:nvSpPr>
        <p:spPr bwMode="auto">
          <a:xfrm>
            <a:off x="9872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95932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90122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6176963" y="38354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62817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5" name="Text Box 69"/>
          <p:cNvSpPr txBox="1">
            <a:spLocks noChangeArrowheads="1"/>
          </p:cNvSpPr>
          <p:nvPr/>
        </p:nvSpPr>
        <p:spPr bwMode="auto">
          <a:xfrm>
            <a:off x="9237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6" name="Text Box 70"/>
          <p:cNvSpPr txBox="1">
            <a:spLocks noChangeArrowheads="1"/>
          </p:cNvSpPr>
          <p:nvPr/>
        </p:nvSpPr>
        <p:spPr bwMode="auto">
          <a:xfrm>
            <a:off x="86566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7" name="Text Box 71"/>
          <p:cNvSpPr txBox="1">
            <a:spLocks noChangeArrowheads="1"/>
          </p:cNvSpPr>
          <p:nvPr/>
        </p:nvSpPr>
        <p:spPr bwMode="auto">
          <a:xfrm>
            <a:off x="8475663" y="37925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8" name="Text Box 72"/>
          <p:cNvSpPr txBox="1">
            <a:spLocks noChangeArrowheads="1"/>
          </p:cNvSpPr>
          <p:nvPr/>
        </p:nvSpPr>
        <p:spPr bwMode="auto">
          <a:xfrm>
            <a:off x="7970838" y="374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9" name="Text Box 75"/>
          <p:cNvSpPr txBox="1">
            <a:spLocks noChangeArrowheads="1"/>
          </p:cNvSpPr>
          <p:nvPr/>
        </p:nvSpPr>
        <p:spPr bwMode="auto">
          <a:xfrm>
            <a:off x="93408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910" name="Text Box 76"/>
          <p:cNvSpPr txBox="1">
            <a:spLocks noChangeArrowheads="1"/>
          </p:cNvSpPr>
          <p:nvPr/>
        </p:nvSpPr>
        <p:spPr bwMode="auto">
          <a:xfrm>
            <a:off x="95377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11" name="Text Box 77"/>
          <p:cNvSpPr txBox="1">
            <a:spLocks noChangeArrowheads="1"/>
          </p:cNvSpPr>
          <p:nvPr/>
        </p:nvSpPr>
        <p:spPr bwMode="auto">
          <a:xfrm>
            <a:off x="96345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12" name="Text Box 78"/>
          <p:cNvSpPr txBox="1">
            <a:spLocks noChangeArrowheads="1"/>
          </p:cNvSpPr>
          <p:nvPr/>
        </p:nvSpPr>
        <p:spPr bwMode="auto">
          <a:xfrm>
            <a:off x="99075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13" name="Text Box 79"/>
          <p:cNvSpPr txBox="1">
            <a:spLocks noChangeArrowheads="1"/>
          </p:cNvSpPr>
          <p:nvPr/>
        </p:nvSpPr>
        <p:spPr bwMode="auto">
          <a:xfrm>
            <a:off x="95265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14" name="Text Box 51"/>
          <p:cNvSpPr txBox="1">
            <a:spLocks noChangeArrowheads="1"/>
          </p:cNvSpPr>
          <p:nvPr/>
        </p:nvSpPr>
        <p:spPr bwMode="auto">
          <a:xfrm>
            <a:off x="2362201" y="83820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}</a:t>
            </a:r>
          </a:p>
        </p:txBody>
      </p:sp>
      <p:sp>
        <p:nvSpPr>
          <p:cNvPr id="76" name="Freeform 80"/>
          <p:cNvSpPr>
            <a:spLocks/>
          </p:cNvSpPr>
          <p:nvPr/>
        </p:nvSpPr>
        <p:spPr bwMode="auto">
          <a:xfrm>
            <a:off x="1701800" y="1597025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382E6893-DD91-4C91-A407-5901086C7429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8" name="Picture 2" descr="E:\NIET\Project\xLogo11.png.pagespeed.ic.pydHLuCQEZ.png">
            <a:extLst>
              <a:ext uri="{FF2B5EF4-FFF2-40B4-BE49-F238E27FC236}">
                <a16:creationId xmlns:a16="http://schemas.microsoft.com/office/drawing/2014/main" id="{DDAC7E60-45E3-419D-8463-4C8A302E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9CE8-0919-4B42-B5B4-D236B943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2F5-B8BB-4AFD-BE04-5A20E0BC13E0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7EC0-DBED-4F02-B709-08ECFDF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C20F42-7212-4AFE-8E3F-3D194640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17494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94170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97282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35258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43322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35877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84740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57388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6876" name="AutoShape 11"/>
          <p:cNvCxnSpPr>
            <a:cxnSpLocks noChangeShapeType="1"/>
            <a:stCxn id="36868" idx="7"/>
            <a:endCxn id="36871" idx="2"/>
          </p:cNvCxnSpPr>
          <p:nvPr/>
        </p:nvCxnSpPr>
        <p:spPr bwMode="auto">
          <a:xfrm flipV="1">
            <a:off x="20066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7" name="AutoShape 12"/>
          <p:cNvCxnSpPr>
            <a:cxnSpLocks noChangeShapeType="1"/>
            <a:stCxn id="36868" idx="6"/>
            <a:endCxn id="36872" idx="1"/>
          </p:cNvCxnSpPr>
          <p:nvPr/>
        </p:nvCxnSpPr>
        <p:spPr bwMode="auto">
          <a:xfrm>
            <a:off x="20589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8" name="AutoShape 13"/>
          <p:cNvCxnSpPr>
            <a:cxnSpLocks noChangeShapeType="1"/>
            <a:stCxn id="36868" idx="5"/>
            <a:endCxn id="36873" idx="0"/>
          </p:cNvCxnSpPr>
          <p:nvPr/>
        </p:nvCxnSpPr>
        <p:spPr bwMode="auto">
          <a:xfrm>
            <a:off x="20066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9" name="AutoShape 14"/>
          <p:cNvCxnSpPr>
            <a:cxnSpLocks noChangeShapeType="1"/>
            <a:stCxn id="36872" idx="7"/>
            <a:endCxn id="36869" idx="2"/>
          </p:cNvCxnSpPr>
          <p:nvPr/>
        </p:nvCxnSpPr>
        <p:spPr bwMode="auto">
          <a:xfrm flipV="1">
            <a:off x="4589462" y="2659062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0" name="AutoShape 15"/>
          <p:cNvCxnSpPr>
            <a:cxnSpLocks noChangeShapeType="1"/>
            <a:stCxn id="36874" idx="7"/>
            <a:endCxn id="36869" idx="4"/>
          </p:cNvCxnSpPr>
          <p:nvPr/>
        </p:nvCxnSpPr>
        <p:spPr bwMode="auto">
          <a:xfrm flipV="1">
            <a:off x="87312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1" name="AutoShape 16"/>
          <p:cNvCxnSpPr>
            <a:cxnSpLocks noChangeShapeType="1"/>
            <a:stCxn id="36872" idx="5"/>
            <a:endCxn id="36875" idx="1"/>
          </p:cNvCxnSpPr>
          <p:nvPr/>
        </p:nvCxnSpPr>
        <p:spPr bwMode="auto">
          <a:xfrm>
            <a:off x="45894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2" name="AutoShape 17"/>
          <p:cNvCxnSpPr>
            <a:cxnSpLocks noChangeShapeType="1"/>
            <a:stCxn id="36875" idx="5"/>
            <a:endCxn id="36870" idx="2"/>
          </p:cNvCxnSpPr>
          <p:nvPr/>
        </p:nvCxnSpPr>
        <p:spPr bwMode="auto">
          <a:xfrm>
            <a:off x="5995988" y="4635501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3" name="AutoShape 18"/>
          <p:cNvCxnSpPr>
            <a:cxnSpLocks noChangeShapeType="1"/>
            <a:stCxn id="36875" idx="6"/>
            <a:endCxn id="36874" idx="2"/>
          </p:cNvCxnSpPr>
          <p:nvPr/>
        </p:nvCxnSpPr>
        <p:spPr bwMode="auto">
          <a:xfrm flipV="1">
            <a:off x="6048375" y="4178300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4" name="AutoShape 19"/>
          <p:cNvCxnSpPr>
            <a:cxnSpLocks noChangeShapeType="1"/>
            <a:stCxn id="36874" idx="4"/>
            <a:endCxn id="36870" idx="1"/>
          </p:cNvCxnSpPr>
          <p:nvPr/>
        </p:nvCxnSpPr>
        <p:spPr bwMode="auto">
          <a:xfrm>
            <a:off x="86248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5" name="AutoShape 20"/>
          <p:cNvCxnSpPr>
            <a:cxnSpLocks noChangeShapeType="1"/>
            <a:stCxn id="36869" idx="3"/>
            <a:endCxn id="36875" idx="7"/>
          </p:cNvCxnSpPr>
          <p:nvPr/>
        </p:nvCxnSpPr>
        <p:spPr bwMode="auto">
          <a:xfrm flipH="1">
            <a:off x="5995988" y="2773362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6" name="AutoShape 21"/>
          <p:cNvCxnSpPr>
            <a:cxnSpLocks noChangeShapeType="1"/>
            <a:stCxn id="36872" idx="4"/>
            <a:endCxn id="36873" idx="7"/>
          </p:cNvCxnSpPr>
          <p:nvPr/>
        </p:nvCxnSpPr>
        <p:spPr bwMode="auto">
          <a:xfrm flipH="1">
            <a:off x="38449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7" name="AutoShape 22"/>
          <p:cNvCxnSpPr>
            <a:cxnSpLocks noChangeShapeType="1"/>
            <a:stCxn id="36873" idx="6"/>
            <a:endCxn id="36875" idx="2"/>
          </p:cNvCxnSpPr>
          <p:nvPr/>
        </p:nvCxnSpPr>
        <p:spPr bwMode="auto">
          <a:xfrm flipV="1">
            <a:off x="3897313" y="452120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8" name="AutoShape 23"/>
          <p:cNvCxnSpPr>
            <a:cxnSpLocks noChangeShapeType="1"/>
            <a:stCxn id="36871" idx="6"/>
            <a:endCxn id="36869" idx="1"/>
          </p:cNvCxnSpPr>
          <p:nvPr/>
        </p:nvCxnSpPr>
        <p:spPr bwMode="auto">
          <a:xfrm flipV="1">
            <a:off x="38354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6889" name="AutoShape 24"/>
          <p:cNvCxnSpPr>
            <a:cxnSpLocks noChangeShapeType="1"/>
            <a:stCxn id="36873" idx="6"/>
            <a:endCxn id="36870" idx="3"/>
          </p:cNvCxnSpPr>
          <p:nvPr/>
        </p:nvCxnSpPr>
        <p:spPr bwMode="auto">
          <a:xfrm>
            <a:off x="3897312" y="577215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0" name="AutoShape 25"/>
          <p:cNvCxnSpPr>
            <a:cxnSpLocks noChangeShapeType="1"/>
            <a:stCxn id="36869" idx="5"/>
            <a:endCxn id="36870" idx="0"/>
          </p:cNvCxnSpPr>
          <p:nvPr/>
        </p:nvCxnSpPr>
        <p:spPr bwMode="auto">
          <a:xfrm>
            <a:off x="9674226" y="2773363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63087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62436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74406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26574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32131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27432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40290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49672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46116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60642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74882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73929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88900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96250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89852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37544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07" name="Text Box 42"/>
          <p:cNvSpPr txBox="1">
            <a:spLocks noChangeArrowheads="1"/>
          </p:cNvSpPr>
          <p:nvPr/>
        </p:nvSpPr>
        <p:spPr bwMode="auto">
          <a:xfrm>
            <a:off x="36099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95789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09" name="Text Box 44"/>
          <p:cNvSpPr txBox="1">
            <a:spLocks noChangeArrowheads="1"/>
          </p:cNvSpPr>
          <p:nvPr/>
        </p:nvSpPr>
        <p:spPr bwMode="auto">
          <a:xfrm>
            <a:off x="55721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44751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81803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2" name="Text Box 47"/>
          <p:cNvSpPr txBox="1">
            <a:spLocks noChangeArrowheads="1"/>
          </p:cNvSpPr>
          <p:nvPr/>
        </p:nvSpPr>
        <p:spPr bwMode="auto">
          <a:xfrm>
            <a:off x="16192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3512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35814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34496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41703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43989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36623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55705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57959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58880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58086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92789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97964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95170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89360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6100763" y="38354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62055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91614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8580438" y="58737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1" name="Text Box 67"/>
          <p:cNvSpPr txBox="1">
            <a:spLocks noChangeArrowheads="1"/>
          </p:cNvSpPr>
          <p:nvPr/>
        </p:nvSpPr>
        <p:spPr bwMode="auto">
          <a:xfrm>
            <a:off x="8399463" y="37925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2" name="Text Box 68"/>
          <p:cNvSpPr txBox="1">
            <a:spLocks noChangeArrowheads="1"/>
          </p:cNvSpPr>
          <p:nvPr/>
        </p:nvSpPr>
        <p:spPr bwMode="auto">
          <a:xfrm>
            <a:off x="7894638" y="374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92646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34" name="Text Box 70"/>
          <p:cNvSpPr txBox="1">
            <a:spLocks noChangeArrowheads="1"/>
          </p:cNvSpPr>
          <p:nvPr/>
        </p:nvSpPr>
        <p:spPr bwMode="auto">
          <a:xfrm>
            <a:off x="94615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95583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6" name="Text Box 72"/>
          <p:cNvSpPr txBox="1">
            <a:spLocks noChangeArrowheads="1"/>
          </p:cNvSpPr>
          <p:nvPr/>
        </p:nvSpPr>
        <p:spPr bwMode="auto">
          <a:xfrm>
            <a:off x="98313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7" name="Text Box 73"/>
          <p:cNvSpPr txBox="1">
            <a:spLocks noChangeArrowheads="1"/>
          </p:cNvSpPr>
          <p:nvPr/>
        </p:nvSpPr>
        <p:spPr bwMode="auto">
          <a:xfrm>
            <a:off x="94503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8" name="Text Box 51"/>
          <p:cNvSpPr txBox="1">
            <a:spLocks noChangeArrowheads="1"/>
          </p:cNvSpPr>
          <p:nvPr/>
        </p:nvSpPr>
        <p:spPr bwMode="auto">
          <a:xfrm>
            <a:off x="2286001" y="83820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}</a:t>
            </a:r>
          </a:p>
        </p:txBody>
      </p:sp>
      <p:sp>
        <p:nvSpPr>
          <p:cNvPr id="75" name="Freeform 80"/>
          <p:cNvSpPr>
            <a:spLocks/>
          </p:cNvSpPr>
          <p:nvPr/>
        </p:nvSpPr>
        <p:spPr bwMode="auto">
          <a:xfrm>
            <a:off x="1627187" y="1597025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14FB891C-AB4B-4CF9-A7FF-5A35A804321B}"/>
              </a:ext>
            </a:extLst>
          </p:cNvPr>
          <p:cNvSpPr txBox="1">
            <a:spLocks/>
          </p:cNvSpPr>
          <p:nvPr/>
        </p:nvSpPr>
        <p:spPr>
          <a:xfrm>
            <a:off x="289560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9" name="Picture 2" descr="E:\NIET\Project\xLogo11.png.pagespeed.ic.pydHLuCQEZ.png">
            <a:extLst>
              <a:ext uri="{FF2B5EF4-FFF2-40B4-BE49-F238E27FC236}">
                <a16:creationId xmlns:a16="http://schemas.microsoft.com/office/drawing/2014/main" id="{C7384061-381A-4541-B248-8B1D781B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72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582B-9973-425F-AF81-CB71ACBA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FA0C-4BAA-443C-81E3-1FEFDD9D4FE8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884F-F4B7-4C75-9734-0FE1F79D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EEEB4-3CC9-4423-A064-6B9611B0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793" y="1190893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/>
              <a:t>Dijkstra (G, w, s)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793" y="2057401"/>
            <a:ext cx="8229600" cy="56864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INITIALIZE-SINGLE-SOURCE(</a:t>
            </a:r>
            <a:r>
              <a:rPr lang="en-US" sz="2200" dirty="0">
                <a:latin typeface="Comic Sans MS" pitchFamily="66" charset="0"/>
              </a:rPr>
              <a:t>V, s</a:t>
            </a:r>
            <a:r>
              <a:rPr lang="en-US" sz="22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S ←  </a:t>
            </a:r>
            <a:r>
              <a:rPr lang="en-US" sz="2200" dirty="0">
                <a:sym typeface="Symbol" pitchFamily="18" charset="2"/>
              </a:rPr>
              <a:t>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</a:t>
            </a:r>
            <a:r>
              <a:rPr lang="en-US" sz="2200" b="1" dirty="0"/>
              <a:t>while </a:t>
            </a:r>
            <a:r>
              <a:rPr lang="en-US" sz="2200" dirty="0"/>
              <a:t>Q </a:t>
            </a:r>
            <a:r>
              <a:rPr lang="en-US" sz="2200" dirty="0">
                <a:sym typeface="Symbol" pitchFamily="18" charset="2"/>
              </a:rPr>
              <a:t>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</a:t>
            </a:r>
            <a:endParaRPr lang="en-US" sz="2200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     </a:t>
            </a:r>
            <a:r>
              <a:rPr lang="en-US" sz="2200" b="1" dirty="0"/>
              <a:t>do</a:t>
            </a:r>
            <a:r>
              <a:rPr lang="en-US" sz="2200" dirty="0"/>
              <a:t> </a:t>
            </a:r>
            <a:r>
              <a:rPr lang="en-US" sz="2200" dirty="0">
                <a:latin typeface="Comic Sans MS" pitchFamily="66" charset="0"/>
              </a:rPr>
              <a:t>u</a:t>
            </a:r>
            <a:r>
              <a:rPr lang="en-US" sz="2200" dirty="0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          S ← S </a:t>
            </a:r>
            <a:r>
              <a:rPr lang="en-US" sz="2200" dirty="0">
                <a:sym typeface="Symbol" pitchFamily="18" charset="2"/>
              </a:rPr>
              <a:t></a:t>
            </a:r>
            <a:r>
              <a:rPr lang="en-US" sz="2200" dirty="0"/>
              <a:t> {</a:t>
            </a:r>
            <a:r>
              <a:rPr lang="en-US" sz="2200" dirty="0">
                <a:latin typeface="Comic Sans MS" pitchFamily="66" charset="0"/>
              </a:rPr>
              <a:t>u</a:t>
            </a:r>
            <a:r>
              <a:rPr lang="en-US" sz="2200" dirty="0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          </a:t>
            </a:r>
            <a:r>
              <a:rPr lang="en-US" sz="2200" b="1" dirty="0"/>
              <a:t>for </a:t>
            </a:r>
            <a:r>
              <a:rPr lang="en-US" sz="2200" dirty="0"/>
              <a:t>each vertex </a:t>
            </a:r>
            <a:r>
              <a:rPr lang="en-US" sz="2200" dirty="0">
                <a:latin typeface="Comic Sans MS" pitchFamily="66" charset="0"/>
              </a:rPr>
              <a:t>v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200" dirty="0">
                <a:latin typeface="Comic Sans MS" pitchFamily="66" charset="0"/>
              </a:rPr>
              <a:t> Adj[u]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/>
              <a:t>                 </a:t>
            </a:r>
            <a:r>
              <a:rPr lang="en-US" sz="2200" b="1" dirty="0"/>
              <a:t>do </a:t>
            </a:r>
            <a:r>
              <a:rPr lang="en-US" sz="2200" dirty="0"/>
              <a:t>RELAX(</a:t>
            </a:r>
            <a:r>
              <a:rPr lang="en-US" sz="2200" dirty="0">
                <a:latin typeface="Comic Sans MS" pitchFamily="66" charset="0"/>
              </a:rPr>
              <a:t>u, v, w</a:t>
            </a:r>
            <a:r>
              <a:rPr lang="en-US" sz="2200" dirty="0"/>
              <a:t>)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200" dirty="0"/>
              <a:t>	Running time: </a:t>
            </a:r>
            <a:r>
              <a:rPr lang="en-US" sz="2200" dirty="0">
                <a:latin typeface="Comic Sans MS" pitchFamily="66" charset="0"/>
              </a:rPr>
              <a:t>O(</a:t>
            </a:r>
            <a:r>
              <a:rPr lang="en-US" sz="2200" dirty="0" err="1">
                <a:latin typeface="Comic Sans MS" pitchFamily="66" charset="0"/>
              </a:rPr>
              <a:t>VlgV</a:t>
            </a:r>
            <a:r>
              <a:rPr lang="en-US" sz="2200" dirty="0">
                <a:latin typeface="Comic Sans MS" pitchFamily="66" charset="0"/>
              </a:rPr>
              <a:t> + </a:t>
            </a:r>
            <a:r>
              <a:rPr lang="en-US" sz="2200" dirty="0" err="1">
                <a:latin typeface="Comic Sans MS" pitchFamily="66" charset="0"/>
              </a:rPr>
              <a:t>ElgV</a:t>
            </a:r>
            <a:r>
              <a:rPr lang="en-US" sz="2200" dirty="0">
                <a:latin typeface="Comic Sans MS" pitchFamily="66" charset="0"/>
              </a:rPr>
              <a:t>) = O(</a:t>
            </a:r>
            <a:r>
              <a:rPr lang="en-US" sz="2200" dirty="0" err="1">
                <a:latin typeface="Comic Sans MS" pitchFamily="66" charset="0"/>
              </a:rPr>
              <a:t>ElgV</a:t>
            </a:r>
            <a:r>
              <a:rPr lang="en-US" sz="2200" dirty="0">
                <a:latin typeface="Comic Sans MS" pitchFamily="66" charset="0"/>
              </a:rPr>
              <a:t>)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7736322" y="2096940"/>
            <a:ext cx="723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ym typeface="Symbol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7361722" y="23646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6784302" y="3077480"/>
            <a:ext cx="25683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ym typeface="Symbol" pitchFamily="18" charset="2"/>
              </a:rPr>
              <a:t>O(V)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6253752" y="328504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6693490" y="3531792"/>
            <a:ext cx="25827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ym typeface="Symbol" pitchFamily="18" charset="2"/>
              </a:rPr>
              <a:t>Executed O(V)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6253752" y="3733800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7568172" y="3975557"/>
            <a:ext cx="89960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ym typeface="Symbol" pitchFamily="18" charset="2"/>
              </a:rPr>
              <a:t>O(</a:t>
            </a:r>
            <a:r>
              <a:rPr lang="en-US" sz="2200" dirty="0" err="1">
                <a:sym typeface="Symbol" pitchFamily="18" charset="2"/>
              </a:rPr>
              <a:t>lgV</a:t>
            </a:r>
            <a:r>
              <a:rPr lang="en-US" sz="2200" dirty="0">
                <a:sym typeface="Symbol" pitchFamily="18" charset="2"/>
              </a:rPr>
              <a:t>)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7010400" y="4191000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6537917" y="5390140"/>
            <a:ext cx="22349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ym typeface="Symbol" pitchFamily="18" charset="2"/>
              </a:rPr>
              <a:t>O(E) times; O(</a:t>
            </a:r>
            <a:r>
              <a:rPr lang="en-US" sz="2200" dirty="0" err="1">
                <a:sym typeface="Symbol" pitchFamily="18" charset="2"/>
              </a:rPr>
              <a:t>lgV</a:t>
            </a:r>
            <a:r>
              <a:rPr lang="en-US" sz="2200" dirty="0">
                <a:sym typeface="Symbol" pitchFamily="18" charset="2"/>
              </a:rPr>
              <a:t>)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6231528" y="5623912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449C28-0D8D-44D7-900D-3984E2965A47}"/>
              </a:ext>
            </a:extLst>
          </p:cNvPr>
          <p:cNvSpPr txBox="1">
            <a:spLocks/>
          </p:cNvSpPr>
          <p:nvPr/>
        </p:nvSpPr>
        <p:spPr>
          <a:xfrm>
            <a:off x="290789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a-DK" sz="3200" b="1" dirty="0"/>
              <a:t>Dijkstra’s Pseudo Code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16" name="Picture 2" descr="E:\NIET\Project\xLogo11.png.pagespeed.ic.pydHLuCQEZ.png">
            <a:extLst>
              <a:ext uri="{FF2B5EF4-FFF2-40B4-BE49-F238E27FC236}">
                <a16:creationId xmlns:a16="http://schemas.microsoft.com/office/drawing/2014/main" id="{5B42CA65-A219-4B2F-971F-0725F35A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0F26-A21D-4BD6-AF74-1123039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26FA-93B7-4539-B17F-A6C0447495E2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77C8-0B15-4198-8810-D6ECC102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7D002B-7411-4DEF-8B81-5573760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031" y="112057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da-DK" sz="2800" b="1" dirty="0"/>
              <a:t>Dijkstra’s Running Time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031" y="2241449"/>
            <a:ext cx="8358188" cy="1743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a-DK" sz="2200" dirty="0"/>
              <a:t>Extract-Min executed |</a:t>
            </a:r>
            <a:r>
              <a:rPr lang="da-DK" sz="2200" i="1" dirty="0"/>
              <a:t>V</a:t>
            </a:r>
            <a:r>
              <a:rPr lang="da-DK" sz="2200" dirty="0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sz="2200" dirty="0"/>
              <a:t>Decrease-Key executed |</a:t>
            </a:r>
            <a:r>
              <a:rPr lang="da-DK" sz="2200" i="1" dirty="0"/>
              <a:t>E</a:t>
            </a:r>
            <a:r>
              <a:rPr lang="da-DK" sz="2200" dirty="0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sz="2200" dirty="0"/>
              <a:t>Time = |</a:t>
            </a:r>
            <a:r>
              <a:rPr lang="da-DK" sz="2200" i="1" dirty="0"/>
              <a:t>V</a:t>
            </a:r>
            <a:r>
              <a:rPr lang="da-DK" sz="2200" dirty="0"/>
              <a:t>| </a:t>
            </a:r>
            <a:r>
              <a:rPr lang="da-DK" sz="2200" i="1" dirty="0"/>
              <a:t>T</a:t>
            </a:r>
            <a:r>
              <a:rPr lang="da-DK" sz="2200" baseline="-25000" dirty="0"/>
              <a:t>Extract-Min</a:t>
            </a:r>
            <a:r>
              <a:rPr lang="da-DK" sz="2200" dirty="0"/>
              <a:t> + |</a:t>
            </a:r>
            <a:r>
              <a:rPr lang="da-DK" sz="2200" i="1" dirty="0"/>
              <a:t>E</a:t>
            </a:r>
            <a:r>
              <a:rPr lang="da-DK" sz="2200" dirty="0"/>
              <a:t>| </a:t>
            </a:r>
            <a:r>
              <a:rPr lang="da-DK" sz="2200" i="1" dirty="0"/>
              <a:t>T</a:t>
            </a:r>
            <a:r>
              <a:rPr lang="da-DK" sz="2200" baseline="-25000" dirty="0"/>
              <a:t>Decrease-Key</a:t>
            </a:r>
          </a:p>
          <a:p>
            <a:pPr eaLnBrk="1" hangingPunct="1">
              <a:lnSpc>
                <a:spcPct val="90000"/>
              </a:lnSpc>
            </a:pPr>
            <a:r>
              <a:rPr lang="da-DK" sz="2200" i="1" dirty="0"/>
              <a:t>T</a:t>
            </a:r>
            <a:r>
              <a:rPr lang="da-DK" sz="2200" dirty="0"/>
              <a:t> depends on different Q implementations</a:t>
            </a:r>
          </a:p>
        </p:txBody>
      </p:sp>
      <p:graphicFrame>
        <p:nvGraphicFramePr>
          <p:cNvPr id="62500" name="Group 36"/>
          <p:cNvGraphicFramePr>
            <a:graphicFrameLocks noGrp="1"/>
          </p:cNvGraphicFramePr>
          <p:nvPr/>
        </p:nvGraphicFramePr>
        <p:xfrm>
          <a:off x="2165350" y="3962400"/>
          <a:ext cx="8083550" cy="2042160"/>
        </p:xfrm>
        <a:graphic>
          <a:graphicData uri="http://schemas.openxmlformats.org/drawingml/2006/table">
            <a:tbl>
              <a:tblPr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T(Extract-Min)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T(Decrease-Key)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array 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 </a:t>
                      </a:r>
                      <a:r>
                        <a:rPr kumimoji="0" lang="da-DK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 heap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(lg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(lg 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lg 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Fibonacci heap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(lg</a:t>
                      </a: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 (amort.)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da-DK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lg</a:t>
                      </a:r>
                      <a:r>
                        <a:rPr kumimoji="0" lang="da-DK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+ </a:t>
                      </a:r>
                      <a:r>
                        <a:rPr kumimoji="0" lang="da-DK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kumimoji="0" lang="da-D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AA65AC4-BA0C-40C9-ACCD-1CEA1FC94207}"/>
              </a:ext>
            </a:extLst>
          </p:cNvPr>
          <p:cNvSpPr txBox="1">
            <a:spLocks/>
          </p:cNvSpPr>
          <p:nvPr/>
        </p:nvSpPr>
        <p:spPr>
          <a:xfrm>
            <a:off x="290789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a-DK" sz="3200" b="1" dirty="0"/>
              <a:t>Dijkstra’s Pseudo Code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EC67D3A8-ECC3-4EE2-B0FA-79BD860A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1B463-A611-487B-B7F2-14DFEF92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4C6-715D-486D-8A06-F02F6CEEAE6A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17AB6-52EB-4C9B-98F9-4616921F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25435-96C3-41C0-BF67-3F00EB06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54260" y="1022862"/>
            <a:ext cx="8703945" cy="5441756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- Traffic Information Systems are most prominent use  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- Mapping (Map Quest, Google Maps) 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- Routing Systems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2673944"/>
            <a:ext cx="3413283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133600"/>
            <a:ext cx="3760470" cy="409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B0323C-D67A-4B80-A209-0BC355F723B1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Applications of Dijkstra's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id="{311EA1F2-37CF-4AB6-846E-E436962A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A0DC-D768-411F-BF3B-42BC91C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E6A-9484-4FFD-8BFE-585EC31F8F25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BEB3-61D1-46AC-9A69-A3FE451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14455-71F9-4D2C-ACEC-A064C40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1"/>
            <a:ext cx="10134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urw-din"/>
              </a:rPr>
              <a:t>File Organization refers to the logical relationships among various records that constitute the file, particularly with respect to the means of identification and access to any specific record.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urw-din"/>
              </a:rPr>
              <a:t>In simple terms, Storing the files in certain order is called file Organization.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urw-din"/>
              </a:rPr>
              <a:t>File Structure</a:t>
            </a:r>
            <a:r>
              <a:rPr lang="en-US" sz="2400" dirty="0">
                <a:latin typeface="urw-din"/>
              </a:rPr>
              <a:t> refers to the format of the label and data blocks and of any logical control record.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BEF-1F90-4976-94DD-A23C77DC6B52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File Organization 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219201" y="1595522"/>
            <a:ext cx="5354654" cy="4948307"/>
          </a:xfr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 One particularly relevant this week: epidemiology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 Prof. Lauren Meyers (MIT, Biology Dept.) uses networks to model the spread of infectious diseases and design prevention and response strategies.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73854" y="1447801"/>
            <a:ext cx="4094147" cy="4266869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Applications of Dijkstra's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F587-2EE0-4887-9302-A9A5F36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5025-A2EF-4FAA-A1FF-41C25D4DCADD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7F9A0-C554-4762-85C6-FB8BFE21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88CBF2-7400-471A-8CCB-8287A88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90600" y="1509547"/>
            <a:ext cx="5698783" cy="4525963"/>
          </a:xfr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sz="2200" dirty="0">
                <a:solidFill>
                  <a:srgbClr val="444444"/>
                </a:solidFill>
                <a:latin typeface="+mj-lt"/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sz="2200" dirty="0">
              <a:solidFill>
                <a:srgbClr val="444444"/>
              </a:solidFill>
              <a:latin typeface="+mj-lt"/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73854" y="1447801"/>
            <a:ext cx="4094147" cy="4266869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Applications of Dijkstra's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C6DAD-A191-43CB-9609-A7AE4F7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A4F5-6BE3-4604-9A09-B04993B528D2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7C8E-8082-424B-9472-E5EF3D2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DB8278-6D58-4EFD-B6A9-214F7551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857B5-6EE3-4C38-B689-239C2A5AC3C1}"/>
              </a:ext>
            </a:extLst>
          </p:cNvPr>
          <p:cNvSpPr/>
          <p:nvPr/>
        </p:nvSpPr>
        <p:spPr>
          <a:xfrm>
            <a:off x="1219200" y="1371601"/>
            <a:ext cx="9906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is a famous algorithm.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It is used to solve All Pairs Shortest Path Problem.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It computes the shortest path between every pair of vertices of the given graph.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is an example of dynamic programming approach.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2B1C6E-A2E3-4412-B69B-9E08116C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D59C-095D-4758-9570-8C640179C80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749DCC-324F-43E7-BB1C-F68AA443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68250-F8EB-47B5-A1EB-234D27A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336A8-8D28-4AD6-931E-3047AD06C220}"/>
              </a:ext>
            </a:extLst>
          </p:cNvPr>
          <p:cNvSpPr/>
          <p:nvPr/>
        </p:nvSpPr>
        <p:spPr>
          <a:xfrm>
            <a:off x="2207342" y="1524001"/>
            <a:ext cx="785105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u="sng" dirty="0">
                <a:solidFill>
                  <a:srgbClr val="303030"/>
                </a:solidFill>
                <a:latin typeface="+mj-lt"/>
              </a:rPr>
              <a:t>Advantages-</a:t>
            </a:r>
            <a:endParaRPr lang="en-US" sz="28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has the following main advantages-</a:t>
            </a:r>
          </a:p>
          <a:p>
            <a:pPr fontAlgn="base"/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It is extremely simple.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It is easy to implement.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9F927B-E6E7-4C37-A682-4524803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FF6-1169-4BCA-BBAB-CFAF50DB7C9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FF0E4B-128D-46BD-8231-9BDD7EF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98246-E70A-412B-A846-7556CAF0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28B6C4-8C2C-40E4-8471-36A2223FE055}"/>
              </a:ext>
            </a:extLst>
          </p:cNvPr>
          <p:cNvSpPr/>
          <p:nvPr/>
        </p:nvSpPr>
        <p:spPr>
          <a:xfrm>
            <a:off x="1828801" y="914401"/>
            <a:ext cx="861059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sz="2400" b="1" dirty="0"/>
              <a:t>Floyd </a:t>
            </a:r>
            <a:r>
              <a:rPr lang="en-US" sz="2400" b="1" dirty="0" err="1"/>
              <a:t>Warshall</a:t>
            </a:r>
            <a:r>
              <a:rPr lang="en-US" sz="2400" b="1" dirty="0"/>
              <a:t> Algorithm is as shown below-</a:t>
            </a:r>
          </a:p>
          <a:p>
            <a:endParaRPr lang="en-US" sz="2200" dirty="0"/>
          </a:p>
          <a:p>
            <a:r>
              <a:rPr lang="en-US" sz="2200" dirty="0"/>
              <a:t>Create a |V| x |V| matrix               // It represents the distance between every pair of vertices as given</a:t>
            </a:r>
          </a:p>
          <a:p>
            <a:endParaRPr lang="en-US" sz="2200" dirty="0"/>
          </a:p>
          <a:p>
            <a:r>
              <a:rPr lang="en-US" sz="2200" dirty="0"/>
              <a:t>For each cell (</a:t>
            </a:r>
            <a:r>
              <a:rPr lang="en-US" sz="2200" dirty="0" err="1"/>
              <a:t>i,j</a:t>
            </a:r>
            <a:r>
              <a:rPr lang="en-US" sz="2200" dirty="0"/>
              <a:t>) in M do-</a:t>
            </a:r>
          </a:p>
          <a:p>
            <a:endParaRPr lang="en-US" sz="2200" dirty="0"/>
          </a:p>
          <a:p>
            <a:r>
              <a:rPr lang="en-US" sz="2200" dirty="0"/>
              <a:t>    if </a:t>
            </a:r>
            <a:r>
              <a:rPr lang="en-US" sz="2200" dirty="0" err="1"/>
              <a:t>i</a:t>
            </a:r>
            <a:r>
              <a:rPr lang="en-US" sz="2200" dirty="0"/>
              <a:t> = = j</a:t>
            </a:r>
          </a:p>
          <a:p>
            <a:endParaRPr lang="en-US" sz="2200" dirty="0"/>
          </a:p>
          <a:p>
            <a:r>
              <a:rPr lang="en-US" sz="2200" dirty="0"/>
              <a:t>        M[ </a:t>
            </a:r>
            <a:r>
              <a:rPr lang="en-US" sz="2200" dirty="0" err="1"/>
              <a:t>i</a:t>
            </a:r>
            <a:r>
              <a:rPr lang="en-US" sz="2200" dirty="0"/>
              <a:t> ][ j ] = 0                 // For all diagonal elements, value = 0</a:t>
            </a:r>
          </a:p>
          <a:p>
            <a:endParaRPr lang="en-US" sz="2200" dirty="0"/>
          </a:p>
          <a:p>
            <a:r>
              <a:rPr lang="en-US" sz="2200" dirty="0"/>
              <a:t>    if (</a:t>
            </a:r>
            <a:r>
              <a:rPr lang="en-US" sz="2200" dirty="0" err="1"/>
              <a:t>i</a:t>
            </a:r>
            <a:r>
              <a:rPr lang="en-US" sz="2200" dirty="0"/>
              <a:t> , j) is an edge in E</a:t>
            </a:r>
          </a:p>
          <a:p>
            <a:endParaRPr lang="en-US" sz="2200" dirty="0"/>
          </a:p>
          <a:p>
            <a:r>
              <a:rPr lang="en-US" sz="2200" dirty="0"/>
              <a:t>        M[ </a:t>
            </a:r>
            <a:r>
              <a:rPr lang="en-US" sz="2200" dirty="0" err="1"/>
              <a:t>i</a:t>
            </a:r>
            <a:r>
              <a:rPr lang="en-US" sz="2200" dirty="0"/>
              <a:t> ][ j ] = weight(</a:t>
            </a:r>
            <a:r>
              <a:rPr lang="en-US" sz="2200" dirty="0" err="1"/>
              <a:t>i,j</a:t>
            </a:r>
            <a:r>
              <a:rPr lang="en-US" sz="2200" dirty="0"/>
              <a:t>)       // If there exists a direct edge between the vertices, value = weight of edge</a:t>
            </a:r>
          </a:p>
          <a:p>
            <a:endParaRPr lang="en-US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C4353-39F8-421E-B468-C9EC6C61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94B-460A-40B1-8AC3-9C75CB51B2AD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E6F512-8826-4828-B8FB-96A135F3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EE6E6-7E8D-43BE-9048-5BA674C5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BC535B-EFFB-472F-88C7-D6D28A9476A9}"/>
              </a:ext>
            </a:extLst>
          </p:cNvPr>
          <p:cNvSpPr/>
          <p:nvPr/>
        </p:nvSpPr>
        <p:spPr>
          <a:xfrm>
            <a:off x="1905000" y="1182231"/>
            <a:ext cx="800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else</a:t>
            </a:r>
          </a:p>
          <a:p>
            <a:endParaRPr lang="en-US" sz="2200" dirty="0"/>
          </a:p>
          <a:p>
            <a:r>
              <a:rPr lang="en-US" sz="2200" dirty="0"/>
              <a:t>        M[ </a:t>
            </a:r>
            <a:r>
              <a:rPr lang="en-US" sz="2200" dirty="0" err="1"/>
              <a:t>i</a:t>
            </a:r>
            <a:r>
              <a:rPr lang="en-US" sz="2200" dirty="0"/>
              <a:t> ][ j ] = infinity          // If there is no direct edge between the vertices, value = ∞</a:t>
            </a:r>
          </a:p>
          <a:p>
            <a:endParaRPr lang="en-US" sz="2200" dirty="0"/>
          </a:p>
          <a:p>
            <a:r>
              <a:rPr lang="en-US" sz="2200" dirty="0"/>
              <a:t>for k from 1 to |V|</a:t>
            </a:r>
          </a:p>
          <a:p>
            <a:endParaRPr lang="en-US" sz="2200" dirty="0"/>
          </a:p>
          <a:p>
            <a:r>
              <a:rPr lang="en-US" sz="2200" dirty="0"/>
              <a:t>    for </a:t>
            </a:r>
            <a:r>
              <a:rPr lang="en-US" sz="2200" dirty="0" err="1"/>
              <a:t>i</a:t>
            </a:r>
            <a:r>
              <a:rPr lang="en-US" sz="2200" dirty="0"/>
              <a:t> from 1 to |V|</a:t>
            </a:r>
          </a:p>
          <a:p>
            <a:endParaRPr lang="en-US" sz="2200" dirty="0"/>
          </a:p>
          <a:p>
            <a:r>
              <a:rPr lang="en-US" sz="2200" dirty="0"/>
              <a:t>        for j from 1 to |V|</a:t>
            </a:r>
          </a:p>
          <a:p>
            <a:endParaRPr lang="en-US" sz="2200" dirty="0"/>
          </a:p>
          <a:p>
            <a:r>
              <a:rPr lang="en-US" sz="2200" dirty="0"/>
              <a:t>            if M[ </a:t>
            </a:r>
            <a:r>
              <a:rPr lang="en-US" sz="2200" dirty="0" err="1"/>
              <a:t>i</a:t>
            </a:r>
            <a:r>
              <a:rPr lang="en-US" sz="2200" dirty="0"/>
              <a:t> ][ j ] &gt; M[ </a:t>
            </a:r>
            <a:r>
              <a:rPr lang="en-US" sz="2200" dirty="0" err="1"/>
              <a:t>i</a:t>
            </a:r>
            <a:r>
              <a:rPr lang="en-US" sz="2200" dirty="0"/>
              <a:t> ][ k ] + M[ k ][ j ]</a:t>
            </a:r>
          </a:p>
          <a:p>
            <a:r>
              <a:rPr lang="en-US" sz="2200" dirty="0"/>
              <a:t>            M[ </a:t>
            </a:r>
            <a:r>
              <a:rPr lang="en-US" sz="2200" dirty="0" err="1"/>
              <a:t>i</a:t>
            </a:r>
            <a:r>
              <a:rPr lang="en-US" sz="2200" dirty="0"/>
              <a:t> ][ j ] = M[ </a:t>
            </a:r>
            <a:r>
              <a:rPr lang="en-US" sz="2200" dirty="0" err="1"/>
              <a:t>i</a:t>
            </a:r>
            <a:r>
              <a:rPr lang="en-US" sz="2200" dirty="0"/>
              <a:t> ][ k ] + M[ k ][ j ]</a:t>
            </a:r>
            <a:endParaRPr lang="en-IN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EB803A-0C5E-4633-BE0F-2407A880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CEA-51D5-47BE-B6D7-DA973029FD2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9776C2-04D8-4730-A95A-91814228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1D22-B44B-4691-A724-3AA928F8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01E33B-0CAF-4593-8969-AB428858BB76}"/>
              </a:ext>
            </a:extLst>
          </p:cNvPr>
          <p:cNvSpPr/>
          <p:nvPr/>
        </p:nvSpPr>
        <p:spPr>
          <a:xfrm>
            <a:off x="1143000" y="1447800"/>
            <a:ext cx="92964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u="sng" dirty="0">
                <a:solidFill>
                  <a:srgbClr val="303030"/>
                </a:solidFill>
                <a:latin typeface="+mj-lt"/>
              </a:rPr>
              <a:t>Time Complexity-</a:t>
            </a:r>
            <a:endParaRPr lang="en-US" sz="28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consists of three loops over all the nodes.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The inner most loop consists of only constant complexity operations.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Hence, the asymptotic complexity of 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is O(n</a:t>
            </a:r>
            <a:r>
              <a:rPr lang="en-US" sz="2200" baseline="30000" dirty="0">
                <a:solidFill>
                  <a:srgbClr val="303030"/>
                </a:solidFill>
                <a:latin typeface="+mj-lt"/>
              </a:rPr>
              <a:t>3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).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Here, n is the number of nodes in the given graph.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9C765-BDCD-4029-B47F-0463518A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D36F-1E02-4B64-A9B8-6D9D373532DD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1A6755-0205-4D69-9397-560B786E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E771-C589-419E-B806-04799BEE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Floyd </a:t>
            </a:r>
            <a:r>
              <a:rPr lang="en-US" sz="3200" b="1" dirty="0" err="1"/>
              <a:t>Warshall</a:t>
            </a:r>
            <a:r>
              <a:rPr lang="en-US" sz="3200" b="1" dirty="0"/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29D691-2620-436C-B4D9-3F76CC7EAFD6}"/>
              </a:ext>
            </a:extLst>
          </p:cNvPr>
          <p:cNvSpPr/>
          <p:nvPr/>
        </p:nvSpPr>
        <p:spPr>
          <a:xfrm>
            <a:off x="1943100" y="1305342"/>
            <a:ext cx="8305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303030"/>
                </a:solidFill>
                <a:latin typeface="+mj-lt"/>
              </a:rPr>
              <a:t>When Floyd </a:t>
            </a:r>
            <a:r>
              <a:rPr lang="en-US" sz="2800" b="1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800" b="1" dirty="0">
                <a:solidFill>
                  <a:srgbClr val="303030"/>
                </a:solidFill>
                <a:latin typeface="+mj-lt"/>
              </a:rPr>
              <a:t> Algorithm Is Used?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 is best suited for dense graphs.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This is because its complexity depends only on the number of vertices in the given graph.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For sparse graphs, Johnson’s Algorithm is more suitable.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6043A9-43B3-442F-9392-8D68714E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B2A-FB57-4A58-8F07-D9839D398020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A07CDE-65BA-4646-94E6-52A681BC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72212-4964-4E94-8BEE-BF9A8A5C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983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  <a:latin typeface="Times New Roman"/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  <a:latin typeface="Times New Roman"/>
              </a:rPr>
              <a:t>Warshall</a:t>
            </a:r>
            <a:r>
              <a:rPr lang="en-US" sz="3200" b="1" dirty="0">
                <a:solidFill>
                  <a:prstClr val="black"/>
                </a:solidFill>
                <a:latin typeface="Times New Roman"/>
              </a:rPr>
              <a:t> Problem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r>
              <a:rPr lang="en-US" sz="3200" b="1" dirty="0">
                <a:solidFill>
                  <a:prstClr val="black"/>
                </a:solidFill>
                <a:latin typeface="Times New Roman"/>
              </a:rPr>
              <a:t> 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pic>
        <p:nvPicPr>
          <p:cNvPr id="39938" name="Picture 2">
            <a:extLst>
              <a:ext uri="{FF2B5EF4-FFF2-40B4-BE49-F238E27FC236}">
                <a16:creationId xmlns:a16="http://schemas.microsoft.com/office/drawing/2014/main" id="{3EA337AB-8B43-4A54-B312-347CA12C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43200"/>
            <a:ext cx="33528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855DF6-B337-4A01-A04B-9F3B6559EDF7}"/>
              </a:ext>
            </a:extLst>
          </p:cNvPr>
          <p:cNvSpPr/>
          <p:nvPr/>
        </p:nvSpPr>
        <p:spPr>
          <a:xfrm>
            <a:off x="1951704" y="1324866"/>
            <a:ext cx="7497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u="sng" dirty="0">
                <a:solidFill>
                  <a:srgbClr val="303030"/>
                </a:solidFill>
                <a:latin typeface="Roboto Condensed"/>
              </a:rPr>
              <a:t>Problem-</a:t>
            </a:r>
            <a:endParaRPr lang="en-US" sz="2400" b="1" dirty="0">
              <a:solidFill>
                <a:srgbClr val="303030"/>
              </a:solidFill>
              <a:latin typeface="Roboto Condensed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Consider the following directed weighted graph-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5D89-DAAA-4428-BBCF-840AAB547C91}"/>
              </a:ext>
            </a:extLst>
          </p:cNvPr>
          <p:cNvSpPr/>
          <p:nvPr/>
        </p:nvSpPr>
        <p:spPr>
          <a:xfrm>
            <a:off x="1976285" y="5029201"/>
            <a:ext cx="8539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03030"/>
                </a:solidFill>
                <a:latin typeface="+mj-lt"/>
              </a:rPr>
              <a:t>Using 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Algorithm, find the shortest path distance between every pair of vertices.</a:t>
            </a:r>
            <a:endParaRPr lang="en-IN" sz="2200" dirty="0">
              <a:latin typeface="+mj-lt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37449-2C03-402B-83F7-5C5D00D5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5BE5-B2A7-462E-8F76-27441A993550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7739EA-0AE0-486A-A6D1-65B9EEA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BD1D1-FA07-4396-9A29-263F799C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</a:rPr>
              <a:t>Warshall</a:t>
            </a:r>
            <a:r>
              <a:rPr lang="en-US" sz="3200" b="1" dirty="0">
                <a:solidFill>
                  <a:prstClr val="black"/>
                </a:solidFill>
              </a:rPr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5A3DC2-695B-4282-ABCC-7A494AB07B10}"/>
              </a:ext>
            </a:extLst>
          </p:cNvPr>
          <p:cNvSpPr/>
          <p:nvPr/>
        </p:nvSpPr>
        <p:spPr>
          <a:xfrm>
            <a:off x="1066800" y="914400"/>
            <a:ext cx="1021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u="sng" dirty="0">
                <a:solidFill>
                  <a:srgbClr val="303030"/>
                </a:solidFill>
                <a:latin typeface="+mj-lt"/>
              </a:rPr>
              <a:t>Solution-</a:t>
            </a:r>
            <a:endParaRPr lang="en-US" sz="22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/>
            <a:r>
              <a:rPr lang="en-US" sz="2200" b="1" u="sng" dirty="0">
                <a:solidFill>
                  <a:srgbClr val="303030"/>
                </a:solidFill>
                <a:latin typeface="+mj-lt"/>
              </a:rPr>
              <a:t>Step-01:</a:t>
            </a:r>
            <a:endParaRPr lang="en-US" sz="22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Remove all the self loops and parallel edges (keeping the lowest weight edge) from the graph.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In the given graph, there are neither self edges nor parallel edges.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/>
            <a:r>
              <a:rPr lang="en-US" sz="2200" b="1" u="sng" dirty="0">
                <a:solidFill>
                  <a:srgbClr val="303030"/>
                </a:solidFill>
                <a:latin typeface="+mj-lt"/>
              </a:rPr>
              <a:t>Step-02:</a:t>
            </a:r>
            <a:endParaRPr lang="en-US" sz="22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Write the initial distance matrix.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It represents the distance between every pair of vertices in the form of given weights.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90F00A-1B08-412C-A782-425D49F1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F688-6630-4A7D-B2D1-F3B395769F1A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418559-BE11-4788-9648-1A58E6E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C6C2A-0B8A-48BB-BD12-2A9D05E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17B-2318-42B4-ACAB-ED5C0CFB932E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</a:rPr>
              <a:t>Types of </a:t>
            </a:r>
            <a:r>
              <a:rPr lang="en-US" sz="3200" b="1" dirty="0">
                <a:solidFill>
                  <a:schemeClr val="tx1"/>
                </a:solidFill>
              </a:rPr>
              <a:t>File Organization 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71600" y="1143001"/>
            <a:ext cx="89154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organizing the file: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Sequential access file organization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Direct access file organization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Indexed sequential access file organization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</a:rPr>
              <a:t>Warshall</a:t>
            </a:r>
            <a:r>
              <a:rPr lang="en-US" sz="3200" b="1" dirty="0">
                <a:solidFill>
                  <a:prstClr val="black"/>
                </a:solidFill>
              </a:rPr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ADBCF2-3875-4697-A8BB-0BA0D1F4B917}"/>
              </a:ext>
            </a:extLst>
          </p:cNvPr>
          <p:cNvSpPr/>
          <p:nvPr/>
        </p:nvSpPr>
        <p:spPr>
          <a:xfrm>
            <a:off x="1219200" y="1219200"/>
            <a:ext cx="906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u="sng" dirty="0">
                <a:solidFill>
                  <a:srgbClr val="303030"/>
                </a:solidFill>
              </a:rPr>
              <a:t>Step-02: (Continue)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0303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</a:rPr>
              <a:t>For diagonal elements (representing self-loops), distance value = 0.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</a:rPr>
              <a:t>For vertices having a direct edge between them, distance value = weight of that edge.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</a:rPr>
              <a:t>For vertices having no direct edge between them, distance value = ∞.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E4467-8EB9-4FF5-8A22-FC16604C70FA}"/>
              </a:ext>
            </a:extLst>
          </p:cNvPr>
          <p:cNvSpPr/>
          <p:nvPr/>
        </p:nvSpPr>
        <p:spPr>
          <a:xfrm>
            <a:off x="2064774" y="3569449"/>
            <a:ext cx="6850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Initial distance matrix for the given graph is-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97BD0-FC95-4E35-9F6B-6C7638BD27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291745"/>
            <a:ext cx="3181350" cy="183832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FB7DA1-CE1C-48F2-96CE-838D457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FE1A-C8C9-4A6B-BA43-BDB36860FC1C}" type="datetime1">
              <a:rPr lang="en-US" smtClean="0"/>
              <a:t>9/3/2021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8FE6BA-EE0E-4357-838A-DB08B77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A1588-BAAF-4B6E-8D4C-022FC189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</a:rPr>
              <a:t>Warshall</a:t>
            </a:r>
            <a:r>
              <a:rPr lang="en-US" sz="3200" b="1" dirty="0">
                <a:solidFill>
                  <a:prstClr val="black"/>
                </a:solidFill>
              </a:rPr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39F3D7-3309-4DA0-87A6-8A3EAC845E68}"/>
              </a:ext>
            </a:extLst>
          </p:cNvPr>
          <p:cNvSpPr/>
          <p:nvPr/>
        </p:nvSpPr>
        <p:spPr>
          <a:xfrm>
            <a:off x="1905000" y="1219200"/>
            <a:ext cx="838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u="sng" dirty="0">
                <a:solidFill>
                  <a:srgbClr val="303030"/>
                </a:solidFill>
                <a:latin typeface="+mj-lt"/>
              </a:rPr>
              <a:t>Step-03:</a:t>
            </a:r>
            <a:endParaRPr lang="en-US" sz="22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Using Floyd </a:t>
            </a:r>
            <a:r>
              <a:rPr lang="en-US" sz="2200" dirty="0" err="1">
                <a:solidFill>
                  <a:srgbClr val="303030"/>
                </a:solidFill>
                <a:latin typeface="+mj-lt"/>
              </a:rPr>
              <a:t>Warshall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 Algorithm, write the following 4 matrices-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5285B-5FB6-4894-AD33-DAC7F21BA3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3138488" cy="413916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8B064A-5B1B-498D-8F13-9D1D8431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4388-C7F7-41CA-89EC-A2EDF14F6A17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7FBDE9-D9B9-4367-B5B4-48CA9401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556ED-FC4B-41BF-906B-BB60A6E0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</a:rPr>
              <a:t>Warshall</a:t>
            </a:r>
            <a:r>
              <a:rPr lang="en-US" sz="3200" b="1" dirty="0">
                <a:solidFill>
                  <a:prstClr val="black"/>
                </a:solidFill>
              </a:rPr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7FC70D-9E31-47E2-B492-0E2EC69930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1" y="1562878"/>
            <a:ext cx="3747101" cy="487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016BCE-2B06-417A-AC3D-8EF80EA717CB}"/>
              </a:ext>
            </a:extLst>
          </p:cNvPr>
          <p:cNvSpPr/>
          <p:nvPr/>
        </p:nvSpPr>
        <p:spPr>
          <a:xfrm>
            <a:off x="2235918" y="1143001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u="sng" dirty="0">
                <a:solidFill>
                  <a:srgbClr val="303030"/>
                </a:solidFill>
              </a:rPr>
              <a:t>Step-03:</a:t>
            </a:r>
            <a:endParaRPr lang="en-US" sz="2400" b="1" dirty="0">
              <a:solidFill>
                <a:srgbClr val="30303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DE57A-26E5-4A57-86EA-F0CB8D307BB3}"/>
              </a:ext>
            </a:extLst>
          </p:cNvPr>
          <p:cNvSpPr/>
          <p:nvPr/>
        </p:nvSpPr>
        <p:spPr>
          <a:xfrm>
            <a:off x="1752600" y="426720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200" dirty="0">
                <a:solidFill>
                  <a:srgbClr val="303030"/>
                </a:solidFill>
                <a:latin typeface="+mj-lt"/>
              </a:rPr>
              <a:t>The last matrix D</a:t>
            </a:r>
            <a:r>
              <a:rPr lang="en-US" sz="2200" baseline="-25000" dirty="0">
                <a:solidFill>
                  <a:srgbClr val="303030"/>
                </a:solidFill>
                <a:latin typeface="+mj-lt"/>
              </a:rPr>
              <a:t>4</a:t>
            </a:r>
            <a:r>
              <a:rPr lang="en-US" sz="2200" dirty="0">
                <a:solidFill>
                  <a:srgbClr val="303030"/>
                </a:solidFill>
                <a:latin typeface="+mj-lt"/>
              </a:rPr>
              <a:t> represents the shortest path distance between every pair of vertices.</a:t>
            </a:r>
            <a:endParaRPr lang="en-IN" sz="2200" dirty="0">
              <a:latin typeface="+mj-lt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D185B5C-3FEF-43B2-92CB-DD1EFDC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A3A4-0E6C-4923-AB5F-BE2EE6289E93}" type="datetime1">
              <a:rPr lang="en-US" smtClean="0"/>
              <a:t>9/3/2021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2A2914-994E-4448-8231-8831BAB1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AB17-2DBF-46AF-B331-2058F81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37DA22-C89F-454F-A737-5502EB5A245F}"/>
              </a:ext>
            </a:extLst>
          </p:cNvPr>
          <p:cNvSpPr txBox="1">
            <a:spLocks/>
          </p:cNvSpPr>
          <p:nvPr/>
        </p:nvSpPr>
        <p:spPr>
          <a:xfrm>
            <a:off x="2907890" y="-1635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</a:rPr>
              <a:t>Floyd </a:t>
            </a:r>
            <a:r>
              <a:rPr lang="en-US" sz="3200" b="1" dirty="0" err="1">
                <a:solidFill>
                  <a:prstClr val="black"/>
                </a:solidFill>
              </a:rPr>
              <a:t>Warshall</a:t>
            </a:r>
            <a:r>
              <a:rPr lang="en-US" sz="3200" b="1" dirty="0">
                <a:solidFill>
                  <a:prstClr val="black"/>
                </a:solidFill>
              </a:rPr>
              <a:t>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B3113CA3-123C-4CFA-BB4C-E65DBA8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17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CF7079-EAA9-45D5-9B24-2E984D59FC11}"/>
              </a:ext>
            </a:extLst>
          </p:cNvPr>
          <p:cNvSpPr/>
          <p:nvPr/>
        </p:nvSpPr>
        <p:spPr>
          <a:xfrm>
            <a:off x="1143000" y="1275846"/>
            <a:ext cx="9753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u="sng" dirty="0">
                <a:solidFill>
                  <a:srgbClr val="303030"/>
                </a:solidFill>
                <a:latin typeface="+mj-lt"/>
              </a:rPr>
              <a:t>Remember-</a:t>
            </a:r>
            <a:endParaRPr lang="en-US" sz="2800" b="1" dirty="0">
              <a:solidFill>
                <a:srgbClr val="303030"/>
              </a:solidFill>
              <a:latin typeface="+mj-lt"/>
            </a:endParaRPr>
          </a:p>
          <a:p>
            <a:pPr fontAlgn="base"/>
            <a:r>
              <a:rPr lang="en-US" sz="22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In the above problem, there are 4 vertices in the given graph.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So, there will be total 4 matrices of order 4 x 4 in the solution excluding the initial distance matrix.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03030"/>
                </a:solidFill>
                <a:latin typeface="+mj-lt"/>
              </a:rPr>
              <a:t>Diagonal elements of each matrix will always be 0.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4C393C-10BE-45ED-A796-A58253FD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412-F867-48FD-BE36-B617356A463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F64B3F-7681-4A48-A51F-4FE2F511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8E27-3855-41A9-B506-4EC9940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17164"/>
            <a:ext cx="10972800" cy="5539186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200" b="0" i="0" dirty="0">
                <a:solidFill>
                  <a:srgbClr val="3A3A3A"/>
                </a:solidFill>
                <a:effectLst/>
              </a:rPr>
              <a:t>Dijkstra’s Algorithm is used to solve _____________ problems.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All pair shortest path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b) Single source shortest path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Network flow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Sorting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dirty="0">
                <a:solidFill>
                  <a:srgbClr val="3A3A3A"/>
                </a:solidFill>
              </a:rPr>
              <a:t>2.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 Which of the following is the most commonly used data structure for implementing Dijkstra’s Algorithm?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Max priority queue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Stack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Circular queue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d) Min priority queue</a:t>
            </a:r>
            <a:endParaRPr lang="en-US" sz="22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68D2-8C9E-4285-851F-565F52BD2A73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17164"/>
            <a:ext cx="10972800" cy="553918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dirty="0"/>
              <a:t>3.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Floyd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Warshall’s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Algorithm is used for solving ____________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a) All pair shortest path problems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Single Source shortest path problems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Network flow problems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Sorting problems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200" dirty="0">
              <a:solidFill>
                <a:srgbClr val="3A3A3A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3A3A3A"/>
                </a:solidFill>
              </a:rPr>
              <a:t>4.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Floyd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Warshall’s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Algorithm can be applied on __________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Undirected and unweighted graphs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Undirected graphs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c) Directed graphs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Acyclic graphs</a:t>
            </a:r>
            <a:endParaRPr lang="en-US" sz="22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2709-0E78-4A38-B700-7A15851EDF9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Youtube</a:t>
            </a:r>
            <a:r>
              <a:rPr lang="en-US" sz="2200" dirty="0"/>
              <a:t>/other  Video Links-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https://nptel.ac.in/courses/106/106/106106127/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https://nptel.ac.in/courses/106/106/106106145/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721E-412B-40D3-8A10-CD387111B7B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8610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Faculty Video Links, </a:t>
            </a:r>
            <a:r>
              <a:rPr lang="en-US" sz="2400" dirty="0" err="1"/>
              <a:t>Youtube</a:t>
            </a:r>
            <a:r>
              <a:rPr lang="en-US" sz="2400" dirty="0"/>
              <a:t> &amp; NPTEL Video Links and Online Courses Details  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17164"/>
            <a:ext cx="10439400" cy="553918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/>
              <a:t>What are various file organization techniques?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/>
              <a:t>How you can find number of shortest paths from source to destination using Dijkstra’s algorithm?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/>
              <a:t>Suppose you are given a graph where each edge represents the path cost and each vertex has also a cost which represents that, if you select a path using this node, the cost will be added with the path cost. How can it be solved using Dijkstra’s algorithm?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/>
              <a:t>Write the algorithm of Floyd </a:t>
            </a:r>
            <a:r>
              <a:rPr lang="en-US" sz="2400" dirty="0" err="1"/>
              <a:t>Warshal</a:t>
            </a:r>
            <a:r>
              <a:rPr lang="en-US" sz="2400" dirty="0"/>
              <a:t> all pair shortest path.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/>
              <a:t>Write the algorithm for prims and Kruskal.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Arial" pitchFamily="34" charset="0"/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6A35-D985-41BA-8A60-83C203F92354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17164"/>
            <a:ext cx="10439400" cy="553918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/>
              <a:t>What do you mean by minimum spanning tree.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 startAt="6"/>
            </a:pPr>
            <a:r>
              <a:rPr lang="en-US" sz="2400" dirty="0"/>
              <a:t>Define adjacency list and adjacency matrix.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 startAt="6"/>
            </a:pPr>
            <a:r>
              <a:rPr lang="en-US" sz="2400" dirty="0"/>
              <a:t>Write the applications of graph.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</a:rPr>
              <a:t>9. Floyd </a:t>
            </a:r>
            <a:r>
              <a:rPr lang="en-US" sz="2400" b="0" i="0" dirty="0" err="1">
                <a:effectLst/>
              </a:rPr>
              <a:t>Warshall</a:t>
            </a:r>
            <a:r>
              <a:rPr lang="en-US" sz="2400" b="0" i="0" dirty="0">
                <a:effectLst/>
              </a:rPr>
              <a:t> Algorithm can be used for finding _____________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</a:rPr>
              <a:t>a) Single source shortest path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</a:rPr>
              <a:t>b) Topological sort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</a:rPr>
              <a:t>c) Minimum spanning tree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i="0" dirty="0">
                <a:effectLst/>
              </a:rPr>
              <a:t>d) Transitive closure</a:t>
            </a:r>
            <a:endParaRPr lang="en-US" sz="2400" b="1" dirty="0"/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6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6"/>
            </a:pPr>
            <a:endParaRPr lang="en-US" sz="2800" dirty="0"/>
          </a:p>
          <a:p>
            <a:pPr marL="457200" indent="-457200">
              <a:buAutoNum type="arabicPeriod" startAt="6"/>
            </a:pPr>
            <a:endParaRPr lang="en-US" sz="2200" dirty="0"/>
          </a:p>
          <a:p>
            <a:pPr marL="457200" indent="-457200">
              <a:buAutoNum type="arabicPeriod" startAt="6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3C1B-9621-4AC3-9B1E-75F27EFBB478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1"/>
            <a:ext cx="10820400" cy="518159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+mj-lt"/>
              </a:rPr>
              <a:t>Which of the following algorithms can be used to most efficiently determine the presence of a cycle in a given graph ?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a. Depth First Search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b. Breadth First Search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c. Prim's Minimum Spanning Tree Algorithm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d. Kruskal' Minimum Spanning Tree Algorithm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2. Traversal of a graph is different from tree because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a. There can be a loop in graph so we must maintain a visited flag for every vertex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b. DFS of a graph uses stack, but </a:t>
            </a:r>
            <a:r>
              <a:rPr lang="en-US" sz="2200" dirty="0" err="1">
                <a:latin typeface="+mj-lt"/>
              </a:rPr>
              <a:t>inorrder</a:t>
            </a:r>
            <a:r>
              <a:rPr lang="en-US" sz="2200" dirty="0">
                <a:latin typeface="+mj-lt"/>
              </a:rPr>
              <a:t> traversal of a tree is 	recursive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c. BFS of a graph uses queue, but a time efficient BFS of a tree 	is recursive.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d. All of above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39A76-63A2-4320-BFDF-5E4DCFB6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84F7-DBA9-47AB-878E-E45A9A5A7D03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1EAA63-43A1-4BDD-A9CA-9A81188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65914-18A8-47BA-A24F-60426A90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E4AE-CDB9-4213-BA3D-5FC212422879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Sequential access file organization (CO5)</a:t>
            </a:r>
            <a:endParaRPr 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287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sorting in contiguous block within files on tape or disk is called as 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file organization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sequential access file organization, all records are stored in a sequential order. The records are arranged in the ascending or descending order of a key field.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file search starts from the beginning of the file and the records can be added at the end of the file.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sequential file, it is not possible to add a record in the middle of the file without rewriting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10363200" cy="5234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3. What are the appropriate data structures for following algorithms?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/>
              <a:t>Breadth First Search                          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/>
              <a:t>Depth First Search                           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/>
              <a:t>Prim's Minimum Spanning Tree                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/>
              <a:t>Kruskal' Minimum Spanning Tree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4. The Breadth First Search algorithm has been implemented using the queue data structure. One possible order of visiting the nodes of the following graph is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7EF8EE-E8F9-40B7-BFC1-95AC1A03AE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4495801"/>
            <a:ext cx="3200400" cy="158990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DD47807-9651-4B5B-9106-4CDD7A27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A152-62F4-40D2-BA65-ABCED4F0BD47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C808EB-C738-4030-A89A-B856569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E765-2455-42CA-8984-FF5BDD3B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924B0A-0212-4D82-A415-74A1E7BE47DB}"/>
              </a:ext>
            </a:extLst>
          </p:cNvPr>
          <p:cNvSpPr txBox="1"/>
          <p:nvPr/>
        </p:nvSpPr>
        <p:spPr>
          <a:xfrm>
            <a:off x="685800" y="918924"/>
            <a:ext cx="96245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5. Consider the following graph,</a:t>
            </a:r>
          </a:p>
          <a:p>
            <a:r>
              <a:rPr lang="en-US" sz="2200" dirty="0"/>
              <a:t>Among the following sequences:</a:t>
            </a:r>
          </a:p>
          <a:p>
            <a:r>
              <a:rPr lang="en-US" sz="2200" dirty="0"/>
              <a:t>(I) a b e g h f </a:t>
            </a:r>
          </a:p>
          <a:p>
            <a:r>
              <a:rPr lang="en-US" sz="2200" dirty="0"/>
              <a:t>(II) a b f e h g</a:t>
            </a:r>
          </a:p>
          <a:p>
            <a:r>
              <a:rPr lang="en-US" sz="2200" dirty="0"/>
              <a:t>(III) a b f h g e </a:t>
            </a:r>
          </a:p>
          <a:p>
            <a:r>
              <a:rPr lang="en-US" sz="2200" dirty="0"/>
              <a:t>(IV) a f g h b e  </a:t>
            </a:r>
          </a:p>
          <a:p>
            <a:r>
              <a:rPr lang="en-US" sz="2200" dirty="0"/>
              <a:t>Which are depth first traversals of the above graph?</a:t>
            </a:r>
          </a:p>
          <a:p>
            <a:endParaRPr lang="en-US" sz="2200" dirty="0"/>
          </a:p>
          <a:p>
            <a:r>
              <a:rPr lang="en-US" sz="2200" dirty="0"/>
              <a:t>6. Given two vertices in a graph s and t, which of the two traversals (BFS and DFS) can be used to find if there is path from s to t?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Only BFS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Only DFS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Both BFS and DFS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/>
              <a:t>Neither BFS nor DFS</a:t>
            </a:r>
            <a:endParaRPr lang="en-IN" sz="2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CFAC46-AC27-4238-A287-9433C57FE2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6382" y="933673"/>
            <a:ext cx="3762375" cy="18573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3AF47-3631-409D-A76A-6EB2C8E0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3213-563C-4820-8EF7-9CAD4C7C4E24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E6B2D-B271-4AC9-8087-809C1E95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AA49-109F-47A3-B7DD-403AF8B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8970"/>
            <a:ext cx="9601200" cy="5670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7. Which of the following is the most commonly used data structure for implementing Dijkstra's Algorithm?</a:t>
            </a:r>
          </a:p>
          <a:p>
            <a:pPr marL="0" indent="0">
              <a:buNone/>
            </a:pPr>
            <a:r>
              <a:rPr lang="en-IN" sz="2200" dirty="0"/>
              <a:t>a. Max priority queue</a:t>
            </a:r>
          </a:p>
          <a:p>
            <a:pPr marL="0" indent="0">
              <a:buNone/>
            </a:pPr>
            <a:r>
              <a:rPr lang="en-IN" sz="2200" dirty="0"/>
              <a:t>b. Stack</a:t>
            </a:r>
          </a:p>
          <a:p>
            <a:pPr marL="0" indent="0">
              <a:buNone/>
            </a:pPr>
            <a:r>
              <a:rPr lang="en-IN" sz="2200" dirty="0"/>
              <a:t>c. Circular queue</a:t>
            </a:r>
          </a:p>
          <a:p>
            <a:pPr marL="0" indent="0">
              <a:buNone/>
            </a:pPr>
            <a:r>
              <a:rPr lang="en-IN" sz="2200" dirty="0"/>
              <a:t>d. Min priority queue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8.  What is the time complexity of </a:t>
            </a:r>
            <a:r>
              <a:rPr lang="en-IN" sz="2200" dirty="0" err="1"/>
              <a:t>Dijikstra's</a:t>
            </a:r>
            <a:r>
              <a:rPr lang="en-IN" sz="2200" dirty="0"/>
              <a:t> algorithm?</a:t>
            </a:r>
          </a:p>
          <a:p>
            <a:pPr marL="0" indent="0">
              <a:buNone/>
            </a:pPr>
            <a:r>
              <a:rPr lang="en-IN" sz="2200" dirty="0"/>
              <a:t>a. O(N)</a:t>
            </a:r>
          </a:p>
          <a:p>
            <a:pPr marL="0" indent="0">
              <a:buNone/>
            </a:pPr>
            <a:r>
              <a:rPr lang="en-IN" sz="2200" dirty="0"/>
              <a:t>b. O(N3)</a:t>
            </a:r>
          </a:p>
          <a:p>
            <a:pPr marL="0" indent="0">
              <a:buNone/>
            </a:pPr>
            <a:r>
              <a:rPr lang="en-IN" sz="2200" dirty="0"/>
              <a:t>c. O(N2)</a:t>
            </a:r>
          </a:p>
          <a:p>
            <a:pPr marL="0" indent="0">
              <a:buNone/>
            </a:pPr>
            <a:r>
              <a:rPr lang="en-IN" sz="2200" dirty="0"/>
              <a:t>d. O(</a:t>
            </a:r>
            <a:r>
              <a:rPr lang="en-IN" sz="2200" dirty="0" err="1"/>
              <a:t>logN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7CCDF-B8A4-43A9-93B8-C94113FC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229A-98A4-4A6D-9F54-9CDCA7A699E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42DB8F-5E06-4094-8BC7-23CE0F86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A8AA-5E26-4D62-B24B-1581BB7B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9425"/>
            <a:ext cx="92964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9. Which of the following condition is sufficient to detect cycle in a directed graph?</a:t>
            </a:r>
          </a:p>
          <a:p>
            <a:pPr marL="0" indent="0">
              <a:buNone/>
            </a:pPr>
            <a:r>
              <a:rPr lang="en-US" sz="2200" dirty="0"/>
              <a:t>a. There is an edge from currently being visited node to an already visited node.</a:t>
            </a:r>
          </a:p>
          <a:p>
            <a:pPr marL="0" indent="0">
              <a:buNone/>
            </a:pPr>
            <a:r>
              <a:rPr lang="en-US" sz="2200" dirty="0"/>
              <a:t>b. There is an edge from currently being visited node to an ancestor of currently visited node in DFS forest.</a:t>
            </a:r>
          </a:p>
          <a:p>
            <a:pPr marL="0" indent="0">
              <a:buNone/>
            </a:pPr>
            <a:r>
              <a:rPr lang="en-US" sz="2200" dirty="0"/>
              <a:t>c. Every node is seen twice in DFS.</a:t>
            </a:r>
          </a:p>
          <a:p>
            <a:pPr marL="0" indent="0">
              <a:buNone/>
            </a:pPr>
            <a:r>
              <a:rPr lang="en-US" sz="2200" dirty="0"/>
              <a:t>d. None of the above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10. Dijkstra's Algorithm is used to solve ..... problems.</a:t>
            </a:r>
          </a:p>
          <a:p>
            <a:pPr marL="0" indent="0">
              <a:buNone/>
            </a:pPr>
            <a:r>
              <a:rPr lang="en-US" sz="2200" dirty="0"/>
              <a:t>a. All pair shortest path</a:t>
            </a:r>
          </a:p>
          <a:p>
            <a:pPr marL="0" indent="0">
              <a:buNone/>
            </a:pPr>
            <a:r>
              <a:rPr lang="en-US" sz="2200" dirty="0"/>
              <a:t>b. Single source shortest path</a:t>
            </a:r>
          </a:p>
          <a:p>
            <a:pPr marL="0" indent="0">
              <a:buNone/>
            </a:pPr>
            <a:r>
              <a:rPr lang="en-US" sz="2200" dirty="0"/>
              <a:t>c. Network flow</a:t>
            </a:r>
          </a:p>
          <a:p>
            <a:pPr marL="0" indent="0">
              <a:buNone/>
            </a:pPr>
            <a:r>
              <a:rPr lang="en-US" sz="2200" dirty="0"/>
              <a:t>d. Sorting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B34-FB9C-4AE6-83F9-4CE5ADAF4B65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9425"/>
            <a:ext cx="9525000" cy="5135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11.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What procedure is being followed in Floyd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Algorithm?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Top down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b) Bottom up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Big bang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Sandwich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12.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Floyd-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algorithm was proposed by ____________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a) Robert Floyd and Stephen </a:t>
            </a:r>
            <a:r>
              <a:rPr lang="en-US" sz="2200" b="1" i="0" dirty="0" err="1">
                <a:solidFill>
                  <a:srgbClr val="3A3A3A"/>
                </a:solidFill>
                <a:effectLst/>
              </a:rPr>
              <a:t>Warshall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Stephen Floyd and Robert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Bernad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Floyd and Robert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Robert Floyd and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Bernad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Warshall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6155-B9FB-417F-A9EC-45DFFCED7A6A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9425"/>
            <a:ext cx="9525000" cy="513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13.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Which of the following is false in the case of a spanning tree of a graph G?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It is tree that spans 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It is a subgraph of the 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It includes every vertex of the 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d) It can be either cyclic or acyclic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1" i="0" dirty="0">
              <a:solidFill>
                <a:srgbClr val="3A3A3A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3A3A3A"/>
                </a:solidFill>
              </a:rPr>
              <a:t>14.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Every graph has only one minimum spanning tree.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True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b) False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6822-6897-4A5B-B96C-89B0DEC8EFC2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9425"/>
            <a:ext cx="95250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15.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The Data structure used in standard implementation of Breadth First Search is?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Stack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b) Queue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Linked List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Tree</a:t>
            </a:r>
          </a:p>
          <a:p>
            <a:pPr marL="0" indent="0">
              <a:buNone/>
            </a:pPr>
            <a:endParaRPr lang="en-US" sz="2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A3A3A"/>
                </a:solidFill>
              </a:rPr>
              <a:t>16.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The Breadth First Search traversal of a graph will result into?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Linked List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b) Tree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Graph with back edges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Arrays</a:t>
            </a: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E7C1-B575-4ECE-AA49-DE2BFC3CA02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9425"/>
            <a:ext cx="95250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17.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Which of the following data structure is used to implement DFS?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linked list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tree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c) stack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queue</a:t>
            </a:r>
          </a:p>
          <a:p>
            <a:pPr marL="0" indent="0">
              <a:buNone/>
            </a:pPr>
            <a:endParaRPr lang="en-US" sz="2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A3A3A"/>
                </a:solidFill>
              </a:rPr>
              <a:t>18.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Which of the following traversal in a binary tree is similar to depth first traversal?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level order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post order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c) pre order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in order</a:t>
            </a: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FD19-3461-46CC-962B-A7AEBC41E97C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89B-2A53-4C22-9BA8-181D5CA9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9425"/>
            <a:ext cx="95250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19.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 What is the time complexity of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Dijikstra’s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algorithm?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O(N)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O(N</a:t>
            </a:r>
            <a:r>
              <a:rPr lang="en-US" sz="2200" b="0" i="0" baseline="30000" dirty="0">
                <a:solidFill>
                  <a:srgbClr val="3A3A3A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c) O(N</a:t>
            </a:r>
            <a:r>
              <a:rPr lang="en-US" sz="2200" b="1" i="0" baseline="30000" dirty="0">
                <a:solidFill>
                  <a:srgbClr val="3A3A3A"/>
                </a:solidFill>
                <a:effectLst/>
              </a:rPr>
              <a:t>2</a:t>
            </a:r>
            <a:r>
              <a:rPr lang="en-US" sz="2200" b="1" i="0" dirty="0">
                <a:solidFill>
                  <a:srgbClr val="3A3A3A"/>
                </a:solidFill>
                <a:effectLst/>
              </a:rPr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O(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logN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)</a:t>
            </a:r>
            <a:endParaRPr lang="en-US" sz="2200" dirty="0">
              <a:solidFill>
                <a:srgbClr val="3A3A3A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3A3A3A"/>
                </a:solidFill>
              </a:rPr>
              <a:t>20. </a:t>
            </a:r>
            <a:r>
              <a:rPr lang="en-US" sz="2200" b="0" i="0" dirty="0" err="1">
                <a:solidFill>
                  <a:srgbClr val="3A3A3A"/>
                </a:solidFill>
                <a:effectLst/>
              </a:rPr>
              <a:t>Bellmann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 ford algorithm provides solution for ____________ problems.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All pair shortest path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Sorting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c) Network flow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</a:t>
            </a:r>
            <a:r>
              <a:rPr lang="en-US" sz="2200" b="1" i="0" dirty="0">
                <a:solidFill>
                  <a:srgbClr val="3A3A3A"/>
                </a:solidFill>
                <a:effectLst/>
              </a:rPr>
              <a:t>Single source shortest path</a:t>
            </a:r>
            <a:endParaRPr lang="en-IN" sz="2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0752-091D-49C1-8547-9882221810FD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MCQs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95D7022-6661-415B-8C2A-46E9079E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F102-C25D-45CE-BF44-D7A7277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0FE7-A87B-4891-A371-1131320F01E2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CF5B3-391A-46C7-BC89-9841CD7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B4EC-B04C-4883-849F-C720E669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3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0657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Weekly Assignment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1CE023-5137-4435-A0A6-0D88652DCC2A}"/>
              </a:ext>
            </a:extLst>
          </p:cNvPr>
          <p:cNvSpPr/>
          <p:nvPr/>
        </p:nvSpPr>
        <p:spPr>
          <a:xfrm>
            <a:off x="1397000" y="1337672"/>
            <a:ext cx="911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Q.1 Draw the complete undirected graphs on one, two, three, four and five vertices. Prove that the number of edges in an n vertex complete graph is </a:t>
            </a:r>
          </a:p>
          <a:p>
            <a:r>
              <a:rPr lang="en-US" sz="2200" dirty="0"/>
              <a:t>n ( n -1)/2. 									</a:t>
            </a:r>
          </a:p>
          <a:p>
            <a:endParaRPr lang="en-US" sz="2200" dirty="0"/>
          </a:p>
          <a:p>
            <a:r>
              <a:rPr lang="en-US" sz="2200" dirty="0"/>
              <a:t>Q.2 What are the different ways of representing a graph? Represent the following</a:t>
            </a:r>
          </a:p>
          <a:p>
            <a:r>
              <a:rPr lang="en-US" sz="2200" dirty="0"/>
              <a:t>graph using those ways.								</a:t>
            </a:r>
          </a:p>
          <a:p>
            <a:r>
              <a:rPr lang="en-US" sz="2200" dirty="0"/>
              <a:t>Q.3 What are the different ways of representing a graph? Represent some graphs using those ways.								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29B8BC-F92D-4A03-9621-A945647C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5D2-61FB-47EE-89E7-7FFD46F2D12B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AD21FE-1192-419C-91CF-1104C418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1A1FF-5AA5-4F56-B3F2-50F61574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79C9-8AC5-4CAE-A4BB-F472F7380B86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Sequential access file organization (CO5)</a:t>
            </a:r>
            <a:endParaRPr 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D5CF-AF4A-4003-AF8E-18CD6742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1"/>
            <a:ext cx="9525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sequential file – </a:t>
            </a:r>
          </a:p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to program and easy to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file is best use if storage space.</a:t>
            </a:r>
          </a:p>
          <a:p>
            <a:pPr marL="0" indent="0">
              <a:buNone/>
            </a:pP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sequential file –</a:t>
            </a:r>
          </a:p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file is time consuming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high data redundancy.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searching is not possible.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EA947F-216F-4128-96DC-39009FD3FB25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400">
                <a:solidFill>
                  <a:schemeClr val="tx1"/>
                </a:solidFill>
                <a:latin typeface="+mj-lt"/>
                <a:cs typeface="Calibri"/>
              </a:rPr>
              <a:t>Weekly Assignment</a:t>
            </a:r>
            <a:endParaRPr lang="en-IN" sz="3400" dirty="0">
              <a:solidFill>
                <a:schemeClr val="tx1"/>
              </a:solidFill>
              <a:latin typeface="+mj-lt"/>
              <a:cs typeface="Calibri"/>
            </a:endParaRPr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1DF06912-4608-4B4D-86A8-48527A5D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BE8A6F-9B1C-40BD-A845-6DC5334B87E3}"/>
              </a:ext>
            </a:extLst>
          </p:cNvPr>
          <p:cNvSpPr/>
          <p:nvPr/>
        </p:nvSpPr>
        <p:spPr>
          <a:xfrm>
            <a:off x="2057400" y="1295401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60340-44EF-4C63-A6FE-60170602746E}"/>
              </a:ext>
            </a:extLst>
          </p:cNvPr>
          <p:cNvSpPr/>
          <p:nvPr/>
        </p:nvSpPr>
        <p:spPr>
          <a:xfrm>
            <a:off x="914400" y="1240551"/>
            <a:ext cx="9601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Q.4 Write an algorithm which does depth first search through an un-weighted</a:t>
            </a:r>
          </a:p>
          <a:p>
            <a:r>
              <a:rPr lang="en-US" sz="2200" dirty="0"/>
              <a:t>connected graph. In an un-weighted graph, would breadth first search or depth</a:t>
            </a:r>
          </a:p>
          <a:p>
            <a:r>
              <a:rPr lang="en-US" sz="2200" dirty="0"/>
              <a:t>first search or neither find a shortest path tree from some node? Why? </a:t>
            </a:r>
          </a:p>
          <a:p>
            <a:endParaRPr lang="en-US" sz="2200" dirty="0"/>
          </a:p>
          <a:p>
            <a:r>
              <a:rPr lang="en-US" sz="2200" dirty="0"/>
              <a:t>Q.5 Which are the two standard ways of traversing a graph? Explain them with an example of each.</a:t>
            </a:r>
          </a:p>
          <a:p>
            <a:endParaRPr lang="en-US" sz="2200" dirty="0"/>
          </a:p>
          <a:p>
            <a:r>
              <a:rPr lang="en-US" sz="2200" dirty="0"/>
              <a:t>Q.6 Explain Dijkstra’s algorithm for finding the shortest path in a given graph.</a:t>
            </a:r>
          </a:p>
          <a:p>
            <a:endParaRPr lang="en-US" sz="2200" dirty="0"/>
          </a:p>
          <a:p>
            <a:r>
              <a:rPr lang="en-US" sz="2200" dirty="0"/>
              <a:t>Q.7 Write the short note on Tree Traversal.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1CC4CD-D259-4283-AB67-2659AD67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3ABB-0B23-44F0-8D67-267CEE3EDB12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6222966-588E-4583-A645-6ED08D8A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DA618E-1F9C-40F8-957C-C7CD241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1"/>
            <a:ext cx="9067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the help of an example.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(AKTU SEM III 2019-20)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Dijkstra algorithm to find the shortest path.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(AKTU SEM III 2019-20)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graph can be represented in memory? Explain with suitable example.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(AKTU SEM III 2018-19)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in detail about the graph traversal techniques with suitable examples.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(AKTU SEM III 2018-19)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algorithm for Floyd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 explain with a suitable example.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(AKTU SEM III 2017-18)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16E6-7219-4341-BC51-27D049C55211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24601"/>
            <a:ext cx="48768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Previous Year Questions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56"/>
            <a:ext cx="98298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Define graph. How a graph is different from a tree?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Write </a:t>
            </a:r>
            <a:r>
              <a:rPr lang="en-US" sz="2200" dirty="0" err="1"/>
              <a:t>Dijkastra</a:t>
            </a:r>
            <a:r>
              <a:rPr lang="en-US" sz="2200" dirty="0"/>
              <a:t> algorithm for finding the shortest path from a source vertex.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Write the algorithm of </a:t>
            </a:r>
            <a:r>
              <a:rPr lang="en-US" sz="2200" dirty="0" err="1"/>
              <a:t>floyd</a:t>
            </a:r>
            <a:r>
              <a:rPr lang="en-US" sz="2200" dirty="0"/>
              <a:t> </a:t>
            </a:r>
            <a:r>
              <a:rPr lang="en-US" sz="2200" dirty="0" err="1"/>
              <a:t>warshall</a:t>
            </a:r>
            <a:r>
              <a:rPr lang="en-US" sz="2200" dirty="0"/>
              <a:t>. Also explain it with example.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Define connected graph and complete graph with example.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How the graph can be represented in memory? Explain with suitable example.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/>
              <a:t>Explain Depth First Search Traversal in Graph with the help of an example.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Expected Questions for University Exam 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947C-E781-4285-8593-64697615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4619-0F82-4171-909F-125726B95AA0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BA1703-225C-4B27-8695-5D144D61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689E-1AD4-46C8-A38E-B18553A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9067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7. Define Floyd </a:t>
            </a:r>
            <a:r>
              <a:rPr lang="en-US" sz="2200" dirty="0" err="1"/>
              <a:t>Warshall</a:t>
            </a:r>
            <a:r>
              <a:rPr lang="en-US" sz="2200" dirty="0"/>
              <a:t> Algorithm for all pair shortest path and apply the same on following graph: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Expected Questions for University Exam 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F8751-4D53-458B-A4F8-ED8F1C21E9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9214" y="1900535"/>
            <a:ext cx="3065172" cy="22179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61A186-DFDA-4084-8A71-FDFDEF10F875}"/>
              </a:ext>
            </a:extLst>
          </p:cNvPr>
          <p:cNvSpPr/>
          <p:nvPr/>
        </p:nvSpPr>
        <p:spPr>
          <a:xfrm>
            <a:off x="1676400" y="4118442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8. Considering ‘S’ as source vertex, Apply the Dijkstra’s shortest path algorithm on the following graph:</a:t>
            </a:r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55F57E-8654-46D8-B856-58A3F308A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4578353"/>
            <a:ext cx="3425780" cy="1750979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C98C7ED-2F13-441C-A5C4-4F48EB8F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D0D0-832D-42FF-9CD1-4F376919E286}" type="datetime1">
              <a:rPr lang="en-US" smtClean="0"/>
              <a:t>9/3/2021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2C975D-C0A4-484E-936E-6FE7EEA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0F5E2-E02A-435D-8386-0A13787C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D58E-B2DA-4ED0-BADC-982080AB1E8A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1816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Summary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6800" y="1003063"/>
            <a:ext cx="9829800" cy="522192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urw-din"/>
              </a:rPr>
              <a:t>File Organization refers to the logical relationships among various records that constitute the file, particularly with respect to the means of identification and access to any specific record. </a:t>
            </a:r>
          </a:p>
          <a:p>
            <a:r>
              <a:rPr lang="en-US" sz="2400" dirty="0"/>
              <a:t>Graph theory is an exceptionally rich area for programmers and designers. </a:t>
            </a:r>
          </a:p>
          <a:p>
            <a:r>
              <a:rPr lang="en-US" sz="2400" dirty="0"/>
              <a:t>Graphs can be used to solve some very complex problems, such as least cost routing, mapping, program analysis, and so on.</a:t>
            </a:r>
          </a:p>
          <a:p>
            <a:r>
              <a:rPr lang="en-US" sz="2400" dirty="0"/>
              <a:t>Network devices, such as routers and switches, use graphs to calculate optimal routing for traffic.</a:t>
            </a:r>
            <a:endParaRPr lang="en-IN" sz="2400" dirty="0"/>
          </a:p>
          <a:p>
            <a:pPr algn="just"/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26D-BC8D-4EB3-A670-34FAD90E5482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324600"/>
            <a:ext cx="55626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References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19200" y="1003063"/>
            <a:ext cx="9601200" cy="522192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Aaron M. </a:t>
            </a:r>
            <a:r>
              <a:rPr lang="en-US" sz="2200" dirty="0" err="1"/>
              <a:t>Tenenbaum</a:t>
            </a:r>
            <a:r>
              <a:rPr lang="en-US" sz="2200" dirty="0"/>
              <a:t>, </a:t>
            </a:r>
            <a:r>
              <a:rPr lang="en-US" sz="2200" dirty="0" err="1"/>
              <a:t>Yedidyah</a:t>
            </a:r>
            <a:r>
              <a:rPr lang="en-US" sz="2200" dirty="0"/>
              <a:t> </a:t>
            </a:r>
            <a:r>
              <a:rPr lang="en-US" sz="2200" dirty="0" err="1"/>
              <a:t>Langsam</a:t>
            </a:r>
            <a:r>
              <a:rPr lang="en-US" sz="2200" dirty="0"/>
              <a:t> and Moshe J. </a:t>
            </a:r>
            <a:r>
              <a:rPr lang="en-US" sz="2200" dirty="0" err="1"/>
              <a:t>Augenstein</a:t>
            </a:r>
            <a:r>
              <a:rPr lang="en-US" sz="2200" dirty="0"/>
              <a:t>, “Data Structures Using C and C++”, PHI Learning Private Limited, Delhi India</a:t>
            </a:r>
            <a:endParaRPr lang="en-IN" sz="2200" dirty="0"/>
          </a:p>
          <a:p>
            <a:pPr algn="just"/>
            <a:r>
              <a:rPr lang="en-US" sz="2200" dirty="0"/>
              <a:t>Horowitz and </a:t>
            </a:r>
            <a:r>
              <a:rPr lang="en-US" sz="2200" dirty="0" err="1"/>
              <a:t>Sahani</a:t>
            </a:r>
            <a:r>
              <a:rPr lang="en-US" sz="2200" dirty="0"/>
              <a:t>, “Fundamentals of Data Structures”, </a:t>
            </a:r>
            <a:r>
              <a:rPr lang="en-US" sz="2200" dirty="0" err="1"/>
              <a:t>Galgotia</a:t>
            </a:r>
            <a:r>
              <a:rPr lang="en-US" sz="2200" dirty="0"/>
              <a:t> Publications </a:t>
            </a:r>
            <a:r>
              <a:rPr lang="en-US" sz="2200" dirty="0" err="1"/>
              <a:t>Pvt</a:t>
            </a:r>
            <a:r>
              <a:rPr lang="en-US" sz="2200" dirty="0"/>
              <a:t> Ltd Delhi India.</a:t>
            </a:r>
            <a:endParaRPr lang="en-IN" sz="2200" dirty="0"/>
          </a:p>
          <a:p>
            <a:pPr algn="just"/>
            <a:r>
              <a:rPr lang="en-US" sz="2200" dirty="0" err="1"/>
              <a:t>Lipschutz</a:t>
            </a:r>
            <a:r>
              <a:rPr lang="en-US" sz="2200" dirty="0"/>
              <a:t>, “Data Structures” </a:t>
            </a:r>
            <a:r>
              <a:rPr lang="en-US" sz="2200" dirty="0" err="1"/>
              <a:t>Schaum’s</a:t>
            </a:r>
            <a:r>
              <a:rPr lang="en-US" sz="2200" dirty="0"/>
              <a:t> Outline Series, Tata </a:t>
            </a:r>
            <a:r>
              <a:rPr lang="en-US" sz="2200" dirty="0" err="1"/>
              <a:t>McGraw-hill</a:t>
            </a:r>
            <a:r>
              <a:rPr lang="en-US" sz="2200" dirty="0"/>
              <a:t> Education (India) Pvt. Ltd.</a:t>
            </a:r>
            <a:endParaRPr lang="en-IN" sz="2200" dirty="0"/>
          </a:p>
          <a:p>
            <a:pPr algn="just"/>
            <a:r>
              <a:rPr lang="en-US" sz="2200" dirty="0" err="1"/>
              <a:t>Thareja</a:t>
            </a:r>
            <a:r>
              <a:rPr lang="en-US" sz="2200" dirty="0"/>
              <a:t>, “Data Structure Using C” Oxford Higher Education.</a:t>
            </a:r>
            <a:endParaRPr lang="en-IN" sz="2200" dirty="0"/>
          </a:p>
          <a:p>
            <a:pPr algn="just"/>
            <a:r>
              <a:rPr lang="en-US" sz="2200" dirty="0"/>
              <a:t>AK Sharma, “Data Structure Using C”, Pearson Education India.</a:t>
            </a:r>
            <a:endParaRPr lang="en-IN" sz="2200" dirty="0"/>
          </a:p>
          <a:p>
            <a:pPr algn="just"/>
            <a:r>
              <a:rPr lang="en-US" sz="2200" dirty="0"/>
              <a:t>Michael T. Goodrich, Roberto </a:t>
            </a:r>
            <a:r>
              <a:rPr lang="en-US" sz="2200" dirty="0" err="1"/>
              <a:t>Tamassia</a:t>
            </a:r>
            <a:r>
              <a:rPr lang="en-US" sz="2200" dirty="0"/>
              <a:t>, David M. Mount “Data Structures and Algorithms in C++”, Wiley India.</a:t>
            </a:r>
            <a:endParaRPr lang="en-IN" sz="2200" dirty="0"/>
          </a:p>
          <a:p>
            <a:pPr algn="just"/>
            <a:r>
              <a:rPr lang="en-US" sz="2200" dirty="0"/>
              <a:t>. P. S. </a:t>
            </a:r>
            <a:r>
              <a:rPr lang="en-US" sz="2200" dirty="0" err="1"/>
              <a:t>Deshpandey</a:t>
            </a:r>
            <a:r>
              <a:rPr lang="en-US" sz="2200" dirty="0"/>
              <a:t>, “C and Data structure”, Wiley </a:t>
            </a:r>
            <a:r>
              <a:rPr lang="en-US" sz="2200" dirty="0" err="1"/>
              <a:t>Dreamtech</a:t>
            </a:r>
            <a:r>
              <a:rPr lang="en-US" sz="2200" dirty="0"/>
              <a:t> Publication.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0AC2-3342-436C-9E0B-1C683CECB220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356351"/>
            <a:ext cx="55626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400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69692" y="1143000"/>
            <a:ext cx="3805016" cy="1107996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61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CA78-11DD-4F6F-BD24-0BD0A2885312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8915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Direct access file organization </a:t>
            </a:r>
            <a:r>
              <a:rPr lang="en-US" sz="3200" b="1" dirty="0">
                <a:cs typeface="Times New Roman" panose="02020603050405020304" pitchFamily="18" charset="0"/>
              </a:rPr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10515600" cy="50819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file is also known as random access or relative file organization.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direct access file, all records are stored in direct access storage device (DASD), such as hard disk. The records are randomly placed throughout the file.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records does not need to be in sequence because they are updated directly and rewritten back in the same location.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file organization is useful for immediate access to large amount of information. It is used in accessing large databases.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2241-01C4-4ECB-A6D1-71383451B5AB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8915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Direct access file organization</a:t>
            </a:r>
            <a:r>
              <a:rPr lang="en-US" sz="3200" b="1" dirty="0">
                <a:cs typeface="Times New Roman" panose="02020603050405020304" pitchFamily="18" charset="0"/>
              </a:rPr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143001"/>
            <a:ext cx="102870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Advantages of direct access file organization –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Direct access file helps in online transaction processing system (OLTP) like online railway reservation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direct access file, sorting of the records are not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accesses the desired records immediately.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updates several files quickly.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has better control over record allocation.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Disadvantages of direct access file organization –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Direct access file does not provide back up facility.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expensive.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has less storage space as compared to sequential file.</a:t>
            </a:r>
          </a:p>
          <a:p>
            <a:pPr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1"/>
            <a:ext cx="99060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sequential access file combines both sequential file and direct access file organization.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indexed sequential access file, records are stored randomly on a direct access device such as magnetic disk by a primary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file have multiple keys. These keys can be alphanumeric in which the records are ordered is called primary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access either sequentially or randomly using the index. The index is stored in a file and read into memory when the file is opened.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5EF-2756-4E5D-B30C-A2F4B464DC09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91440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</a:rPr>
              <a:t>Indexed sequential access file organization</a:t>
            </a:r>
            <a:r>
              <a:rPr lang="en-US" sz="3200" b="1" dirty="0"/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9448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Advantages of Indexed sequential access file organization –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indexed sequential access file, sequential file and random file access is possible.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accesses the records very fast if the index table is properly organized.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records can be inserted in the middle of the file.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provides quick access for sequential and direct 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reduces the degree of the sequential search.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9C3-8E4B-4258-987B-5D1FF6569D2A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9220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</a:rPr>
              <a:t>Indexed sequential access file organization</a:t>
            </a:r>
            <a:r>
              <a:rPr lang="en-US" sz="3200" b="1" dirty="0"/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7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134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Disadvantages of Indexed sequential access file organization – 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Indexed sequential access file requires unique keys and periodic reorganization.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Indexed sequential access file takes longer time to search the index for the data access or retrieval.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requires more storage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is expensive because it requires special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is less efficient in the use of storage space as compared to other file organizations.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9FD8-AE63-475F-A6CC-7559A230AD74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91440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00"/>
                </a:solidFill>
              </a:rPr>
              <a:t>Indexed sequential access file organization</a:t>
            </a:r>
            <a:r>
              <a:rPr lang="en-US" sz="3200" b="1" dirty="0"/>
              <a:t>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5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3058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 Organization (Sequential, Direct, Indexed Sequential, Hashed)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accessing schemes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Graph: Basic Terminologies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and Applications of Graphs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search and traversal algorithms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A124-0300-4918-8F8C-7172A5C18E0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Content</a:t>
            </a: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164"/>
            <a:ext cx="10363200" cy="55391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200" dirty="0"/>
              <a:t>What are various file organization techniques?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0" i="0" dirty="0">
                <a:solidFill>
                  <a:srgbClr val="40424E"/>
                </a:solidFill>
                <a:effectLst/>
              </a:rPr>
              <a:t>2. In the index allocation scheme of blocks to a file, the maximum possible size of the file depends on 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</a:t>
            </a:r>
            <a:r>
              <a:rPr lang="en-US" sz="2200" b="1" i="0" dirty="0">
                <a:solidFill>
                  <a:srgbClr val="40424E"/>
                </a:solidFill>
                <a:effectLst/>
              </a:rPr>
              <a:t>A) the size of the blocks, and the size of the ad­dress of the blocks.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i="0" dirty="0">
                <a:solidFill>
                  <a:srgbClr val="40424E"/>
                </a:solidFill>
                <a:effectLst/>
              </a:rPr>
              <a:t>(B)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 the number of blocks used for the index, and the size of the blocks.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40424E"/>
                </a:solidFill>
                <a:effectLst/>
              </a:rPr>
              <a:t>(</a:t>
            </a:r>
            <a:r>
              <a:rPr lang="en-US" sz="2200" i="0" dirty="0">
                <a:solidFill>
                  <a:srgbClr val="40424E"/>
                </a:solidFill>
                <a:effectLst/>
              </a:rPr>
              <a:t>C) the size of the blocks, the number of blocks used for the index, and the size of the address of the blocks.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(D) None of these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sz="2200" dirty="0">
              <a:solidFill>
                <a:srgbClr val="40424E"/>
              </a:solidFill>
            </a:endParaRPr>
          </a:p>
          <a:p>
            <a:pPr marL="0" indent="0">
              <a:buNone/>
            </a:pPr>
            <a:r>
              <a:rPr lang="en-US" sz="2200" b="0" i="0" dirty="0">
                <a:solidFill>
                  <a:srgbClr val="40424E"/>
                </a:solidFill>
                <a:effectLst/>
              </a:rPr>
              <a:t>3. The physical location of a record determined by a formula that transforms a file key into a record location is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40424E"/>
                </a:solidFill>
                <a:effectLst/>
              </a:rPr>
              <a:t>(A)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 </a:t>
            </a:r>
            <a:r>
              <a:rPr lang="en-US" sz="2200" b="1" i="0" dirty="0">
                <a:solidFill>
                  <a:srgbClr val="40424E"/>
                </a:solidFill>
                <a:effectLst/>
              </a:rPr>
              <a:t>Hashed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(B) B-Tree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(C) Indexed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(D)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 Sequential file</a:t>
            </a:r>
            <a:endParaRPr lang="en-US" sz="2200" dirty="0"/>
          </a:p>
          <a:p>
            <a:pPr marL="457200" indent="-457200">
              <a:buFont typeface="Arial" pitchFamily="34" charset="0"/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6D92-9AB1-4C14-8133-19855F69698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439400" cy="5213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40424E"/>
                </a:solidFill>
              </a:rPr>
              <a:t>4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. The physical location of a record determined by a formula that transforms a file key into a record location is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40424E"/>
                </a:solidFill>
                <a:effectLst/>
              </a:rPr>
              <a:t>(A)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 </a:t>
            </a:r>
            <a:r>
              <a:rPr lang="en-US" sz="2200" b="1" i="0" dirty="0">
                <a:solidFill>
                  <a:srgbClr val="40424E"/>
                </a:solidFill>
                <a:effectLst/>
              </a:rPr>
              <a:t>Hashed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(B) B-Tree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(C) Indexed file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0" dirty="0">
                <a:solidFill>
                  <a:srgbClr val="40424E"/>
                </a:solidFill>
                <a:effectLst/>
              </a:rPr>
              <a:t>(D) Sequential </a:t>
            </a:r>
            <a:r>
              <a:rPr lang="en-US" sz="2200" b="0" i="0" dirty="0">
                <a:solidFill>
                  <a:srgbClr val="40424E"/>
                </a:solidFill>
                <a:effectLst/>
              </a:rPr>
              <a:t>file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5. </a:t>
            </a:r>
            <a:r>
              <a:rPr lang="en-US" sz="2200" b="0" i="0" dirty="0">
                <a:solidFill>
                  <a:srgbClr val="3A3A3A"/>
                </a:solidFill>
                <a:effectLst/>
              </a:rPr>
              <a:t>The file organization which allows us to read records that would satisfy the join condition by using one block read is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a) Heap file organization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b) Sequential file organization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solidFill>
                  <a:srgbClr val="3A3A3A"/>
                </a:solidFill>
                <a:effectLst/>
              </a:rPr>
              <a:t>c) Clustering file organization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solidFill>
                  <a:srgbClr val="3A3A3A"/>
                </a:solidFill>
                <a:effectLst/>
              </a:rPr>
              <a:t>d) Hash file organization</a:t>
            </a: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E3A-8676-4F10-9207-BBE64A605204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The students will </a:t>
            </a:r>
            <a:r>
              <a:rPr lang="en-US" sz="2800" dirty="0">
                <a:cs typeface="Times New Roman" panose="02020603050405020304" pitchFamily="18" charset="0"/>
              </a:rPr>
              <a:t>understand the basic terminology and different types of graphs and also will be able to understand the concept of graph representation, graph traversal and concept of minimum cost spanning trees.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CDE3-EB50-43B1-B65C-ED38130E9DF7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Topic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2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044730"/>
            <a:ext cx="8283717" cy="1448189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2608517" algn="just">
              <a:spcBef>
                <a:spcPts val="633"/>
              </a:spcBef>
            </a:pP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Introduction </a:t>
            </a: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800" b="1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Graphs</a:t>
            </a:r>
            <a:endParaRPr sz="28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non-linear data structure. It contains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points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known 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nodes  (or vertices)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a set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links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known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as edges (or Arcs). Here edges are used  to connect the vertices.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is defined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200" spc="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follows...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1" y="3104495"/>
            <a:ext cx="8873500" cy="1633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vert="horz" wrap="square" lIns="0" tIns="11946" rIns="0" bIns="0" rtlCol="0">
            <a:spAutoFit/>
          </a:bodyPr>
          <a:lstStyle/>
          <a:p>
            <a:pPr marL="196562" marR="192761" algn="ctr">
              <a:lnSpc>
                <a:spcPts val="2163"/>
              </a:lnSpc>
              <a:spcBef>
                <a:spcPts val="94"/>
              </a:spcBef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is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collection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and arcs in which vertices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connected  with arcs</a:t>
            </a:r>
            <a:endParaRPr sz="2200" dirty="0">
              <a:latin typeface="Times New Roman"/>
              <a:cs typeface="Times New Roman"/>
            </a:endParaRPr>
          </a:p>
          <a:p>
            <a:pPr marL="3258" algn="ctr">
              <a:spcBef>
                <a:spcPts val="492"/>
              </a:spcBef>
            </a:pP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endParaRPr sz="2200" dirty="0">
              <a:latin typeface="Times New Roman"/>
              <a:cs typeface="Times New Roman"/>
            </a:endParaRPr>
          </a:p>
          <a:p>
            <a:pPr marL="328508" marR="323078" algn="ctr">
              <a:lnSpc>
                <a:spcPts val="2163"/>
              </a:lnSpc>
              <a:spcBef>
                <a:spcPts val="697"/>
              </a:spcBef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</a:t>
            </a:r>
            <a:r>
              <a:rPr sz="2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collection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nodes and edges in which nodes are connected  with</a:t>
            </a:r>
            <a:r>
              <a:rPr sz="2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edges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363" y="5245896"/>
            <a:ext cx="8873500" cy="594414"/>
          </a:xfrm>
          <a:prstGeom prst="rect">
            <a:avLst/>
          </a:prstGeom>
        </p:spPr>
        <p:txBody>
          <a:bodyPr vert="horz" wrap="square" lIns="0" tIns="29865" rIns="0" bIns="0" rtlCol="0">
            <a:spAutoFit/>
          </a:bodyPr>
          <a:lstStyle/>
          <a:p>
            <a:pPr marL="10860" marR="4344">
              <a:lnSpc>
                <a:spcPts val="2163"/>
              </a:lnSpc>
              <a:spcBef>
                <a:spcPts val="235"/>
              </a:spcBef>
              <a:tabLst>
                <a:tab pos="1133760" algn="l"/>
                <a:tab pos="1361272" algn="l"/>
                <a:tab pos="2494489" algn="l"/>
                <a:tab pos="3717299" algn="l"/>
                <a:tab pos="4285808" algn="l"/>
                <a:tab pos="4544814" algn="l"/>
                <a:tab pos="4746262" algn="l"/>
                <a:tab pos="5041648" algn="l"/>
                <a:tab pos="5223549" algn="l"/>
                <a:tab pos="5505360" algn="l"/>
                <a:tab pos="5769253" algn="l"/>
                <a:tab pos="6707537" algn="l"/>
                <a:tab pos="6989348" algn="l"/>
                <a:tab pos="7388988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ene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lly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aph</a:t>
            </a:r>
            <a:r>
              <a:rPr sz="22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ep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sented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V	,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2200" b="1" spc="13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V	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lang="en-IN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IN" sz="2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et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E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is set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2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edges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4D9EAC-3743-4954-BA07-91D342F4CC2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49FA03B4-0A14-4366-9C52-DF65376B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DB5BFD-A919-4DA8-9881-52CB660E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3B7-E667-4F23-AD67-7192A97E1149}" type="datetime1">
              <a:rPr lang="en-US" smtClean="0"/>
              <a:t>9/3/2021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027FDA-CC44-4C26-8187-1FA338A1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F51BA5-B57D-46B8-887D-C0FC0BA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294" y="952952"/>
            <a:ext cx="7937107" cy="1685564"/>
          </a:xfrm>
          <a:prstGeom prst="rect">
            <a:avLst/>
          </a:prstGeom>
        </p:spPr>
        <p:txBody>
          <a:bodyPr vert="horz" wrap="square" lIns="0" tIns="102083" rIns="0" bIns="0" rtlCol="0">
            <a:spAutoFit/>
          </a:bodyPr>
          <a:lstStyle/>
          <a:p>
            <a:pPr marL="10860">
              <a:spcBef>
                <a:spcPts val="804"/>
              </a:spcBef>
            </a:pPr>
            <a:r>
              <a:rPr sz="2200" spc="-4" dirty="0">
                <a:solidFill>
                  <a:srgbClr val="152E58"/>
                </a:solidFill>
                <a:latin typeface="Times New Roman"/>
                <a:cs typeface="Times New Roman"/>
              </a:rPr>
              <a:t>Example</a:t>
            </a:r>
            <a:endParaRPr sz="2200" dirty="0">
              <a:latin typeface="Times New Roman"/>
              <a:cs typeface="Times New Roman"/>
            </a:endParaRPr>
          </a:p>
          <a:p>
            <a:pPr marL="10860" marR="1908062">
              <a:lnSpc>
                <a:spcPts val="2163"/>
              </a:lnSpc>
              <a:spcBef>
                <a:spcPts val="868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following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5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6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edges.  This graph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G can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defined as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G = ( V , E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Where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V =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{A,B,C,D,E}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E =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{(A,B),(A,C)(A,D),(B,D),(C,D),(B,E),  (E,D)}.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A02F4E3-3080-4DC9-BAA9-1C0ECE4BB306}"/>
              </a:ext>
            </a:extLst>
          </p:cNvPr>
          <p:cNvSpPr/>
          <p:nvPr/>
        </p:nvSpPr>
        <p:spPr>
          <a:xfrm>
            <a:off x="2514600" y="3048000"/>
            <a:ext cx="52578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A0ACFD-C3E4-4DB5-A05B-82DF4877FA0A}"/>
              </a:ext>
            </a:extLst>
          </p:cNvPr>
          <p:cNvSpPr txBox="1">
            <a:spLocks/>
          </p:cNvSpPr>
          <p:nvPr/>
        </p:nvSpPr>
        <p:spPr>
          <a:xfrm>
            <a:off x="2895600" y="-1966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61D9DFA1-5EBE-472C-A109-1910459E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57FCEE5-F550-401B-914F-6995865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0F8-F5BB-4FBB-90AC-089FB1E40F86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0AEB9C-4F05-4E98-8132-1D08703F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2932-084A-488A-ACC4-B2615F49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095491"/>
            <a:ext cx="9601200" cy="3820633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ctr">
              <a:spcBef>
                <a:spcPts val="633"/>
              </a:spcBef>
            </a:pPr>
            <a:r>
              <a:rPr sz="2800" b="1" spc="-4" dirty="0">
                <a:latin typeface="Times New Roman"/>
                <a:cs typeface="Times New Roman"/>
              </a:rPr>
              <a:t>Graph</a:t>
            </a:r>
            <a:r>
              <a:rPr sz="2800" b="1" spc="-38" dirty="0">
                <a:latin typeface="Times New Roman"/>
                <a:cs typeface="Times New Roman"/>
              </a:rPr>
              <a:t> </a:t>
            </a:r>
            <a:r>
              <a:rPr sz="2800" b="1" spc="-21" dirty="0">
                <a:latin typeface="Times New Roman"/>
                <a:cs typeface="Times New Roman"/>
              </a:rPr>
              <a:t>Terminology</a:t>
            </a:r>
            <a:endParaRPr sz="2800" dirty="0">
              <a:latin typeface="Times New Roman"/>
              <a:cs typeface="Times New Roman"/>
            </a:endParaRPr>
          </a:p>
          <a:p>
            <a:pPr marL="10860" algn="just">
              <a:spcBef>
                <a:spcPts val="54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use the following terms in graph data</a:t>
            </a:r>
            <a:r>
              <a:rPr sz="2200" spc="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structure...</a:t>
            </a:r>
            <a:endParaRPr sz="2200" dirty="0">
              <a:latin typeface="Times New Roman"/>
              <a:cs typeface="Times New Roman"/>
            </a:endParaRPr>
          </a:p>
          <a:p>
            <a:pPr marL="10860" algn="just">
              <a:spcBef>
                <a:spcPts val="1189"/>
              </a:spcBef>
            </a:pPr>
            <a:r>
              <a:rPr sz="2400" b="1" spc="-34" dirty="0">
                <a:solidFill>
                  <a:srgbClr val="DF0C4F"/>
                </a:solidFill>
                <a:latin typeface="Times New Roman"/>
                <a:cs typeface="Times New Roman"/>
              </a:rPr>
              <a:t>Vertex</a:t>
            </a:r>
            <a:endParaRPr sz="2400" dirty="0">
              <a:latin typeface="Times New Roman"/>
              <a:cs typeface="Times New Roman"/>
            </a:endParaRPr>
          </a:p>
          <a:p>
            <a:pPr marL="10860" marR="4887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Individual data element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is called as Vertex.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also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known  as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node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. In above example graph, A,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B,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D &amp; 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known as</a:t>
            </a:r>
            <a:r>
              <a:rPr sz="2200" spc="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vertices.</a:t>
            </a:r>
            <a:endParaRPr sz="2200" dirty="0">
              <a:latin typeface="Times New Roman"/>
              <a:cs typeface="Times New Roman"/>
            </a:endParaRPr>
          </a:p>
          <a:p>
            <a:pPr marL="10860" algn="just">
              <a:spcBef>
                <a:spcPts val="1133"/>
              </a:spcBef>
            </a:pPr>
            <a:r>
              <a:rPr sz="24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Edge</a:t>
            </a:r>
            <a:endParaRPr sz="24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connecting link between two vertices.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also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known as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Arc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.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(startingVertex, endingVertex). For example, in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above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link between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and B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(A,B). In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above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example graph, there are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7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(i.e., (A,B), (A,C), (A,D), (B,D),  (B,E), (C,D),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(D,E)).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449A27-50A4-4763-A812-809F74171E9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9C7A676D-D6BE-41E8-B629-EE3FB745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595192-4383-4816-9C1D-201E11BA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C30-0078-49D2-ADCA-A8DF2377C0B2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5F7DD5-85EF-4C94-9FC7-D8F27FC9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B6D9-333B-438E-99C3-F9337908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6348"/>
            <a:ext cx="10287000" cy="3038368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4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are three</a:t>
            </a:r>
            <a:r>
              <a:rPr sz="2400" b="1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types.</a:t>
            </a:r>
            <a:endParaRPr lang="en-US" sz="2400" b="1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algn="just">
              <a:spcBef>
                <a:spcPts val="633"/>
              </a:spcBef>
            </a:pPr>
            <a:endParaRPr sz="2400" b="1" dirty="0">
              <a:latin typeface="Times New Roman"/>
              <a:cs typeface="Times New Roman"/>
            </a:endParaRPr>
          </a:p>
          <a:p>
            <a:pPr marL="549235" marR="8145" indent="-342900" algn="just">
              <a:lnSpc>
                <a:spcPts val="2163"/>
              </a:lnSpc>
              <a:spcBef>
                <a:spcPts val="697"/>
              </a:spcBef>
              <a:buClr>
                <a:srgbClr val="333333"/>
              </a:buClr>
              <a:buFont typeface="Arial" panose="020B0604020202020204" pitchFamily="34" charset="0"/>
              <a:buChar char="•"/>
              <a:tabLst>
                <a:tab pos="401811" algn="l"/>
              </a:tabLst>
            </a:pPr>
            <a:r>
              <a:rPr sz="2200" b="1" spc="-4" dirty="0">
                <a:solidFill>
                  <a:srgbClr val="007F00"/>
                </a:solidFill>
                <a:latin typeface="Times New Roman"/>
                <a:cs typeface="Times New Roman"/>
              </a:rPr>
              <a:t>Undirected Edge </a:t>
            </a:r>
            <a:r>
              <a:rPr sz="2200" b="1" dirty="0">
                <a:solidFill>
                  <a:srgbClr val="007F00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An undirected egde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bidirectional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edge.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there is  undirected edge between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and B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then edge (A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 B)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equal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(B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A).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49235" marR="8145" indent="-342900" algn="just">
              <a:lnSpc>
                <a:spcPts val="2163"/>
              </a:lnSpc>
              <a:spcBef>
                <a:spcPts val="697"/>
              </a:spcBef>
              <a:buClr>
                <a:srgbClr val="333333"/>
              </a:buClr>
              <a:buFont typeface="Arial" panose="020B0604020202020204" pitchFamily="34" charset="0"/>
              <a:buChar char="•"/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549235" marR="4344" indent="-342900" algn="just">
              <a:lnSpc>
                <a:spcPts val="2163"/>
              </a:lnSpc>
              <a:buClr>
                <a:srgbClr val="333333"/>
              </a:buClr>
              <a:buFont typeface="Arial" panose="020B0604020202020204" pitchFamily="34" charset="0"/>
              <a:buChar char="•"/>
              <a:tabLst>
                <a:tab pos="401811" algn="l"/>
              </a:tabLst>
            </a:pPr>
            <a:r>
              <a:rPr sz="2200" b="1" spc="-4" dirty="0">
                <a:solidFill>
                  <a:srgbClr val="007F00"/>
                </a:solidFill>
                <a:latin typeface="Times New Roman"/>
                <a:cs typeface="Times New Roman"/>
              </a:rPr>
              <a:t>Directed Edge </a:t>
            </a:r>
            <a:r>
              <a:rPr sz="2200" b="1" dirty="0">
                <a:solidFill>
                  <a:srgbClr val="007F00"/>
                </a:solidFill>
                <a:latin typeface="Times New Roman"/>
                <a:cs typeface="Times New Roman"/>
              </a:rPr>
              <a:t>-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 egde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unidirectional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edge.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there is  directed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between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and B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then edge (A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 B)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not equal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(B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A).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49235" marR="4344" indent="-342900" algn="just">
              <a:lnSpc>
                <a:spcPts val="2163"/>
              </a:lnSpc>
              <a:buClr>
                <a:srgbClr val="333333"/>
              </a:buClr>
              <a:buFont typeface="Arial" panose="020B0604020202020204" pitchFamily="34" charset="0"/>
              <a:buChar char="•"/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549235" indent="-342900" algn="just">
              <a:lnSpc>
                <a:spcPts val="2108"/>
              </a:lnSpc>
              <a:buClr>
                <a:srgbClr val="333333"/>
              </a:buClr>
              <a:buFont typeface="Arial" panose="020B0604020202020204" pitchFamily="34" charset="0"/>
              <a:buChar char="•"/>
              <a:tabLst>
                <a:tab pos="401811" algn="l"/>
              </a:tabLst>
            </a:pPr>
            <a:r>
              <a:rPr sz="2200" b="1" spc="-4" dirty="0">
                <a:solidFill>
                  <a:srgbClr val="007F00"/>
                </a:solidFill>
                <a:latin typeface="Times New Roman"/>
                <a:cs typeface="Times New Roman"/>
              </a:rPr>
              <a:t>Weighted Edge </a:t>
            </a:r>
            <a:r>
              <a:rPr sz="2200" b="1" dirty="0">
                <a:solidFill>
                  <a:srgbClr val="007F00"/>
                </a:solidFill>
                <a:latin typeface="Times New Roman"/>
                <a:cs typeface="Times New Roman"/>
              </a:rPr>
              <a:t>-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weighted egde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with value (cost)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79E381-516C-49F1-B649-432A9011937D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E39D2DB9-7EEC-44AC-8814-C54F7D36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601900-A234-467A-969C-3EB446EF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AA43-838E-4558-B5AE-AD3225C20962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F5E11A-6C18-49DD-8103-5C64AE3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760A-E2E6-46EF-A906-DD36A890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5705" y="1291082"/>
            <a:ext cx="7937108" cy="1717493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lang="en-US"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Undirected </a:t>
            </a: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Graph</a:t>
            </a:r>
            <a:endParaRPr lang="en-US"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undirected edges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undirected</a:t>
            </a:r>
            <a:r>
              <a:rPr lang="en-US" sz="2200" spc="8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</a:t>
            </a:r>
            <a:endParaRPr lang="en-US"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lang="en-US"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Directed</a:t>
            </a: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 Graph</a:t>
            </a:r>
            <a:endParaRPr lang="en-US"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 edges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</a:t>
            </a:r>
            <a:r>
              <a:rPr lang="en-US" sz="2200" spc="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D8B68-BA4C-49D6-AC80-EFA8C6D2162F}"/>
              </a:ext>
            </a:extLst>
          </p:cNvPr>
          <p:cNvSpPr/>
          <p:nvPr/>
        </p:nvSpPr>
        <p:spPr>
          <a:xfrm>
            <a:off x="2015613" y="3231229"/>
            <a:ext cx="8077200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>
              <a:spcBef>
                <a:spcPts val="633"/>
              </a:spcBef>
            </a:pP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Mixed</a:t>
            </a:r>
            <a:r>
              <a:rPr lang="en-US"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Graph</a:t>
            </a:r>
            <a:endParaRPr lang="en-US"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both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undirected and directed edges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lang="en-US"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mixed</a:t>
            </a:r>
            <a:r>
              <a:rPr lang="en-US" sz="22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</a:t>
            </a:r>
            <a:endParaRPr lang="en-US"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End vertices </a:t>
            </a:r>
            <a:r>
              <a:rPr lang="en-US" sz="2200" b="1" dirty="0">
                <a:solidFill>
                  <a:srgbClr val="DF0C4F"/>
                </a:solidFill>
                <a:latin typeface="Times New Roman"/>
                <a:cs typeface="Times New Roman"/>
              </a:rPr>
              <a:t>or</a:t>
            </a:r>
            <a:r>
              <a:rPr lang="en-US" sz="2200" b="1" spc="-30" dirty="0">
                <a:solidFill>
                  <a:srgbClr val="DF0C4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Endpoints</a:t>
            </a:r>
            <a:endParaRPr lang="en-US"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697"/>
              </a:spcBef>
            </a:pP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two vertices joined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are called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(or endpoints)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  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edge.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89C41-2C65-4DE1-BD76-C942E3DFDDD8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CE488E52-A8CC-43B5-81AC-89C54549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EBCDACF-E77E-4C86-B317-0078C58C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17E4-6845-4BD0-A8A3-678DCF145CAD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0E5EDF-B7E7-4B43-8191-7DA20DBA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C2C4-B476-48CD-95B2-B6C32DDB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1" y="1319482"/>
            <a:ext cx="9525000" cy="3384616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Origin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edge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directed, its first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endpoint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origin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Destination</a:t>
            </a:r>
            <a:endParaRPr sz="2200" dirty="0">
              <a:latin typeface="Times New Roman"/>
              <a:cs typeface="Times New Roman"/>
            </a:endParaRPr>
          </a:p>
          <a:p>
            <a:pPr marL="10860" marR="12488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directed, its first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endpoint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origin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other  endpoint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destination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Adjacent</a:t>
            </a: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there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between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and B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both A and B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are said to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adjacent. 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words,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and B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are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adjacent if there is an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between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D823084-1B42-4F81-B2C2-5C088D00AC9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483DEFC5-592F-4D8E-912E-CA360E80A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2D3D18F-8E57-4F47-8B89-AAF402A8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E498-5F36-455D-8E89-BE48A7F44DBA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DD61A9-6150-4E7A-A043-25E77DA3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8C7B-C2A0-4FC5-AB3D-BB4CCFB5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066800"/>
            <a:ext cx="9144000" cy="3746254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Incident</a:t>
            </a: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incident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if the vertex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one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endpoints of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Outgoing Edge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 edge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outgoing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its origin</a:t>
            </a:r>
            <a:r>
              <a:rPr sz="2200" spc="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Incoming</a:t>
            </a:r>
            <a:r>
              <a:rPr sz="2200" b="1" dirty="0">
                <a:solidFill>
                  <a:srgbClr val="DF0C4F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Edge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 edge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incoming edge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its destination</a:t>
            </a:r>
            <a:r>
              <a:rPr sz="2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Degree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number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connected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degree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7EF92-DCE6-4E60-B1B7-A98FF55FA887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A8A1D309-431B-405D-8C2B-D754F2B9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FA54AC-9666-4DA1-B17C-8B3C5E15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223-1454-41DD-9AB0-F546E9AF7C9B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4CFD8-5C1E-4A7C-AC39-543DB2E2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00AA-71DA-42B2-BCAB-A9D8A6EE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10058400" cy="50819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/>
              <a:t>After completion of this unit, students will be able to -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To study various file organization techniques (Sequential, Direct, Indexed Sequential, Hashed)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To study various types of accessing schemes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To understand the basic terminology and different types of graph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To understand the concept of graph representation, graph traversal and concept of minimum cost spanning trees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cs typeface="Times New Roman" panose="02020603050405020304" pitchFamily="18" charset="0"/>
              </a:rPr>
              <a:t>To understand the shortest path algorithms and its implementation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DB70-9D3F-4346-9C27-D25E106D4971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248401"/>
            <a:ext cx="47244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Unit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447800"/>
            <a:ext cx="9448800" cy="3623143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Indegree</a:t>
            </a:r>
            <a:endParaRPr sz="2200" dirty="0">
              <a:latin typeface="Times New Roman"/>
              <a:cs typeface="Times New Roman"/>
            </a:endParaRPr>
          </a:p>
          <a:p>
            <a:pPr marL="10860" marR="6516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incoming edges connected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indegree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33"/>
              </a:spcBef>
            </a:pPr>
            <a:r>
              <a:rPr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Outdegree</a:t>
            </a: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outgoing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connected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outdegree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  <a:p>
            <a:pPr marL="10860" algn="just">
              <a:spcBef>
                <a:spcPts val="11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Parallel edges </a:t>
            </a:r>
            <a:r>
              <a:rPr sz="2200" b="1" spc="-9" dirty="0">
                <a:solidFill>
                  <a:srgbClr val="DF0C4F"/>
                </a:solidFill>
                <a:latin typeface="Times New Roman"/>
                <a:cs typeface="Times New Roman"/>
              </a:rPr>
              <a:t>or </a:t>
            </a: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Multiple</a:t>
            </a:r>
            <a:r>
              <a:rPr sz="2200" b="1" spc="-26" dirty="0">
                <a:solidFill>
                  <a:srgbClr val="DF0C4F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edges</a:t>
            </a: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If there are two undirected edges with same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two directed  edges with same origin and destination, such edges are called parallel edges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or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multiple edges.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307363-6D00-47A6-9C70-D4D691BB083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5BD3A80C-6656-40CF-83B5-AB243A49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BC545B-80D3-41CF-AF12-755A8873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36A7-2029-4B62-9B11-D9DB4F5F7645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9EF6E4-9BC8-4B04-B5FF-2A9A805F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C8B2-51FE-4743-BE64-7B4DD702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319483"/>
            <a:ext cx="9829800" cy="3102488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Self-loop</a:t>
            </a: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(undirected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directed)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self-loop if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endpoints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coincide with  each other.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Simple Graph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is said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simple if there are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no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parallel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self-loop</a:t>
            </a:r>
            <a:r>
              <a:rPr sz="2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Path</a:t>
            </a:r>
            <a:endParaRPr sz="2200" dirty="0">
              <a:latin typeface="Times New Roman"/>
              <a:cs typeface="Times New Roman"/>
            </a:endParaRPr>
          </a:p>
          <a:p>
            <a:pPr marL="10860" marR="7602" algn="just">
              <a:lnSpc>
                <a:spcPts val="2163"/>
              </a:lnSpc>
              <a:spcBef>
                <a:spcPts val="69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path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sequence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alternate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that starts at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 ends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such that each edge is incident to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predecessor and  successor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6082F5-C257-49C2-A1B4-6D6D39FBD2B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A059B875-82D8-4A86-8D08-21BC4FFE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8A53A-5EEA-4850-9C66-CD5A9DEC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DE11-8F08-4765-8D04-66C9550313B9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609065-944C-472E-A560-C1A31B15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3550-7770-4ABA-AAB8-BD7BABA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143001"/>
            <a:ext cx="8143264" cy="2812665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2611775">
              <a:spcBef>
                <a:spcPts val="633"/>
              </a:spcBef>
            </a:pP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Representations</a:t>
            </a:r>
            <a:endParaRPr lang="en-US" sz="2800" b="1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611775">
              <a:spcBef>
                <a:spcPts val="633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data structure is represented using following</a:t>
            </a:r>
            <a:r>
              <a:rPr sz="2200" spc="7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representations...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>
              <a:spcBef>
                <a:spcPts val="5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lnSpc>
                <a:spcPts val="2210"/>
              </a:lnSpc>
              <a:spcBef>
                <a:spcPts val="1103"/>
              </a:spcBef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Adjacency Matrix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lnSpc>
                <a:spcPts val="2163"/>
              </a:lnSpc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Incidence Matrix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lnSpc>
                <a:spcPts val="2210"/>
              </a:lnSpc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Adjacency List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5E24BD-A716-4AEF-8D2A-B58713AAA728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C2EC56F6-BA6D-4858-8349-64D43CD4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E30027-EF85-40F9-AAFC-A597C91E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779-9271-45B0-9B9B-42CC4032509F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ED361-FAD5-45B9-9BCD-487B8894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88C4-8C8B-46BA-B56E-945CB11A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95400"/>
            <a:ext cx="9906000" cy="4361807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4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Adjacency Matrix</a:t>
            </a:r>
            <a:endParaRPr sz="24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this representation, the graph is represented using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matrix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total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by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 means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4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represented using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matrix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4X4. </a:t>
            </a:r>
            <a:endParaRPr lang="en-US" sz="2200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endParaRPr lang="en-IN" sz="2200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matrix,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both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rows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columns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 vertices. 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This matrix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filled with either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1 or 0. </a:t>
            </a:r>
            <a:endParaRPr lang="en-US" sz="22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Here,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1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represents that there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 from row vertex to column vertex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0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represents that there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no 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from row vertex to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column</a:t>
            </a:r>
            <a:r>
              <a:rPr sz="2200" spc="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6AF3DF-E544-4D9F-BB9F-16070562931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0365ED29-70FB-452D-9775-295CC8F6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404C54-C8B4-479E-BC2B-CE736F00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452B-453D-4A37-A957-674F7CC5FE28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D96938-3DD1-4F04-B651-6BBC8F8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DA25-0569-48A3-839A-6BD2AF6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1" y="1212388"/>
            <a:ext cx="8991599" cy="380298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IN" sz="2400" b="1" spc="-4" dirty="0">
                <a:solidFill>
                  <a:srgbClr val="333333"/>
                </a:solidFill>
              </a:rPr>
              <a:t>Undirected graph</a:t>
            </a:r>
            <a:r>
              <a:rPr lang="en-IN" sz="2400" b="1" spc="77" dirty="0">
                <a:solidFill>
                  <a:srgbClr val="333333"/>
                </a:solidFill>
              </a:rPr>
              <a:t> </a:t>
            </a:r>
            <a:r>
              <a:rPr lang="en-IN" sz="2400" b="1" spc="-4" dirty="0">
                <a:solidFill>
                  <a:srgbClr val="333333"/>
                </a:solidFill>
              </a:rPr>
              <a:t>representation...</a:t>
            </a:r>
            <a:endParaRPr sz="2400" b="1" spc="-4" dirty="0">
              <a:solidFill>
                <a:srgbClr val="333333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9659" y="2094161"/>
            <a:ext cx="4752682" cy="177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2325632" y="4126833"/>
            <a:ext cx="4227568" cy="38029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4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Directed graph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representation...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2117" y="4427237"/>
            <a:ext cx="4757468" cy="1770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089D63-E01A-47F0-A0AB-29615FD06DD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id="{62E17ED7-4F58-400F-BED5-C94DE396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DECF66-FB9E-4669-B282-A9CABF42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6F69-6E60-4D6E-84DD-EE5B1CB8A847}" type="datetime1">
              <a:rPr lang="en-US" smtClean="0"/>
              <a:t>9/3/2021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1F1F39-77B2-4774-9F8C-DDA5CF9D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1A9CC-4AA2-4F93-8178-17D2FC01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219200"/>
            <a:ext cx="9829800" cy="4251520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Incidence Matrix</a:t>
            </a:r>
            <a:endParaRPr lang="en-US" sz="2200" b="1" spc="-4" dirty="0">
              <a:solidFill>
                <a:srgbClr val="DF0C4F"/>
              </a:solidFill>
              <a:latin typeface="Times New Roman"/>
              <a:cs typeface="Times New Roman"/>
            </a:endParaRPr>
          </a:p>
          <a:p>
            <a:pPr marL="10860" algn="just">
              <a:spcBef>
                <a:spcPts val="633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this representation, the graph is represented using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matrix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total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by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edges. 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That means graph with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4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6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is represented using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matrix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4X6.</a:t>
            </a:r>
            <a:endParaRPr lang="en-US" sz="22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this matrix,  rows represent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columns represents edges. This matrix is filled  with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0 or 1 or -1. </a:t>
            </a:r>
            <a:endParaRPr lang="en-US" sz="22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F3228F-87B3-44A5-951A-7CDA1126D46C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29E0F49D-09E3-4151-A4E4-A19B0C06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36F500-44F4-403D-A970-834CA396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07F-7CF1-4A2D-A69F-4A4B4AE254CE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C2CEBC-8627-4B6E-B8B4-4B73C29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B505B-E0DD-4421-9641-C6EB9E7C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881832"/>
            <a:ext cx="9677399" cy="2866526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2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Incidence Matrix</a:t>
            </a: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Here,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0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represents that the row edge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connected to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column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  <a:tabLst>
                <a:tab pos="2078560" algn="l"/>
                <a:tab pos="3696123" algn="l"/>
                <a:tab pos="5047078" algn="l"/>
                <a:tab pos="6929075" algn="l"/>
              </a:tabLst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1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represents that the row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connected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outgoing  edge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column vertex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-1 represents that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row edge is connected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coming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edge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olumn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ve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ex.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algn="just"/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For example, consider the following directed graph</a:t>
            </a:r>
            <a:r>
              <a:rPr sz="2200" spc="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representation...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6789" y="4578820"/>
            <a:ext cx="4835706" cy="151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F3228F-87B3-44A5-951A-7CDA1126D46C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29E0F49D-09E3-4151-A4E4-A19B0C06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772EB2-EE45-4C4F-97C5-A239D38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EC15-3CD9-4F37-BCB3-E23301043ED3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C150F4-E322-43FE-9467-D08C0814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4572-305F-4041-B8A0-B359FA26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55121"/>
            <a:ext cx="9110513" cy="2068871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800" b="1" spc="-4" dirty="0">
                <a:solidFill>
                  <a:srgbClr val="DF0C4F"/>
                </a:solidFill>
                <a:latin typeface="Times New Roman"/>
                <a:cs typeface="Times New Roman"/>
              </a:rPr>
              <a:t>Adjacency List</a:t>
            </a:r>
            <a:endParaRPr sz="2800" dirty="0">
              <a:latin typeface="Times New Roman"/>
              <a:cs typeface="Times New Roman"/>
            </a:endParaRPr>
          </a:p>
          <a:p>
            <a:pPr marL="10860" marR="5973">
              <a:lnSpc>
                <a:spcPts val="2163"/>
              </a:lnSpc>
              <a:spcBef>
                <a:spcPts val="697"/>
              </a:spcBef>
              <a:tabLst>
                <a:tab pos="320906" algn="l"/>
                <a:tab pos="775931" algn="l"/>
                <a:tab pos="2297927" algn="l"/>
                <a:tab pos="2939196" algn="l"/>
                <a:tab pos="3646711" algn="l"/>
                <a:tab pos="3956757" algn="l"/>
                <a:tab pos="4173410" algn="l"/>
                <a:tab pos="4827168" algn="l"/>
                <a:tab pos="5733959" algn="l"/>
                <a:tab pos="6135770" algn="l"/>
                <a:tab pos="6446359" algn="l"/>
                <a:tab pos="6781926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	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	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ep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enta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tion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ve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ve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ex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aph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conta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	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li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st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adj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cent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tabLst>
                <a:tab pos="582627" algn="l"/>
                <a:tab pos="1689237" algn="l"/>
                <a:tab pos="2736662" algn="l"/>
                <a:tab pos="3267704" algn="l"/>
                <a:tab pos="4436216" algn="l"/>
                <a:tab pos="5444546" algn="l"/>
                <a:tab pos="6227535" algn="l"/>
              </a:tabLst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mpl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e,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co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id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er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ollowing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di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ec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aph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ep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senta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tion </a:t>
            </a:r>
            <a:r>
              <a:rPr lang="en-US"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implemented using linked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list...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201" y="3234278"/>
            <a:ext cx="4513053" cy="105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1142999" y="4419600"/>
            <a:ext cx="9262915" cy="34952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This representation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implemented using an array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follows..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5029200"/>
            <a:ext cx="4186316" cy="1180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98EB6-7521-4486-8621-410C2A2DD0A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id="{6B0540F9-65BD-44A7-8BCE-4CA9F23A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8E9686-B9A7-4D22-B700-14B1FDD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425A-B02C-4480-8CB9-73AB7EFC2D54}" type="datetime1">
              <a:rPr lang="en-US" smtClean="0"/>
              <a:t>9/3/2021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497672-A939-47AB-8AE7-91E88D3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15F19-A69A-4548-B521-0F626E4D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03" y="1143000"/>
            <a:ext cx="10972799" cy="3902707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2619920" algn="just">
              <a:spcBef>
                <a:spcPts val="633"/>
              </a:spcBef>
            </a:pP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</a:t>
            </a:r>
            <a:r>
              <a:rPr sz="2800" b="1" spc="-17" dirty="0">
                <a:solidFill>
                  <a:srgbClr val="333333"/>
                </a:solidFill>
                <a:latin typeface="Times New Roman"/>
                <a:cs typeface="Times New Roman"/>
              </a:rPr>
              <a:t>Traversal </a:t>
            </a:r>
            <a:r>
              <a:rPr lang="en-IN"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2800" b="1" spc="-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DFS</a:t>
            </a:r>
            <a:endParaRPr lang="en-US" sz="2800" b="1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619920" algn="just">
              <a:spcBef>
                <a:spcPts val="633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traversal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technique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searching vertex 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 The  graph traversal is also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decide the order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visited in the  search process.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traversal finds the edges to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  process without creating loops. That means using graph traversal we visit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all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graph without getting into looping</a:t>
            </a:r>
            <a:r>
              <a:rPr sz="22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path.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/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There are two graph traversal techniques and they are as</a:t>
            </a:r>
            <a:r>
              <a:rPr sz="2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follows...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lnSpc>
                <a:spcPts val="2210"/>
              </a:lnSpc>
              <a:spcBef>
                <a:spcPts val="1103"/>
              </a:spcBef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DFS (Depth First</a:t>
            </a:r>
            <a:r>
              <a:rPr sz="2200" b="1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Search)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lnSpc>
                <a:spcPts val="2210"/>
              </a:lnSpc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BFS (Breadth First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Search)</a:t>
            </a:r>
            <a:endParaRPr lang="en-US" sz="2200" b="1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06335">
              <a:lnSpc>
                <a:spcPts val="2210"/>
              </a:lnSpc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D105C4-8DE9-4221-BA7C-21382D8694CD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290B6728-EAFB-4890-9F00-2DCA197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D1986F-5A0E-46C1-99BB-BF42A74E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718E-7398-46BE-9A05-28E5A0BEE14C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20A523-CB61-450B-8797-224F02E5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2325-E003-4181-AD8B-B9899BC5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219200"/>
            <a:ext cx="9753600" cy="3038368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800" b="1" spc="-4" dirty="0">
                <a:latin typeface="Times New Roman"/>
                <a:cs typeface="Times New Roman"/>
              </a:rPr>
              <a:t>DFS (Depth First</a:t>
            </a:r>
            <a:r>
              <a:rPr sz="2800" b="1" spc="4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Times New Roman"/>
                <a:cs typeface="Times New Roman"/>
              </a:rPr>
              <a:t>Search)</a:t>
            </a:r>
            <a:endParaRPr lang="en-US" sz="2800" b="1" spc="-9" dirty="0">
              <a:latin typeface="Times New Roman"/>
              <a:cs typeface="Times New Roman"/>
            </a:endParaRPr>
          </a:p>
          <a:p>
            <a:pPr marL="10860" algn="just">
              <a:spcBef>
                <a:spcPts val="633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 marR="260091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DFS traversal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produces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spanning tree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final result.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Spanning  Tree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without loops. 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260091" algn="just">
              <a:lnSpc>
                <a:spcPts val="2163"/>
              </a:lnSpc>
              <a:spcBef>
                <a:spcPts val="697"/>
              </a:spcBef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260091" algn="just">
              <a:lnSpc>
                <a:spcPts val="2163"/>
              </a:lnSpc>
              <a:spcBef>
                <a:spcPts val="69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Stack data structure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with maximum  size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in the graph to implement DFS</a:t>
            </a:r>
            <a:r>
              <a:rPr sz="2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traversal.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F12591-F39A-45AE-9632-AB5C4FCA20FB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4CA8428F-B582-4057-BF13-80203948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287103-2EF0-44BC-AE85-9054DC0E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FEE1-1EE2-4F99-A9DB-6AC3A7E8159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6056F4-7F56-4C3E-88E6-333CEF17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D08-35C0-4F0A-8F85-2AE12496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81899"/>
              </p:ext>
            </p:extLst>
          </p:nvPr>
        </p:nvGraphicFramePr>
        <p:xfrm>
          <a:off x="1066800" y="958852"/>
          <a:ext cx="10134599" cy="552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8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 Description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Bloom’s Knowledge Level (KL)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 the need of data structure and algorithms in problem solving and analyze Time space trade-off.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K2, </a:t>
                      </a:r>
                      <a:r>
                        <a:rPr lang="en-US" dirty="0"/>
                        <a:t>K4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 how arrays are represented in memory and how to use them for implementation of matrix operations, searching and sorting along with their computational efficiency.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K2,</a:t>
                      </a:r>
                      <a:r>
                        <a:rPr lang="en-US" baseline="0" dirty="0" smtClean="0"/>
                        <a:t> K6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Design, implement and evaluate the real-world applications using stacks, queues and non-linear data structures.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+mn-lt"/>
                          <a:ea typeface="Calibri"/>
                          <a:cs typeface="Times New Roman"/>
                        </a:rPr>
                        <a:t>K5, K6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and contrast the advantages and disadvantages of linked lists over arrays and implement operations on different types of linked list.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K4,</a:t>
                      </a:r>
                      <a:r>
                        <a:rPr lang="en-US" baseline="0" dirty="0" smtClean="0"/>
                        <a:t>  K6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Symbol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Symbol"/>
                          <a:cs typeface="Times New Roman"/>
                        </a:rPr>
                        <a:t>CO5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and develop the alternative implementations of data structures with respect to its performance to solve a real-world problem.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K1,</a:t>
                      </a:r>
                      <a:r>
                        <a:rPr lang="en-US" baseline="0" dirty="0" smtClean="0"/>
                        <a:t> K3, </a:t>
                      </a:r>
                      <a:r>
                        <a:rPr lang="en-US" dirty="0" smtClean="0"/>
                        <a:t>K5, K6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2B4-C97B-4D3C-9568-7DFA35C8462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Course Outcome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881832"/>
            <a:ext cx="9130605" cy="4046336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 algn="just">
              <a:spcBef>
                <a:spcPts val="633"/>
              </a:spcBef>
            </a:pPr>
            <a:r>
              <a:rPr sz="2800" b="1" spc="-4" dirty="0">
                <a:latin typeface="Times New Roman"/>
                <a:cs typeface="Times New Roman"/>
              </a:rPr>
              <a:t>DFS (Depth First</a:t>
            </a:r>
            <a:r>
              <a:rPr sz="2800" b="1" spc="4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Times New Roman"/>
                <a:cs typeface="Times New Roman"/>
              </a:rPr>
              <a:t>Search)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algn="just"/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use the following steps to implement DFS</a:t>
            </a:r>
            <a:r>
              <a:rPr sz="22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traversal...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spcBef>
                <a:spcPts val="110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1 -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Define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in the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01811" indent="-195476">
              <a:spcBef>
                <a:spcPts val="110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401811" marR="7059" indent="-195476">
              <a:lnSpc>
                <a:spcPts val="2163"/>
              </a:lnSpc>
              <a:spcBef>
                <a:spcPts val="125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2 -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Select any vertex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starting point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for traversal. Visit that vertex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push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the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01811" marR="7059" indent="-195476">
              <a:lnSpc>
                <a:spcPts val="2163"/>
              </a:lnSpc>
              <a:spcBef>
                <a:spcPts val="125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401811" marR="4344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  <a:tab pos="963262" algn="l"/>
                <a:tab pos="1194032" algn="l"/>
                <a:tab pos="1910234" algn="l"/>
                <a:tab pos="2365801" algn="l"/>
                <a:tab pos="2821368" algn="l"/>
                <a:tab pos="3131415" algn="l"/>
                <a:tab pos="3533768" algn="l"/>
                <a:tab pos="6461563" algn="l"/>
                <a:tab pos="6771609" algn="l"/>
                <a:tab pos="6988262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ep	3	-</a:t>
            </a:r>
            <a:r>
              <a:rPr sz="2200" b="1" spc="13" dirty="0">
                <a:solidFill>
                  <a:srgbClr val="152E58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t	any	one	of	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	non-v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ed</a:t>
            </a:r>
            <a:r>
              <a:rPr sz="2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dj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ace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200" b="1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rti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ces	of	a</a:t>
            </a:r>
            <a:r>
              <a:rPr lang="en-US"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ve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ex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which is at the top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push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the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F12591-F39A-45AE-9632-AB5C4FCA20FB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4CA8428F-B582-4057-BF13-80203948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56C37FA-5930-4C17-84DC-E2106DAE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5FB4-AE37-43E5-AD73-2983BD92396F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C04D27-6C29-42AA-A065-BF5AE6E1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37E7-772E-41A5-AEC6-C80C9783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447800"/>
            <a:ext cx="10210799" cy="3464430"/>
          </a:xfrm>
          <a:prstGeom prst="rect">
            <a:avLst/>
          </a:prstGeom>
        </p:spPr>
        <p:txBody>
          <a:bodyPr vert="horz" wrap="square" lIns="0" tIns="29865" rIns="0" bIns="0" rtlCol="0">
            <a:spAutoFit/>
          </a:bodyPr>
          <a:lstStyle/>
          <a:p>
            <a:pPr marL="10860" marR="4344">
              <a:lnSpc>
                <a:spcPts val="2163"/>
              </a:lnSpc>
              <a:spcBef>
                <a:spcPts val="235"/>
              </a:spcBef>
              <a:buClr>
                <a:srgbClr val="333333"/>
              </a:buClr>
              <a:tabLst>
                <a:tab pos="206336" algn="l"/>
              </a:tabLst>
            </a:pPr>
            <a:r>
              <a:rPr lang="en-US" sz="2200" b="1" spc="-4" dirty="0">
                <a:solidFill>
                  <a:srgbClr val="152E58"/>
                </a:solidFill>
                <a:cs typeface="Times New Roman"/>
              </a:rPr>
              <a:t>Step </a:t>
            </a:r>
            <a:r>
              <a:rPr lang="en-US" sz="2200" b="1" dirty="0">
                <a:solidFill>
                  <a:srgbClr val="152E58"/>
                </a:solidFill>
                <a:cs typeface="Times New Roman"/>
              </a:rPr>
              <a:t>4 -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Repeat step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3 until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there is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no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new vertex to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be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visited from </a:t>
            </a:r>
            <a:r>
              <a:rPr lang="en-US" sz="2200" spc="-9" dirty="0">
                <a:solidFill>
                  <a:srgbClr val="333333"/>
                </a:solidFill>
                <a:cs typeface="Times New Roman"/>
              </a:rPr>
              <a:t>the 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vertex which </a:t>
            </a:r>
            <a:r>
              <a:rPr lang="en-US" sz="2200" spc="-9" dirty="0">
                <a:solidFill>
                  <a:srgbClr val="333333"/>
                </a:solidFill>
                <a:cs typeface="Times New Roman"/>
              </a:rPr>
              <a:t>is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at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the top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of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the</a:t>
            </a:r>
            <a:r>
              <a:rPr lang="en-US" sz="2200" spc="9" dirty="0">
                <a:solidFill>
                  <a:srgbClr val="333333"/>
                </a:solidFill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stack.</a:t>
            </a:r>
          </a:p>
          <a:p>
            <a:pPr marL="10860" marR="4344">
              <a:lnSpc>
                <a:spcPts val="2163"/>
              </a:lnSpc>
              <a:spcBef>
                <a:spcPts val="235"/>
              </a:spcBef>
              <a:buClr>
                <a:srgbClr val="333333"/>
              </a:buClr>
              <a:tabLst>
                <a:tab pos="206336" algn="l"/>
              </a:tabLst>
            </a:pPr>
            <a:endParaRPr lang="en-US" sz="2200" b="1" spc="-4" dirty="0">
              <a:solidFill>
                <a:srgbClr val="152E58"/>
              </a:solidFill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235"/>
              </a:spcBef>
              <a:buClr>
                <a:srgbClr val="333333"/>
              </a:buClr>
              <a:tabLst>
                <a:tab pos="206336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5 -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When there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no new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to visit then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back tracking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 pop one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from the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235"/>
              </a:spcBef>
              <a:buClr>
                <a:srgbClr val="333333"/>
              </a:buClr>
              <a:tabLst>
                <a:tab pos="206336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047"/>
              </a:spcBef>
              <a:buClr>
                <a:srgbClr val="333333"/>
              </a:buClr>
              <a:tabLst>
                <a:tab pos="206336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6 -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Repeat steps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3, 4 and 5 until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 becomes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Empty.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>
              <a:spcBef>
                <a:spcPts val="1047"/>
              </a:spcBef>
              <a:buClr>
                <a:srgbClr val="333333"/>
              </a:buClr>
              <a:tabLst>
                <a:tab pos="206336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0860" marR="10860">
              <a:lnSpc>
                <a:spcPts val="2163"/>
              </a:lnSpc>
              <a:spcBef>
                <a:spcPts val="1253"/>
              </a:spcBef>
              <a:buClr>
                <a:srgbClr val="333333"/>
              </a:buClr>
              <a:tabLst>
                <a:tab pos="206336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7 -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stack becomes Empty, then produce final spanning tree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by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removing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unused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edges from the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DE0BB5-7953-476F-92D3-F75C73D661DE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0EB5D797-AD09-48A9-BEEB-226C0B79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6FF8DB-7B7B-4CE2-981E-D37C857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52D-E274-4C3C-9ABC-427199B1BD61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42DF9D-860E-4B6F-A193-3E7AA633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D1A6-9086-40A6-8C96-424FE04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1021422"/>
            <a:ext cx="5400065" cy="441853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10860" algn="l">
              <a:spcBef>
                <a:spcPts val="86"/>
              </a:spcBef>
            </a:pPr>
            <a:r>
              <a:rPr sz="2800" b="1" spc="-4" dirty="0">
                <a:solidFill>
                  <a:srgbClr val="152E58"/>
                </a:solidFill>
              </a:rPr>
              <a:t>E</a:t>
            </a:r>
            <a:r>
              <a:rPr sz="2800" b="1" dirty="0">
                <a:solidFill>
                  <a:srgbClr val="152E58"/>
                </a:solidFill>
              </a:rPr>
              <a:t>xa</a:t>
            </a:r>
            <a:r>
              <a:rPr sz="2800" b="1" spc="-4" dirty="0">
                <a:solidFill>
                  <a:srgbClr val="152E58"/>
                </a:solidFill>
              </a:rPr>
              <a:t>mple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1828800"/>
            <a:ext cx="77724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6819FD-524A-4D9A-9A71-BC423D3F776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2601FFD6-4F75-4BEF-BB81-371B6FFA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099D58-E7A7-4F1E-8804-6D6FDF9A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B695-A686-4271-BA6A-02DD7E2ECBE3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664CA7-92FB-4511-893C-02E50E0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7CEBA-0D05-4AF3-93AD-071AD4B2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3555" y="990600"/>
            <a:ext cx="790489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3A69F2-3769-4F22-A6EF-03908FDCFD58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4CEBB10B-7654-40D0-823F-A3602B5D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D14C26-9E8A-4947-83E2-E775165A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9A65-7593-4FAD-8900-A3C0182AE0D4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D446B-ECA2-4264-8B02-4122E440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4AA1-A6E9-4680-BC3D-696FE58D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5910" y="976855"/>
            <a:ext cx="8209690" cy="519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FD7EC4-0293-4AEC-8E01-230D35042372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51344604-7C87-47BF-BEE2-8307F4A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7F372F-5707-44F1-81FC-74C5DAC5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CB81-6987-4562-9ACA-F23B3B44F853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544C2D-BEC3-4B5C-83FA-869AEE3B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B771-C0DD-446F-AE72-6CEC8AB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990601"/>
            <a:ext cx="8209690" cy="517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A3F45D-9E21-4AD6-A1E4-4D712809DA62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95D0732-C047-42F2-AA76-98182A21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1D2B41-63D1-4127-967E-70D997A9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27BC-CB94-498F-82BA-70F13F6D48B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01EFC6-32F1-468B-9F48-A889B4CC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6D9D-2D20-44EE-9183-3D65C045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96519"/>
            <a:ext cx="9296400" cy="4947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7824CB-75DE-4C9C-AF26-A322AD5B031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DFE3C53F-9B17-4697-BA8A-1990325C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C94141-C0F7-415A-BBB5-F1B9834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C20-3489-45D8-9A29-577B5D9F6E0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3D1EFE-45BE-4C04-AB6B-0E68A965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1967-92CB-4A41-9633-E765CF01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990600"/>
            <a:ext cx="8518240" cy="5042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C60634-D9BC-478A-916F-52D3C3D8E8E4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50A65367-8D02-4537-BE92-14842A79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D4C44F-5243-4636-88EE-FC287BBD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DEB2-42E3-4287-8FE0-681542781A75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988AF6-94B8-4926-87CB-11626926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246-6A8B-4DFE-8E61-C39CE84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066800"/>
            <a:ext cx="9220201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C33AD-533D-441D-8551-337C8CBB2C8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E7954EA-2DCE-436A-B7A5-36A42CF5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294A8A-0998-4EFC-82AF-A64C3D54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923B-75FE-415D-8EC0-5381C25D06FC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48912-00C2-47F1-B494-BCB5A26D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A52B-8D20-45B1-BA07-CE47F298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066800"/>
            <a:ext cx="9276490" cy="512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5730D-4C17-4734-8FF5-9F9553D949B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F841CDD-B445-47DA-8FA4-5EBACA5E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F8CF492-E5EC-49E8-A957-7406FE63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4747-814C-4297-8EEF-CB4222CCA602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DF3B5C-061A-475D-B046-573D9946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E249-EA55-4580-B806-51D5B37C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081659"/>
              </p:ext>
            </p:extLst>
          </p:nvPr>
        </p:nvGraphicFramePr>
        <p:xfrm>
          <a:off x="914401" y="1421487"/>
          <a:ext cx="10439398" cy="482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27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3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PO12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ACSBS0203.1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ACSBS0203.2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ACSBS0203.3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ACSBS0203.4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ACSBS0203.5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Average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CC18-4F84-48E0-951D-04C65839A3FC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CO-PO Mapping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295400" y="990601"/>
            <a:ext cx="9525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CO-PO correlation matrix of Data Structure and Algorithms (ACSBS 0203)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81832"/>
            <a:ext cx="8553767" cy="4554167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2626978" algn="just">
              <a:spcBef>
                <a:spcPts val="633"/>
              </a:spcBef>
            </a:pP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</a:t>
            </a:r>
            <a:r>
              <a:rPr sz="2800" b="1" spc="-17" dirty="0">
                <a:solidFill>
                  <a:srgbClr val="333333"/>
                </a:solidFill>
                <a:latin typeface="Times New Roman"/>
                <a:cs typeface="Times New Roman"/>
              </a:rPr>
              <a:t>Traversal </a:t>
            </a:r>
            <a:r>
              <a:rPr lang="en-IN"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2800" b="1" spc="-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BFS</a:t>
            </a:r>
            <a:endParaRPr lang="en-US" sz="2800" b="1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626978" algn="just">
              <a:spcBef>
                <a:spcPts val="633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traversal 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technique used for searching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vertex 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 The  graph traversal is also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 decide the order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is visited in the  search process. </a:t>
            </a:r>
            <a:endParaRPr lang="en-US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endParaRPr lang="en-IN" sz="2200" spc="-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697"/>
              </a:spcBef>
            </a:pP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traversal finds the edges to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  process without creating loops. That means using graph traversal we visit </a:t>
            </a:r>
            <a:r>
              <a:rPr sz="2200" spc="-9" dirty="0">
                <a:solidFill>
                  <a:srgbClr val="333333"/>
                </a:solidFill>
                <a:latin typeface="Times New Roman"/>
                <a:cs typeface="Times New Roman"/>
              </a:rPr>
              <a:t>all 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vertices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 graph without getting into looping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path.</a:t>
            </a:r>
            <a:endParaRPr sz="2200" dirty="0">
              <a:latin typeface="Times New Roman"/>
              <a:cs typeface="Times New Roman"/>
            </a:endParaRPr>
          </a:p>
          <a:p>
            <a:pPr algn="just">
              <a:spcBef>
                <a:spcPts val="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algn="just"/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There are two graph traversal techniques and they are as</a:t>
            </a:r>
            <a:r>
              <a:rPr sz="2200" spc="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follows...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 algn="just">
              <a:lnSpc>
                <a:spcPts val="2210"/>
              </a:lnSpc>
              <a:spcBef>
                <a:spcPts val="1103"/>
              </a:spcBef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DFS (Depth First</a:t>
            </a:r>
            <a:r>
              <a:rPr sz="2200" b="1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Search)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 algn="just">
              <a:lnSpc>
                <a:spcPts val="2210"/>
              </a:lnSpc>
              <a:buAutoNum type="arabicPeriod"/>
              <a:tabLst>
                <a:tab pos="401811" algn="l"/>
              </a:tabLst>
            </a:pP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BFS (Breadth First</a:t>
            </a:r>
            <a:r>
              <a:rPr sz="2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Search)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8926F0-7BF0-4D9C-9637-5A1E26DC9FC4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B615E0F-317B-43F8-BE7A-01B98FB3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FD9C8C-28E5-4A29-8985-930DAA02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552-04EC-4463-B3AB-1C16D09B0EC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5BD772-02B8-4ECE-A9B1-139DC604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822E-DD7F-430A-B5BF-E981447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091644"/>
            <a:ext cx="9982200" cy="3843716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2800" b="1" spc="-4" dirty="0">
                <a:latin typeface="Times New Roman"/>
                <a:cs typeface="Times New Roman"/>
              </a:rPr>
              <a:t>BFS </a:t>
            </a:r>
            <a:r>
              <a:rPr sz="2800" b="1" spc="-9" dirty="0">
                <a:latin typeface="Times New Roman"/>
                <a:cs typeface="Times New Roman"/>
              </a:rPr>
              <a:t>(Breadth </a:t>
            </a:r>
            <a:r>
              <a:rPr sz="2800" b="1" spc="-4" dirty="0">
                <a:latin typeface="Times New Roman"/>
                <a:cs typeface="Times New Roman"/>
              </a:rPr>
              <a:t>First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Times New Roman"/>
                <a:cs typeface="Times New Roman"/>
              </a:rPr>
              <a:t>Search)</a:t>
            </a:r>
            <a:endParaRPr lang="en-US" sz="2800" b="1" spc="-9" dirty="0">
              <a:latin typeface="Times New Roman"/>
              <a:cs typeface="Times New Roman"/>
            </a:endParaRPr>
          </a:p>
          <a:p>
            <a:pPr marL="10860">
              <a:spcBef>
                <a:spcPts val="633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 marR="165611">
              <a:lnSpc>
                <a:spcPts val="2163"/>
              </a:lnSpc>
              <a:spcBef>
                <a:spcPts val="697"/>
              </a:spcBef>
            </a:pP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BFS traversal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produces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spanning tree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final result.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Spanning  Tree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 without loops.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Queue data structure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with maximum  size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in the graph to implement BFS</a:t>
            </a:r>
            <a:r>
              <a:rPr sz="2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traversal.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/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use the following steps to implement BFS</a:t>
            </a:r>
            <a:r>
              <a:rPr sz="22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traversal...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spcBef>
                <a:spcPts val="110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1 -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Define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Queue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size total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number of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vertices in the</a:t>
            </a:r>
            <a:r>
              <a:rPr sz="2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graph.</a:t>
            </a:r>
            <a:endParaRPr sz="2200" dirty="0">
              <a:latin typeface="Times New Roman"/>
              <a:cs typeface="Times New Roman"/>
            </a:endParaRPr>
          </a:p>
          <a:p>
            <a:pPr marL="401811" marR="5430" indent="-195476">
              <a:lnSpc>
                <a:spcPts val="2163"/>
              </a:lnSpc>
              <a:spcBef>
                <a:spcPts val="1253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sz="2200" b="1" spc="-4" dirty="0">
                <a:solidFill>
                  <a:srgbClr val="152E58"/>
                </a:solidFill>
                <a:latin typeface="Times New Roman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Times New Roman"/>
                <a:cs typeface="Times New Roman"/>
              </a:rPr>
              <a:t>2 -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Select any vertex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00" b="1" spc="-4" dirty="0">
                <a:solidFill>
                  <a:srgbClr val="333333"/>
                </a:solidFill>
                <a:latin typeface="Times New Roman"/>
                <a:cs typeface="Times New Roman"/>
              </a:rPr>
              <a:t>starting point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for traversal. Visit that vertex 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insert it into the</a:t>
            </a:r>
            <a:r>
              <a:rPr sz="2200" spc="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Times New Roman"/>
                <a:cs typeface="Times New Roman"/>
              </a:rPr>
              <a:t>Queue.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50BE5B-BA30-4818-898C-EA5B2C7ACEDC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56A5E3C2-3957-45C5-8257-E534FEC2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ADB947-8C0A-49EA-8B94-F2E1A640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9FAC-F405-4D62-ACE6-C4BD3E3AA041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A70AB1-84EB-454A-97E1-4162D6D9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388F-BDBE-4284-AA82-F0CF762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600200"/>
            <a:ext cx="10134600" cy="3778747"/>
          </a:xfrm>
          <a:prstGeom prst="rect">
            <a:avLst/>
          </a:prstGeom>
        </p:spPr>
        <p:txBody>
          <a:bodyPr vert="horz" wrap="square" lIns="0" tIns="29865" rIns="0" bIns="0" rtlCol="0">
            <a:spAutoFit/>
          </a:bodyPr>
          <a:lstStyle/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lang="en-US" sz="2200" b="1" spc="-4" dirty="0">
                <a:solidFill>
                  <a:srgbClr val="152E58"/>
                </a:solidFill>
                <a:cs typeface="Times New Roman"/>
              </a:rPr>
              <a:t>Step </a:t>
            </a:r>
            <a:r>
              <a:rPr lang="en-US" sz="2200" b="1" dirty="0">
                <a:solidFill>
                  <a:srgbClr val="152E58"/>
                </a:solidFill>
                <a:cs typeface="Times New Roman"/>
              </a:rPr>
              <a:t>3 -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Visit all the non-visited </a:t>
            </a:r>
            <a:r>
              <a:rPr lang="en-US" sz="2200" b="1" spc="-4" dirty="0">
                <a:solidFill>
                  <a:srgbClr val="333333"/>
                </a:solidFill>
                <a:cs typeface="Times New Roman"/>
              </a:rPr>
              <a:t>adjacent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vertices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of </a:t>
            </a:r>
            <a:r>
              <a:rPr lang="en-US" sz="2200" spc="-9" dirty="0">
                <a:solidFill>
                  <a:srgbClr val="333333"/>
                </a:solidFill>
                <a:cs typeface="Times New Roman"/>
              </a:rPr>
              <a:t>the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vertex which is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at 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front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of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the Queue </a:t>
            </a:r>
            <a:r>
              <a:rPr lang="en-US" sz="2200" dirty="0">
                <a:solidFill>
                  <a:srgbClr val="333333"/>
                </a:solidFill>
                <a:cs typeface="Times New Roman"/>
              </a:rPr>
              <a:t>and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insert them into the</a:t>
            </a:r>
            <a:r>
              <a:rPr lang="en-US" sz="2200" spc="4" dirty="0">
                <a:solidFill>
                  <a:srgbClr val="333333"/>
                </a:solidFill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cs typeface="Times New Roman"/>
              </a:rPr>
              <a:t>Queue.</a:t>
            </a: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endParaRPr lang="en-US" sz="2200" b="1" spc="-4" dirty="0">
              <a:solidFill>
                <a:srgbClr val="152E58"/>
              </a:solidFill>
              <a:latin typeface="+mj-lt"/>
              <a:cs typeface="Times New Roman"/>
            </a:endParaRP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lang="en-US" sz="2200" b="1" spc="-4" dirty="0">
                <a:solidFill>
                  <a:srgbClr val="152E58"/>
                </a:solidFill>
                <a:latin typeface="+mj-lt"/>
                <a:cs typeface="Times New Roman"/>
              </a:rPr>
              <a:t>Step </a:t>
            </a:r>
            <a:r>
              <a:rPr lang="en-US" sz="2200" b="1" dirty="0">
                <a:solidFill>
                  <a:srgbClr val="152E58"/>
                </a:solidFill>
                <a:latin typeface="+mj-lt"/>
                <a:cs typeface="Times New Roman"/>
              </a:rPr>
              <a:t>4 -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When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there is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no new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vertex to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be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visited from the vertex which  is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at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front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of </a:t>
            </a:r>
            <a:r>
              <a:rPr lang="en-US" sz="2200" spc="-9" dirty="0">
                <a:solidFill>
                  <a:srgbClr val="333333"/>
                </a:solidFill>
                <a:latin typeface="+mj-lt"/>
                <a:cs typeface="Times New Roman"/>
              </a:rPr>
              <a:t>the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Queue then delete that</a:t>
            </a:r>
            <a:r>
              <a:rPr lang="en-US" sz="2200" spc="17" dirty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vertex.</a:t>
            </a: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endParaRPr lang="en-US" sz="2200" dirty="0">
              <a:latin typeface="+mj-lt"/>
              <a:cs typeface="Times New Roman"/>
            </a:endParaRP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lang="en-US" sz="2200" b="1" spc="-4" dirty="0">
                <a:solidFill>
                  <a:srgbClr val="152E58"/>
                </a:solidFill>
                <a:latin typeface="+mj-lt"/>
                <a:cs typeface="Times New Roman"/>
              </a:rPr>
              <a:t>Step </a:t>
            </a:r>
            <a:r>
              <a:rPr lang="en-US" sz="2200" b="1" dirty="0">
                <a:solidFill>
                  <a:srgbClr val="152E58"/>
                </a:solidFill>
                <a:latin typeface="+mj-lt"/>
                <a:cs typeface="Times New Roman"/>
              </a:rPr>
              <a:t>5 -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Repeat steps </a:t>
            </a:r>
            <a:r>
              <a:rPr lang="en-US" sz="2200" dirty="0">
                <a:solidFill>
                  <a:srgbClr val="333333"/>
                </a:solidFill>
                <a:latin typeface="+mj-lt"/>
                <a:cs typeface="Times New Roman"/>
              </a:rPr>
              <a:t>3 and 4 until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queue becomes</a:t>
            </a:r>
            <a:r>
              <a:rPr lang="en-US" sz="2200" spc="4" dirty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lang="en-US" sz="2200" spc="-4" dirty="0">
                <a:solidFill>
                  <a:srgbClr val="333333"/>
                </a:solidFill>
                <a:latin typeface="+mj-lt"/>
                <a:cs typeface="Times New Roman"/>
              </a:rPr>
              <a:t>empty.</a:t>
            </a: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endParaRPr lang="en-US" sz="2200" dirty="0">
              <a:latin typeface="+mj-lt"/>
              <a:cs typeface="Times New Roman"/>
            </a:endParaRPr>
          </a:p>
          <a:p>
            <a:pPr marL="401811" marR="9231" indent="-195476">
              <a:lnSpc>
                <a:spcPts val="2163"/>
              </a:lnSpc>
              <a:spcBef>
                <a:spcPts val="1197"/>
              </a:spcBef>
              <a:buClr>
                <a:srgbClr val="333333"/>
              </a:buClr>
              <a:buFont typeface="Symbol"/>
              <a:buChar char=""/>
              <a:tabLst>
                <a:tab pos="401811" algn="l"/>
              </a:tabLst>
            </a:pPr>
            <a:r>
              <a:rPr sz="2200" b="1" spc="-4" dirty="0">
                <a:solidFill>
                  <a:srgbClr val="152E58"/>
                </a:solidFill>
                <a:latin typeface="+mj-lt"/>
                <a:cs typeface="Times New Roman"/>
              </a:rPr>
              <a:t>Step </a:t>
            </a:r>
            <a:r>
              <a:rPr sz="2200" b="1" dirty="0">
                <a:solidFill>
                  <a:srgbClr val="152E58"/>
                </a:solidFill>
                <a:latin typeface="+mj-lt"/>
                <a:cs typeface="Times New Roman"/>
              </a:rPr>
              <a:t>6 - </a:t>
            </a:r>
            <a:r>
              <a:rPr sz="2200" dirty="0">
                <a:solidFill>
                  <a:srgbClr val="333333"/>
                </a:solidFill>
                <a:latin typeface="+mj-lt"/>
                <a:cs typeface="Times New Roman"/>
              </a:rPr>
              <a:t>When </a:t>
            </a:r>
            <a:r>
              <a:rPr sz="2200" spc="-4" dirty="0">
                <a:solidFill>
                  <a:srgbClr val="333333"/>
                </a:solidFill>
                <a:latin typeface="+mj-lt"/>
                <a:cs typeface="Times New Roman"/>
              </a:rPr>
              <a:t>queue becomes empty, then produce final spanning tree </a:t>
            </a:r>
            <a:r>
              <a:rPr sz="2200" dirty="0">
                <a:solidFill>
                  <a:srgbClr val="333333"/>
                </a:solidFill>
                <a:latin typeface="+mj-lt"/>
                <a:cs typeface="Times New Roman"/>
              </a:rPr>
              <a:t>by  </a:t>
            </a:r>
            <a:r>
              <a:rPr sz="2200" spc="-4" dirty="0">
                <a:solidFill>
                  <a:srgbClr val="333333"/>
                </a:solidFill>
                <a:latin typeface="+mj-lt"/>
                <a:cs typeface="Times New Roman"/>
              </a:rPr>
              <a:t>removing </a:t>
            </a:r>
            <a:r>
              <a:rPr sz="2200" dirty="0">
                <a:solidFill>
                  <a:srgbClr val="333333"/>
                </a:solidFill>
                <a:latin typeface="+mj-lt"/>
                <a:cs typeface="Times New Roman"/>
              </a:rPr>
              <a:t>unused </a:t>
            </a:r>
            <a:r>
              <a:rPr sz="2200" spc="-4" dirty="0">
                <a:solidFill>
                  <a:srgbClr val="333333"/>
                </a:solidFill>
                <a:latin typeface="+mj-lt"/>
                <a:cs typeface="Times New Roman"/>
              </a:rPr>
              <a:t>edges from the</a:t>
            </a:r>
            <a:r>
              <a:rPr sz="2200" spc="4" dirty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sz="2200" spc="-4" dirty="0">
                <a:solidFill>
                  <a:srgbClr val="333333"/>
                </a:solidFill>
                <a:latin typeface="+mj-lt"/>
                <a:cs typeface="Times New Roman"/>
              </a:rPr>
              <a:t>graph.</a:t>
            </a:r>
            <a:endParaRPr sz="2200" dirty="0">
              <a:latin typeface="+mj-lt"/>
              <a:cs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07A3B-2432-4F95-85FF-16AB1172862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E76B4FBF-929F-40A1-B68C-5AAE469F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5341EA-298C-4AAA-AF78-7BDD5EFF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A9C6-36E2-4226-AF3C-372B710870B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CFE4BA-9915-40F4-BF7F-F6153225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641E-B56C-468E-B57B-BFC39088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AE229E-596D-426A-B74C-D9D9CF1F078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F6004A1-8C98-44E4-9912-401CC82C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EC511A-AC05-4788-9AE4-F0DF63F843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817164"/>
            <a:ext cx="9144000" cy="558363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D53B3D2-3E57-4E2C-8C06-ECD03315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91D0-B0A5-4099-9F13-A54361679805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51B36E-AA5B-4B14-A5EA-0EB2077A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49CFA0-F847-42BF-B213-4AC65C9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AE229E-596D-426A-B74C-D9D9CF1F078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F6004A1-8C98-44E4-9912-401CC82C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5041D4-1DAD-4007-86A2-A2D983B352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914400"/>
            <a:ext cx="8077200" cy="54864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9281D51-AAE8-4ECE-8148-BE90595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C301-6162-4385-9ED2-C9F6CC54D629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86C061-8171-4128-914A-0F6CB7CB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49BD9-0FAD-4778-AAF6-49AF2C97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AE229E-596D-426A-B74C-D9D9CF1F078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F6004A1-8C98-44E4-9912-401CC82C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9B869-C0E1-48CC-A5B8-AA8B89B09E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914400"/>
            <a:ext cx="8382000" cy="54864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5FC2200-AADE-44E8-802C-973619A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722-5AD0-4ED3-A51A-86DFAE9E2400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63D820-561D-4865-8B88-2F5E5B00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494554-55D8-4EDC-8741-464DF088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AE229E-596D-426A-B74C-D9D9CF1F078A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F6004A1-8C98-44E4-9912-401CC82C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0E9AB-DE6A-43F2-8D9B-F47995AC9FEC}"/>
              </a:ext>
            </a:extLst>
          </p:cNvPr>
          <p:cNvSpPr txBox="1"/>
          <p:nvPr/>
        </p:nvSpPr>
        <p:spPr>
          <a:xfrm>
            <a:off x="2590800" y="14478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Queue became Empty, So, stop the BFS process.</a:t>
            </a:r>
          </a:p>
          <a:p>
            <a:endParaRPr lang="en-US" sz="2200" dirty="0"/>
          </a:p>
          <a:p>
            <a:r>
              <a:rPr lang="en-US" sz="2200" dirty="0"/>
              <a:t>Final result of BFS is a Spanning tree as shown below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0D14F-C480-4DD1-861E-99FE943F6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1019" y="2743201"/>
            <a:ext cx="5891981" cy="32004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9A838B0-31BE-452F-9C0C-B52E393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19A-7FCA-4DFC-9ACD-20088B2F7B3E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8C7DD7-8190-4928-AF34-7BB77BE9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B51E4F-E954-46CC-97A6-BA61154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46660"/>
            <a:ext cx="10134599" cy="3545663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 algn="ctr">
              <a:spcBef>
                <a:spcPts val="1189"/>
              </a:spcBef>
            </a:pPr>
            <a:r>
              <a:rPr sz="2800" b="1" spc="-4" dirty="0">
                <a:latin typeface="Times New Roman"/>
                <a:cs typeface="Times New Roman"/>
              </a:rPr>
              <a:t>Spanning</a:t>
            </a:r>
            <a:r>
              <a:rPr sz="2800" b="1" spc="-38" dirty="0">
                <a:latin typeface="Times New Roman"/>
                <a:cs typeface="Times New Roman"/>
              </a:rPr>
              <a:t> </a:t>
            </a:r>
            <a:r>
              <a:rPr sz="2800" b="1" spc="-17" dirty="0">
                <a:latin typeface="Times New Roman"/>
                <a:cs typeface="Times New Roman"/>
              </a:rPr>
              <a:t>Tree</a:t>
            </a:r>
            <a:endParaRPr lang="en-US" sz="2800" b="1" spc="-17" dirty="0">
              <a:latin typeface="Times New Roman"/>
              <a:cs typeface="Times New Roman"/>
            </a:endParaRPr>
          </a:p>
          <a:p>
            <a:pPr marL="10860" algn="ctr">
              <a:spcBef>
                <a:spcPts val="1189"/>
              </a:spcBef>
            </a:pPr>
            <a:endParaRPr sz="2800" b="1" dirty="0">
              <a:latin typeface="Times New Roman"/>
              <a:cs typeface="Times New Roman"/>
            </a:endParaRPr>
          </a:p>
          <a:p>
            <a:pPr marL="10860" marR="71674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Spanning tree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4" dirty="0">
                <a:latin typeface="Times New Roman"/>
                <a:cs typeface="Times New Roman"/>
              </a:rPr>
              <a:t>defined 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sub-graph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connected, undirected graph </a:t>
            </a:r>
            <a:r>
              <a:rPr sz="2200" dirty="0">
                <a:latin typeface="Times New Roman"/>
                <a:cs typeface="Times New Roman"/>
              </a:rPr>
              <a:t>G  </a:t>
            </a:r>
            <a:r>
              <a:rPr sz="2200" spc="-4" dirty="0">
                <a:latin typeface="Times New Roman"/>
                <a:cs typeface="Times New Roman"/>
              </a:rPr>
              <a:t>that 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tree produced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4" dirty="0">
                <a:latin typeface="Times New Roman"/>
                <a:cs typeface="Times New Roman"/>
              </a:rPr>
              <a:t>removing the desired </a:t>
            </a:r>
            <a:r>
              <a:rPr sz="2200" dirty="0">
                <a:latin typeface="Times New Roman"/>
                <a:cs typeface="Times New Roman"/>
              </a:rPr>
              <a:t>number of </a:t>
            </a:r>
            <a:r>
              <a:rPr sz="2200" spc="-4" dirty="0">
                <a:latin typeface="Times New Roman"/>
                <a:cs typeface="Times New Roman"/>
              </a:rPr>
              <a:t>edges from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graph.  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71674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In other words, Spanning tree 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non-cyclic sub-graph </a:t>
            </a:r>
            <a:r>
              <a:rPr sz="2200" dirty="0">
                <a:latin typeface="Times New Roman"/>
                <a:cs typeface="Times New Roman"/>
              </a:rPr>
              <a:t>of a </a:t>
            </a:r>
            <a:r>
              <a:rPr sz="2200" spc="-4" dirty="0">
                <a:latin typeface="Times New Roman"/>
                <a:cs typeface="Times New Roman"/>
              </a:rPr>
              <a:t>connected </a:t>
            </a:r>
            <a:r>
              <a:rPr sz="2200" dirty="0">
                <a:latin typeface="Times New Roman"/>
                <a:cs typeface="Times New Roman"/>
              </a:rPr>
              <a:t>and  </a:t>
            </a:r>
            <a:r>
              <a:rPr sz="2200" spc="-4" dirty="0">
                <a:latin typeface="Times New Roman"/>
                <a:cs typeface="Times New Roman"/>
              </a:rPr>
              <a:t>undirected graph </a:t>
            </a:r>
            <a:r>
              <a:rPr sz="2200" dirty="0">
                <a:latin typeface="Times New Roman"/>
                <a:cs typeface="Times New Roman"/>
              </a:rPr>
              <a:t>G </a:t>
            </a:r>
            <a:r>
              <a:rPr sz="2200" spc="-4" dirty="0">
                <a:latin typeface="Times New Roman"/>
                <a:cs typeface="Times New Roman"/>
              </a:rPr>
              <a:t>that connects all the vertices together. 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71674" algn="just">
              <a:lnSpc>
                <a:spcPts val="2163"/>
              </a:lnSpc>
              <a:spcBef>
                <a:spcPts val="1253"/>
              </a:spcBef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graph </a:t>
            </a:r>
            <a:r>
              <a:rPr sz="2200" dirty="0">
                <a:latin typeface="Times New Roman"/>
                <a:cs typeface="Times New Roman"/>
              </a:rPr>
              <a:t>G </a:t>
            </a:r>
            <a:r>
              <a:rPr sz="2200" spc="-4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have  </a:t>
            </a:r>
            <a:r>
              <a:rPr sz="2200" spc="-4" dirty="0">
                <a:latin typeface="Times New Roman"/>
                <a:cs typeface="Times New Roman"/>
              </a:rPr>
              <a:t>multiple </a:t>
            </a:r>
            <a:r>
              <a:rPr sz="2200" dirty="0">
                <a:latin typeface="Times New Roman"/>
                <a:cs typeface="Times New Roman"/>
              </a:rPr>
              <a:t>spanning </a:t>
            </a:r>
            <a:r>
              <a:rPr sz="2200" spc="-4" dirty="0">
                <a:latin typeface="Times New Roman"/>
                <a:cs typeface="Times New Roman"/>
              </a:rPr>
              <a:t>trees.</a:t>
            </a:r>
            <a:endParaRPr sz="2200" dirty="0">
              <a:latin typeface="Times New Roman"/>
              <a:cs typeface="Times New Roman"/>
            </a:endParaRPr>
          </a:p>
          <a:p>
            <a:pPr marL="10860" algn="just">
              <a:spcBef>
                <a:spcPts val="1047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A71FD0-B764-4E77-AB11-85379ACC3DDD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544BD42-42B0-4084-AB28-681F389B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20ED89-3DE3-483F-B6CE-5A27ADE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5840-C11D-469D-A9A0-DE72E9A035DE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F3C6EA-D927-4161-96DB-F2D8836C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D5D8-6B4F-4776-8925-FB8E507C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46661"/>
            <a:ext cx="10210799" cy="3612348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 algn="ctr">
              <a:spcBef>
                <a:spcPts val="1189"/>
              </a:spcBef>
            </a:pPr>
            <a:r>
              <a:rPr sz="2800" b="1" spc="-4" dirty="0">
                <a:latin typeface="Times New Roman"/>
                <a:cs typeface="Times New Roman"/>
              </a:rPr>
              <a:t>Spanning</a:t>
            </a:r>
            <a:r>
              <a:rPr sz="2800" b="1" spc="-38" dirty="0">
                <a:latin typeface="Times New Roman"/>
                <a:cs typeface="Times New Roman"/>
              </a:rPr>
              <a:t> </a:t>
            </a:r>
            <a:r>
              <a:rPr sz="2800" b="1" spc="-17" dirty="0">
                <a:latin typeface="Times New Roman"/>
                <a:cs typeface="Times New Roman"/>
              </a:rPr>
              <a:t>Tree</a:t>
            </a:r>
            <a:endParaRPr sz="2800" b="1" dirty="0">
              <a:latin typeface="Times New Roman"/>
              <a:cs typeface="Times New Roman"/>
            </a:endParaRPr>
          </a:p>
          <a:p>
            <a:pPr marL="10860" algn="just">
              <a:spcBef>
                <a:spcPts val="1047"/>
              </a:spcBef>
            </a:pPr>
            <a:endParaRPr lang="en-US" sz="2200" b="1" spc="-4" dirty="0">
              <a:solidFill>
                <a:srgbClr val="600A37"/>
              </a:solidFill>
              <a:latin typeface="Times New Roman"/>
              <a:cs typeface="Times New Roman"/>
            </a:endParaRPr>
          </a:p>
          <a:p>
            <a:pPr marL="10860" algn="just">
              <a:spcBef>
                <a:spcPts val="1047"/>
              </a:spcBef>
            </a:pPr>
            <a:r>
              <a:rPr sz="2200" b="1" spc="-4" dirty="0">
                <a:solidFill>
                  <a:srgbClr val="600A37"/>
                </a:solidFill>
                <a:latin typeface="Times New Roman"/>
                <a:cs typeface="Times New Roman"/>
              </a:rPr>
              <a:t>Minimum Spanning</a:t>
            </a:r>
            <a:r>
              <a:rPr sz="2200" b="1" spc="4" dirty="0">
                <a:solidFill>
                  <a:srgbClr val="600A37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600A37"/>
                </a:solidFill>
                <a:latin typeface="Times New Roman"/>
                <a:cs typeface="Times New Roman"/>
              </a:rPr>
              <a:t>Tree</a:t>
            </a:r>
            <a:endParaRPr lang="en-US" sz="2200" b="1" spc="-4" dirty="0">
              <a:solidFill>
                <a:srgbClr val="600A37"/>
              </a:solidFill>
              <a:latin typeface="Times New Roman"/>
              <a:cs typeface="Times New Roman"/>
            </a:endParaRPr>
          </a:p>
          <a:p>
            <a:pPr marL="10860" algn="just">
              <a:spcBef>
                <a:spcPts val="104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There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-9" dirty="0">
                <a:latin typeface="Times New Roman"/>
                <a:cs typeface="Times New Roman"/>
              </a:rPr>
              <a:t>be </a:t>
            </a:r>
            <a:r>
              <a:rPr sz="2200" spc="-4" dirty="0">
                <a:latin typeface="Times New Roman"/>
                <a:cs typeface="Times New Roman"/>
              </a:rPr>
              <a:t>weights assigned to every edge 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weighted graph.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However,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4" dirty="0">
                <a:latin typeface="Times New Roman"/>
                <a:cs typeface="Times New Roman"/>
              </a:rPr>
              <a:t>minimum spanning tree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spanning tree which has minimal total weight. 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4344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In  </a:t>
            </a:r>
            <a:r>
              <a:rPr sz="2200" dirty="0">
                <a:latin typeface="Times New Roman"/>
                <a:cs typeface="Times New Roman"/>
              </a:rPr>
              <a:t>other </a:t>
            </a:r>
            <a:r>
              <a:rPr sz="2200" spc="-4" dirty="0">
                <a:latin typeface="Times New Roman"/>
                <a:cs typeface="Times New Roman"/>
              </a:rPr>
              <a:t>words, minimum </a:t>
            </a:r>
            <a:r>
              <a:rPr sz="2200" dirty="0">
                <a:latin typeface="Times New Roman"/>
                <a:cs typeface="Times New Roman"/>
              </a:rPr>
              <a:t>spanning </a:t>
            </a:r>
            <a:r>
              <a:rPr sz="2200" spc="-4" dirty="0">
                <a:latin typeface="Times New Roman"/>
                <a:cs typeface="Times New Roman"/>
              </a:rPr>
              <a:t>tree is the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4" dirty="0">
                <a:latin typeface="Times New Roman"/>
                <a:cs typeface="Times New Roman"/>
              </a:rPr>
              <a:t>which contains the least weight  among all </a:t>
            </a:r>
            <a:r>
              <a:rPr sz="2200" dirty="0">
                <a:latin typeface="Times New Roman"/>
                <a:cs typeface="Times New Roman"/>
              </a:rPr>
              <a:t>other </a:t>
            </a:r>
            <a:r>
              <a:rPr sz="2200" spc="-4" dirty="0">
                <a:latin typeface="Times New Roman"/>
                <a:cs typeface="Times New Roman"/>
              </a:rPr>
              <a:t>spanning tree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some particular</a:t>
            </a:r>
            <a:r>
              <a:rPr sz="2200" spc="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graph.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A71FD0-B764-4E77-AB11-85379ACC3DDD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3544BD42-42B0-4084-AB28-681F389B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B2182D-B4BE-4FEF-B5B0-0E5FE4E9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6C4-D61F-47F5-931B-05B981F1A86E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47144D-CDFC-4162-8DAE-2EAB717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8C32-2D7D-40FE-B1F3-D63615B2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19201"/>
            <a:ext cx="9791700" cy="3222497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 algn="ctr">
              <a:spcBef>
                <a:spcPts val="1189"/>
              </a:spcBef>
            </a:pPr>
            <a:r>
              <a:rPr sz="2800" b="1" spc="-4" dirty="0">
                <a:latin typeface="Times New Roman"/>
                <a:cs typeface="Times New Roman"/>
              </a:rPr>
              <a:t>Shortest path algorithms</a:t>
            </a:r>
            <a:endParaRPr lang="en-US" sz="2800" b="1" spc="-4" dirty="0">
              <a:latin typeface="Times New Roman"/>
              <a:cs typeface="Times New Roman"/>
            </a:endParaRPr>
          </a:p>
          <a:p>
            <a:pPr marL="10860" algn="ctr">
              <a:spcBef>
                <a:spcPts val="118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 marR="236200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In </a:t>
            </a:r>
            <a:r>
              <a:rPr sz="2200" spc="-9" dirty="0">
                <a:latin typeface="Times New Roman"/>
                <a:cs typeface="Times New Roman"/>
              </a:rPr>
              <a:t>this </a:t>
            </a:r>
            <a:r>
              <a:rPr sz="2200" spc="-4" dirty="0">
                <a:latin typeface="Times New Roman"/>
                <a:cs typeface="Times New Roman"/>
              </a:rPr>
              <a:t>section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tutorial, we will discuss the algorithms to calculate the  shortest path between two </a:t>
            </a:r>
            <a:r>
              <a:rPr sz="2200" dirty="0">
                <a:latin typeface="Times New Roman"/>
                <a:cs typeface="Times New Roman"/>
              </a:rPr>
              <a:t>nodes </a:t>
            </a:r>
            <a:r>
              <a:rPr sz="2200" spc="-4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graph.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047"/>
              </a:spcBef>
            </a:pPr>
            <a:r>
              <a:rPr sz="2200" spc="-4" dirty="0">
                <a:latin typeface="Times New Roman"/>
                <a:cs typeface="Times New Roman"/>
              </a:rPr>
              <a:t>There are two algorithms which are being used for this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purpose.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spcBef>
                <a:spcPts val="1103"/>
              </a:spcBef>
              <a:buClr>
                <a:srgbClr val="000000"/>
              </a:buClr>
              <a:buFont typeface="Courier New"/>
              <a:buChar char="o"/>
              <a:tabLst>
                <a:tab pos="401811" algn="l"/>
              </a:tabLst>
            </a:pPr>
            <a:r>
              <a:rPr sz="2200" u="heavy" spc="-4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  <a:hlinkClick r:id="rId2"/>
              </a:rPr>
              <a:t>Prim's Algorithm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spcBef>
                <a:spcPts val="325"/>
              </a:spcBef>
              <a:buClr>
                <a:srgbClr val="000000"/>
              </a:buClr>
              <a:buFont typeface="Courier New"/>
              <a:buChar char="o"/>
              <a:tabLst>
                <a:tab pos="401811" algn="l"/>
              </a:tabLst>
            </a:pPr>
            <a:r>
              <a:rPr sz="2200" u="heavy" spc="-4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  <a:hlinkClick r:id="rId3"/>
              </a:rPr>
              <a:t>Kruskal's Algorithm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E81C65-2C76-42FA-AC68-FCED3DF02AF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6801B073-DCFA-4C0B-B43E-466D3173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768EBE-8307-47BB-B46C-8AC03E0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857E-A26E-4E9C-8333-B3D2372291AD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81CCCD-8C5F-4E1C-A64C-9A9DEA7C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00B1-61CC-4873-936D-C91BD9C6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Familiar with programming language </a:t>
            </a:r>
            <a:r>
              <a:rPr lang="en-US" sz="2200" dirty="0" smtClean="0"/>
              <a:t>‘python’</a:t>
            </a: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Learn to implement Data Structure using array and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E7-070A-4083-A833-C1DC720BB7B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Prerequisite and Recap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041" y="1077805"/>
            <a:ext cx="10439400" cy="4702390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 algn="ctr">
              <a:spcBef>
                <a:spcPts val="1189"/>
              </a:spcBef>
            </a:pPr>
            <a:r>
              <a:rPr sz="2800" b="1" spc="-4" dirty="0">
                <a:latin typeface="Times New Roman"/>
                <a:cs typeface="Times New Roman"/>
              </a:rPr>
              <a:t>Shortest path algorithms</a:t>
            </a:r>
            <a:endParaRPr lang="en-US" sz="2800" b="1" spc="-4" dirty="0">
              <a:latin typeface="Times New Roman"/>
              <a:cs typeface="Times New Roman"/>
            </a:endParaRPr>
          </a:p>
          <a:p>
            <a:pPr marL="10860" algn="ctr">
              <a:spcBef>
                <a:spcPts val="118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60">
              <a:spcBef>
                <a:spcPts val="1266"/>
              </a:spcBef>
            </a:pPr>
            <a:r>
              <a:rPr sz="2400" b="1" spc="-4" dirty="0">
                <a:latin typeface="Times New Roman"/>
                <a:cs typeface="Times New Roman"/>
              </a:rPr>
              <a:t>Prim's</a:t>
            </a:r>
            <a:r>
              <a:rPr sz="2400" b="1" spc="-107" dirty="0">
                <a:latin typeface="Times New Roman"/>
                <a:cs typeface="Times New Roman"/>
              </a:rPr>
              <a:t> </a:t>
            </a:r>
            <a:r>
              <a:rPr sz="2400" b="1" spc="-4" dirty="0">
                <a:latin typeface="Times New Roman"/>
                <a:cs typeface="Times New Roman"/>
              </a:rPr>
              <a:t>Algorithm</a:t>
            </a:r>
            <a:endParaRPr lang="en-US" sz="2400" b="1" spc="-4" dirty="0">
              <a:latin typeface="Times New Roman"/>
              <a:cs typeface="Times New Roman"/>
            </a:endParaRPr>
          </a:p>
          <a:p>
            <a:pPr marL="10860">
              <a:spcBef>
                <a:spcPts val="1266"/>
              </a:spcBef>
            </a:pPr>
            <a:endParaRPr sz="2400" b="1" dirty="0">
              <a:latin typeface="Times New Roman"/>
              <a:cs typeface="Times New Roman"/>
            </a:endParaRPr>
          </a:p>
          <a:p>
            <a:pPr marL="10860" marR="325250" algn="just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Prim's Algorithm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used </a:t>
            </a:r>
            <a:r>
              <a:rPr sz="2200" spc="-4" dirty="0">
                <a:latin typeface="Times New Roman"/>
                <a:cs typeface="Times New Roman"/>
              </a:rPr>
              <a:t>to find the minimum </a:t>
            </a:r>
            <a:r>
              <a:rPr sz="2200" dirty="0">
                <a:latin typeface="Times New Roman"/>
                <a:cs typeface="Times New Roman"/>
              </a:rPr>
              <a:t>spanning </a:t>
            </a:r>
            <a:r>
              <a:rPr sz="2200" spc="-4" dirty="0">
                <a:latin typeface="Times New Roman"/>
                <a:cs typeface="Times New Roman"/>
              </a:rPr>
              <a:t>tree from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graph.  Prim's algorithm </a:t>
            </a:r>
            <a:r>
              <a:rPr sz="2200" spc="-9" dirty="0">
                <a:latin typeface="Times New Roman"/>
                <a:cs typeface="Times New Roman"/>
              </a:rPr>
              <a:t>finds </a:t>
            </a:r>
            <a:r>
              <a:rPr sz="2200" spc="-4" dirty="0">
                <a:latin typeface="Times New Roman"/>
                <a:cs typeface="Times New Roman"/>
              </a:rPr>
              <a:t>the subset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edges that includes every vertex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9" dirty="0">
                <a:latin typeface="Times New Roman"/>
                <a:cs typeface="Times New Roman"/>
              </a:rPr>
              <a:t>the  </a:t>
            </a:r>
            <a:r>
              <a:rPr sz="2200" spc="-4" dirty="0">
                <a:latin typeface="Times New Roman"/>
                <a:cs typeface="Times New Roman"/>
              </a:rPr>
              <a:t>graph such that the </a:t>
            </a:r>
            <a:r>
              <a:rPr sz="2200" dirty="0">
                <a:latin typeface="Times New Roman"/>
                <a:cs typeface="Times New Roman"/>
              </a:rPr>
              <a:t>sum of </a:t>
            </a:r>
            <a:r>
              <a:rPr sz="2200" spc="-4" dirty="0">
                <a:latin typeface="Times New Roman"/>
                <a:cs typeface="Times New Roman"/>
              </a:rPr>
              <a:t>the weights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the edges 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7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minimized.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325250" algn="just">
              <a:lnSpc>
                <a:spcPts val="2163"/>
              </a:lnSpc>
              <a:spcBef>
                <a:spcPts val="1253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197"/>
              </a:spcBef>
            </a:pPr>
            <a:r>
              <a:rPr sz="2200" spc="-4" dirty="0">
                <a:latin typeface="Times New Roman"/>
                <a:cs typeface="Times New Roman"/>
              </a:rPr>
              <a:t>Prim's algorithm starts with the single </a:t>
            </a:r>
            <a:r>
              <a:rPr sz="2200" dirty="0">
                <a:latin typeface="Times New Roman"/>
                <a:cs typeface="Times New Roman"/>
              </a:rPr>
              <a:t>node </a:t>
            </a:r>
            <a:r>
              <a:rPr sz="2200" spc="-4" dirty="0">
                <a:latin typeface="Times New Roman"/>
                <a:cs typeface="Times New Roman"/>
              </a:rPr>
              <a:t>and explore all the adjacent </a:t>
            </a:r>
            <a:r>
              <a:rPr sz="2200" dirty="0">
                <a:latin typeface="Times New Roman"/>
                <a:cs typeface="Times New Roman"/>
              </a:rPr>
              <a:t>nodes  </a:t>
            </a:r>
            <a:r>
              <a:rPr sz="2200" spc="-4" dirty="0">
                <a:latin typeface="Times New Roman"/>
                <a:cs typeface="Times New Roman"/>
              </a:rPr>
              <a:t>with all the connecting edges </a:t>
            </a:r>
            <a:r>
              <a:rPr sz="2200" dirty="0">
                <a:latin typeface="Times New Roman"/>
                <a:cs typeface="Times New Roman"/>
              </a:rPr>
              <a:t>at </a:t>
            </a:r>
            <a:r>
              <a:rPr sz="2200" spc="-4" dirty="0">
                <a:latin typeface="Times New Roman"/>
                <a:cs typeface="Times New Roman"/>
              </a:rPr>
              <a:t>every step. The edges with the minimal  weights causing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4" dirty="0">
                <a:latin typeface="Times New Roman"/>
                <a:cs typeface="Times New Roman"/>
              </a:rPr>
              <a:t>cycles in the graph </a:t>
            </a:r>
            <a:r>
              <a:rPr sz="2200" dirty="0">
                <a:latin typeface="Times New Roman"/>
                <a:cs typeface="Times New Roman"/>
              </a:rPr>
              <a:t>got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selected.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E81C65-2C76-42FA-AC68-FCED3DF02AF0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6801B073-DCFA-4C0B-B43E-466D3173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8F9E24-73CB-4B5C-BC0C-1849679C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B184-9F7F-4F09-99FA-F83CB453094A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41C1C0-71B0-48CE-845B-0F3B106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DE81-DA89-4243-A26A-B399D772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1" y="1750874"/>
            <a:ext cx="8559378" cy="4283814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200" spc="-4" dirty="0">
                <a:latin typeface="Times New Roman"/>
                <a:cs typeface="Times New Roman"/>
              </a:rPr>
              <a:t>The algorithm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given as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follows.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03"/>
              </a:spcBef>
            </a:pPr>
            <a:r>
              <a:rPr sz="2200" b="1" spc="-4" dirty="0">
                <a:latin typeface="Times New Roman"/>
                <a:cs typeface="Times New Roman"/>
              </a:rPr>
              <a:t>Algorithm</a:t>
            </a:r>
            <a:endParaRPr lang="en-US" sz="2200" b="1" spc="-4" dirty="0">
              <a:latin typeface="Times New Roman"/>
              <a:cs typeface="Times New Roman"/>
            </a:endParaRPr>
          </a:p>
          <a:p>
            <a:pPr marL="10860">
              <a:spcBef>
                <a:spcPts val="1103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06335">
              <a:spcBef>
                <a:spcPts val="162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1: </a:t>
            </a:r>
            <a:r>
              <a:rPr sz="2200" spc="-4" dirty="0">
                <a:latin typeface="Times New Roman"/>
                <a:cs typeface="Times New Roman"/>
              </a:rPr>
              <a:t>Select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starting</a:t>
            </a:r>
            <a:r>
              <a:rPr sz="2200" spc="-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vertex</a:t>
            </a:r>
            <a:endParaRPr sz="2200" dirty="0">
              <a:latin typeface="Times New Roman"/>
              <a:cs typeface="Times New Roman"/>
            </a:endParaRP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2: </a:t>
            </a:r>
            <a:r>
              <a:rPr sz="2200" spc="-4" dirty="0">
                <a:latin typeface="Times New Roman"/>
                <a:cs typeface="Times New Roman"/>
              </a:rPr>
              <a:t>Repeat Steps </a:t>
            </a:r>
            <a:r>
              <a:rPr sz="2200" dirty="0">
                <a:latin typeface="Times New Roman"/>
                <a:cs typeface="Times New Roman"/>
              </a:rPr>
              <a:t>3 </a:t>
            </a:r>
            <a:r>
              <a:rPr sz="2200" spc="-4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4 until </a:t>
            </a:r>
            <a:r>
              <a:rPr sz="2200" spc="-4" dirty="0">
                <a:latin typeface="Times New Roman"/>
                <a:cs typeface="Times New Roman"/>
              </a:rPr>
              <a:t>there are fringe</a:t>
            </a:r>
            <a:r>
              <a:rPr sz="2200" spc="17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vertices</a:t>
            </a:r>
            <a:endParaRPr sz="2200" dirty="0">
              <a:latin typeface="Times New Roman"/>
              <a:cs typeface="Times New Roman"/>
            </a:endParaRPr>
          </a:p>
          <a:p>
            <a:pPr marL="206335" marR="4344">
              <a:lnSpc>
                <a:spcPct val="103000"/>
              </a:lnSpc>
              <a:spcBef>
                <a:spcPts val="257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3: </a:t>
            </a:r>
            <a:r>
              <a:rPr sz="2200" spc="-4" dirty="0">
                <a:latin typeface="Times New Roman"/>
                <a:cs typeface="Times New Roman"/>
              </a:rPr>
              <a:t>Select an </a:t>
            </a:r>
            <a:r>
              <a:rPr sz="2200" dirty="0">
                <a:latin typeface="Times New Roman"/>
                <a:cs typeface="Times New Roman"/>
              </a:rPr>
              <a:t>edge e </a:t>
            </a:r>
            <a:r>
              <a:rPr sz="2200" spc="-4" dirty="0">
                <a:latin typeface="Times New Roman"/>
                <a:cs typeface="Times New Roman"/>
              </a:rPr>
              <a:t>connecting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tree vertex and fringe vertex that  </a:t>
            </a:r>
            <a:r>
              <a:rPr sz="2200" dirty="0">
                <a:latin typeface="Times New Roman"/>
                <a:cs typeface="Times New Roman"/>
              </a:rPr>
              <a:t>has </a:t>
            </a:r>
            <a:r>
              <a:rPr sz="2200" spc="-4" dirty="0">
                <a:latin typeface="Times New Roman"/>
                <a:cs typeface="Times New Roman"/>
              </a:rPr>
              <a:t>minimum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weight</a:t>
            </a:r>
            <a:endParaRPr sz="2200" dirty="0">
              <a:latin typeface="Times New Roman"/>
              <a:cs typeface="Times New Roman"/>
            </a:endParaRPr>
          </a:p>
          <a:p>
            <a:pPr marL="206335" marR="170498">
              <a:lnSpc>
                <a:spcPct val="103000"/>
              </a:lnSpc>
              <a:spcBef>
                <a:spcPts val="94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4: </a:t>
            </a:r>
            <a:r>
              <a:rPr sz="2200" spc="-4" dirty="0">
                <a:latin typeface="Times New Roman"/>
                <a:cs typeface="Times New Roman"/>
              </a:rPr>
              <a:t>Add the selected </a:t>
            </a:r>
            <a:r>
              <a:rPr sz="2200" dirty="0">
                <a:latin typeface="Times New Roman"/>
                <a:cs typeface="Times New Roman"/>
              </a:rPr>
              <a:t>edge </a:t>
            </a:r>
            <a:r>
              <a:rPr sz="2200" spc="-4" dirty="0">
                <a:latin typeface="Times New Roman"/>
                <a:cs typeface="Times New Roman"/>
              </a:rPr>
              <a:t>and the vertex to the minimum spanning  tree </a:t>
            </a:r>
            <a:r>
              <a:rPr sz="2200" dirty="0">
                <a:latin typeface="Times New Roman"/>
                <a:cs typeface="Times New Roman"/>
              </a:rPr>
              <a:t>T</a:t>
            </a:r>
          </a:p>
          <a:p>
            <a:pPr marL="401811">
              <a:lnSpc>
                <a:spcPts val="2163"/>
              </a:lnSpc>
            </a:pPr>
            <a:r>
              <a:rPr sz="2200" spc="-4" dirty="0">
                <a:latin typeface="Times New Roman"/>
                <a:cs typeface="Times New Roman"/>
              </a:rPr>
              <a:t>[END OF</a:t>
            </a:r>
            <a:r>
              <a:rPr sz="2200" spc="-68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LOOP]</a:t>
            </a:r>
            <a:endParaRPr sz="2200" dirty="0">
              <a:latin typeface="Times New Roman"/>
              <a:cs typeface="Times New Roman"/>
            </a:endParaRPr>
          </a:p>
          <a:p>
            <a:pPr marL="206335">
              <a:spcBef>
                <a:spcPts val="162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5:</a:t>
            </a:r>
            <a:r>
              <a:rPr sz="2200" b="1" spc="-68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EXIT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2E978-87DE-46C9-8B9B-AC94CD396A50}"/>
              </a:ext>
            </a:extLst>
          </p:cNvPr>
          <p:cNvSpPr/>
          <p:nvPr/>
        </p:nvSpPr>
        <p:spPr>
          <a:xfrm>
            <a:off x="4495801" y="1076980"/>
            <a:ext cx="2671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60">
              <a:spcBef>
                <a:spcPts val="1266"/>
              </a:spcBef>
            </a:pPr>
            <a:r>
              <a:rPr lang="en-IN" sz="2800" b="1" spc="-4" dirty="0">
                <a:cs typeface="Times New Roman"/>
              </a:rPr>
              <a:t>Prim's</a:t>
            </a:r>
            <a:r>
              <a:rPr lang="en-IN" sz="2800" b="1" spc="-107" dirty="0">
                <a:cs typeface="Times New Roman"/>
              </a:rPr>
              <a:t> </a:t>
            </a:r>
            <a:r>
              <a:rPr lang="en-IN" sz="2800" b="1" spc="-4" dirty="0">
                <a:cs typeface="Times New Roman"/>
              </a:rPr>
              <a:t>Algorithm</a:t>
            </a:r>
            <a:endParaRPr lang="en-IN" sz="2800" b="1" dirty="0">
              <a:cs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E7283B-51DC-4FFE-945A-B8434C83066B}"/>
              </a:ext>
            </a:extLst>
          </p:cNvPr>
          <p:cNvSpPr txBox="1">
            <a:spLocks/>
          </p:cNvSpPr>
          <p:nvPr/>
        </p:nvSpPr>
        <p:spPr>
          <a:xfrm>
            <a:off x="2858278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E13C975-D42E-4D77-B9DE-31F84498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9D922A-D784-4162-ADA5-3D324601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6475-056D-4769-A47A-192CE7A457B0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95E191-2AA2-40FB-9225-BAB6F1FF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92FB-18E1-4C95-9565-1312EAE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811243"/>
            <a:ext cx="8460915" cy="1252727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400" b="1" spc="-4" dirty="0">
                <a:solidFill>
                  <a:srgbClr val="600A4A"/>
                </a:solidFill>
                <a:latin typeface="Times New Roman"/>
                <a:cs typeface="Times New Roman"/>
              </a:rPr>
              <a:t>Example </a:t>
            </a:r>
            <a:r>
              <a:rPr sz="2400" b="1" dirty="0">
                <a:solidFill>
                  <a:srgbClr val="600A4A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Construct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minimum spanning tree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the graph given in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following figure 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4" dirty="0">
                <a:latin typeface="Times New Roman"/>
                <a:cs typeface="Times New Roman"/>
              </a:rPr>
              <a:t>using prim's </a:t>
            </a:r>
            <a:r>
              <a:rPr sz="2200" spc="-9" dirty="0">
                <a:latin typeface="Times New Roman"/>
                <a:cs typeface="Times New Roman"/>
              </a:rPr>
              <a:t>algorithm.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5911" y="2547697"/>
            <a:ext cx="2988089" cy="141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1066800" y="4197346"/>
            <a:ext cx="8612953" cy="1449434"/>
          </a:xfrm>
          <a:prstGeom prst="rect">
            <a:avLst/>
          </a:prstGeom>
        </p:spPr>
        <p:txBody>
          <a:bodyPr vert="horz" wrap="square" lIns="0" tIns="31494" rIns="0" bIns="0" rtlCol="0">
            <a:spAutoFit/>
          </a:bodyPr>
          <a:lstStyle/>
          <a:p>
            <a:pPr marL="10860">
              <a:spcBef>
                <a:spcPts val="248"/>
              </a:spcBef>
            </a:pPr>
            <a:r>
              <a:rPr sz="2200" b="1" spc="-4" dirty="0">
                <a:solidFill>
                  <a:srgbClr val="600A37"/>
                </a:solidFill>
                <a:latin typeface="Times New Roman"/>
                <a:cs typeface="Times New Roman"/>
              </a:rPr>
              <a:t>Solution</a:t>
            </a:r>
            <a:endParaRPr sz="2200" dirty="0">
              <a:latin typeface="Times New Roman"/>
              <a:cs typeface="Times New Roman"/>
            </a:endParaRPr>
          </a:p>
          <a:p>
            <a:pPr marL="401811" indent="-195476">
              <a:spcBef>
                <a:spcPts val="162"/>
              </a:spcBef>
              <a:buFont typeface="Courier New"/>
              <a:buChar char="o"/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1 : </a:t>
            </a:r>
            <a:r>
              <a:rPr sz="2200" spc="-4" dirty="0">
                <a:latin typeface="Times New Roman"/>
                <a:cs typeface="Times New Roman"/>
              </a:rPr>
              <a:t>Choose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starting vertex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B.</a:t>
            </a:r>
          </a:p>
          <a:p>
            <a:pPr marL="401811" marR="4344" indent="-195476">
              <a:lnSpc>
                <a:spcPct val="103000"/>
              </a:lnSpc>
              <a:spcBef>
                <a:spcPts val="257"/>
              </a:spcBef>
              <a:buFont typeface="Courier New"/>
              <a:buChar char="o"/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2: </a:t>
            </a:r>
            <a:r>
              <a:rPr sz="2200" spc="-4" dirty="0">
                <a:latin typeface="Times New Roman"/>
                <a:cs typeface="Times New Roman"/>
              </a:rPr>
              <a:t>Add the vertices that are adjacent to A. the edges that connecting  the vertices are shown </a:t>
            </a:r>
            <a:r>
              <a:rPr sz="2200" dirty="0">
                <a:latin typeface="Times New Roman"/>
                <a:cs typeface="Times New Roman"/>
              </a:rPr>
              <a:t>by dotted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lines.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49023C-3F76-4937-BA17-9FCE76FAF452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AE797222-BE05-4313-943B-29CE6045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818B194-51E4-4CE3-9B69-41337A5E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1811-D2F6-4F7B-85BB-81E7D8AD5D1B}" type="datetime1">
              <a:rPr lang="en-US" smtClean="0"/>
              <a:t>9/3/2021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FA2F65-5E03-44C0-8E01-391EC5A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60398-6C5F-4953-997A-96392EA9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402477"/>
            <a:ext cx="10515600" cy="4078694"/>
          </a:xfrm>
          <a:prstGeom prst="rect">
            <a:avLst/>
          </a:prstGeom>
        </p:spPr>
        <p:txBody>
          <a:bodyPr vert="horz" wrap="square" lIns="0" tIns="2172" rIns="0" bIns="0" rtlCol="0">
            <a:spAutoFit/>
          </a:bodyPr>
          <a:lstStyle/>
          <a:p>
            <a:pPr marL="206335" marR="50498">
              <a:lnSpc>
                <a:spcPct val="103000"/>
              </a:lnSpc>
              <a:spcBef>
                <a:spcPts val="17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3: </a:t>
            </a:r>
            <a:r>
              <a:rPr sz="2200" spc="-4" dirty="0">
                <a:latin typeface="Times New Roman"/>
                <a:cs typeface="Times New Roman"/>
              </a:rPr>
              <a:t>Choose the edge with the minimum weight among all. i.e. BD </a:t>
            </a:r>
            <a:r>
              <a:rPr sz="2200" dirty="0">
                <a:latin typeface="Times New Roman"/>
                <a:cs typeface="Times New Roman"/>
              </a:rPr>
              <a:t>and  add </a:t>
            </a:r>
            <a:r>
              <a:rPr sz="2200" spc="-4" dirty="0">
                <a:latin typeface="Times New Roman"/>
                <a:cs typeface="Times New Roman"/>
              </a:rPr>
              <a:t>it to MST. Add the adjacent vertices </a:t>
            </a:r>
            <a:r>
              <a:rPr sz="2200" dirty="0">
                <a:latin typeface="Times New Roman"/>
                <a:cs typeface="Times New Roman"/>
              </a:rPr>
              <a:t>of D </a:t>
            </a:r>
            <a:r>
              <a:rPr sz="2200" spc="-4" dirty="0">
                <a:latin typeface="Times New Roman"/>
                <a:cs typeface="Times New Roman"/>
              </a:rPr>
              <a:t>i.e. </a:t>
            </a:r>
            <a:r>
              <a:rPr sz="2200" dirty="0">
                <a:latin typeface="Times New Roman"/>
                <a:cs typeface="Times New Roman"/>
              </a:rPr>
              <a:t>C </a:t>
            </a:r>
            <a:r>
              <a:rPr sz="2200" spc="-4" dirty="0">
                <a:latin typeface="Times New Roman"/>
                <a:cs typeface="Times New Roman"/>
              </a:rPr>
              <a:t>and</a:t>
            </a:r>
            <a:r>
              <a:rPr sz="2200" spc="21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E.</a:t>
            </a:r>
            <a:endParaRPr sz="2200" dirty="0">
              <a:latin typeface="Times New Roman"/>
              <a:cs typeface="Times New Roman"/>
            </a:endParaRPr>
          </a:p>
          <a:p>
            <a:pPr marL="206335" marR="4344">
              <a:lnSpc>
                <a:spcPct val="99400"/>
              </a:lnSpc>
              <a:spcBef>
                <a:spcPts val="174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3: </a:t>
            </a:r>
            <a:r>
              <a:rPr sz="2200" spc="-4" dirty="0">
                <a:latin typeface="Times New Roman"/>
                <a:cs typeface="Times New Roman"/>
              </a:rPr>
              <a:t>Choose the edge with the minimum weight among all. In this case,  the edges DE </a:t>
            </a:r>
            <a:r>
              <a:rPr sz="2200" dirty="0">
                <a:latin typeface="Times New Roman"/>
                <a:cs typeface="Times New Roman"/>
              </a:rPr>
              <a:t>and CD </a:t>
            </a:r>
            <a:r>
              <a:rPr sz="2200" spc="-4" dirty="0">
                <a:latin typeface="Times New Roman"/>
                <a:cs typeface="Times New Roman"/>
              </a:rPr>
              <a:t>are such edges. Add them to MST and explore the  adjacent </a:t>
            </a:r>
            <a:r>
              <a:rPr sz="2200" dirty="0">
                <a:latin typeface="Times New Roman"/>
                <a:cs typeface="Times New Roman"/>
              </a:rPr>
              <a:t>of C </a:t>
            </a:r>
            <a:r>
              <a:rPr sz="2200" spc="-4" dirty="0">
                <a:latin typeface="Times New Roman"/>
                <a:cs typeface="Times New Roman"/>
              </a:rPr>
              <a:t>i.e. </a:t>
            </a:r>
            <a:r>
              <a:rPr sz="2200" dirty="0">
                <a:latin typeface="Times New Roman"/>
                <a:cs typeface="Times New Roman"/>
              </a:rPr>
              <a:t>E and</a:t>
            </a:r>
            <a:r>
              <a:rPr sz="2200" spc="-4" dirty="0">
                <a:latin typeface="Times New Roman"/>
                <a:cs typeface="Times New Roman"/>
              </a:rPr>
              <a:t> A.</a:t>
            </a:r>
            <a:endParaRPr sz="2200" dirty="0">
              <a:latin typeface="Times New Roman"/>
              <a:cs typeface="Times New Roman"/>
            </a:endParaRPr>
          </a:p>
          <a:p>
            <a:pPr marL="206335" marR="569052">
              <a:lnSpc>
                <a:spcPct val="103000"/>
              </a:lnSpc>
              <a:spcBef>
                <a:spcPts val="94"/>
              </a:spcBef>
              <a:tabLst>
                <a:tab pos="401811" algn="l"/>
              </a:tabLst>
            </a:pPr>
            <a:r>
              <a:rPr sz="2200" b="1" spc="-4" dirty="0">
                <a:latin typeface="Times New Roman"/>
                <a:cs typeface="Times New Roman"/>
              </a:rPr>
              <a:t>Step </a:t>
            </a:r>
            <a:r>
              <a:rPr sz="2200" b="1" dirty="0">
                <a:latin typeface="Times New Roman"/>
                <a:cs typeface="Times New Roman"/>
              </a:rPr>
              <a:t>4: </a:t>
            </a:r>
            <a:r>
              <a:rPr sz="2200" spc="-4" dirty="0">
                <a:latin typeface="Times New Roman"/>
                <a:cs typeface="Times New Roman"/>
              </a:rPr>
              <a:t>Choose the edge with the minimum weight i.e. CA. We can't  choose </a:t>
            </a:r>
            <a:r>
              <a:rPr sz="2200" dirty="0">
                <a:latin typeface="Times New Roman"/>
                <a:cs typeface="Times New Roman"/>
              </a:rPr>
              <a:t>CE as </a:t>
            </a:r>
            <a:r>
              <a:rPr sz="2200" spc="-4" dirty="0">
                <a:latin typeface="Times New Roman"/>
                <a:cs typeface="Times New Roman"/>
              </a:rPr>
              <a:t>it would cause cycle in </a:t>
            </a:r>
            <a:r>
              <a:rPr sz="2200" spc="-9" dirty="0">
                <a:latin typeface="Times New Roman"/>
                <a:cs typeface="Times New Roman"/>
              </a:rPr>
              <a:t>the</a:t>
            </a:r>
            <a:r>
              <a:rPr sz="2200" spc="1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graph.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206335" marR="569052">
              <a:lnSpc>
                <a:spcPct val="103000"/>
              </a:lnSpc>
              <a:spcBef>
                <a:spcPts val="94"/>
              </a:spcBef>
              <a:tabLst>
                <a:tab pos="401811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0860" marR="307874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The graph produces in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step </a:t>
            </a:r>
            <a:r>
              <a:rPr sz="2200" dirty="0">
                <a:latin typeface="Times New Roman"/>
                <a:cs typeface="Times New Roman"/>
              </a:rPr>
              <a:t>4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spc="-4" dirty="0">
                <a:latin typeface="Times New Roman"/>
                <a:cs typeface="Times New Roman"/>
              </a:rPr>
              <a:t>the minimum </a:t>
            </a:r>
            <a:r>
              <a:rPr sz="2200" dirty="0">
                <a:latin typeface="Times New Roman"/>
                <a:cs typeface="Times New Roman"/>
              </a:rPr>
              <a:t>spanning </a:t>
            </a:r>
            <a:r>
              <a:rPr sz="2200" spc="-4" dirty="0">
                <a:latin typeface="Times New Roman"/>
                <a:cs typeface="Times New Roman"/>
              </a:rPr>
              <a:t>tree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graph  </a:t>
            </a:r>
            <a:r>
              <a:rPr sz="2200" dirty="0">
                <a:latin typeface="Times New Roman"/>
                <a:cs typeface="Times New Roman"/>
              </a:rPr>
              <a:t>shown </a:t>
            </a:r>
            <a:r>
              <a:rPr sz="2200" spc="-4" dirty="0">
                <a:latin typeface="Times New Roman"/>
                <a:cs typeface="Times New Roman"/>
              </a:rPr>
              <a:t>in the above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figure.</a:t>
            </a:r>
            <a:endParaRPr sz="2200" dirty="0">
              <a:latin typeface="Times New Roman"/>
              <a:cs typeface="Times New Roman"/>
            </a:endParaRPr>
          </a:p>
          <a:p>
            <a:pPr marL="10860" marR="3838929">
              <a:lnSpc>
                <a:spcPts val="3360"/>
              </a:lnSpc>
              <a:spcBef>
                <a:spcPts val="239"/>
              </a:spcBef>
            </a:pPr>
            <a:r>
              <a:rPr sz="2200" spc="-4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cost of </a:t>
            </a:r>
            <a:r>
              <a:rPr sz="2200" spc="-4" dirty="0">
                <a:latin typeface="Times New Roman"/>
                <a:cs typeface="Times New Roman"/>
              </a:rPr>
              <a:t>MST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4" dirty="0">
                <a:latin typeface="Times New Roman"/>
                <a:cs typeface="Times New Roman"/>
              </a:rPr>
              <a:t>calculated as;  cost(MST) </a:t>
            </a:r>
            <a:r>
              <a:rPr sz="2200" dirty="0">
                <a:latin typeface="Times New Roman"/>
                <a:cs typeface="Times New Roman"/>
              </a:rPr>
              <a:t>= </a:t>
            </a:r>
            <a:endParaRPr lang="en-US" sz="2200" dirty="0">
              <a:latin typeface="Times New Roman"/>
              <a:cs typeface="Times New Roman"/>
            </a:endParaRPr>
          </a:p>
          <a:p>
            <a:pPr marL="10860" marR="3838929">
              <a:lnSpc>
                <a:spcPts val="3360"/>
              </a:lnSpc>
              <a:spcBef>
                <a:spcPts val="239"/>
              </a:spcBef>
            </a:pPr>
            <a:r>
              <a:rPr lang="en-US" sz="2200" dirty="0">
                <a:latin typeface="Times New Roman"/>
                <a:cs typeface="Times New Roman"/>
              </a:rPr>
              <a:t>                                                      </a:t>
            </a:r>
            <a:r>
              <a:rPr sz="2200" dirty="0">
                <a:latin typeface="Times New Roman"/>
                <a:cs typeface="Times New Roman"/>
              </a:rPr>
              <a:t>4 + 2 + 1 + 3 = 10</a:t>
            </a:r>
            <a:r>
              <a:rPr sz="2200" spc="-7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51D439-9825-4C42-A0E9-12BB349E6644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13C79370-131B-4DD4-9986-7A18C31A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BA97A-7724-4DBE-86A3-49AEE6DF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CBD4-82B5-4574-99E3-B698BBD99D55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59BB4E-43BF-4C68-A5C4-AD53C05B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44A2-98EA-49F1-B584-0D3FC5F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0874" y="1143000"/>
            <a:ext cx="77724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8754D3-89B7-4D39-A4B3-4D06AD320FD8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931FEE78-27C3-4D50-BD98-739203C3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07A357D-950B-43D2-A23B-AF09AD41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416-8F2F-4F59-98D3-622E6C35B5F7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1704A5-EDA9-4135-9F14-42951631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08509-8F47-4862-B768-BC27380C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11242"/>
            <a:ext cx="10287000" cy="4135568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400" b="1" spc="-4" dirty="0">
                <a:latin typeface="Times New Roman"/>
                <a:cs typeface="Times New Roman"/>
              </a:rPr>
              <a:t>Kruskal's</a:t>
            </a:r>
            <a:r>
              <a:rPr sz="2400" b="1" spc="-107" dirty="0">
                <a:latin typeface="Times New Roman"/>
                <a:cs typeface="Times New Roman"/>
              </a:rPr>
              <a:t> </a:t>
            </a:r>
            <a:r>
              <a:rPr sz="2400" b="1" spc="-4" dirty="0">
                <a:latin typeface="Times New Roman"/>
                <a:cs typeface="Times New Roman"/>
              </a:rPr>
              <a:t>Algorithm</a:t>
            </a:r>
            <a:endParaRPr lang="en-US" sz="2400" b="1" spc="-4" dirty="0">
              <a:latin typeface="Times New Roman"/>
              <a:cs typeface="Times New Roman"/>
            </a:endParaRPr>
          </a:p>
          <a:p>
            <a:pPr marL="10860">
              <a:spcBef>
                <a:spcPts val="1189"/>
              </a:spcBef>
            </a:pPr>
            <a:endParaRPr lang="en-US" sz="2400" b="1" spc="-4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Kruskal's Algorithm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spc="-4" dirty="0">
                <a:latin typeface="Times New Roman"/>
                <a:cs typeface="Times New Roman"/>
              </a:rPr>
              <a:t>used to find the minimum spanning tree for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" dirty="0">
                <a:latin typeface="Times New Roman"/>
                <a:cs typeface="Times New Roman"/>
              </a:rPr>
              <a:t>connected  weighted graph. 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endParaRPr lang="en-US" sz="2200" spc="-4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The main target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algorithm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spc="-4" dirty="0">
                <a:latin typeface="Times New Roman"/>
                <a:cs typeface="Times New Roman"/>
              </a:rPr>
              <a:t>to find </a:t>
            </a:r>
            <a:r>
              <a:rPr sz="2200" spc="-9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subset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edges 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4" dirty="0">
                <a:latin typeface="Times New Roman"/>
                <a:cs typeface="Times New Roman"/>
              </a:rPr>
              <a:t>using which, we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-4" dirty="0">
                <a:latin typeface="Times New Roman"/>
                <a:cs typeface="Times New Roman"/>
              </a:rPr>
              <a:t>traverse every vertex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the graph. </a:t>
            </a:r>
            <a:endParaRPr lang="en-US" sz="2200" spc="-4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endParaRPr lang="en-US" sz="2200" spc="-4" dirty="0">
              <a:latin typeface="Times New Roman"/>
              <a:cs typeface="Times New Roman"/>
            </a:endParaRPr>
          </a:p>
          <a:p>
            <a:pPr marL="10860" marR="4344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Kruskal's </a:t>
            </a:r>
            <a:r>
              <a:rPr sz="2200" spc="-9" dirty="0">
                <a:latin typeface="Times New Roman"/>
                <a:cs typeface="Times New Roman"/>
              </a:rPr>
              <a:t>algorithm  </a:t>
            </a:r>
            <a:r>
              <a:rPr sz="2200" spc="-4" dirty="0">
                <a:latin typeface="Times New Roman"/>
                <a:cs typeface="Times New Roman"/>
              </a:rPr>
              <a:t>follows greedy approach which finds an </a:t>
            </a:r>
            <a:r>
              <a:rPr sz="2200" dirty="0">
                <a:latin typeface="Times New Roman"/>
                <a:cs typeface="Times New Roman"/>
              </a:rPr>
              <a:t>optimum </a:t>
            </a:r>
            <a:r>
              <a:rPr sz="2200" spc="-4" dirty="0">
                <a:latin typeface="Times New Roman"/>
                <a:cs typeface="Times New Roman"/>
              </a:rPr>
              <a:t>solution </a:t>
            </a:r>
            <a:r>
              <a:rPr sz="2200" dirty="0">
                <a:latin typeface="Times New Roman"/>
                <a:cs typeface="Times New Roman"/>
              </a:rPr>
              <a:t>at </a:t>
            </a:r>
            <a:r>
              <a:rPr sz="2200" spc="-4" dirty="0">
                <a:latin typeface="Times New Roman"/>
                <a:cs typeface="Times New Roman"/>
              </a:rPr>
              <a:t>every stage  instead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focusing </a:t>
            </a:r>
            <a:r>
              <a:rPr sz="2200" dirty="0">
                <a:latin typeface="Times New Roman"/>
                <a:cs typeface="Times New Roman"/>
              </a:rPr>
              <a:t>on a global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optimum.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6518A8-FD17-4D45-BF7F-3DF315A87204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E013D007-0AB1-433A-8A5A-76EA2805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87A568-2CBB-4DB9-B88B-9114E5A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771-A330-40BD-ACD6-3ACB07F471C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C8535-7A8C-4943-A745-07FAD9C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E9D2-B540-42A2-99BE-0709D552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295401"/>
            <a:ext cx="8304714" cy="3535641"/>
          </a:xfrm>
          <a:prstGeom prst="rect">
            <a:avLst/>
          </a:prstGeom>
        </p:spPr>
        <p:txBody>
          <a:bodyPr vert="horz" wrap="square" lIns="0" tIns="52127" rIns="0" bIns="0" rtlCol="0">
            <a:spAutoFit/>
          </a:bodyPr>
          <a:lstStyle/>
          <a:p>
            <a:pPr marL="10860">
              <a:spcBef>
                <a:spcPts val="1047"/>
              </a:spcBef>
            </a:pPr>
            <a:r>
              <a:rPr lang="en-US" sz="2200" spc="-4" dirty="0">
                <a:cs typeface="Times New Roman"/>
              </a:rPr>
              <a:t>The Kruskal's algorithm is </a:t>
            </a:r>
            <a:r>
              <a:rPr lang="en-US" sz="2200" dirty="0">
                <a:cs typeface="Times New Roman"/>
              </a:rPr>
              <a:t>given </a:t>
            </a:r>
            <a:r>
              <a:rPr lang="en-US" sz="2200" spc="-4" dirty="0">
                <a:cs typeface="Times New Roman"/>
              </a:rPr>
              <a:t>as</a:t>
            </a:r>
            <a:r>
              <a:rPr lang="en-US" sz="2200" spc="9" dirty="0">
                <a:cs typeface="Times New Roman"/>
              </a:rPr>
              <a:t> </a:t>
            </a:r>
            <a:r>
              <a:rPr lang="en-US" sz="2200" spc="-4" dirty="0">
                <a:cs typeface="Times New Roman"/>
              </a:rPr>
              <a:t>follows.</a:t>
            </a:r>
          </a:p>
          <a:p>
            <a:pPr marL="10860">
              <a:spcBef>
                <a:spcPts val="1047"/>
              </a:spcBef>
            </a:pPr>
            <a:endParaRPr lang="en-US" sz="2200" dirty="0">
              <a:cs typeface="Times New Roman"/>
            </a:endParaRPr>
          </a:p>
          <a:p>
            <a:pPr marL="10860">
              <a:spcBef>
                <a:spcPts val="1103"/>
              </a:spcBef>
            </a:pPr>
            <a:r>
              <a:rPr lang="en-US" sz="2200" b="1" spc="-4" dirty="0">
                <a:solidFill>
                  <a:srgbClr val="600A4A"/>
                </a:solidFill>
                <a:cs typeface="Times New Roman"/>
              </a:rPr>
              <a:t>Algorithm</a:t>
            </a:r>
            <a:endParaRPr lang="en-US" sz="2200" dirty="0">
              <a:cs typeface="Times New Roman"/>
            </a:endParaRPr>
          </a:p>
          <a:p>
            <a:pPr marL="206335">
              <a:spcBef>
                <a:spcPts val="162"/>
              </a:spcBef>
              <a:tabLst>
                <a:tab pos="401811" algn="l"/>
              </a:tabLst>
            </a:pPr>
            <a:r>
              <a:rPr lang="en-US" sz="2200" b="1" spc="-4" dirty="0">
                <a:cs typeface="Times New Roman"/>
              </a:rPr>
              <a:t>Step </a:t>
            </a:r>
            <a:r>
              <a:rPr lang="en-US" sz="2200" b="1" dirty="0">
                <a:cs typeface="Times New Roman"/>
              </a:rPr>
              <a:t>1: </a:t>
            </a:r>
            <a:r>
              <a:rPr lang="en-US" sz="2200" spc="-4" dirty="0">
                <a:cs typeface="Times New Roman"/>
              </a:rPr>
              <a:t>Create </a:t>
            </a:r>
            <a:r>
              <a:rPr lang="en-US" sz="2200" dirty="0">
                <a:cs typeface="Times New Roman"/>
              </a:rPr>
              <a:t>a </a:t>
            </a:r>
            <a:r>
              <a:rPr lang="en-US" sz="2200" spc="-4" dirty="0">
                <a:cs typeface="Times New Roman"/>
              </a:rPr>
              <a:t>forest in such </a:t>
            </a:r>
            <a:r>
              <a:rPr lang="en-US" sz="2200" dirty="0">
                <a:cs typeface="Times New Roman"/>
              </a:rPr>
              <a:t>a </a:t>
            </a:r>
            <a:r>
              <a:rPr lang="en-US" sz="2200" spc="-4" dirty="0">
                <a:cs typeface="Times New Roman"/>
              </a:rPr>
              <a:t>way that each graph is </a:t>
            </a:r>
            <a:r>
              <a:rPr lang="en-US" sz="2200" dirty="0">
                <a:cs typeface="Times New Roman"/>
              </a:rPr>
              <a:t>a </a:t>
            </a:r>
            <a:r>
              <a:rPr lang="en-US" sz="2200" spc="-4" dirty="0">
                <a:cs typeface="Times New Roman"/>
              </a:rPr>
              <a:t>separate</a:t>
            </a:r>
            <a:r>
              <a:rPr lang="en-US" sz="2200" spc="38" dirty="0">
                <a:cs typeface="Times New Roman"/>
              </a:rPr>
              <a:t> </a:t>
            </a:r>
            <a:r>
              <a:rPr lang="en-US" sz="2200" spc="-4" dirty="0">
                <a:cs typeface="Times New Roman"/>
              </a:rPr>
              <a:t>tree.</a:t>
            </a:r>
          </a:p>
          <a:p>
            <a:pPr marL="206335">
              <a:spcBef>
                <a:spcPts val="162"/>
              </a:spcBef>
              <a:tabLst>
                <a:tab pos="401811" algn="l"/>
              </a:tabLst>
            </a:pPr>
            <a:endParaRPr lang="en-US" sz="2200" dirty="0">
              <a:cs typeface="Times New Roman"/>
            </a:endParaRP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r>
              <a:rPr lang="en-US" sz="2200" b="1" spc="-4" dirty="0">
                <a:cs typeface="Times New Roman"/>
              </a:rPr>
              <a:t>Step </a:t>
            </a:r>
            <a:r>
              <a:rPr lang="en-US" sz="2200" b="1" dirty="0">
                <a:cs typeface="Times New Roman"/>
              </a:rPr>
              <a:t>2: </a:t>
            </a:r>
            <a:r>
              <a:rPr lang="en-US" sz="2200" spc="-4" dirty="0">
                <a:cs typeface="Times New Roman"/>
              </a:rPr>
              <a:t>Create </a:t>
            </a:r>
            <a:r>
              <a:rPr lang="en-US" sz="2200" dirty="0">
                <a:cs typeface="Times New Roman"/>
              </a:rPr>
              <a:t>a </a:t>
            </a:r>
            <a:r>
              <a:rPr lang="en-US" sz="2200" spc="-4" dirty="0">
                <a:cs typeface="Times New Roman"/>
              </a:rPr>
              <a:t>priority queue </a:t>
            </a:r>
            <a:r>
              <a:rPr lang="en-US" sz="2200" dirty="0">
                <a:cs typeface="Times New Roman"/>
              </a:rPr>
              <a:t>Q </a:t>
            </a:r>
            <a:r>
              <a:rPr lang="en-US" sz="2200" spc="-4" dirty="0">
                <a:cs typeface="Times New Roman"/>
              </a:rPr>
              <a:t>that contains all the edges </a:t>
            </a:r>
            <a:r>
              <a:rPr lang="en-US" sz="2200" dirty="0">
                <a:cs typeface="Times New Roman"/>
              </a:rPr>
              <a:t>of </a:t>
            </a:r>
            <a:r>
              <a:rPr lang="en-US" sz="2200" spc="-9" dirty="0">
                <a:cs typeface="Times New Roman"/>
              </a:rPr>
              <a:t>the</a:t>
            </a:r>
            <a:r>
              <a:rPr lang="en-US" sz="2200" spc="47" dirty="0">
                <a:cs typeface="Times New Roman"/>
              </a:rPr>
              <a:t> </a:t>
            </a:r>
            <a:r>
              <a:rPr lang="en-US" sz="2200" spc="-4" dirty="0">
                <a:cs typeface="Times New Roman"/>
              </a:rPr>
              <a:t>graph.</a:t>
            </a: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endParaRPr lang="en-US" sz="2200" b="1" spc="-4" dirty="0">
              <a:latin typeface="+mj-lt"/>
              <a:cs typeface="Times New Roman"/>
            </a:endParaRP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r>
              <a:rPr lang="en-US" sz="2200" b="1" spc="-4" dirty="0">
                <a:latin typeface="+mj-lt"/>
                <a:cs typeface="Times New Roman"/>
              </a:rPr>
              <a:t>Step </a:t>
            </a:r>
            <a:r>
              <a:rPr lang="en-US" sz="2200" b="1" dirty="0">
                <a:latin typeface="+mj-lt"/>
                <a:cs typeface="Times New Roman"/>
              </a:rPr>
              <a:t>3: </a:t>
            </a:r>
            <a:r>
              <a:rPr lang="en-US" sz="2200" spc="-4" dirty="0">
                <a:latin typeface="+mj-lt"/>
                <a:cs typeface="Times New Roman"/>
              </a:rPr>
              <a:t>Repeat Steps </a:t>
            </a:r>
            <a:r>
              <a:rPr lang="en-US" sz="2200" dirty="0">
                <a:latin typeface="+mj-lt"/>
                <a:cs typeface="Times New Roman"/>
              </a:rPr>
              <a:t>4 </a:t>
            </a:r>
            <a:r>
              <a:rPr lang="en-US" sz="2200" spc="-4" dirty="0">
                <a:latin typeface="+mj-lt"/>
                <a:cs typeface="Times New Roman"/>
              </a:rPr>
              <a:t>and </a:t>
            </a:r>
            <a:r>
              <a:rPr lang="en-US" sz="2200" dirty="0">
                <a:latin typeface="+mj-lt"/>
                <a:cs typeface="Times New Roman"/>
              </a:rPr>
              <a:t>5 </a:t>
            </a:r>
            <a:r>
              <a:rPr lang="en-US" sz="2200" spc="-4" dirty="0">
                <a:latin typeface="+mj-lt"/>
                <a:cs typeface="Times New Roman"/>
              </a:rPr>
              <a:t>while </a:t>
            </a:r>
            <a:r>
              <a:rPr lang="en-US" sz="2200" dirty="0">
                <a:latin typeface="+mj-lt"/>
                <a:cs typeface="Times New Roman"/>
              </a:rPr>
              <a:t>Q </a:t>
            </a:r>
            <a:r>
              <a:rPr lang="en-US" sz="2200" spc="-4" dirty="0">
                <a:latin typeface="+mj-lt"/>
                <a:cs typeface="Times New Roman"/>
              </a:rPr>
              <a:t>is NOT</a:t>
            </a:r>
            <a:r>
              <a:rPr lang="en-US" sz="2200" spc="4" dirty="0">
                <a:latin typeface="+mj-lt"/>
                <a:cs typeface="Times New Roman"/>
              </a:rPr>
              <a:t> </a:t>
            </a:r>
            <a:r>
              <a:rPr lang="en-US" sz="2200" spc="-4" dirty="0">
                <a:latin typeface="+mj-lt"/>
                <a:cs typeface="Times New Roman"/>
              </a:rPr>
              <a:t>EMPTY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06D009-4A3D-4C2E-A501-E4E025C61D2C}"/>
              </a:ext>
            </a:extLst>
          </p:cNvPr>
          <p:cNvSpPr txBox="1">
            <a:spLocks/>
          </p:cNvSpPr>
          <p:nvPr/>
        </p:nvSpPr>
        <p:spPr>
          <a:xfrm>
            <a:off x="2895600" y="-1966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" name="Picture 2" descr="E:\NIET\Project\xLogo11.png.pagespeed.ic.pydHLuCQEZ.png">
            <a:extLst>
              <a:ext uri="{FF2B5EF4-FFF2-40B4-BE49-F238E27FC236}">
                <a16:creationId xmlns:a16="http://schemas.microsoft.com/office/drawing/2014/main" id="{D573DAF4-C7CB-4BA1-99CE-66D5AD25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A0C9A9-3A91-4F70-8D39-457C754A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F0ED-CC7B-4BF8-B14B-11A94E9ADEF1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3CE155-8919-46ED-8CE4-3F5413C3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BEFF-B3C1-4A70-960C-8158D9D9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FBDA8-6C26-4C94-990B-C815ADD0DDDA}"/>
              </a:ext>
            </a:extLst>
          </p:cNvPr>
          <p:cNvSpPr/>
          <p:nvPr/>
        </p:nvSpPr>
        <p:spPr>
          <a:xfrm>
            <a:off x="1295400" y="1143001"/>
            <a:ext cx="8953500" cy="366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811" indent="-195476">
              <a:spcBef>
                <a:spcPts val="325"/>
              </a:spcBef>
              <a:buFont typeface="Courier New"/>
              <a:buChar char="o"/>
              <a:tabLst>
                <a:tab pos="401811" algn="l"/>
              </a:tabLst>
            </a:pPr>
            <a:endParaRPr lang="en-US" sz="2200" b="1" spc="-4" dirty="0">
              <a:cs typeface="Times New Roman"/>
            </a:endParaRP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r>
              <a:rPr lang="en-US" sz="2200" b="1" spc="-4" dirty="0">
                <a:cs typeface="Times New Roman"/>
              </a:rPr>
              <a:t>Step </a:t>
            </a:r>
            <a:r>
              <a:rPr lang="en-US" sz="2200" b="1" dirty="0">
                <a:cs typeface="Times New Roman"/>
              </a:rPr>
              <a:t>4: </a:t>
            </a:r>
            <a:r>
              <a:rPr lang="en-US" sz="2200" spc="-4" dirty="0">
                <a:cs typeface="Times New Roman"/>
              </a:rPr>
              <a:t>Remove </a:t>
            </a:r>
            <a:r>
              <a:rPr lang="en-US" sz="2200" dirty="0">
                <a:cs typeface="Times New Roman"/>
              </a:rPr>
              <a:t>an </a:t>
            </a:r>
            <a:r>
              <a:rPr lang="en-US" sz="2200" spc="-4" dirty="0">
                <a:cs typeface="Times New Roman"/>
              </a:rPr>
              <a:t>edge from</a:t>
            </a:r>
            <a:r>
              <a:rPr lang="en-US" sz="2200" spc="9" dirty="0">
                <a:cs typeface="Times New Roman"/>
              </a:rPr>
              <a:t> </a:t>
            </a:r>
            <a:r>
              <a:rPr lang="en-US" sz="2200" dirty="0">
                <a:cs typeface="Times New Roman"/>
              </a:rPr>
              <a:t>Q</a:t>
            </a: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endParaRPr lang="en-US" sz="2200" dirty="0">
              <a:cs typeface="Times New Roman"/>
            </a:endParaRP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r>
              <a:rPr lang="en-US" sz="2200" b="1" spc="-4" dirty="0">
                <a:cs typeface="Times New Roman"/>
              </a:rPr>
              <a:t>Step </a:t>
            </a:r>
            <a:r>
              <a:rPr lang="en-US" sz="2200" b="1" dirty="0">
                <a:cs typeface="Times New Roman"/>
              </a:rPr>
              <a:t>5: </a:t>
            </a:r>
            <a:r>
              <a:rPr lang="en-US" sz="2200" spc="-4" dirty="0">
                <a:cs typeface="Times New Roman"/>
              </a:rPr>
              <a:t>IF the edge obtained in Step </a:t>
            </a:r>
            <a:r>
              <a:rPr lang="en-US" sz="2200" dirty="0">
                <a:cs typeface="Times New Roman"/>
              </a:rPr>
              <a:t>4 </a:t>
            </a:r>
            <a:r>
              <a:rPr lang="en-US" sz="2200" spc="-4" dirty="0">
                <a:cs typeface="Times New Roman"/>
              </a:rPr>
              <a:t>connects two different trees, then  Add it to the forest (for combining two trees into </a:t>
            </a:r>
            <a:r>
              <a:rPr lang="en-US" sz="2200" dirty="0">
                <a:cs typeface="Times New Roman"/>
              </a:rPr>
              <a:t>one</a:t>
            </a:r>
            <a:r>
              <a:rPr lang="en-US" sz="2200" spc="21" dirty="0">
                <a:cs typeface="Times New Roman"/>
              </a:rPr>
              <a:t> </a:t>
            </a:r>
            <a:r>
              <a:rPr lang="en-US" sz="2200" spc="-4" dirty="0">
                <a:cs typeface="Times New Roman"/>
              </a:rPr>
              <a:t>tree).</a:t>
            </a:r>
          </a:p>
          <a:p>
            <a:pPr marL="206335">
              <a:spcBef>
                <a:spcPts val="325"/>
              </a:spcBef>
              <a:tabLst>
                <a:tab pos="401811" algn="l"/>
              </a:tabLst>
            </a:pPr>
            <a:endParaRPr lang="en-US" sz="2200" dirty="0">
              <a:cs typeface="Times New Roman"/>
            </a:endParaRPr>
          </a:p>
          <a:p>
            <a:pPr marL="206336">
              <a:lnSpc>
                <a:spcPts val="2116"/>
              </a:lnSpc>
            </a:pPr>
            <a:r>
              <a:rPr lang="en-US" sz="2200" spc="-4" dirty="0">
                <a:cs typeface="Times New Roman"/>
              </a:rPr>
              <a:t>ELSE</a:t>
            </a:r>
          </a:p>
          <a:p>
            <a:pPr marL="206336">
              <a:lnSpc>
                <a:spcPts val="2116"/>
              </a:lnSpc>
            </a:pPr>
            <a:endParaRPr lang="en-US" sz="2200" dirty="0">
              <a:cs typeface="Times New Roman"/>
            </a:endParaRPr>
          </a:p>
          <a:p>
            <a:pPr marL="206336">
              <a:lnSpc>
                <a:spcPts val="2210"/>
              </a:lnSpc>
            </a:pPr>
            <a:r>
              <a:rPr lang="en-US" sz="2200" spc="-4" dirty="0">
                <a:cs typeface="Times New Roman"/>
              </a:rPr>
              <a:t>	Discard the</a:t>
            </a:r>
            <a:r>
              <a:rPr lang="en-US" sz="2200" dirty="0">
                <a:cs typeface="Times New Roman"/>
              </a:rPr>
              <a:t> edge</a:t>
            </a:r>
          </a:p>
          <a:p>
            <a:pPr marL="206336">
              <a:lnSpc>
                <a:spcPts val="2210"/>
              </a:lnSpc>
            </a:pPr>
            <a:endParaRPr lang="en-US" sz="2200" dirty="0">
              <a:cs typeface="Times New Roman"/>
            </a:endParaRPr>
          </a:p>
          <a:p>
            <a:pPr marL="206336">
              <a:lnSpc>
                <a:spcPts val="2210"/>
              </a:lnSpc>
            </a:pPr>
            <a:r>
              <a:rPr lang="en-US" sz="2200" b="1" spc="-4" dirty="0">
                <a:cs typeface="Times New Roman"/>
              </a:rPr>
              <a:t>Step </a:t>
            </a:r>
            <a:r>
              <a:rPr lang="en-US" sz="2200" b="1" dirty="0">
                <a:cs typeface="Times New Roman"/>
              </a:rPr>
              <a:t>6: </a:t>
            </a:r>
            <a:r>
              <a:rPr lang="en-US" sz="2200" spc="-4" dirty="0">
                <a:cs typeface="Times New Roman"/>
              </a:rPr>
              <a:t>END</a:t>
            </a:r>
            <a:endParaRPr lang="en-US" sz="2200" dirty="0">
              <a:cs typeface="Times New Roman"/>
            </a:endParaRPr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48C2464B-FB3F-4067-9F30-E5DB681D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319495-B576-48C1-83E2-80EE97450AE2}"/>
              </a:ext>
            </a:extLst>
          </p:cNvPr>
          <p:cNvSpPr txBox="1">
            <a:spLocks/>
          </p:cNvSpPr>
          <p:nvPr/>
        </p:nvSpPr>
        <p:spPr>
          <a:xfrm>
            <a:off x="2895600" y="-1966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FCA3D2-3432-42A1-B2B1-989592F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96F8-20BC-4E44-9133-D7D161C00A26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94AC72-AEC9-41DB-8A79-F5561142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287D6-D924-437B-BF77-636BE459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170820"/>
            <a:ext cx="7971868" cy="970599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200" b="1" spc="-4" dirty="0">
                <a:solidFill>
                  <a:srgbClr val="600A4A"/>
                </a:solidFill>
                <a:cs typeface="Times New Roman"/>
              </a:rPr>
              <a:t>Example </a:t>
            </a:r>
            <a:r>
              <a:rPr sz="2200" b="1" dirty="0">
                <a:solidFill>
                  <a:srgbClr val="600A4A"/>
                </a:solidFill>
                <a:cs typeface="Times New Roman"/>
              </a:rPr>
              <a:t>:</a:t>
            </a:r>
            <a:endParaRPr sz="2200" dirty="0">
              <a:cs typeface="Times New Roman"/>
            </a:endParaRPr>
          </a:p>
          <a:p>
            <a:pPr marL="10860">
              <a:spcBef>
                <a:spcPts val="1103"/>
              </a:spcBef>
            </a:pPr>
            <a:r>
              <a:rPr sz="2200" b="1" spc="-4" dirty="0">
                <a:cs typeface="Times New Roman"/>
              </a:rPr>
              <a:t>Apply the Kruskal's algorithm </a:t>
            </a:r>
            <a:r>
              <a:rPr sz="2200" b="1" dirty="0">
                <a:cs typeface="Times New Roman"/>
              </a:rPr>
              <a:t>on </a:t>
            </a:r>
            <a:r>
              <a:rPr sz="2200" b="1" spc="-4" dirty="0">
                <a:cs typeface="Times New Roman"/>
              </a:rPr>
              <a:t>the graph given </a:t>
            </a:r>
            <a:r>
              <a:rPr sz="2200" b="1" spc="-9" dirty="0">
                <a:cs typeface="Times New Roman"/>
              </a:rPr>
              <a:t>as</a:t>
            </a:r>
            <a:r>
              <a:rPr sz="2200" b="1" spc="64" dirty="0">
                <a:cs typeface="Times New Roman"/>
              </a:rPr>
              <a:t> </a:t>
            </a:r>
            <a:r>
              <a:rPr sz="2200" b="1" spc="-4" dirty="0">
                <a:cs typeface="Times New Roman"/>
              </a:rPr>
              <a:t>follows.</a:t>
            </a:r>
            <a:endParaRPr sz="22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3579" y="2425211"/>
            <a:ext cx="2553630" cy="1409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16827" y="5582944"/>
          <a:ext cx="5047134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183"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Edge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BC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4"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Weight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24000" y="4118070"/>
            <a:ext cx="5562601" cy="970599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200" b="1" spc="-4" dirty="0">
                <a:solidFill>
                  <a:srgbClr val="600A37"/>
                </a:solidFill>
                <a:cs typeface="Times New Roman"/>
              </a:rPr>
              <a:t>Solution:</a:t>
            </a:r>
            <a:endParaRPr sz="2200" dirty="0">
              <a:cs typeface="Times New Roman"/>
            </a:endParaRPr>
          </a:p>
          <a:p>
            <a:pPr marL="10860">
              <a:spcBef>
                <a:spcPts val="1103"/>
              </a:spcBef>
            </a:pPr>
            <a:r>
              <a:rPr sz="2200" spc="-4" dirty="0">
                <a:cs typeface="Times New Roman"/>
              </a:rPr>
              <a:t>the weight </a:t>
            </a:r>
            <a:r>
              <a:rPr sz="2200" dirty="0">
                <a:cs typeface="Times New Roman"/>
              </a:rPr>
              <a:t>of </a:t>
            </a:r>
            <a:r>
              <a:rPr sz="2200" spc="-4" dirty="0">
                <a:cs typeface="Times New Roman"/>
              </a:rPr>
              <a:t>the edges given</a:t>
            </a:r>
            <a:r>
              <a:rPr sz="2200" spc="-38" dirty="0">
                <a:cs typeface="Times New Roman"/>
              </a:rPr>
              <a:t> </a:t>
            </a:r>
            <a:r>
              <a:rPr sz="2200" dirty="0">
                <a:cs typeface="Times New Roman"/>
              </a:rPr>
              <a:t>as: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E46A6-CE02-4C4B-A747-1EC0FF11639B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683972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id="{A2500E7E-DCD7-48A4-879B-2B604FE8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"/>
            <a:ext cx="1431328" cy="817163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3D7D99B-8E7D-49D4-B02B-55D6CC1F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D7E-914D-4E03-985F-3DF390E25C81}" type="datetime1">
              <a:rPr lang="en-US" smtClean="0"/>
              <a:t>9/3/2021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90D0E6-F0E0-4535-82E3-A684FA8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95868-BC41-49B4-B2BD-A59E3FD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8795" y="2296657"/>
          <a:ext cx="5105215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184"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Edge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BC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AD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3"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Weight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8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86000" y="1524000"/>
            <a:ext cx="5410200" cy="34952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200" spc="-4" dirty="0">
                <a:latin typeface="Times New Roman"/>
                <a:cs typeface="Times New Roman"/>
              </a:rPr>
              <a:t>Sort the edges according to their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weights.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3275376"/>
            <a:ext cx="6096000" cy="45551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48900"/>
              </a:lnSpc>
              <a:spcBef>
                <a:spcPts val="86"/>
              </a:spcBef>
            </a:pPr>
            <a:r>
              <a:rPr sz="2200" spc="-4" dirty="0">
                <a:latin typeface="Times New Roman"/>
                <a:cs typeface="Times New Roman"/>
              </a:rPr>
              <a:t>Start constructing the tree;  Add AB to the</a:t>
            </a:r>
            <a:r>
              <a:rPr sz="2200" spc="-17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MST;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776" y="3927286"/>
            <a:ext cx="1228793" cy="1312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286001" y="5534544"/>
            <a:ext cx="3505199" cy="34952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200" spc="-4" dirty="0">
                <a:latin typeface="Times New Roman"/>
                <a:cs typeface="Times New Roman"/>
              </a:rPr>
              <a:t>Add DE to </a:t>
            </a:r>
            <a:r>
              <a:rPr sz="2200" spc="-9" dirty="0">
                <a:latin typeface="Times New Roman"/>
                <a:cs typeface="Times New Roman"/>
              </a:rPr>
              <a:t>the</a:t>
            </a:r>
            <a:r>
              <a:rPr sz="2200" spc="-47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MST;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563B0D-86E3-4894-9131-ABF4953F2851}"/>
              </a:ext>
            </a:extLst>
          </p:cNvPr>
          <p:cNvSpPr txBox="1">
            <a:spLocks/>
          </p:cNvSpPr>
          <p:nvPr/>
        </p:nvSpPr>
        <p:spPr>
          <a:xfrm>
            <a:off x="2895600" y="-1720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C0398AE7-1F1E-4ECB-B0A9-9742D7D4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0C512DA-E30A-4B65-86F4-88D684F0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88A0-642E-4E6F-B80F-FE111DF40828}" type="datetime1">
              <a:rPr lang="en-US" smtClean="0"/>
              <a:t>9/3/2021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4A2798D-D1DE-4902-9D08-0B112C95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B88B70-56A6-4A74-B616-C13BA58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90600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Graphs:</a:t>
            </a:r>
            <a:r>
              <a:rPr lang="en-US" sz="2400" dirty="0" smtClean="0"/>
              <a:t> Terminology used with Graph, Data Structure for Graph Representations: Adjacency matrices, Adjacency List. </a:t>
            </a:r>
          </a:p>
          <a:p>
            <a:r>
              <a:rPr lang="en-US" sz="2400" b="1" dirty="0" smtClean="0"/>
              <a:t>Graph Traversal</a:t>
            </a:r>
            <a:r>
              <a:rPr lang="en-US" sz="2400" dirty="0" smtClean="0"/>
              <a:t>: Depth First Search and Breadth First Search. Connected Component, Spanning Trees, Minimum Cost Spanning Trees: Prim’ s and </a:t>
            </a:r>
            <a:r>
              <a:rPr lang="en-US" sz="2400" dirty="0" err="1" smtClean="0"/>
              <a:t>Kruskal’s</a:t>
            </a:r>
            <a:r>
              <a:rPr lang="en-US" sz="2400" dirty="0" smtClean="0"/>
              <a:t> algorithm. Transitive Closure and Shortest Path algorithms: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Algorithm.</a:t>
            </a:r>
          </a:p>
          <a:p>
            <a:r>
              <a:rPr lang="en-US" sz="2400" b="1" dirty="0" smtClean="0"/>
              <a:t>File Structure</a:t>
            </a:r>
            <a:r>
              <a:rPr lang="en-US" sz="2400" dirty="0" smtClean="0"/>
              <a:t>: Concepts of files, records and files, Sequential, Indexed and Random File Organization, Indexing structure for index files, hashing for direct files, Multi-Key file organization and Access Methods.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CC9C-433F-42C8-BC7E-2CE8D29AC552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Unit V Syllabus</a:t>
            </a:r>
            <a:endParaRPr lang="en-US" sz="3200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5910" y="1356407"/>
            <a:ext cx="7371490" cy="1312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900" y="3429000"/>
            <a:ext cx="2694964" cy="349520"/>
          </a:xfrm>
          <a:prstGeom prst="rect">
            <a:avLst/>
          </a:prstGeom>
        </p:spPr>
        <p:txBody>
          <a:bodyPr vert="horz" wrap="square" lIns="0" tIns="10860" rIns="0" bIns="0" rtlCol="0" anchor="ctr">
            <a:spAutoFit/>
          </a:bodyPr>
          <a:lstStyle/>
          <a:p>
            <a:pPr marL="10860">
              <a:spcBef>
                <a:spcPts val="86"/>
              </a:spcBef>
            </a:pPr>
            <a:r>
              <a:rPr sz="2200" spc="-4" dirty="0"/>
              <a:t>Add </a:t>
            </a:r>
            <a:r>
              <a:rPr sz="2200" dirty="0"/>
              <a:t>BC </a:t>
            </a:r>
            <a:r>
              <a:rPr sz="2200" spc="-4" dirty="0"/>
              <a:t>to the</a:t>
            </a:r>
            <a:r>
              <a:rPr sz="2200" spc="-73" dirty="0"/>
              <a:t> </a:t>
            </a:r>
            <a:r>
              <a:rPr sz="2200" spc="-4" dirty="0"/>
              <a:t>MST;</a:t>
            </a:r>
          </a:p>
        </p:txBody>
      </p:sp>
      <p:sp>
        <p:nvSpPr>
          <p:cNvPr id="4" name="object 4"/>
          <p:cNvSpPr/>
          <p:nvPr/>
        </p:nvSpPr>
        <p:spPr>
          <a:xfrm>
            <a:off x="2438400" y="4114800"/>
            <a:ext cx="6076090" cy="1693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909CBD-8F24-4351-90EC-EE964CAE1BAE}"/>
              </a:ext>
            </a:extLst>
          </p:cNvPr>
          <p:cNvSpPr txBox="1">
            <a:spLocks/>
          </p:cNvSpPr>
          <p:nvPr/>
        </p:nvSpPr>
        <p:spPr>
          <a:xfrm>
            <a:off x="2895600" y="-1720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F18DF181-36A9-4B3E-874B-81A72813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14E8D84-55B9-4F06-9EE2-2D69A458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418-ADF6-4FF1-950F-3006A3B0928A}" type="datetime1">
              <a:rPr lang="en-US" smtClean="0"/>
              <a:t>9/3/2021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06888A-5999-4364-BA5F-DFE4FC08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3DE974-150C-4331-956B-6BD7BDBF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143001"/>
            <a:ext cx="7010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 txBox="1"/>
          <p:nvPr/>
        </p:nvSpPr>
        <p:spPr>
          <a:xfrm>
            <a:off x="2378671" y="2764239"/>
            <a:ext cx="7434658" cy="3233526"/>
          </a:xfrm>
          <a:prstGeom prst="rect">
            <a:avLst/>
          </a:prstGeom>
        </p:spPr>
        <p:txBody>
          <a:bodyPr vert="horz" wrap="square" lIns="0" tIns="150952" rIns="0" bIns="0" rtlCol="0">
            <a:spAutoFit/>
          </a:bodyPr>
          <a:lstStyle/>
          <a:p>
            <a:pPr marL="10860">
              <a:spcBef>
                <a:spcPts val="1189"/>
              </a:spcBef>
            </a:pPr>
            <a:r>
              <a:rPr sz="2200" spc="-4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next </a:t>
            </a:r>
            <a:r>
              <a:rPr sz="2200" spc="-4" dirty="0">
                <a:latin typeface="Times New Roman"/>
                <a:cs typeface="Times New Roman"/>
              </a:rPr>
              <a:t>step is to </a:t>
            </a:r>
            <a:r>
              <a:rPr sz="2200" dirty="0">
                <a:latin typeface="Times New Roman"/>
                <a:cs typeface="Times New Roman"/>
              </a:rPr>
              <a:t>add </a:t>
            </a:r>
            <a:r>
              <a:rPr sz="2200" spc="-4" dirty="0">
                <a:latin typeface="Times New Roman"/>
                <a:cs typeface="Times New Roman"/>
              </a:rPr>
              <a:t>AE,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4" dirty="0">
                <a:latin typeface="Times New Roman"/>
                <a:cs typeface="Times New Roman"/>
              </a:rPr>
              <a:t>we can't </a:t>
            </a:r>
            <a:r>
              <a:rPr sz="2200" dirty="0">
                <a:latin typeface="Times New Roman"/>
                <a:cs typeface="Times New Roman"/>
              </a:rPr>
              <a:t>add </a:t>
            </a:r>
            <a:r>
              <a:rPr sz="2200" spc="-4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4" dirty="0">
                <a:latin typeface="Times New Roman"/>
                <a:cs typeface="Times New Roman"/>
              </a:rPr>
              <a:t>it will cause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cycle.</a:t>
            </a:r>
            <a:endParaRPr sz="2200" dirty="0">
              <a:latin typeface="Times New Roman"/>
              <a:cs typeface="Times New Roman"/>
            </a:endParaRPr>
          </a:p>
          <a:p>
            <a:pPr marL="10860">
              <a:spcBef>
                <a:spcPts val="1103"/>
              </a:spcBef>
            </a:pPr>
            <a:r>
              <a:rPr sz="2200" spc="-4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next </a:t>
            </a:r>
            <a:r>
              <a:rPr sz="2200" spc="-4" dirty="0">
                <a:latin typeface="Times New Roman"/>
                <a:cs typeface="Times New Roman"/>
              </a:rPr>
              <a:t>edge to </a:t>
            </a:r>
            <a:r>
              <a:rPr sz="2200" spc="-9" dirty="0">
                <a:latin typeface="Times New Roman"/>
                <a:cs typeface="Times New Roman"/>
              </a:rPr>
              <a:t>be </a:t>
            </a:r>
            <a:r>
              <a:rPr sz="2200" dirty="0">
                <a:latin typeface="Times New Roman"/>
                <a:cs typeface="Times New Roman"/>
              </a:rPr>
              <a:t>added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spc="-4" dirty="0">
                <a:latin typeface="Times New Roman"/>
                <a:cs typeface="Times New Roman"/>
              </a:rPr>
              <a:t>AC,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4" dirty="0">
                <a:latin typeface="Times New Roman"/>
                <a:cs typeface="Times New Roman"/>
              </a:rPr>
              <a:t>it can't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4" dirty="0">
                <a:latin typeface="Times New Roman"/>
                <a:cs typeface="Times New Roman"/>
              </a:rPr>
              <a:t>added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4" dirty="0">
                <a:latin typeface="Times New Roman"/>
                <a:cs typeface="Times New Roman"/>
              </a:rPr>
              <a:t>it will cause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cycle.</a:t>
            </a:r>
            <a:endParaRPr sz="2200" dirty="0">
              <a:latin typeface="Times New Roman"/>
              <a:cs typeface="Times New Roman"/>
            </a:endParaRPr>
          </a:p>
          <a:p>
            <a:pPr marL="10860" marR="441993">
              <a:lnSpc>
                <a:spcPts val="2163"/>
              </a:lnSpc>
              <a:spcBef>
                <a:spcPts val="1253"/>
              </a:spcBef>
            </a:pPr>
            <a:r>
              <a:rPr sz="2200" spc="-4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next </a:t>
            </a:r>
            <a:r>
              <a:rPr sz="2200" spc="-4" dirty="0">
                <a:latin typeface="Times New Roman"/>
                <a:cs typeface="Times New Roman"/>
              </a:rPr>
              <a:t>edge to </a:t>
            </a:r>
            <a:r>
              <a:rPr sz="2200" spc="-9" dirty="0">
                <a:latin typeface="Times New Roman"/>
                <a:cs typeface="Times New Roman"/>
              </a:rPr>
              <a:t>be </a:t>
            </a:r>
            <a:r>
              <a:rPr sz="2200" dirty="0">
                <a:latin typeface="Times New Roman"/>
                <a:cs typeface="Times New Roman"/>
              </a:rPr>
              <a:t>added </a:t>
            </a:r>
            <a:r>
              <a:rPr sz="2200" spc="-9" dirty="0">
                <a:latin typeface="Times New Roman"/>
                <a:cs typeface="Times New Roman"/>
              </a:rPr>
              <a:t>is </a:t>
            </a:r>
            <a:r>
              <a:rPr sz="2200" spc="-4" dirty="0">
                <a:latin typeface="Times New Roman"/>
                <a:cs typeface="Times New Roman"/>
              </a:rPr>
              <a:t>AD,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4" dirty="0">
                <a:latin typeface="Times New Roman"/>
                <a:cs typeface="Times New Roman"/>
              </a:rPr>
              <a:t>it can't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4" dirty="0">
                <a:latin typeface="Times New Roman"/>
                <a:cs typeface="Times New Roman"/>
              </a:rPr>
              <a:t>added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4" dirty="0">
                <a:latin typeface="Times New Roman"/>
                <a:cs typeface="Times New Roman"/>
              </a:rPr>
              <a:t>it will contain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4" dirty="0">
                <a:latin typeface="Times New Roman"/>
                <a:cs typeface="Times New Roman"/>
              </a:rPr>
              <a:t>cycle.</a:t>
            </a:r>
            <a:endParaRPr sz="2200" dirty="0">
              <a:latin typeface="Times New Roman"/>
              <a:cs typeface="Times New Roman"/>
            </a:endParaRPr>
          </a:p>
          <a:p>
            <a:pPr marL="10860" marR="1551318">
              <a:lnSpc>
                <a:spcPts val="3360"/>
              </a:lnSpc>
              <a:spcBef>
                <a:spcPts val="239"/>
              </a:spcBef>
            </a:pPr>
            <a:r>
              <a:rPr sz="2200" spc="-4" dirty="0">
                <a:latin typeface="Times New Roman"/>
                <a:cs typeface="Times New Roman"/>
              </a:rPr>
              <a:t>Hence, the final MST is the one which is shown in the step </a:t>
            </a:r>
            <a:r>
              <a:rPr sz="2200" dirty="0">
                <a:latin typeface="Times New Roman"/>
                <a:cs typeface="Times New Roman"/>
              </a:rPr>
              <a:t>4.  </a:t>
            </a:r>
            <a:r>
              <a:rPr sz="2200" spc="-4" dirty="0">
                <a:latin typeface="Times New Roman"/>
                <a:cs typeface="Times New Roman"/>
              </a:rPr>
              <a:t>the cost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MST </a:t>
            </a:r>
            <a:r>
              <a:rPr sz="2200" dirty="0">
                <a:latin typeface="Times New Roman"/>
                <a:cs typeface="Times New Roman"/>
              </a:rPr>
              <a:t>= 1 + 2 + 3 + 4 =</a:t>
            </a:r>
            <a:r>
              <a:rPr sz="2200" spc="-3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791E59-4202-4AFB-9F58-97381DF159B7}"/>
              </a:ext>
            </a:extLst>
          </p:cNvPr>
          <p:cNvSpPr txBox="1">
            <a:spLocks/>
          </p:cNvSpPr>
          <p:nvPr/>
        </p:nvSpPr>
        <p:spPr>
          <a:xfrm>
            <a:off x="2895600" y="-17206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Graphs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" name="Picture 2" descr="E:\NIET\Project\xLogo11.png.pagespeed.ic.pydHLuCQEZ.png">
            <a:extLst>
              <a:ext uri="{FF2B5EF4-FFF2-40B4-BE49-F238E27FC236}">
                <a16:creationId xmlns:a16="http://schemas.microsoft.com/office/drawing/2014/main" id="{BD402E5C-CC06-4BAF-9935-6343AB27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B16973-EC62-41AB-9D9C-98764E10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ABE-2527-405C-A770-802B287EF73C}" type="datetime1">
              <a:rPr lang="en-US" smtClean="0"/>
              <a:t>9/3/2021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492758-BD4E-4E11-A345-8C830D8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33CC-A50A-40B1-BB35-9E6CDBE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10972800" cy="52133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1. Which of the following statements for a simple graph is correct?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</a:rPr>
              <a:t>A. Every path is a trail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/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B. Every trail is a path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C. Every trail is a path as well as every path is a trail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D. None of the mentioned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40424E"/>
                </a:solidFill>
                <a:effectLst/>
              </a:rPr>
              <a:t>2. 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Which of the following is an advantage of adjacency list representation over adjacency matrix representation of a graph?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A. In adjacency list representation, space is saved for sparse graphs.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B. DFS and BSF can be done in O(V + E) time for adjacency list representation. These operations take O(V^2) time in adjacency matrix representation. Here is V and E are number of vertices and edges respectively.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C. Adding a vertex in adjacency list representation is easier than adjacency matrix representation.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</a:rPr>
              <a:t>D. All of the above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E93B-FCFD-402A-8A4F-CD1005BA7B58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76" y="1135225"/>
            <a:ext cx="10972800" cy="52133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200" dirty="0">
                <a:solidFill>
                  <a:srgbClr val="333333"/>
                </a:solidFill>
              </a:rPr>
              <a:t>3. 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On which of the following statements does the time complexity of checking if an edge exists between two particular vertices is not, depends?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endParaRPr lang="en-US" sz="22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A. Depends on the number of edges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B. Depends on the number of vertices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</a:rPr>
              <a:t>C. Is independent of both the number of edges and vertices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/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D. It depends on both the number of edges and vertices</a:t>
            </a:r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r>
              <a:rPr lang="en-US" sz="2200" dirty="0"/>
              <a:t>4. 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Which of the following properties does a simple graph not hold?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endParaRPr lang="en-US" sz="22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</a:rPr>
              <a:t>A. </a:t>
            </a:r>
            <a:r>
              <a:rPr lang="en-US" sz="2200" b="1" i="0" dirty="0">
                <a:solidFill>
                  <a:srgbClr val="333333"/>
                </a:solidFill>
                <a:effectLst/>
              </a:rPr>
              <a:t>Must be connected</a:t>
            </a:r>
            <a:br>
              <a:rPr lang="en-US" sz="2200" b="1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B. Must be unweighted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C. Must have no loops or multiple edges</a:t>
            </a:r>
            <a:br>
              <a:rPr lang="en-US" sz="2200" b="0" i="0" dirty="0">
                <a:solidFill>
                  <a:srgbClr val="333333"/>
                </a:solidFill>
                <a:effectLst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</a:rPr>
              <a:t>D. All of the mentioned</a:t>
            </a:r>
          </a:p>
          <a:p>
            <a:pPr marL="0" indent="0" algn="l">
              <a:buNone/>
            </a:pP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8EAD-1961-4BE3-8ED8-5C0885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0851-40A9-4A35-B8D4-33E33F75A449}" type="datetime1">
              <a:rPr lang="en-US" smtClean="0"/>
              <a:t>9/3/2021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A0274C-465D-43FD-A9E0-62511A5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8CC6-89E9-41DF-958F-3F444AEF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1"/>
            <a:ext cx="10134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The students will </a:t>
            </a:r>
            <a:r>
              <a:rPr lang="en-US" sz="2800" dirty="0">
                <a:cs typeface="Times New Roman" panose="02020603050405020304" pitchFamily="18" charset="0"/>
              </a:rPr>
              <a:t>be able to understand the shortest path algorithms and its implementation.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155B-3256-43D2-AB46-9738634C8B17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Topic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49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620713"/>
            <a:ext cx="8281988" cy="4114800"/>
          </a:xfrm>
        </p:spPr>
        <p:txBody>
          <a:bodyPr>
            <a:normAutofit/>
          </a:bodyPr>
          <a:lstStyle/>
          <a:p>
            <a:pPr eaLnBrk="1" hangingPunct="1"/>
            <a:endParaRPr lang="en-US" sz="2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800" b="1" dirty="0">
                <a:solidFill>
                  <a:srgbClr val="FF3300"/>
                </a:solidFill>
              </a:rPr>
              <a:t>What is </a:t>
            </a:r>
            <a:r>
              <a:rPr lang="en-US" sz="2800" b="1" dirty="0">
                <a:solidFill>
                  <a:srgbClr val="FF3300"/>
                </a:solidFill>
              </a:rPr>
              <a:t>shortest path </a:t>
            </a:r>
            <a:r>
              <a:rPr lang="tr-TR" sz="2800" b="1" dirty="0">
                <a:solidFill>
                  <a:srgbClr val="FF3300"/>
                </a:solidFill>
              </a:rPr>
              <a:t>?</a:t>
            </a:r>
            <a:endParaRPr lang="en-US" sz="2800" b="1" dirty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u="sng" dirty="0">
                <a:solidFill>
                  <a:schemeClr val="tx2"/>
                </a:solidFill>
              </a:rPr>
              <a:t>shortest </a:t>
            </a:r>
            <a:r>
              <a:rPr lang="en-US" sz="2200" u="sng" dirty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sz="2200" u="sng" dirty="0">
                <a:solidFill>
                  <a:schemeClr val="tx2"/>
                </a:solidFill>
              </a:rPr>
              <a:t>between two vertices</a:t>
            </a:r>
            <a:r>
              <a:rPr lang="tr-TR" sz="2200" b="1" dirty="0">
                <a:solidFill>
                  <a:schemeClr val="tx2"/>
                </a:solidFill>
              </a:rPr>
              <a:t> </a:t>
            </a:r>
            <a:r>
              <a:rPr lang="tr-TR" sz="2200" dirty="0">
                <a:solidFill>
                  <a:schemeClr val="tx2"/>
                </a:solidFill>
              </a:rPr>
              <a:t>for </a:t>
            </a:r>
            <a:r>
              <a:rPr lang="en-US" sz="2200" dirty="0">
                <a:solidFill>
                  <a:schemeClr val="tx2"/>
                </a:solidFill>
              </a:rPr>
              <a:t>an unweighted graph: </a:t>
            </a:r>
          </a:p>
          <a:p>
            <a:pPr lvl="1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u="sng" dirty="0">
                <a:solidFill>
                  <a:schemeClr val="tx2"/>
                </a:solidFill>
              </a:rPr>
              <a:t>smallest cost between two vertices</a:t>
            </a:r>
            <a:r>
              <a:rPr lang="tr-TR" sz="2200" i="1" dirty="0">
                <a:solidFill>
                  <a:schemeClr val="tx2"/>
                </a:solidFill>
              </a:rPr>
              <a:t> for</a:t>
            </a:r>
            <a:r>
              <a:rPr lang="en-US" sz="2200" dirty="0">
                <a:solidFill>
                  <a:schemeClr val="tx2"/>
                </a:solidFill>
              </a:rPr>
              <a:t> a weighted graph: </a:t>
            </a:r>
            <a:endParaRPr lang="en-US" sz="2200" b="1" dirty="0">
              <a:solidFill>
                <a:schemeClr val="tx2"/>
              </a:solidFill>
            </a:endParaRPr>
          </a:p>
          <a:p>
            <a:pPr eaLnBrk="1" hangingPunct="1"/>
            <a:endParaRPr lang="tr-TR" sz="2200" b="1" dirty="0">
              <a:solidFill>
                <a:schemeClr val="tx2"/>
              </a:solidFill>
            </a:endParaRP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4419601" y="2590801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B</a:t>
            </a:r>
            <a:endParaRPr lang="en-US" sz="2400"/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4333876" y="5292726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D</a:t>
            </a:r>
            <a:endParaRPr lang="en-US" sz="2400"/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3267076" y="4606926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C</a:t>
            </a:r>
            <a:endParaRPr lang="en-US" sz="2400"/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3267076" y="3311526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A</a:t>
            </a:r>
            <a:endParaRPr lang="en-US" sz="2400"/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2330451" y="5543551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E</a:t>
            </a:r>
            <a:endParaRPr lang="en-US" sz="2400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4600575" y="3095626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3748880" y="2902822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3719513" y="3756026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V="1">
            <a:off x="3524250" y="3835400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 flipV="1">
            <a:off x="2763838" y="5073651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3771901" y="5006976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32"/>
          <p:cNvSpPr>
            <a:spLocks noChangeArrowheads="1"/>
          </p:cNvSpPr>
          <p:nvPr/>
        </p:nvSpPr>
        <p:spPr bwMode="auto">
          <a:xfrm>
            <a:off x="8020051" y="2590801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B</a:t>
            </a:r>
            <a:endParaRPr lang="en-US" sz="2400"/>
          </a:p>
        </p:txBody>
      </p:sp>
      <p:sp>
        <p:nvSpPr>
          <p:cNvPr id="6159" name="Oval 33"/>
          <p:cNvSpPr>
            <a:spLocks noChangeArrowheads="1"/>
          </p:cNvSpPr>
          <p:nvPr/>
        </p:nvSpPr>
        <p:spPr bwMode="auto">
          <a:xfrm>
            <a:off x="7907337" y="5311776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D</a:t>
            </a:r>
            <a:endParaRPr lang="en-US" sz="2400"/>
          </a:p>
        </p:txBody>
      </p:sp>
      <p:sp>
        <p:nvSpPr>
          <p:cNvPr id="6160" name="Oval 34"/>
          <p:cNvSpPr>
            <a:spLocks noChangeArrowheads="1"/>
          </p:cNvSpPr>
          <p:nvPr/>
        </p:nvSpPr>
        <p:spPr bwMode="auto">
          <a:xfrm>
            <a:off x="6840537" y="4625976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C</a:t>
            </a:r>
            <a:endParaRPr lang="en-US" sz="2400"/>
          </a:p>
        </p:txBody>
      </p:sp>
      <p:sp>
        <p:nvSpPr>
          <p:cNvPr id="6161" name="Oval 35"/>
          <p:cNvSpPr>
            <a:spLocks noChangeArrowheads="1"/>
          </p:cNvSpPr>
          <p:nvPr/>
        </p:nvSpPr>
        <p:spPr bwMode="auto">
          <a:xfrm>
            <a:off x="6840537" y="3330576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A</a:t>
            </a:r>
            <a:endParaRPr lang="en-US" sz="2400"/>
          </a:p>
        </p:txBody>
      </p:sp>
      <p:sp>
        <p:nvSpPr>
          <p:cNvPr id="6162" name="Oval 36"/>
          <p:cNvSpPr>
            <a:spLocks noChangeArrowheads="1"/>
          </p:cNvSpPr>
          <p:nvPr/>
        </p:nvSpPr>
        <p:spPr bwMode="auto">
          <a:xfrm>
            <a:off x="5859462" y="5543551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E</a:t>
            </a:r>
            <a:endParaRPr lang="en-US" sz="2400"/>
          </a:p>
        </p:txBody>
      </p:sp>
      <p:sp>
        <p:nvSpPr>
          <p:cNvPr id="6163" name="Line 37"/>
          <p:cNvSpPr>
            <a:spLocks noChangeShapeType="1"/>
          </p:cNvSpPr>
          <p:nvPr/>
        </p:nvSpPr>
        <p:spPr bwMode="auto">
          <a:xfrm flipV="1">
            <a:off x="8174037" y="3095626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38"/>
          <p:cNvSpPr>
            <a:spLocks noChangeShapeType="1"/>
          </p:cNvSpPr>
          <p:nvPr/>
        </p:nvSpPr>
        <p:spPr bwMode="auto">
          <a:xfrm flipV="1">
            <a:off x="7273926" y="2879725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39"/>
          <p:cNvSpPr>
            <a:spLocks noChangeShapeType="1"/>
          </p:cNvSpPr>
          <p:nvPr/>
        </p:nvSpPr>
        <p:spPr bwMode="auto">
          <a:xfrm>
            <a:off x="7292975" y="3775076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40"/>
          <p:cNvSpPr>
            <a:spLocks noChangeShapeType="1"/>
          </p:cNvSpPr>
          <p:nvPr/>
        </p:nvSpPr>
        <p:spPr bwMode="auto">
          <a:xfrm flipV="1">
            <a:off x="7097712" y="3854450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41"/>
          <p:cNvSpPr>
            <a:spLocks noChangeShapeType="1"/>
          </p:cNvSpPr>
          <p:nvPr/>
        </p:nvSpPr>
        <p:spPr bwMode="auto">
          <a:xfrm flipV="1">
            <a:off x="6291262" y="5092701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42"/>
          <p:cNvSpPr>
            <a:spLocks noChangeShapeType="1"/>
          </p:cNvSpPr>
          <p:nvPr/>
        </p:nvSpPr>
        <p:spPr bwMode="auto">
          <a:xfrm>
            <a:off x="7345363" y="5026026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43"/>
          <p:cNvSpPr txBox="1">
            <a:spLocks noChangeArrowheads="1"/>
          </p:cNvSpPr>
          <p:nvPr/>
        </p:nvSpPr>
        <p:spPr bwMode="auto">
          <a:xfrm>
            <a:off x="6148387" y="5111750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200</a:t>
            </a:r>
          </a:p>
        </p:txBody>
      </p:sp>
      <p:sp>
        <p:nvSpPr>
          <p:cNvPr id="6170" name="Text Box 44"/>
          <p:cNvSpPr txBox="1">
            <a:spLocks noChangeArrowheads="1"/>
          </p:cNvSpPr>
          <p:nvPr/>
        </p:nvSpPr>
        <p:spPr bwMode="auto">
          <a:xfrm>
            <a:off x="6689725" y="4095750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60</a:t>
            </a:r>
          </a:p>
        </p:txBody>
      </p:sp>
      <p:sp>
        <p:nvSpPr>
          <p:cNvPr id="6171" name="Text Box 45"/>
          <p:cNvSpPr txBox="1">
            <a:spLocks noChangeArrowheads="1"/>
          </p:cNvSpPr>
          <p:nvPr/>
        </p:nvSpPr>
        <p:spPr bwMode="auto">
          <a:xfrm>
            <a:off x="7207250" y="5181600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130</a:t>
            </a:r>
          </a:p>
        </p:txBody>
      </p:sp>
      <p:sp>
        <p:nvSpPr>
          <p:cNvPr id="6172" name="Text Box 46"/>
          <p:cNvSpPr txBox="1">
            <a:spLocks noChangeArrowheads="1"/>
          </p:cNvSpPr>
          <p:nvPr/>
        </p:nvSpPr>
        <p:spPr bwMode="auto">
          <a:xfrm>
            <a:off x="7524750" y="4000500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190</a:t>
            </a:r>
          </a:p>
        </p:txBody>
      </p:sp>
      <p:sp>
        <p:nvSpPr>
          <p:cNvPr id="6173" name="Text Box 47"/>
          <p:cNvSpPr txBox="1">
            <a:spLocks noChangeArrowheads="1"/>
          </p:cNvSpPr>
          <p:nvPr/>
        </p:nvSpPr>
        <p:spPr bwMode="auto">
          <a:xfrm>
            <a:off x="8248650" y="3717925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450</a:t>
            </a:r>
          </a:p>
        </p:txBody>
      </p:sp>
      <p:sp>
        <p:nvSpPr>
          <p:cNvPr id="6174" name="Text Box 48"/>
          <p:cNvSpPr txBox="1">
            <a:spLocks noChangeArrowheads="1"/>
          </p:cNvSpPr>
          <p:nvPr/>
        </p:nvSpPr>
        <p:spPr bwMode="auto">
          <a:xfrm>
            <a:off x="7313612" y="2730500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210</a:t>
            </a:r>
          </a:p>
        </p:txBody>
      </p:sp>
      <p:sp>
        <p:nvSpPr>
          <p:cNvPr id="6175" name="Text Box 49"/>
          <p:cNvSpPr txBox="1">
            <a:spLocks noChangeArrowheads="1"/>
          </p:cNvSpPr>
          <p:nvPr/>
        </p:nvSpPr>
        <p:spPr bwMode="auto">
          <a:xfrm>
            <a:off x="8451850" y="4679950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weighted </a:t>
            </a:r>
            <a:r>
              <a:rPr lang="tr-TR" b="1"/>
              <a:t>graph</a:t>
            </a:r>
          </a:p>
        </p:txBody>
      </p:sp>
      <p:sp>
        <p:nvSpPr>
          <p:cNvPr id="6176" name="Text Box 50"/>
          <p:cNvSpPr txBox="1">
            <a:spLocks noChangeArrowheads="1"/>
          </p:cNvSpPr>
          <p:nvPr/>
        </p:nvSpPr>
        <p:spPr bwMode="auto">
          <a:xfrm>
            <a:off x="4779962" y="4679950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un</a:t>
            </a:r>
            <a:r>
              <a:rPr lang="en-US" b="1"/>
              <a:t>weighte</a:t>
            </a:r>
            <a:r>
              <a:rPr lang="tr-TR" b="1"/>
              <a:t>d graph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4953D56-BD4B-47B0-A68D-366AF44D2685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Shortest Path Problems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35" name="Picture 2" descr="E:\NIET\Project\xLogo11.png.pagespeed.ic.pydHLuCQEZ.png">
            <a:extLst>
              <a:ext uri="{FF2B5EF4-FFF2-40B4-BE49-F238E27FC236}">
                <a16:creationId xmlns:a16="http://schemas.microsoft.com/office/drawing/2014/main" id="{D9F030AC-A10F-437A-BFA9-7CD049E9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65A7E-49B5-4BD5-BE32-47E4070A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7FB7-2CF4-483D-B3CC-0D9978E90A82}" type="datetime1">
              <a:rPr lang="en-US" smtClean="0"/>
              <a:t>9/3/2021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19B44-AD14-4502-B61A-D920C375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E1A61-5378-49C5-9253-A741A405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/>
      <p:bldP spid="6170" grpId="0"/>
      <p:bldP spid="6171" grpId="0"/>
      <p:bldP spid="6172" grpId="0"/>
      <p:bldP spid="6173" grpId="0"/>
      <p:bldP spid="6174" grpId="0"/>
      <p:bldP spid="6175" grpId="0"/>
      <p:bldP spid="617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214439"/>
            <a:ext cx="8574087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200" dirty="0">
                <a:latin typeface="+mj-lt"/>
              </a:rPr>
              <a:t>How can we find the shortest route between two points on a map?</a:t>
            </a:r>
          </a:p>
          <a:p>
            <a:pPr eaLnBrk="1" hangingPunct="1">
              <a:lnSpc>
                <a:spcPct val="120000"/>
              </a:lnSpc>
            </a:pPr>
            <a:r>
              <a:rPr lang="en-US" sz="2200" dirty="0">
                <a:latin typeface="+mj-lt"/>
              </a:rPr>
              <a:t>Model the problem as a graph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>
                <a:latin typeface="+mj-lt"/>
              </a:rPr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200" dirty="0">
                <a:latin typeface="+mj-lt"/>
              </a:rPr>
              <a:t>		</a:t>
            </a:r>
            <a:r>
              <a:rPr lang="en-US" sz="2200" dirty="0">
                <a:solidFill>
                  <a:srgbClr val="CC0000"/>
                </a:solidFill>
                <a:latin typeface="+mj-lt"/>
              </a:rPr>
              <a:t>vertices</a:t>
            </a:r>
            <a:r>
              <a:rPr lang="en-US" sz="2200" dirty="0">
                <a:latin typeface="+mj-lt"/>
              </a:rPr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200" dirty="0">
                <a:latin typeface="+mj-lt"/>
              </a:rPr>
              <a:t>		</a:t>
            </a:r>
            <a:r>
              <a:rPr lang="en-US" sz="2200" dirty="0">
                <a:solidFill>
                  <a:srgbClr val="008080"/>
                </a:solidFill>
                <a:latin typeface="+mj-lt"/>
              </a:rPr>
              <a:t>edges</a:t>
            </a:r>
            <a:r>
              <a:rPr lang="en-US" sz="2200" dirty="0">
                <a:latin typeface="+mj-lt"/>
              </a:rPr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200" dirty="0">
                <a:latin typeface="+mj-lt"/>
              </a:rPr>
              <a:t>		</a:t>
            </a:r>
            <a:r>
              <a:rPr lang="en-US" sz="2200" dirty="0">
                <a:solidFill>
                  <a:srgbClr val="006699"/>
                </a:solidFill>
                <a:latin typeface="+mj-lt"/>
              </a:rPr>
              <a:t>edge weights</a:t>
            </a:r>
            <a:r>
              <a:rPr lang="en-US" sz="2200" dirty="0">
                <a:latin typeface="+mj-lt"/>
              </a:rPr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>
                <a:latin typeface="+mj-lt"/>
              </a:rPr>
              <a:t>Goal: find a shortest path between two vertices (cities)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13BDC-DA7D-4D6F-802C-7D28915B7889}"/>
              </a:ext>
            </a:extLst>
          </p:cNvPr>
          <p:cNvSpPr txBox="1">
            <a:spLocks/>
          </p:cNvSpPr>
          <p:nvPr/>
        </p:nvSpPr>
        <p:spPr>
          <a:xfrm>
            <a:off x="2953139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Shortest Path Problems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id="{B991634A-417E-4115-AB3A-4DAB30C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BA083-D3E8-4489-8F42-2066640B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2B309-22F3-4DFD-B66F-2C5830698D79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6DC9-B32F-44E6-BDD0-72DF356CA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157E9A-44B4-4987-92FF-D7A8ED80156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2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G = (V, E) </a:t>
            </a:r>
            <a:r>
              <a:rPr lang="en-US" sz="2200" dirty="0">
                <a:sym typeface="Symbol" pitchFamily="18" charset="2"/>
              </a:rPr>
              <a:t> find a shortest path from a given source vertex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2200" dirty="0">
                <a:sym typeface="Symbol" pitchFamily="18" charset="2"/>
              </a:rPr>
              <a:t> to each vertex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dirty="0">
                <a:sym typeface="Symbol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Find a shortest path to a given destination vertex </a:t>
            </a:r>
            <a:r>
              <a:rPr lang="en-US" sz="2200" b="1" dirty="0">
                <a:sym typeface="Symbol" pitchFamily="18" charset="2"/>
              </a:rPr>
              <a:t>t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from each vertex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dirty="0">
                <a:sym typeface="Symbol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Find a shortest path from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 to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dirty="0">
                <a:sym typeface="Symbol" pitchFamily="18" charset="2"/>
              </a:rPr>
              <a:t> for given vertices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 and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dirty="0">
                <a:sym typeface="Symbol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Find a shortest path from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 to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dirty="0">
                <a:sym typeface="Symbol" pitchFamily="18" charset="2"/>
              </a:rPr>
              <a:t> for every pair of vertices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 and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endParaRPr lang="en-US" sz="2200" dirty="0">
              <a:sym typeface="Symbol" pitchFamily="18" charset="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B8A18-A5EC-4293-BEAD-D3DBD96D44DE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Variants of Shortest Paths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C839542C-04A3-4863-9812-F1ABC31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CA6B-E03B-4205-82FC-8EF35171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10A-2AD4-4A3D-8102-15621D733AD0}" type="datetime1">
              <a:rPr lang="en-US" smtClean="0"/>
              <a:t>9/3/2021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6E2C3C-2E43-4133-AF35-E1D6717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BE6E39-1BF6-4030-A7D5-CFA6A8F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666" y="1177259"/>
            <a:ext cx="8637587" cy="5391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/>
              <a:t>A weight function w: E </a:t>
            </a:r>
            <a:r>
              <a:rPr lang="en-US" sz="2200" dirty="0">
                <a:sym typeface="Symbol" pitchFamily="18" charset="2"/>
              </a:rPr>
              <a:t> </a:t>
            </a:r>
            <a:r>
              <a:rPr lang="en-US" sz="2200" dirty="0">
                <a:latin typeface="Arial Black" pitchFamily="34" charset="0"/>
                <a:sym typeface="Symbol" pitchFamily="18" charset="2"/>
              </a:rPr>
              <a:t>R</a:t>
            </a:r>
            <a:r>
              <a:rPr lang="en-US" sz="2200" dirty="0">
                <a:sym typeface="Symbol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>
                <a:sym typeface="Symbol" pitchFamily="18" charset="2"/>
              </a:rPr>
              <a:t>A shortest path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p = </a:t>
            </a:r>
            <a:r>
              <a:rPr lang="en-US" sz="2200" dirty="0">
                <a:latin typeface="Comic Sans MS" pitchFamily="66" charset="0"/>
              </a:rPr>
              <a:t>v</a:t>
            </a:r>
            <a:r>
              <a:rPr lang="en-US" sz="2200" baseline="-25000" dirty="0">
                <a:latin typeface="Comic Sans MS" pitchFamily="66" charset="0"/>
              </a:rPr>
              <a:t>1</a:t>
            </a:r>
            <a:r>
              <a:rPr lang="en-US" sz="2200" dirty="0">
                <a:latin typeface="Comic Sans MS" pitchFamily="66" charset="0"/>
              </a:rPr>
              <a:t>, v</a:t>
            </a:r>
            <a:r>
              <a:rPr lang="en-US" sz="2200" baseline="-25000" dirty="0">
                <a:latin typeface="Comic Sans MS" pitchFamily="66" charset="0"/>
              </a:rPr>
              <a:t>2</a:t>
            </a:r>
            <a:r>
              <a:rPr lang="en-US" sz="2200" dirty="0">
                <a:latin typeface="Comic Sans MS" pitchFamily="66" charset="0"/>
              </a:rPr>
              <a:t>, . . . , </a:t>
            </a:r>
            <a:r>
              <a:rPr lang="en-US" sz="2200" dirty="0" err="1">
                <a:latin typeface="Comic Sans MS" pitchFamily="66" charset="0"/>
              </a:rPr>
              <a:t>v</a:t>
            </a:r>
            <a:r>
              <a:rPr lang="en-US" sz="2200" baseline="-25000" dirty="0" err="1">
                <a:latin typeface="Comic Sans MS" pitchFamily="66" charset="0"/>
              </a:rPr>
              <a:t>k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200" dirty="0">
                <a:sym typeface="Symbol" pitchFamily="18" charset="2"/>
              </a:rPr>
              <a:t> from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200" dirty="0">
                <a:sym typeface="Symbol" pitchFamily="18" charset="2"/>
              </a:rPr>
              <a:t> to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k</a:t>
            </a:r>
            <a:endParaRPr lang="en-US" sz="2200" baseline="-25000" dirty="0"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200" dirty="0">
                <a:sym typeface="Symbol" pitchFamily="18" charset="2"/>
              </a:rPr>
              <a:t>A </a:t>
            </a:r>
            <a:r>
              <a:rPr lang="en-US" sz="2200" dirty="0" err="1">
                <a:sym typeface="Symbol" pitchFamily="18" charset="2"/>
              </a:rPr>
              <a:t>subpath</a:t>
            </a:r>
            <a:r>
              <a:rPr lang="en-US" sz="2200" dirty="0">
                <a:sym typeface="Symbol" pitchFamily="18" charset="2"/>
              </a:rPr>
              <a:t> of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dirty="0">
                <a:sym typeface="Symbol" pitchFamily="18" charset="2"/>
              </a:rPr>
              <a:t>: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= </a:t>
            </a:r>
            <a:r>
              <a:rPr lang="en-US" sz="2200" dirty="0">
                <a:latin typeface="Comic Sans MS" pitchFamily="66" charset="0"/>
              </a:rPr>
              <a:t>v</a:t>
            </a:r>
            <a:r>
              <a:rPr lang="en-US" sz="2200" baseline="-25000" dirty="0">
                <a:latin typeface="Comic Sans MS" pitchFamily="66" charset="0"/>
              </a:rPr>
              <a:t>i</a:t>
            </a:r>
            <a:r>
              <a:rPr lang="en-US" sz="2200" dirty="0">
                <a:latin typeface="Comic Sans MS" pitchFamily="66" charset="0"/>
              </a:rPr>
              <a:t>, v</a:t>
            </a:r>
            <a:r>
              <a:rPr lang="en-US" sz="2200" baseline="-25000" dirty="0">
                <a:latin typeface="Comic Sans MS" pitchFamily="66" charset="0"/>
              </a:rPr>
              <a:t>i+1</a:t>
            </a:r>
            <a:r>
              <a:rPr lang="en-US" sz="2200" dirty="0">
                <a:latin typeface="Comic Sans MS" pitchFamily="66" charset="0"/>
              </a:rPr>
              <a:t>, . . . , </a:t>
            </a:r>
            <a:r>
              <a:rPr lang="en-US" sz="2200" dirty="0" err="1">
                <a:latin typeface="Comic Sans MS" pitchFamily="66" charset="0"/>
              </a:rPr>
              <a:t>v</a:t>
            </a:r>
            <a:r>
              <a:rPr lang="en-US" sz="2200" baseline="-25000" dirty="0" err="1">
                <a:latin typeface="Comic Sans MS" pitchFamily="66" charset="0"/>
              </a:rPr>
              <a:t>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200" dirty="0">
                <a:sym typeface="Symbol" pitchFamily="18" charset="2"/>
              </a:rPr>
              <a:t>, with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1 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Then: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is a shortest path from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to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j</a:t>
            </a:r>
            <a:endParaRPr lang="en-US" sz="2200" baseline="-25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222" name="Oval 11"/>
          <p:cNvSpPr>
            <a:spLocks noChangeArrowheads="1"/>
          </p:cNvSpPr>
          <p:nvPr/>
        </p:nvSpPr>
        <p:spPr bwMode="auto">
          <a:xfrm>
            <a:off x="7453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12"/>
          <p:cNvSpPr>
            <a:spLocks noChangeArrowheads="1"/>
          </p:cNvSpPr>
          <p:nvPr/>
        </p:nvSpPr>
        <p:spPr bwMode="auto">
          <a:xfrm>
            <a:off x="8348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13"/>
          <p:cNvSpPr>
            <a:spLocks noChangeArrowheads="1"/>
          </p:cNvSpPr>
          <p:nvPr/>
        </p:nvSpPr>
        <p:spPr bwMode="auto">
          <a:xfrm>
            <a:off x="9042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4"/>
          <p:cNvSpPr>
            <a:spLocks noChangeArrowheads="1"/>
          </p:cNvSpPr>
          <p:nvPr/>
        </p:nvSpPr>
        <p:spPr bwMode="auto">
          <a:xfrm>
            <a:off x="9963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15"/>
          <p:cNvSpPr>
            <a:spLocks/>
          </p:cNvSpPr>
          <p:nvPr/>
        </p:nvSpPr>
        <p:spPr bwMode="auto">
          <a:xfrm>
            <a:off x="7732714" y="2344738"/>
            <a:ext cx="649287" cy="163512"/>
          </a:xfrm>
          <a:custGeom>
            <a:avLst/>
            <a:gdLst>
              <a:gd name="T0" fmla="*/ 0 w 409"/>
              <a:gd name="T1" fmla="*/ 2147483647 h 103"/>
              <a:gd name="T2" fmla="*/ 2147483647 w 409"/>
              <a:gd name="T3" fmla="*/ 2147483647 h 103"/>
              <a:gd name="T4" fmla="*/ 2147483647 w 409"/>
              <a:gd name="T5" fmla="*/ 2147483647 h 103"/>
              <a:gd name="T6" fmla="*/ 2147483647 w 409"/>
              <a:gd name="T7" fmla="*/ 2147483647 h 103"/>
              <a:gd name="T8" fmla="*/ 2147483647 w 409"/>
              <a:gd name="T9" fmla="*/ 2147483647 h 103"/>
              <a:gd name="T10" fmla="*/ 2147483647 w 409"/>
              <a:gd name="T11" fmla="*/ 2147483647 h 103"/>
              <a:gd name="T12" fmla="*/ 2147483647 w 409"/>
              <a:gd name="T13" fmla="*/ 2147483647 h 103"/>
              <a:gd name="T14" fmla="*/ 2147483647 w 409"/>
              <a:gd name="T15" fmla="*/ 2147483647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Freeform 16"/>
          <p:cNvSpPr>
            <a:spLocks/>
          </p:cNvSpPr>
          <p:nvPr/>
        </p:nvSpPr>
        <p:spPr bwMode="auto">
          <a:xfrm>
            <a:off x="8475663" y="1871663"/>
            <a:ext cx="557212" cy="565150"/>
          </a:xfrm>
          <a:custGeom>
            <a:avLst/>
            <a:gdLst>
              <a:gd name="T0" fmla="*/ 2147483647 w 351"/>
              <a:gd name="T1" fmla="*/ 2147483647 h 356"/>
              <a:gd name="T2" fmla="*/ 0 w 351"/>
              <a:gd name="T3" fmla="*/ 2147483647 h 356"/>
              <a:gd name="T4" fmla="*/ 2147483647 w 351"/>
              <a:gd name="T5" fmla="*/ 2147483647 h 356"/>
              <a:gd name="T6" fmla="*/ 2147483647 w 351"/>
              <a:gd name="T7" fmla="*/ 2147483647 h 356"/>
              <a:gd name="T8" fmla="*/ 2147483647 w 351"/>
              <a:gd name="T9" fmla="*/ 2147483647 h 356"/>
              <a:gd name="T10" fmla="*/ 2147483647 w 351"/>
              <a:gd name="T11" fmla="*/ 2147483647 h 356"/>
              <a:gd name="T12" fmla="*/ 2147483647 w 351"/>
              <a:gd name="T13" fmla="*/ 2147483647 h 356"/>
              <a:gd name="T14" fmla="*/ 2147483647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8632826" y="2022476"/>
            <a:ext cx="506413" cy="506413"/>
          </a:xfrm>
          <a:custGeom>
            <a:avLst/>
            <a:gdLst>
              <a:gd name="T0" fmla="*/ 0 w 319"/>
              <a:gd name="T1" fmla="*/ 2147483647 h 319"/>
              <a:gd name="T2" fmla="*/ 2147483647 w 319"/>
              <a:gd name="T3" fmla="*/ 2147483647 h 319"/>
              <a:gd name="T4" fmla="*/ 2147483647 w 319"/>
              <a:gd name="T5" fmla="*/ 2147483647 h 319"/>
              <a:gd name="T6" fmla="*/ 2147483647 w 319"/>
              <a:gd name="T7" fmla="*/ 2147483647 h 319"/>
              <a:gd name="T8" fmla="*/ 2147483647 w 319"/>
              <a:gd name="T9" fmla="*/ 2147483647 h 319"/>
              <a:gd name="T10" fmla="*/ 2147483647 w 319"/>
              <a:gd name="T11" fmla="*/ 2147483647 h 319"/>
              <a:gd name="T12" fmla="*/ 2147483647 w 319"/>
              <a:gd name="T13" fmla="*/ 2147483647 h 319"/>
              <a:gd name="T14" fmla="*/ 2147483647 w 319"/>
              <a:gd name="T15" fmla="*/ 2147483647 h 319"/>
              <a:gd name="T16" fmla="*/ 2147483647 w 319"/>
              <a:gd name="T17" fmla="*/ 2147483647 h 319"/>
              <a:gd name="T18" fmla="*/ 2147483647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8"/>
          <p:cNvSpPr>
            <a:spLocks/>
          </p:cNvSpPr>
          <p:nvPr/>
        </p:nvSpPr>
        <p:spPr bwMode="auto">
          <a:xfrm>
            <a:off x="9332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147483647 w 411"/>
              <a:gd name="T3" fmla="*/ 2147483647 h 159"/>
              <a:gd name="T4" fmla="*/ 2147483647 w 411"/>
              <a:gd name="T5" fmla="*/ 2147483647 h 159"/>
              <a:gd name="T6" fmla="*/ 2147483647 w 411"/>
              <a:gd name="T7" fmla="*/ 2147483647 h 159"/>
              <a:gd name="T8" fmla="*/ 2147483647 w 411"/>
              <a:gd name="T9" fmla="*/ 2147483647 h 159"/>
              <a:gd name="T10" fmla="*/ 2147483647 w 411"/>
              <a:gd name="T11" fmla="*/ 2147483647 h 159"/>
              <a:gd name="T12" fmla="*/ 2147483647 w 411"/>
              <a:gd name="T13" fmla="*/ 2147483647 h 159"/>
              <a:gd name="T14" fmla="*/ 2147483647 w 411"/>
              <a:gd name="T15" fmla="*/ 2147483647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7404100" y="1819275"/>
            <a:ext cx="36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8313739" y="2714626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9080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9979025" y="2322513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7824789" y="2028826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9235" name="Text Box 24"/>
          <p:cNvSpPr txBox="1">
            <a:spLocks noChangeArrowheads="1"/>
          </p:cNvSpPr>
          <p:nvPr/>
        </p:nvSpPr>
        <p:spPr bwMode="auto">
          <a:xfrm>
            <a:off x="8329614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8818564" y="2255838"/>
            <a:ext cx="438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9237" name="Text Box 26"/>
          <p:cNvSpPr txBox="1">
            <a:spLocks noChangeArrowheads="1"/>
          </p:cNvSpPr>
          <p:nvPr/>
        </p:nvSpPr>
        <p:spPr bwMode="auto">
          <a:xfrm>
            <a:off x="9525000" y="1647826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3C17764-A593-4698-9BA2-B653EC5F1D6C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83820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Optimal Substructure of Shortest Paths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30" name="Picture 2" descr="E:\NIET\Project\xLogo11.png.pagespeed.ic.pydHLuCQEZ.png">
            <a:extLst>
              <a:ext uri="{FF2B5EF4-FFF2-40B4-BE49-F238E27FC236}">
                <a16:creationId xmlns:a16="http://schemas.microsoft.com/office/drawing/2014/main" id="{7226318C-6529-41CD-AEBF-611DF7C7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779CF-A426-431D-87F0-37A2921A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2BE4-A1FD-46F1-AB42-25457AE5133C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F323-7BFC-4049-A3C1-02A0C678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A476-E0D2-4442-9742-633DB0F5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5" grpId="0" animBg="1"/>
      <p:bldP spid="77007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666" y="1177259"/>
            <a:ext cx="8637587" cy="53911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2200" b="1" dirty="0">
                <a:sym typeface="Symbol" pitchFamily="18" charset="2"/>
              </a:rPr>
              <a:t>Proof</a:t>
            </a:r>
            <a:r>
              <a:rPr lang="en-US" sz="2200" dirty="0">
                <a:sym typeface="Symbol" pitchFamily="18" charset="2"/>
              </a:rPr>
              <a:t>:</a:t>
            </a:r>
            <a:endParaRPr lang="en-US" sz="2200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sz="2200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>
                <a:latin typeface="Comic Sans MS" pitchFamily="66" charset="0"/>
                <a:sym typeface="Symbol" pitchFamily="18" charset="2"/>
              </a:rPr>
              <a:t> p = v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      v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     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      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k</a:t>
            </a:r>
            <a:endParaRPr lang="en-US" sz="2200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		 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w(p) = w(p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 + 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 + 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  Assume 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’</a:t>
            </a:r>
            <a:r>
              <a:rPr lang="en-US" sz="2200" dirty="0">
                <a:sym typeface="Symbol" pitchFamily="18" charset="2"/>
              </a:rPr>
              <a:t> from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sym typeface="Symbol" pitchFamily="18" charset="2"/>
              </a:rPr>
              <a:t> to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200" dirty="0">
                <a:sym typeface="Symbol" pitchFamily="18" charset="2"/>
              </a:rPr>
              <a:t> with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’) &lt; 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200" dirty="0">
                <a:sym typeface="Symbol" pitchFamily="18" charset="2"/>
              </a:rPr>
              <a:t>  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w(p’) = w(p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 + 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’) + w(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) &lt; w(p)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>
                <a:solidFill>
                  <a:srgbClr val="DD0111"/>
                </a:solidFill>
                <a:sym typeface="Symbol" pitchFamily="18" charset="2"/>
              </a:rPr>
              <a:t>contradiction!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59509" y="2141949"/>
            <a:ext cx="2263775" cy="484187"/>
            <a:chOff x="1377" y="2581"/>
            <a:chExt cx="1426" cy="305"/>
          </a:xfrm>
        </p:grpSpPr>
        <p:sp>
          <p:nvSpPr>
            <p:cNvPr id="9238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Text Box 6"/>
            <p:cNvSpPr txBox="1">
              <a:spLocks noChangeArrowheads="1"/>
            </p:cNvSpPr>
            <p:nvPr/>
          </p:nvSpPr>
          <p:spPr bwMode="auto">
            <a:xfrm>
              <a:off x="1377" y="258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p</a:t>
              </a:r>
              <a:r>
                <a:rPr lang="en-US" baseline="-25000" dirty="0">
                  <a:latin typeface="Comic Sans MS" pitchFamily="66" charset="0"/>
                </a:rPr>
                <a:t>1i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240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ij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42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jk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9222" name="Oval 11"/>
          <p:cNvSpPr>
            <a:spLocks noChangeArrowheads="1"/>
          </p:cNvSpPr>
          <p:nvPr/>
        </p:nvSpPr>
        <p:spPr bwMode="auto">
          <a:xfrm>
            <a:off x="7453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12"/>
          <p:cNvSpPr>
            <a:spLocks noChangeArrowheads="1"/>
          </p:cNvSpPr>
          <p:nvPr/>
        </p:nvSpPr>
        <p:spPr bwMode="auto">
          <a:xfrm>
            <a:off x="8348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13"/>
          <p:cNvSpPr>
            <a:spLocks noChangeArrowheads="1"/>
          </p:cNvSpPr>
          <p:nvPr/>
        </p:nvSpPr>
        <p:spPr bwMode="auto">
          <a:xfrm>
            <a:off x="9042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4"/>
          <p:cNvSpPr>
            <a:spLocks noChangeArrowheads="1"/>
          </p:cNvSpPr>
          <p:nvPr/>
        </p:nvSpPr>
        <p:spPr bwMode="auto">
          <a:xfrm>
            <a:off x="9963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15"/>
          <p:cNvSpPr>
            <a:spLocks/>
          </p:cNvSpPr>
          <p:nvPr/>
        </p:nvSpPr>
        <p:spPr bwMode="auto">
          <a:xfrm>
            <a:off x="7732714" y="2344738"/>
            <a:ext cx="649287" cy="163512"/>
          </a:xfrm>
          <a:custGeom>
            <a:avLst/>
            <a:gdLst>
              <a:gd name="T0" fmla="*/ 0 w 409"/>
              <a:gd name="T1" fmla="*/ 2147483647 h 103"/>
              <a:gd name="T2" fmla="*/ 2147483647 w 409"/>
              <a:gd name="T3" fmla="*/ 2147483647 h 103"/>
              <a:gd name="T4" fmla="*/ 2147483647 w 409"/>
              <a:gd name="T5" fmla="*/ 2147483647 h 103"/>
              <a:gd name="T6" fmla="*/ 2147483647 w 409"/>
              <a:gd name="T7" fmla="*/ 2147483647 h 103"/>
              <a:gd name="T8" fmla="*/ 2147483647 w 409"/>
              <a:gd name="T9" fmla="*/ 2147483647 h 103"/>
              <a:gd name="T10" fmla="*/ 2147483647 w 409"/>
              <a:gd name="T11" fmla="*/ 2147483647 h 103"/>
              <a:gd name="T12" fmla="*/ 2147483647 w 409"/>
              <a:gd name="T13" fmla="*/ 2147483647 h 103"/>
              <a:gd name="T14" fmla="*/ 2147483647 w 409"/>
              <a:gd name="T15" fmla="*/ 2147483647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7" name="Freeform 16"/>
          <p:cNvSpPr>
            <a:spLocks/>
          </p:cNvSpPr>
          <p:nvPr/>
        </p:nvSpPr>
        <p:spPr bwMode="auto">
          <a:xfrm>
            <a:off x="8475663" y="1871663"/>
            <a:ext cx="557212" cy="565150"/>
          </a:xfrm>
          <a:custGeom>
            <a:avLst/>
            <a:gdLst>
              <a:gd name="T0" fmla="*/ 2147483647 w 351"/>
              <a:gd name="T1" fmla="*/ 2147483647 h 356"/>
              <a:gd name="T2" fmla="*/ 0 w 351"/>
              <a:gd name="T3" fmla="*/ 2147483647 h 356"/>
              <a:gd name="T4" fmla="*/ 2147483647 w 351"/>
              <a:gd name="T5" fmla="*/ 2147483647 h 356"/>
              <a:gd name="T6" fmla="*/ 2147483647 w 351"/>
              <a:gd name="T7" fmla="*/ 2147483647 h 356"/>
              <a:gd name="T8" fmla="*/ 2147483647 w 351"/>
              <a:gd name="T9" fmla="*/ 2147483647 h 356"/>
              <a:gd name="T10" fmla="*/ 2147483647 w 351"/>
              <a:gd name="T11" fmla="*/ 2147483647 h 356"/>
              <a:gd name="T12" fmla="*/ 2147483647 w 351"/>
              <a:gd name="T13" fmla="*/ 2147483647 h 356"/>
              <a:gd name="T14" fmla="*/ 2147483647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8632826" y="2022476"/>
            <a:ext cx="506413" cy="506413"/>
          </a:xfrm>
          <a:custGeom>
            <a:avLst/>
            <a:gdLst>
              <a:gd name="T0" fmla="*/ 0 w 319"/>
              <a:gd name="T1" fmla="*/ 2147483647 h 319"/>
              <a:gd name="T2" fmla="*/ 2147483647 w 319"/>
              <a:gd name="T3" fmla="*/ 2147483647 h 319"/>
              <a:gd name="T4" fmla="*/ 2147483647 w 319"/>
              <a:gd name="T5" fmla="*/ 2147483647 h 319"/>
              <a:gd name="T6" fmla="*/ 2147483647 w 319"/>
              <a:gd name="T7" fmla="*/ 2147483647 h 319"/>
              <a:gd name="T8" fmla="*/ 2147483647 w 319"/>
              <a:gd name="T9" fmla="*/ 2147483647 h 319"/>
              <a:gd name="T10" fmla="*/ 2147483647 w 319"/>
              <a:gd name="T11" fmla="*/ 2147483647 h 319"/>
              <a:gd name="T12" fmla="*/ 2147483647 w 319"/>
              <a:gd name="T13" fmla="*/ 2147483647 h 319"/>
              <a:gd name="T14" fmla="*/ 2147483647 w 319"/>
              <a:gd name="T15" fmla="*/ 2147483647 h 319"/>
              <a:gd name="T16" fmla="*/ 2147483647 w 319"/>
              <a:gd name="T17" fmla="*/ 2147483647 h 319"/>
              <a:gd name="T18" fmla="*/ 2147483647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8"/>
          <p:cNvSpPr>
            <a:spLocks/>
          </p:cNvSpPr>
          <p:nvPr/>
        </p:nvSpPr>
        <p:spPr bwMode="auto">
          <a:xfrm>
            <a:off x="9332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147483647 w 411"/>
              <a:gd name="T3" fmla="*/ 2147483647 h 159"/>
              <a:gd name="T4" fmla="*/ 2147483647 w 411"/>
              <a:gd name="T5" fmla="*/ 2147483647 h 159"/>
              <a:gd name="T6" fmla="*/ 2147483647 w 411"/>
              <a:gd name="T7" fmla="*/ 2147483647 h 159"/>
              <a:gd name="T8" fmla="*/ 2147483647 w 411"/>
              <a:gd name="T9" fmla="*/ 2147483647 h 159"/>
              <a:gd name="T10" fmla="*/ 2147483647 w 411"/>
              <a:gd name="T11" fmla="*/ 2147483647 h 159"/>
              <a:gd name="T12" fmla="*/ 2147483647 w 411"/>
              <a:gd name="T13" fmla="*/ 2147483647 h 159"/>
              <a:gd name="T14" fmla="*/ 2147483647 w 411"/>
              <a:gd name="T15" fmla="*/ 2147483647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7404100" y="1819275"/>
            <a:ext cx="36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8313739" y="2714626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9080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9979025" y="2322513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7824789" y="2028826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9235" name="Text Box 24"/>
          <p:cNvSpPr txBox="1">
            <a:spLocks noChangeArrowheads="1"/>
          </p:cNvSpPr>
          <p:nvPr/>
        </p:nvSpPr>
        <p:spPr bwMode="auto">
          <a:xfrm>
            <a:off x="8329614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8818564" y="2255838"/>
            <a:ext cx="438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9237" name="Text Box 26"/>
          <p:cNvSpPr txBox="1">
            <a:spLocks noChangeArrowheads="1"/>
          </p:cNvSpPr>
          <p:nvPr/>
        </p:nvSpPr>
        <p:spPr bwMode="auto">
          <a:xfrm>
            <a:off x="9525000" y="1647826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3C17764-A593-4698-9BA2-B653EC5F1D6C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8534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Optimal Substructure of Shortest Paths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30" name="Picture 2" descr="E:\NIET\Project\xLogo11.png.pagespeed.ic.pydHLuCQEZ.png">
            <a:extLst>
              <a:ext uri="{FF2B5EF4-FFF2-40B4-BE49-F238E27FC236}">
                <a16:creationId xmlns:a16="http://schemas.microsoft.com/office/drawing/2014/main" id="{7226318C-6529-41CD-AEBF-611DF7C7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C22B-E141-481E-843C-2EFCE6D9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591-C1A9-4FF0-A814-8DB946A1EAA6}" type="datetime1">
              <a:rPr lang="en-US" smtClean="0"/>
              <a:t>9/3/2021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B690-536C-4DE2-9180-7D50916A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14B2B-A4FE-40DE-AC00-0E7EC09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5" grpId="0" animBg="1"/>
      <p:bldP spid="7700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06000" cy="3962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the basic terminology and different types of files.</a:t>
            </a:r>
          </a:p>
          <a:p>
            <a:endParaRPr lang="en-US" sz="2400" dirty="0" smtClean="0"/>
          </a:p>
          <a:p>
            <a:r>
              <a:rPr lang="en-US" sz="2400" dirty="0" smtClean="0"/>
              <a:t>To understand the concept of file, and different type of file organization. 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F510-6FEB-4B5A-98D9-16116137469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409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59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/>
              <a:t>Topic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9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9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614" y="1331119"/>
            <a:ext cx="6829425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200" dirty="0"/>
              <a:t>For each vertex v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/>
              <a:t>d[v] = δ(s, v): a </a:t>
            </a:r>
            <a:r>
              <a:rPr lang="en-US" sz="2200" b="1" dirty="0"/>
              <a:t>shortest-path estimate</a:t>
            </a:r>
            <a:endParaRPr lang="en-US" sz="2200" dirty="0"/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Reduces as algorithms progress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200" dirty="0"/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</a:t>
            </a:r>
            <a:r>
              <a:rPr lang="en-US" sz="2200" dirty="0"/>
              <a:t>[v] = </a:t>
            </a:r>
            <a:r>
              <a:rPr lang="en-US" sz="2200" b="1" dirty="0"/>
              <a:t>predecessor</a:t>
            </a:r>
            <a:r>
              <a:rPr lang="en-US" sz="2200" dirty="0"/>
              <a:t> of </a:t>
            </a:r>
            <a:r>
              <a:rPr lang="en-US" sz="2200" dirty="0">
                <a:latin typeface="Comic Sans MS" pitchFamily="66" charset="0"/>
              </a:rPr>
              <a:t>v</a:t>
            </a:r>
            <a:r>
              <a:rPr lang="en-US" sz="2200" dirty="0"/>
              <a:t> on a shortest path from </a:t>
            </a:r>
            <a:r>
              <a:rPr lang="en-US" sz="2200" dirty="0">
                <a:latin typeface="Comic Sans MS" pitchFamily="6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If no predecessor, </a:t>
            </a:r>
            <a:r>
              <a:rPr lang="en-US" sz="2200" dirty="0">
                <a:sym typeface="Symbol" pitchFamily="18" charset="2"/>
              </a:rPr>
              <a:t></a:t>
            </a:r>
            <a:r>
              <a:rPr lang="en-US" sz="2200" dirty="0"/>
              <a:t>[v]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sym typeface="Symbol" pitchFamily="18" charset="2"/>
              </a:rPr>
              <a:t></a:t>
            </a:r>
            <a:r>
              <a:rPr lang="en-US" sz="2200" dirty="0"/>
              <a:t> induces a tree—</a:t>
            </a:r>
            <a:r>
              <a:rPr lang="en-US" sz="2200" b="1" dirty="0"/>
              <a:t>shortest-path tree</a:t>
            </a:r>
          </a:p>
          <a:p>
            <a:pPr lvl="1" eaLnBrk="1" hangingPunct="1">
              <a:lnSpc>
                <a:spcPct val="110000"/>
              </a:lnSpc>
            </a:pPr>
            <a:endParaRPr lang="en-US" sz="2200" b="1" dirty="0"/>
          </a:p>
          <a:p>
            <a:pPr eaLnBrk="1" hangingPunct="1">
              <a:lnSpc>
                <a:spcPct val="110000"/>
              </a:lnSpc>
            </a:pPr>
            <a:r>
              <a:rPr lang="en-US" sz="2200" dirty="0"/>
              <a:t>Shortest paths &amp; shortest path trees are not unique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7669212" y="1524001"/>
            <a:ext cx="2998788" cy="2532063"/>
            <a:chOff x="3126" y="2141"/>
            <a:chExt cx="1889" cy="1595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0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5"/>
              <a:chOff x="3126" y="2141"/>
              <a:chExt cx="1889" cy="1595"/>
            </a:xfrm>
          </p:grpSpPr>
          <p:sp>
            <p:nvSpPr>
              <p:cNvPr id="10251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0252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0253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10254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0255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0256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0260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261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0262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0263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264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0265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0266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0267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0268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7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0269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Freeform 32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Freeform 33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277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278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0279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0280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5F4BFBC7-5E0C-4DA4-ABD4-28A762EA2802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8534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  <a:ea typeface="+mj-ea"/>
                <a:cs typeface="+mj-cs"/>
              </a:rPr>
              <a:t>Shortest-Path Representation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2" name="Picture 2" descr="E:\NIET\Project\xLogo11.png.pagespeed.ic.pydHLuCQEZ.png">
            <a:extLst>
              <a:ext uri="{FF2B5EF4-FFF2-40B4-BE49-F238E27FC236}">
                <a16:creationId xmlns:a16="http://schemas.microsoft.com/office/drawing/2014/main" id="{303AA100-93B8-4F72-ABEF-3159534B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83FB-4F35-45EB-B95A-E7D2426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EC75-F5C7-4556-80AA-A9EC109B38DB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6E0A-EFD5-4567-A20B-D2535FA6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BE7D2-077D-4EED-BCF9-413067C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9144000" cy="4525963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sz="2200" dirty="0">
                <a:solidFill>
                  <a:srgbClr val="DD0111"/>
                </a:solidFill>
                <a:latin typeface="+mj-lt"/>
              </a:rPr>
              <a:t>Alg.: </a:t>
            </a:r>
            <a:r>
              <a:rPr lang="en-US" sz="2200" dirty="0">
                <a:latin typeface="+mj-lt"/>
              </a:rPr>
              <a:t>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b="1" dirty="0">
                <a:latin typeface="+mj-lt"/>
              </a:rPr>
              <a:t> for </a:t>
            </a:r>
            <a:r>
              <a:rPr lang="en-US" sz="2200" dirty="0">
                <a:latin typeface="+mj-lt"/>
              </a:rPr>
              <a:t>each v </a:t>
            </a:r>
            <a:r>
              <a:rPr lang="en-US" sz="2200" dirty="0">
                <a:latin typeface="+mj-lt"/>
                <a:sym typeface="Symbol" pitchFamily="18" charset="2"/>
              </a:rPr>
              <a:t></a:t>
            </a:r>
            <a:r>
              <a:rPr lang="en-US" sz="2200" dirty="0">
                <a:latin typeface="+mj-lt"/>
              </a:rPr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b="1" dirty="0">
                <a:latin typeface="+mj-lt"/>
              </a:rPr>
              <a:t>       do </a:t>
            </a:r>
            <a:r>
              <a:rPr lang="en-US" sz="2200" dirty="0">
                <a:latin typeface="+mj-lt"/>
              </a:rPr>
              <a:t>d[v] ← </a:t>
            </a:r>
            <a:r>
              <a:rPr lang="en-US" sz="2200" dirty="0">
                <a:latin typeface="+mj-lt"/>
                <a:sym typeface="Symbol" pitchFamily="18" charset="2"/>
              </a:rPr>
              <a:t>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  <a:sym typeface="Symbol" pitchFamily="18" charset="2"/>
              </a:rPr>
              <a:t>             </a:t>
            </a:r>
            <a:r>
              <a:rPr lang="en-US" sz="2200" dirty="0">
                <a:latin typeface="+mj-lt"/>
              </a:rPr>
              <a:t>[v]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d[s] ← 0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200" dirty="0">
              <a:latin typeface="+mj-lt"/>
            </a:endParaRPr>
          </a:p>
          <a:p>
            <a:pPr marL="533400" indent="-533400">
              <a:lnSpc>
                <a:spcPct val="120000"/>
              </a:lnSpc>
            </a:pPr>
            <a:r>
              <a:rPr lang="en-US" sz="2200" dirty="0">
                <a:latin typeface="+mj-lt"/>
              </a:rPr>
              <a:t>All the shortest-paths algorithms start with INITIALIZE-SINGLE-SOURCE.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7670BE-342B-4003-B429-41F3688CD1B8}"/>
              </a:ext>
            </a:extLst>
          </p:cNvPr>
          <p:cNvSpPr txBox="1">
            <a:spLocks/>
          </p:cNvSpPr>
          <p:nvPr/>
        </p:nvSpPr>
        <p:spPr>
          <a:xfrm>
            <a:off x="3009122" y="11892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Shortest Path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AEABE5FB-9069-4462-A9AC-9F6AA8E4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D8F5-0C39-4B1C-8FFA-15D43343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D9D-8D79-4271-85A8-D0C217C26A73}" type="datetime1">
              <a:rPr lang="en-US" smtClean="0"/>
              <a:t>9/3/2021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6B9F76-24D2-4497-AAE7-2D9BCC89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E23099-3690-4D4A-A973-E74C73D7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088" y="64869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1476" y="1623219"/>
            <a:ext cx="8229600" cy="292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b="1" dirty="0"/>
              <a:t>Relaxing </a:t>
            </a:r>
            <a:r>
              <a:rPr lang="en-US" sz="2200" dirty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sz="2200" dirty="0"/>
              <a:t>	If </a:t>
            </a:r>
            <a:r>
              <a:rPr lang="en-US" sz="2200" dirty="0">
                <a:latin typeface="Comic Sans MS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sz="2200" dirty="0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sz="2200" dirty="0"/>
              <a:t>		 </a:t>
            </a:r>
            <a:r>
              <a:rPr lang="en-US" sz="2200" dirty="0">
                <a:sym typeface="Symbol" pitchFamily="18" charset="2"/>
              </a:rPr>
              <a:t></a:t>
            </a:r>
            <a:r>
              <a:rPr lang="en-US" sz="2200" dirty="0"/>
              <a:t> update d[v] and </a:t>
            </a:r>
            <a:r>
              <a:rPr lang="en-US" sz="2200" dirty="0">
                <a:sym typeface="Symbol" pitchFamily="18" charset="2"/>
              </a:rPr>
              <a:t></a:t>
            </a:r>
            <a:r>
              <a:rPr lang="en-US" sz="2200" dirty="0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4251" y="4110038"/>
            <a:ext cx="1743075" cy="747712"/>
            <a:chOff x="717" y="2115"/>
            <a:chExt cx="1098" cy="471"/>
          </a:xfrm>
        </p:grpSpPr>
        <p:sp>
          <p:nvSpPr>
            <p:cNvPr id="12328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29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330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32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33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54251" y="5626101"/>
            <a:ext cx="1743075" cy="747713"/>
            <a:chOff x="717" y="2115"/>
            <a:chExt cx="1098" cy="471"/>
          </a:xfrm>
        </p:grpSpPr>
        <p:sp>
          <p:nvSpPr>
            <p:cNvPr id="1232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2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1232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621757" y="5168107"/>
            <a:ext cx="979488" cy="263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39275050 h 21600"/>
              <a:gd name="T4" fmla="*/ 2147483647 w 21600"/>
              <a:gd name="T5" fmla="*/ 478548539 h 21600"/>
              <a:gd name="T6" fmla="*/ 2147483647 w 21600"/>
              <a:gd name="T7" fmla="*/ 2392750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00413" y="5113338"/>
            <a:ext cx="1508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57814" y="4119563"/>
            <a:ext cx="1743075" cy="747712"/>
            <a:chOff x="717" y="2115"/>
            <a:chExt cx="1098" cy="471"/>
          </a:xfrm>
        </p:grpSpPr>
        <p:sp>
          <p:nvSpPr>
            <p:cNvPr id="12316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17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318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20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21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57814" y="5635626"/>
            <a:ext cx="1743075" cy="747713"/>
            <a:chOff x="717" y="2115"/>
            <a:chExt cx="1098" cy="471"/>
          </a:xfrm>
        </p:grpSpPr>
        <p:sp>
          <p:nvSpPr>
            <p:cNvPr id="12310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11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312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725319" y="5177632"/>
            <a:ext cx="979488" cy="263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39275050 h 21600"/>
              <a:gd name="T4" fmla="*/ 2147483647 w 21600"/>
              <a:gd name="T5" fmla="*/ 478548539 h 21600"/>
              <a:gd name="T6" fmla="*/ 2147483647 w 21600"/>
              <a:gd name="T7" fmla="*/ 2392750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03975" y="5122863"/>
            <a:ext cx="1508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7150100" y="4241801"/>
            <a:ext cx="339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After relaxation:</a:t>
            </a:r>
          </a:p>
          <a:p>
            <a:pPr lvl="1"/>
            <a:r>
              <a:rPr lang="en-US" sz="2400">
                <a:latin typeface="Comic Sans MS" pitchFamily="66" charset="0"/>
              </a:rPr>
              <a:t>d[v]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>
                <a:latin typeface="Comic Sans MS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82764" y="3787776"/>
            <a:ext cx="1908175" cy="684213"/>
            <a:chOff x="163" y="2242"/>
            <a:chExt cx="1202" cy="431"/>
          </a:xfrm>
        </p:grpSpPr>
        <p:sp>
          <p:nvSpPr>
            <p:cNvPr id="12307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2308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875214" y="3787776"/>
            <a:ext cx="1908175" cy="684213"/>
            <a:chOff x="163" y="2242"/>
            <a:chExt cx="1202" cy="431"/>
          </a:xfrm>
        </p:grpSpPr>
        <p:sp>
          <p:nvSpPr>
            <p:cNvPr id="12304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2305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AF5856DC-E047-4AB5-A746-637A33E38E89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Shortest Path Algorithm</a:t>
            </a:r>
            <a:r>
              <a:rPr lang="en-US" sz="3600" dirty="0">
                <a:solidFill>
                  <a:srgbClr val="000000"/>
                </a:solidFill>
              </a:rPr>
              <a:t> (CO5)</a:t>
            </a:r>
            <a:endParaRPr lang="en-US" sz="3400" dirty="0"/>
          </a:p>
        </p:txBody>
      </p:sp>
      <p:pic>
        <p:nvPicPr>
          <p:cNvPr id="47" name="Picture 2" descr="E:\NIET\Project\xLogo11.png.pagespeed.ic.pydHLuCQEZ.png">
            <a:extLst>
              <a:ext uri="{FF2B5EF4-FFF2-40B4-BE49-F238E27FC236}">
                <a16:creationId xmlns:a16="http://schemas.microsoft.com/office/drawing/2014/main" id="{E9783E0F-DB8E-4125-BDDF-F028AD286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44D60B-F720-424E-AC1A-7DD67E28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128C-BBC6-45E6-9994-FD86086E48CE}" type="datetime1">
              <a:rPr lang="en-US" smtClean="0"/>
              <a:t>9/3/2021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8F8A806-8B8A-4580-AB8F-C9D3057B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9FA16-F20E-4B2B-9FC9-71D09092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865" y="731837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RELAX(u, v, w)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sz="2200" b="1" dirty="0">
                <a:latin typeface="+mj-lt"/>
              </a:rPr>
              <a:t>if </a:t>
            </a:r>
            <a:r>
              <a:rPr lang="en-US" sz="2200" dirty="0">
                <a:latin typeface="+mj-lt"/>
              </a:rPr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 sz="2200" b="1" dirty="0">
                <a:latin typeface="+mj-lt"/>
              </a:rPr>
              <a:t>   then </a:t>
            </a:r>
            <a:r>
              <a:rPr lang="en-US" sz="2200" dirty="0">
                <a:latin typeface="+mj-lt"/>
              </a:rPr>
              <a:t>d[v] ← d[u] + w(u, v)</a:t>
            </a:r>
          </a:p>
          <a:p>
            <a:pPr marL="533400" indent="-533400">
              <a:buFontTx/>
              <a:buAutoNum type="arabicPeriod"/>
            </a:pPr>
            <a:r>
              <a:rPr lang="en-US" sz="2200" dirty="0">
                <a:latin typeface="+mj-lt"/>
              </a:rPr>
              <a:t>            </a:t>
            </a:r>
            <a:r>
              <a:rPr lang="en-US" sz="2200" dirty="0">
                <a:latin typeface="+mj-lt"/>
                <a:sym typeface="Symbol" pitchFamily="18" charset="2"/>
              </a:rPr>
              <a:t></a:t>
            </a:r>
            <a:r>
              <a:rPr lang="en-US" sz="2200" dirty="0">
                <a:latin typeface="+mj-lt"/>
              </a:rPr>
              <a:t>[v] ← u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533400" indent="-533400"/>
            <a:r>
              <a:rPr lang="en-US" sz="2200" dirty="0">
                <a:latin typeface="+mj-lt"/>
              </a:rPr>
              <a:t>All the single-source shortest-paths algorithms </a:t>
            </a:r>
          </a:p>
          <a:p>
            <a:pPr marL="914400" lvl="1" indent="-457200"/>
            <a:r>
              <a:rPr lang="en-US" sz="2200" dirty="0">
                <a:latin typeface="+mj-lt"/>
              </a:rPr>
              <a:t>start by calling INIT-SINGLE-SOURCE</a:t>
            </a:r>
          </a:p>
          <a:p>
            <a:pPr marL="914400" lvl="1" indent="-457200"/>
            <a:r>
              <a:rPr lang="en-US" sz="2200" dirty="0">
                <a:latin typeface="+mj-lt"/>
              </a:rPr>
              <a:t>then relax edges</a:t>
            </a:r>
          </a:p>
          <a:p>
            <a:pPr marL="533400" indent="-533400"/>
            <a:r>
              <a:rPr lang="en-US" sz="2200" dirty="0">
                <a:latin typeface="+mj-lt"/>
              </a:rPr>
              <a:t>The algorithms differ in the order and how many times they relax each edge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A612AE-EA5C-4EB5-809D-ED6B4120AE1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Shortest Path Algorithm</a:t>
            </a:r>
            <a:r>
              <a:rPr lang="en-US" sz="3600" dirty="0">
                <a:solidFill>
                  <a:srgbClr val="000000"/>
                </a:solidFill>
              </a:rPr>
              <a:t> (CO5)</a:t>
            </a:r>
            <a:endParaRPr lang="en-US" sz="3400" dirty="0"/>
          </a:p>
        </p:txBody>
      </p:sp>
      <p:pic>
        <p:nvPicPr>
          <p:cNvPr id="6" name="Picture 2" descr="E:\NIET\Project\xLogo11.png.pagespeed.ic.pydHLuCQEZ.png">
            <a:extLst>
              <a:ext uri="{FF2B5EF4-FFF2-40B4-BE49-F238E27FC236}">
                <a16:creationId xmlns:a16="http://schemas.microsoft.com/office/drawing/2014/main" id="{A831E92B-1949-4328-850E-395EF9C1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899F-311C-465E-8FED-2B27F186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37C6-41E3-4E59-B474-6A71449E5DBC}" type="datetime1">
              <a:rPr lang="en-US" smtClean="0"/>
              <a:t>9/3/2021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F14C1-97B4-42AA-B3CD-F04D9E40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9A6B8E-5BAC-4769-B281-1B080284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66019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200" dirty="0"/>
              <a:t>Single-source shortest path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/>
              <a:t>No negative-weight edges: w(u, v) &gt; 0 </a:t>
            </a:r>
            <a:r>
              <a:rPr lang="en-US" sz="2200" dirty="0">
                <a:sym typeface="Symbol" pitchFamily="18" charset="2"/>
              </a:rPr>
              <a:t> 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sz="2200" dirty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/>
              <a:t>S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200" dirty="0"/>
              <a:t>Q = vertices in V – S: min-priority queue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200" dirty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sz="2200" dirty="0"/>
              <a:t>Repeatedly select a vertex u </a:t>
            </a:r>
            <a:r>
              <a:rPr lang="en-US" sz="2200" dirty="0">
                <a:sym typeface="Symbol" pitchFamily="18" charset="2"/>
              </a:rPr>
              <a:t> V – S, with the minimum shortest-path estimate </a:t>
            </a:r>
            <a:r>
              <a:rPr lang="en-US" sz="2200" dirty="0"/>
              <a:t>d[v]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F76122-B301-4FB2-A67C-CA90B3B036B9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id="{07EB7040-3994-4E05-B3FE-917FB5D4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DD12-0D0B-41A2-B532-BDB9769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CC1-68B4-45C6-AF71-29ECF4FA595B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92C-37B2-4191-83BB-A4122E70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958F95-D166-4460-AC8A-D61D7E69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813" y="1214439"/>
            <a:ext cx="8229600" cy="50768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S ←  </a:t>
            </a:r>
            <a:r>
              <a:rPr lang="en-US" sz="2200" dirty="0">
                <a:latin typeface="+mj-lt"/>
                <a:sym typeface="Symbol" pitchFamily="18" charset="2"/>
              </a:rPr>
              <a:t>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while </a:t>
            </a:r>
            <a:r>
              <a:rPr lang="en-US" sz="2200" dirty="0">
                <a:latin typeface="+mj-lt"/>
              </a:rPr>
              <a:t>Q </a:t>
            </a:r>
            <a:r>
              <a:rPr lang="en-US" sz="2200" dirty="0">
                <a:latin typeface="+mj-lt"/>
                <a:sym typeface="Symbol" pitchFamily="18" charset="2"/>
              </a:rPr>
              <a:t>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+mj-lt"/>
                <a:sym typeface="Symbol" pitchFamily="18" charset="2"/>
              </a:rPr>
              <a:t></a:t>
            </a:r>
            <a:endParaRPr lang="en-US" sz="2200" b="1" dirty="0">
              <a:latin typeface="+mj-lt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     </a:t>
            </a:r>
            <a:r>
              <a:rPr lang="en-US" sz="2200" b="1" dirty="0">
                <a:latin typeface="+mj-lt"/>
              </a:rPr>
              <a:t>do</a:t>
            </a:r>
            <a:r>
              <a:rPr lang="en-US" sz="2200" dirty="0">
                <a:latin typeface="+mj-lt"/>
              </a:rPr>
              <a:t> u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          S ← S </a:t>
            </a:r>
            <a:r>
              <a:rPr lang="en-US" sz="2200" dirty="0">
                <a:latin typeface="+mj-lt"/>
                <a:sym typeface="Symbol" pitchFamily="18" charset="2"/>
              </a:rPr>
              <a:t></a:t>
            </a:r>
            <a:r>
              <a:rPr lang="en-US" sz="2200" dirty="0">
                <a:latin typeface="+mj-lt"/>
              </a:rPr>
              <a:t> {u}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          </a:t>
            </a:r>
            <a:r>
              <a:rPr lang="en-US" sz="2200" b="1" dirty="0">
                <a:latin typeface="+mj-lt"/>
              </a:rPr>
              <a:t>for </a:t>
            </a:r>
            <a:r>
              <a:rPr lang="en-US" sz="2200" dirty="0">
                <a:latin typeface="+mj-lt"/>
              </a:rPr>
              <a:t>each vertex v </a:t>
            </a:r>
            <a:r>
              <a:rPr lang="en-US" sz="2200" dirty="0">
                <a:latin typeface="+mj-lt"/>
                <a:sym typeface="Symbol" pitchFamily="18" charset="2"/>
              </a:rPr>
              <a:t></a:t>
            </a:r>
            <a:r>
              <a:rPr lang="en-US" sz="2200" dirty="0">
                <a:latin typeface="+mj-lt"/>
              </a:rPr>
              <a:t> Adj[u]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200" dirty="0">
                <a:latin typeface="+mj-lt"/>
              </a:rPr>
              <a:t>                 </a:t>
            </a:r>
            <a:r>
              <a:rPr lang="en-US" sz="2200" b="1" dirty="0">
                <a:latin typeface="+mj-lt"/>
              </a:rPr>
              <a:t>do </a:t>
            </a:r>
            <a:r>
              <a:rPr lang="en-US" sz="2200" dirty="0">
                <a:latin typeface="+mj-lt"/>
              </a:rPr>
              <a:t>RELAX(u, v, w)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7648165" y="854869"/>
            <a:ext cx="2882900" cy="2532062"/>
            <a:chOff x="1370" y="1413"/>
            <a:chExt cx="1816" cy="1595"/>
          </a:xfrm>
        </p:grpSpPr>
        <p:sp>
          <p:nvSpPr>
            <p:cNvPr id="15403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5404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5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6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407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408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5411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412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5413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414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415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5416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5417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5418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5419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423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424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5425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5426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430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5431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5940" y="3392488"/>
            <a:ext cx="2882900" cy="2532062"/>
            <a:chOff x="1370" y="1413"/>
            <a:chExt cx="1816" cy="1595"/>
          </a:xfrm>
        </p:grpSpPr>
        <p:sp>
          <p:nvSpPr>
            <p:cNvPr id="15373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5374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75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76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377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378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5381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382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5383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84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385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5386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5387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5388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5389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93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394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5395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5396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5400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5401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8223250" y="3962401"/>
            <a:ext cx="738188" cy="695325"/>
            <a:chOff x="4220" y="2496"/>
            <a:chExt cx="465" cy="438"/>
          </a:xfrm>
        </p:grpSpPr>
        <p:sp>
          <p:nvSpPr>
            <p:cNvPr id="15371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8251826" y="5010151"/>
            <a:ext cx="709613" cy="752475"/>
            <a:chOff x="4238" y="3156"/>
            <a:chExt cx="447" cy="474"/>
          </a:xfrm>
        </p:grpSpPr>
        <p:sp>
          <p:nvSpPr>
            <p:cNvPr id="15369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CD40F2E1-FB84-4A5F-ACFD-F5CFE7FD3904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6" name="Picture 2" descr="E:\NIET\Project\xLogo11.png.pagespeed.ic.pydHLuCQEZ.png">
            <a:extLst>
              <a:ext uri="{FF2B5EF4-FFF2-40B4-BE49-F238E27FC236}">
                <a16:creationId xmlns:a16="http://schemas.microsoft.com/office/drawing/2014/main" id="{0DAB175F-2F2C-4615-BC32-2A830C79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D91EF-E75E-408B-B6F8-8986B74C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E0-9116-4E39-89BF-A7D912E550BC}" type="datetime1">
              <a:rPr lang="en-US" smtClean="0"/>
              <a:t>9/3/2021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22094-C681-4040-AAAA-B4ACBE75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84B7D5-A5F6-450C-BA42-DDD23748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3950" y="1204913"/>
            <a:ext cx="2882900" cy="2532062"/>
            <a:chOff x="200" y="759"/>
            <a:chExt cx="1816" cy="1595"/>
          </a:xfrm>
        </p:grpSpPr>
        <p:sp>
          <p:nvSpPr>
            <p:cNvPr id="16517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6518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10</a:t>
              </a:r>
            </a:p>
          </p:txBody>
        </p:sp>
        <p:sp>
          <p:nvSpPr>
            <p:cNvPr id="16519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6520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  <a:endParaRPr lang="en-US"/>
            </a:p>
          </p:txBody>
        </p:sp>
        <p:sp>
          <p:nvSpPr>
            <p:cNvPr id="16521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6522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3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4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6525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6526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6527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6528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6529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6530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6531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6532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6533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6537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538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6539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6540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6544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6545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2994026" y="1885951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392488" y="1571626"/>
            <a:ext cx="349250" cy="1431925"/>
            <a:chOff x="829" y="1002"/>
            <a:chExt cx="220" cy="902"/>
          </a:xfrm>
        </p:grpSpPr>
        <p:sp>
          <p:nvSpPr>
            <p:cNvPr id="16515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6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2984501" y="1895476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684589" y="1571626"/>
            <a:ext cx="1381125" cy="1419225"/>
            <a:chOff x="1013" y="1002"/>
            <a:chExt cx="870" cy="894"/>
          </a:xfrm>
        </p:grpSpPr>
        <p:sp>
          <p:nvSpPr>
            <p:cNvPr id="16513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4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803650" y="3048001"/>
            <a:ext cx="1271588" cy="314325"/>
            <a:chOff x="1088" y="1932"/>
            <a:chExt cx="801" cy="198"/>
          </a:xfrm>
        </p:grpSpPr>
        <p:sp>
          <p:nvSpPr>
            <p:cNvPr id="16511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2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7542214" y="1849439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251575" y="1195388"/>
            <a:ext cx="2882900" cy="2532062"/>
            <a:chOff x="2222" y="813"/>
            <a:chExt cx="1816" cy="1595"/>
          </a:xfrm>
        </p:grpSpPr>
        <p:grpSp>
          <p:nvGrpSpPr>
            <p:cNvPr id="16477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5"/>
              <a:chOff x="200" y="759"/>
              <a:chExt cx="1816" cy="1595"/>
            </a:xfrm>
          </p:grpSpPr>
          <p:sp>
            <p:nvSpPr>
              <p:cNvPr id="16480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81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82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14</a:t>
                </a:r>
              </a:p>
            </p:txBody>
          </p:sp>
          <p:sp>
            <p:nvSpPr>
              <p:cNvPr id="16483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84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85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88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89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90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91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92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93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94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95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7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96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7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500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501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502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503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507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508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78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7542214" y="1858964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8583613" y="1571626"/>
            <a:ext cx="349250" cy="1450975"/>
            <a:chOff x="3691" y="1050"/>
            <a:chExt cx="220" cy="914"/>
          </a:xfrm>
        </p:grpSpPr>
        <p:sp>
          <p:nvSpPr>
            <p:cNvPr id="16475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2384425" y="3919538"/>
            <a:ext cx="2882900" cy="2532062"/>
            <a:chOff x="224" y="2451"/>
            <a:chExt cx="1816" cy="1595"/>
          </a:xfrm>
        </p:grpSpPr>
        <p:grpSp>
          <p:nvGrpSpPr>
            <p:cNvPr id="16441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5"/>
              <a:chOff x="200" y="759"/>
              <a:chExt cx="1816" cy="1595"/>
            </a:xfrm>
          </p:grpSpPr>
          <p:sp>
            <p:nvSpPr>
              <p:cNvPr id="16444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45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46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13</a:t>
                </a:r>
              </a:p>
            </p:txBody>
          </p:sp>
          <p:sp>
            <p:nvSpPr>
              <p:cNvPr id="16447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48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49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0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1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52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53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54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55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56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57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58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59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7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60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1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64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465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466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467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8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9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0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471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472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2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4432301" y="5154613"/>
            <a:ext cx="1104900" cy="79375"/>
          </a:xfrm>
          <a:custGeom>
            <a:avLst/>
            <a:gdLst>
              <a:gd name="T0" fmla="*/ 2147483647 w 582"/>
              <a:gd name="T1" fmla="*/ 2147483647 h 50"/>
              <a:gd name="T2" fmla="*/ 2147483647 w 582"/>
              <a:gd name="T3" fmla="*/ 2147483647 h 50"/>
              <a:gd name="T4" fmla="*/ 2147483647 w 582"/>
              <a:gd name="T5" fmla="*/ 2147483647 h 50"/>
              <a:gd name="T6" fmla="*/ 2147483647 w 58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4432301" y="5126038"/>
            <a:ext cx="1104900" cy="79375"/>
          </a:xfrm>
          <a:custGeom>
            <a:avLst/>
            <a:gdLst>
              <a:gd name="T0" fmla="*/ 2147483647 w 582"/>
              <a:gd name="T1" fmla="*/ 2147483647 h 50"/>
              <a:gd name="T2" fmla="*/ 2147483647 w 582"/>
              <a:gd name="T3" fmla="*/ 2147483647 h 50"/>
              <a:gd name="T4" fmla="*/ 2147483647 w 582"/>
              <a:gd name="T5" fmla="*/ 2147483647 h 50"/>
              <a:gd name="T6" fmla="*/ 2147483647 w 58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3784601" y="4305301"/>
            <a:ext cx="1262063" cy="314325"/>
            <a:chOff x="1106" y="2688"/>
            <a:chExt cx="795" cy="198"/>
          </a:xfrm>
        </p:grpSpPr>
        <p:sp>
          <p:nvSpPr>
            <p:cNvPr id="16439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6289675" y="3833813"/>
            <a:ext cx="2882900" cy="2532062"/>
            <a:chOff x="3002" y="2415"/>
            <a:chExt cx="1816" cy="1595"/>
          </a:xfrm>
        </p:grpSpPr>
        <p:grpSp>
          <p:nvGrpSpPr>
            <p:cNvPr id="16403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5"/>
              <a:chOff x="200" y="759"/>
              <a:chExt cx="1816" cy="1595"/>
            </a:xfrm>
          </p:grpSpPr>
          <p:sp>
            <p:nvSpPr>
              <p:cNvPr id="16408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09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10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9</a:t>
                </a:r>
              </a:p>
            </p:txBody>
          </p:sp>
          <p:sp>
            <p:nvSpPr>
              <p:cNvPr id="16411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12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13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4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16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17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18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19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20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21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7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22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23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7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24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28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429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430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431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435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436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4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6405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7" name="Title 1">
            <a:extLst>
              <a:ext uri="{FF2B5EF4-FFF2-40B4-BE49-F238E27FC236}">
                <a16:creationId xmlns:a16="http://schemas.microsoft.com/office/drawing/2014/main" id="{D8E553B2-863D-4DC7-A1AC-8FBE743FC4FB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168" name="Picture 2" descr="E:\NIET\Project\xLogo11.png.pagespeed.ic.pydHLuCQEZ.png">
            <a:extLst>
              <a:ext uri="{FF2B5EF4-FFF2-40B4-BE49-F238E27FC236}">
                <a16:creationId xmlns:a16="http://schemas.microsoft.com/office/drawing/2014/main" id="{9BFAA620-4B5E-459F-A658-C2C822BB0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D93907A-4B31-4B05-B499-6CA59DC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F71E-8D32-4E1D-A9FE-DF2B74D2BFAD}" type="datetime1">
              <a:rPr lang="en-US" smtClean="0"/>
              <a:t>9/3/2021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1AC2716-170F-42B2-A78C-16C54640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C2FAC6-372A-40C8-A249-C0746B5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2057400" y="1166019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200" dirty="0"/>
              <a:t>Find shortest path from s to t.</a:t>
            </a: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1900239" y="2966244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9567864" y="2472532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9879014" y="5472907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3676651" y="2472532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4483101" y="364251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3738564" y="558561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8624889" y="399176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5889626" y="433466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7421" name="AutoShape 11"/>
          <p:cNvCxnSpPr>
            <a:cxnSpLocks noChangeShapeType="1"/>
            <a:stCxn id="17413" idx="7"/>
            <a:endCxn id="17416" idx="2"/>
          </p:cNvCxnSpPr>
          <p:nvPr/>
        </p:nvCxnSpPr>
        <p:spPr bwMode="auto">
          <a:xfrm flipV="1">
            <a:off x="2157413" y="2623344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2" name="AutoShape 12"/>
          <p:cNvCxnSpPr>
            <a:cxnSpLocks noChangeShapeType="1"/>
            <a:stCxn id="17413" idx="6"/>
            <a:endCxn id="17417" idx="1"/>
          </p:cNvCxnSpPr>
          <p:nvPr/>
        </p:nvCxnSpPr>
        <p:spPr bwMode="auto">
          <a:xfrm>
            <a:off x="2209800" y="3117057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3"/>
          <p:cNvCxnSpPr>
            <a:cxnSpLocks noChangeShapeType="1"/>
            <a:stCxn id="17413" idx="5"/>
            <a:endCxn id="17418" idx="0"/>
          </p:cNvCxnSpPr>
          <p:nvPr/>
        </p:nvCxnSpPr>
        <p:spPr bwMode="auto">
          <a:xfrm>
            <a:off x="2157413" y="3231357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4"/>
          <p:cNvCxnSpPr>
            <a:cxnSpLocks noChangeShapeType="1"/>
            <a:stCxn id="17417" idx="7"/>
            <a:endCxn id="17414" idx="2"/>
          </p:cNvCxnSpPr>
          <p:nvPr/>
        </p:nvCxnSpPr>
        <p:spPr bwMode="auto">
          <a:xfrm flipV="1">
            <a:off x="4740275" y="2623343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5" name="AutoShape 15"/>
          <p:cNvCxnSpPr>
            <a:cxnSpLocks noChangeShapeType="1"/>
            <a:stCxn id="17419" idx="7"/>
            <a:endCxn id="17414" idx="4"/>
          </p:cNvCxnSpPr>
          <p:nvPr/>
        </p:nvCxnSpPr>
        <p:spPr bwMode="auto">
          <a:xfrm flipV="1">
            <a:off x="8882063" y="2782093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16"/>
          <p:cNvCxnSpPr>
            <a:cxnSpLocks noChangeShapeType="1"/>
            <a:stCxn id="17417" idx="5"/>
            <a:endCxn id="17420" idx="1"/>
          </p:cNvCxnSpPr>
          <p:nvPr/>
        </p:nvCxnSpPr>
        <p:spPr bwMode="auto">
          <a:xfrm>
            <a:off x="4740275" y="3907631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17"/>
          <p:cNvCxnSpPr>
            <a:cxnSpLocks noChangeShapeType="1"/>
            <a:stCxn id="17420" idx="5"/>
            <a:endCxn id="17415" idx="2"/>
          </p:cNvCxnSpPr>
          <p:nvPr/>
        </p:nvCxnSpPr>
        <p:spPr bwMode="auto">
          <a:xfrm>
            <a:off x="6146801" y="4599782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8" name="AutoShape 18"/>
          <p:cNvCxnSpPr>
            <a:cxnSpLocks noChangeShapeType="1"/>
            <a:stCxn id="17420" idx="6"/>
            <a:endCxn id="17419" idx="2"/>
          </p:cNvCxnSpPr>
          <p:nvPr/>
        </p:nvCxnSpPr>
        <p:spPr bwMode="auto">
          <a:xfrm flipV="1">
            <a:off x="6199188" y="4142581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9" name="AutoShape 19"/>
          <p:cNvCxnSpPr>
            <a:cxnSpLocks noChangeShapeType="1"/>
            <a:stCxn id="17419" idx="4"/>
            <a:endCxn id="17415" idx="1"/>
          </p:cNvCxnSpPr>
          <p:nvPr/>
        </p:nvCxnSpPr>
        <p:spPr bwMode="auto">
          <a:xfrm>
            <a:off x="8775701" y="4301332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0" name="AutoShape 20"/>
          <p:cNvCxnSpPr>
            <a:cxnSpLocks noChangeShapeType="1"/>
            <a:stCxn id="17414" idx="3"/>
            <a:endCxn id="17420" idx="7"/>
          </p:cNvCxnSpPr>
          <p:nvPr/>
        </p:nvCxnSpPr>
        <p:spPr bwMode="auto">
          <a:xfrm flipH="1">
            <a:off x="6146801" y="2737643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1" name="AutoShape 21"/>
          <p:cNvCxnSpPr>
            <a:cxnSpLocks noChangeShapeType="1"/>
            <a:stCxn id="17417" idx="4"/>
            <a:endCxn id="17418" idx="7"/>
          </p:cNvCxnSpPr>
          <p:nvPr/>
        </p:nvCxnSpPr>
        <p:spPr bwMode="auto">
          <a:xfrm flipH="1">
            <a:off x="3995739" y="3952081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22"/>
          <p:cNvCxnSpPr>
            <a:cxnSpLocks noChangeShapeType="1"/>
            <a:stCxn id="17418" idx="6"/>
            <a:endCxn id="17420" idx="2"/>
          </p:cNvCxnSpPr>
          <p:nvPr/>
        </p:nvCxnSpPr>
        <p:spPr bwMode="auto">
          <a:xfrm flipV="1">
            <a:off x="4048126" y="4485481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23"/>
          <p:cNvCxnSpPr>
            <a:cxnSpLocks noChangeShapeType="1"/>
            <a:stCxn id="17416" idx="6"/>
            <a:endCxn id="17414" idx="1"/>
          </p:cNvCxnSpPr>
          <p:nvPr/>
        </p:nvCxnSpPr>
        <p:spPr bwMode="auto">
          <a:xfrm flipV="1">
            <a:off x="3986213" y="2509043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4" name="AutoShape 24"/>
          <p:cNvCxnSpPr>
            <a:cxnSpLocks noChangeShapeType="1"/>
            <a:stCxn id="17418" idx="6"/>
            <a:endCxn id="17415" idx="3"/>
          </p:cNvCxnSpPr>
          <p:nvPr/>
        </p:nvCxnSpPr>
        <p:spPr bwMode="auto">
          <a:xfrm>
            <a:off x="4048125" y="5736432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5" name="AutoShape 25"/>
          <p:cNvCxnSpPr>
            <a:cxnSpLocks noChangeShapeType="1"/>
            <a:stCxn id="17414" idx="5"/>
            <a:endCxn id="17415" idx="0"/>
          </p:cNvCxnSpPr>
          <p:nvPr/>
        </p:nvCxnSpPr>
        <p:spPr bwMode="auto">
          <a:xfrm>
            <a:off x="9825039" y="2737644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6459539" y="2472531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6394450" y="3172618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591425" y="3518693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2808289" y="2701131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3363914" y="3358356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2894014" y="4372769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7442" name="Text Box 32"/>
          <p:cNvSpPr txBox="1">
            <a:spLocks noChangeArrowheads="1"/>
          </p:cNvSpPr>
          <p:nvPr/>
        </p:nvSpPr>
        <p:spPr bwMode="auto">
          <a:xfrm>
            <a:off x="4179889" y="4550569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7443" name="Text Box 33"/>
          <p:cNvSpPr txBox="1">
            <a:spLocks noChangeArrowheads="1"/>
          </p:cNvSpPr>
          <p:nvPr/>
        </p:nvSpPr>
        <p:spPr bwMode="auto">
          <a:xfrm>
            <a:off x="5118101" y="4060031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7444" name="Text Box 34"/>
          <p:cNvSpPr txBox="1">
            <a:spLocks noChangeArrowheads="1"/>
          </p:cNvSpPr>
          <p:nvPr/>
        </p:nvSpPr>
        <p:spPr bwMode="auto">
          <a:xfrm>
            <a:off x="4762500" y="5010943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7445" name="Text Box 35"/>
          <p:cNvSpPr txBox="1">
            <a:spLocks noChangeArrowheads="1"/>
          </p:cNvSpPr>
          <p:nvPr/>
        </p:nvSpPr>
        <p:spPr bwMode="auto">
          <a:xfrm>
            <a:off x="6215063" y="5680868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7639050" y="4982368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7543800" y="4191793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9040814" y="348694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9775825" y="4044157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7450" name="Text Box 40"/>
          <p:cNvSpPr txBox="1">
            <a:spLocks noChangeArrowheads="1"/>
          </p:cNvSpPr>
          <p:nvPr/>
        </p:nvSpPr>
        <p:spPr bwMode="auto">
          <a:xfrm>
            <a:off x="9136064" y="477281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CF3524-DBC3-49E5-A793-B7BA6054FD29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44" name="Picture 2" descr="E:\NIET\Project\xLogo11.png.pagespeed.ic.pydHLuCQEZ.png">
            <a:extLst>
              <a:ext uri="{FF2B5EF4-FFF2-40B4-BE49-F238E27FC236}">
                <a16:creationId xmlns:a16="http://schemas.microsoft.com/office/drawing/2014/main" id="{1E8557C3-A066-4139-A5D5-7B49AC4A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FF7D-8CFB-4411-B74F-ECC1ABC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C78F-D492-48E6-9932-0509714B7565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0B9E-2ED3-4286-8528-C9A6A792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6515CB-AD63-4FC0-AE1C-4FA21106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860910" y="2895601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9528535" y="240188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839685" y="5402264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3637322" y="2401889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443772" y="3571876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3699235" y="5514976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8585560" y="3921126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850297" y="4264026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8444" name="AutoShape 11"/>
          <p:cNvCxnSpPr>
            <a:cxnSpLocks noChangeShapeType="1"/>
            <a:stCxn id="18436" idx="7"/>
            <a:endCxn id="18439" idx="2"/>
          </p:cNvCxnSpPr>
          <p:nvPr/>
        </p:nvCxnSpPr>
        <p:spPr bwMode="auto">
          <a:xfrm flipV="1">
            <a:off x="2118084" y="2552701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5" name="AutoShape 12"/>
          <p:cNvCxnSpPr>
            <a:cxnSpLocks noChangeShapeType="1"/>
            <a:stCxn id="18436" idx="6"/>
            <a:endCxn id="18440" idx="1"/>
          </p:cNvCxnSpPr>
          <p:nvPr/>
        </p:nvCxnSpPr>
        <p:spPr bwMode="auto">
          <a:xfrm>
            <a:off x="2170471" y="3046414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6" name="AutoShape 13"/>
          <p:cNvCxnSpPr>
            <a:cxnSpLocks noChangeShapeType="1"/>
            <a:stCxn id="18436" idx="5"/>
            <a:endCxn id="18441" idx="0"/>
          </p:cNvCxnSpPr>
          <p:nvPr/>
        </p:nvCxnSpPr>
        <p:spPr bwMode="auto">
          <a:xfrm>
            <a:off x="2118084" y="3160714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7" name="AutoShape 14"/>
          <p:cNvCxnSpPr>
            <a:cxnSpLocks noChangeShapeType="1"/>
            <a:stCxn id="18440" idx="7"/>
            <a:endCxn id="18437" idx="2"/>
          </p:cNvCxnSpPr>
          <p:nvPr/>
        </p:nvCxnSpPr>
        <p:spPr bwMode="auto">
          <a:xfrm flipV="1">
            <a:off x="4700946" y="2552700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2" idx="7"/>
            <a:endCxn id="18437" idx="4"/>
          </p:cNvCxnSpPr>
          <p:nvPr/>
        </p:nvCxnSpPr>
        <p:spPr bwMode="auto">
          <a:xfrm flipV="1">
            <a:off x="8842734" y="2711450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6"/>
          <p:cNvCxnSpPr>
            <a:cxnSpLocks noChangeShapeType="1"/>
            <a:stCxn id="18440" idx="5"/>
            <a:endCxn id="18443" idx="1"/>
          </p:cNvCxnSpPr>
          <p:nvPr/>
        </p:nvCxnSpPr>
        <p:spPr bwMode="auto">
          <a:xfrm>
            <a:off x="4700946" y="3836988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17"/>
          <p:cNvCxnSpPr>
            <a:cxnSpLocks noChangeShapeType="1"/>
            <a:stCxn id="18443" idx="5"/>
            <a:endCxn id="18438" idx="2"/>
          </p:cNvCxnSpPr>
          <p:nvPr/>
        </p:nvCxnSpPr>
        <p:spPr bwMode="auto">
          <a:xfrm>
            <a:off x="6107472" y="4529139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43" idx="6"/>
            <a:endCxn id="18442" idx="2"/>
          </p:cNvCxnSpPr>
          <p:nvPr/>
        </p:nvCxnSpPr>
        <p:spPr bwMode="auto">
          <a:xfrm flipV="1">
            <a:off x="6159859" y="4071938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19"/>
          <p:cNvCxnSpPr>
            <a:cxnSpLocks noChangeShapeType="1"/>
            <a:stCxn id="18442" idx="4"/>
            <a:endCxn id="18438" idx="1"/>
          </p:cNvCxnSpPr>
          <p:nvPr/>
        </p:nvCxnSpPr>
        <p:spPr bwMode="auto">
          <a:xfrm>
            <a:off x="8736372" y="4230689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3" name="AutoShape 20"/>
          <p:cNvCxnSpPr>
            <a:cxnSpLocks noChangeShapeType="1"/>
            <a:stCxn id="18437" idx="3"/>
            <a:endCxn id="18443" idx="7"/>
          </p:cNvCxnSpPr>
          <p:nvPr/>
        </p:nvCxnSpPr>
        <p:spPr bwMode="auto">
          <a:xfrm flipH="1">
            <a:off x="6107472" y="2667000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4" name="AutoShape 21"/>
          <p:cNvCxnSpPr>
            <a:cxnSpLocks noChangeShapeType="1"/>
            <a:stCxn id="18440" idx="4"/>
            <a:endCxn id="18441" idx="7"/>
          </p:cNvCxnSpPr>
          <p:nvPr/>
        </p:nvCxnSpPr>
        <p:spPr bwMode="auto">
          <a:xfrm flipH="1">
            <a:off x="3956410" y="3881438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5" name="AutoShape 22"/>
          <p:cNvCxnSpPr>
            <a:cxnSpLocks noChangeShapeType="1"/>
            <a:stCxn id="18441" idx="6"/>
            <a:endCxn id="18443" idx="2"/>
          </p:cNvCxnSpPr>
          <p:nvPr/>
        </p:nvCxnSpPr>
        <p:spPr bwMode="auto">
          <a:xfrm flipV="1">
            <a:off x="4008797" y="4414838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6" name="AutoShape 23"/>
          <p:cNvCxnSpPr>
            <a:cxnSpLocks noChangeShapeType="1"/>
            <a:stCxn id="18439" idx="6"/>
            <a:endCxn id="18437" idx="1"/>
          </p:cNvCxnSpPr>
          <p:nvPr/>
        </p:nvCxnSpPr>
        <p:spPr bwMode="auto">
          <a:xfrm flipV="1">
            <a:off x="3946884" y="2438400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7" name="AutoShape 24"/>
          <p:cNvCxnSpPr>
            <a:cxnSpLocks noChangeShapeType="1"/>
            <a:stCxn id="18441" idx="6"/>
            <a:endCxn id="18438" idx="3"/>
          </p:cNvCxnSpPr>
          <p:nvPr/>
        </p:nvCxnSpPr>
        <p:spPr bwMode="auto">
          <a:xfrm>
            <a:off x="4008796" y="5665789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8" name="AutoShape 25"/>
          <p:cNvCxnSpPr>
            <a:cxnSpLocks noChangeShapeType="1"/>
            <a:stCxn id="18437" idx="5"/>
            <a:endCxn id="18438" idx="0"/>
          </p:cNvCxnSpPr>
          <p:nvPr/>
        </p:nvCxnSpPr>
        <p:spPr bwMode="auto">
          <a:xfrm>
            <a:off x="9785710" y="2667001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6420210" y="2401888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6355121" y="3101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7552096" y="34480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2768960" y="263048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3324585" y="32877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2854685" y="43021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140560" y="44799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5078772" y="3989388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723171" y="4940300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6175734" y="5610225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7599721" y="491172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7504471" y="41211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9001485" y="34163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9736496" y="3973514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9096735" y="47021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561122" y="583088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5" name="Text Box 42"/>
          <p:cNvSpPr txBox="1">
            <a:spLocks noChangeArrowheads="1"/>
          </p:cNvSpPr>
          <p:nvPr/>
        </p:nvSpPr>
        <p:spPr bwMode="auto">
          <a:xfrm>
            <a:off x="3462697" y="19970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9376134" y="18621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9690459" y="57483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8" name="Text Box 45"/>
          <p:cNvSpPr txBox="1">
            <a:spLocks noChangeArrowheads="1"/>
          </p:cNvSpPr>
          <p:nvPr/>
        </p:nvSpPr>
        <p:spPr bwMode="auto">
          <a:xfrm>
            <a:off x="5683609" y="393541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4281847" y="32369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80" name="Text Box 47"/>
          <p:cNvSpPr txBox="1">
            <a:spLocks noChangeArrowheads="1"/>
          </p:cNvSpPr>
          <p:nvPr/>
        </p:nvSpPr>
        <p:spPr bwMode="auto">
          <a:xfrm>
            <a:off x="8291872" y="36274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81" name="Text Box 48"/>
          <p:cNvSpPr txBox="1">
            <a:spLocks noChangeArrowheads="1"/>
          </p:cNvSpPr>
          <p:nvPr/>
        </p:nvSpPr>
        <p:spPr bwMode="auto">
          <a:xfrm>
            <a:off x="1730734" y="2600325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18482" name="Text Box 49"/>
          <p:cNvSpPr txBox="1">
            <a:spLocks noChangeArrowheads="1"/>
          </p:cNvSpPr>
          <p:nvPr/>
        </p:nvSpPr>
        <p:spPr bwMode="auto">
          <a:xfrm>
            <a:off x="1645010" y="5815013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18483" name="AutoShape 50"/>
          <p:cNvSpPr>
            <a:spLocks noChangeArrowheads="1"/>
          </p:cNvSpPr>
          <p:nvPr/>
        </p:nvSpPr>
        <p:spPr bwMode="auto">
          <a:xfrm>
            <a:off x="3264260" y="5921376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2158029" y="1105356"/>
            <a:ext cx="4005263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wrap="square"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s, 2, 3, 4, 5, 6, 7, t }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F4D8400-6308-42EE-9547-AF0B5C2102BC}"/>
              </a:ext>
            </a:extLst>
          </p:cNvPr>
          <p:cNvSpPr txBox="1">
            <a:spLocks/>
          </p:cNvSpPr>
          <p:nvPr/>
        </p:nvSpPr>
        <p:spPr>
          <a:xfrm>
            <a:off x="2854684" y="-410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6" name="Picture 2" descr="E:\NIET\Project\xLogo11.png.pagespeed.ic.pydHLuCQEZ.png">
            <a:extLst>
              <a:ext uri="{FF2B5EF4-FFF2-40B4-BE49-F238E27FC236}">
                <a16:creationId xmlns:a16="http://schemas.microsoft.com/office/drawing/2014/main" id="{D4896A18-5CA3-48B8-992C-B7167C57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084" y="-4105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BBE6-6013-4CE5-AAD1-8203B909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F782-D64A-4ECA-8852-150F5639C0FE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6003-7B63-4F14-8505-8AB3D10D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1AB8BA-51D8-406E-8277-364A73A5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1824039" y="31400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9491664" y="264636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9802814" y="564673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3600451" y="264636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406901" y="38163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3662364" y="57594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8548689" y="41656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813426" y="45085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9468" name="AutoShape 11"/>
          <p:cNvCxnSpPr>
            <a:cxnSpLocks noChangeShapeType="1"/>
            <a:stCxn id="19460" idx="7"/>
            <a:endCxn id="19463" idx="2"/>
          </p:cNvCxnSpPr>
          <p:nvPr/>
        </p:nvCxnSpPr>
        <p:spPr bwMode="auto">
          <a:xfrm flipV="1">
            <a:off x="2081213" y="279717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2"/>
          <p:cNvCxnSpPr>
            <a:cxnSpLocks noChangeShapeType="1"/>
            <a:stCxn id="19460" idx="6"/>
            <a:endCxn id="19464" idx="1"/>
          </p:cNvCxnSpPr>
          <p:nvPr/>
        </p:nvCxnSpPr>
        <p:spPr bwMode="auto">
          <a:xfrm>
            <a:off x="2133600" y="329088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AutoShape 13"/>
          <p:cNvCxnSpPr>
            <a:cxnSpLocks noChangeShapeType="1"/>
            <a:stCxn id="19460" idx="5"/>
            <a:endCxn id="19465" idx="0"/>
          </p:cNvCxnSpPr>
          <p:nvPr/>
        </p:nvCxnSpPr>
        <p:spPr bwMode="auto">
          <a:xfrm>
            <a:off x="2081213" y="340518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14"/>
          <p:cNvCxnSpPr>
            <a:cxnSpLocks noChangeShapeType="1"/>
            <a:stCxn id="19464" idx="7"/>
            <a:endCxn id="19461" idx="2"/>
          </p:cNvCxnSpPr>
          <p:nvPr/>
        </p:nvCxnSpPr>
        <p:spPr bwMode="auto">
          <a:xfrm flipV="1">
            <a:off x="4664075" y="279717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6" idx="7"/>
            <a:endCxn id="19461" idx="4"/>
          </p:cNvCxnSpPr>
          <p:nvPr/>
        </p:nvCxnSpPr>
        <p:spPr bwMode="auto">
          <a:xfrm flipV="1">
            <a:off x="8805863" y="295592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16"/>
          <p:cNvCxnSpPr>
            <a:cxnSpLocks noChangeShapeType="1"/>
            <a:stCxn id="19464" idx="5"/>
            <a:endCxn id="19467" idx="1"/>
          </p:cNvCxnSpPr>
          <p:nvPr/>
        </p:nvCxnSpPr>
        <p:spPr bwMode="auto">
          <a:xfrm>
            <a:off x="4664075" y="408146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17"/>
          <p:cNvCxnSpPr>
            <a:cxnSpLocks noChangeShapeType="1"/>
            <a:stCxn id="19467" idx="5"/>
            <a:endCxn id="19462" idx="2"/>
          </p:cNvCxnSpPr>
          <p:nvPr/>
        </p:nvCxnSpPr>
        <p:spPr bwMode="auto">
          <a:xfrm>
            <a:off x="6070601" y="477361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7" idx="6"/>
            <a:endCxn id="19466" idx="2"/>
          </p:cNvCxnSpPr>
          <p:nvPr/>
        </p:nvCxnSpPr>
        <p:spPr bwMode="auto">
          <a:xfrm flipV="1">
            <a:off x="6122988" y="431641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6" name="AutoShape 19"/>
          <p:cNvCxnSpPr>
            <a:cxnSpLocks noChangeShapeType="1"/>
            <a:stCxn id="19466" idx="4"/>
            <a:endCxn id="19462" idx="1"/>
          </p:cNvCxnSpPr>
          <p:nvPr/>
        </p:nvCxnSpPr>
        <p:spPr bwMode="auto">
          <a:xfrm>
            <a:off x="8699501" y="447516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7" name="AutoShape 20"/>
          <p:cNvCxnSpPr>
            <a:cxnSpLocks noChangeShapeType="1"/>
            <a:stCxn id="19461" idx="3"/>
            <a:endCxn id="19467" idx="7"/>
          </p:cNvCxnSpPr>
          <p:nvPr/>
        </p:nvCxnSpPr>
        <p:spPr bwMode="auto">
          <a:xfrm flipH="1">
            <a:off x="6070601" y="291147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1"/>
          <p:cNvCxnSpPr>
            <a:cxnSpLocks noChangeShapeType="1"/>
            <a:stCxn id="19464" idx="4"/>
            <a:endCxn id="19465" idx="7"/>
          </p:cNvCxnSpPr>
          <p:nvPr/>
        </p:nvCxnSpPr>
        <p:spPr bwMode="auto">
          <a:xfrm flipH="1">
            <a:off x="3919539" y="412591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9" name="AutoShape 22"/>
          <p:cNvCxnSpPr>
            <a:cxnSpLocks noChangeShapeType="1"/>
            <a:stCxn id="19465" idx="6"/>
            <a:endCxn id="19467" idx="2"/>
          </p:cNvCxnSpPr>
          <p:nvPr/>
        </p:nvCxnSpPr>
        <p:spPr bwMode="auto">
          <a:xfrm flipV="1">
            <a:off x="3971926" y="465931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0" name="AutoShape 23"/>
          <p:cNvCxnSpPr>
            <a:cxnSpLocks noChangeShapeType="1"/>
            <a:stCxn id="19463" idx="6"/>
            <a:endCxn id="19461" idx="1"/>
          </p:cNvCxnSpPr>
          <p:nvPr/>
        </p:nvCxnSpPr>
        <p:spPr bwMode="auto">
          <a:xfrm flipV="1">
            <a:off x="3910013" y="268287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4"/>
          <p:cNvCxnSpPr>
            <a:cxnSpLocks noChangeShapeType="1"/>
            <a:stCxn id="19465" idx="6"/>
            <a:endCxn id="19462" idx="3"/>
          </p:cNvCxnSpPr>
          <p:nvPr/>
        </p:nvCxnSpPr>
        <p:spPr bwMode="auto">
          <a:xfrm>
            <a:off x="3971925" y="591026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2" name="AutoShape 25"/>
          <p:cNvCxnSpPr>
            <a:cxnSpLocks noChangeShapeType="1"/>
            <a:stCxn id="19461" idx="5"/>
            <a:endCxn id="19462" idx="0"/>
          </p:cNvCxnSpPr>
          <p:nvPr/>
        </p:nvCxnSpPr>
        <p:spPr bwMode="auto">
          <a:xfrm>
            <a:off x="9748839" y="291147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383339" y="264636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6318250" y="33464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7515225" y="369252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2732089" y="287496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3287714" y="353218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2817814" y="454660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4103689" y="472440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5041901" y="423386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686300" y="518477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6138863" y="585470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7562850" y="51562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7467600" y="436562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8964614" y="36607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9699625" y="421798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9497" name="Text Box 40"/>
          <p:cNvSpPr txBox="1">
            <a:spLocks noChangeArrowheads="1"/>
          </p:cNvSpPr>
          <p:nvPr/>
        </p:nvSpPr>
        <p:spPr bwMode="auto">
          <a:xfrm>
            <a:off x="9059864" y="49466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9498" name="Text Box 41"/>
          <p:cNvSpPr txBox="1">
            <a:spLocks noChangeArrowheads="1"/>
          </p:cNvSpPr>
          <p:nvPr/>
        </p:nvSpPr>
        <p:spPr bwMode="auto">
          <a:xfrm>
            <a:off x="3524251" y="60753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499" name="Text Box 42"/>
          <p:cNvSpPr txBox="1">
            <a:spLocks noChangeArrowheads="1"/>
          </p:cNvSpPr>
          <p:nvPr/>
        </p:nvSpPr>
        <p:spPr bwMode="auto">
          <a:xfrm>
            <a:off x="3425826" y="22415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0" name="Text Box 43"/>
          <p:cNvSpPr txBox="1">
            <a:spLocks noChangeArrowheads="1"/>
          </p:cNvSpPr>
          <p:nvPr/>
        </p:nvSpPr>
        <p:spPr bwMode="auto">
          <a:xfrm>
            <a:off x="9339263" y="210661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1" name="Text Box 44"/>
          <p:cNvSpPr txBox="1">
            <a:spLocks noChangeArrowheads="1"/>
          </p:cNvSpPr>
          <p:nvPr/>
        </p:nvSpPr>
        <p:spPr bwMode="auto">
          <a:xfrm>
            <a:off x="9653588" y="599281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2" name="Text Box 45"/>
          <p:cNvSpPr txBox="1">
            <a:spLocks noChangeArrowheads="1"/>
          </p:cNvSpPr>
          <p:nvPr/>
        </p:nvSpPr>
        <p:spPr bwMode="auto">
          <a:xfrm>
            <a:off x="5646738" y="417988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3" name="Text Box 46"/>
          <p:cNvSpPr txBox="1">
            <a:spLocks noChangeArrowheads="1"/>
          </p:cNvSpPr>
          <p:nvPr/>
        </p:nvSpPr>
        <p:spPr bwMode="auto">
          <a:xfrm>
            <a:off x="4244976" y="348138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4" name="Text Box 47"/>
          <p:cNvSpPr txBox="1">
            <a:spLocks noChangeArrowheads="1"/>
          </p:cNvSpPr>
          <p:nvPr/>
        </p:nvSpPr>
        <p:spPr bwMode="auto">
          <a:xfrm>
            <a:off x="8255001" y="38719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5" name="Text Box 48"/>
          <p:cNvSpPr txBox="1">
            <a:spLocks noChangeArrowheads="1"/>
          </p:cNvSpPr>
          <p:nvPr/>
        </p:nvSpPr>
        <p:spPr bwMode="auto">
          <a:xfrm>
            <a:off x="1693863" y="28448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19506" name="Text Box 49"/>
          <p:cNvSpPr txBox="1">
            <a:spLocks noChangeArrowheads="1"/>
          </p:cNvSpPr>
          <p:nvPr/>
        </p:nvSpPr>
        <p:spPr bwMode="auto">
          <a:xfrm>
            <a:off x="1608139" y="6059488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19507" name="AutoShape 50"/>
          <p:cNvSpPr>
            <a:spLocks noChangeArrowheads="1"/>
          </p:cNvSpPr>
          <p:nvPr/>
        </p:nvSpPr>
        <p:spPr bwMode="auto">
          <a:xfrm>
            <a:off x="3227389" y="616585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508" name="AutoShape 52"/>
          <p:cNvSpPr>
            <a:spLocks noChangeArrowheads="1"/>
          </p:cNvSpPr>
          <p:nvPr/>
        </p:nvSpPr>
        <p:spPr bwMode="auto">
          <a:xfrm>
            <a:off x="1900239" y="24066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644650" y="2019300"/>
            <a:ext cx="1098550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19510" name="Text Box 51"/>
          <p:cNvSpPr txBox="1">
            <a:spLocks noChangeArrowheads="1"/>
          </p:cNvSpPr>
          <p:nvPr/>
        </p:nvSpPr>
        <p:spPr bwMode="auto">
          <a:xfrm>
            <a:off x="2175618" y="1084078"/>
            <a:ext cx="402272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wrap="square"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s, 2, 3, 4, 5, 6, 7, t }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1B09997C-7455-4D7E-9EEA-0E40B42636F4}"/>
              </a:ext>
            </a:extLst>
          </p:cNvPr>
          <p:cNvSpPr txBox="1">
            <a:spLocks/>
          </p:cNvSpPr>
          <p:nvPr/>
        </p:nvSpPr>
        <p:spPr>
          <a:xfrm>
            <a:off x="2894012" y="-3393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58" name="Picture 2" descr="E:\NIET\Project\xLogo11.png.pagespeed.ic.pydHLuCQEZ.png">
            <a:extLst>
              <a:ext uri="{FF2B5EF4-FFF2-40B4-BE49-F238E27FC236}">
                <a16:creationId xmlns:a16="http://schemas.microsoft.com/office/drawing/2014/main" id="{FE214693-780B-421A-8046-08637DAC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582" y="-11707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1902-750B-46CF-BE9D-AE9D24E8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93863" y="6435779"/>
            <a:ext cx="2133600" cy="365125"/>
          </a:xfrm>
        </p:spPr>
        <p:txBody>
          <a:bodyPr/>
          <a:lstStyle/>
          <a:p>
            <a:fld id="{8297A790-591D-49CA-9C1F-5B3D219B081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58BF-1A27-405C-AAAE-A9F46DF0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1510" y="64117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6F742E-F19C-4C87-AA2C-39EB41A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1"/>
            <a:ext cx="10363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is a collection of records related to each other. The file size is limited by the size of memory and storage medium.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D35A-170C-4BC7-A40D-183D843C5A6E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What is File? (CO5)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0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813079" y="31418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9480704" y="26481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9791854" y="56485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589491" y="26481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395941" y="38181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651404" y="57612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8537729" y="41673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5802466" y="45102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0492" name="AutoShape 12"/>
          <p:cNvCxnSpPr>
            <a:cxnSpLocks noChangeShapeType="1"/>
            <a:stCxn id="20484" idx="7"/>
            <a:endCxn id="20487" idx="2"/>
          </p:cNvCxnSpPr>
          <p:nvPr/>
        </p:nvCxnSpPr>
        <p:spPr bwMode="auto">
          <a:xfrm flipV="1">
            <a:off x="2070253" y="2798938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3" name="AutoShape 13"/>
          <p:cNvCxnSpPr>
            <a:cxnSpLocks noChangeShapeType="1"/>
            <a:stCxn id="20484" idx="6"/>
            <a:endCxn id="20488" idx="1"/>
          </p:cNvCxnSpPr>
          <p:nvPr/>
        </p:nvCxnSpPr>
        <p:spPr bwMode="auto">
          <a:xfrm>
            <a:off x="2122640" y="3292651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4" name="AutoShape 14"/>
          <p:cNvCxnSpPr>
            <a:cxnSpLocks noChangeShapeType="1"/>
            <a:stCxn id="20484" idx="5"/>
            <a:endCxn id="20489" idx="0"/>
          </p:cNvCxnSpPr>
          <p:nvPr/>
        </p:nvCxnSpPr>
        <p:spPr bwMode="auto">
          <a:xfrm>
            <a:off x="2070253" y="3406951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5" name="AutoShape 15"/>
          <p:cNvCxnSpPr>
            <a:cxnSpLocks noChangeShapeType="1"/>
            <a:stCxn id="20488" idx="7"/>
            <a:endCxn id="20485" idx="2"/>
          </p:cNvCxnSpPr>
          <p:nvPr/>
        </p:nvCxnSpPr>
        <p:spPr bwMode="auto">
          <a:xfrm flipV="1">
            <a:off x="4653115" y="2798937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6" name="AutoShape 16"/>
          <p:cNvCxnSpPr>
            <a:cxnSpLocks noChangeShapeType="1"/>
            <a:stCxn id="20490" idx="7"/>
            <a:endCxn id="20485" idx="4"/>
          </p:cNvCxnSpPr>
          <p:nvPr/>
        </p:nvCxnSpPr>
        <p:spPr bwMode="auto">
          <a:xfrm flipV="1">
            <a:off x="8794903" y="2957687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7" name="AutoShape 17"/>
          <p:cNvCxnSpPr>
            <a:cxnSpLocks noChangeShapeType="1"/>
            <a:stCxn id="20488" idx="5"/>
            <a:endCxn id="20491" idx="1"/>
          </p:cNvCxnSpPr>
          <p:nvPr/>
        </p:nvCxnSpPr>
        <p:spPr bwMode="auto">
          <a:xfrm>
            <a:off x="4653115" y="4083225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8" name="AutoShape 18"/>
          <p:cNvCxnSpPr>
            <a:cxnSpLocks noChangeShapeType="1"/>
            <a:stCxn id="20491" idx="5"/>
            <a:endCxn id="20486" idx="2"/>
          </p:cNvCxnSpPr>
          <p:nvPr/>
        </p:nvCxnSpPr>
        <p:spPr bwMode="auto">
          <a:xfrm>
            <a:off x="6059641" y="4775376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9" name="AutoShape 19"/>
          <p:cNvCxnSpPr>
            <a:cxnSpLocks noChangeShapeType="1"/>
            <a:stCxn id="20491" idx="6"/>
            <a:endCxn id="20490" idx="2"/>
          </p:cNvCxnSpPr>
          <p:nvPr/>
        </p:nvCxnSpPr>
        <p:spPr bwMode="auto">
          <a:xfrm flipV="1">
            <a:off x="6112028" y="4318175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0" name="AutoShape 20"/>
          <p:cNvCxnSpPr>
            <a:cxnSpLocks noChangeShapeType="1"/>
            <a:stCxn id="20490" idx="4"/>
            <a:endCxn id="20486" idx="1"/>
          </p:cNvCxnSpPr>
          <p:nvPr/>
        </p:nvCxnSpPr>
        <p:spPr bwMode="auto">
          <a:xfrm>
            <a:off x="8688541" y="4476926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1" name="AutoShape 21"/>
          <p:cNvCxnSpPr>
            <a:cxnSpLocks noChangeShapeType="1"/>
            <a:stCxn id="20485" idx="3"/>
            <a:endCxn id="20491" idx="7"/>
          </p:cNvCxnSpPr>
          <p:nvPr/>
        </p:nvCxnSpPr>
        <p:spPr bwMode="auto">
          <a:xfrm flipH="1">
            <a:off x="6059641" y="2913237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2" name="AutoShape 22"/>
          <p:cNvCxnSpPr>
            <a:cxnSpLocks noChangeShapeType="1"/>
            <a:stCxn id="20488" idx="4"/>
            <a:endCxn id="20489" idx="7"/>
          </p:cNvCxnSpPr>
          <p:nvPr/>
        </p:nvCxnSpPr>
        <p:spPr bwMode="auto">
          <a:xfrm flipH="1">
            <a:off x="3908579" y="4127675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3" name="AutoShape 23"/>
          <p:cNvCxnSpPr>
            <a:cxnSpLocks noChangeShapeType="1"/>
            <a:stCxn id="20489" idx="6"/>
            <a:endCxn id="20491" idx="2"/>
          </p:cNvCxnSpPr>
          <p:nvPr/>
        </p:nvCxnSpPr>
        <p:spPr bwMode="auto">
          <a:xfrm flipV="1">
            <a:off x="3960966" y="4661075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4" name="AutoShape 24"/>
          <p:cNvCxnSpPr>
            <a:cxnSpLocks noChangeShapeType="1"/>
            <a:stCxn id="20487" idx="6"/>
            <a:endCxn id="20485" idx="1"/>
          </p:cNvCxnSpPr>
          <p:nvPr/>
        </p:nvCxnSpPr>
        <p:spPr bwMode="auto">
          <a:xfrm flipV="1">
            <a:off x="3899053" y="2684637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5" name="AutoShape 25"/>
          <p:cNvCxnSpPr>
            <a:cxnSpLocks noChangeShapeType="1"/>
            <a:stCxn id="20489" idx="6"/>
            <a:endCxn id="20486" idx="3"/>
          </p:cNvCxnSpPr>
          <p:nvPr/>
        </p:nvCxnSpPr>
        <p:spPr bwMode="auto">
          <a:xfrm>
            <a:off x="3960965" y="5912026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6" name="AutoShape 26"/>
          <p:cNvCxnSpPr>
            <a:cxnSpLocks noChangeShapeType="1"/>
            <a:stCxn id="20485" idx="5"/>
            <a:endCxn id="20486" idx="0"/>
          </p:cNvCxnSpPr>
          <p:nvPr/>
        </p:nvCxnSpPr>
        <p:spPr bwMode="auto">
          <a:xfrm>
            <a:off x="9737879" y="2913238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372379" y="2648125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307290" y="33482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7504265" y="36942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721129" y="28767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276754" y="35339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806854" y="45483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092729" y="4726163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5030941" y="4235625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675340" y="5186537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127903" y="5856462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7551890" y="51579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456640" y="43673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8953654" y="3662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9688665" y="4219751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9048904" y="494841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0522" name="Text Box 43"/>
          <p:cNvSpPr txBox="1">
            <a:spLocks noChangeArrowheads="1"/>
          </p:cNvSpPr>
          <p:nvPr/>
        </p:nvSpPr>
        <p:spPr bwMode="auto">
          <a:xfrm>
            <a:off x="3818091" y="6077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6600"/>
                </a:solidFill>
              </a:rPr>
              <a:t> </a:t>
            </a:r>
            <a:r>
              <a:rPr lang="en-US" sz="1600" b="1" dirty="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 dirty="0">
              <a:solidFill>
                <a:srgbClr val="006600"/>
              </a:solidFill>
            </a:endParaRPr>
          </a:p>
        </p:txBody>
      </p:sp>
      <p:sp>
        <p:nvSpPr>
          <p:cNvPr id="20523" name="Text Box 44"/>
          <p:cNvSpPr txBox="1">
            <a:spLocks noChangeArrowheads="1"/>
          </p:cNvSpPr>
          <p:nvPr/>
        </p:nvSpPr>
        <p:spPr bwMode="auto">
          <a:xfrm>
            <a:off x="3673628" y="225601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0524" name="Text Box 45"/>
          <p:cNvSpPr txBox="1">
            <a:spLocks noChangeArrowheads="1"/>
          </p:cNvSpPr>
          <p:nvPr/>
        </p:nvSpPr>
        <p:spPr bwMode="auto">
          <a:xfrm>
            <a:off x="9328303" y="21083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5" name="Text Box 46"/>
          <p:cNvSpPr txBox="1">
            <a:spLocks noChangeArrowheads="1"/>
          </p:cNvSpPr>
          <p:nvPr/>
        </p:nvSpPr>
        <p:spPr bwMode="auto">
          <a:xfrm>
            <a:off x="9642628" y="59945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6" name="Text Box 47"/>
          <p:cNvSpPr txBox="1">
            <a:spLocks noChangeArrowheads="1"/>
          </p:cNvSpPr>
          <p:nvPr/>
        </p:nvSpPr>
        <p:spPr bwMode="auto">
          <a:xfrm>
            <a:off x="5635778" y="41816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7" name="Text Box 48"/>
          <p:cNvSpPr txBox="1">
            <a:spLocks noChangeArrowheads="1"/>
          </p:cNvSpPr>
          <p:nvPr/>
        </p:nvSpPr>
        <p:spPr bwMode="auto">
          <a:xfrm>
            <a:off x="4538816" y="3483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0528" name="Text Box 49"/>
          <p:cNvSpPr txBox="1">
            <a:spLocks noChangeArrowheads="1"/>
          </p:cNvSpPr>
          <p:nvPr/>
        </p:nvSpPr>
        <p:spPr bwMode="auto">
          <a:xfrm>
            <a:off x="8244041" y="38736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9" name="Text Box 50"/>
          <p:cNvSpPr txBox="1">
            <a:spLocks noChangeArrowheads="1"/>
          </p:cNvSpPr>
          <p:nvPr/>
        </p:nvSpPr>
        <p:spPr bwMode="auto">
          <a:xfrm>
            <a:off x="1682903" y="2846562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0530" name="Text Box 51"/>
          <p:cNvSpPr txBox="1">
            <a:spLocks noChangeArrowheads="1"/>
          </p:cNvSpPr>
          <p:nvPr/>
        </p:nvSpPr>
        <p:spPr bwMode="auto">
          <a:xfrm>
            <a:off x="1597433" y="6062837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06600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 dirty="0">
              <a:solidFill>
                <a:srgbClr val="006600"/>
              </a:solidFill>
            </a:endParaRPr>
          </a:p>
        </p:txBody>
      </p:sp>
      <p:sp>
        <p:nvSpPr>
          <p:cNvPr id="20531" name="AutoShape 52"/>
          <p:cNvSpPr>
            <a:spLocks noChangeArrowheads="1"/>
          </p:cNvSpPr>
          <p:nvPr/>
        </p:nvSpPr>
        <p:spPr bwMode="auto">
          <a:xfrm>
            <a:off x="3216429" y="6167613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532" name="AutoShape 55"/>
          <p:cNvSpPr>
            <a:spLocks noChangeArrowheads="1"/>
          </p:cNvSpPr>
          <p:nvPr/>
        </p:nvSpPr>
        <p:spPr bwMode="auto">
          <a:xfrm rot="-3296093">
            <a:off x="3340254" y="2044876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533" name="Text Box 56"/>
          <p:cNvSpPr txBox="1">
            <a:spLocks noChangeArrowheads="1"/>
          </p:cNvSpPr>
          <p:nvPr/>
        </p:nvSpPr>
        <p:spPr bwMode="auto">
          <a:xfrm>
            <a:off x="2743200" y="1721025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20534" name="Text Box 58"/>
          <p:cNvSpPr txBox="1">
            <a:spLocks noChangeArrowheads="1"/>
          </p:cNvSpPr>
          <p:nvPr/>
        </p:nvSpPr>
        <p:spPr bwMode="auto">
          <a:xfrm>
            <a:off x="3414866" y="2243312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5" name="Text Box 62"/>
          <p:cNvSpPr txBox="1">
            <a:spLocks noChangeArrowheads="1"/>
          </p:cNvSpPr>
          <p:nvPr/>
        </p:nvSpPr>
        <p:spPr bwMode="auto">
          <a:xfrm>
            <a:off x="3645054" y="229728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0536" name="Text Box 63"/>
          <p:cNvSpPr txBox="1">
            <a:spLocks noChangeArrowheads="1"/>
          </p:cNvSpPr>
          <p:nvPr/>
        </p:nvSpPr>
        <p:spPr bwMode="auto">
          <a:xfrm>
            <a:off x="3513291" y="607712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7" name="Text Box 64"/>
          <p:cNvSpPr txBox="1">
            <a:spLocks noChangeArrowheads="1"/>
          </p:cNvSpPr>
          <p:nvPr/>
        </p:nvSpPr>
        <p:spPr bwMode="auto">
          <a:xfrm>
            <a:off x="4234016" y="34831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8" name="Text Box 65"/>
          <p:cNvSpPr txBox="1">
            <a:spLocks noChangeArrowheads="1"/>
          </p:cNvSpPr>
          <p:nvPr/>
        </p:nvSpPr>
        <p:spPr bwMode="auto">
          <a:xfrm>
            <a:off x="4462616" y="3527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0539" name="Text Box 66"/>
          <p:cNvSpPr txBox="1">
            <a:spLocks noChangeArrowheads="1"/>
          </p:cNvSpPr>
          <p:nvPr/>
        </p:nvSpPr>
        <p:spPr bwMode="auto">
          <a:xfrm>
            <a:off x="3738309" y="61549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X</a:t>
            </a:r>
          </a:p>
        </p:txBody>
      </p:sp>
      <p:sp>
        <p:nvSpPr>
          <p:cNvPr id="20540" name="Text Box 51"/>
          <p:cNvSpPr txBox="1">
            <a:spLocks noChangeArrowheads="1"/>
          </p:cNvSpPr>
          <p:nvPr/>
        </p:nvSpPr>
        <p:spPr bwMode="auto">
          <a:xfrm>
            <a:off x="2144713" y="97184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2, 3, 4, 5, 6, 7, t }</a:t>
            </a:r>
          </a:p>
        </p:txBody>
      </p:sp>
      <p:sp>
        <p:nvSpPr>
          <p:cNvPr id="20541" name="Freeform 42"/>
          <p:cNvSpPr>
            <a:spLocks/>
          </p:cNvSpPr>
          <p:nvPr/>
        </p:nvSpPr>
        <p:spPr bwMode="auto">
          <a:xfrm>
            <a:off x="1613053" y="2810050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7"/>
              <a:gd name="T61" fmla="*/ 0 h 576"/>
              <a:gd name="T62" fmla="*/ 647 w 647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E6329D85-5108-4CA7-9742-D4DA2C373DE6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endParaRPr lang="en-US" sz="3200" dirty="0"/>
          </a:p>
        </p:txBody>
      </p:sp>
      <p:pic>
        <p:nvPicPr>
          <p:cNvPr id="63" name="Picture 2" descr="E:\NIET\Project\xLogo11.png.pagespeed.ic.pydHLuCQEZ.png">
            <a:extLst>
              <a:ext uri="{FF2B5EF4-FFF2-40B4-BE49-F238E27FC236}">
                <a16:creationId xmlns:a16="http://schemas.microsoft.com/office/drawing/2014/main" id="{5FF80503-A950-4889-8F0E-A84F46AC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1C4-D2E2-49D4-9984-630A6C9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2EA-1384-4E80-BE74-604ECEA0D4C2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F457-D397-4604-A740-53550E1C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23EAC-63FC-40F2-8718-6292F8E1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2132014" y="297298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9799639" y="247927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0110789" y="547964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3908426" y="247927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714876" y="364925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970339" y="559235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8856664" y="399850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121401" y="434140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1516" name="AutoShape 11"/>
          <p:cNvCxnSpPr>
            <a:cxnSpLocks noChangeShapeType="1"/>
            <a:stCxn id="21508" idx="7"/>
            <a:endCxn id="21511" idx="2"/>
          </p:cNvCxnSpPr>
          <p:nvPr/>
        </p:nvCxnSpPr>
        <p:spPr bwMode="auto">
          <a:xfrm flipV="1">
            <a:off x="2389188" y="263008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1517" name="AutoShape 12"/>
          <p:cNvCxnSpPr>
            <a:cxnSpLocks noChangeShapeType="1"/>
            <a:stCxn id="21508" idx="6"/>
            <a:endCxn id="21512" idx="1"/>
          </p:cNvCxnSpPr>
          <p:nvPr/>
        </p:nvCxnSpPr>
        <p:spPr bwMode="auto">
          <a:xfrm>
            <a:off x="2441575" y="3123796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1518" name="AutoShape 13"/>
          <p:cNvCxnSpPr>
            <a:cxnSpLocks noChangeShapeType="1"/>
            <a:stCxn id="21508" idx="5"/>
            <a:endCxn id="21513" idx="0"/>
          </p:cNvCxnSpPr>
          <p:nvPr/>
        </p:nvCxnSpPr>
        <p:spPr bwMode="auto">
          <a:xfrm>
            <a:off x="2389188" y="3238096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1519" name="AutoShape 14"/>
          <p:cNvCxnSpPr>
            <a:cxnSpLocks noChangeShapeType="1"/>
            <a:stCxn id="21512" idx="7"/>
            <a:endCxn id="21509" idx="2"/>
          </p:cNvCxnSpPr>
          <p:nvPr/>
        </p:nvCxnSpPr>
        <p:spPr bwMode="auto">
          <a:xfrm flipV="1">
            <a:off x="4972050" y="263008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4" idx="7"/>
            <a:endCxn id="21509" idx="4"/>
          </p:cNvCxnSpPr>
          <p:nvPr/>
        </p:nvCxnSpPr>
        <p:spPr bwMode="auto">
          <a:xfrm flipV="1">
            <a:off x="9113838" y="278883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16"/>
          <p:cNvCxnSpPr>
            <a:cxnSpLocks noChangeShapeType="1"/>
            <a:stCxn id="21512" idx="5"/>
            <a:endCxn id="21515" idx="1"/>
          </p:cNvCxnSpPr>
          <p:nvPr/>
        </p:nvCxnSpPr>
        <p:spPr bwMode="auto">
          <a:xfrm>
            <a:off x="4972050" y="391437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17"/>
          <p:cNvCxnSpPr>
            <a:cxnSpLocks noChangeShapeType="1"/>
            <a:stCxn id="21515" idx="5"/>
            <a:endCxn id="21510" idx="2"/>
          </p:cNvCxnSpPr>
          <p:nvPr/>
        </p:nvCxnSpPr>
        <p:spPr bwMode="auto">
          <a:xfrm>
            <a:off x="6378576" y="460652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15" idx="6"/>
            <a:endCxn id="21514" idx="2"/>
          </p:cNvCxnSpPr>
          <p:nvPr/>
        </p:nvCxnSpPr>
        <p:spPr bwMode="auto">
          <a:xfrm flipV="1">
            <a:off x="6430963" y="414932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19"/>
          <p:cNvCxnSpPr>
            <a:cxnSpLocks noChangeShapeType="1"/>
            <a:stCxn id="21514" idx="4"/>
            <a:endCxn id="21510" idx="1"/>
          </p:cNvCxnSpPr>
          <p:nvPr/>
        </p:nvCxnSpPr>
        <p:spPr bwMode="auto">
          <a:xfrm>
            <a:off x="9007476" y="430807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20"/>
          <p:cNvCxnSpPr>
            <a:cxnSpLocks noChangeShapeType="1"/>
            <a:stCxn id="21509" idx="3"/>
            <a:endCxn id="21515" idx="7"/>
          </p:cNvCxnSpPr>
          <p:nvPr/>
        </p:nvCxnSpPr>
        <p:spPr bwMode="auto">
          <a:xfrm flipH="1">
            <a:off x="6378576" y="274438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21"/>
          <p:cNvCxnSpPr>
            <a:cxnSpLocks noChangeShapeType="1"/>
            <a:stCxn id="21512" idx="4"/>
            <a:endCxn id="21513" idx="7"/>
          </p:cNvCxnSpPr>
          <p:nvPr/>
        </p:nvCxnSpPr>
        <p:spPr bwMode="auto">
          <a:xfrm flipH="1">
            <a:off x="4227514" y="395882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22"/>
          <p:cNvCxnSpPr>
            <a:cxnSpLocks noChangeShapeType="1"/>
            <a:stCxn id="21513" idx="6"/>
            <a:endCxn id="21515" idx="2"/>
          </p:cNvCxnSpPr>
          <p:nvPr/>
        </p:nvCxnSpPr>
        <p:spPr bwMode="auto">
          <a:xfrm flipV="1">
            <a:off x="4279901" y="449222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8" name="AutoShape 23"/>
          <p:cNvCxnSpPr>
            <a:cxnSpLocks noChangeShapeType="1"/>
            <a:stCxn id="21511" idx="6"/>
            <a:endCxn id="21509" idx="1"/>
          </p:cNvCxnSpPr>
          <p:nvPr/>
        </p:nvCxnSpPr>
        <p:spPr bwMode="auto">
          <a:xfrm flipV="1">
            <a:off x="4217988" y="2515782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9" name="AutoShape 24"/>
          <p:cNvCxnSpPr>
            <a:cxnSpLocks noChangeShapeType="1"/>
            <a:stCxn id="21513" idx="6"/>
            <a:endCxn id="21510" idx="3"/>
          </p:cNvCxnSpPr>
          <p:nvPr/>
        </p:nvCxnSpPr>
        <p:spPr bwMode="auto">
          <a:xfrm>
            <a:off x="4279900" y="574317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0" name="AutoShape 25"/>
          <p:cNvCxnSpPr>
            <a:cxnSpLocks noChangeShapeType="1"/>
            <a:stCxn id="21509" idx="5"/>
            <a:endCxn id="21510" idx="0"/>
          </p:cNvCxnSpPr>
          <p:nvPr/>
        </p:nvCxnSpPr>
        <p:spPr bwMode="auto">
          <a:xfrm>
            <a:off x="10056814" y="274438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6691314" y="247927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626225" y="317935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7823200" y="352543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3040064" y="270787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595689" y="336509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125789" y="437950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4411664" y="455730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5349876" y="406677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4994275" y="501768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6446838" y="568760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7870825" y="498910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7775575" y="419853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9272589" y="349368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10007600" y="405089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9367839" y="477955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4137026" y="590827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3992563" y="208715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9647238" y="193952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9961563" y="582572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5954713" y="401279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4857751" y="331429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8562976" y="370482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2001838" y="267770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1916114" y="5892395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55" name="AutoShape 51"/>
          <p:cNvSpPr>
            <a:spLocks noChangeArrowheads="1"/>
          </p:cNvSpPr>
          <p:nvPr/>
        </p:nvSpPr>
        <p:spPr bwMode="auto">
          <a:xfrm>
            <a:off x="3535364" y="5998758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56" name="Text Box 55"/>
          <p:cNvSpPr txBox="1">
            <a:spLocks noChangeArrowheads="1"/>
          </p:cNvSpPr>
          <p:nvPr/>
        </p:nvSpPr>
        <p:spPr bwMode="auto">
          <a:xfrm>
            <a:off x="3733801" y="207445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1557" name="Text Box 56"/>
          <p:cNvSpPr txBox="1">
            <a:spLocks noChangeArrowheads="1"/>
          </p:cNvSpPr>
          <p:nvPr/>
        </p:nvSpPr>
        <p:spPr bwMode="auto">
          <a:xfrm>
            <a:off x="3963989" y="212843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58" name="Text Box 57"/>
          <p:cNvSpPr txBox="1">
            <a:spLocks noChangeArrowheads="1"/>
          </p:cNvSpPr>
          <p:nvPr/>
        </p:nvSpPr>
        <p:spPr bwMode="auto">
          <a:xfrm>
            <a:off x="3832226" y="590827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9" name="Text Box 58"/>
          <p:cNvSpPr txBox="1">
            <a:spLocks noChangeArrowheads="1"/>
          </p:cNvSpPr>
          <p:nvPr/>
        </p:nvSpPr>
        <p:spPr bwMode="auto">
          <a:xfrm>
            <a:off x="4552951" y="331429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1560" name="Text Box 59"/>
          <p:cNvSpPr txBox="1">
            <a:spLocks noChangeArrowheads="1"/>
          </p:cNvSpPr>
          <p:nvPr/>
        </p:nvSpPr>
        <p:spPr bwMode="auto">
          <a:xfrm>
            <a:off x="4781551" y="335874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61" name="Text Box 60"/>
          <p:cNvSpPr txBox="1">
            <a:spLocks noChangeArrowheads="1"/>
          </p:cNvSpPr>
          <p:nvPr/>
        </p:nvSpPr>
        <p:spPr bwMode="auto">
          <a:xfrm>
            <a:off x="4044951" y="597812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62" name="AutoShape 61"/>
          <p:cNvSpPr>
            <a:spLocks noChangeArrowheads="1"/>
          </p:cNvSpPr>
          <p:nvPr/>
        </p:nvSpPr>
        <p:spPr bwMode="auto">
          <a:xfrm rot="2984085">
            <a:off x="4491039" y="1890308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63" name="Text Box 62"/>
          <p:cNvSpPr txBox="1">
            <a:spLocks noChangeArrowheads="1"/>
          </p:cNvSpPr>
          <p:nvPr/>
        </p:nvSpPr>
        <p:spPr bwMode="auto">
          <a:xfrm>
            <a:off x="4814889" y="1764895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1564" name="Text Box 51"/>
          <p:cNvSpPr txBox="1">
            <a:spLocks noChangeArrowheads="1"/>
          </p:cNvSpPr>
          <p:nvPr/>
        </p:nvSpPr>
        <p:spPr bwMode="auto">
          <a:xfrm>
            <a:off x="2360613" y="923133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2, 3, 4, 5, 6, 7, t }</a:t>
            </a:r>
          </a:p>
        </p:txBody>
      </p:sp>
      <p:sp>
        <p:nvSpPr>
          <p:cNvPr id="21565" name="Freeform 41"/>
          <p:cNvSpPr>
            <a:spLocks/>
          </p:cNvSpPr>
          <p:nvPr/>
        </p:nvSpPr>
        <p:spPr bwMode="auto">
          <a:xfrm>
            <a:off x="1931988" y="2641195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7"/>
              <a:gd name="T61" fmla="*/ 0 h 576"/>
              <a:gd name="T62" fmla="*/ 647 w 647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E9CD1369-DEA5-46C9-A8DC-A348AEACD722}"/>
              </a:ext>
            </a:extLst>
          </p:cNvPr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5" name="Picture 2" descr="E:\NIET\Project\xLogo11.png.pagespeed.ic.pydHLuCQEZ.png">
            <a:extLst>
              <a:ext uri="{FF2B5EF4-FFF2-40B4-BE49-F238E27FC236}">
                <a16:creationId xmlns:a16="http://schemas.microsoft.com/office/drawing/2014/main" id="{C53124D0-6C25-41CE-96CB-F8F6DCE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727" y="-3309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884C-F732-4492-BE36-92F3CF39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D149-082B-40EC-84C3-DF8032986B8C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F1F7-E2E8-4556-9DEC-6A0259AD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37808-C41A-4B96-A2E5-AA2A1BB4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814514" y="30210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9482139" y="25273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9793289" y="55276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3590926" y="25273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4397376" y="36972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3652839" y="564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8539164" y="40465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803901" y="43894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2540" name="AutoShape 11"/>
          <p:cNvCxnSpPr>
            <a:cxnSpLocks noChangeShapeType="1"/>
            <a:stCxn id="22532" idx="7"/>
            <a:endCxn id="22535" idx="2"/>
          </p:cNvCxnSpPr>
          <p:nvPr/>
        </p:nvCxnSpPr>
        <p:spPr bwMode="auto">
          <a:xfrm flipV="1">
            <a:off x="2071688" y="267811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2541" name="AutoShape 12"/>
          <p:cNvCxnSpPr>
            <a:cxnSpLocks noChangeShapeType="1"/>
            <a:stCxn id="22532" idx="6"/>
            <a:endCxn id="22536" idx="1"/>
          </p:cNvCxnSpPr>
          <p:nvPr/>
        </p:nvCxnSpPr>
        <p:spPr bwMode="auto">
          <a:xfrm>
            <a:off x="2124075" y="3171826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2542" name="AutoShape 13"/>
          <p:cNvCxnSpPr>
            <a:cxnSpLocks noChangeShapeType="1"/>
            <a:stCxn id="22532" idx="5"/>
            <a:endCxn id="22537" idx="0"/>
          </p:cNvCxnSpPr>
          <p:nvPr/>
        </p:nvCxnSpPr>
        <p:spPr bwMode="auto">
          <a:xfrm>
            <a:off x="2071688" y="3286126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2543" name="AutoShape 14"/>
          <p:cNvCxnSpPr>
            <a:cxnSpLocks noChangeShapeType="1"/>
            <a:stCxn id="22536" idx="7"/>
            <a:endCxn id="22533" idx="2"/>
          </p:cNvCxnSpPr>
          <p:nvPr/>
        </p:nvCxnSpPr>
        <p:spPr bwMode="auto">
          <a:xfrm flipV="1">
            <a:off x="4654550" y="267811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8" idx="7"/>
            <a:endCxn id="22533" idx="4"/>
          </p:cNvCxnSpPr>
          <p:nvPr/>
        </p:nvCxnSpPr>
        <p:spPr bwMode="auto">
          <a:xfrm flipV="1">
            <a:off x="8796338" y="283686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5" name="AutoShape 16"/>
          <p:cNvCxnSpPr>
            <a:cxnSpLocks noChangeShapeType="1"/>
            <a:stCxn id="22536" idx="5"/>
            <a:endCxn id="22539" idx="1"/>
          </p:cNvCxnSpPr>
          <p:nvPr/>
        </p:nvCxnSpPr>
        <p:spPr bwMode="auto">
          <a:xfrm>
            <a:off x="4654550" y="396240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6" name="AutoShape 17"/>
          <p:cNvCxnSpPr>
            <a:cxnSpLocks noChangeShapeType="1"/>
            <a:stCxn id="22539" idx="5"/>
            <a:endCxn id="22534" idx="2"/>
          </p:cNvCxnSpPr>
          <p:nvPr/>
        </p:nvCxnSpPr>
        <p:spPr bwMode="auto">
          <a:xfrm>
            <a:off x="6061076" y="465455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9" idx="6"/>
            <a:endCxn id="22538" idx="2"/>
          </p:cNvCxnSpPr>
          <p:nvPr/>
        </p:nvCxnSpPr>
        <p:spPr bwMode="auto">
          <a:xfrm flipV="1">
            <a:off x="6113463" y="419735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8" name="AutoShape 19"/>
          <p:cNvCxnSpPr>
            <a:cxnSpLocks noChangeShapeType="1"/>
            <a:stCxn id="22538" idx="4"/>
            <a:endCxn id="22534" idx="1"/>
          </p:cNvCxnSpPr>
          <p:nvPr/>
        </p:nvCxnSpPr>
        <p:spPr bwMode="auto">
          <a:xfrm>
            <a:off x="8689976" y="435610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9" name="AutoShape 20"/>
          <p:cNvCxnSpPr>
            <a:cxnSpLocks noChangeShapeType="1"/>
            <a:stCxn id="22533" idx="3"/>
            <a:endCxn id="22539" idx="7"/>
          </p:cNvCxnSpPr>
          <p:nvPr/>
        </p:nvCxnSpPr>
        <p:spPr bwMode="auto">
          <a:xfrm flipH="1">
            <a:off x="6061076" y="279241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0" name="AutoShape 21"/>
          <p:cNvCxnSpPr>
            <a:cxnSpLocks noChangeShapeType="1"/>
            <a:stCxn id="22536" idx="4"/>
            <a:endCxn id="22537" idx="7"/>
          </p:cNvCxnSpPr>
          <p:nvPr/>
        </p:nvCxnSpPr>
        <p:spPr bwMode="auto">
          <a:xfrm flipH="1">
            <a:off x="3910014" y="400685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22"/>
          <p:cNvCxnSpPr>
            <a:cxnSpLocks noChangeShapeType="1"/>
            <a:stCxn id="22537" idx="6"/>
            <a:endCxn id="22539" idx="2"/>
          </p:cNvCxnSpPr>
          <p:nvPr/>
        </p:nvCxnSpPr>
        <p:spPr bwMode="auto">
          <a:xfrm flipV="1">
            <a:off x="3962401" y="454025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23"/>
          <p:cNvCxnSpPr>
            <a:cxnSpLocks noChangeShapeType="1"/>
            <a:stCxn id="22535" idx="6"/>
            <a:endCxn id="22533" idx="1"/>
          </p:cNvCxnSpPr>
          <p:nvPr/>
        </p:nvCxnSpPr>
        <p:spPr bwMode="auto">
          <a:xfrm flipV="1">
            <a:off x="3900488" y="2563812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4"/>
          <p:cNvCxnSpPr>
            <a:cxnSpLocks noChangeShapeType="1"/>
            <a:stCxn id="22537" idx="6"/>
            <a:endCxn id="22534" idx="3"/>
          </p:cNvCxnSpPr>
          <p:nvPr/>
        </p:nvCxnSpPr>
        <p:spPr bwMode="auto">
          <a:xfrm>
            <a:off x="3962400" y="579120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4" name="AutoShape 25"/>
          <p:cNvCxnSpPr>
            <a:cxnSpLocks noChangeShapeType="1"/>
            <a:stCxn id="22533" idx="5"/>
            <a:endCxn id="22534" idx="0"/>
          </p:cNvCxnSpPr>
          <p:nvPr/>
        </p:nvCxnSpPr>
        <p:spPr bwMode="auto">
          <a:xfrm>
            <a:off x="9739314" y="279241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6373814" y="252730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308725" y="32273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7505700" y="35734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2722564" y="27559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278189" y="3413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2808289" y="442753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4094164" y="460533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5032376" y="411480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4676775" y="506571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6129338" y="573563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7553325" y="50371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7458075" y="42465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8955089" y="354171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2568" name="Text Box 39"/>
          <p:cNvSpPr txBox="1">
            <a:spLocks noChangeArrowheads="1"/>
          </p:cNvSpPr>
          <p:nvPr/>
        </p:nvSpPr>
        <p:spPr bwMode="auto">
          <a:xfrm>
            <a:off x="9690100" y="409892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2569" name="Text Box 40"/>
          <p:cNvSpPr txBox="1">
            <a:spLocks noChangeArrowheads="1"/>
          </p:cNvSpPr>
          <p:nvPr/>
        </p:nvSpPr>
        <p:spPr bwMode="auto">
          <a:xfrm>
            <a:off x="9050339" y="482758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3819526" y="59563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3675063" y="21351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9329738" y="19875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9644063" y="58737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5637213" y="406082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4540251" y="33623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8245476" y="37528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1684338" y="27257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8" name="Text Box 53"/>
          <p:cNvSpPr txBox="1">
            <a:spLocks noChangeArrowheads="1"/>
          </p:cNvSpPr>
          <p:nvPr/>
        </p:nvSpPr>
        <p:spPr bwMode="auto">
          <a:xfrm>
            <a:off x="3416301" y="212248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2579" name="Text Box 54"/>
          <p:cNvSpPr txBox="1">
            <a:spLocks noChangeArrowheads="1"/>
          </p:cNvSpPr>
          <p:nvPr/>
        </p:nvSpPr>
        <p:spPr bwMode="auto">
          <a:xfrm>
            <a:off x="3646489" y="217646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0" name="Text Box 55"/>
          <p:cNvSpPr txBox="1">
            <a:spLocks noChangeArrowheads="1"/>
          </p:cNvSpPr>
          <p:nvPr/>
        </p:nvSpPr>
        <p:spPr bwMode="auto">
          <a:xfrm>
            <a:off x="3514726" y="59563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81" name="Text Box 56"/>
          <p:cNvSpPr txBox="1">
            <a:spLocks noChangeArrowheads="1"/>
          </p:cNvSpPr>
          <p:nvPr/>
        </p:nvSpPr>
        <p:spPr bwMode="auto">
          <a:xfrm>
            <a:off x="4235451" y="336232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2582" name="Text Box 57"/>
          <p:cNvSpPr txBox="1">
            <a:spLocks noChangeArrowheads="1"/>
          </p:cNvSpPr>
          <p:nvPr/>
        </p:nvSpPr>
        <p:spPr bwMode="auto">
          <a:xfrm>
            <a:off x="4464051" y="34067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3" name="Text Box 58"/>
          <p:cNvSpPr txBox="1">
            <a:spLocks noChangeArrowheads="1"/>
          </p:cNvSpPr>
          <p:nvPr/>
        </p:nvSpPr>
        <p:spPr bwMode="auto">
          <a:xfrm>
            <a:off x="3727451" y="60261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4" name="Text Box 51"/>
          <p:cNvSpPr txBox="1">
            <a:spLocks noChangeArrowheads="1"/>
          </p:cNvSpPr>
          <p:nvPr/>
        </p:nvSpPr>
        <p:spPr bwMode="auto">
          <a:xfrm>
            <a:off x="2368551" y="85725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6, 7, t }</a:t>
            </a:r>
          </a:p>
        </p:txBody>
      </p:sp>
      <p:sp>
        <p:nvSpPr>
          <p:cNvPr id="22585" name="Freeform 61"/>
          <p:cNvSpPr>
            <a:spLocks/>
          </p:cNvSpPr>
          <p:nvPr/>
        </p:nvSpPr>
        <p:spPr bwMode="auto">
          <a:xfrm>
            <a:off x="1647825" y="1844675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74F2790-D9F4-43F9-AC5A-A0D6D5521C7B}"/>
              </a:ext>
            </a:extLst>
          </p:cNvPr>
          <p:cNvSpPr txBox="1">
            <a:spLocks/>
          </p:cNvSpPr>
          <p:nvPr/>
        </p:nvSpPr>
        <p:spPr>
          <a:xfrm>
            <a:off x="2894473" y="85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1" name="Picture 2" descr="E:\NIET\Project\xLogo11.png.pagespeed.ic.pydHLuCQEZ.png">
            <a:extLst>
              <a:ext uri="{FF2B5EF4-FFF2-40B4-BE49-F238E27FC236}">
                <a16:creationId xmlns:a16="http://schemas.microsoft.com/office/drawing/2014/main" id="{D5C8AFC9-CD61-4F94-938D-D6413414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-2458"/>
            <a:ext cx="1447800" cy="817163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BE4B2-2CBA-429C-845B-438EB0B5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6B7B-50A2-4F17-9598-F6CE3330DE6E}" type="datetime1">
              <a:rPr lang="en-US" smtClean="0"/>
              <a:t>9/3/2021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BFDE-DC9B-4D3C-81B6-DA10034F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85069-F56B-441F-B8D2-1E87E255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890714" y="29448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9558339" y="24511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9869489" y="54514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3667126" y="24511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4473576" y="3621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729039" y="55641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8615364" y="3970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880101" y="4313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3564" name="AutoShape 11"/>
          <p:cNvCxnSpPr>
            <a:cxnSpLocks noChangeShapeType="1"/>
            <a:stCxn id="23556" idx="7"/>
            <a:endCxn id="23559" idx="2"/>
          </p:cNvCxnSpPr>
          <p:nvPr/>
        </p:nvCxnSpPr>
        <p:spPr bwMode="auto">
          <a:xfrm flipV="1">
            <a:off x="2147888" y="260191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3565" name="AutoShape 12"/>
          <p:cNvCxnSpPr>
            <a:cxnSpLocks noChangeShapeType="1"/>
            <a:stCxn id="23556" idx="6"/>
            <a:endCxn id="23560" idx="1"/>
          </p:cNvCxnSpPr>
          <p:nvPr/>
        </p:nvCxnSpPr>
        <p:spPr bwMode="auto">
          <a:xfrm>
            <a:off x="2200275" y="3095626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66" name="AutoShape 13"/>
          <p:cNvCxnSpPr>
            <a:cxnSpLocks noChangeShapeType="1"/>
            <a:stCxn id="23556" idx="5"/>
            <a:endCxn id="23561" idx="0"/>
          </p:cNvCxnSpPr>
          <p:nvPr/>
        </p:nvCxnSpPr>
        <p:spPr bwMode="auto">
          <a:xfrm>
            <a:off x="2147888" y="3209926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3560" idx="7"/>
            <a:endCxn id="23557" idx="2"/>
          </p:cNvCxnSpPr>
          <p:nvPr/>
        </p:nvCxnSpPr>
        <p:spPr bwMode="auto">
          <a:xfrm flipV="1">
            <a:off x="4730750" y="260191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2" idx="7"/>
            <a:endCxn id="23557" idx="4"/>
          </p:cNvCxnSpPr>
          <p:nvPr/>
        </p:nvCxnSpPr>
        <p:spPr bwMode="auto">
          <a:xfrm flipV="1">
            <a:off x="8872538" y="276066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9" name="AutoShape 16"/>
          <p:cNvCxnSpPr>
            <a:cxnSpLocks noChangeShapeType="1"/>
            <a:stCxn id="23560" idx="5"/>
            <a:endCxn id="23563" idx="1"/>
          </p:cNvCxnSpPr>
          <p:nvPr/>
        </p:nvCxnSpPr>
        <p:spPr bwMode="auto">
          <a:xfrm>
            <a:off x="4730750" y="388620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AutoShape 17"/>
          <p:cNvCxnSpPr>
            <a:cxnSpLocks noChangeShapeType="1"/>
            <a:stCxn id="23563" idx="5"/>
            <a:endCxn id="23558" idx="2"/>
          </p:cNvCxnSpPr>
          <p:nvPr/>
        </p:nvCxnSpPr>
        <p:spPr bwMode="auto">
          <a:xfrm>
            <a:off x="6137276" y="457835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63" idx="6"/>
            <a:endCxn id="23562" idx="2"/>
          </p:cNvCxnSpPr>
          <p:nvPr/>
        </p:nvCxnSpPr>
        <p:spPr bwMode="auto">
          <a:xfrm flipV="1">
            <a:off x="6189663" y="412115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2" name="AutoShape 19"/>
          <p:cNvCxnSpPr>
            <a:cxnSpLocks noChangeShapeType="1"/>
            <a:stCxn id="23562" idx="4"/>
            <a:endCxn id="23558" idx="1"/>
          </p:cNvCxnSpPr>
          <p:nvPr/>
        </p:nvCxnSpPr>
        <p:spPr bwMode="auto">
          <a:xfrm>
            <a:off x="8766176" y="427990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20"/>
          <p:cNvCxnSpPr>
            <a:cxnSpLocks noChangeShapeType="1"/>
            <a:stCxn id="23557" idx="3"/>
            <a:endCxn id="23563" idx="7"/>
          </p:cNvCxnSpPr>
          <p:nvPr/>
        </p:nvCxnSpPr>
        <p:spPr bwMode="auto">
          <a:xfrm flipH="1">
            <a:off x="6137276" y="271621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4" name="AutoShape 21"/>
          <p:cNvCxnSpPr>
            <a:cxnSpLocks noChangeShapeType="1"/>
            <a:stCxn id="23560" idx="4"/>
            <a:endCxn id="23561" idx="7"/>
          </p:cNvCxnSpPr>
          <p:nvPr/>
        </p:nvCxnSpPr>
        <p:spPr bwMode="auto">
          <a:xfrm flipH="1">
            <a:off x="3986214" y="393065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22"/>
          <p:cNvCxnSpPr>
            <a:cxnSpLocks noChangeShapeType="1"/>
            <a:stCxn id="23561" idx="6"/>
            <a:endCxn id="23563" idx="2"/>
          </p:cNvCxnSpPr>
          <p:nvPr/>
        </p:nvCxnSpPr>
        <p:spPr bwMode="auto">
          <a:xfrm flipV="1">
            <a:off x="4038601" y="446405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AutoShape 23"/>
          <p:cNvCxnSpPr>
            <a:cxnSpLocks noChangeShapeType="1"/>
            <a:stCxn id="23559" idx="6"/>
            <a:endCxn id="23557" idx="1"/>
          </p:cNvCxnSpPr>
          <p:nvPr/>
        </p:nvCxnSpPr>
        <p:spPr bwMode="auto">
          <a:xfrm flipV="1">
            <a:off x="3976688" y="248761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77" name="AutoShape 24"/>
          <p:cNvCxnSpPr>
            <a:cxnSpLocks noChangeShapeType="1"/>
            <a:stCxn id="23561" idx="6"/>
            <a:endCxn id="23558" idx="3"/>
          </p:cNvCxnSpPr>
          <p:nvPr/>
        </p:nvCxnSpPr>
        <p:spPr bwMode="auto">
          <a:xfrm>
            <a:off x="4038600" y="571500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8" name="AutoShape 25"/>
          <p:cNvCxnSpPr>
            <a:cxnSpLocks noChangeShapeType="1"/>
            <a:stCxn id="23557" idx="5"/>
            <a:endCxn id="23558" idx="0"/>
          </p:cNvCxnSpPr>
          <p:nvPr/>
        </p:nvCxnSpPr>
        <p:spPr bwMode="auto">
          <a:xfrm>
            <a:off x="9815514" y="271621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450014" y="245110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6384925" y="31511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581900" y="34972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2798764" y="26797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3354389" y="33369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2884489" y="435133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4170364" y="452913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5108576" y="403860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4752975" y="498951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6205538" y="565943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7629525" y="49609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7534275" y="417036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9031289" y="346551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9766300" y="402272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9126539" y="475138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3594" name="Text Box 41"/>
          <p:cNvSpPr txBox="1">
            <a:spLocks noChangeArrowheads="1"/>
          </p:cNvSpPr>
          <p:nvPr/>
        </p:nvSpPr>
        <p:spPr bwMode="auto">
          <a:xfrm>
            <a:off x="3895726" y="58801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3595" name="Text Box 42"/>
          <p:cNvSpPr txBox="1">
            <a:spLocks noChangeArrowheads="1"/>
          </p:cNvSpPr>
          <p:nvPr/>
        </p:nvSpPr>
        <p:spPr bwMode="auto">
          <a:xfrm>
            <a:off x="3751263" y="20589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596" name="Text Box 43"/>
          <p:cNvSpPr txBox="1">
            <a:spLocks noChangeArrowheads="1"/>
          </p:cNvSpPr>
          <p:nvPr/>
        </p:nvSpPr>
        <p:spPr bwMode="auto">
          <a:xfrm>
            <a:off x="9405938" y="19113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597" name="Text Box 44"/>
          <p:cNvSpPr txBox="1">
            <a:spLocks noChangeArrowheads="1"/>
          </p:cNvSpPr>
          <p:nvPr/>
        </p:nvSpPr>
        <p:spPr bwMode="auto">
          <a:xfrm>
            <a:off x="9720263" y="579755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598" name="Text Box 45"/>
          <p:cNvSpPr txBox="1">
            <a:spLocks noChangeArrowheads="1"/>
          </p:cNvSpPr>
          <p:nvPr/>
        </p:nvSpPr>
        <p:spPr bwMode="auto">
          <a:xfrm>
            <a:off x="5713413" y="398462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599" name="Text Box 46"/>
          <p:cNvSpPr txBox="1">
            <a:spLocks noChangeArrowheads="1"/>
          </p:cNvSpPr>
          <p:nvPr/>
        </p:nvSpPr>
        <p:spPr bwMode="auto">
          <a:xfrm>
            <a:off x="4616451" y="328612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00" name="Text Box 47"/>
          <p:cNvSpPr txBox="1">
            <a:spLocks noChangeArrowheads="1"/>
          </p:cNvSpPr>
          <p:nvPr/>
        </p:nvSpPr>
        <p:spPr bwMode="auto">
          <a:xfrm>
            <a:off x="8321676" y="36766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601" name="Text Box 48"/>
          <p:cNvSpPr txBox="1">
            <a:spLocks noChangeArrowheads="1"/>
          </p:cNvSpPr>
          <p:nvPr/>
        </p:nvSpPr>
        <p:spPr bwMode="auto">
          <a:xfrm>
            <a:off x="1760538" y="26495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3492501" y="204628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3722689" y="210026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3590926" y="58801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4311651" y="328612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4540251" y="33305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3803651" y="59499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8" name="AutoShape 60"/>
          <p:cNvSpPr>
            <a:spLocks noChangeArrowheads="1"/>
          </p:cNvSpPr>
          <p:nvPr/>
        </p:nvSpPr>
        <p:spPr bwMode="auto">
          <a:xfrm rot="-3296093">
            <a:off x="9297989" y="1720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09" name="Text Box 61"/>
          <p:cNvSpPr txBox="1">
            <a:spLocks noChangeArrowheads="1"/>
          </p:cNvSpPr>
          <p:nvPr/>
        </p:nvSpPr>
        <p:spPr bwMode="auto">
          <a:xfrm>
            <a:off x="8696325" y="1397000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23610" name="Text Box 62"/>
          <p:cNvSpPr txBox="1">
            <a:spLocks noChangeArrowheads="1"/>
          </p:cNvSpPr>
          <p:nvPr/>
        </p:nvSpPr>
        <p:spPr bwMode="auto">
          <a:xfrm>
            <a:off x="9602789" y="197326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11" name="Text Box 63"/>
          <p:cNvSpPr txBox="1">
            <a:spLocks noChangeArrowheads="1"/>
          </p:cNvSpPr>
          <p:nvPr/>
        </p:nvSpPr>
        <p:spPr bwMode="auto">
          <a:xfrm>
            <a:off x="9699626" y="1930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12" name="Text Box 51"/>
          <p:cNvSpPr txBox="1">
            <a:spLocks noChangeArrowheads="1"/>
          </p:cNvSpPr>
          <p:nvPr/>
        </p:nvSpPr>
        <p:spPr bwMode="auto">
          <a:xfrm>
            <a:off x="2427289" y="78105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6, 7, t }</a:t>
            </a:r>
          </a:p>
        </p:txBody>
      </p:sp>
      <p:sp>
        <p:nvSpPr>
          <p:cNvPr id="23613" name="Freeform 56"/>
          <p:cNvSpPr>
            <a:spLocks/>
          </p:cNvSpPr>
          <p:nvPr/>
        </p:nvSpPr>
        <p:spPr bwMode="auto">
          <a:xfrm>
            <a:off x="1724025" y="1768475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749DA0DA-B471-4ADE-A65B-C6BCC794D23E}"/>
              </a:ext>
            </a:extLst>
          </p:cNvPr>
          <p:cNvSpPr txBox="1">
            <a:spLocks/>
          </p:cNvSpPr>
          <p:nvPr/>
        </p:nvSpPr>
        <p:spPr>
          <a:xfrm>
            <a:off x="2894473" y="85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5" name="Picture 2" descr="E:\NIET\Project\xLogo11.png.pagespeed.ic.pydHLuCQEZ.png">
            <a:extLst>
              <a:ext uri="{FF2B5EF4-FFF2-40B4-BE49-F238E27FC236}">
                <a16:creationId xmlns:a16="http://schemas.microsoft.com/office/drawing/2014/main" id="{9B1CFF14-9AA8-4D7D-8037-59ACB07B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-2458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4B08-380C-44D3-A7F4-79B26B32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9B44-420D-4DC9-8551-206C2027B9FC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A274-9693-41B9-BDCA-37CCB79B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991C0-0294-4026-8FB5-76127205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63726" y="309383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9531351" y="260012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9842501" y="560049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3640138" y="260012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4446588" y="377010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702051" y="571320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8588376" y="411935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853113" y="446225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4588" name="AutoShape 11"/>
          <p:cNvCxnSpPr>
            <a:cxnSpLocks noChangeShapeType="1"/>
            <a:stCxn id="24580" idx="7"/>
            <a:endCxn id="24583" idx="2"/>
          </p:cNvCxnSpPr>
          <p:nvPr/>
        </p:nvCxnSpPr>
        <p:spPr bwMode="auto">
          <a:xfrm flipV="1">
            <a:off x="2120900" y="275093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4589" name="AutoShape 12"/>
          <p:cNvCxnSpPr>
            <a:cxnSpLocks noChangeShapeType="1"/>
            <a:stCxn id="24580" idx="6"/>
            <a:endCxn id="24584" idx="1"/>
          </p:cNvCxnSpPr>
          <p:nvPr/>
        </p:nvCxnSpPr>
        <p:spPr bwMode="auto">
          <a:xfrm>
            <a:off x="2173287" y="3244646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590" name="AutoShape 13"/>
          <p:cNvCxnSpPr>
            <a:cxnSpLocks noChangeShapeType="1"/>
            <a:stCxn id="24580" idx="5"/>
            <a:endCxn id="24585" idx="0"/>
          </p:cNvCxnSpPr>
          <p:nvPr/>
        </p:nvCxnSpPr>
        <p:spPr bwMode="auto">
          <a:xfrm>
            <a:off x="2120900" y="3358946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591" name="AutoShape 14"/>
          <p:cNvCxnSpPr>
            <a:cxnSpLocks noChangeShapeType="1"/>
            <a:stCxn id="24584" idx="7"/>
            <a:endCxn id="24581" idx="2"/>
          </p:cNvCxnSpPr>
          <p:nvPr/>
        </p:nvCxnSpPr>
        <p:spPr bwMode="auto">
          <a:xfrm flipV="1">
            <a:off x="4703762" y="275093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6" idx="7"/>
            <a:endCxn id="24581" idx="4"/>
          </p:cNvCxnSpPr>
          <p:nvPr/>
        </p:nvCxnSpPr>
        <p:spPr bwMode="auto">
          <a:xfrm flipV="1">
            <a:off x="8845550" y="290968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3" name="AutoShape 16"/>
          <p:cNvCxnSpPr>
            <a:cxnSpLocks noChangeShapeType="1"/>
            <a:stCxn id="24584" idx="5"/>
            <a:endCxn id="24587" idx="1"/>
          </p:cNvCxnSpPr>
          <p:nvPr/>
        </p:nvCxnSpPr>
        <p:spPr bwMode="auto">
          <a:xfrm>
            <a:off x="4703762" y="403522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4" name="AutoShape 17"/>
          <p:cNvCxnSpPr>
            <a:cxnSpLocks noChangeShapeType="1"/>
            <a:stCxn id="24587" idx="5"/>
            <a:endCxn id="24582" idx="2"/>
          </p:cNvCxnSpPr>
          <p:nvPr/>
        </p:nvCxnSpPr>
        <p:spPr bwMode="auto">
          <a:xfrm>
            <a:off x="6110288" y="472737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7" idx="6"/>
            <a:endCxn id="24586" idx="2"/>
          </p:cNvCxnSpPr>
          <p:nvPr/>
        </p:nvCxnSpPr>
        <p:spPr bwMode="auto">
          <a:xfrm flipV="1">
            <a:off x="6162675" y="427017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6" name="AutoShape 19"/>
          <p:cNvCxnSpPr>
            <a:cxnSpLocks noChangeShapeType="1"/>
            <a:stCxn id="24586" idx="4"/>
            <a:endCxn id="24582" idx="1"/>
          </p:cNvCxnSpPr>
          <p:nvPr/>
        </p:nvCxnSpPr>
        <p:spPr bwMode="auto">
          <a:xfrm>
            <a:off x="8739188" y="442892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7" name="AutoShape 20"/>
          <p:cNvCxnSpPr>
            <a:cxnSpLocks noChangeShapeType="1"/>
            <a:stCxn id="24581" idx="3"/>
            <a:endCxn id="24587" idx="7"/>
          </p:cNvCxnSpPr>
          <p:nvPr/>
        </p:nvCxnSpPr>
        <p:spPr bwMode="auto">
          <a:xfrm flipH="1">
            <a:off x="6110288" y="286523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8" name="AutoShape 21"/>
          <p:cNvCxnSpPr>
            <a:cxnSpLocks noChangeShapeType="1"/>
            <a:stCxn id="24584" idx="4"/>
            <a:endCxn id="24585" idx="7"/>
          </p:cNvCxnSpPr>
          <p:nvPr/>
        </p:nvCxnSpPr>
        <p:spPr bwMode="auto">
          <a:xfrm flipH="1">
            <a:off x="3959226" y="407967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9" name="AutoShape 22"/>
          <p:cNvCxnSpPr>
            <a:cxnSpLocks noChangeShapeType="1"/>
            <a:stCxn id="24585" idx="6"/>
            <a:endCxn id="24587" idx="2"/>
          </p:cNvCxnSpPr>
          <p:nvPr/>
        </p:nvCxnSpPr>
        <p:spPr bwMode="auto">
          <a:xfrm flipV="1">
            <a:off x="4011613" y="461307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0" name="AutoShape 23"/>
          <p:cNvCxnSpPr>
            <a:cxnSpLocks noChangeShapeType="1"/>
            <a:stCxn id="24583" idx="6"/>
            <a:endCxn id="24581" idx="1"/>
          </p:cNvCxnSpPr>
          <p:nvPr/>
        </p:nvCxnSpPr>
        <p:spPr bwMode="auto">
          <a:xfrm flipV="1">
            <a:off x="3949700" y="263663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601" name="AutoShape 24"/>
          <p:cNvCxnSpPr>
            <a:cxnSpLocks noChangeShapeType="1"/>
            <a:stCxn id="24585" idx="6"/>
            <a:endCxn id="24582" idx="3"/>
          </p:cNvCxnSpPr>
          <p:nvPr/>
        </p:nvCxnSpPr>
        <p:spPr bwMode="auto">
          <a:xfrm>
            <a:off x="4011612" y="5864021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2" name="AutoShape 25"/>
          <p:cNvCxnSpPr>
            <a:cxnSpLocks noChangeShapeType="1"/>
            <a:stCxn id="24581" idx="5"/>
            <a:endCxn id="24582" idx="0"/>
          </p:cNvCxnSpPr>
          <p:nvPr/>
        </p:nvCxnSpPr>
        <p:spPr bwMode="auto">
          <a:xfrm>
            <a:off x="9788526" y="286523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6423026" y="260012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357937" y="330020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7554912" y="364628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2771776" y="282872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327401" y="348594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857501" y="450035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143376" y="467815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5081588" y="418762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4725987" y="513853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6178550" y="580845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7602537" y="510995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7507287" y="431938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9004301" y="361453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9739312" y="417174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9099551" y="490040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4618" name="Text Box 41"/>
          <p:cNvSpPr txBox="1">
            <a:spLocks noChangeArrowheads="1"/>
          </p:cNvSpPr>
          <p:nvPr/>
        </p:nvSpPr>
        <p:spPr bwMode="auto">
          <a:xfrm>
            <a:off x="3868738" y="602912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4619" name="Text Box 42"/>
          <p:cNvSpPr txBox="1">
            <a:spLocks noChangeArrowheads="1"/>
          </p:cNvSpPr>
          <p:nvPr/>
        </p:nvSpPr>
        <p:spPr bwMode="auto">
          <a:xfrm>
            <a:off x="3724275" y="220800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0" name="Text Box 43"/>
          <p:cNvSpPr txBox="1">
            <a:spLocks noChangeArrowheads="1"/>
          </p:cNvSpPr>
          <p:nvPr/>
        </p:nvSpPr>
        <p:spPr bwMode="auto">
          <a:xfrm>
            <a:off x="9378950" y="206037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21" name="Text Box 44"/>
          <p:cNvSpPr txBox="1">
            <a:spLocks noChangeArrowheads="1"/>
          </p:cNvSpPr>
          <p:nvPr/>
        </p:nvSpPr>
        <p:spPr bwMode="auto">
          <a:xfrm>
            <a:off x="9693275" y="594657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2" name="Text Box 45"/>
          <p:cNvSpPr txBox="1">
            <a:spLocks noChangeArrowheads="1"/>
          </p:cNvSpPr>
          <p:nvPr/>
        </p:nvSpPr>
        <p:spPr bwMode="auto">
          <a:xfrm>
            <a:off x="5686425" y="413364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3" name="Text Box 46"/>
          <p:cNvSpPr txBox="1">
            <a:spLocks noChangeArrowheads="1"/>
          </p:cNvSpPr>
          <p:nvPr/>
        </p:nvSpPr>
        <p:spPr bwMode="auto">
          <a:xfrm>
            <a:off x="4589463" y="343514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4" name="Text Box 47"/>
          <p:cNvSpPr txBox="1">
            <a:spLocks noChangeArrowheads="1"/>
          </p:cNvSpPr>
          <p:nvPr/>
        </p:nvSpPr>
        <p:spPr bwMode="auto">
          <a:xfrm>
            <a:off x="8294688" y="382567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5" name="Text Box 48"/>
          <p:cNvSpPr txBox="1">
            <a:spLocks noChangeArrowheads="1"/>
          </p:cNvSpPr>
          <p:nvPr/>
        </p:nvSpPr>
        <p:spPr bwMode="auto">
          <a:xfrm>
            <a:off x="1733550" y="279855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3465513" y="219530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3695701" y="224928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3563938" y="602912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284663" y="343514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4513263" y="347959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3776663" y="609897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2" name="Text Box 58"/>
          <p:cNvSpPr txBox="1">
            <a:spLocks noChangeArrowheads="1"/>
          </p:cNvSpPr>
          <p:nvPr/>
        </p:nvSpPr>
        <p:spPr bwMode="auto">
          <a:xfrm>
            <a:off x="9575801" y="212228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3" name="Text Box 59"/>
          <p:cNvSpPr txBox="1">
            <a:spLocks noChangeArrowheads="1"/>
          </p:cNvSpPr>
          <p:nvPr/>
        </p:nvSpPr>
        <p:spPr bwMode="auto">
          <a:xfrm>
            <a:off x="9672638" y="207942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34" name="AutoShape 61"/>
          <p:cNvSpPr>
            <a:spLocks noChangeArrowheads="1"/>
          </p:cNvSpPr>
          <p:nvPr/>
        </p:nvSpPr>
        <p:spPr bwMode="auto">
          <a:xfrm rot="2984085">
            <a:off x="5073651" y="3192258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635" name="Text Box 62"/>
          <p:cNvSpPr txBox="1">
            <a:spLocks noChangeArrowheads="1"/>
          </p:cNvSpPr>
          <p:nvPr/>
        </p:nvSpPr>
        <p:spPr bwMode="auto">
          <a:xfrm>
            <a:off x="5029201" y="2889045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4636" name="Text Box 51"/>
          <p:cNvSpPr txBox="1">
            <a:spLocks noChangeArrowheads="1"/>
          </p:cNvSpPr>
          <p:nvPr/>
        </p:nvSpPr>
        <p:spPr bwMode="auto">
          <a:xfrm>
            <a:off x="2400301" y="93007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6, 7, t }</a:t>
            </a:r>
          </a:p>
        </p:txBody>
      </p:sp>
      <p:sp>
        <p:nvSpPr>
          <p:cNvPr id="24637" name="Freeform 60"/>
          <p:cNvSpPr>
            <a:spLocks/>
          </p:cNvSpPr>
          <p:nvPr/>
        </p:nvSpPr>
        <p:spPr bwMode="auto">
          <a:xfrm>
            <a:off x="1697037" y="1917495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21B627D6-0C18-40EB-8936-7DF08A0EC402}"/>
              </a:ext>
            </a:extLst>
          </p:cNvPr>
          <p:cNvSpPr txBox="1">
            <a:spLocks/>
          </p:cNvSpPr>
          <p:nvPr/>
        </p:nvSpPr>
        <p:spPr>
          <a:xfrm>
            <a:off x="2894473" y="85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5" name="Picture 2" descr="E:\NIET\Project\xLogo11.png.pagespeed.ic.pydHLuCQEZ.png">
            <a:extLst>
              <a:ext uri="{FF2B5EF4-FFF2-40B4-BE49-F238E27FC236}">
                <a16:creationId xmlns:a16="http://schemas.microsoft.com/office/drawing/2014/main" id="{EFB5F51F-8507-40C7-9003-4AB5ACC9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0" y="-2458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22D2-D7A2-4490-9DC7-3BAB1037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D317-E75C-4D6A-AE5E-0AE2666BB2ED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6597-2D5D-4734-84E2-1E2B88E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B8D127-A7F5-4D2A-A5F0-3B7D560D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876426" y="29718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9544051" y="24780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9855201" y="547846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3652838" y="24780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459288" y="36480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3714751" y="559117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8601076" y="39973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865813" y="43402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5612" name="AutoShape 11"/>
          <p:cNvCxnSpPr>
            <a:cxnSpLocks noChangeShapeType="1"/>
            <a:stCxn id="25604" idx="7"/>
            <a:endCxn id="25607" idx="2"/>
          </p:cNvCxnSpPr>
          <p:nvPr/>
        </p:nvCxnSpPr>
        <p:spPr bwMode="auto">
          <a:xfrm flipV="1">
            <a:off x="2133600" y="2628901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5613" name="AutoShape 12"/>
          <p:cNvCxnSpPr>
            <a:cxnSpLocks noChangeShapeType="1"/>
            <a:stCxn id="25604" idx="6"/>
            <a:endCxn id="25608" idx="1"/>
          </p:cNvCxnSpPr>
          <p:nvPr/>
        </p:nvCxnSpPr>
        <p:spPr bwMode="auto">
          <a:xfrm>
            <a:off x="2185987" y="3122614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5614" name="AutoShape 13"/>
          <p:cNvCxnSpPr>
            <a:cxnSpLocks noChangeShapeType="1"/>
            <a:stCxn id="25604" idx="5"/>
            <a:endCxn id="25609" idx="0"/>
          </p:cNvCxnSpPr>
          <p:nvPr/>
        </p:nvCxnSpPr>
        <p:spPr bwMode="auto">
          <a:xfrm>
            <a:off x="2133600" y="3236914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15" name="AutoShape 14"/>
          <p:cNvCxnSpPr>
            <a:cxnSpLocks noChangeShapeType="1"/>
            <a:stCxn id="25608" idx="7"/>
            <a:endCxn id="25605" idx="2"/>
          </p:cNvCxnSpPr>
          <p:nvPr/>
        </p:nvCxnSpPr>
        <p:spPr bwMode="auto">
          <a:xfrm flipV="1">
            <a:off x="4716462" y="2628900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10" idx="7"/>
            <a:endCxn id="25605" idx="4"/>
          </p:cNvCxnSpPr>
          <p:nvPr/>
        </p:nvCxnSpPr>
        <p:spPr bwMode="auto">
          <a:xfrm flipV="1">
            <a:off x="8858250" y="2787650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7" name="AutoShape 16"/>
          <p:cNvCxnSpPr>
            <a:cxnSpLocks noChangeShapeType="1"/>
            <a:stCxn id="25608" idx="5"/>
            <a:endCxn id="25611" idx="1"/>
          </p:cNvCxnSpPr>
          <p:nvPr/>
        </p:nvCxnSpPr>
        <p:spPr bwMode="auto">
          <a:xfrm>
            <a:off x="4716462" y="3913188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18" name="AutoShape 17"/>
          <p:cNvCxnSpPr>
            <a:cxnSpLocks noChangeShapeType="1"/>
            <a:stCxn id="25611" idx="5"/>
            <a:endCxn id="25606" idx="2"/>
          </p:cNvCxnSpPr>
          <p:nvPr/>
        </p:nvCxnSpPr>
        <p:spPr bwMode="auto">
          <a:xfrm>
            <a:off x="6122988" y="4605339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11" idx="6"/>
            <a:endCxn id="25610" idx="2"/>
          </p:cNvCxnSpPr>
          <p:nvPr/>
        </p:nvCxnSpPr>
        <p:spPr bwMode="auto">
          <a:xfrm flipV="1">
            <a:off x="6175375" y="4148138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0" name="AutoShape 19"/>
          <p:cNvCxnSpPr>
            <a:cxnSpLocks noChangeShapeType="1"/>
            <a:stCxn id="25610" idx="4"/>
            <a:endCxn id="25606" idx="1"/>
          </p:cNvCxnSpPr>
          <p:nvPr/>
        </p:nvCxnSpPr>
        <p:spPr bwMode="auto">
          <a:xfrm>
            <a:off x="8751888" y="4306889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1" name="AutoShape 20"/>
          <p:cNvCxnSpPr>
            <a:cxnSpLocks noChangeShapeType="1"/>
            <a:stCxn id="25605" idx="3"/>
            <a:endCxn id="25611" idx="7"/>
          </p:cNvCxnSpPr>
          <p:nvPr/>
        </p:nvCxnSpPr>
        <p:spPr bwMode="auto">
          <a:xfrm flipH="1">
            <a:off x="6122988" y="2743200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2" name="AutoShape 21"/>
          <p:cNvCxnSpPr>
            <a:cxnSpLocks noChangeShapeType="1"/>
            <a:stCxn id="25608" idx="4"/>
            <a:endCxn id="25609" idx="7"/>
          </p:cNvCxnSpPr>
          <p:nvPr/>
        </p:nvCxnSpPr>
        <p:spPr bwMode="auto">
          <a:xfrm flipH="1">
            <a:off x="3971926" y="3957638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3" name="AutoShape 22"/>
          <p:cNvCxnSpPr>
            <a:cxnSpLocks noChangeShapeType="1"/>
            <a:stCxn id="25609" idx="6"/>
            <a:endCxn id="25611" idx="2"/>
          </p:cNvCxnSpPr>
          <p:nvPr/>
        </p:nvCxnSpPr>
        <p:spPr bwMode="auto">
          <a:xfrm flipV="1">
            <a:off x="4024313" y="4491038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4" name="AutoShape 23"/>
          <p:cNvCxnSpPr>
            <a:cxnSpLocks noChangeShapeType="1"/>
            <a:stCxn id="25607" idx="6"/>
            <a:endCxn id="25605" idx="1"/>
          </p:cNvCxnSpPr>
          <p:nvPr/>
        </p:nvCxnSpPr>
        <p:spPr bwMode="auto">
          <a:xfrm flipV="1">
            <a:off x="3962400" y="2514600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25" name="AutoShape 24"/>
          <p:cNvCxnSpPr>
            <a:cxnSpLocks noChangeShapeType="1"/>
            <a:stCxn id="25609" idx="6"/>
            <a:endCxn id="25606" idx="3"/>
          </p:cNvCxnSpPr>
          <p:nvPr/>
        </p:nvCxnSpPr>
        <p:spPr bwMode="auto">
          <a:xfrm>
            <a:off x="4024312" y="5741989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6" name="AutoShape 25"/>
          <p:cNvCxnSpPr>
            <a:cxnSpLocks noChangeShapeType="1"/>
            <a:stCxn id="25605" idx="5"/>
            <a:endCxn id="25606" idx="0"/>
          </p:cNvCxnSpPr>
          <p:nvPr/>
        </p:nvCxnSpPr>
        <p:spPr bwMode="auto">
          <a:xfrm>
            <a:off x="9801226" y="2743201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6435726" y="2478088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370637" y="31781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7567612" y="35242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784476" y="270668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340101" y="33639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2870201" y="43783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4156076" y="4556126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5094288" y="4065588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4738687" y="5016500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191250" y="5686425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7615237" y="498792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7519987" y="41973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9017001" y="34925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5640" name="Text Box 39"/>
          <p:cNvSpPr txBox="1">
            <a:spLocks noChangeArrowheads="1"/>
          </p:cNvSpPr>
          <p:nvPr/>
        </p:nvSpPr>
        <p:spPr bwMode="auto">
          <a:xfrm>
            <a:off x="9752012" y="4049714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5641" name="Text Box 40"/>
          <p:cNvSpPr txBox="1">
            <a:spLocks noChangeArrowheads="1"/>
          </p:cNvSpPr>
          <p:nvPr/>
        </p:nvSpPr>
        <p:spPr bwMode="auto">
          <a:xfrm>
            <a:off x="9112251" y="47783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5642" name="Text Box 41"/>
          <p:cNvSpPr txBox="1">
            <a:spLocks noChangeArrowheads="1"/>
          </p:cNvSpPr>
          <p:nvPr/>
        </p:nvSpPr>
        <p:spPr bwMode="auto">
          <a:xfrm>
            <a:off x="3881438" y="59070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3736975" y="2085975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44" name="Text Box 43"/>
          <p:cNvSpPr txBox="1">
            <a:spLocks noChangeArrowheads="1"/>
          </p:cNvSpPr>
          <p:nvPr/>
        </p:nvSpPr>
        <p:spPr bwMode="auto">
          <a:xfrm>
            <a:off x="9391650" y="19383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5" name="Text Box 44"/>
          <p:cNvSpPr txBox="1">
            <a:spLocks noChangeArrowheads="1"/>
          </p:cNvSpPr>
          <p:nvPr/>
        </p:nvSpPr>
        <p:spPr bwMode="auto">
          <a:xfrm>
            <a:off x="9705975" y="58245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5646" name="Text Box 45"/>
          <p:cNvSpPr txBox="1">
            <a:spLocks noChangeArrowheads="1"/>
          </p:cNvSpPr>
          <p:nvPr/>
        </p:nvSpPr>
        <p:spPr bwMode="auto">
          <a:xfrm>
            <a:off x="5699125" y="401161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7" name="Text Box 46"/>
          <p:cNvSpPr txBox="1">
            <a:spLocks noChangeArrowheads="1"/>
          </p:cNvSpPr>
          <p:nvPr/>
        </p:nvSpPr>
        <p:spPr bwMode="auto">
          <a:xfrm>
            <a:off x="4602163" y="3313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48" name="Text Box 47"/>
          <p:cNvSpPr txBox="1">
            <a:spLocks noChangeArrowheads="1"/>
          </p:cNvSpPr>
          <p:nvPr/>
        </p:nvSpPr>
        <p:spPr bwMode="auto">
          <a:xfrm>
            <a:off x="8307388" y="37036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9" name="Text Box 48"/>
          <p:cNvSpPr txBox="1">
            <a:spLocks noChangeArrowheads="1"/>
          </p:cNvSpPr>
          <p:nvPr/>
        </p:nvSpPr>
        <p:spPr bwMode="auto">
          <a:xfrm>
            <a:off x="1746250" y="2676525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3478213" y="207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3708401" y="21272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3576638" y="590708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4297363" y="33131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4525963" y="3357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3789363" y="597693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6" name="Text Box 58"/>
          <p:cNvSpPr txBox="1">
            <a:spLocks noChangeArrowheads="1"/>
          </p:cNvSpPr>
          <p:nvPr/>
        </p:nvSpPr>
        <p:spPr bwMode="auto">
          <a:xfrm>
            <a:off x="9588501" y="200025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7" name="Text Box 59"/>
          <p:cNvSpPr txBox="1">
            <a:spLocks noChangeArrowheads="1"/>
          </p:cNvSpPr>
          <p:nvPr/>
        </p:nvSpPr>
        <p:spPr bwMode="auto">
          <a:xfrm>
            <a:off x="9685338" y="19573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8" name="Text Box 65"/>
          <p:cNvSpPr txBox="1">
            <a:spLocks noChangeArrowheads="1"/>
          </p:cNvSpPr>
          <p:nvPr/>
        </p:nvSpPr>
        <p:spPr bwMode="auto">
          <a:xfrm>
            <a:off x="5697538" y="377348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9" name="Text Box 66"/>
          <p:cNvSpPr txBox="1">
            <a:spLocks noChangeArrowheads="1"/>
          </p:cNvSpPr>
          <p:nvPr/>
        </p:nvSpPr>
        <p:spPr bwMode="auto">
          <a:xfrm>
            <a:off x="5922963" y="404653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60" name="Text Box 67"/>
          <p:cNvSpPr txBox="1">
            <a:spLocks noChangeArrowheads="1"/>
          </p:cNvSpPr>
          <p:nvPr/>
        </p:nvSpPr>
        <p:spPr bwMode="auto">
          <a:xfrm>
            <a:off x="9958388" y="20097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61" name="Text Box 68"/>
          <p:cNvSpPr txBox="1">
            <a:spLocks noChangeArrowheads="1"/>
          </p:cNvSpPr>
          <p:nvPr/>
        </p:nvSpPr>
        <p:spPr bwMode="auto">
          <a:xfrm>
            <a:off x="9577388" y="16287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62" name="Text Box 51"/>
          <p:cNvSpPr txBox="1">
            <a:spLocks noChangeArrowheads="1"/>
          </p:cNvSpPr>
          <p:nvPr/>
        </p:nvSpPr>
        <p:spPr bwMode="auto">
          <a:xfrm>
            <a:off x="2413001" y="808038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7, t }</a:t>
            </a:r>
          </a:p>
        </p:txBody>
      </p:sp>
      <p:sp>
        <p:nvSpPr>
          <p:cNvPr id="25663" name="Freeform 64"/>
          <p:cNvSpPr>
            <a:spLocks/>
          </p:cNvSpPr>
          <p:nvPr/>
        </p:nvSpPr>
        <p:spPr bwMode="auto">
          <a:xfrm>
            <a:off x="1741487" y="1844675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312"/>
              <a:gd name="T124" fmla="*/ 0 h 1524"/>
              <a:gd name="T125" fmla="*/ 2312 w 2312"/>
              <a:gd name="T126" fmla="*/ 1524 h 152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EA2F8A0-67C7-4948-9B9C-3CBC0528449F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7" name="Picture 2" descr="E:\NIET\Project\xLogo11.png.pagespeed.ic.pydHLuCQEZ.png">
            <a:extLst>
              <a:ext uri="{FF2B5EF4-FFF2-40B4-BE49-F238E27FC236}">
                <a16:creationId xmlns:a16="http://schemas.microsoft.com/office/drawing/2014/main" id="{F11DBF0B-BD9E-4060-B638-671F5832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F722-5105-490D-A86A-42B1F8E9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D8B-3586-4541-A698-4BC692062C32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B58B-98EA-4347-8D36-9323F58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9D085-0156-47F8-BA91-FD4989A7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1811339" y="29559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9478964" y="246221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9790114" y="54625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3587751" y="246221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4394201" y="36322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3649664" y="55753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8535989" y="39814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800726" y="43243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6636" name="AutoShape 11"/>
          <p:cNvCxnSpPr>
            <a:cxnSpLocks noChangeShapeType="1"/>
            <a:stCxn id="26628" idx="7"/>
            <a:endCxn id="26631" idx="2"/>
          </p:cNvCxnSpPr>
          <p:nvPr/>
        </p:nvCxnSpPr>
        <p:spPr bwMode="auto">
          <a:xfrm flipV="1">
            <a:off x="2068513" y="26130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6637" name="AutoShape 12"/>
          <p:cNvCxnSpPr>
            <a:cxnSpLocks noChangeShapeType="1"/>
            <a:stCxn id="26628" idx="6"/>
            <a:endCxn id="26632" idx="1"/>
          </p:cNvCxnSpPr>
          <p:nvPr/>
        </p:nvCxnSpPr>
        <p:spPr bwMode="auto">
          <a:xfrm>
            <a:off x="2120900" y="31067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6638" name="AutoShape 13"/>
          <p:cNvCxnSpPr>
            <a:cxnSpLocks noChangeShapeType="1"/>
            <a:stCxn id="26628" idx="5"/>
            <a:endCxn id="26633" idx="0"/>
          </p:cNvCxnSpPr>
          <p:nvPr/>
        </p:nvCxnSpPr>
        <p:spPr bwMode="auto">
          <a:xfrm>
            <a:off x="2068513" y="32210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39" name="AutoShape 14"/>
          <p:cNvCxnSpPr>
            <a:cxnSpLocks noChangeShapeType="1"/>
            <a:stCxn id="26632" idx="7"/>
            <a:endCxn id="26629" idx="2"/>
          </p:cNvCxnSpPr>
          <p:nvPr/>
        </p:nvCxnSpPr>
        <p:spPr bwMode="auto">
          <a:xfrm flipV="1">
            <a:off x="4651375" y="26130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4" idx="7"/>
            <a:endCxn id="26629" idx="4"/>
          </p:cNvCxnSpPr>
          <p:nvPr/>
        </p:nvCxnSpPr>
        <p:spPr bwMode="auto">
          <a:xfrm flipV="1">
            <a:off x="8793163" y="27717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16"/>
          <p:cNvCxnSpPr>
            <a:cxnSpLocks noChangeShapeType="1"/>
            <a:stCxn id="26632" idx="5"/>
            <a:endCxn id="26635" idx="1"/>
          </p:cNvCxnSpPr>
          <p:nvPr/>
        </p:nvCxnSpPr>
        <p:spPr bwMode="auto">
          <a:xfrm>
            <a:off x="4651375" y="38973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42" name="AutoShape 17"/>
          <p:cNvCxnSpPr>
            <a:cxnSpLocks noChangeShapeType="1"/>
            <a:stCxn id="26635" idx="5"/>
            <a:endCxn id="26630" idx="2"/>
          </p:cNvCxnSpPr>
          <p:nvPr/>
        </p:nvCxnSpPr>
        <p:spPr bwMode="auto">
          <a:xfrm>
            <a:off x="6057901" y="45894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35" idx="6"/>
            <a:endCxn id="26634" idx="2"/>
          </p:cNvCxnSpPr>
          <p:nvPr/>
        </p:nvCxnSpPr>
        <p:spPr bwMode="auto">
          <a:xfrm flipV="1">
            <a:off x="6110288" y="41322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4" name="AutoShape 19"/>
          <p:cNvCxnSpPr>
            <a:cxnSpLocks noChangeShapeType="1"/>
            <a:stCxn id="26634" idx="4"/>
            <a:endCxn id="26630" idx="1"/>
          </p:cNvCxnSpPr>
          <p:nvPr/>
        </p:nvCxnSpPr>
        <p:spPr bwMode="auto">
          <a:xfrm>
            <a:off x="8686801" y="42910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5" name="AutoShape 20"/>
          <p:cNvCxnSpPr>
            <a:cxnSpLocks noChangeShapeType="1"/>
            <a:stCxn id="26629" idx="3"/>
            <a:endCxn id="26635" idx="7"/>
          </p:cNvCxnSpPr>
          <p:nvPr/>
        </p:nvCxnSpPr>
        <p:spPr bwMode="auto">
          <a:xfrm flipH="1">
            <a:off x="6057901" y="27273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6" name="AutoShape 21"/>
          <p:cNvCxnSpPr>
            <a:cxnSpLocks noChangeShapeType="1"/>
            <a:stCxn id="26632" idx="4"/>
            <a:endCxn id="26633" idx="7"/>
          </p:cNvCxnSpPr>
          <p:nvPr/>
        </p:nvCxnSpPr>
        <p:spPr bwMode="auto">
          <a:xfrm flipH="1">
            <a:off x="3906839" y="39417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7" name="AutoShape 22"/>
          <p:cNvCxnSpPr>
            <a:cxnSpLocks noChangeShapeType="1"/>
            <a:stCxn id="26633" idx="6"/>
            <a:endCxn id="26635" idx="2"/>
          </p:cNvCxnSpPr>
          <p:nvPr/>
        </p:nvCxnSpPr>
        <p:spPr bwMode="auto">
          <a:xfrm flipV="1">
            <a:off x="3959226" y="44751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8" name="AutoShape 23"/>
          <p:cNvCxnSpPr>
            <a:cxnSpLocks noChangeShapeType="1"/>
            <a:stCxn id="26631" idx="6"/>
            <a:endCxn id="26629" idx="1"/>
          </p:cNvCxnSpPr>
          <p:nvPr/>
        </p:nvCxnSpPr>
        <p:spPr bwMode="auto">
          <a:xfrm flipV="1">
            <a:off x="3897313" y="24987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49" name="AutoShape 24"/>
          <p:cNvCxnSpPr>
            <a:cxnSpLocks noChangeShapeType="1"/>
            <a:stCxn id="26633" idx="6"/>
            <a:endCxn id="26630" idx="3"/>
          </p:cNvCxnSpPr>
          <p:nvPr/>
        </p:nvCxnSpPr>
        <p:spPr bwMode="auto">
          <a:xfrm>
            <a:off x="3959225" y="57261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0" name="AutoShape 25"/>
          <p:cNvCxnSpPr>
            <a:cxnSpLocks noChangeShapeType="1"/>
            <a:stCxn id="26629" idx="5"/>
            <a:endCxn id="26630" idx="0"/>
          </p:cNvCxnSpPr>
          <p:nvPr/>
        </p:nvCxnSpPr>
        <p:spPr bwMode="auto">
          <a:xfrm>
            <a:off x="9736139" y="27273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6370639" y="24622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305550" y="31623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502525" y="35083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2719389" y="26908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275014" y="33480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2805114" y="43624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4090989" y="45402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5029201" y="40497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4673600" y="50006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6126163" y="56705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7550150" y="49720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7454900" y="41814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8951914" y="34766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9686925" y="40338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9047164" y="47625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6666" name="Text Box 41"/>
          <p:cNvSpPr txBox="1">
            <a:spLocks noChangeArrowheads="1"/>
          </p:cNvSpPr>
          <p:nvPr/>
        </p:nvSpPr>
        <p:spPr bwMode="auto">
          <a:xfrm>
            <a:off x="3816351" y="5891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6667" name="Text Box 42"/>
          <p:cNvSpPr txBox="1">
            <a:spLocks noChangeArrowheads="1"/>
          </p:cNvSpPr>
          <p:nvPr/>
        </p:nvSpPr>
        <p:spPr bwMode="auto">
          <a:xfrm>
            <a:off x="3671888" y="20701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9640888" y="58086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5634038" y="39957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4537076" y="32972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8242301" y="36877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1681163" y="26606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73" name="Text Box 50"/>
          <p:cNvSpPr txBox="1">
            <a:spLocks noChangeArrowheads="1"/>
          </p:cNvSpPr>
          <p:nvPr/>
        </p:nvSpPr>
        <p:spPr bwMode="auto">
          <a:xfrm>
            <a:off x="3413126" y="20574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4" name="Text Box 51"/>
          <p:cNvSpPr txBox="1">
            <a:spLocks noChangeArrowheads="1"/>
          </p:cNvSpPr>
          <p:nvPr/>
        </p:nvSpPr>
        <p:spPr bwMode="auto">
          <a:xfrm>
            <a:off x="3643314" y="21113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5" name="Text Box 52"/>
          <p:cNvSpPr txBox="1">
            <a:spLocks noChangeArrowheads="1"/>
          </p:cNvSpPr>
          <p:nvPr/>
        </p:nvSpPr>
        <p:spPr bwMode="auto">
          <a:xfrm>
            <a:off x="3511551" y="58912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6676" name="Text Box 53"/>
          <p:cNvSpPr txBox="1">
            <a:spLocks noChangeArrowheads="1"/>
          </p:cNvSpPr>
          <p:nvPr/>
        </p:nvSpPr>
        <p:spPr bwMode="auto">
          <a:xfrm>
            <a:off x="4232276" y="32972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7" name="Text Box 54"/>
          <p:cNvSpPr txBox="1">
            <a:spLocks noChangeArrowheads="1"/>
          </p:cNvSpPr>
          <p:nvPr/>
        </p:nvSpPr>
        <p:spPr bwMode="auto">
          <a:xfrm>
            <a:off x="4460876" y="33416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3724276" y="59610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9" name="Text Box 59"/>
          <p:cNvSpPr txBox="1">
            <a:spLocks noChangeArrowheads="1"/>
          </p:cNvSpPr>
          <p:nvPr/>
        </p:nvSpPr>
        <p:spPr bwMode="auto">
          <a:xfrm>
            <a:off x="5632451" y="3757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0" name="Text Box 60"/>
          <p:cNvSpPr txBox="1">
            <a:spLocks noChangeArrowheads="1"/>
          </p:cNvSpPr>
          <p:nvPr/>
        </p:nvSpPr>
        <p:spPr bwMode="auto">
          <a:xfrm>
            <a:off x="5857876" y="40306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1" name="AutoShape 61"/>
          <p:cNvSpPr>
            <a:spLocks noChangeArrowheads="1"/>
          </p:cNvSpPr>
          <p:nvPr/>
        </p:nvSpPr>
        <p:spPr bwMode="auto">
          <a:xfrm rot="5400000">
            <a:off x="4462464" y="59372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82" name="Text Box 62"/>
          <p:cNvSpPr txBox="1">
            <a:spLocks noChangeArrowheads="1"/>
          </p:cNvSpPr>
          <p:nvPr/>
        </p:nvSpPr>
        <p:spPr bwMode="auto">
          <a:xfrm>
            <a:off x="4735514" y="5880100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6683" name="Text Box 68"/>
          <p:cNvSpPr txBox="1">
            <a:spLocks noChangeArrowheads="1"/>
          </p:cNvSpPr>
          <p:nvPr/>
        </p:nvSpPr>
        <p:spPr bwMode="auto">
          <a:xfrm>
            <a:off x="9326563" y="19224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84" name="Text Box 69"/>
          <p:cNvSpPr txBox="1">
            <a:spLocks noChangeArrowheads="1"/>
          </p:cNvSpPr>
          <p:nvPr/>
        </p:nvSpPr>
        <p:spPr bwMode="auto">
          <a:xfrm>
            <a:off x="9523414" y="19843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5" name="Text Box 70"/>
          <p:cNvSpPr txBox="1">
            <a:spLocks noChangeArrowheads="1"/>
          </p:cNvSpPr>
          <p:nvPr/>
        </p:nvSpPr>
        <p:spPr bwMode="auto">
          <a:xfrm>
            <a:off x="9620251" y="19415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6" name="Text Box 71"/>
          <p:cNvSpPr txBox="1">
            <a:spLocks noChangeArrowheads="1"/>
          </p:cNvSpPr>
          <p:nvPr/>
        </p:nvSpPr>
        <p:spPr bwMode="auto">
          <a:xfrm>
            <a:off x="9893301" y="19939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7" name="Text Box 72"/>
          <p:cNvSpPr txBox="1">
            <a:spLocks noChangeArrowheads="1"/>
          </p:cNvSpPr>
          <p:nvPr/>
        </p:nvSpPr>
        <p:spPr bwMode="auto">
          <a:xfrm>
            <a:off x="9512301" y="16129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8" name="Text Box 51"/>
          <p:cNvSpPr txBox="1">
            <a:spLocks noChangeArrowheads="1"/>
          </p:cNvSpPr>
          <p:nvPr/>
        </p:nvSpPr>
        <p:spPr bwMode="auto">
          <a:xfrm>
            <a:off x="2347914" y="792163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t }</a:t>
            </a:r>
          </a:p>
        </p:txBody>
      </p:sp>
      <p:sp>
        <p:nvSpPr>
          <p:cNvPr id="26689" name="Freeform 58"/>
          <p:cNvSpPr>
            <a:spLocks/>
          </p:cNvSpPr>
          <p:nvPr/>
        </p:nvSpPr>
        <p:spPr bwMode="auto">
          <a:xfrm>
            <a:off x="1676400" y="18288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312"/>
              <a:gd name="T124" fmla="*/ 0 h 1524"/>
              <a:gd name="T125" fmla="*/ 2312 w 2312"/>
              <a:gd name="T126" fmla="*/ 1524 h 152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29BE2E01-4C7D-49B0-AA4F-56F97A629416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69" name="Picture 2" descr="E:\NIET\Project\xLogo11.png.pagespeed.ic.pydHLuCQEZ.png">
            <a:extLst>
              <a:ext uri="{FF2B5EF4-FFF2-40B4-BE49-F238E27FC236}">
                <a16:creationId xmlns:a16="http://schemas.microsoft.com/office/drawing/2014/main" id="{6EB8621F-17CC-4F3E-A8E4-2C6B253E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02BA-5913-456E-9DBE-C82F51FD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F8B0-3A0F-408C-B294-14161AC69CB6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B152-685D-4DC5-A05A-D3E71C5B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523746-4ACB-47C1-93D0-2BAEB3AC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9018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95694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98806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36782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4846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7401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86264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8912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7660" name="AutoShape 11"/>
          <p:cNvCxnSpPr>
            <a:cxnSpLocks noChangeShapeType="1"/>
            <a:stCxn id="27652" idx="7"/>
            <a:endCxn id="27655" idx="2"/>
          </p:cNvCxnSpPr>
          <p:nvPr/>
        </p:nvCxnSpPr>
        <p:spPr bwMode="auto">
          <a:xfrm flipV="1">
            <a:off x="21590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1" name="AutoShape 12"/>
          <p:cNvCxnSpPr>
            <a:cxnSpLocks noChangeShapeType="1"/>
            <a:stCxn id="27652" idx="6"/>
            <a:endCxn id="27656" idx="1"/>
          </p:cNvCxnSpPr>
          <p:nvPr/>
        </p:nvCxnSpPr>
        <p:spPr bwMode="auto">
          <a:xfrm>
            <a:off x="22113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2" name="AutoShape 13"/>
          <p:cNvCxnSpPr>
            <a:cxnSpLocks noChangeShapeType="1"/>
            <a:stCxn id="27652" idx="5"/>
            <a:endCxn id="27657" idx="0"/>
          </p:cNvCxnSpPr>
          <p:nvPr/>
        </p:nvCxnSpPr>
        <p:spPr bwMode="auto">
          <a:xfrm>
            <a:off x="21590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3" name="AutoShape 14"/>
          <p:cNvCxnSpPr>
            <a:cxnSpLocks noChangeShapeType="1"/>
            <a:stCxn id="27656" idx="7"/>
            <a:endCxn id="27653" idx="2"/>
          </p:cNvCxnSpPr>
          <p:nvPr/>
        </p:nvCxnSpPr>
        <p:spPr bwMode="auto">
          <a:xfrm flipV="1">
            <a:off x="4741862" y="265906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8" idx="7"/>
            <a:endCxn id="27653" idx="4"/>
          </p:cNvCxnSpPr>
          <p:nvPr/>
        </p:nvCxnSpPr>
        <p:spPr bwMode="auto">
          <a:xfrm flipV="1">
            <a:off x="88836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AutoShape 16"/>
          <p:cNvCxnSpPr>
            <a:cxnSpLocks noChangeShapeType="1"/>
            <a:stCxn id="27656" idx="5"/>
            <a:endCxn id="27659" idx="1"/>
          </p:cNvCxnSpPr>
          <p:nvPr/>
        </p:nvCxnSpPr>
        <p:spPr bwMode="auto">
          <a:xfrm>
            <a:off x="47418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AutoShape 17"/>
          <p:cNvCxnSpPr>
            <a:cxnSpLocks noChangeShapeType="1"/>
            <a:stCxn id="27659" idx="5"/>
            <a:endCxn id="27654" idx="2"/>
          </p:cNvCxnSpPr>
          <p:nvPr/>
        </p:nvCxnSpPr>
        <p:spPr bwMode="auto">
          <a:xfrm>
            <a:off x="6148388" y="463550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AutoShape 18"/>
          <p:cNvCxnSpPr>
            <a:cxnSpLocks noChangeShapeType="1"/>
            <a:stCxn id="27659" idx="6"/>
            <a:endCxn id="27658" idx="2"/>
          </p:cNvCxnSpPr>
          <p:nvPr/>
        </p:nvCxnSpPr>
        <p:spPr bwMode="auto">
          <a:xfrm flipV="1">
            <a:off x="6200775" y="417830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8" name="AutoShape 19"/>
          <p:cNvCxnSpPr>
            <a:cxnSpLocks noChangeShapeType="1"/>
            <a:stCxn id="27658" idx="4"/>
            <a:endCxn id="27654" idx="1"/>
          </p:cNvCxnSpPr>
          <p:nvPr/>
        </p:nvCxnSpPr>
        <p:spPr bwMode="auto">
          <a:xfrm>
            <a:off x="87772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9" name="AutoShape 20"/>
          <p:cNvCxnSpPr>
            <a:cxnSpLocks noChangeShapeType="1"/>
            <a:stCxn id="27653" idx="3"/>
            <a:endCxn id="27659" idx="7"/>
          </p:cNvCxnSpPr>
          <p:nvPr/>
        </p:nvCxnSpPr>
        <p:spPr bwMode="auto">
          <a:xfrm flipH="1">
            <a:off x="6148388" y="277336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0" name="AutoShape 21"/>
          <p:cNvCxnSpPr>
            <a:cxnSpLocks noChangeShapeType="1"/>
            <a:stCxn id="27656" idx="4"/>
            <a:endCxn id="27657" idx="7"/>
          </p:cNvCxnSpPr>
          <p:nvPr/>
        </p:nvCxnSpPr>
        <p:spPr bwMode="auto">
          <a:xfrm flipH="1">
            <a:off x="39973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1" name="AutoShape 22"/>
          <p:cNvCxnSpPr>
            <a:cxnSpLocks noChangeShapeType="1"/>
            <a:stCxn id="27657" idx="6"/>
            <a:endCxn id="27659" idx="2"/>
          </p:cNvCxnSpPr>
          <p:nvPr/>
        </p:nvCxnSpPr>
        <p:spPr bwMode="auto">
          <a:xfrm flipV="1">
            <a:off x="4049713" y="4521200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2" name="AutoShape 23"/>
          <p:cNvCxnSpPr>
            <a:cxnSpLocks noChangeShapeType="1"/>
            <a:stCxn id="27655" idx="6"/>
            <a:endCxn id="27653" idx="1"/>
          </p:cNvCxnSpPr>
          <p:nvPr/>
        </p:nvCxnSpPr>
        <p:spPr bwMode="auto">
          <a:xfrm flipV="1">
            <a:off x="39878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3" name="AutoShape 24"/>
          <p:cNvCxnSpPr>
            <a:cxnSpLocks noChangeShapeType="1"/>
            <a:stCxn id="27657" idx="6"/>
            <a:endCxn id="27654" idx="3"/>
          </p:cNvCxnSpPr>
          <p:nvPr/>
        </p:nvCxnSpPr>
        <p:spPr bwMode="auto">
          <a:xfrm>
            <a:off x="4049712" y="5772151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4" name="AutoShape 25"/>
          <p:cNvCxnSpPr>
            <a:cxnSpLocks noChangeShapeType="1"/>
            <a:stCxn id="27653" idx="5"/>
            <a:endCxn id="27654" idx="0"/>
          </p:cNvCxnSpPr>
          <p:nvPr/>
        </p:nvCxnSpPr>
        <p:spPr bwMode="auto">
          <a:xfrm>
            <a:off x="9826626" y="277336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63960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75930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8098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3655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8956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1814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1196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47640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2166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6406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75453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90424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97774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91376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9068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7623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1" name="Text Box 44"/>
          <p:cNvSpPr txBox="1">
            <a:spLocks noChangeArrowheads="1"/>
          </p:cNvSpPr>
          <p:nvPr/>
        </p:nvSpPr>
        <p:spPr bwMode="auto">
          <a:xfrm>
            <a:off x="97313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2" name="Text Box 45"/>
          <p:cNvSpPr txBox="1">
            <a:spLocks noChangeArrowheads="1"/>
          </p:cNvSpPr>
          <p:nvPr/>
        </p:nvSpPr>
        <p:spPr bwMode="auto">
          <a:xfrm>
            <a:off x="57245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3" name="Text Box 46"/>
          <p:cNvSpPr txBox="1">
            <a:spLocks noChangeArrowheads="1"/>
          </p:cNvSpPr>
          <p:nvPr/>
        </p:nvSpPr>
        <p:spPr bwMode="auto">
          <a:xfrm>
            <a:off x="46275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4" name="Text Box 47"/>
          <p:cNvSpPr txBox="1">
            <a:spLocks noChangeArrowheads="1"/>
          </p:cNvSpPr>
          <p:nvPr/>
        </p:nvSpPr>
        <p:spPr bwMode="auto">
          <a:xfrm>
            <a:off x="83327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5" name="Text Box 48"/>
          <p:cNvSpPr txBox="1">
            <a:spLocks noChangeArrowheads="1"/>
          </p:cNvSpPr>
          <p:nvPr/>
        </p:nvSpPr>
        <p:spPr bwMode="auto">
          <a:xfrm>
            <a:off x="17716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6" name="Text Box 50"/>
          <p:cNvSpPr txBox="1">
            <a:spLocks noChangeArrowheads="1"/>
          </p:cNvSpPr>
          <p:nvPr/>
        </p:nvSpPr>
        <p:spPr bwMode="auto">
          <a:xfrm>
            <a:off x="35036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7" name="Text Box 51"/>
          <p:cNvSpPr txBox="1">
            <a:spLocks noChangeArrowheads="1"/>
          </p:cNvSpPr>
          <p:nvPr/>
        </p:nvSpPr>
        <p:spPr bwMode="auto">
          <a:xfrm>
            <a:off x="37338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698" name="Text Box 52"/>
          <p:cNvSpPr txBox="1">
            <a:spLocks noChangeArrowheads="1"/>
          </p:cNvSpPr>
          <p:nvPr/>
        </p:nvSpPr>
        <p:spPr bwMode="auto">
          <a:xfrm>
            <a:off x="36020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9" name="Text Box 53"/>
          <p:cNvSpPr txBox="1">
            <a:spLocks noChangeArrowheads="1"/>
          </p:cNvSpPr>
          <p:nvPr/>
        </p:nvSpPr>
        <p:spPr bwMode="auto">
          <a:xfrm>
            <a:off x="43227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700" name="Text Box 54"/>
          <p:cNvSpPr txBox="1">
            <a:spLocks noChangeArrowheads="1"/>
          </p:cNvSpPr>
          <p:nvPr/>
        </p:nvSpPr>
        <p:spPr bwMode="auto">
          <a:xfrm>
            <a:off x="45513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1" name="Text Box 55"/>
          <p:cNvSpPr txBox="1">
            <a:spLocks noChangeArrowheads="1"/>
          </p:cNvSpPr>
          <p:nvPr/>
        </p:nvSpPr>
        <p:spPr bwMode="auto">
          <a:xfrm>
            <a:off x="38147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2" name="Text Box 59"/>
          <p:cNvSpPr txBox="1">
            <a:spLocks noChangeArrowheads="1"/>
          </p:cNvSpPr>
          <p:nvPr/>
        </p:nvSpPr>
        <p:spPr bwMode="auto">
          <a:xfrm>
            <a:off x="57229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3" name="Text Box 60"/>
          <p:cNvSpPr txBox="1">
            <a:spLocks noChangeArrowheads="1"/>
          </p:cNvSpPr>
          <p:nvPr/>
        </p:nvSpPr>
        <p:spPr bwMode="auto">
          <a:xfrm>
            <a:off x="59483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4" name="Text Box 63"/>
          <p:cNvSpPr txBox="1">
            <a:spLocks noChangeArrowheads="1"/>
          </p:cNvSpPr>
          <p:nvPr/>
        </p:nvSpPr>
        <p:spPr bwMode="auto">
          <a:xfrm>
            <a:off x="60404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5" name="Text Box 64"/>
          <p:cNvSpPr txBox="1">
            <a:spLocks noChangeArrowheads="1"/>
          </p:cNvSpPr>
          <p:nvPr/>
        </p:nvSpPr>
        <p:spPr bwMode="auto">
          <a:xfrm>
            <a:off x="59610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7706" name="Text Box 67"/>
          <p:cNvSpPr txBox="1">
            <a:spLocks noChangeArrowheads="1"/>
          </p:cNvSpPr>
          <p:nvPr/>
        </p:nvSpPr>
        <p:spPr bwMode="auto">
          <a:xfrm>
            <a:off x="94313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7" name="Text Box 68"/>
          <p:cNvSpPr txBox="1">
            <a:spLocks noChangeArrowheads="1"/>
          </p:cNvSpPr>
          <p:nvPr/>
        </p:nvSpPr>
        <p:spPr bwMode="auto">
          <a:xfrm>
            <a:off x="99488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8" name="Text Box 71"/>
          <p:cNvSpPr txBox="1">
            <a:spLocks noChangeArrowheads="1"/>
          </p:cNvSpPr>
          <p:nvPr/>
        </p:nvSpPr>
        <p:spPr bwMode="auto">
          <a:xfrm>
            <a:off x="64611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7709" name="Text Box 74"/>
          <p:cNvSpPr txBox="1">
            <a:spLocks noChangeArrowheads="1"/>
          </p:cNvSpPr>
          <p:nvPr/>
        </p:nvSpPr>
        <p:spPr bwMode="auto">
          <a:xfrm>
            <a:off x="94170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710" name="Text Box 75"/>
          <p:cNvSpPr txBox="1">
            <a:spLocks noChangeArrowheads="1"/>
          </p:cNvSpPr>
          <p:nvPr/>
        </p:nvSpPr>
        <p:spPr bwMode="auto">
          <a:xfrm>
            <a:off x="96139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11" name="Text Box 76"/>
          <p:cNvSpPr txBox="1">
            <a:spLocks noChangeArrowheads="1"/>
          </p:cNvSpPr>
          <p:nvPr/>
        </p:nvSpPr>
        <p:spPr bwMode="auto">
          <a:xfrm>
            <a:off x="97107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12" name="Text Box 77"/>
          <p:cNvSpPr txBox="1">
            <a:spLocks noChangeArrowheads="1"/>
          </p:cNvSpPr>
          <p:nvPr/>
        </p:nvSpPr>
        <p:spPr bwMode="auto">
          <a:xfrm>
            <a:off x="99837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13" name="Text Box 78"/>
          <p:cNvSpPr txBox="1">
            <a:spLocks noChangeArrowheads="1"/>
          </p:cNvSpPr>
          <p:nvPr/>
        </p:nvSpPr>
        <p:spPr bwMode="auto">
          <a:xfrm>
            <a:off x="96027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14" name="Text Box 51"/>
          <p:cNvSpPr txBox="1">
            <a:spLocks noChangeArrowheads="1"/>
          </p:cNvSpPr>
          <p:nvPr/>
        </p:nvSpPr>
        <p:spPr bwMode="auto">
          <a:xfrm>
            <a:off x="2438401" y="838201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27715" name="Freeform 70"/>
          <p:cNvSpPr>
            <a:spLocks/>
          </p:cNvSpPr>
          <p:nvPr/>
        </p:nvSpPr>
        <p:spPr bwMode="auto">
          <a:xfrm>
            <a:off x="1792287" y="1900238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88"/>
              <a:gd name="T172" fmla="*/ 0 h 2806"/>
              <a:gd name="T173" fmla="*/ 2288 w 2288"/>
              <a:gd name="T174" fmla="*/ 2806 h 28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627BD13C-369D-44EB-B419-4ACA5FD6FE89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3" name="Picture 2" descr="E:\NIET\Project\xLogo11.png.pagespeed.ic.pydHLuCQEZ.png">
            <a:extLst>
              <a:ext uri="{FF2B5EF4-FFF2-40B4-BE49-F238E27FC236}">
                <a16:creationId xmlns:a16="http://schemas.microsoft.com/office/drawing/2014/main" id="{16159E47-8842-401D-BDCE-1823D054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1514-78CD-4F76-B3FE-1443998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2AC5-3687-4EC5-868E-5B68D3D80C37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3F2B-66D0-4B65-A278-FB99078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1BA9DB-86CF-4287-A4EC-84438F26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1825626" y="300196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9493251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9804401" y="55086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602038" y="25082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4408488" y="36782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3663951" y="562133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8550276" y="40274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815013" y="43703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8684" name="AutoShape 11"/>
          <p:cNvCxnSpPr>
            <a:cxnSpLocks noChangeShapeType="1"/>
            <a:stCxn id="28676" idx="7"/>
            <a:endCxn id="28679" idx="2"/>
          </p:cNvCxnSpPr>
          <p:nvPr/>
        </p:nvCxnSpPr>
        <p:spPr bwMode="auto">
          <a:xfrm flipV="1">
            <a:off x="2082800" y="2659063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5" name="AutoShape 12"/>
          <p:cNvCxnSpPr>
            <a:cxnSpLocks noChangeShapeType="1"/>
            <a:stCxn id="28676" idx="6"/>
            <a:endCxn id="28680" idx="1"/>
          </p:cNvCxnSpPr>
          <p:nvPr/>
        </p:nvCxnSpPr>
        <p:spPr bwMode="auto">
          <a:xfrm>
            <a:off x="2135187" y="3152776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  <a:stCxn id="28676" idx="5"/>
            <a:endCxn id="28681" idx="0"/>
          </p:cNvCxnSpPr>
          <p:nvPr/>
        </p:nvCxnSpPr>
        <p:spPr bwMode="auto">
          <a:xfrm>
            <a:off x="2082800" y="3267076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  <a:stCxn id="28680" idx="7"/>
            <a:endCxn id="28677" idx="2"/>
          </p:cNvCxnSpPr>
          <p:nvPr/>
        </p:nvCxnSpPr>
        <p:spPr bwMode="auto">
          <a:xfrm flipV="1">
            <a:off x="4665662" y="265906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82" idx="7"/>
            <a:endCxn id="28677" idx="4"/>
          </p:cNvCxnSpPr>
          <p:nvPr/>
        </p:nvCxnSpPr>
        <p:spPr bwMode="auto">
          <a:xfrm flipV="1">
            <a:off x="8807450" y="281781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9" name="AutoShape 16"/>
          <p:cNvCxnSpPr>
            <a:cxnSpLocks noChangeShapeType="1"/>
            <a:stCxn id="28680" idx="5"/>
            <a:endCxn id="28683" idx="1"/>
          </p:cNvCxnSpPr>
          <p:nvPr/>
        </p:nvCxnSpPr>
        <p:spPr bwMode="auto">
          <a:xfrm>
            <a:off x="4665662" y="394335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0" name="AutoShape 17"/>
          <p:cNvCxnSpPr>
            <a:cxnSpLocks noChangeShapeType="1"/>
            <a:stCxn id="28683" idx="5"/>
            <a:endCxn id="28678" idx="2"/>
          </p:cNvCxnSpPr>
          <p:nvPr/>
        </p:nvCxnSpPr>
        <p:spPr bwMode="auto">
          <a:xfrm>
            <a:off x="6072188" y="4635501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1" name="AutoShape 18"/>
          <p:cNvCxnSpPr>
            <a:cxnSpLocks noChangeShapeType="1"/>
            <a:stCxn id="28683" idx="6"/>
            <a:endCxn id="28682" idx="2"/>
          </p:cNvCxnSpPr>
          <p:nvPr/>
        </p:nvCxnSpPr>
        <p:spPr bwMode="auto">
          <a:xfrm flipV="1">
            <a:off x="6124575" y="417830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2" name="AutoShape 19"/>
          <p:cNvCxnSpPr>
            <a:cxnSpLocks noChangeShapeType="1"/>
            <a:stCxn id="28682" idx="4"/>
            <a:endCxn id="28678" idx="1"/>
          </p:cNvCxnSpPr>
          <p:nvPr/>
        </p:nvCxnSpPr>
        <p:spPr bwMode="auto">
          <a:xfrm>
            <a:off x="8701088" y="4337051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3" name="AutoShape 20"/>
          <p:cNvCxnSpPr>
            <a:cxnSpLocks noChangeShapeType="1"/>
            <a:stCxn id="28677" idx="3"/>
            <a:endCxn id="28683" idx="7"/>
          </p:cNvCxnSpPr>
          <p:nvPr/>
        </p:nvCxnSpPr>
        <p:spPr bwMode="auto">
          <a:xfrm flipH="1">
            <a:off x="6072188" y="277336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4" name="AutoShape 21"/>
          <p:cNvCxnSpPr>
            <a:cxnSpLocks noChangeShapeType="1"/>
            <a:stCxn id="28680" idx="4"/>
            <a:endCxn id="28681" idx="7"/>
          </p:cNvCxnSpPr>
          <p:nvPr/>
        </p:nvCxnSpPr>
        <p:spPr bwMode="auto">
          <a:xfrm flipH="1">
            <a:off x="3921126" y="398780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5" name="AutoShape 22"/>
          <p:cNvCxnSpPr>
            <a:cxnSpLocks noChangeShapeType="1"/>
            <a:stCxn id="28681" idx="6"/>
            <a:endCxn id="28683" idx="2"/>
          </p:cNvCxnSpPr>
          <p:nvPr/>
        </p:nvCxnSpPr>
        <p:spPr bwMode="auto">
          <a:xfrm flipV="1">
            <a:off x="3973513" y="4521200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6" name="AutoShape 23"/>
          <p:cNvCxnSpPr>
            <a:cxnSpLocks noChangeShapeType="1"/>
            <a:stCxn id="28679" idx="6"/>
            <a:endCxn id="28677" idx="1"/>
          </p:cNvCxnSpPr>
          <p:nvPr/>
        </p:nvCxnSpPr>
        <p:spPr bwMode="auto">
          <a:xfrm flipV="1">
            <a:off x="3911600" y="2544762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7" name="AutoShape 24"/>
          <p:cNvCxnSpPr>
            <a:cxnSpLocks noChangeShapeType="1"/>
            <a:stCxn id="28681" idx="6"/>
            <a:endCxn id="28678" idx="3"/>
          </p:cNvCxnSpPr>
          <p:nvPr/>
        </p:nvCxnSpPr>
        <p:spPr bwMode="auto">
          <a:xfrm>
            <a:off x="3973512" y="5772151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8" name="AutoShape 25"/>
          <p:cNvCxnSpPr>
            <a:cxnSpLocks noChangeShapeType="1"/>
            <a:stCxn id="28677" idx="5"/>
            <a:endCxn id="28678" idx="0"/>
          </p:cNvCxnSpPr>
          <p:nvPr/>
        </p:nvCxnSpPr>
        <p:spPr bwMode="auto">
          <a:xfrm>
            <a:off x="9750426" y="2773363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384926" y="2508250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319837" y="320833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7516812" y="35544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2733676" y="273685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289301" y="339407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2819401" y="44084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105276" y="4586288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5043488" y="4095750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4687887" y="5046662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140450" y="5716587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7564437" y="5018087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7469187" y="4227512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8966201" y="3522662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8712" name="Text Box 39"/>
          <p:cNvSpPr txBox="1">
            <a:spLocks noChangeArrowheads="1"/>
          </p:cNvSpPr>
          <p:nvPr/>
        </p:nvSpPr>
        <p:spPr bwMode="auto">
          <a:xfrm>
            <a:off x="9701212" y="4079876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9061451" y="4808537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8714" name="Text Box 41"/>
          <p:cNvSpPr txBox="1">
            <a:spLocks noChangeArrowheads="1"/>
          </p:cNvSpPr>
          <p:nvPr/>
        </p:nvSpPr>
        <p:spPr bwMode="auto">
          <a:xfrm>
            <a:off x="3830638" y="59372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5" name="Text Box 42"/>
          <p:cNvSpPr txBox="1">
            <a:spLocks noChangeArrowheads="1"/>
          </p:cNvSpPr>
          <p:nvPr/>
        </p:nvSpPr>
        <p:spPr bwMode="auto">
          <a:xfrm>
            <a:off x="3686175" y="211613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9655175" y="58547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5648325" y="4041775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551363" y="3343275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256588" y="37338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1695450" y="2706687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3427413" y="2103437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2" name="Text Box 51"/>
          <p:cNvSpPr txBox="1">
            <a:spLocks noChangeArrowheads="1"/>
          </p:cNvSpPr>
          <p:nvPr/>
        </p:nvSpPr>
        <p:spPr bwMode="auto">
          <a:xfrm>
            <a:off x="3657601" y="2157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3" name="Text Box 52"/>
          <p:cNvSpPr txBox="1">
            <a:spLocks noChangeArrowheads="1"/>
          </p:cNvSpPr>
          <p:nvPr/>
        </p:nvSpPr>
        <p:spPr bwMode="auto">
          <a:xfrm>
            <a:off x="3525838" y="593725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4" name="Text Box 53"/>
          <p:cNvSpPr txBox="1">
            <a:spLocks noChangeArrowheads="1"/>
          </p:cNvSpPr>
          <p:nvPr/>
        </p:nvSpPr>
        <p:spPr bwMode="auto">
          <a:xfrm>
            <a:off x="4246563" y="3343275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4475163" y="338772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6" name="Text Box 55"/>
          <p:cNvSpPr txBox="1">
            <a:spLocks noChangeArrowheads="1"/>
          </p:cNvSpPr>
          <p:nvPr/>
        </p:nvSpPr>
        <p:spPr bwMode="auto">
          <a:xfrm>
            <a:off x="3738563" y="60071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7" name="Text Box 58"/>
          <p:cNvSpPr txBox="1">
            <a:spLocks noChangeArrowheads="1"/>
          </p:cNvSpPr>
          <p:nvPr/>
        </p:nvSpPr>
        <p:spPr bwMode="auto">
          <a:xfrm>
            <a:off x="5646738" y="38036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28" name="Text Box 59"/>
          <p:cNvSpPr txBox="1">
            <a:spLocks noChangeArrowheads="1"/>
          </p:cNvSpPr>
          <p:nvPr/>
        </p:nvSpPr>
        <p:spPr bwMode="auto">
          <a:xfrm>
            <a:off x="5872163" y="40767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9" name="Text Box 60"/>
          <p:cNvSpPr txBox="1">
            <a:spLocks noChangeArrowheads="1"/>
          </p:cNvSpPr>
          <p:nvPr/>
        </p:nvSpPr>
        <p:spPr bwMode="auto">
          <a:xfrm>
            <a:off x="5964238" y="37909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0" name="Text Box 61"/>
          <p:cNvSpPr txBox="1">
            <a:spLocks noChangeArrowheads="1"/>
          </p:cNvSpPr>
          <p:nvPr/>
        </p:nvSpPr>
        <p:spPr bwMode="auto">
          <a:xfrm>
            <a:off x="5884863" y="3848101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8731" name="Text Box 62"/>
          <p:cNvSpPr txBox="1">
            <a:spLocks noChangeArrowheads="1"/>
          </p:cNvSpPr>
          <p:nvPr/>
        </p:nvSpPr>
        <p:spPr bwMode="auto">
          <a:xfrm>
            <a:off x="9355138" y="588168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2" name="Text Box 63"/>
          <p:cNvSpPr txBox="1">
            <a:spLocks noChangeArrowheads="1"/>
          </p:cNvSpPr>
          <p:nvPr/>
        </p:nvSpPr>
        <p:spPr bwMode="auto">
          <a:xfrm>
            <a:off x="9872663" y="59261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3" name="AutoShape 65"/>
          <p:cNvSpPr>
            <a:spLocks noChangeArrowheads="1"/>
          </p:cNvSpPr>
          <p:nvPr/>
        </p:nvSpPr>
        <p:spPr bwMode="auto">
          <a:xfrm rot="-2088649">
            <a:off x="9596438" y="1385888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734" name="Text Box 66"/>
          <p:cNvSpPr txBox="1">
            <a:spLocks noChangeArrowheads="1"/>
          </p:cNvSpPr>
          <p:nvPr/>
        </p:nvSpPr>
        <p:spPr bwMode="auto">
          <a:xfrm>
            <a:off x="8916987" y="973137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8735" name="Text Box 72"/>
          <p:cNvSpPr txBox="1">
            <a:spLocks noChangeArrowheads="1"/>
          </p:cNvSpPr>
          <p:nvPr/>
        </p:nvSpPr>
        <p:spPr bwMode="auto">
          <a:xfrm>
            <a:off x="9340850" y="1968500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36" name="Text Box 73"/>
          <p:cNvSpPr txBox="1">
            <a:spLocks noChangeArrowheads="1"/>
          </p:cNvSpPr>
          <p:nvPr/>
        </p:nvSpPr>
        <p:spPr bwMode="auto">
          <a:xfrm>
            <a:off x="9537701" y="2030413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7" name="Text Box 74"/>
          <p:cNvSpPr txBox="1">
            <a:spLocks noChangeArrowheads="1"/>
          </p:cNvSpPr>
          <p:nvPr/>
        </p:nvSpPr>
        <p:spPr bwMode="auto">
          <a:xfrm>
            <a:off x="9634538" y="19875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8" name="Text Box 75"/>
          <p:cNvSpPr txBox="1">
            <a:spLocks noChangeArrowheads="1"/>
          </p:cNvSpPr>
          <p:nvPr/>
        </p:nvSpPr>
        <p:spPr bwMode="auto">
          <a:xfrm>
            <a:off x="9907588" y="2039938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9" name="Text Box 76"/>
          <p:cNvSpPr txBox="1">
            <a:spLocks noChangeArrowheads="1"/>
          </p:cNvSpPr>
          <p:nvPr/>
        </p:nvSpPr>
        <p:spPr bwMode="auto">
          <a:xfrm>
            <a:off x="9526588" y="1658937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40" name="Text Box 51"/>
          <p:cNvSpPr txBox="1">
            <a:spLocks noChangeArrowheads="1"/>
          </p:cNvSpPr>
          <p:nvPr/>
        </p:nvSpPr>
        <p:spPr bwMode="auto">
          <a:xfrm>
            <a:off x="2362201" y="838200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3, 4, 5, t }</a:t>
            </a:r>
          </a:p>
        </p:txBody>
      </p:sp>
      <p:sp>
        <p:nvSpPr>
          <p:cNvPr id="28741" name="Freeform 64"/>
          <p:cNvSpPr>
            <a:spLocks/>
          </p:cNvSpPr>
          <p:nvPr/>
        </p:nvSpPr>
        <p:spPr bwMode="auto">
          <a:xfrm>
            <a:off x="1716087" y="1900238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88"/>
              <a:gd name="T172" fmla="*/ 0 h 2806"/>
              <a:gd name="T173" fmla="*/ 2288 w 2288"/>
              <a:gd name="T174" fmla="*/ 2806 h 28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5BBE495D-EE6A-4494-B41C-13FDAC0C762C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1" name="Picture 2" descr="E:\NIET\Project\xLogo11.png.pagespeed.ic.pydHLuCQEZ.png">
            <a:extLst>
              <a:ext uri="{FF2B5EF4-FFF2-40B4-BE49-F238E27FC236}">
                <a16:creationId xmlns:a16="http://schemas.microsoft.com/office/drawing/2014/main" id="{9D858BC4-D3AE-49B3-B5E0-3662E4AF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6958-71A9-4BA6-8077-935B9CC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08B7-E4DD-4945-964F-43D53CDDDE9B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0113-B144-44B7-81E6-B7CFB08D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DEDAD-4779-4C94-9F18-3A372CE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760539" y="3019426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9428164" y="252571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9739314" y="5526089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536951" y="2525714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4343401" y="36957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3598864" y="563880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8485189" y="40449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749926" y="4387851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9708" name="AutoShape 11"/>
          <p:cNvCxnSpPr>
            <a:cxnSpLocks noChangeShapeType="1"/>
            <a:stCxn id="29700" idx="7"/>
            <a:endCxn id="29703" idx="2"/>
          </p:cNvCxnSpPr>
          <p:nvPr/>
        </p:nvCxnSpPr>
        <p:spPr bwMode="auto">
          <a:xfrm flipV="1">
            <a:off x="2017713" y="2676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09" name="AutoShape 12"/>
          <p:cNvCxnSpPr>
            <a:cxnSpLocks noChangeShapeType="1"/>
            <a:stCxn id="29700" idx="6"/>
            <a:endCxn id="29704" idx="1"/>
          </p:cNvCxnSpPr>
          <p:nvPr/>
        </p:nvCxnSpPr>
        <p:spPr bwMode="auto">
          <a:xfrm>
            <a:off x="2070100" y="3170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0" name="AutoShape 13"/>
          <p:cNvCxnSpPr>
            <a:cxnSpLocks noChangeShapeType="1"/>
            <a:stCxn id="29700" idx="5"/>
            <a:endCxn id="29705" idx="0"/>
          </p:cNvCxnSpPr>
          <p:nvPr/>
        </p:nvCxnSpPr>
        <p:spPr bwMode="auto">
          <a:xfrm>
            <a:off x="2017713" y="3284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4" idx="7"/>
            <a:endCxn id="29701" idx="2"/>
          </p:cNvCxnSpPr>
          <p:nvPr/>
        </p:nvCxnSpPr>
        <p:spPr bwMode="auto">
          <a:xfrm flipV="1">
            <a:off x="4600575" y="2676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6" idx="7"/>
            <a:endCxn id="29701" idx="4"/>
          </p:cNvCxnSpPr>
          <p:nvPr/>
        </p:nvCxnSpPr>
        <p:spPr bwMode="auto">
          <a:xfrm flipV="1">
            <a:off x="8742363" y="2835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4" idx="5"/>
            <a:endCxn id="29707" idx="1"/>
          </p:cNvCxnSpPr>
          <p:nvPr/>
        </p:nvCxnSpPr>
        <p:spPr bwMode="auto">
          <a:xfrm>
            <a:off x="4600575" y="3960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7" idx="5"/>
            <a:endCxn id="29702" idx="2"/>
          </p:cNvCxnSpPr>
          <p:nvPr/>
        </p:nvCxnSpPr>
        <p:spPr bwMode="auto">
          <a:xfrm>
            <a:off x="6007101" y="4652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7" idx="6"/>
            <a:endCxn id="29706" idx="2"/>
          </p:cNvCxnSpPr>
          <p:nvPr/>
        </p:nvCxnSpPr>
        <p:spPr bwMode="auto">
          <a:xfrm flipV="1">
            <a:off x="6059488" y="4195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6" name="AutoShape 19"/>
          <p:cNvCxnSpPr>
            <a:cxnSpLocks noChangeShapeType="1"/>
            <a:stCxn id="29706" idx="4"/>
            <a:endCxn id="29702" idx="1"/>
          </p:cNvCxnSpPr>
          <p:nvPr/>
        </p:nvCxnSpPr>
        <p:spPr bwMode="auto">
          <a:xfrm>
            <a:off x="8636001" y="4354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0"/>
          <p:cNvCxnSpPr>
            <a:cxnSpLocks noChangeShapeType="1"/>
            <a:stCxn id="29701" idx="3"/>
            <a:endCxn id="29707" idx="7"/>
          </p:cNvCxnSpPr>
          <p:nvPr/>
        </p:nvCxnSpPr>
        <p:spPr bwMode="auto">
          <a:xfrm flipH="1">
            <a:off x="6007101" y="2790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9718" name="AutoShape 21"/>
          <p:cNvCxnSpPr>
            <a:cxnSpLocks noChangeShapeType="1"/>
            <a:stCxn id="29704" idx="4"/>
            <a:endCxn id="29705" idx="7"/>
          </p:cNvCxnSpPr>
          <p:nvPr/>
        </p:nvCxnSpPr>
        <p:spPr bwMode="auto">
          <a:xfrm flipH="1">
            <a:off x="3856039" y="4005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22"/>
          <p:cNvCxnSpPr>
            <a:cxnSpLocks noChangeShapeType="1"/>
            <a:stCxn id="29705" idx="6"/>
            <a:endCxn id="29707" idx="2"/>
          </p:cNvCxnSpPr>
          <p:nvPr/>
        </p:nvCxnSpPr>
        <p:spPr bwMode="auto">
          <a:xfrm flipV="1">
            <a:off x="3908426" y="4538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0" name="AutoShape 23"/>
          <p:cNvCxnSpPr>
            <a:cxnSpLocks noChangeShapeType="1"/>
            <a:stCxn id="29703" idx="6"/>
            <a:endCxn id="29701" idx="1"/>
          </p:cNvCxnSpPr>
          <p:nvPr/>
        </p:nvCxnSpPr>
        <p:spPr bwMode="auto">
          <a:xfrm flipV="1">
            <a:off x="3846513" y="2562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9721" name="AutoShape 24"/>
          <p:cNvCxnSpPr>
            <a:cxnSpLocks noChangeShapeType="1"/>
            <a:stCxn id="29705" idx="6"/>
            <a:endCxn id="29702" idx="3"/>
          </p:cNvCxnSpPr>
          <p:nvPr/>
        </p:nvCxnSpPr>
        <p:spPr bwMode="auto">
          <a:xfrm>
            <a:off x="3908425" y="5789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2" name="AutoShape 25"/>
          <p:cNvCxnSpPr>
            <a:cxnSpLocks noChangeShapeType="1"/>
            <a:stCxn id="29701" idx="5"/>
            <a:endCxn id="29702" idx="0"/>
          </p:cNvCxnSpPr>
          <p:nvPr/>
        </p:nvCxnSpPr>
        <p:spPr bwMode="auto">
          <a:xfrm>
            <a:off x="9685339" y="2790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6319839" y="2525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254750" y="3225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7451725" y="3571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2668589" y="2754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3224214" y="3411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2754314" y="4425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4040189" y="4603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4978401" y="4113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4622800" y="5064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6075363" y="5734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7499350" y="5035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7404100" y="4244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8901114" y="3540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9636125" y="4097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9737" name="Text Box 40"/>
          <p:cNvSpPr txBox="1">
            <a:spLocks noChangeArrowheads="1"/>
          </p:cNvSpPr>
          <p:nvPr/>
        </p:nvSpPr>
        <p:spPr bwMode="auto">
          <a:xfrm>
            <a:off x="8996364" y="4826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9738" name="Text Box 41"/>
          <p:cNvSpPr txBox="1">
            <a:spLocks noChangeArrowheads="1"/>
          </p:cNvSpPr>
          <p:nvPr/>
        </p:nvSpPr>
        <p:spPr bwMode="auto">
          <a:xfrm>
            <a:off x="3765551" y="5954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>
            <a:off x="3621088" y="2133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9590088" y="5872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5583238" y="4059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4486276" y="3360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191501" y="3751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1630363" y="2724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5" name="Text Box 50"/>
          <p:cNvSpPr txBox="1">
            <a:spLocks noChangeArrowheads="1"/>
          </p:cNvSpPr>
          <p:nvPr/>
        </p:nvSpPr>
        <p:spPr bwMode="auto">
          <a:xfrm>
            <a:off x="3362326" y="2120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6" name="Text Box 51"/>
          <p:cNvSpPr txBox="1">
            <a:spLocks noChangeArrowheads="1"/>
          </p:cNvSpPr>
          <p:nvPr/>
        </p:nvSpPr>
        <p:spPr bwMode="auto">
          <a:xfrm>
            <a:off x="3592514" y="2174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47" name="Text Box 52"/>
          <p:cNvSpPr txBox="1">
            <a:spLocks noChangeArrowheads="1"/>
          </p:cNvSpPr>
          <p:nvPr/>
        </p:nvSpPr>
        <p:spPr bwMode="auto">
          <a:xfrm>
            <a:off x="3460751" y="5954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8" name="Text Box 53"/>
          <p:cNvSpPr txBox="1">
            <a:spLocks noChangeArrowheads="1"/>
          </p:cNvSpPr>
          <p:nvPr/>
        </p:nvSpPr>
        <p:spPr bwMode="auto">
          <a:xfrm>
            <a:off x="4181476" y="3360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9" name="Text Box 54"/>
          <p:cNvSpPr txBox="1">
            <a:spLocks noChangeArrowheads="1"/>
          </p:cNvSpPr>
          <p:nvPr/>
        </p:nvSpPr>
        <p:spPr bwMode="auto">
          <a:xfrm>
            <a:off x="4410076" y="3405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0" name="Text Box 55"/>
          <p:cNvSpPr txBox="1">
            <a:spLocks noChangeArrowheads="1"/>
          </p:cNvSpPr>
          <p:nvPr/>
        </p:nvSpPr>
        <p:spPr bwMode="auto">
          <a:xfrm>
            <a:off x="3673476" y="6024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1" name="Text Box 58"/>
          <p:cNvSpPr txBox="1">
            <a:spLocks noChangeArrowheads="1"/>
          </p:cNvSpPr>
          <p:nvPr/>
        </p:nvSpPr>
        <p:spPr bwMode="auto">
          <a:xfrm>
            <a:off x="5581651" y="3821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2" name="Text Box 59"/>
          <p:cNvSpPr txBox="1">
            <a:spLocks noChangeArrowheads="1"/>
          </p:cNvSpPr>
          <p:nvPr/>
        </p:nvSpPr>
        <p:spPr bwMode="auto">
          <a:xfrm>
            <a:off x="5807076" y="4094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3" name="Text Box 60"/>
          <p:cNvSpPr txBox="1">
            <a:spLocks noChangeArrowheads="1"/>
          </p:cNvSpPr>
          <p:nvPr/>
        </p:nvSpPr>
        <p:spPr bwMode="auto">
          <a:xfrm>
            <a:off x="5899151" y="3808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4" name="Text Box 61"/>
          <p:cNvSpPr txBox="1">
            <a:spLocks noChangeArrowheads="1"/>
          </p:cNvSpPr>
          <p:nvPr/>
        </p:nvSpPr>
        <p:spPr bwMode="auto">
          <a:xfrm>
            <a:off x="5819776" y="3865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9755" name="Text Box 62"/>
          <p:cNvSpPr txBox="1">
            <a:spLocks noChangeArrowheads="1"/>
          </p:cNvSpPr>
          <p:nvPr/>
        </p:nvSpPr>
        <p:spPr bwMode="auto">
          <a:xfrm>
            <a:off x="9290051" y="5899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6" name="Text Box 63"/>
          <p:cNvSpPr txBox="1">
            <a:spLocks noChangeArrowheads="1"/>
          </p:cNvSpPr>
          <p:nvPr/>
        </p:nvSpPr>
        <p:spPr bwMode="auto">
          <a:xfrm>
            <a:off x="9807576" y="5943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7" name="Text Box 68"/>
          <p:cNvSpPr txBox="1">
            <a:spLocks noChangeArrowheads="1"/>
          </p:cNvSpPr>
          <p:nvPr/>
        </p:nvSpPr>
        <p:spPr bwMode="auto">
          <a:xfrm>
            <a:off x="9528176" y="5943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8" name="Text Box 69"/>
          <p:cNvSpPr txBox="1">
            <a:spLocks noChangeArrowheads="1"/>
          </p:cNvSpPr>
          <p:nvPr/>
        </p:nvSpPr>
        <p:spPr bwMode="auto">
          <a:xfrm>
            <a:off x="8947151" y="5891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9" name="Text Box 70"/>
          <p:cNvSpPr txBox="1">
            <a:spLocks noChangeArrowheads="1"/>
          </p:cNvSpPr>
          <p:nvPr/>
        </p:nvSpPr>
        <p:spPr bwMode="auto">
          <a:xfrm>
            <a:off x="6111876" y="3852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9760" name="Text Box 71"/>
          <p:cNvSpPr txBox="1">
            <a:spLocks noChangeArrowheads="1"/>
          </p:cNvSpPr>
          <p:nvPr/>
        </p:nvSpPr>
        <p:spPr bwMode="auto">
          <a:xfrm>
            <a:off x="6216651" y="3808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1" name="Text Box 72"/>
          <p:cNvSpPr txBox="1">
            <a:spLocks noChangeArrowheads="1"/>
          </p:cNvSpPr>
          <p:nvPr/>
        </p:nvSpPr>
        <p:spPr bwMode="auto">
          <a:xfrm>
            <a:off x="9275763" y="1985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62" name="Text Box 73"/>
          <p:cNvSpPr txBox="1">
            <a:spLocks noChangeArrowheads="1"/>
          </p:cNvSpPr>
          <p:nvPr/>
        </p:nvSpPr>
        <p:spPr bwMode="auto">
          <a:xfrm>
            <a:off x="9472614" y="2047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63" name="Text Box 74"/>
          <p:cNvSpPr txBox="1">
            <a:spLocks noChangeArrowheads="1"/>
          </p:cNvSpPr>
          <p:nvPr/>
        </p:nvSpPr>
        <p:spPr bwMode="auto">
          <a:xfrm>
            <a:off x="9569451" y="2005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4" name="Text Box 75"/>
          <p:cNvSpPr txBox="1">
            <a:spLocks noChangeArrowheads="1"/>
          </p:cNvSpPr>
          <p:nvPr/>
        </p:nvSpPr>
        <p:spPr bwMode="auto">
          <a:xfrm>
            <a:off x="9842501" y="2057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65" name="Text Box 76"/>
          <p:cNvSpPr txBox="1">
            <a:spLocks noChangeArrowheads="1"/>
          </p:cNvSpPr>
          <p:nvPr/>
        </p:nvSpPr>
        <p:spPr bwMode="auto">
          <a:xfrm>
            <a:off x="9461501" y="1676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6" name="Text Box 51"/>
          <p:cNvSpPr txBox="1">
            <a:spLocks noChangeArrowheads="1"/>
          </p:cNvSpPr>
          <p:nvPr/>
        </p:nvSpPr>
        <p:spPr bwMode="auto">
          <a:xfrm>
            <a:off x="2297114" y="855663"/>
            <a:ext cx="3368675" cy="837794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sz="2200" dirty="0"/>
              <a:t>PQ = { 4, 5, t }</a:t>
            </a:r>
          </a:p>
        </p:txBody>
      </p:sp>
      <p:sp>
        <p:nvSpPr>
          <p:cNvPr id="29767" name="Freeform 77"/>
          <p:cNvSpPr>
            <a:spLocks/>
          </p:cNvSpPr>
          <p:nvPr/>
        </p:nvSpPr>
        <p:spPr bwMode="auto">
          <a:xfrm>
            <a:off x="1600200" y="1600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384"/>
              <a:gd name="T115" fmla="*/ 0 h 2984"/>
              <a:gd name="T116" fmla="*/ 5384 w 5384"/>
              <a:gd name="T117" fmla="*/ 2984 h 29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B512BF0-7F10-420E-948B-2C96D145FCF0}"/>
              </a:ext>
            </a:extLst>
          </p:cNvPr>
          <p:cNvSpPr txBox="1">
            <a:spLocks/>
          </p:cNvSpPr>
          <p:nvPr/>
        </p:nvSpPr>
        <p:spPr>
          <a:xfrm>
            <a:off x="2874040" y="331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Dijkstra’s Algorithm</a:t>
            </a:r>
            <a:r>
              <a:rPr lang="en-US" sz="3200" b="1" dirty="0">
                <a:solidFill>
                  <a:srgbClr val="000000"/>
                </a:solidFill>
              </a:rPr>
              <a:t> (CO5)</a:t>
            </a:r>
            <a:endParaRPr lang="en-US" sz="3200" b="1" dirty="0"/>
          </a:p>
        </p:txBody>
      </p:sp>
      <p:pic>
        <p:nvPicPr>
          <p:cNvPr id="75" name="Picture 2" descr="E:\NIET\Project\xLogo11.png.pagespeed.ic.pydHLuCQEZ.png">
            <a:extLst>
              <a:ext uri="{FF2B5EF4-FFF2-40B4-BE49-F238E27FC236}">
                <a16:creationId xmlns:a16="http://schemas.microsoft.com/office/drawing/2014/main" id="{684B0824-F1FF-4CC6-84AB-BED70522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167" y="1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9F43-89D0-4808-82F0-2714E3FD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119D-32C9-4512-B567-F2D719D83B19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56F5-7E53-4BD0-9663-8E0ABD76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D4C3CE-F588-43CA-B5A2-6D26378B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Alisha Sikri      DS       Unit -5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9838</Words>
  <Application>Microsoft Office PowerPoint</Application>
  <PresentationFormat>Widescreen</PresentationFormat>
  <Paragraphs>2582</Paragraphs>
  <Slides>146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61" baseType="lpstr">
      <vt:lpstr>Arial</vt:lpstr>
      <vt:lpstr>Arial Black</vt:lpstr>
      <vt:lpstr>Arimo</vt:lpstr>
      <vt:lpstr>Calibri</vt:lpstr>
      <vt:lpstr>Comic Sans MS</vt:lpstr>
      <vt:lpstr>Courier New</vt:lpstr>
      <vt:lpstr>Monotype Sorts</vt:lpstr>
      <vt:lpstr>Roboto Condensed</vt:lpstr>
      <vt:lpstr>Symbol</vt:lpstr>
      <vt:lpstr>Times New Roman</vt:lpstr>
      <vt:lpstr>TimesNewRomanPSMT;TimesNewRoman</vt:lpstr>
      <vt:lpstr>urw-din</vt:lpstr>
      <vt:lpstr>Verdana</vt:lpstr>
      <vt:lpstr>Wingdings</vt:lpstr>
      <vt:lpstr>Office Theme</vt:lpstr>
      <vt:lpstr>Noida Institute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Undirected graph representation...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BC to the MST;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Relaxation</vt:lpstr>
      <vt:lpstr>RELAX(u, v, 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(G, w, s)</vt:lpstr>
      <vt:lpstr>Dijkstra’s Running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Alisha Sikri Ghai</cp:lastModifiedBy>
  <cp:revision>560</cp:revision>
  <dcterms:created xsi:type="dcterms:W3CDTF">2006-08-16T00:00:00Z</dcterms:created>
  <dcterms:modified xsi:type="dcterms:W3CDTF">2021-09-03T10:03:11Z</dcterms:modified>
</cp:coreProperties>
</file>