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handoutMasterIdLst>
    <p:handoutMasterId r:id="rId96"/>
  </p:handoutMasterIdLst>
  <p:sldIdLst>
    <p:sldId id="256" r:id="rId2"/>
    <p:sldId id="257" r:id="rId3"/>
    <p:sldId id="398" r:id="rId4"/>
    <p:sldId id="439" r:id="rId5"/>
    <p:sldId id="402" r:id="rId6"/>
    <p:sldId id="403" r:id="rId7"/>
    <p:sldId id="397" r:id="rId8"/>
    <p:sldId id="401" r:id="rId9"/>
    <p:sldId id="259" r:id="rId10"/>
    <p:sldId id="404" r:id="rId11"/>
    <p:sldId id="406" r:id="rId12"/>
    <p:sldId id="268" r:id="rId13"/>
    <p:sldId id="407" r:id="rId14"/>
    <p:sldId id="285" r:id="rId15"/>
    <p:sldId id="416" r:id="rId16"/>
    <p:sldId id="452" r:id="rId17"/>
    <p:sldId id="400" r:id="rId18"/>
    <p:sldId id="410" r:id="rId19"/>
    <p:sldId id="411" r:id="rId20"/>
    <p:sldId id="413" r:id="rId21"/>
    <p:sldId id="481" r:id="rId22"/>
    <p:sldId id="482" r:id="rId23"/>
    <p:sldId id="415" r:id="rId24"/>
    <p:sldId id="382" r:id="rId25"/>
    <p:sldId id="534" r:id="rId26"/>
    <p:sldId id="483" r:id="rId27"/>
    <p:sldId id="484" r:id="rId28"/>
    <p:sldId id="485" r:id="rId29"/>
    <p:sldId id="486" r:id="rId30"/>
    <p:sldId id="487" r:id="rId31"/>
    <p:sldId id="488" r:id="rId32"/>
    <p:sldId id="489" r:id="rId33"/>
    <p:sldId id="490" r:id="rId34"/>
    <p:sldId id="493" r:id="rId35"/>
    <p:sldId id="494" r:id="rId36"/>
    <p:sldId id="502" r:id="rId37"/>
    <p:sldId id="507" r:id="rId38"/>
    <p:sldId id="346" r:id="rId39"/>
    <p:sldId id="347" r:id="rId40"/>
    <p:sldId id="368" r:id="rId41"/>
    <p:sldId id="369" r:id="rId42"/>
    <p:sldId id="365" r:id="rId43"/>
    <p:sldId id="366" r:id="rId44"/>
    <p:sldId id="367" r:id="rId45"/>
    <p:sldId id="504" r:id="rId46"/>
    <p:sldId id="505" r:id="rId47"/>
    <p:sldId id="506" r:id="rId48"/>
    <p:sldId id="351" r:id="rId49"/>
    <p:sldId id="352" r:id="rId50"/>
    <p:sldId id="508" r:id="rId51"/>
    <p:sldId id="509" r:id="rId52"/>
    <p:sldId id="510" r:id="rId53"/>
    <p:sldId id="355" r:id="rId54"/>
    <p:sldId id="354" r:id="rId55"/>
    <p:sldId id="539" r:id="rId56"/>
    <p:sldId id="511" r:id="rId57"/>
    <p:sldId id="512" r:id="rId58"/>
    <p:sldId id="513" r:id="rId59"/>
    <p:sldId id="514" r:id="rId60"/>
    <p:sldId id="515" r:id="rId61"/>
    <p:sldId id="357" r:id="rId62"/>
    <p:sldId id="358" r:id="rId63"/>
    <p:sldId id="359" r:id="rId64"/>
    <p:sldId id="360" r:id="rId65"/>
    <p:sldId id="436" r:id="rId66"/>
    <p:sldId id="437" r:id="rId67"/>
    <p:sldId id="438" r:id="rId68"/>
    <p:sldId id="440" r:id="rId69"/>
    <p:sldId id="336" r:id="rId70"/>
    <p:sldId id="338" r:id="rId71"/>
    <p:sldId id="340" r:id="rId72"/>
    <p:sldId id="535" r:id="rId73"/>
    <p:sldId id="536" r:id="rId74"/>
    <p:sldId id="449" r:id="rId75"/>
    <p:sldId id="537" r:id="rId76"/>
    <p:sldId id="520" r:id="rId77"/>
    <p:sldId id="363" r:id="rId78"/>
    <p:sldId id="364" r:id="rId79"/>
    <p:sldId id="521" r:id="rId80"/>
    <p:sldId id="522" r:id="rId81"/>
    <p:sldId id="523" r:id="rId82"/>
    <p:sldId id="524" r:id="rId83"/>
    <p:sldId id="525" r:id="rId84"/>
    <p:sldId id="526" r:id="rId85"/>
    <p:sldId id="527" r:id="rId86"/>
    <p:sldId id="528" r:id="rId87"/>
    <p:sldId id="529" r:id="rId88"/>
    <p:sldId id="530" r:id="rId89"/>
    <p:sldId id="531" r:id="rId90"/>
    <p:sldId id="532" r:id="rId91"/>
    <p:sldId id="533" r:id="rId92"/>
    <p:sldId id="370" r:id="rId93"/>
    <p:sldId id="480"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3" d="100"/>
          <a:sy n="83" d="100"/>
        </p:scale>
        <p:origin x="1478" y="77"/>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CEDAF-5E87-4AB2-9DF0-AFEA3663EFC8}"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318D40C-66FF-400C-8A47-76CCBD6604FE}">
      <dgm:prSet phldrT="[Text]" custT="1"/>
      <dgm:spPr/>
      <dgm:t>
        <a:bodyPr/>
        <a:lstStyle/>
        <a:p>
          <a:r>
            <a:rPr lang="en-US" sz="2200" dirty="0">
              <a:latin typeface="Calibri (Body)"/>
            </a:rPr>
            <a:t>Security Architecture and Design </a:t>
          </a:r>
        </a:p>
      </dgm:t>
    </dgm:pt>
    <dgm:pt modelId="{E12E0735-CC66-4F67-BAE1-81A9937C24ED}" type="parTrans" cxnId="{AFA1F7C9-5742-4801-87E8-4E93D259F08B}">
      <dgm:prSet/>
      <dgm:spPr/>
      <dgm:t>
        <a:bodyPr/>
        <a:lstStyle/>
        <a:p>
          <a:endParaRPr lang="en-US"/>
        </a:p>
      </dgm:t>
    </dgm:pt>
    <dgm:pt modelId="{897D9F4B-BA2E-4BAB-B603-CF0702D22525}" type="sibTrans" cxnId="{AFA1F7C9-5742-4801-87E8-4E93D259F08B}">
      <dgm:prSet/>
      <dgm:spPr/>
      <dgm:t>
        <a:bodyPr/>
        <a:lstStyle/>
        <a:p>
          <a:endParaRPr lang="en-US"/>
        </a:p>
      </dgm:t>
    </dgm:pt>
    <dgm:pt modelId="{B61F6284-6AED-4AA4-9A7E-F5D54201F41B}">
      <dgm:prSet phldrT="[Text]" custT="1"/>
      <dgm:spPr/>
      <dgm:t>
        <a:bodyPr/>
        <a:lstStyle/>
        <a:p>
          <a:r>
            <a:rPr lang="en-US" sz="2200" dirty="0">
              <a:latin typeface="Calibri (Body)"/>
            </a:rPr>
            <a:t>Hardware and Software </a:t>
          </a:r>
        </a:p>
      </dgm:t>
    </dgm:pt>
    <dgm:pt modelId="{4D3D70D6-7C4C-40EC-B282-55E44C734109}" type="parTrans" cxnId="{C1D857AE-D752-43CC-B5B8-E6D7CF066DDF}">
      <dgm:prSet/>
      <dgm:spPr/>
      <dgm:t>
        <a:bodyPr/>
        <a:lstStyle/>
        <a:p>
          <a:endParaRPr lang="en-US"/>
        </a:p>
      </dgm:t>
    </dgm:pt>
    <dgm:pt modelId="{50E71168-DD21-493C-8A65-13691D6E73D5}" type="sibTrans" cxnId="{C1D857AE-D752-43CC-B5B8-E6D7CF066DDF}">
      <dgm:prSet/>
      <dgm:spPr/>
      <dgm:t>
        <a:bodyPr/>
        <a:lstStyle/>
        <a:p>
          <a:endParaRPr lang="en-US"/>
        </a:p>
      </dgm:t>
    </dgm:pt>
    <dgm:pt modelId="{F3703199-C807-4FDE-8A90-9BDDAA0BC9C7}">
      <dgm:prSet phldrT="[Text]" custT="1"/>
      <dgm:spPr/>
      <dgm:t>
        <a:bodyPr/>
        <a:lstStyle/>
        <a:p>
          <a:r>
            <a:rPr lang="en-US" sz="2200" dirty="0">
              <a:latin typeface="Calibri (Body)"/>
            </a:rPr>
            <a:t>Models</a:t>
          </a:r>
        </a:p>
      </dgm:t>
    </dgm:pt>
    <dgm:pt modelId="{72BC5EEE-0400-49B7-B35B-523515D8EFF6}" type="parTrans" cxnId="{34CD35E2-42F2-42DA-B5DA-4DE386C732D0}">
      <dgm:prSet/>
      <dgm:spPr/>
      <dgm:t>
        <a:bodyPr/>
        <a:lstStyle/>
        <a:p>
          <a:endParaRPr lang="en-US"/>
        </a:p>
      </dgm:t>
    </dgm:pt>
    <dgm:pt modelId="{8AE52A5E-F33B-4D0E-9791-BB651D4810DB}" type="sibTrans" cxnId="{34CD35E2-42F2-42DA-B5DA-4DE386C732D0}">
      <dgm:prSet/>
      <dgm:spPr/>
      <dgm:t>
        <a:bodyPr/>
        <a:lstStyle/>
        <a:p>
          <a:endParaRPr lang="en-US"/>
        </a:p>
      </dgm:t>
    </dgm:pt>
    <dgm:pt modelId="{E9A4A536-95FB-488E-A227-2A7397CE7C1D}">
      <dgm:prSet phldrT="[Text]" custT="1"/>
      <dgm:spPr/>
      <dgm:t>
        <a:bodyPr/>
        <a:lstStyle/>
        <a:p>
          <a:r>
            <a:rPr lang="en-US" sz="2200" dirty="0">
              <a:latin typeface="Calibri (Body)"/>
            </a:rPr>
            <a:t>Evaluation Methods</a:t>
          </a:r>
        </a:p>
      </dgm:t>
    </dgm:pt>
    <dgm:pt modelId="{5EA79A26-F96B-4475-9BEC-214D0D94EDBA}" type="parTrans" cxnId="{2F52BA6F-391D-4AB6-BF80-BCF99718717E}">
      <dgm:prSet/>
      <dgm:spPr/>
      <dgm:t>
        <a:bodyPr/>
        <a:lstStyle/>
        <a:p>
          <a:endParaRPr lang="en-US"/>
        </a:p>
      </dgm:t>
    </dgm:pt>
    <dgm:pt modelId="{A716C2A6-D6BE-4D3C-B30D-E9F4289AE907}" type="sibTrans" cxnId="{2F52BA6F-391D-4AB6-BF80-BCF99718717E}">
      <dgm:prSet/>
      <dgm:spPr/>
      <dgm:t>
        <a:bodyPr/>
        <a:lstStyle/>
        <a:p>
          <a:endParaRPr lang="en-US"/>
        </a:p>
      </dgm:t>
    </dgm:pt>
    <dgm:pt modelId="{81D973DD-0C96-4A29-97E9-35F452E65FFF}" type="pres">
      <dgm:prSet presAssocID="{354CEDAF-5E87-4AB2-9DF0-AFEA3663EFC8}" presName="hierChild1" presStyleCnt="0">
        <dgm:presLayoutVars>
          <dgm:chPref val="1"/>
          <dgm:dir/>
          <dgm:animOne val="branch"/>
          <dgm:animLvl val="lvl"/>
          <dgm:resizeHandles/>
        </dgm:presLayoutVars>
      </dgm:prSet>
      <dgm:spPr/>
    </dgm:pt>
    <dgm:pt modelId="{AD3C223E-B070-4811-93E1-3171A3F553BB}" type="pres">
      <dgm:prSet presAssocID="{C318D40C-66FF-400C-8A47-76CCBD6604FE}" presName="hierRoot1" presStyleCnt="0"/>
      <dgm:spPr/>
    </dgm:pt>
    <dgm:pt modelId="{DC355728-A24A-4C73-9E3D-0EE8C9A42CAB}" type="pres">
      <dgm:prSet presAssocID="{C318D40C-66FF-400C-8A47-76CCBD6604FE}" presName="composite" presStyleCnt="0"/>
      <dgm:spPr/>
    </dgm:pt>
    <dgm:pt modelId="{D540E45B-5E53-431F-94D1-2A7BA5D6C5B1}" type="pres">
      <dgm:prSet presAssocID="{C318D40C-66FF-400C-8A47-76CCBD6604FE}" presName="background" presStyleLbl="node0" presStyleIdx="0" presStyleCnt="1"/>
      <dgm:spPr/>
    </dgm:pt>
    <dgm:pt modelId="{AC82C0B8-61A7-4967-A1DB-23AC0E27E874}" type="pres">
      <dgm:prSet presAssocID="{C318D40C-66FF-400C-8A47-76CCBD6604FE}" presName="text" presStyleLbl="fgAcc0" presStyleIdx="0" presStyleCnt="1">
        <dgm:presLayoutVars>
          <dgm:chPref val="3"/>
        </dgm:presLayoutVars>
      </dgm:prSet>
      <dgm:spPr/>
    </dgm:pt>
    <dgm:pt modelId="{F63904DD-3C80-4414-B0AF-A3FBFFCDE3DB}" type="pres">
      <dgm:prSet presAssocID="{C318D40C-66FF-400C-8A47-76CCBD6604FE}" presName="hierChild2" presStyleCnt="0"/>
      <dgm:spPr/>
    </dgm:pt>
    <dgm:pt modelId="{B51423AE-3F2A-48DE-B204-14BA17629FE2}" type="pres">
      <dgm:prSet presAssocID="{4D3D70D6-7C4C-40EC-B282-55E44C734109}" presName="Name10" presStyleLbl="parChTrans1D2" presStyleIdx="0" presStyleCnt="3"/>
      <dgm:spPr/>
    </dgm:pt>
    <dgm:pt modelId="{964DCA97-3366-4464-8F07-4854360A3506}" type="pres">
      <dgm:prSet presAssocID="{B61F6284-6AED-4AA4-9A7E-F5D54201F41B}" presName="hierRoot2" presStyleCnt="0"/>
      <dgm:spPr/>
    </dgm:pt>
    <dgm:pt modelId="{C40744C1-D065-422D-8AE6-9F980F663F41}" type="pres">
      <dgm:prSet presAssocID="{B61F6284-6AED-4AA4-9A7E-F5D54201F41B}" presName="composite2" presStyleCnt="0"/>
      <dgm:spPr/>
    </dgm:pt>
    <dgm:pt modelId="{43C2EC97-8458-47C4-ACC7-9C2260973533}" type="pres">
      <dgm:prSet presAssocID="{B61F6284-6AED-4AA4-9A7E-F5D54201F41B}" presName="background2" presStyleLbl="node2" presStyleIdx="0" presStyleCnt="3"/>
      <dgm:spPr/>
    </dgm:pt>
    <dgm:pt modelId="{CE8EF21B-1070-46B7-8775-7AF16B1BDED5}" type="pres">
      <dgm:prSet presAssocID="{B61F6284-6AED-4AA4-9A7E-F5D54201F41B}" presName="text2" presStyleLbl="fgAcc2" presStyleIdx="0" presStyleCnt="3">
        <dgm:presLayoutVars>
          <dgm:chPref val="3"/>
        </dgm:presLayoutVars>
      </dgm:prSet>
      <dgm:spPr/>
    </dgm:pt>
    <dgm:pt modelId="{FFC48D00-31E3-4500-B79D-9A29C36DD701}" type="pres">
      <dgm:prSet presAssocID="{B61F6284-6AED-4AA4-9A7E-F5D54201F41B}" presName="hierChild3" presStyleCnt="0"/>
      <dgm:spPr/>
    </dgm:pt>
    <dgm:pt modelId="{AB198AD9-9442-4973-ABCA-7A5864F4D18F}" type="pres">
      <dgm:prSet presAssocID="{72BC5EEE-0400-49B7-B35B-523515D8EFF6}" presName="Name10" presStyleLbl="parChTrans1D2" presStyleIdx="1" presStyleCnt="3"/>
      <dgm:spPr/>
    </dgm:pt>
    <dgm:pt modelId="{D1FB2536-252F-4B5A-ACC4-3208F48890A7}" type="pres">
      <dgm:prSet presAssocID="{F3703199-C807-4FDE-8A90-9BDDAA0BC9C7}" presName="hierRoot2" presStyleCnt="0"/>
      <dgm:spPr/>
    </dgm:pt>
    <dgm:pt modelId="{B98B6C84-0E6A-4CBD-8725-8E5A6E26124A}" type="pres">
      <dgm:prSet presAssocID="{F3703199-C807-4FDE-8A90-9BDDAA0BC9C7}" presName="composite2" presStyleCnt="0"/>
      <dgm:spPr/>
    </dgm:pt>
    <dgm:pt modelId="{0E5E9013-5836-4F6E-B056-CF3132C5922A}" type="pres">
      <dgm:prSet presAssocID="{F3703199-C807-4FDE-8A90-9BDDAA0BC9C7}" presName="background2" presStyleLbl="node2" presStyleIdx="1" presStyleCnt="3"/>
      <dgm:spPr/>
    </dgm:pt>
    <dgm:pt modelId="{692C1DB9-91F9-40F0-92B1-BC044E541F9C}" type="pres">
      <dgm:prSet presAssocID="{F3703199-C807-4FDE-8A90-9BDDAA0BC9C7}" presName="text2" presStyleLbl="fgAcc2" presStyleIdx="1" presStyleCnt="3">
        <dgm:presLayoutVars>
          <dgm:chPref val="3"/>
        </dgm:presLayoutVars>
      </dgm:prSet>
      <dgm:spPr/>
    </dgm:pt>
    <dgm:pt modelId="{34D429F0-354E-4664-8BD2-912B13DC54F6}" type="pres">
      <dgm:prSet presAssocID="{F3703199-C807-4FDE-8A90-9BDDAA0BC9C7}" presName="hierChild3" presStyleCnt="0"/>
      <dgm:spPr/>
    </dgm:pt>
    <dgm:pt modelId="{9637B543-DDBE-43FC-8E72-3DE27115982D}" type="pres">
      <dgm:prSet presAssocID="{5EA79A26-F96B-4475-9BEC-214D0D94EDBA}" presName="Name10" presStyleLbl="parChTrans1D2" presStyleIdx="2" presStyleCnt="3"/>
      <dgm:spPr/>
    </dgm:pt>
    <dgm:pt modelId="{CC32440A-369B-43D5-9CEC-3255E6BE42BB}" type="pres">
      <dgm:prSet presAssocID="{E9A4A536-95FB-488E-A227-2A7397CE7C1D}" presName="hierRoot2" presStyleCnt="0"/>
      <dgm:spPr/>
    </dgm:pt>
    <dgm:pt modelId="{9C4F386E-A4B1-4486-806B-3C19B51828D7}" type="pres">
      <dgm:prSet presAssocID="{E9A4A536-95FB-488E-A227-2A7397CE7C1D}" presName="composite2" presStyleCnt="0"/>
      <dgm:spPr/>
    </dgm:pt>
    <dgm:pt modelId="{CC5C5D80-E7E3-453D-BECF-C55F21AC3221}" type="pres">
      <dgm:prSet presAssocID="{E9A4A536-95FB-488E-A227-2A7397CE7C1D}" presName="background2" presStyleLbl="node2" presStyleIdx="2" presStyleCnt="3"/>
      <dgm:spPr/>
    </dgm:pt>
    <dgm:pt modelId="{8F0FA7F9-45A4-4D44-BC57-EDE269619682}" type="pres">
      <dgm:prSet presAssocID="{E9A4A536-95FB-488E-A227-2A7397CE7C1D}" presName="text2" presStyleLbl="fgAcc2" presStyleIdx="2" presStyleCnt="3">
        <dgm:presLayoutVars>
          <dgm:chPref val="3"/>
        </dgm:presLayoutVars>
      </dgm:prSet>
      <dgm:spPr/>
    </dgm:pt>
    <dgm:pt modelId="{21E3EE17-9AF9-4553-8573-E5F96E58AC78}" type="pres">
      <dgm:prSet presAssocID="{E9A4A536-95FB-488E-A227-2A7397CE7C1D}" presName="hierChild3" presStyleCnt="0"/>
      <dgm:spPr/>
    </dgm:pt>
  </dgm:ptLst>
  <dgm:cxnLst>
    <dgm:cxn modelId="{2F52BA6F-391D-4AB6-BF80-BCF99718717E}" srcId="{C318D40C-66FF-400C-8A47-76CCBD6604FE}" destId="{E9A4A536-95FB-488E-A227-2A7397CE7C1D}" srcOrd="2" destOrd="0" parTransId="{5EA79A26-F96B-4475-9BEC-214D0D94EDBA}" sibTransId="{A716C2A6-D6BE-4D3C-B30D-E9F4289AE907}"/>
    <dgm:cxn modelId="{44BFE876-164A-4779-8754-FAC0CA288C96}" type="presOf" srcId="{72BC5EEE-0400-49B7-B35B-523515D8EFF6}" destId="{AB198AD9-9442-4973-ABCA-7A5864F4D18F}" srcOrd="0" destOrd="0" presId="urn:microsoft.com/office/officeart/2005/8/layout/hierarchy1"/>
    <dgm:cxn modelId="{F168217F-4D4A-4168-A344-7DE4E7391F37}" type="presOf" srcId="{354CEDAF-5E87-4AB2-9DF0-AFEA3663EFC8}" destId="{81D973DD-0C96-4A29-97E9-35F452E65FFF}" srcOrd="0" destOrd="0" presId="urn:microsoft.com/office/officeart/2005/8/layout/hierarchy1"/>
    <dgm:cxn modelId="{4B8B73AA-08B5-4691-81B1-F83776029E09}" type="presOf" srcId="{B61F6284-6AED-4AA4-9A7E-F5D54201F41B}" destId="{CE8EF21B-1070-46B7-8775-7AF16B1BDED5}" srcOrd="0" destOrd="0" presId="urn:microsoft.com/office/officeart/2005/8/layout/hierarchy1"/>
    <dgm:cxn modelId="{C1D857AE-D752-43CC-B5B8-E6D7CF066DDF}" srcId="{C318D40C-66FF-400C-8A47-76CCBD6604FE}" destId="{B61F6284-6AED-4AA4-9A7E-F5D54201F41B}" srcOrd="0" destOrd="0" parTransId="{4D3D70D6-7C4C-40EC-B282-55E44C734109}" sibTransId="{50E71168-DD21-493C-8A65-13691D6E73D5}"/>
    <dgm:cxn modelId="{166893B4-3730-4A87-963A-535129AB46D1}" type="presOf" srcId="{5EA79A26-F96B-4475-9BEC-214D0D94EDBA}" destId="{9637B543-DDBE-43FC-8E72-3DE27115982D}" srcOrd="0" destOrd="0" presId="urn:microsoft.com/office/officeart/2005/8/layout/hierarchy1"/>
    <dgm:cxn modelId="{AFA1F7C9-5742-4801-87E8-4E93D259F08B}" srcId="{354CEDAF-5E87-4AB2-9DF0-AFEA3663EFC8}" destId="{C318D40C-66FF-400C-8A47-76CCBD6604FE}" srcOrd="0" destOrd="0" parTransId="{E12E0735-CC66-4F67-BAE1-81A9937C24ED}" sibTransId="{897D9F4B-BA2E-4BAB-B603-CF0702D22525}"/>
    <dgm:cxn modelId="{024A26CA-B5DF-4C41-B8F3-B4D7733A0FAE}" type="presOf" srcId="{E9A4A536-95FB-488E-A227-2A7397CE7C1D}" destId="{8F0FA7F9-45A4-4D44-BC57-EDE269619682}" srcOrd="0" destOrd="0" presId="urn:microsoft.com/office/officeart/2005/8/layout/hierarchy1"/>
    <dgm:cxn modelId="{808AFECE-1A47-4500-942C-54F2CF63FBC5}" type="presOf" srcId="{F3703199-C807-4FDE-8A90-9BDDAA0BC9C7}" destId="{692C1DB9-91F9-40F0-92B1-BC044E541F9C}" srcOrd="0" destOrd="0" presId="urn:microsoft.com/office/officeart/2005/8/layout/hierarchy1"/>
    <dgm:cxn modelId="{2182C7DB-AD65-4486-ABDF-610D7E25E54E}" type="presOf" srcId="{C318D40C-66FF-400C-8A47-76CCBD6604FE}" destId="{AC82C0B8-61A7-4967-A1DB-23AC0E27E874}" srcOrd="0" destOrd="0" presId="urn:microsoft.com/office/officeart/2005/8/layout/hierarchy1"/>
    <dgm:cxn modelId="{34CD35E2-42F2-42DA-B5DA-4DE386C732D0}" srcId="{C318D40C-66FF-400C-8A47-76CCBD6604FE}" destId="{F3703199-C807-4FDE-8A90-9BDDAA0BC9C7}" srcOrd="1" destOrd="0" parTransId="{72BC5EEE-0400-49B7-B35B-523515D8EFF6}" sibTransId="{8AE52A5E-F33B-4D0E-9791-BB651D4810DB}"/>
    <dgm:cxn modelId="{224780E4-90B5-4D32-AEFA-4CB534E8C306}" type="presOf" srcId="{4D3D70D6-7C4C-40EC-B282-55E44C734109}" destId="{B51423AE-3F2A-48DE-B204-14BA17629FE2}" srcOrd="0" destOrd="0" presId="urn:microsoft.com/office/officeart/2005/8/layout/hierarchy1"/>
    <dgm:cxn modelId="{D7C3FF41-FCD4-4092-BC49-59B91F68C9CB}" type="presParOf" srcId="{81D973DD-0C96-4A29-97E9-35F452E65FFF}" destId="{AD3C223E-B070-4811-93E1-3171A3F553BB}" srcOrd="0" destOrd="0" presId="urn:microsoft.com/office/officeart/2005/8/layout/hierarchy1"/>
    <dgm:cxn modelId="{701FA695-3187-4280-9C47-A4DADAC0240D}" type="presParOf" srcId="{AD3C223E-B070-4811-93E1-3171A3F553BB}" destId="{DC355728-A24A-4C73-9E3D-0EE8C9A42CAB}" srcOrd="0" destOrd="0" presId="urn:microsoft.com/office/officeart/2005/8/layout/hierarchy1"/>
    <dgm:cxn modelId="{E20F9032-1931-47BA-A974-46A59523311B}" type="presParOf" srcId="{DC355728-A24A-4C73-9E3D-0EE8C9A42CAB}" destId="{D540E45B-5E53-431F-94D1-2A7BA5D6C5B1}" srcOrd="0" destOrd="0" presId="urn:microsoft.com/office/officeart/2005/8/layout/hierarchy1"/>
    <dgm:cxn modelId="{5A4A6122-32EF-474B-8ADC-A61BE5B66642}" type="presParOf" srcId="{DC355728-A24A-4C73-9E3D-0EE8C9A42CAB}" destId="{AC82C0B8-61A7-4967-A1DB-23AC0E27E874}" srcOrd="1" destOrd="0" presId="urn:microsoft.com/office/officeart/2005/8/layout/hierarchy1"/>
    <dgm:cxn modelId="{63D85BFB-A641-4032-A1E3-DB1509AC13FE}" type="presParOf" srcId="{AD3C223E-B070-4811-93E1-3171A3F553BB}" destId="{F63904DD-3C80-4414-B0AF-A3FBFFCDE3DB}" srcOrd="1" destOrd="0" presId="urn:microsoft.com/office/officeart/2005/8/layout/hierarchy1"/>
    <dgm:cxn modelId="{F3BA5707-2114-49E9-91E8-5A8B6A88EB97}" type="presParOf" srcId="{F63904DD-3C80-4414-B0AF-A3FBFFCDE3DB}" destId="{B51423AE-3F2A-48DE-B204-14BA17629FE2}" srcOrd="0" destOrd="0" presId="urn:microsoft.com/office/officeart/2005/8/layout/hierarchy1"/>
    <dgm:cxn modelId="{E5B9BF1A-24B5-4F85-9E36-B3A767407DD7}" type="presParOf" srcId="{F63904DD-3C80-4414-B0AF-A3FBFFCDE3DB}" destId="{964DCA97-3366-4464-8F07-4854360A3506}" srcOrd="1" destOrd="0" presId="urn:microsoft.com/office/officeart/2005/8/layout/hierarchy1"/>
    <dgm:cxn modelId="{F33CCAEB-2D9B-4B2F-8D65-0419A1E4DA02}" type="presParOf" srcId="{964DCA97-3366-4464-8F07-4854360A3506}" destId="{C40744C1-D065-422D-8AE6-9F980F663F41}" srcOrd="0" destOrd="0" presId="urn:microsoft.com/office/officeart/2005/8/layout/hierarchy1"/>
    <dgm:cxn modelId="{63B7FCF7-E803-4D0A-AFE6-CE1E23322046}" type="presParOf" srcId="{C40744C1-D065-422D-8AE6-9F980F663F41}" destId="{43C2EC97-8458-47C4-ACC7-9C2260973533}" srcOrd="0" destOrd="0" presId="urn:microsoft.com/office/officeart/2005/8/layout/hierarchy1"/>
    <dgm:cxn modelId="{65BF10E6-1160-4D34-9F53-63418DC95B95}" type="presParOf" srcId="{C40744C1-D065-422D-8AE6-9F980F663F41}" destId="{CE8EF21B-1070-46B7-8775-7AF16B1BDED5}" srcOrd="1" destOrd="0" presId="urn:microsoft.com/office/officeart/2005/8/layout/hierarchy1"/>
    <dgm:cxn modelId="{4CB11507-2E11-4130-A87A-02644352A1D8}" type="presParOf" srcId="{964DCA97-3366-4464-8F07-4854360A3506}" destId="{FFC48D00-31E3-4500-B79D-9A29C36DD701}" srcOrd="1" destOrd="0" presId="urn:microsoft.com/office/officeart/2005/8/layout/hierarchy1"/>
    <dgm:cxn modelId="{F072967D-6A04-483F-A52D-1D41B3A95CC3}" type="presParOf" srcId="{F63904DD-3C80-4414-B0AF-A3FBFFCDE3DB}" destId="{AB198AD9-9442-4973-ABCA-7A5864F4D18F}" srcOrd="2" destOrd="0" presId="urn:microsoft.com/office/officeart/2005/8/layout/hierarchy1"/>
    <dgm:cxn modelId="{F3F822E5-9189-4AF0-97C4-56DF0C47DE00}" type="presParOf" srcId="{F63904DD-3C80-4414-B0AF-A3FBFFCDE3DB}" destId="{D1FB2536-252F-4B5A-ACC4-3208F48890A7}" srcOrd="3" destOrd="0" presId="urn:microsoft.com/office/officeart/2005/8/layout/hierarchy1"/>
    <dgm:cxn modelId="{480ED683-3814-4E10-BB73-36B5CAAC3E4E}" type="presParOf" srcId="{D1FB2536-252F-4B5A-ACC4-3208F48890A7}" destId="{B98B6C84-0E6A-4CBD-8725-8E5A6E26124A}" srcOrd="0" destOrd="0" presId="urn:microsoft.com/office/officeart/2005/8/layout/hierarchy1"/>
    <dgm:cxn modelId="{89E7548A-033B-475F-A95E-32415F9A631D}" type="presParOf" srcId="{B98B6C84-0E6A-4CBD-8725-8E5A6E26124A}" destId="{0E5E9013-5836-4F6E-B056-CF3132C5922A}" srcOrd="0" destOrd="0" presId="urn:microsoft.com/office/officeart/2005/8/layout/hierarchy1"/>
    <dgm:cxn modelId="{41677614-CD81-4DD0-9836-CE4846ECA4EB}" type="presParOf" srcId="{B98B6C84-0E6A-4CBD-8725-8E5A6E26124A}" destId="{692C1DB9-91F9-40F0-92B1-BC044E541F9C}" srcOrd="1" destOrd="0" presId="urn:microsoft.com/office/officeart/2005/8/layout/hierarchy1"/>
    <dgm:cxn modelId="{9FCEB052-DE9F-4C96-9D64-FC300D22C280}" type="presParOf" srcId="{D1FB2536-252F-4B5A-ACC4-3208F48890A7}" destId="{34D429F0-354E-4664-8BD2-912B13DC54F6}" srcOrd="1" destOrd="0" presId="urn:microsoft.com/office/officeart/2005/8/layout/hierarchy1"/>
    <dgm:cxn modelId="{09C82B96-8A2C-48A1-BB53-A68A608EE1AA}" type="presParOf" srcId="{F63904DD-3C80-4414-B0AF-A3FBFFCDE3DB}" destId="{9637B543-DDBE-43FC-8E72-3DE27115982D}" srcOrd="4" destOrd="0" presId="urn:microsoft.com/office/officeart/2005/8/layout/hierarchy1"/>
    <dgm:cxn modelId="{714B306C-7D7B-478A-8BAA-118B5EADDB7E}" type="presParOf" srcId="{F63904DD-3C80-4414-B0AF-A3FBFFCDE3DB}" destId="{CC32440A-369B-43D5-9CEC-3255E6BE42BB}" srcOrd="5" destOrd="0" presId="urn:microsoft.com/office/officeart/2005/8/layout/hierarchy1"/>
    <dgm:cxn modelId="{853F809D-FF15-405A-9F68-BBACCBD3B5DC}" type="presParOf" srcId="{CC32440A-369B-43D5-9CEC-3255E6BE42BB}" destId="{9C4F386E-A4B1-4486-806B-3C19B51828D7}" srcOrd="0" destOrd="0" presId="urn:microsoft.com/office/officeart/2005/8/layout/hierarchy1"/>
    <dgm:cxn modelId="{66D71369-42E5-442A-B9CD-89C2AF98A4F0}" type="presParOf" srcId="{9C4F386E-A4B1-4486-806B-3C19B51828D7}" destId="{CC5C5D80-E7E3-453D-BECF-C55F21AC3221}" srcOrd="0" destOrd="0" presId="urn:microsoft.com/office/officeart/2005/8/layout/hierarchy1"/>
    <dgm:cxn modelId="{C7032C90-7C60-4264-93BB-3FAF98320634}" type="presParOf" srcId="{9C4F386E-A4B1-4486-806B-3C19B51828D7}" destId="{8F0FA7F9-45A4-4D44-BC57-EDE269619682}" srcOrd="1" destOrd="0" presId="urn:microsoft.com/office/officeart/2005/8/layout/hierarchy1"/>
    <dgm:cxn modelId="{6E9E2B0B-3BF4-4A9A-894D-76B769029422}" type="presParOf" srcId="{CC32440A-369B-43D5-9CEC-3255E6BE42BB}" destId="{21E3EE17-9AF9-4553-8573-E5F96E58AC7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5E7F62-6A75-4D79-957D-510639C697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E737268-28C1-499B-BE89-0815DCCB601F}">
      <dgm:prSet phldrT="[Text]" custT="1"/>
      <dgm:spPr/>
      <dgm:t>
        <a:bodyPr/>
        <a:lstStyle/>
        <a:p>
          <a:r>
            <a:rPr lang="en-US" sz="2200" dirty="0"/>
            <a:t>Access control</a:t>
          </a:r>
        </a:p>
        <a:p>
          <a:r>
            <a:rPr lang="en-US" sz="2200" dirty="0"/>
            <a:t>systems</a:t>
          </a:r>
        </a:p>
      </dgm:t>
    </dgm:pt>
    <dgm:pt modelId="{F68729E9-28E5-4162-8FBB-B947792C6298}" type="parTrans" cxnId="{0696C71B-AD49-4C37-A17B-4B0113D0733C}">
      <dgm:prSet/>
      <dgm:spPr/>
      <dgm:t>
        <a:bodyPr/>
        <a:lstStyle/>
        <a:p>
          <a:endParaRPr lang="en-US"/>
        </a:p>
      </dgm:t>
    </dgm:pt>
    <dgm:pt modelId="{F61C4BD4-1653-44A6-9EA2-C82B62C75FFA}" type="sibTrans" cxnId="{0696C71B-AD49-4C37-A17B-4B0113D0733C}">
      <dgm:prSet/>
      <dgm:spPr/>
      <dgm:t>
        <a:bodyPr/>
        <a:lstStyle/>
        <a:p>
          <a:endParaRPr lang="en-US"/>
        </a:p>
      </dgm:t>
    </dgm:pt>
    <dgm:pt modelId="{E00490CC-2DA1-4171-BB4C-5DFF38A4BCD0}">
      <dgm:prSet phldrT="[Text]" custT="1"/>
      <dgm:spPr/>
      <dgm:t>
        <a:bodyPr/>
        <a:lstStyle/>
        <a:p>
          <a:r>
            <a:rPr lang="en-US" sz="2200" dirty="0"/>
            <a:t>File permissions</a:t>
          </a:r>
        </a:p>
      </dgm:t>
    </dgm:pt>
    <dgm:pt modelId="{E200C750-E4F5-4540-B923-3C6FAE5E6B0D}" type="parTrans" cxnId="{C11C5882-9E80-4067-A11A-482B1BD069BB}">
      <dgm:prSet/>
      <dgm:spPr/>
      <dgm:t>
        <a:bodyPr/>
        <a:lstStyle/>
        <a:p>
          <a:endParaRPr lang="en-US"/>
        </a:p>
      </dgm:t>
    </dgm:pt>
    <dgm:pt modelId="{C0D6F6B9-55BE-4D78-96A3-4A5273B93670}" type="sibTrans" cxnId="{C11C5882-9E80-4067-A11A-482B1BD069BB}">
      <dgm:prSet/>
      <dgm:spPr/>
      <dgm:t>
        <a:bodyPr/>
        <a:lstStyle/>
        <a:p>
          <a:endParaRPr lang="en-US"/>
        </a:p>
      </dgm:t>
    </dgm:pt>
    <dgm:pt modelId="{51104833-F9D6-4494-9FA0-25612C5F8691}">
      <dgm:prSet phldrT="[Text]" custT="1"/>
      <dgm:spPr/>
      <dgm:t>
        <a:bodyPr/>
        <a:lstStyle/>
        <a:p>
          <a:r>
            <a:rPr lang="en-US" sz="2200" dirty="0"/>
            <a:t>Program permissions</a:t>
          </a:r>
        </a:p>
      </dgm:t>
    </dgm:pt>
    <dgm:pt modelId="{7052F30B-A09F-4A51-906F-6F84E1C07C15}" type="parTrans" cxnId="{C0798D2A-D1B3-447A-94FF-9A5995E3286B}">
      <dgm:prSet/>
      <dgm:spPr/>
      <dgm:t>
        <a:bodyPr/>
        <a:lstStyle/>
        <a:p>
          <a:endParaRPr lang="en-US"/>
        </a:p>
      </dgm:t>
    </dgm:pt>
    <dgm:pt modelId="{88E99CA8-0149-4E05-A12D-A37E63F410A9}" type="sibTrans" cxnId="{C0798D2A-D1B3-447A-94FF-9A5995E3286B}">
      <dgm:prSet/>
      <dgm:spPr/>
      <dgm:t>
        <a:bodyPr/>
        <a:lstStyle/>
        <a:p>
          <a:endParaRPr lang="en-US"/>
        </a:p>
      </dgm:t>
    </dgm:pt>
    <dgm:pt modelId="{573A985D-093B-4302-A752-46D5D5524895}">
      <dgm:prSet phldrT="[Text]" custT="1"/>
      <dgm:spPr/>
      <dgm:t>
        <a:bodyPr/>
        <a:lstStyle/>
        <a:p>
          <a:r>
            <a:rPr lang="en-US" sz="2200" dirty="0"/>
            <a:t>Data rights permissions</a:t>
          </a:r>
        </a:p>
      </dgm:t>
    </dgm:pt>
    <dgm:pt modelId="{EBDE121D-C638-4146-9012-27439188DD68}" type="parTrans" cxnId="{DCFBAE09-7E17-40AF-867B-C2BF95CCC10B}">
      <dgm:prSet/>
      <dgm:spPr/>
      <dgm:t>
        <a:bodyPr/>
        <a:lstStyle/>
        <a:p>
          <a:endParaRPr lang="en-US"/>
        </a:p>
      </dgm:t>
    </dgm:pt>
    <dgm:pt modelId="{DECFD3FB-2878-4F80-A649-10442A332F94}" type="sibTrans" cxnId="{DCFBAE09-7E17-40AF-867B-C2BF95CCC10B}">
      <dgm:prSet/>
      <dgm:spPr/>
      <dgm:t>
        <a:bodyPr/>
        <a:lstStyle/>
        <a:p>
          <a:endParaRPr lang="en-US"/>
        </a:p>
      </dgm:t>
    </dgm:pt>
    <dgm:pt modelId="{E36BE618-FF07-4AF8-83D8-AE35BEED1477}" type="pres">
      <dgm:prSet presAssocID="{ED5E7F62-6A75-4D79-957D-510639C69787}" presName="hierChild1" presStyleCnt="0">
        <dgm:presLayoutVars>
          <dgm:chPref val="1"/>
          <dgm:dir/>
          <dgm:animOne val="branch"/>
          <dgm:animLvl val="lvl"/>
          <dgm:resizeHandles/>
        </dgm:presLayoutVars>
      </dgm:prSet>
      <dgm:spPr/>
    </dgm:pt>
    <dgm:pt modelId="{AABF1682-1165-4D17-BD78-F61A24D60BB1}" type="pres">
      <dgm:prSet presAssocID="{CE737268-28C1-499B-BE89-0815DCCB601F}" presName="hierRoot1" presStyleCnt="0"/>
      <dgm:spPr/>
    </dgm:pt>
    <dgm:pt modelId="{02307C99-DFBC-4D16-A846-8004EC6CEE83}" type="pres">
      <dgm:prSet presAssocID="{CE737268-28C1-499B-BE89-0815DCCB601F}" presName="composite" presStyleCnt="0"/>
      <dgm:spPr/>
    </dgm:pt>
    <dgm:pt modelId="{64E68DE4-C261-45EC-A925-D6C3FAF9AEDE}" type="pres">
      <dgm:prSet presAssocID="{CE737268-28C1-499B-BE89-0815DCCB601F}" presName="background" presStyleLbl="node0" presStyleIdx="0" presStyleCnt="1"/>
      <dgm:spPr/>
    </dgm:pt>
    <dgm:pt modelId="{79258952-51DA-4BCF-99FB-9AEFE4283D7F}" type="pres">
      <dgm:prSet presAssocID="{CE737268-28C1-499B-BE89-0815DCCB601F}" presName="text" presStyleLbl="fgAcc0" presStyleIdx="0" presStyleCnt="1" custScaleX="86070" custScaleY="68308" custLinFactNeighborX="5627" custLinFactNeighborY="-22009">
        <dgm:presLayoutVars>
          <dgm:chPref val="3"/>
        </dgm:presLayoutVars>
      </dgm:prSet>
      <dgm:spPr/>
    </dgm:pt>
    <dgm:pt modelId="{108F8DB2-9CDE-4597-9F90-5417C4905115}" type="pres">
      <dgm:prSet presAssocID="{CE737268-28C1-499B-BE89-0815DCCB601F}" presName="hierChild2" presStyleCnt="0"/>
      <dgm:spPr/>
    </dgm:pt>
    <dgm:pt modelId="{8A1A54AC-2AE6-43E2-A2EC-01CB5BBF8723}" type="pres">
      <dgm:prSet presAssocID="{E200C750-E4F5-4540-B923-3C6FAE5E6B0D}" presName="Name10" presStyleLbl="parChTrans1D2" presStyleIdx="0" presStyleCnt="3"/>
      <dgm:spPr/>
    </dgm:pt>
    <dgm:pt modelId="{F5ED86C1-5B61-466C-98AD-22C396BA7A17}" type="pres">
      <dgm:prSet presAssocID="{E00490CC-2DA1-4171-BB4C-5DFF38A4BCD0}" presName="hierRoot2" presStyleCnt="0"/>
      <dgm:spPr/>
    </dgm:pt>
    <dgm:pt modelId="{240A2925-82BE-404C-9EB2-7CA38A7092DD}" type="pres">
      <dgm:prSet presAssocID="{E00490CC-2DA1-4171-BB4C-5DFF38A4BCD0}" presName="composite2" presStyleCnt="0"/>
      <dgm:spPr/>
    </dgm:pt>
    <dgm:pt modelId="{AC653453-3B66-4469-AE78-D855CC6B3C25}" type="pres">
      <dgm:prSet presAssocID="{E00490CC-2DA1-4171-BB4C-5DFF38A4BCD0}" presName="background2" presStyleLbl="node2" presStyleIdx="0" presStyleCnt="3"/>
      <dgm:spPr/>
    </dgm:pt>
    <dgm:pt modelId="{A4B693ED-8785-4314-B8D6-D618F6EA70C5}" type="pres">
      <dgm:prSet presAssocID="{E00490CC-2DA1-4171-BB4C-5DFF38A4BCD0}" presName="text2" presStyleLbl="fgAcc2" presStyleIdx="0" presStyleCnt="3" custScaleX="96529" custScaleY="55644">
        <dgm:presLayoutVars>
          <dgm:chPref val="3"/>
        </dgm:presLayoutVars>
      </dgm:prSet>
      <dgm:spPr/>
    </dgm:pt>
    <dgm:pt modelId="{F84BFF53-177A-4503-9574-555E1A4032C8}" type="pres">
      <dgm:prSet presAssocID="{E00490CC-2DA1-4171-BB4C-5DFF38A4BCD0}" presName="hierChild3" presStyleCnt="0"/>
      <dgm:spPr/>
    </dgm:pt>
    <dgm:pt modelId="{C56D263C-ECA2-4B65-80D9-BF852356E7E0}" type="pres">
      <dgm:prSet presAssocID="{7052F30B-A09F-4A51-906F-6F84E1C07C15}" presName="Name10" presStyleLbl="parChTrans1D2" presStyleIdx="1" presStyleCnt="3"/>
      <dgm:spPr/>
    </dgm:pt>
    <dgm:pt modelId="{25C171A5-BE44-43D3-88C1-2AB58170A31B}" type="pres">
      <dgm:prSet presAssocID="{51104833-F9D6-4494-9FA0-25612C5F8691}" presName="hierRoot2" presStyleCnt="0"/>
      <dgm:spPr/>
    </dgm:pt>
    <dgm:pt modelId="{A79C64F5-B1AF-4A8F-90D2-5409A53DE733}" type="pres">
      <dgm:prSet presAssocID="{51104833-F9D6-4494-9FA0-25612C5F8691}" presName="composite2" presStyleCnt="0"/>
      <dgm:spPr/>
    </dgm:pt>
    <dgm:pt modelId="{AD6C573C-9E73-4841-BCF6-133FCDEBDAD2}" type="pres">
      <dgm:prSet presAssocID="{51104833-F9D6-4494-9FA0-25612C5F8691}" presName="background2" presStyleLbl="node2" presStyleIdx="1" presStyleCnt="3"/>
      <dgm:spPr/>
    </dgm:pt>
    <dgm:pt modelId="{9FDBD84E-589B-4428-B17E-218BEF1AF4EB}" type="pres">
      <dgm:prSet presAssocID="{51104833-F9D6-4494-9FA0-25612C5F8691}" presName="text2" presStyleLbl="fgAcc2" presStyleIdx="1" presStyleCnt="3" custScaleX="85930" custScaleY="53913">
        <dgm:presLayoutVars>
          <dgm:chPref val="3"/>
        </dgm:presLayoutVars>
      </dgm:prSet>
      <dgm:spPr/>
    </dgm:pt>
    <dgm:pt modelId="{8E2081E1-8197-46D2-A566-924B7E980AB5}" type="pres">
      <dgm:prSet presAssocID="{51104833-F9D6-4494-9FA0-25612C5F8691}" presName="hierChild3" presStyleCnt="0"/>
      <dgm:spPr/>
    </dgm:pt>
    <dgm:pt modelId="{5FB4DF3B-EB24-41B7-BED1-A57296DB4ED3}" type="pres">
      <dgm:prSet presAssocID="{EBDE121D-C638-4146-9012-27439188DD68}" presName="Name10" presStyleLbl="parChTrans1D2" presStyleIdx="2" presStyleCnt="3"/>
      <dgm:spPr/>
    </dgm:pt>
    <dgm:pt modelId="{86F44F4F-44EC-41C2-8694-259FE52BCD6C}" type="pres">
      <dgm:prSet presAssocID="{573A985D-093B-4302-A752-46D5D5524895}" presName="hierRoot2" presStyleCnt="0"/>
      <dgm:spPr/>
    </dgm:pt>
    <dgm:pt modelId="{63F3A349-465F-4D2D-A585-0785BC2C4EE0}" type="pres">
      <dgm:prSet presAssocID="{573A985D-093B-4302-A752-46D5D5524895}" presName="composite2" presStyleCnt="0"/>
      <dgm:spPr/>
    </dgm:pt>
    <dgm:pt modelId="{AA944DEA-6ECE-4566-A8CB-7D38427AA5D1}" type="pres">
      <dgm:prSet presAssocID="{573A985D-093B-4302-A752-46D5D5524895}" presName="background2" presStyleLbl="node2" presStyleIdx="2" presStyleCnt="3"/>
      <dgm:spPr/>
    </dgm:pt>
    <dgm:pt modelId="{CF883956-B7F0-4EFF-A779-2B44818AAA1E}" type="pres">
      <dgm:prSet presAssocID="{573A985D-093B-4302-A752-46D5D5524895}" presName="text2" presStyleLbl="fgAcc2" presStyleIdx="2" presStyleCnt="3" custScaleX="84749" custScaleY="43827">
        <dgm:presLayoutVars>
          <dgm:chPref val="3"/>
        </dgm:presLayoutVars>
      </dgm:prSet>
      <dgm:spPr/>
    </dgm:pt>
    <dgm:pt modelId="{C2D1FFFF-0BD8-4069-8D48-64884844C003}" type="pres">
      <dgm:prSet presAssocID="{573A985D-093B-4302-A752-46D5D5524895}" presName="hierChild3" presStyleCnt="0"/>
      <dgm:spPr/>
    </dgm:pt>
  </dgm:ptLst>
  <dgm:cxnLst>
    <dgm:cxn modelId="{DCFBAE09-7E17-40AF-867B-C2BF95CCC10B}" srcId="{CE737268-28C1-499B-BE89-0815DCCB601F}" destId="{573A985D-093B-4302-A752-46D5D5524895}" srcOrd="2" destOrd="0" parTransId="{EBDE121D-C638-4146-9012-27439188DD68}" sibTransId="{DECFD3FB-2878-4F80-A649-10442A332F94}"/>
    <dgm:cxn modelId="{0696C71B-AD49-4C37-A17B-4B0113D0733C}" srcId="{ED5E7F62-6A75-4D79-957D-510639C69787}" destId="{CE737268-28C1-499B-BE89-0815DCCB601F}" srcOrd="0" destOrd="0" parTransId="{F68729E9-28E5-4162-8FBB-B947792C6298}" sibTransId="{F61C4BD4-1653-44A6-9EA2-C82B62C75FFA}"/>
    <dgm:cxn modelId="{80E77120-FCDC-42D0-A810-6EAA86D3D49B}" type="presOf" srcId="{CE737268-28C1-499B-BE89-0815DCCB601F}" destId="{79258952-51DA-4BCF-99FB-9AEFE4283D7F}" srcOrd="0" destOrd="0" presId="urn:microsoft.com/office/officeart/2005/8/layout/hierarchy1"/>
    <dgm:cxn modelId="{B3136F22-0615-4897-AC2B-45EC98504A0E}" type="presOf" srcId="{E200C750-E4F5-4540-B923-3C6FAE5E6B0D}" destId="{8A1A54AC-2AE6-43E2-A2EC-01CB5BBF8723}" srcOrd="0" destOrd="0" presId="urn:microsoft.com/office/officeart/2005/8/layout/hierarchy1"/>
    <dgm:cxn modelId="{C0798D2A-D1B3-447A-94FF-9A5995E3286B}" srcId="{CE737268-28C1-499B-BE89-0815DCCB601F}" destId="{51104833-F9D6-4494-9FA0-25612C5F8691}" srcOrd="1" destOrd="0" parTransId="{7052F30B-A09F-4A51-906F-6F84E1C07C15}" sibTransId="{88E99CA8-0149-4E05-A12D-A37E63F410A9}"/>
    <dgm:cxn modelId="{9286E238-6FD3-46CB-B823-7B57D0C01265}" type="presOf" srcId="{EBDE121D-C638-4146-9012-27439188DD68}" destId="{5FB4DF3B-EB24-41B7-BED1-A57296DB4ED3}" srcOrd="0" destOrd="0" presId="urn:microsoft.com/office/officeart/2005/8/layout/hierarchy1"/>
    <dgm:cxn modelId="{5A3A616C-395D-439D-8E9E-97091369E6A7}" type="presOf" srcId="{51104833-F9D6-4494-9FA0-25612C5F8691}" destId="{9FDBD84E-589B-4428-B17E-218BEF1AF4EB}" srcOrd="0" destOrd="0" presId="urn:microsoft.com/office/officeart/2005/8/layout/hierarchy1"/>
    <dgm:cxn modelId="{C11C5882-9E80-4067-A11A-482B1BD069BB}" srcId="{CE737268-28C1-499B-BE89-0815DCCB601F}" destId="{E00490CC-2DA1-4171-BB4C-5DFF38A4BCD0}" srcOrd="0" destOrd="0" parTransId="{E200C750-E4F5-4540-B923-3C6FAE5E6B0D}" sibTransId="{C0D6F6B9-55BE-4D78-96A3-4A5273B93670}"/>
    <dgm:cxn modelId="{97D0E2A4-0F60-4633-BABF-4A51AECE46F9}" type="presOf" srcId="{ED5E7F62-6A75-4D79-957D-510639C69787}" destId="{E36BE618-FF07-4AF8-83D8-AE35BEED1477}" srcOrd="0" destOrd="0" presId="urn:microsoft.com/office/officeart/2005/8/layout/hierarchy1"/>
    <dgm:cxn modelId="{94AE68AA-AB0A-450C-A73B-2360E2937293}" type="presOf" srcId="{7052F30B-A09F-4A51-906F-6F84E1C07C15}" destId="{C56D263C-ECA2-4B65-80D9-BF852356E7E0}" srcOrd="0" destOrd="0" presId="urn:microsoft.com/office/officeart/2005/8/layout/hierarchy1"/>
    <dgm:cxn modelId="{606DE5C5-7560-4FAF-A0C6-5BF0908C1F8A}" type="presOf" srcId="{E00490CC-2DA1-4171-BB4C-5DFF38A4BCD0}" destId="{A4B693ED-8785-4314-B8D6-D618F6EA70C5}" srcOrd="0" destOrd="0" presId="urn:microsoft.com/office/officeart/2005/8/layout/hierarchy1"/>
    <dgm:cxn modelId="{78A9C7DB-8171-4148-BA4A-048D09B7FCB7}" type="presOf" srcId="{573A985D-093B-4302-A752-46D5D5524895}" destId="{CF883956-B7F0-4EFF-A779-2B44818AAA1E}" srcOrd="0" destOrd="0" presId="urn:microsoft.com/office/officeart/2005/8/layout/hierarchy1"/>
    <dgm:cxn modelId="{2B896171-14F3-4831-AC4A-9C3A12BB01A5}" type="presParOf" srcId="{E36BE618-FF07-4AF8-83D8-AE35BEED1477}" destId="{AABF1682-1165-4D17-BD78-F61A24D60BB1}" srcOrd="0" destOrd="0" presId="urn:microsoft.com/office/officeart/2005/8/layout/hierarchy1"/>
    <dgm:cxn modelId="{6B537324-A839-4679-99AB-4A0D2EB2944B}" type="presParOf" srcId="{AABF1682-1165-4D17-BD78-F61A24D60BB1}" destId="{02307C99-DFBC-4D16-A846-8004EC6CEE83}" srcOrd="0" destOrd="0" presId="urn:microsoft.com/office/officeart/2005/8/layout/hierarchy1"/>
    <dgm:cxn modelId="{080CEFF2-471B-453F-A52D-73A58BF68B14}" type="presParOf" srcId="{02307C99-DFBC-4D16-A846-8004EC6CEE83}" destId="{64E68DE4-C261-45EC-A925-D6C3FAF9AEDE}" srcOrd="0" destOrd="0" presId="urn:microsoft.com/office/officeart/2005/8/layout/hierarchy1"/>
    <dgm:cxn modelId="{2634611B-0872-49A3-9224-FD177B54A8E2}" type="presParOf" srcId="{02307C99-DFBC-4D16-A846-8004EC6CEE83}" destId="{79258952-51DA-4BCF-99FB-9AEFE4283D7F}" srcOrd="1" destOrd="0" presId="urn:microsoft.com/office/officeart/2005/8/layout/hierarchy1"/>
    <dgm:cxn modelId="{DB9E7A5F-8F60-4EDB-BD40-676EBB15893C}" type="presParOf" srcId="{AABF1682-1165-4D17-BD78-F61A24D60BB1}" destId="{108F8DB2-9CDE-4597-9F90-5417C4905115}" srcOrd="1" destOrd="0" presId="urn:microsoft.com/office/officeart/2005/8/layout/hierarchy1"/>
    <dgm:cxn modelId="{AB3BFCF9-84AD-47CA-8E73-2A3D191E6E60}" type="presParOf" srcId="{108F8DB2-9CDE-4597-9F90-5417C4905115}" destId="{8A1A54AC-2AE6-43E2-A2EC-01CB5BBF8723}" srcOrd="0" destOrd="0" presId="urn:microsoft.com/office/officeart/2005/8/layout/hierarchy1"/>
    <dgm:cxn modelId="{82F2D2A0-9E2F-4106-977D-2D667B6E52AB}" type="presParOf" srcId="{108F8DB2-9CDE-4597-9F90-5417C4905115}" destId="{F5ED86C1-5B61-466C-98AD-22C396BA7A17}" srcOrd="1" destOrd="0" presId="urn:microsoft.com/office/officeart/2005/8/layout/hierarchy1"/>
    <dgm:cxn modelId="{6CDEC41C-E57C-4D1D-964B-E530B130BDCF}" type="presParOf" srcId="{F5ED86C1-5B61-466C-98AD-22C396BA7A17}" destId="{240A2925-82BE-404C-9EB2-7CA38A7092DD}" srcOrd="0" destOrd="0" presId="urn:microsoft.com/office/officeart/2005/8/layout/hierarchy1"/>
    <dgm:cxn modelId="{8254D032-03E4-4130-BE69-167F73C30EA1}" type="presParOf" srcId="{240A2925-82BE-404C-9EB2-7CA38A7092DD}" destId="{AC653453-3B66-4469-AE78-D855CC6B3C25}" srcOrd="0" destOrd="0" presId="urn:microsoft.com/office/officeart/2005/8/layout/hierarchy1"/>
    <dgm:cxn modelId="{BB98BBA1-16AF-4967-8353-44B46D45FD37}" type="presParOf" srcId="{240A2925-82BE-404C-9EB2-7CA38A7092DD}" destId="{A4B693ED-8785-4314-B8D6-D618F6EA70C5}" srcOrd="1" destOrd="0" presId="urn:microsoft.com/office/officeart/2005/8/layout/hierarchy1"/>
    <dgm:cxn modelId="{F2F31B6C-5FE4-4C08-BB39-135847E7A177}" type="presParOf" srcId="{F5ED86C1-5B61-466C-98AD-22C396BA7A17}" destId="{F84BFF53-177A-4503-9574-555E1A4032C8}" srcOrd="1" destOrd="0" presId="urn:microsoft.com/office/officeart/2005/8/layout/hierarchy1"/>
    <dgm:cxn modelId="{86417186-70B8-44E3-AEDE-EA01C05A40CC}" type="presParOf" srcId="{108F8DB2-9CDE-4597-9F90-5417C4905115}" destId="{C56D263C-ECA2-4B65-80D9-BF852356E7E0}" srcOrd="2" destOrd="0" presId="urn:microsoft.com/office/officeart/2005/8/layout/hierarchy1"/>
    <dgm:cxn modelId="{93DC5E37-0953-468B-9325-E1940829933D}" type="presParOf" srcId="{108F8DB2-9CDE-4597-9F90-5417C4905115}" destId="{25C171A5-BE44-43D3-88C1-2AB58170A31B}" srcOrd="3" destOrd="0" presId="urn:microsoft.com/office/officeart/2005/8/layout/hierarchy1"/>
    <dgm:cxn modelId="{3CFDA537-BEEB-4D1B-814D-39A045982AF0}" type="presParOf" srcId="{25C171A5-BE44-43D3-88C1-2AB58170A31B}" destId="{A79C64F5-B1AF-4A8F-90D2-5409A53DE733}" srcOrd="0" destOrd="0" presId="urn:microsoft.com/office/officeart/2005/8/layout/hierarchy1"/>
    <dgm:cxn modelId="{527941A1-7378-4B7D-98DE-F0BC261963F8}" type="presParOf" srcId="{A79C64F5-B1AF-4A8F-90D2-5409A53DE733}" destId="{AD6C573C-9E73-4841-BCF6-133FCDEBDAD2}" srcOrd="0" destOrd="0" presId="urn:microsoft.com/office/officeart/2005/8/layout/hierarchy1"/>
    <dgm:cxn modelId="{3EB6E87E-AF29-49D4-B59A-7069C13872D2}" type="presParOf" srcId="{A79C64F5-B1AF-4A8F-90D2-5409A53DE733}" destId="{9FDBD84E-589B-4428-B17E-218BEF1AF4EB}" srcOrd="1" destOrd="0" presId="urn:microsoft.com/office/officeart/2005/8/layout/hierarchy1"/>
    <dgm:cxn modelId="{0E5910E0-5640-4B4B-AAF8-99E340DF6FE8}" type="presParOf" srcId="{25C171A5-BE44-43D3-88C1-2AB58170A31B}" destId="{8E2081E1-8197-46D2-A566-924B7E980AB5}" srcOrd="1" destOrd="0" presId="urn:microsoft.com/office/officeart/2005/8/layout/hierarchy1"/>
    <dgm:cxn modelId="{F015C3C5-CD3C-4F5E-B048-A8E2E9BCA910}" type="presParOf" srcId="{108F8DB2-9CDE-4597-9F90-5417C4905115}" destId="{5FB4DF3B-EB24-41B7-BED1-A57296DB4ED3}" srcOrd="4" destOrd="0" presId="urn:microsoft.com/office/officeart/2005/8/layout/hierarchy1"/>
    <dgm:cxn modelId="{93D8C12A-39D8-4349-8239-F884BBDF02EF}" type="presParOf" srcId="{108F8DB2-9CDE-4597-9F90-5417C4905115}" destId="{86F44F4F-44EC-41C2-8694-259FE52BCD6C}" srcOrd="5" destOrd="0" presId="urn:microsoft.com/office/officeart/2005/8/layout/hierarchy1"/>
    <dgm:cxn modelId="{E815EE1A-2543-46B6-AA92-6FACCE645A05}" type="presParOf" srcId="{86F44F4F-44EC-41C2-8694-259FE52BCD6C}" destId="{63F3A349-465F-4D2D-A585-0785BC2C4EE0}" srcOrd="0" destOrd="0" presId="urn:microsoft.com/office/officeart/2005/8/layout/hierarchy1"/>
    <dgm:cxn modelId="{AEAE628A-FB49-4663-BA13-024DB2859DD4}" type="presParOf" srcId="{63F3A349-465F-4D2D-A585-0785BC2C4EE0}" destId="{AA944DEA-6ECE-4566-A8CB-7D38427AA5D1}" srcOrd="0" destOrd="0" presId="urn:microsoft.com/office/officeart/2005/8/layout/hierarchy1"/>
    <dgm:cxn modelId="{8EE0E1B7-58CB-4AAB-8369-BFCD2002547B}" type="presParOf" srcId="{63F3A349-465F-4D2D-A585-0785BC2C4EE0}" destId="{CF883956-B7F0-4EFF-A779-2B44818AAA1E}" srcOrd="1" destOrd="0" presId="urn:microsoft.com/office/officeart/2005/8/layout/hierarchy1"/>
    <dgm:cxn modelId="{FA0E8B9E-B98D-487F-8E1F-C6940E7DE649}" type="presParOf" srcId="{86F44F4F-44EC-41C2-8694-259FE52BCD6C}" destId="{C2D1FFFF-0BD8-4069-8D48-64884844C00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768693-7ACF-41E0-BF09-56F1E1779F95}"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635857B8-4478-49A1-A195-D70343424CEA}">
      <dgm:prSet phldrT="[Text]"/>
      <dgm:spPr/>
      <dgm:t>
        <a:bodyPr/>
        <a:lstStyle/>
        <a:p>
          <a:r>
            <a:rPr lang="en-US" dirty="0"/>
            <a:t>Access Control</a:t>
          </a:r>
        </a:p>
      </dgm:t>
    </dgm:pt>
    <dgm:pt modelId="{534AAE0B-F46E-453D-85B2-F3ABBD9F511A}" type="parTrans" cxnId="{5D4248A9-2DCD-435A-897A-25C57E7F131C}">
      <dgm:prSet/>
      <dgm:spPr/>
      <dgm:t>
        <a:bodyPr/>
        <a:lstStyle/>
        <a:p>
          <a:endParaRPr lang="en-US"/>
        </a:p>
      </dgm:t>
    </dgm:pt>
    <dgm:pt modelId="{AB76646B-3659-47FA-9261-ACEE4F2E83A2}" type="sibTrans" cxnId="{5D4248A9-2DCD-435A-897A-25C57E7F131C}">
      <dgm:prSet/>
      <dgm:spPr/>
      <dgm:t>
        <a:bodyPr/>
        <a:lstStyle/>
        <a:p>
          <a:endParaRPr lang="en-US"/>
        </a:p>
      </dgm:t>
    </dgm:pt>
    <dgm:pt modelId="{5853CF86-1DC9-4ACA-8692-AD6A70DDA1BE}">
      <dgm:prSet phldrT="[Text]"/>
      <dgm:spPr/>
      <dgm:t>
        <a:bodyPr/>
        <a:lstStyle/>
        <a:p>
          <a:r>
            <a:rPr lang="en-US" dirty="0"/>
            <a:t>Rule-Based Access Control</a:t>
          </a:r>
        </a:p>
      </dgm:t>
    </dgm:pt>
    <dgm:pt modelId="{20E7BD70-DF5A-4329-AB9F-49237A208085}" type="parTrans" cxnId="{832C5348-22D1-4B76-8019-5C2A84D32165}">
      <dgm:prSet/>
      <dgm:spPr/>
      <dgm:t>
        <a:bodyPr/>
        <a:lstStyle/>
        <a:p>
          <a:endParaRPr lang="en-US"/>
        </a:p>
      </dgm:t>
    </dgm:pt>
    <dgm:pt modelId="{1A97126A-12B6-443E-8ECE-9E1927B6F04C}" type="sibTrans" cxnId="{832C5348-22D1-4B76-8019-5C2A84D32165}">
      <dgm:prSet/>
      <dgm:spPr/>
      <dgm:t>
        <a:bodyPr/>
        <a:lstStyle/>
        <a:p>
          <a:endParaRPr lang="en-US"/>
        </a:p>
      </dgm:t>
    </dgm:pt>
    <dgm:pt modelId="{04F981DE-C115-4FA9-8561-7869FDD6C423}">
      <dgm:prSet phldrT="[Text]"/>
      <dgm:spPr/>
      <dgm:t>
        <a:bodyPr/>
        <a:lstStyle/>
        <a:p>
          <a:r>
            <a:rPr lang="en-US" dirty="0"/>
            <a:t>Mandatory Access Control</a:t>
          </a:r>
        </a:p>
      </dgm:t>
    </dgm:pt>
    <dgm:pt modelId="{C706C106-7FC7-4A66-AA1B-3B6D6671CB7A}" type="parTrans" cxnId="{138BF075-C0A4-4C76-8C03-CB96E4833BD5}">
      <dgm:prSet/>
      <dgm:spPr/>
      <dgm:t>
        <a:bodyPr/>
        <a:lstStyle/>
        <a:p>
          <a:endParaRPr lang="en-US"/>
        </a:p>
      </dgm:t>
    </dgm:pt>
    <dgm:pt modelId="{423A4901-6B47-46A2-BD86-651B114257A5}" type="sibTrans" cxnId="{138BF075-C0A4-4C76-8C03-CB96E4833BD5}">
      <dgm:prSet/>
      <dgm:spPr/>
      <dgm:t>
        <a:bodyPr/>
        <a:lstStyle/>
        <a:p>
          <a:endParaRPr lang="en-US"/>
        </a:p>
      </dgm:t>
    </dgm:pt>
    <dgm:pt modelId="{28846102-CFD3-4F29-BE1B-057456B9DB93}">
      <dgm:prSet phldrT="[Text]"/>
      <dgm:spPr/>
      <dgm:t>
        <a:bodyPr/>
        <a:lstStyle/>
        <a:p>
          <a:r>
            <a:rPr lang="en-US" dirty="0"/>
            <a:t>Role-Based Access Control</a:t>
          </a:r>
        </a:p>
      </dgm:t>
    </dgm:pt>
    <dgm:pt modelId="{D82CD9F6-AC70-4771-8CF8-4B4E5DC3B458}" type="parTrans" cxnId="{1F61474D-E6E1-4584-AF36-36DA34EF32A3}">
      <dgm:prSet/>
      <dgm:spPr/>
      <dgm:t>
        <a:bodyPr/>
        <a:lstStyle/>
        <a:p>
          <a:endParaRPr lang="en-US"/>
        </a:p>
      </dgm:t>
    </dgm:pt>
    <dgm:pt modelId="{0B83707E-1620-486B-A8FB-3E2B0AEFFB9D}" type="sibTrans" cxnId="{1F61474D-E6E1-4584-AF36-36DA34EF32A3}">
      <dgm:prSet/>
      <dgm:spPr/>
      <dgm:t>
        <a:bodyPr/>
        <a:lstStyle/>
        <a:p>
          <a:endParaRPr lang="en-US"/>
        </a:p>
      </dgm:t>
    </dgm:pt>
    <dgm:pt modelId="{67C355DC-EAA9-494E-81D1-B6A29E274EEA}">
      <dgm:prSet phldrT="[Text]"/>
      <dgm:spPr/>
      <dgm:t>
        <a:bodyPr/>
        <a:lstStyle/>
        <a:p>
          <a:r>
            <a:rPr lang="en-US" dirty="0"/>
            <a:t>Discretionary Access Control</a:t>
          </a:r>
        </a:p>
      </dgm:t>
    </dgm:pt>
    <dgm:pt modelId="{D1349E21-AF7F-4FC3-8ADB-158EE7041B34}" type="parTrans" cxnId="{121DFB49-EB7F-4CF3-A40F-78256EAA5310}">
      <dgm:prSet/>
      <dgm:spPr/>
      <dgm:t>
        <a:bodyPr/>
        <a:lstStyle/>
        <a:p>
          <a:endParaRPr lang="en-US"/>
        </a:p>
      </dgm:t>
    </dgm:pt>
    <dgm:pt modelId="{D5B1DB82-9406-445D-8BD4-814DEF6FA725}" type="sibTrans" cxnId="{121DFB49-EB7F-4CF3-A40F-78256EAA5310}">
      <dgm:prSet/>
      <dgm:spPr/>
      <dgm:t>
        <a:bodyPr/>
        <a:lstStyle/>
        <a:p>
          <a:endParaRPr lang="en-US"/>
        </a:p>
      </dgm:t>
    </dgm:pt>
    <dgm:pt modelId="{4881BAA0-50AC-40A3-BD21-B59EDFBE8B05}" type="pres">
      <dgm:prSet presAssocID="{EA768693-7ACF-41E0-BF09-56F1E1779F95}" presName="diagram" presStyleCnt="0">
        <dgm:presLayoutVars>
          <dgm:chMax val="1"/>
          <dgm:dir/>
          <dgm:animLvl val="ctr"/>
          <dgm:resizeHandles val="exact"/>
        </dgm:presLayoutVars>
      </dgm:prSet>
      <dgm:spPr/>
    </dgm:pt>
    <dgm:pt modelId="{3CF5B90A-6035-49E0-BF2E-AA6344FBDD46}" type="pres">
      <dgm:prSet presAssocID="{EA768693-7ACF-41E0-BF09-56F1E1779F95}" presName="matrix" presStyleCnt="0"/>
      <dgm:spPr/>
    </dgm:pt>
    <dgm:pt modelId="{F993A5DE-64DD-4AAC-B3C1-0601613307CD}" type="pres">
      <dgm:prSet presAssocID="{EA768693-7ACF-41E0-BF09-56F1E1779F95}" presName="tile1" presStyleLbl="node1" presStyleIdx="0" presStyleCnt="4"/>
      <dgm:spPr/>
    </dgm:pt>
    <dgm:pt modelId="{2189DD92-492D-44CE-8B46-9A70D37D2B8F}" type="pres">
      <dgm:prSet presAssocID="{EA768693-7ACF-41E0-BF09-56F1E1779F95}" presName="tile1text" presStyleLbl="node1" presStyleIdx="0" presStyleCnt="4">
        <dgm:presLayoutVars>
          <dgm:chMax val="0"/>
          <dgm:chPref val="0"/>
          <dgm:bulletEnabled val="1"/>
        </dgm:presLayoutVars>
      </dgm:prSet>
      <dgm:spPr/>
    </dgm:pt>
    <dgm:pt modelId="{B1851B7E-9C78-443F-B678-5CD02BCC67B5}" type="pres">
      <dgm:prSet presAssocID="{EA768693-7ACF-41E0-BF09-56F1E1779F95}" presName="tile2" presStyleLbl="node1" presStyleIdx="1" presStyleCnt="4"/>
      <dgm:spPr/>
    </dgm:pt>
    <dgm:pt modelId="{367D5A6A-D2F7-47D1-814B-F0534EC3B2FC}" type="pres">
      <dgm:prSet presAssocID="{EA768693-7ACF-41E0-BF09-56F1E1779F95}" presName="tile2text" presStyleLbl="node1" presStyleIdx="1" presStyleCnt="4">
        <dgm:presLayoutVars>
          <dgm:chMax val="0"/>
          <dgm:chPref val="0"/>
          <dgm:bulletEnabled val="1"/>
        </dgm:presLayoutVars>
      </dgm:prSet>
      <dgm:spPr/>
    </dgm:pt>
    <dgm:pt modelId="{561998E5-F9B4-417D-8042-A702F7ED26B1}" type="pres">
      <dgm:prSet presAssocID="{EA768693-7ACF-41E0-BF09-56F1E1779F95}" presName="tile3" presStyleLbl="node1" presStyleIdx="2" presStyleCnt="4"/>
      <dgm:spPr/>
    </dgm:pt>
    <dgm:pt modelId="{8BE2D764-2A27-403D-B92D-E67FD1CAC51A}" type="pres">
      <dgm:prSet presAssocID="{EA768693-7ACF-41E0-BF09-56F1E1779F95}" presName="tile3text" presStyleLbl="node1" presStyleIdx="2" presStyleCnt="4">
        <dgm:presLayoutVars>
          <dgm:chMax val="0"/>
          <dgm:chPref val="0"/>
          <dgm:bulletEnabled val="1"/>
        </dgm:presLayoutVars>
      </dgm:prSet>
      <dgm:spPr/>
    </dgm:pt>
    <dgm:pt modelId="{CFD05048-0CBD-4752-902B-BDA0E2B14049}" type="pres">
      <dgm:prSet presAssocID="{EA768693-7ACF-41E0-BF09-56F1E1779F95}" presName="tile4" presStyleLbl="node1" presStyleIdx="3" presStyleCnt="4"/>
      <dgm:spPr/>
    </dgm:pt>
    <dgm:pt modelId="{190F9CA2-3FE3-47A3-AF7F-FC7D5454A8D2}" type="pres">
      <dgm:prSet presAssocID="{EA768693-7ACF-41E0-BF09-56F1E1779F95}" presName="tile4text" presStyleLbl="node1" presStyleIdx="3" presStyleCnt="4">
        <dgm:presLayoutVars>
          <dgm:chMax val="0"/>
          <dgm:chPref val="0"/>
          <dgm:bulletEnabled val="1"/>
        </dgm:presLayoutVars>
      </dgm:prSet>
      <dgm:spPr/>
    </dgm:pt>
    <dgm:pt modelId="{E3222629-9533-4A88-B9F1-A3EF4B062AB1}" type="pres">
      <dgm:prSet presAssocID="{EA768693-7ACF-41E0-BF09-56F1E1779F95}" presName="centerTile" presStyleLbl="fgShp" presStyleIdx="0" presStyleCnt="1">
        <dgm:presLayoutVars>
          <dgm:chMax val="0"/>
          <dgm:chPref val="0"/>
        </dgm:presLayoutVars>
      </dgm:prSet>
      <dgm:spPr/>
    </dgm:pt>
  </dgm:ptLst>
  <dgm:cxnLst>
    <dgm:cxn modelId="{27D8C337-673F-4C7D-9CD3-E9B7539FBE92}" type="presOf" srcId="{EA768693-7ACF-41E0-BF09-56F1E1779F95}" destId="{4881BAA0-50AC-40A3-BD21-B59EDFBE8B05}" srcOrd="0" destOrd="0" presId="urn:microsoft.com/office/officeart/2005/8/layout/matrix1"/>
    <dgm:cxn modelId="{832C5348-22D1-4B76-8019-5C2A84D32165}" srcId="{635857B8-4478-49A1-A195-D70343424CEA}" destId="{5853CF86-1DC9-4ACA-8692-AD6A70DDA1BE}" srcOrd="0" destOrd="0" parTransId="{20E7BD70-DF5A-4329-AB9F-49237A208085}" sibTransId="{1A97126A-12B6-443E-8ECE-9E1927B6F04C}"/>
    <dgm:cxn modelId="{121DFB49-EB7F-4CF3-A40F-78256EAA5310}" srcId="{635857B8-4478-49A1-A195-D70343424CEA}" destId="{67C355DC-EAA9-494E-81D1-B6A29E274EEA}" srcOrd="3" destOrd="0" parTransId="{D1349E21-AF7F-4FC3-8ADB-158EE7041B34}" sibTransId="{D5B1DB82-9406-445D-8BD4-814DEF6FA725}"/>
    <dgm:cxn modelId="{1C582F4D-E3E9-4CC6-80AA-C377FD089348}" type="presOf" srcId="{28846102-CFD3-4F29-BE1B-057456B9DB93}" destId="{8BE2D764-2A27-403D-B92D-E67FD1CAC51A}" srcOrd="1" destOrd="0" presId="urn:microsoft.com/office/officeart/2005/8/layout/matrix1"/>
    <dgm:cxn modelId="{1F61474D-E6E1-4584-AF36-36DA34EF32A3}" srcId="{635857B8-4478-49A1-A195-D70343424CEA}" destId="{28846102-CFD3-4F29-BE1B-057456B9DB93}" srcOrd="2" destOrd="0" parTransId="{D82CD9F6-AC70-4771-8CF8-4B4E5DC3B458}" sibTransId="{0B83707E-1620-486B-A8FB-3E2B0AEFFB9D}"/>
    <dgm:cxn modelId="{AF229174-DA91-4A9B-95E3-9F51B29B9C7E}" type="presOf" srcId="{635857B8-4478-49A1-A195-D70343424CEA}" destId="{E3222629-9533-4A88-B9F1-A3EF4B062AB1}" srcOrd="0" destOrd="0" presId="urn:microsoft.com/office/officeart/2005/8/layout/matrix1"/>
    <dgm:cxn modelId="{00DB6175-8ED1-48E7-9196-10B58510BD99}" type="presOf" srcId="{67C355DC-EAA9-494E-81D1-B6A29E274EEA}" destId="{CFD05048-0CBD-4752-902B-BDA0E2B14049}" srcOrd="0" destOrd="0" presId="urn:microsoft.com/office/officeart/2005/8/layout/matrix1"/>
    <dgm:cxn modelId="{138BF075-C0A4-4C76-8C03-CB96E4833BD5}" srcId="{635857B8-4478-49A1-A195-D70343424CEA}" destId="{04F981DE-C115-4FA9-8561-7869FDD6C423}" srcOrd="1" destOrd="0" parTransId="{C706C106-7FC7-4A66-AA1B-3B6D6671CB7A}" sibTransId="{423A4901-6B47-46A2-BD86-651B114257A5}"/>
    <dgm:cxn modelId="{CBB74889-F2E0-46A9-85A0-F81DF1189784}" type="presOf" srcId="{5853CF86-1DC9-4ACA-8692-AD6A70DDA1BE}" destId="{F993A5DE-64DD-4AAC-B3C1-0601613307CD}" srcOrd="0" destOrd="0" presId="urn:microsoft.com/office/officeart/2005/8/layout/matrix1"/>
    <dgm:cxn modelId="{EB271B9B-7CA0-4EEF-AF8C-C135DBBB5228}" type="presOf" srcId="{5853CF86-1DC9-4ACA-8692-AD6A70DDA1BE}" destId="{2189DD92-492D-44CE-8B46-9A70D37D2B8F}" srcOrd="1" destOrd="0" presId="urn:microsoft.com/office/officeart/2005/8/layout/matrix1"/>
    <dgm:cxn modelId="{B3AF289C-F445-48A3-AB54-D0D28C7959AC}" type="presOf" srcId="{04F981DE-C115-4FA9-8561-7869FDD6C423}" destId="{B1851B7E-9C78-443F-B678-5CD02BCC67B5}" srcOrd="0" destOrd="0" presId="urn:microsoft.com/office/officeart/2005/8/layout/matrix1"/>
    <dgm:cxn modelId="{CD7F6EA4-8601-4B14-89A1-AC975FCD20F6}" type="presOf" srcId="{28846102-CFD3-4F29-BE1B-057456B9DB93}" destId="{561998E5-F9B4-417D-8042-A702F7ED26B1}" srcOrd="0" destOrd="0" presId="urn:microsoft.com/office/officeart/2005/8/layout/matrix1"/>
    <dgm:cxn modelId="{5D4248A9-2DCD-435A-897A-25C57E7F131C}" srcId="{EA768693-7ACF-41E0-BF09-56F1E1779F95}" destId="{635857B8-4478-49A1-A195-D70343424CEA}" srcOrd="0" destOrd="0" parTransId="{534AAE0B-F46E-453D-85B2-F3ABBD9F511A}" sibTransId="{AB76646B-3659-47FA-9261-ACEE4F2E83A2}"/>
    <dgm:cxn modelId="{D7CAF6D2-0401-48A9-9E71-CBF30D17757B}" type="presOf" srcId="{67C355DC-EAA9-494E-81D1-B6A29E274EEA}" destId="{190F9CA2-3FE3-47A3-AF7F-FC7D5454A8D2}" srcOrd="1" destOrd="0" presId="urn:microsoft.com/office/officeart/2005/8/layout/matrix1"/>
    <dgm:cxn modelId="{7B029AD8-EA94-492E-A3FB-52C40C753383}" type="presOf" srcId="{04F981DE-C115-4FA9-8561-7869FDD6C423}" destId="{367D5A6A-D2F7-47D1-814B-F0534EC3B2FC}" srcOrd="1" destOrd="0" presId="urn:microsoft.com/office/officeart/2005/8/layout/matrix1"/>
    <dgm:cxn modelId="{2955E1EA-DFC6-44CB-8EB5-F4BE10057D59}" type="presParOf" srcId="{4881BAA0-50AC-40A3-BD21-B59EDFBE8B05}" destId="{3CF5B90A-6035-49E0-BF2E-AA6344FBDD46}" srcOrd="0" destOrd="0" presId="urn:microsoft.com/office/officeart/2005/8/layout/matrix1"/>
    <dgm:cxn modelId="{7821F83D-E92E-4188-BBC4-49D170F112F8}" type="presParOf" srcId="{3CF5B90A-6035-49E0-BF2E-AA6344FBDD46}" destId="{F993A5DE-64DD-4AAC-B3C1-0601613307CD}" srcOrd="0" destOrd="0" presId="urn:microsoft.com/office/officeart/2005/8/layout/matrix1"/>
    <dgm:cxn modelId="{BD7D280C-9A74-4A1F-AA85-1A74FC3430B6}" type="presParOf" srcId="{3CF5B90A-6035-49E0-BF2E-AA6344FBDD46}" destId="{2189DD92-492D-44CE-8B46-9A70D37D2B8F}" srcOrd="1" destOrd="0" presId="urn:microsoft.com/office/officeart/2005/8/layout/matrix1"/>
    <dgm:cxn modelId="{B2FD9D85-14DB-4400-958B-D62EA28B369C}" type="presParOf" srcId="{3CF5B90A-6035-49E0-BF2E-AA6344FBDD46}" destId="{B1851B7E-9C78-443F-B678-5CD02BCC67B5}" srcOrd="2" destOrd="0" presId="urn:microsoft.com/office/officeart/2005/8/layout/matrix1"/>
    <dgm:cxn modelId="{454A1778-22CA-40E1-8F81-0BD5051AF8AC}" type="presParOf" srcId="{3CF5B90A-6035-49E0-BF2E-AA6344FBDD46}" destId="{367D5A6A-D2F7-47D1-814B-F0534EC3B2FC}" srcOrd="3" destOrd="0" presId="urn:microsoft.com/office/officeart/2005/8/layout/matrix1"/>
    <dgm:cxn modelId="{96DD18D0-CCD5-4964-80E6-6D8B32E97772}" type="presParOf" srcId="{3CF5B90A-6035-49E0-BF2E-AA6344FBDD46}" destId="{561998E5-F9B4-417D-8042-A702F7ED26B1}" srcOrd="4" destOrd="0" presId="urn:microsoft.com/office/officeart/2005/8/layout/matrix1"/>
    <dgm:cxn modelId="{6C764715-43D8-4E22-BD8F-2050BDEE9B71}" type="presParOf" srcId="{3CF5B90A-6035-49E0-BF2E-AA6344FBDD46}" destId="{8BE2D764-2A27-403D-B92D-E67FD1CAC51A}" srcOrd="5" destOrd="0" presId="urn:microsoft.com/office/officeart/2005/8/layout/matrix1"/>
    <dgm:cxn modelId="{32022BB0-FCC1-429F-8197-FE90922B39AB}" type="presParOf" srcId="{3CF5B90A-6035-49E0-BF2E-AA6344FBDD46}" destId="{CFD05048-0CBD-4752-902B-BDA0E2B14049}" srcOrd="6" destOrd="0" presId="urn:microsoft.com/office/officeart/2005/8/layout/matrix1"/>
    <dgm:cxn modelId="{147E7BF0-C506-4157-AD32-2CE4FA788CB1}" type="presParOf" srcId="{3CF5B90A-6035-49E0-BF2E-AA6344FBDD46}" destId="{190F9CA2-3FE3-47A3-AF7F-FC7D5454A8D2}" srcOrd="7" destOrd="0" presId="urn:microsoft.com/office/officeart/2005/8/layout/matrix1"/>
    <dgm:cxn modelId="{75E6F883-7A40-4348-849F-9DC0A234AC60}" type="presParOf" srcId="{4881BAA0-50AC-40A3-BD21-B59EDFBE8B05}" destId="{E3222629-9533-4A88-B9F1-A3EF4B062AB1}"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7B543-DDBE-43FC-8E72-3DE27115982D}">
      <dsp:nvSpPr>
        <dsp:cNvPr id="0" name=""/>
        <dsp:cNvSpPr/>
      </dsp:nvSpPr>
      <dsp:spPr>
        <a:xfrm>
          <a:off x="3937000" y="1715805"/>
          <a:ext cx="2793999" cy="664844"/>
        </a:xfrm>
        <a:custGeom>
          <a:avLst/>
          <a:gdLst/>
          <a:ahLst/>
          <a:cxnLst/>
          <a:rect l="0" t="0" r="0" b="0"/>
          <a:pathLst>
            <a:path>
              <a:moveTo>
                <a:pt x="0" y="0"/>
              </a:moveTo>
              <a:lnTo>
                <a:pt x="0" y="453072"/>
              </a:lnTo>
              <a:lnTo>
                <a:pt x="2793999" y="453072"/>
              </a:lnTo>
              <a:lnTo>
                <a:pt x="2793999"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98AD9-9442-4973-ABCA-7A5864F4D18F}">
      <dsp:nvSpPr>
        <dsp:cNvPr id="0" name=""/>
        <dsp:cNvSpPr/>
      </dsp:nvSpPr>
      <dsp:spPr>
        <a:xfrm>
          <a:off x="3891280" y="1715805"/>
          <a:ext cx="91440" cy="664844"/>
        </a:xfrm>
        <a:custGeom>
          <a:avLst/>
          <a:gdLst/>
          <a:ahLst/>
          <a:cxnLst/>
          <a:rect l="0" t="0" r="0" b="0"/>
          <a:pathLst>
            <a:path>
              <a:moveTo>
                <a:pt x="45720" y="0"/>
              </a:moveTo>
              <a:lnTo>
                <a:pt x="45720"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1423AE-3F2A-48DE-B204-14BA17629FE2}">
      <dsp:nvSpPr>
        <dsp:cNvPr id="0" name=""/>
        <dsp:cNvSpPr/>
      </dsp:nvSpPr>
      <dsp:spPr>
        <a:xfrm>
          <a:off x="1143000" y="1715805"/>
          <a:ext cx="2793999" cy="664844"/>
        </a:xfrm>
        <a:custGeom>
          <a:avLst/>
          <a:gdLst/>
          <a:ahLst/>
          <a:cxnLst/>
          <a:rect l="0" t="0" r="0" b="0"/>
          <a:pathLst>
            <a:path>
              <a:moveTo>
                <a:pt x="2793999" y="0"/>
              </a:moveTo>
              <a:lnTo>
                <a:pt x="2793999" y="453072"/>
              </a:lnTo>
              <a:lnTo>
                <a:pt x="0" y="453072"/>
              </a:lnTo>
              <a:lnTo>
                <a:pt x="0"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0E45B-5E53-431F-94D1-2A7BA5D6C5B1}">
      <dsp:nvSpPr>
        <dsp:cNvPr id="0" name=""/>
        <dsp:cNvSpPr/>
      </dsp:nvSpPr>
      <dsp:spPr>
        <a:xfrm>
          <a:off x="2794000" y="264195"/>
          <a:ext cx="2285999" cy="14516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2C0B8-61A7-4967-A1DB-23AC0E27E874}">
      <dsp:nvSpPr>
        <dsp:cNvPr id="0" name=""/>
        <dsp:cNvSpPr/>
      </dsp:nvSpPr>
      <dsp:spPr>
        <a:xfrm>
          <a:off x="3048000" y="505495"/>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Security Architecture and Design </a:t>
          </a:r>
        </a:p>
      </dsp:txBody>
      <dsp:txXfrm>
        <a:off x="3090516" y="548011"/>
        <a:ext cx="2200967" cy="1366577"/>
      </dsp:txXfrm>
    </dsp:sp>
    <dsp:sp modelId="{43C2EC97-8458-47C4-ACC7-9C2260973533}">
      <dsp:nvSpPr>
        <dsp:cNvPr id="0" name=""/>
        <dsp:cNvSpPr/>
      </dsp:nvSpPr>
      <dsp:spPr>
        <a:xfrm>
          <a:off x="0"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EF21B-1070-46B7-8775-7AF16B1BDED5}">
      <dsp:nvSpPr>
        <dsp:cNvPr id="0" name=""/>
        <dsp:cNvSpPr/>
      </dsp:nvSpPr>
      <dsp:spPr>
        <a:xfrm>
          <a:off x="254000"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Hardware and Software </a:t>
          </a:r>
        </a:p>
      </dsp:txBody>
      <dsp:txXfrm>
        <a:off x="296516" y="2664466"/>
        <a:ext cx="2200967" cy="1366577"/>
      </dsp:txXfrm>
    </dsp:sp>
    <dsp:sp modelId="{0E5E9013-5836-4F6E-B056-CF3132C5922A}">
      <dsp:nvSpPr>
        <dsp:cNvPr id="0" name=""/>
        <dsp:cNvSpPr/>
      </dsp:nvSpPr>
      <dsp:spPr>
        <a:xfrm>
          <a:off x="2794000"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C1DB9-91F9-40F0-92B1-BC044E541F9C}">
      <dsp:nvSpPr>
        <dsp:cNvPr id="0" name=""/>
        <dsp:cNvSpPr/>
      </dsp:nvSpPr>
      <dsp:spPr>
        <a:xfrm>
          <a:off x="3048000"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Models</a:t>
          </a:r>
        </a:p>
      </dsp:txBody>
      <dsp:txXfrm>
        <a:off x="3090516" y="2664466"/>
        <a:ext cx="2200967" cy="1366577"/>
      </dsp:txXfrm>
    </dsp:sp>
    <dsp:sp modelId="{CC5C5D80-E7E3-453D-BECF-C55F21AC3221}">
      <dsp:nvSpPr>
        <dsp:cNvPr id="0" name=""/>
        <dsp:cNvSpPr/>
      </dsp:nvSpPr>
      <dsp:spPr>
        <a:xfrm>
          <a:off x="5587999"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FA7F9-45A4-4D44-BC57-EDE269619682}">
      <dsp:nvSpPr>
        <dsp:cNvPr id="0" name=""/>
        <dsp:cNvSpPr/>
      </dsp:nvSpPr>
      <dsp:spPr>
        <a:xfrm>
          <a:off x="5841999"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Evaluation Methods</a:t>
          </a:r>
        </a:p>
      </dsp:txBody>
      <dsp:txXfrm>
        <a:off x="5884515" y="2664466"/>
        <a:ext cx="2200967" cy="1366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4DF3B-EB24-41B7-BED1-A57296DB4ED3}">
      <dsp:nvSpPr>
        <dsp:cNvPr id="0" name=""/>
        <dsp:cNvSpPr/>
      </dsp:nvSpPr>
      <dsp:spPr>
        <a:xfrm>
          <a:off x="4065799" y="1103019"/>
          <a:ext cx="2715211" cy="1084300"/>
        </a:xfrm>
        <a:custGeom>
          <a:avLst/>
          <a:gdLst/>
          <a:ahLst/>
          <a:cxnLst/>
          <a:rect l="0" t="0" r="0" b="0"/>
          <a:pathLst>
            <a:path>
              <a:moveTo>
                <a:pt x="0" y="0"/>
              </a:moveTo>
              <a:lnTo>
                <a:pt x="0" y="851020"/>
              </a:lnTo>
              <a:lnTo>
                <a:pt x="2715211" y="851020"/>
              </a:lnTo>
              <a:lnTo>
                <a:pt x="2715211"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D263C-ECA2-4B65-80D9-BF852356E7E0}">
      <dsp:nvSpPr>
        <dsp:cNvPr id="0" name=""/>
        <dsp:cNvSpPr/>
      </dsp:nvSpPr>
      <dsp:spPr>
        <a:xfrm>
          <a:off x="4020079" y="1103019"/>
          <a:ext cx="91440" cy="1084300"/>
        </a:xfrm>
        <a:custGeom>
          <a:avLst/>
          <a:gdLst/>
          <a:ahLst/>
          <a:cxnLst/>
          <a:rect l="0" t="0" r="0" b="0"/>
          <a:pathLst>
            <a:path>
              <a:moveTo>
                <a:pt x="45720" y="0"/>
              </a:moveTo>
              <a:lnTo>
                <a:pt x="45720" y="851020"/>
              </a:lnTo>
              <a:lnTo>
                <a:pt x="52342" y="851020"/>
              </a:lnTo>
              <a:lnTo>
                <a:pt x="52342"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A54AC-2AE6-43E2-A2EC-01CB5BBF8723}">
      <dsp:nvSpPr>
        <dsp:cNvPr id="0" name=""/>
        <dsp:cNvSpPr/>
      </dsp:nvSpPr>
      <dsp:spPr>
        <a:xfrm>
          <a:off x="1215512" y="1103019"/>
          <a:ext cx="2850286" cy="1084300"/>
        </a:xfrm>
        <a:custGeom>
          <a:avLst/>
          <a:gdLst/>
          <a:ahLst/>
          <a:cxnLst/>
          <a:rect l="0" t="0" r="0" b="0"/>
          <a:pathLst>
            <a:path>
              <a:moveTo>
                <a:pt x="2850286" y="0"/>
              </a:moveTo>
              <a:lnTo>
                <a:pt x="2850286" y="851020"/>
              </a:lnTo>
              <a:lnTo>
                <a:pt x="0" y="851020"/>
              </a:lnTo>
              <a:lnTo>
                <a:pt x="0"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68DE4-C261-45EC-A925-D6C3FAF9AEDE}">
      <dsp:nvSpPr>
        <dsp:cNvPr id="0" name=""/>
        <dsp:cNvSpPr/>
      </dsp:nvSpPr>
      <dsp:spPr>
        <a:xfrm>
          <a:off x="2982103" y="10748"/>
          <a:ext cx="2167390" cy="10922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58952-51DA-4BCF-99FB-9AEFE4283D7F}">
      <dsp:nvSpPr>
        <dsp:cNvPr id="0" name=""/>
        <dsp:cNvSpPr/>
      </dsp:nvSpPr>
      <dsp:spPr>
        <a:xfrm>
          <a:off x="3261900" y="276555"/>
          <a:ext cx="2167390" cy="10922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Access control</a:t>
          </a:r>
        </a:p>
        <a:p>
          <a:pPr marL="0" lvl="0" indent="0" algn="ctr" defTabSz="977900">
            <a:lnSpc>
              <a:spcPct val="90000"/>
            </a:lnSpc>
            <a:spcBef>
              <a:spcPct val="0"/>
            </a:spcBef>
            <a:spcAft>
              <a:spcPct val="35000"/>
            </a:spcAft>
            <a:buNone/>
          </a:pPr>
          <a:r>
            <a:rPr lang="en-US" sz="2200" kern="1200" dirty="0"/>
            <a:t>systems</a:t>
          </a:r>
        </a:p>
      </dsp:txBody>
      <dsp:txXfrm>
        <a:off x="3293892" y="308547"/>
        <a:ext cx="2103406" cy="1028287"/>
      </dsp:txXfrm>
    </dsp:sp>
    <dsp:sp modelId="{AC653453-3B66-4469-AE78-D855CC6B3C25}">
      <dsp:nvSpPr>
        <dsp:cNvPr id="0" name=""/>
        <dsp:cNvSpPr/>
      </dsp:nvSpPr>
      <dsp:spPr>
        <a:xfrm>
          <a:off x="129" y="2187320"/>
          <a:ext cx="2430766" cy="8897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693ED-8785-4314-B8D6-D618F6EA70C5}">
      <dsp:nvSpPr>
        <dsp:cNvPr id="0" name=""/>
        <dsp:cNvSpPr/>
      </dsp:nvSpPr>
      <dsp:spPr>
        <a:xfrm>
          <a:off x="279926" y="2453127"/>
          <a:ext cx="2430766" cy="88976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File permissions</a:t>
          </a:r>
        </a:p>
      </dsp:txBody>
      <dsp:txXfrm>
        <a:off x="305986" y="2479187"/>
        <a:ext cx="2378646" cy="837649"/>
      </dsp:txXfrm>
    </dsp:sp>
    <dsp:sp modelId="{AD6C573C-9E73-4841-BCF6-133FCDEBDAD2}">
      <dsp:nvSpPr>
        <dsp:cNvPr id="0" name=""/>
        <dsp:cNvSpPr/>
      </dsp:nvSpPr>
      <dsp:spPr>
        <a:xfrm>
          <a:off x="2990489" y="2187320"/>
          <a:ext cx="2163865" cy="8620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BD84E-589B-4428-B17E-218BEF1AF4EB}">
      <dsp:nvSpPr>
        <dsp:cNvPr id="0" name=""/>
        <dsp:cNvSpPr/>
      </dsp:nvSpPr>
      <dsp:spPr>
        <a:xfrm>
          <a:off x="3270286" y="2453127"/>
          <a:ext cx="2163865" cy="8620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Program permissions</a:t>
          </a:r>
        </a:p>
      </dsp:txBody>
      <dsp:txXfrm>
        <a:off x="3295536" y="2478377"/>
        <a:ext cx="2113365" cy="811589"/>
      </dsp:txXfrm>
    </dsp:sp>
    <dsp:sp modelId="{AA944DEA-6ECE-4566-A8CB-7D38427AA5D1}">
      <dsp:nvSpPr>
        <dsp:cNvPr id="0" name=""/>
        <dsp:cNvSpPr/>
      </dsp:nvSpPr>
      <dsp:spPr>
        <a:xfrm>
          <a:off x="5713948" y="2187320"/>
          <a:ext cx="2134125" cy="7008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83956-B7F0-4EFF-A779-2B44818AAA1E}">
      <dsp:nvSpPr>
        <dsp:cNvPr id="0" name=""/>
        <dsp:cNvSpPr/>
      </dsp:nvSpPr>
      <dsp:spPr>
        <a:xfrm>
          <a:off x="5993745" y="2453127"/>
          <a:ext cx="2134125" cy="70081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rights permissions</a:t>
          </a:r>
        </a:p>
      </dsp:txBody>
      <dsp:txXfrm>
        <a:off x="6014271" y="2473653"/>
        <a:ext cx="2093073" cy="659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3A5DE-64DD-4AAC-B3C1-0601613307CD}">
      <dsp:nvSpPr>
        <dsp:cNvPr id="0" name=""/>
        <dsp:cNvSpPr/>
      </dsp:nvSpPr>
      <dsp:spPr>
        <a:xfrm rot="16200000">
          <a:off x="663456" y="-663456"/>
          <a:ext cx="2495019" cy="3821933"/>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Rule-Based Access Control</a:t>
          </a:r>
        </a:p>
      </dsp:txBody>
      <dsp:txXfrm rot="5400000">
        <a:off x="0" y="0"/>
        <a:ext cx="3821933" cy="1871264"/>
      </dsp:txXfrm>
    </dsp:sp>
    <dsp:sp modelId="{B1851B7E-9C78-443F-B678-5CD02BCC67B5}">
      <dsp:nvSpPr>
        <dsp:cNvPr id="0" name=""/>
        <dsp:cNvSpPr/>
      </dsp:nvSpPr>
      <dsp:spPr>
        <a:xfrm>
          <a:off x="3821933" y="0"/>
          <a:ext cx="3821933" cy="2495019"/>
        </a:xfrm>
        <a:prstGeom prst="round1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Mandatory Access Control</a:t>
          </a:r>
        </a:p>
      </dsp:txBody>
      <dsp:txXfrm>
        <a:off x="3821933" y="0"/>
        <a:ext cx="3821933" cy="1871264"/>
      </dsp:txXfrm>
    </dsp:sp>
    <dsp:sp modelId="{561998E5-F9B4-417D-8042-A702F7ED26B1}">
      <dsp:nvSpPr>
        <dsp:cNvPr id="0" name=""/>
        <dsp:cNvSpPr/>
      </dsp:nvSpPr>
      <dsp:spPr>
        <a:xfrm rot="10800000">
          <a:off x="0" y="2495019"/>
          <a:ext cx="3821933" cy="2495019"/>
        </a:xfrm>
        <a:prstGeom prst="round1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Role-Based Access Control</a:t>
          </a:r>
        </a:p>
      </dsp:txBody>
      <dsp:txXfrm rot="10800000">
        <a:off x="0" y="3118774"/>
        <a:ext cx="3821933" cy="1871264"/>
      </dsp:txXfrm>
    </dsp:sp>
    <dsp:sp modelId="{CFD05048-0CBD-4752-902B-BDA0E2B14049}">
      <dsp:nvSpPr>
        <dsp:cNvPr id="0" name=""/>
        <dsp:cNvSpPr/>
      </dsp:nvSpPr>
      <dsp:spPr>
        <a:xfrm rot="5400000">
          <a:off x="4485389" y="1831562"/>
          <a:ext cx="2495019" cy="3821933"/>
        </a:xfrm>
        <a:prstGeom prst="round1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Discretionary Access Control</a:t>
          </a:r>
        </a:p>
      </dsp:txBody>
      <dsp:txXfrm rot="-5400000">
        <a:off x="3821933" y="3118774"/>
        <a:ext cx="3821933" cy="1871264"/>
      </dsp:txXfrm>
    </dsp:sp>
    <dsp:sp modelId="{E3222629-9533-4A88-B9F1-A3EF4B062AB1}">
      <dsp:nvSpPr>
        <dsp:cNvPr id="0" name=""/>
        <dsp:cNvSpPr/>
      </dsp:nvSpPr>
      <dsp:spPr>
        <a:xfrm>
          <a:off x="2675353" y="1871264"/>
          <a:ext cx="2293159" cy="1247509"/>
        </a:xfrm>
        <a:prstGeom prst="roundRect">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Access Control</a:t>
          </a:r>
        </a:p>
      </dsp:txBody>
      <dsp:txXfrm>
        <a:off x="2736251" y="1932162"/>
        <a:ext cx="2171363" cy="11257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val="71963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2766123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27401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FE951D-2693-42A3-8184-AA6844CE8033}" type="datetime1">
              <a:rPr lang="en-US" smtClean="0"/>
              <a:t>12/6/2021</a:t>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9D676-A3F3-4985-BC72-7D53AD79F9FF}" type="datetime1">
              <a:rPr lang="en-US" smtClean="0"/>
              <a:t>12/6/2021</a:t>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0935CD-8D46-4AF5-808A-B6B87810AC92}" type="datetime1">
              <a:rPr lang="en-US" smtClean="0"/>
              <a:t>12/6/2021</a:t>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A00CBF-7CF2-4FEF-A266-EED8CB0CB3F6}" type="datetime1">
              <a:rPr lang="en-US" smtClean="0"/>
              <a:t>12/6/2021</a:t>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05D8E-80FD-43B2-856F-EBF16B798AFA}" type="datetime1">
              <a:rPr lang="en-US" smtClean="0"/>
              <a:t>12/6/2021</a:t>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D1E790-A4AE-4ED3-B34B-D5AEB04BC025}" type="datetime1">
              <a:rPr lang="en-US" smtClean="0"/>
              <a:t>12/6/2021</a:t>
            </a:fld>
            <a:endParaRPr lang="en-US"/>
          </a:p>
        </p:txBody>
      </p:sp>
      <p:sp>
        <p:nvSpPr>
          <p:cNvPr id="6" name="Footer Placeholder 5"/>
          <p:cNvSpPr>
            <a:spLocks noGrp="1"/>
          </p:cNvSpPr>
          <p:nvPr>
            <p:ph type="ftr" sz="quarter" idx="11"/>
          </p:nvPr>
        </p:nvSpPr>
        <p:spPr/>
        <p:txBody>
          <a:bodyPr/>
          <a:lstStyle/>
          <a:p>
            <a:r>
              <a:rPr lang="en-US"/>
              <a:t>Harsha Gupta             Cyber security ANC0301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F2B070-E682-4079-80FC-4E2480D42A76}" type="datetime1">
              <a:rPr lang="en-US" smtClean="0"/>
              <a:t>12/6/2021</a:t>
            </a:fld>
            <a:endParaRPr lang="en-US"/>
          </a:p>
        </p:txBody>
      </p:sp>
      <p:sp>
        <p:nvSpPr>
          <p:cNvPr id="8" name="Footer Placeholder 7"/>
          <p:cNvSpPr>
            <a:spLocks noGrp="1"/>
          </p:cNvSpPr>
          <p:nvPr>
            <p:ph type="ftr" sz="quarter" idx="11"/>
          </p:nvPr>
        </p:nvSpPr>
        <p:spPr/>
        <p:txBody>
          <a:bodyPr/>
          <a:lstStyle/>
          <a:p>
            <a:r>
              <a:rPr lang="en-US"/>
              <a:t>Harsha Gupta             Cyber security ANC0301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3729D2-6A63-4508-98F6-7366EFCB2940}" type="datetime1">
              <a:rPr lang="en-US" smtClean="0"/>
              <a:t>12/6/2021</a:t>
            </a:fld>
            <a:endParaRPr lang="en-US"/>
          </a:p>
        </p:txBody>
      </p:sp>
      <p:sp>
        <p:nvSpPr>
          <p:cNvPr id="4" name="Footer Placeholder 3"/>
          <p:cNvSpPr>
            <a:spLocks noGrp="1"/>
          </p:cNvSpPr>
          <p:nvPr>
            <p:ph type="ftr" sz="quarter" idx="11"/>
          </p:nvPr>
        </p:nvSpPr>
        <p:spPr/>
        <p:txBody>
          <a:bodyPr/>
          <a:lstStyle/>
          <a:p>
            <a:r>
              <a:rPr lang="en-US"/>
              <a:t>Harsha Gupta             Cyber security ANC0301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8012F-7F5E-4537-BD59-3B62DC7F69AD}" type="datetime1">
              <a:rPr lang="en-US" smtClean="0"/>
              <a:t>12/6/2021</a:t>
            </a:fld>
            <a:endParaRPr lang="en-US"/>
          </a:p>
        </p:txBody>
      </p:sp>
      <p:sp>
        <p:nvSpPr>
          <p:cNvPr id="3" name="Footer Placeholder 2"/>
          <p:cNvSpPr>
            <a:spLocks noGrp="1"/>
          </p:cNvSpPr>
          <p:nvPr>
            <p:ph type="ftr" sz="quarter" idx="11"/>
          </p:nvPr>
        </p:nvSpPr>
        <p:spPr/>
        <p:txBody>
          <a:bodyPr/>
          <a:lstStyle/>
          <a:p>
            <a:r>
              <a:rPr lang="en-US"/>
              <a:t>Harsha Gupta             Cyber security ANC0301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9D2A8-A943-49E7-9E21-1B1E5258E6AB}" type="datetime1">
              <a:rPr lang="en-US" smtClean="0"/>
              <a:t>12/6/2021</a:t>
            </a:fld>
            <a:endParaRPr lang="en-US"/>
          </a:p>
        </p:txBody>
      </p:sp>
      <p:sp>
        <p:nvSpPr>
          <p:cNvPr id="6" name="Footer Placeholder 5"/>
          <p:cNvSpPr>
            <a:spLocks noGrp="1"/>
          </p:cNvSpPr>
          <p:nvPr>
            <p:ph type="ftr" sz="quarter" idx="11"/>
          </p:nvPr>
        </p:nvSpPr>
        <p:spPr/>
        <p:txBody>
          <a:bodyPr/>
          <a:lstStyle/>
          <a:p>
            <a:r>
              <a:rPr lang="en-US"/>
              <a:t>Harsha Gupta             Cyber security ANC0301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F106D-DB1C-435B-B190-A267DB3B4155}" type="datetime1">
              <a:rPr lang="en-US" smtClean="0"/>
              <a:t>12/6/2021</a:t>
            </a:fld>
            <a:endParaRPr lang="en-US"/>
          </a:p>
        </p:txBody>
      </p:sp>
      <p:sp>
        <p:nvSpPr>
          <p:cNvPr id="6" name="Footer Placeholder 5"/>
          <p:cNvSpPr>
            <a:spLocks noGrp="1"/>
          </p:cNvSpPr>
          <p:nvPr>
            <p:ph type="ftr" sz="quarter" idx="11"/>
          </p:nvPr>
        </p:nvSpPr>
        <p:spPr/>
        <p:txBody>
          <a:bodyPr/>
          <a:lstStyle/>
          <a:p>
            <a:r>
              <a:rPr lang="en-US"/>
              <a:t>Harsha Gupta             Cyber security ANC0301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8EB61-9F09-4BFB-AFBF-C3D71F5BC456}" type="datetime1">
              <a:rPr lang="en-US" smtClean="0"/>
              <a:t>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natoassociation.ca/a-short-introduction-to-cyber-securit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8caqok3ah8o" TargetMode="External"/><Relationship Id="rId2" Type="http://schemas.openxmlformats.org/officeDocument/2006/relationships/hyperlink" Target="https://youtu.be/snJGzyXzVe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outu.be/cUvMIOdaSB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youtu.be/xwgecIX3E4I" TargetMode="External"/><Relationship Id="rId2" Type="http://schemas.openxmlformats.org/officeDocument/2006/relationships/hyperlink" Target="https://youtu.be/Ye2H1n2MtI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Input_device"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en.wikipedia.org/wiki/Output_device"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youtu.be/xwgecIX3E4I" TargetMode="External"/><Relationship Id="rId2" Type="http://schemas.openxmlformats.org/officeDocument/2006/relationships/hyperlink" Target="https://youtu.be/Ye2H1n2MtI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youtu.be/xwgecIX3E4I" TargetMode="External"/><Relationship Id="rId3" Type="http://schemas.openxmlformats.org/officeDocument/2006/relationships/hyperlink" Target="https://youtu.be/8caqok3ah8o" TargetMode="External"/><Relationship Id="rId7" Type="http://schemas.openxmlformats.org/officeDocument/2006/relationships/hyperlink" Target="https://youtu.be/Ye2H1n2MtIc" TargetMode="External"/><Relationship Id="rId2" Type="http://schemas.openxmlformats.org/officeDocument/2006/relationships/hyperlink" Target="https://youtu.be/snJGzyXzVec" TargetMode="External"/><Relationship Id="rId1" Type="http://schemas.openxmlformats.org/officeDocument/2006/relationships/slideLayout" Target="../slideLayouts/slideLayout2.xml"/><Relationship Id="rId6" Type="http://schemas.openxmlformats.org/officeDocument/2006/relationships/hyperlink" Target="https://youtu.be/0a264Edp5l0" TargetMode="External"/><Relationship Id="rId5" Type="http://schemas.openxmlformats.org/officeDocument/2006/relationships/hyperlink" Target="https://youtu.be/cUvMIOdaSBs" TargetMode="External"/><Relationship Id="rId10" Type="http://schemas.openxmlformats.org/officeDocument/2006/relationships/image" Target="../media/image3.png"/><Relationship Id="rId4" Type="http://schemas.openxmlformats.org/officeDocument/2006/relationships/hyperlink" Target="https://youtu.be/WPU2eisvqXE" TargetMode="External"/><Relationship Id="rId9" Type="http://schemas.openxmlformats.org/officeDocument/2006/relationships/image" Target="../media/image7.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link.springer.com/content/pdf/10.1007/978-0-387-73269-5_6.pdf"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onlinecourses.swayam2.ac.in/cec20_cs09/unit?unit=59&amp;lesson=66" TargetMode="External"/><Relationship Id="rId4" Type="http://schemas.openxmlformats.org/officeDocument/2006/relationships/hyperlink" Target="https://www.cisco.com/c/dam/en_us/training-events/le21/le34/downloads/689/academy/2008/sessions/BRK-134T_VPNs_Simplified.pdf"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b="1" dirty="0">
                <a:solidFill>
                  <a:schemeClr val="tx1"/>
                </a:solidFill>
                <a:latin typeface="Times New Roman" pitchFamily="18" charset="0"/>
                <a:cs typeface="Times New Roman" pitchFamily="18" charset="0"/>
              </a:rPr>
              <a:t>Secure System Development</a:t>
            </a:r>
            <a:endParaRPr lang="en-US" sz="4000" dirty="0">
              <a:solidFill>
                <a:schemeClr val="tx1"/>
              </a:solidFill>
            </a:endParaRP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lvl="0" algn="ctr">
              <a:spcBef>
                <a:spcPct val="20000"/>
              </a:spcBef>
              <a:defRPr/>
            </a:pPr>
            <a:r>
              <a:rPr lang="en-US" sz="2400" dirty="0" err="1">
                <a:solidFill>
                  <a:schemeClr val="tx1"/>
                </a:solidFill>
              </a:rPr>
              <a:t>Ms</a:t>
            </a:r>
            <a:r>
              <a:rPr lang="en-US" sz="2400" dirty="0">
                <a:solidFill>
                  <a:schemeClr val="tx1"/>
                </a:solidFill>
              </a:rPr>
              <a:t> </a:t>
            </a:r>
            <a:r>
              <a:rPr lang="en-US" sz="2400">
                <a:solidFill>
                  <a:schemeClr val="tx1"/>
                </a:solidFill>
              </a:rPr>
              <a:t>Harsha Gupta</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(IT)</a:t>
            </a: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B1D08DD3-4117-47B3-9436-2A0F3F7D0555}" type="datetime1">
              <a:rPr lang="en-US" smtClean="0"/>
              <a:t>12/6/2021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Harsha Gupta             Cyber security ANC0301                                     Unit 3</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5"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12/6/2021</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10</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FB73B84-CF89-4D89-BB57-46F2E4867E1A}"/>
              </a:ext>
            </a:extLst>
          </p:cNvPr>
          <p:cNvSpPr>
            <a:spLocks noGrp="1"/>
          </p:cNvSpPr>
          <p:nvPr>
            <p:ph type="dt" sz="half" idx="10"/>
          </p:nvPr>
        </p:nvSpPr>
        <p:spPr/>
        <p:txBody>
          <a:bodyPr/>
          <a:lstStyle/>
          <a:p>
            <a:fld id="{76F760C2-1064-41D7-A73A-4A36536F4A69}" type="datetime1">
              <a:rPr lang="en-US" smtClean="0"/>
              <a:t>12/6/2021</a:t>
            </a:fld>
            <a:endParaRPr lang="en-US"/>
          </a:p>
        </p:txBody>
      </p:sp>
      <p:sp>
        <p:nvSpPr>
          <p:cNvPr id="3" name="Footer Placeholder 2">
            <a:extLst>
              <a:ext uri="{FF2B5EF4-FFF2-40B4-BE49-F238E27FC236}">
                <a16:creationId xmlns:a16="http://schemas.microsoft.com/office/drawing/2014/main" id="{8FD35DA9-5560-413B-B63C-A6BB39FAEABC}"/>
              </a:ext>
            </a:extLst>
          </p:cNvPr>
          <p:cNvSpPr>
            <a:spLocks noGrp="1"/>
          </p:cNvSpPr>
          <p:nvPr>
            <p:ph type="ftr" sz="quarter" idx="11"/>
          </p:nvPr>
        </p:nvSpPr>
        <p:spPr/>
        <p:txBody>
          <a:bodyPr/>
          <a:lstStyle/>
          <a:p>
            <a:r>
              <a:rPr lang="en-US"/>
              <a:t>Harsha Gupta             Cyber security ANC0301                                     Unit 3</a:t>
            </a:r>
            <a:endParaRPr lang="en-US" dirty="0"/>
          </a:p>
        </p:txBody>
      </p:sp>
      <p:sp>
        <p:nvSpPr>
          <p:cNvPr id="4" name="Slide Number Placeholder 3">
            <a:extLst>
              <a:ext uri="{FF2B5EF4-FFF2-40B4-BE49-F238E27FC236}">
                <a16:creationId xmlns:a16="http://schemas.microsoft.com/office/drawing/2014/main" id="{75202C66-82D1-4FA7-B4B7-6EAE0DC74616}"/>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7"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12/6/2021</a:t>
            </a:fld>
            <a:endParaRPr lang="en-US" sz="1200" b="0" strike="noStrike" spc="-1" dirty="0">
              <a:latin typeface="Times New Roman"/>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11</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0A91E364-C308-4995-9577-45339B6A6421}"/>
              </a:ext>
            </a:extLst>
          </p:cNvPr>
          <p:cNvSpPr>
            <a:spLocks noGrp="1"/>
          </p:cNvSpPr>
          <p:nvPr>
            <p:ph type="dt" sz="half" idx="10"/>
          </p:nvPr>
        </p:nvSpPr>
        <p:spPr/>
        <p:txBody>
          <a:bodyPr/>
          <a:lstStyle/>
          <a:p>
            <a:fld id="{61FF6CF4-1EEA-480C-A1D5-8BCBB6DCCEA3}" type="datetime1">
              <a:rPr lang="en-US" smtClean="0"/>
              <a:t>12/6/2021</a:t>
            </a:fld>
            <a:endParaRPr lang="en-US"/>
          </a:p>
        </p:txBody>
      </p:sp>
      <p:sp>
        <p:nvSpPr>
          <p:cNvPr id="3" name="Footer Placeholder 2">
            <a:extLst>
              <a:ext uri="{FF2B5EF4-FFF2-40B4-BE49-F238E27FC236}">
                <a16:creationId xmlns:a16="http://schemas.microsoft.com/office/drawing/2014/main" id="{5FF6CB20-AF5C-4CB4-A94B-A3D6AC9BAAB3}"/>
              </a:ext>
            </a:extLst>
          </p:cNvPr>
          <p:cNvSpPr>
            <a:spLocks noGrp="1"/>
          </p:cNvSpPr>
          <p:nvPr>
            <p:ph type="ftr" sz="quarter" idx="11"/>
          </p:nvPr>
        </p:nvSpPr>
        <p:spPr/>
        <p:txBody>
          <a:bodyPr/>
          <a:lstStyle/>
          <a:p>
            <a:r>
              <a:rPr lang="en-US"/>
              <a:t>Harsha Gupta             Cyber security ANC0301                                     Unit 3</a:t>
            </a:r>
            <a:endParaRPr lang="en-US" dirty="0"/>
          </a:p>
        </p:txBody>
      </p:sp>
      <p:sp>
        <p:nvSpPr>
          <p:cNvPr id="4" name="Slide Number Placeholder 3">
            <a:extLst>
              <a:ext uri="{FF2B5EF4-FFF2-40B4-BE49-F238E27FC236}">
                <a16:creationId xmlns:a16="http://schemas.microsoft.com/office/drawing/2014/main" id="{0B169102-FC6D-472A-8B41-5CF3E6075FB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11B86F-42E2-4F30-A58F-4B5717A62AF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460974089"/>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5"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(IT) Program, </a:t>
            </a:r>
            <a:r>
              <a:rPr lang="en-US" sz="2000" dirty="0">
                <a:solidFill>
                  <a:schemeClr val="dk1"/>
                </a:solidFill>
              </a:rPr>
              <a:t>the Information and Technology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4"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12/6/2021</a:t>
            </a:fld>
            <a:endParaRPr lang="en-US" sz="1200" b="0" strike="noStrike" spc="-1" dirty="0">
              <a:latin typeface="Times New Roman"/>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4E5919B0-BD2B-4990-9F28-3596B5EC0B55}"/>
              </a:ext>
            </a:extLst>
          </p:cNvPr>
          <p:cNvSpPr>
            <a:spLocks noGrp="1"/>
          </p:cNvSpPr>
          <p:nvPr>
            <p:ph type="dt" sz="half" idx="10"/>
          </p:nvPr>
        </p:nvSpPr>
        <p:spPr/>
        <p:txBody>
          <a:bodyPr/>
          <a:lstStyle/>
          <a:p>
            <a:fld id="{8185E280-EBA6-4AFD-B6C0-07E8F170F032}" type="datetime1">
              <a:rPr lang="en-US" smtClean="0"/>
              <a:t>12/6/2021</a:t>
            </a:fld>
            <a:endParaRPr lang="en-US"/>
          </a:p>
        </p:txBody>
      </p:sp>
      <p:sp>
        <p:nvSpPr>
          <p:cNvPr id="3" name="Footer Placeholder 2">
            <a:extLst>
              <a:ext uri="{FF2B5EF4-FFF2-40B4-BE49-F238E27FC236}">
                <a16:creationId xmlns:a16="http://schemas.microsoft.com/office/drawing/2014/main" id="{B402D90D-2C7C-4133-B155-8513F354579E}"/>
              </a:ext>
            </a:extLst>
          </p:cNvPr>
          <p:cNvSpPr>
            <a:spLocks noGrp="1"/>
          </p:cNvSpPr>
          <p:nvPr>
            <p:ph type="ftr" sz="quarter" idx="11"/>
          </p:nvPr>
        </p:nvSpPr>
        <p:spPr/>
        <p:txBody>
          <a:bodyPr/>
          <a:lstStyle/>
          <a:p>
            <a:r>
              <a:rPr lang="en-US"/>
              <a:t>Harsha Gupta             Cyber security ANC0301                                     Unit 3</a:t>
            </a:r>
            <a:endParaRPr lang="en-US" dirty="0"/>
          </a:p>
        </p:txBody>
      </p:sp>
      <p:sp>
        <p:nvSpPr>
          <p:cNvPr id="4" name="Slide Number Placeholder 3">
            <a:extLst>
              <a:ext uri="{FF2B5EF4-FFF2-40B4-BE49-F238E27FC236}">
                <a16:creationId xmlns:a16="http://schemas.microsoft.com/office/drawing/2014/main" id="{0258C6D6-82D0-4BB4-BBB6-BE3B4840371B}"/>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30AB4B-6491-4A02-8C07-F912B922C73E}"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951021440"/>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pic>
        <p:nvPicPr>
          <p:cNvPr id="278" name="Picture 2" descr="E:\NIET\Project\xLogo11.png.pagespeed.ic.pydHLuCQEZ.png"/>
          <p:cNvPicPr/>
          <p:nvPr/>
        </p:nvPicPr>
        <p:blipFill>
          <a:blip r:embed="rId3" cstate="print"/>
          <a:stretch/>
        </p:blipFill>
        <p:spPr>
          <a:xfrm>
            <a:off x="0" y="0"/>
            <a:ext cx="1371240" cy="817200"/>
          </a:xfrm>
          <a:prstGeom prst="rect">
            <a:avLst/>
          </a:prstGeom>
          <a:ln w="9360">
            <a:noFill/>
          </a:ln>
        </p:spPr>
      </p:pic>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1"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Unit- 4</a:t>
            </a: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12/6/2021</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a:latin typeface="Times New Roman"/>
            </a:endParaRPr>
          </a:p>
        </p:txBody>
      </p:sp>
      <p:sp>
        <p:nvSpPr>
          <p:cNvPr id="2" name="Date Placeholder 1">
            <a:extLst>
              <a:ext uri="{FF2B5EF4-FFF2-40B4-BE49-F238E27FC236}">
                <a16:creationId xmlns:a16="http://schemas.microsoft.com/office/drawing/2014/main" id="{C49BFC85-73A7-439D-8E61-8D3F325352F9}"/>
              </a:ext>
            </a:extLst>
          </p:cNvPr>
          <p:cNvSpPr>
            <a:spLocks noGrp="1"/>
          </p:cNvSpPr>
          <p:nvPr>
            <p:ph type="dt" sz="half" idx="10"/>
          </p:nvPr>
        </p:nvSpPr>
        <p:spPr/>
        <p:txBody>
          <a:bodyPr/>
          <a:lstStyle/>
          <a:p>
            <a:fld id="{0D7FACDB-D669-4E5F-8B04-E06F177698C9}" type="datetime1">
              <a:rPr lang="en-US" smtClean="0"/>
              <a:t>12/6/2021</a:t>
            </a:fld>
            <a:endParaRPr lang="en-US"/>
          </a:p>
        </p:txBody>
      </p:sp>
      <p:sp>
        <p:nvSpPr>
          <p:cNvPr id="3" name="Footer Placeholder 2">
            <a:extLst>
              <a:ext uri="{FF2B5EF4-FFF2-40B4-BE49-F238E27FC236}">
                <a16:creationId xmlns:a16="http://schemas.microsoft.com/office/drawing/2014/main" id="{D14FEB1C-FC89-4FD9-B7F6-57FF30F398C2}"/>
              </a:ext>
            </a:extLst>
          </p:cNvPr>
          <p:cNvSpPr>
            <a:spLocks noGrp="1"/>
          </p:cNvSpPr>
          <p:nvPr>
            <p:ph type="ftr" sz="quarter" idx="11"/>
          </p:nvPr>
        </p:nvSpPr>
        <p:spPr/>
        <p:txBody>
          <a:bodyPr/>
          <a:lstStyle/>
          <a:p>
            <a:r>
              <a:rPr lang="en-US"/>
              <a:t>Harsha Gupta             Cyber security ANC0301                                     Unit 3</a:t>
            </a:r>
            <a:endParaRPr lang="en-US" dirty="0"/>
          </a:p>
        </p:txBody>
      </p:sp>
      <p:sp>
        <p:nvSpPr>
          <p:cNvPr id="4" name="Slide Number Placeholder 3">
            <a:extLst>
              <a:ext uri="{FF2B5EF4-FFF2-40B4-BE49-F238E27FC236}">
                <a16:creationId xmlns:a16="http://schemas.microsoft.com/office/drawing/2014/main" id="{7BA270C6-BDB9-43E9-B936-B28446592346}"/>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ECB42FB-52AD-4771-A0CC-403752718A44}"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5F591A1-1B03-4366-9AD7-E7FE0BED9C1E}"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2051" name="Picture 3"/>
          <p:cNvPicPr>
            <a:picLocks noGrp="1" noChangeAspect="1" noChangeArrowheads="1"/>
          </p:cNvPicPr>
          <p:nvPr>
            <p:ph idx="1"/>
          </p:nvPr>
        </p:nvPicPr>
        <p:blipFill>
          <a:blip r:embed="rId3"/>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3A71B7F-6BD1-4F33-B3DF-6B299C39E60F}"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3075" name="Picture 3"/>
          <p:cNvPicPr>
            <a:picLocks noGrp="1" noChangeAspect="1" noChangeArrowheads="1"/>
          </p:cNvPicPr>
          <p:nvPr>
            <p:ph idx="1"/>
          </p:nvPr>
        </p:nvPicPr>
        <p:blipFill>
          <a:blip r:embed="rId3"/>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D62B126B-A461-4738-8F0F-6AF986557896}"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F0BA3B1-DC34-4715-B409-DD60966AEEBE}"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026" name="Picture 2" descr="C:\Users\user\Downloads\photo_sneha.jpg"/>
          <p:cNvPicPr>
            <a:picLocks noGrp="1" noChangeAspect="1" noChangeArrowheads="1"/>
          </p:cNvPicPr>
          <p:nvPr>
            <p:ph idx="1"/>
          </p:nvPr>
        </p:nvPicPr>
        <p:blipFill>
          <a:blip r:embed="rId3"/>
          <a:srcRect/>
          <a:stretch>
            <a:fillRect/>
          </a:stretch>
        </p:blipFill>
        <p:spPr bwMode="auto">
          <a:xfrm>
            <a:off x="6858000" y="1219200"/>
            <a:ext cx="1673225" cy="2359025"/>
          </a:xfrm>
          <a:prstGeom prst="rect">
            <a:avLst/>
          </a:prstGeom>
          <a:noFill/>
        </p:spPr>
      </p:pic>
      <p:sp>
        <p:nvSpPr>
          <p:cNvPr id="10" name="TextBox 9"/>
          <p:cNvSpPr txBox="1"/>
          <p:nvPr/>
        </p:nvSpPr>
        <p:spPr>
          <a:xfrm>
            <a:off x="762000" y="1447800"/>
            <a:ext cx="5867400" cy="3139321"/>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Harsha Gupta</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IT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err="1">
                <a:latin typeface="Times New Roman" pitchFamily="18" charset="0"/>
                <a:cs typeface="Times New Roman" pitchFamily="18" charset="0"/>
              </a:rPr>
              <a:t>B.Tech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M.Tech</a:t>
            </a:r>
            <a:r>
              <a:rPr lang="en-US" dirty="0">
                <a:latin typeface="Times New Roman" pitchFamily="18" charset="0"/>
                <a:cs typeface="Times New Roman" pitchFamily="18" charset="0"/>
              </a:rPr>
              <a:t> &amp; PhD Pursuing</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Experience: </a:t>
            </a:r>
            <a:r>
              <a:rPr lang="en-US" dirty="0">
                <a:latin typeface="Times New Roman" pitchFamily="18" charset="0"/>
                <a:cs typeface="Times New Roman" pitchFamily="18" charset="0"/>
              </a:rPr>
              <a:t>Have 3 years experience of teaching subjects such as Cyber Security, Software Project management, Human computer Interface.</a:t>
            </a:r>
            <a:endParaRPr lang="en-US" dirty="0"/>
          </a:p>
        </p:txBody>
      </p:sp>
      <p:pic>
        <p:nvPicPr>
          <p:cNvPr id="12"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pic>
        <p:nvPicPr>
          <p:cNvPr id="5" name="Picture 4" descr="A person wearing a white coat&#10;&#10;Description automatically generated with medium confidence">
            <a:extLst>
              <a:ext uri="{FF2B5EF4-FFF2-40B4-BE49-F238E27FC236}">
                <a16:creationId xmlns:a16="http://schemas.microsoft.com/office/drawing/2014/main" id="{49E0F84C-0B8D-417F-99F5-0E3F7CB1F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219200"/>
            <a:ext cx="2362200" cy="2462212"/>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A6DC8B4-AE1D-4247-9AE8-735D9B321C04}"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Brief Introduction about the Subject</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77280" cy="4929206"/>
          </a:xfrm>
        </p:spPr>
        <p:txBody>
          <a:bodyPr>
            <a:normAutofit/>
          </a:bodyPr>
          <a:lstStyle/>
          <a:p>
            <a:pPr algn="just">
              <a:spcAft>
                <a:spcPts val="1200"/>
              </a:spcAft>
            </a:pPr>
            <a:r>
              <a:rPr lang="en-US" sz="2200" dirty="0">
                <a:latin typeface="Calibri (Body)"/>
              </a:rPr>
              <a:t>Developing Secure Information Systems</a:t>
            </a:r>
          </a:p>
          <a:p>
            <a:pPr algn="just">
              <a:spcAft>
                <a:spcPts val="1200"/>
              </a:spcAft>
            </a:pPr>
            <a:r>
              <a:rPr lang="en-US" sz="2200" dirty="0">
                <a:latin typeface="Calibri (Body)"/>
              </a:rPr>
              <a:t>Application Development Security, </a:t>
            </a:r>
          </a:p>
          <a:p>
            <a:pPr algn="just">
              <a:spcAft>
                <a:spcPts val="1200"/>
              </a:spcAft>
            </a:pPr>
            <a:r>
              <a:rPr lang="en-US" sz="2200" dirty="0">
                <a:latin typeface="Calibri (Body)"/>
              </a:rPr>
              <a:t>Information Security Governance &amp; Risk Management, </a:t>
            </a:r>
          </a:p>
          <a:p>
            <a:pPr algn="just">
              <a:spcAft>
                <a:spcPts val="1200"/>
              </a:spcAft>
            </a:pPr>
            <a:r>
              <a:rPr lang="en-US" sz="2200" dirty="0">
                <a:latin typeface="Calibri (Body)"/>
              </a:rPr>
              <a:t>Security Architecture &amp; Design </a:t>
            </a:r>
          </a:p>
          <a:p>
            <a:pPr algn="just">
              <a:spcAft>
                <a:spcPts val="1200"/>
              </a:spcAft>
            </a:pPr>
            <a:r>
              <a:rPr lang="en-US" sz="2200" dirty="0">
                <a:latin typeface="Calibri (Body)"/>
              </a:rPr>
              <a:t>Security Issues in Hardware, Data Storage &amp; Downloadable Devices, </a:t>
            </a:r>
          </a:p>
          <a:p>
            <a:pPr algn="just">
              <a:spcAft>
                <a:spcPts val="1200"/>
              </a:spcAft>
            </a:pPr>
            <a:r>
              <a:rPr lang="en-US" sz="2200" dirty="0">
                <a:latin typeface="Calibri (Body)"/>
              </a:rPr>
              <a:t>Physical Security of IT Assets, Access Control, CCTV and Intrusion Detection Systems</a:t>
            </a:r>
          </a:p>
          <a:p>
            <a:pPr algn="just">
              <a:spcAft>
                <a:spcPts val="1200"/>
              </a:spcAft>
            </a:pPr>
            <a:r>
              <a:rPr lang="en-US" sz="2200" dirty="0">
                <a:latin typeface="Calibri (Body)"/>
              </a:rPr>
              <a:t>Backup Security Measures. 	</a:t>
            </a:r>
          </a:p>
          <a:p>
            <a:pPr>
              <a:buNone/>
            </a:pPr>
            <a:endParaRPr lang="en-US" sz="2400" dirty="0"/>
          </a:p>
        </p:txBody>
      </p:sp>
      <p:sp>
        <p:nvSpPr>
          <p:cNvPr id="6" name="Date Placeholder 5"/>
          <p:cNvSpPr>
            <a:spLocks noGrp="1"/>
          </p:cNvSpPr>
          <p:nvPr>
            <p:ph type="dt" sz="half" idx="10"/>
          </p:nvPr>
        </p:nvSpPr>
        <p:spPr/>
        <p:txBody>
          <a:bodyPr/>
          <a:lstStyle/>
          <a:p>
            <a:fld id="{BADE9004-C55A-4182-8F8A-ECC8811795F3}"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Unit 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9C24EAE-A933-4781-A7CB-AD9BCD6755E4}"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 </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graphicFrame>
        <p:nvGraphicFramePr>
          <p:cNvPr id="12" name="Table 11"/>
          <p:cNvGraphicFramePr>
            <a:graphicFrameLocks noGrp="1"/>
          </p:cNvGraphicFramePr>
          <p:nvPr/>
        </p:nvGraphicFramePr>
        <p:xfrm>
          <a:off x="357158" y="857232"/>
          <a:ext cx="8459182" cy="5380698"/>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315246">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extLst>
                  <a:ext uri="{0D108BD9-81ED-4DB2-BD59-A6C34878D82A}">
                    <a16:rowId xmlns:a16="http://schemas.microsoft.com/office/drawing/2014/main" val="10000"/>
                  </a:ext>
                </a:extLst>
              </a:tr>
              <a:tr h="370840">
                <a:tc>
                  <a:txBody>
                    <a:bodyPr/>
                    <a:lstStyle/>
                    <a:p>
                      <a:pPr marL="0" indent="-457200" algn="ctr">
                        <a:spcBef>
                          <a:spcPts val="0"/>
                        </a:spcBef>
                      </a:pPr>
                      <a:r>
                        <a:rPr lang="en-US" sz="2200" dirty="0">
                          <a:latin typeface="+mn-lt"/>
                        </a:rPr>
                        <a:t> Application</a:t>
                      </a:r>
                      <a:r>
                        <a:rPr lang="en-US" sz="2200" baseline="0" dirty="0">
                          <a:latin typeface="+mn-lt"/>
                        </a:rPr>
                        <a:t> </a:t>
                      </a:r>
                      <a:r>
                        <a:rPr lang="en-US" sz="2200" dirty="0">
                          <a:latin typeface="+mn-lt"/>
                        </a:rPr>
                        <a:t>Development Security</a:t>
                      </a: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Develop an understanding of </a:t>
                      </a:r>
                      <a:r>
                        <a:rPr lang="en-US" sz="2200" dirty="0">
                          <a:latin typeface="+mn-lt"/>
                        </a:rPr>
                        <a:t>Secure Information System Development</a:t>
                      </a:r>
                      <a:r>
                        <a:rPr lang="en-US" sz="2200" baseline="0" dirty="0">
                          <a:latin typeface="+mn-lt"/>
                        </a:rPr>
                        <a:t> and integration of security in development phases</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1"/>
                  </a:ext>
                </a:extLst>
              </a:tr>
              <a:tr h="370840">
                <a:tc>
                  <a:txBody>
                    <a:bodyPr/>
                    <a:lstStyle/>
                    <a:p>
                      <a:pPr marL="0" indent="0" algn="ctr">
                        <a:buFont typeface="Arial" pitchFamily="34" charset="0"/>
                        <a:buNone/>
                      </a:pPr>
                      <a:r>
                        <a:rPr lang="en-IN" sz="2200" kern="1200" dirty="0">
                          <a:solidFill>
                            <a:schemeClr val="dk1"/>
                          </a:solidFill>
                          <a:latin typeface="+mn-lt"/>
                          <a:ea typeface="+mn-ea"/>
                          <a:cs typeface="+mn-cs"/>
                        </a:rPr>
                        <a:t>IS Governance &amp; Risk Management</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Study of  </a:t>
                      </a:r>
                      <a:r>
                        <a:rPr lang="en-IN" sz="2200" kern="1200" dirty="0">
                          <a:solidFill>
                            <a:schemeClr val="dk1"/>
                          </a:solidFill>
                          <a:latin typeface="+mn-lt"/>
                          <a:ea typeface="+mn-ea"/>
                          <a:cs typeface="Times New Roman" pitchFamily="18" charset="0"/>
                        </a:rPr>
                        <a:t>Information Security Governance &amp; Risk Management</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2"/>
                  </a:ext>
                </a:extLst>
              </a:tr>
              <a:tr h="1357338">
                <a:tc>
                  <a:txBody>
                    <a:bodyPr/>
                    <a:lstStyle/>
                    <a:p>
                      <a:pPr marL="0" indent="0" algn="ctr">
                        <a:buFont typeface="Arial" pitchFamily="34" charset="0"/>
                        <a:buNone/>
                      </a:pPr>
                      <a:r>
                        <a:rPr lang="en-IN" sz="2200" kern="1200" dirty="0">
                          <a:solidFill>
                            <a:schemeClr val="dk1"/>
                          </a:solidFill>
                          <a:latin typeface="+mn-lt"/>
                          <a:ea typeface="+mn-ea"/>
                          <a:cs typeface="+mn-cs"/>
                        </a:rPr>
                        <a:t>Security Architecture &amp; Design Security Issues in Hardware</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Examine the  </a:t>
                      </a:r>
                      <a:r>
                        <a:rPr lang="en-IN" sz="2200" kern="1200" dirty="0">
                          <a:solidFill>
                            <a:schemeClr val="dk1"/>
                          </a:solidFill>
                          <a:latin typeface="+mn-lt"/>
                          <a:ea typeface="+mn-ea"/>
                          <a:cs typeface="+mn-cs"/>
                        </a:rPr>
                        <a:t>Security Architecture and Design Security Issues in Hardware</a:t>
                      </a:r>
                      <a:endParaRPr lang="en-US" sz="2200" b="1" dirty="0">
                        <a:solidFill>
                          <a:schemeClr val="tx1"/>
                        </a:solidFill>
                        <a:latin typeface="+mn-lt"/>
                        <a:cs typeface="Times New Roman" pitchFamily="18" charset="0"/>
                      </a:endParaRPr>
                    </a:p>
                    <a:p>
                      <a:pPr algn="just"/>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3"/>
                  </a:ext>
                </a:extLst>
              </a:tr>
              <a:tr h="496282">
                <a:tc>
                  <a:txBody>
                    <a:bodyPr/>
                    <a:lstStyle/>
                    <a:p>
                      <a:pPr marL="0" indent="0" algn="ctr">
                        <a:buFont typeface="Arial" pitchFamily="34" charset="0"/>
                        <a:buNone/>
                      </a:pPr>
                      <a:r>
                        <a:rPr lang="en-IN" sz="2200" kern="1200" dirty="0">
                          <a:solidFill>
                            <a:schemeClr val="dk1"/>
                          </a:solidFill>
                          <a:latin typeface="+mn-lt"/>
                          <a:ea typeface="+mn-ea"/>
                          <a:cs typeface="+mn-cs"/>
                        </a:rPr>
                        <a:t>Data Storage</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Understand the security issues in  data  storage and Downloadable Devices</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4"/>
                  </a:ext>
                </a:extLst>
              </a:tr>
              <a:tr h="642942">
                <a:tc>
                  <a:txBody>
                    <a:bodyPr/>
                    <a:lstStyle/>
                    <a:p>
                      <a:pPr marL="0" indent="0" algn="ctr">
                        <a:buFont typeface="Arial" pitchFamily="34" charset="0"/>
                        <a:buNone/>
                      </a:pPr>
                      <a:r>
                        <a:rPr lang="en-IN" sz="2200" kern="1200" dirty="0">
                          <a:solidFill>
                            <a:schemeClr val="dk1"/>
                          </a:solidFill>
                          <a:latin typeface="+mn-lt"/>
                          <a:ea typeface="+mn-ea"/>
                          <a:cs typeface="+mn-cs"/>
                        </a:rPr>
                        <a:t>Physical Security of IT Assets</a:t>
                      </a:r>
                      <a:endParaRPr lang="en-US" sz="2200" b="1" dirty="0">
                        <a:solidFill>
                          <a:schemeClr val="tx1"/>
                        </a:solidFill>
                        <a:latin typeface="+mn-lt"/>
                        <a:cs typeface="Times New Roman" pitchFamily="18" charset="0"/>
                      </a:endParaRPr>
                    </a:p>
                  </a:txBody>
                  <a:tcPr marL="0" marR="0" marT="0" marB="0" anchor="ctr"/>
                </a:tc>
                <a:tc>
                  <a:txBody>
                    <a:bodyPr/>
                    <a:lstStyle/>
                    <a:p>
                      <a:r>
                        <a:rPr lang="en-IN" sz="2200" b="0" i="0" kern="1200" dirty="0">
                          <a:solidFill>
                            <a:schemeClr val="dk1"/>
                          </a:solidFill>
                          <a:latin typeface="+mn-lt"/>
                          <a:ea typeface="+mn-ea"/>
                          <a:cs typeface="Times New Roman" pitchFamily="18" charset="0"/>
                        </a:rPr>
                        <a:t>Develop an understanding of  </a:t>
                      </a:r>
                      <a:r>
                        <a:rPr lang="en-IN" sz="2200" kern="1200" dirty="0">
                          <a:solidFill>
                            <a:schemeClr val="dk1"/>
                          </a:solidFill>
                          <a:latin typeface="+mn-lt"/>
                          <a:ea typeface="+mn-ea"/>
                          <a:cs typeface="+mn-cs"/>
                        </a:rPr>
                        <a:t>Access Control, CCTV and IDS</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5"/>
                  </a:ext>
                </a:extLst>
              </a:tr>
              <a:tr h="640080">
                <a:tc>
                  <a:txBody>
                    <a:bodyPr/>
                    <a:lstStyle/>
                    <a:p>
                      <a:pPr marL="0" indent="0" algn="ctr">
                        <a:buFont typeface="Arial" pitchFamily="34" charset="0"/>
                        <a:buNone/>
                      </a:pP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Study of  concept of </a:t>
                      </a: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p>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6"/>
                  </a:ext>
                </a:extLst>
              </a:tr>
            </a:tbl>
          </a:graphicData>
        </a:graphic>
      </p:graphicFrame>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088F39B-F832-4C8A-A3D9-6717F2629279}"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457200" algn="ctr">
                        <a:spcBef>
                          <a:spcPts val="0"/>
                        </a:spcBef>
                      </a:pPr>
                      <a:r>
                        <a:rPr lang="en-US" sz="2200" dirty="0">
                          <a:latin typeface="+mn-lt"/>
                        </a:rPr>
                        <a:t> Application</a:t>
                      </a:r>
                      <a:r>
                        <a:rPr lang="en-US" sz="2200" baseline="0" dirty="0">
                          <a:latin typeface="+mn-lt"/>
                        </a:rPr>
                        <a:t> </a:t>
                      </a:r>
                      <a:r>
                        <a:rPr lang="en-US" sz="2200" dirty="0">
                          <a:latin typeface="+mn-lt"/>
                        </a:rPr>
                        <a:t>Development Security</a:t>
                      </a: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Develop an understanding of </a:t>
                      </a:r>
                      <a:r>
                        <a:rPr lang="en-US" sz="2200" dirty="0">
                          <a:latin typeface="+mn-lt"/>
                        </a:rPr>
                        <a:t>Secure Information System Development</a:t>
                      </a:r>
                      <a:r>
                        <a:rPr lang="en-US" sz="2200" baseline="0" dirty="0">
                          <a:latin typeface="+mn-lt"/>
                        </a:rPr>
                        <a:t> and integration of security in development phases</a:t>
                      </a:r>
                      <a:endParaRPr lang="en-GB" sz="2200" dirty="0">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8229600" cy="4019568"/>
          </a:xfrm>
        </p:spPr>
        <p:txBody>
          <a:bodyPr>
            <a:normAutofit/>
          </a:bodyPr>
          <a:lstStyle/>
          <a:p>
            <a:pPr>
              <a:lnSpc>
                <a:spcPct val="150000"/>
              </a:lnSpc>
              <a:spcBef>
                <a:spcPct val="0"/>
              </a:spcBef>
              <a:spcAft>
                <a:spcPts val="600"/>
              </a:spcAft>
              <a:defRPr/>
            </a:pPr>
            <a:r>
              <a:rPr lang="en-US" sz="2200" dirty="0">
                <a:solidFill>
                  <a:srgbClr val="FF0000"/>
                </a:solidFill>
                <a:latin typeface="Calibri (Body)"/>
              </a:rPr>
              <a:t>Denial of Services Attack</a:t>
            </a:r>
            <a:endParaRPr lang="en-US" sz="2200" dirty="0">
              <a:solidFill>
                <a:srgbClr val="FF5050"/>
              </a:solidFill>
              <a:latin typeface="Calibri (Body)"/>
            </a:endParaRPr>
          </a:p>
          <a:p>
            <a:pPr>
              <a:lnSpc>
                <a:spcPct val="150000"/>
              </a:lnSpc>
              <a:spcBef>
                <a:spcPct val="0"/>
              </a:spcBef>
              <a:defRPr/>
            </a:pPr>
            <a:r>
              <a:rPr lang="en-US" sz="2200" dirty="0">
                <a:solidFill>
                  <a:srgbClr val="FF0000"/>
                </a:solidFill>
                <a:latin typeface="Calibri (Body)"/>
              </a:rPr>
              <a:t>Threats to E-Commerce</a:t>
            </a:r>
            <a:endParaRPr lang="en-US" sz="2200" dirty="0">
              <a:latin typeface="Calibri (Body)"/>
            </a:endParaRPr>
          </a:p>
          <a:p>
            <a:pPr>
              <a:lnSpc>
                <a:spcPct val="150000"/>
              </a:lnSpc>
              <a:spcBef>
                <a:spcPct val="0"/>
              </a:spcBef>
              <a:defRPr/>
            </a:pPr>
            <a:r>
              <a:rPr lang="en-US" sz="2200" dirty="0">
                <a:solidFill>
                  <a:srgbClr val="FF0000"/>
                </a:solidFill>
                <a:latin typeface="Calibri (Body)"/>
              </a:rPr>
              <a:t>Mobile, cloud security</a:t>
            </a:r>
          </a:p>
          <a:p>
            <a:pPr>
              <a:spcBef>
                <a:spcPct val="0"/>
              </a:spcBef>
              <a:buNone/>
              <a:defRPr/>
            </a:pPr>
            <a:endParaRPr lang="en-US" sz="2200" dirty="0">
              <a:latin typeface="Calibri (Body)"/>
            </a:endParaRPr>
          </a:p>
          <a:p>
            <a:pPr algn="just"/>
            <a:endParaRPr lang="en-US" sz="2200" dirty="0">
              <a:latin typeface="Calibri (Body)"/>
            </a:endParaRPr>
          </a:p>
          <a:p>
            <a:pPr algn="just">
              <a:buNone/>
            </a:pPr>
            <a:endParaRPr lang="en-US" sz="2200" dirty="0">
              <a:latin typeface="Calibri (Body)"/>
            </a:endParaRPr>
          </a:p>
        </p:txBody>
      </p:sp>
      <p:sp>
        <p:nvSpPr>
          <p:cNvPr id="4" name="Date Placeholder 3"/>
          <p:cNvSpPr>
            <a:spLocks noGrp="1"/>
          </p:cNvSpPr>
          <p:nvPr>
            <p:ph type="dt" sz="half" idx="10"/>
          </p:nvPr>
        </p:nvSpPr>
        <p:spPr/>
        <p:txBody>
          <a:bodyPr/>
          <a:lstStyle/>
          <a:p>
            <a:fld id="{6C8163C2-AC82-40F9-9CD5-1315BB4468EA}"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latin typeface="Calibri (Body)"/>
              </a:rPr>
              <a:t>Prerequisite</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857768"/>
          </a:xfrm>
        </p:spPr>
        <p:txBody>
          <a:bodyPr>
            <a:normAutofit/>
          </a:bodyPr>
          <a:lstStyle/>
          <a:p>
            <a:pPr algn="just">
              <a:spcBef>
                <a:spcPct val="0"/>
              </a:spcBef>
              <a:defRPr/>
            </a:pPr>
            <a:r>
              <a:rPr lang="en-US" sz="2000" dirty="0"/>
              <a:t>During secure system development, stakeholders have to decide and select the development activities.</a:t>
            </a:r>
          </a:p>
          <a:p>
            <a:pPr algn="just">
              <a:spcBef>
                <a:spcPct val="0"/>
              </a:spcBef>
              <a:defRPr/>
            </a:pPr>
            <a:r>
              <a:rPr lang="en-US" sz="2000" dirty="0"/>
              <a:t>Traditional system and software engineering lifecycles, such as Waterfall, V-model, Spiral, Prototype development, Agile, Incremental development, could be a good starting option. However, traditional development lifecycles do not take into account security concerns in particular. </a:t>
            </a:r>
          </a:p>
          <a:p>
            <a:pPr marL="0" indent="0" algn="just">
              <a:spcBef>
                <a:spcPct val="0"/>
              </a:spcBef>
              <a:buNone/>
              <a:defRPr/>
            </a:pPr>
            <a:endParaRPr lang="en-US" sz="2000" dirty="0"/>
          </a:p>
          <a:p>
            <a:pPr marL="0" indent="0" algn="just">
              <a:spcBef>
                <a:spcPct val="0"/>
              </a:spcBef>
              <a:buNone/>
              <a:defRPr/>
            </a:pPr>
            <a:r>
              <a:rPr lang="en-US" sz="2000" dirty="0"/>
              <a:t>Therefore, there exist approaches which focus on security development techniques, methods, and tools. The  three secure system development lifecycles:</a:t>
            </a:r>
          </a:p>
          <a:p>
            <a:pPr algn="just">
              <a:spcBef>
                <a:spcPct val="0"/>
              </a:spcBef>
              <a:buFont typeface="+mj-lt"/>
              <a:buAutoNum type="arabicPeriod"/>
              <a:defRPr/>
            </a:pPr>
            <a:r>
              <a:rPr lang="en-US" sz="2000" dirty="0"/>
              <a:t>Microsoft Secure System Development Lifecycle</a:t>
            </a:r>
          </a:p>
          <a:p>
            <a:pPr algn="just">
              <a:spcBef>
                <a:spcPct val="0"/>
              </a:spcBef>
              <a:buFont typeface="+mj-lt"/>
              <a:buAutoNum type="arabicPeriod"/>
              <a:defRPr/>
            </a:pPr>
            <a:r>
              <a:rPr lang="en-US" sz="2000" dirty="0"/>
              <a:t>Open Web Application Security Project (OWASP) and Comprehensive Lightweight Application Security Process (CLASP)</a:t>
            </a:r>
          </a:p>
          <a:p>
            <a:pPr algn="just">
              <a:spcBef>
                <a:spcPct val="0"/>
              </a:spcBef>
              <a:buFont typeface="+mj-lt"/>
              <a:buAutoNum type="arabicPeriod"/>
              <a:defRPr/>
            </a:pPr>
            <a:r>
              <a:rPr lang="en-US" sz="2000" dirty="0"/>
              <a:t>Seven Touchpoints for Software Security</a:t>
            </a:r>
          </a:p>
          <a:p>
            <a:pPr marL="0" indent="0" algn="just">
              <a:spcBef>
                <a:spcPct val="0"/>
              </a:spcBef>
              <a:buNone/>
              <a:defRPr/>
            </a:pPr>
            <a:endParaRPr lang="en-US" sz="2000" dirty="0">
              <a:latin typeface="Calibri (Body)"/>
            </a:endParaRPr>
          </a:p>
        </p:txBody>
      </p:sp>
      <p:sp>
        <p:nvSpPr>
          <p:cNvPr id="4" name="Date Placeholder 3"/>
          <p:cNvSpPr>
            <a:spLocks noGrp="1"/>
          </p:cNvSpPr>
          <p:nvPr>
            <p:ph type="dt" sz="half" idx="10"/>
          </p:nvPr>
        </p:nvSpPr>
        <p:spPr/>
        <p:txBody>
          <a:bodyPr/>
          <a:lstStyle/>
          <a:p>
            <a:fld id="{6C8163C2-AC82-40F9-9CD5-1315BB4468EA}"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Secure Information System Development(CO3)</a:t>
            </a:r>
            <a:endParaRPr kumimoji="0" lang="en-US" sz="3000" b="0" i="0" u="none" strike="noStrike" kern="1200" cap="none" spc="0" normalizeH="0" baseline="0" noProof="0" dirty="0">
              <a:ln>
                <a:noFill/>
              </a:ln>
              <a:solidFill>
                <a:schemeClr val="dk1"/>
              </a:solidFill>
              <a:effectLst/>
              <a:uLnTx/>
              <a:uFillTx/>
              <a:latin typeface="Calibri (Body)"/>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3982302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1912C2-6D25-445F-AA57-7892DDF5704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grpSp>
        <p:nvGrpSpPr>
          <p:cNvPr id="30" name="Group 29"/>
          <p:cNvGrpSpPr/>
          <p:nvPr/>
        </p:nvGrpSpPr>
        <p:grpSpPr>
          <a:xfrm>
            <a:off x="3286116" y="2071677"/>
            <a:ext cx="2857521" cy="2857521"/>
            <a:chOff x="4302748" y="1677455"/>
            <a:chExt cx="3888481" cy="3888481"/>
          </a:xfrm>
        </p:grpSpPr>
        <p:sp>
          <p:nvSpPr>
            <p:cNvPr id="31" name="Oval 30"/>
            <p:cNvSpPr/>
            <p:nvPr/>
          </p:nvSpPr>
          <p:spPr>
            <a:xfrm>
              <a:off x="4302748" y="1677455"/>
              <a:ext cx="3888481" cy="3888481"/>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32" name="Oval 4"/>
            <p:cNvSpPr/>
            <p:nvPr/>
          </p:nvSpPr>
          <p:spPr>
            <a:xfrm>
              <a:off x="4872203" y="2246909"/>
              <a:ext cx="2749571" cy="27495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000" b="1" dirty="0"/>
                <a:t>Security</a:t>
              </a:r>
              <a:r>
                <a:rPr lang="en-US" sz="2200" b="1" kern="1200" dirty="0"/>
                <a:t> </a:t>
              </a:r>
              <a:r>
                <a:rPr lang="en-US" sz="2000" b="1" dirty="0"/>
                <a:t>in</a:t>
              </a:r>
            </a:p>
            <a:p>
              <a:pPr lvl="0" algn="ctr" defTabSz="2889250">
                <a:lnSpc>
                  <a:spcPct val="90000"/>
                </a:lnSpc>
                <a:spcBef>
                  <a:spcPct val="0"/>
                </a:spcBef>
                <a:spcAft>
                  <a:spcPct val="35000"/>
                </a:spcAft>
              </a:pPr>
              <a:r>
                <a:rPr lang="en-US" sz="2200" b="1" kern="1200" dirty="0"/>
                <a:t> </a:t>
              </a:r>
              <a:r>
                <a:rPr lang="en-US" sz="2000" b="1" dirty="0"/>
                <a:t>SDLC</a:t>
              </a:r>
            </a:p>
          </p:txBody>
        </p:sp>
      </p:grpSp>
      <p:grpSp>
        <p:nvGrpSpPr>
          <p:cNvPr id="33" name="Group 32"/>
          <p:cNvGrpSpPr/>
          <p:nvPr/>
        </p:nvGrpSpPr>
        <p:grpSpPr>
          <a:xfrm>
            <a:off x="3857620" y="928670"/>
            <a:ext cx="1928826" cy="1928826"/>
            <a:chOff x="5274868" y="119968"/>
            <a:chExt cx="1944240" cy="1944240"/>
          </a:xfrm>
        </p:grpSpPr>
        <p:sp>
          <p:nvSpPr>
            <p:cNvPr id="46" name="Oval 45"/>
            <p:cNvSpPr/>
            <p:nvPr/>
          </p:nvSpPr>
          <p:spPr>
            <a:xfrm>
              <a:off x="5274868" y="119968"/>
              <a:ext cx="1944240" cy="1944240"/>
            </a:xfrm>
            <a:prstGeom prst="ellipse">
              <a:avLst/>
            </a:prstGeom>
          </p:spPr>
          <p:style>
            <a:lnRef idx="2">
              <a:schemeClr val="lt1">
                <a:hueOff val="0"/>
                <a:satOff val="0"/>
                <a:lumOff val="0"/>
                <a:alphaOff val="0"/>
              </a:schemeClr>
            </a:lnRef>
            <a:fillRef idx="1">
              <a:schemeClr val="accent3">
                <a:alpha val="50000"/>
                <a:hueOff val="542120"/>
                <a:satOff val="20000"/>
                <a:lumOff val="-2941"/>
                <a:alphaOff val="0"/>
              </a:schemeClr>
            </a:fillRef>
            <a:effectRef idx="0">
              <a:schemeClr val="accent3">
                <a:alpha val="50000"/>
                <a:hueOff val="542120"/>
                <a:satOff val="20000"/>
                <a:lumOff val="-2941"/>
                <a:alphaOff val="0"/>
              </a:schemeClr>
            </a:effectRef>
            <a:fontRef idx="minor">
              <a:schemeClr val="tx1"/>
            </a:fontRef>
          </p:style>
        </p:sp>
        <p:sp>
          <p:nvSpPr>
            <p:cNvPr id="47" name="Oval 4"/>
            <p:cNvSpPr/>
            <p:nvPr/>
          </p:nvSpPr>
          <p:spPr>
            <a:xfrm>
              <a:off x="5559596" y="404695"/>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Elicitation Phase</a:t>
              </a:r>
              <a:endParaRPr lang="en-US" sz="2000" dirty="0"/>
            </a:p>
          </p:txBody>
        </p:sp>
      </p:grpSp>
      <p:grpSp>
        <p:nvGrpSpPr>
          <p:cNvPr id="34" name="Group 33"/>
          <p:cNvGrpSpPr/>
          <p:nvPr/>
        </p:nvGrpSpPr>
        <p:grpSpPr>
          <a:xfrm>
            <a:off x="5500694" y="2214554"/>
            <a:ext cx="2000264" cy="1928826"/>
            <a:chOff x="7680667" y="1867884"/>
            <a:chExt cx="1944240" cy="1944240"/>
          </a:xfrm>
        </p:grpSpPr>
        <p:sp>
          <p:nvSpPr>
            <p:cNvPr id="44" name="Oval 43"/>
            <p:cNvSpPr/>
            <p:nvPr/>
          </p:nvSpPr>
          <p:spPr>
            <a:xfrm>
              <a:off x="7680667" y="1867884"/>
              <a:ext cx="1944240" cy="1944240"/>
            </a:xfrm>
            <a:prstGeom prst="ellipse">
              <a:avLst/>
            </a:prstGeom>
          </p:spPr>
          <p:style>
            <a:lnRef idx="2">
              <a:schemeClr val="lt1">
                <a:hueOff val="0"/>
                <a:satOff val="0"/>
                <a:lumOff val="0"/>
                <a:alphaOff val="0"/>
              </a:schemeClr>
            </a:lnRef>
            <a:fillRef idx="1">
              <a:schemeClr val="accent3">
                <a:alpha val="50000"/>
                <a:hueOff val="1084240"/>
                <a:satOff val="40000"/>
                <a:lumOff val="-5882"/>
                <a:alphaOff val="0"/>
              </a:schemeClr>
            </a:fillRef>
            <a:effectRef idx="0">
              <a:schemeClr val="accent3">
                <a:alpha val="50000"/>
                <a:hueOff val="1084240"/>
                <a:satOff val="40000"/>
                <a:lumOff val="-5882"/>
                <a:alphaOff val="0"/>
              </a:schemeClr>
            </a:effectRef>
            <a:fontRef idx="minor">
              <a:schemeClr val="tx1"/>
            </a:fontRef>
          </p:style>
        </p:sp>
        <p:sp>
          <p:nvSpPr>
            <p:cNvPr id="45" name="Oval 6"/>
            <p:cNvSpPr/>
            <p:nvPr/>
          </p:nvSpPr>
          <p:spPr>
            <a:xfrm>
              <a:off x="7965395" y="2152611"/>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r>
                <a:rPr lang="en-IN" sz="2000" dirty="0"/>
                <a:t>Analysis</a:t>
              </a:r>
              <a:r>
                <a:rPr lang="en-IN" sz="2200" dirty="0"/>
                <a:t> </a:t>
              </a:r>
              <a:r>
                <a:rPr lang="en-IN" sz="2000" dirty="0"/>
                <a:t>Phase</a:t>
              </a:r>
              <a:endParaRPr lang="en-US" sz="2000" dirty="0"/>
            </a:p>
          </p:txBody>
        </p:sp>
      </p:grpSp>
      <p:grpSp>
        <p:nvGrpSpPr>
          <p:cNvPr id="37" name="Group 36"/>
          <p:cNvGrpSpPr/>
          <p:nvPr/>
        </p:nvGrpSpPr>
        <p:grpSpPr>
          <a:xfrm>
            <a:off x="2571736" y="4000504"/>
            <a:ext cx="1928826" cy="1857388"/>
            <a:chOff x="2869069" y="1867884"/>
            <a:chExt cx="1944240" cy="1944240"/>
          </a:xfrm>
        </p:grpSpPr>
        <p:sp>
          <p:nvSpPr>
            <p:cNvPr id="38" name="Oval 37"/>
            <p:cNvSpPr/>
            <p:nvPr/>
          </p:nvSpPr>
          <p:spPr>
            <a:xfrm>
              <a:off x="2869069" y="1867884"/>
              <a:ext cx="1944240" cy="1944240"/>
            </a:xfrm>
            <a:prstGeom prst="ellipse">
              <a:avLst/>
            </a:prstGeom>
          </p:spPr>
          <p:style>
            <a:lnRef idx="2">
              <a:schemeClr val="lt1">
                <a:hueOff val="0"/>
                <a:satOff val="0"/>
                <a:lumOff val="0"/>
                <a:alphaOff val="0"/>
              </a:schemeClr>
            </a:lnRef>
            <a:fillRef idx="1">
              <a:schemeClr val="accent3">
                <a:alpha val="50000"/>
                <a:hueOff val="2710599"/>
                <a:satOff val="100000"/>
                <a:lumOff val="-14706"/>
                <a:alphaOff val="0"/>
              </a:schemeClr>
            </a:fillRef>
            <a:effectRef idx="0">
              <a:schemeClr val="accent3">
                <a:alpha val="50000"/>
                <a:hueOff val="2710599"/>
                <a:satOff val="100000"/>
                <a:lumOff val="-14706"/>
                <a:alphaOff val="0"/>
              </a:schemeClr>
            </a:effectRef>
            <a:fontRef idx="minor">
              <a:schemeClr val="tx1"/>
            </a:fontRef>
          </p:style>
        </p:sp>
        <p:sp>
          <p:nvSpPr>
            <p:cNvPr id="39" name="Oval 12"/>
            <p:cNvSpPr/>
            <p:nvPr/>
          </p:nvSpPr>
          <p:spPr>
            <a:xfrm>
              <a:off x="2869069" y="2152611"/>
              <a:ext cx="1847028" cy="13747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Implementation</a:t>
              </a:r>
              <a:r>
                <a:rPr lang="en-IN" sz="2400" dirty="0"/>
                <a:t> </a:t>
              </a:r>
              <a:r>
                <a:rPr lang="en-IN" sz="2000" dirty="0"/>
                <a:t>Phase</a:t>
              </a:r>
              <a:endParaRPr lang="en-US" sz="2000" dirty="0"/>
            </a:p>
          </p:txBody>
        </p:sp>
      </p:grpSp>
      <p:grpSp>
        <p:nvGrpSpPr>
          <p:cNvPr id="48" name="Group 47"/>
          <p:cNvGrpSpPr/>
          <p:nvPr/>
        </p:nvGrpSpPr>
        <p:grpSpPr>
          <a:xfrm>
            <a:off x="4643438" y="4071942"/>
            <a:ext cx="2000264" cy="1928826"/>
            <a:chOff x="7680667" y="1867884"/>
            <a:chExt cx="1944240" cy="1944240"/>
          </a:xfrm>
        </p:grpSpPr>
        <p:sp>
          <p:nvSpPr>
            <p:cNvPr id="49" name="Oval 48"/>
            <p:cNvSpPr/>
            <p:nvPr/>
          </p:nvSpPr>
          <p:spPr>
            <a:xfrm>
              <a:off x="7680667" y="1867884"/>
              <a:ext cx="1944240" cy="1944240"/>
            </a:xfrm>
            <a:prstGeom prst="ellipse">
              <a:avLst/>
            </a:prstGeom>
          </p:spPr>
          <p:style>
            <a:lnRef idx="2">
              <a:schemeClr val="lt1">
                <a:hueOff val="0"/>
                <a:satOff val="0"/>
                <a:lumOff val="0"/>
                <a:alphaOff val="0"/>
              </a:schemeClr>
            </a:lnRef>
            <a:fillRef idx="1">
              <a:schemeClr val="accent3">
                <a:alpha val="50000"/>
                <a:hueOff val="1084240"/>
                <a:satOff val="40000"/>
                <a:lumOff val="-5882"/>
                <a:alphaOff val="0"/>
              </a:schemeClr>
            </a:fillRef>
            <a:effectRef idx="0">
              <a:schemeClr val="accent3">
                <a:alpha val="50000"/>
                <a:hueOff val="1084240"/>
                <a:satOff val="40000"/>
                <a:lumOff val="-5882"/>
                <a:alphaOff val="0"/>
              </a:schemeClr>
            </a:effectRef>
            <a:fontRef idx="minor">
              <a:schemeClr val="tx1"/>
            </a:fontRef>
          </p:style>
        </p:sp>
        <p:sp>
          <p:nvSpPr>
            <p:cNvPr id="50" name="Oval 6"/>
            <p:cNvSpPr/>
            <p:nvPr/>
          </p:nvSpPr>
          <p:spPr>
            <a:xfrm>
              <a:off x="7965395" y="2152611"/>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Design</a:t>
              </a:r>
              <a:r>
                <a:rPr lang="en-IN" sz="2400" dirty="0"/>
                <a:t> </a:t>
              </a:r>
              <a:r>
                <a:rPr lang="en-IN" sz="2000" dirty="0"/>
                <a:t>Phase</a:t>
              </a:r>
              <a:endParaRPr lang="en-US" sz="2000" dirty="0"/>
            </a:p>
          </p:txBody>
        </p:sp>
      </p:grpSp>
      <p:grpSp>
        <p:nvGrpSpPr>
          <p:cNvPr id="51" name="Group 50"/>
          <p:cNvGrpSpPr/>
          <p:nvPr/>
        </p:nvGrpSpPr>
        <p:grpSpPr>
          <a:xfrm>
            <a:off x="2224070" y="2081202"/>
            <a:ext cx="1928826" cy="1857388"/>
            <a:chOff x="2869069" y="1867884"/>
            <a:chExt cx="1944240" cy="1944240"/>
          </a:xfrm>
        </p:grpSpPr>
        <p:sp>
          <p:nvSpPr>
            <p:cNvPr id="52" name="Oval 51"/>
            <p:cNvSpPr/>
            <p:nvPr/>
          </p:nvSpPr>
          <p:spPr>
            <a:xfrm>
              <a:off x="2869069" y="1867884"/>
              <a:ext cx="1944240" cy="1944240"/>
            </a:xfrm>
            <a:prstGeom prst="ellipse">
              <a:avLst/>
            </a:prstGeom>
          </p:spPr>
          <p:style>
            <a:lnRef idx="2">
              <a:schemeClr val="lt1">
                <a:hueOff val="0"/>
                <a:satOff val="0"/>
                <a:lumOff val="0"/>
                <a:alphaOff val="0"/>
              </a:schemeClr>
            </a:lnRef>
            <a:fillRef idx="1">
              <a:schemeClr val="accent3">
                <a:alpha val="50000"/>
                <a:hueOff val="2710599"/>
                <a:satOff val="100000"/>
                <a:lumOff val="-14706"/>
                <a:alphaOff val="0"/>
              </a:schemeClr>
            </a:fillRef>
            <a:effectRef idx="0">
              <a:schemeClr val="accent3">
                <a:alpha val="50000"/>
                <a:hueOff val="2710599"/>
                <a:satOff val="100000"/>
                <a:lumOff val="-14706"/>
                <a:alphaOff val="0"/>
              </a:schemeClr>
            </a:effectRef>
            <a:fontRef idx="minor">
              <a:schemeClr val="tx1"/>
            </a:fontRef>
          </p:style>
        </p:sp>
        <p:sp>
          <p:nvSpPr>
            <p:cNvPr id="53" name="Oval 12"/>
            <p:cNvSpPr/>
            <p:nvPr/>
          </p:nvSpPr>
          <p:spPr>
            <a:xfrm>
              <a:off x="2869069" y="2152611"/>
              <a:ext cx="1847028" cy="13747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Maintenance</a:t>
              </a:r>
              <a:r>
                <a:rPr lang="en-IN" sz="2200" dirty="0"/>
                <a:t> </a:t>
              </a:r>
              <a:r>
                <a:rPr lang="en-IN" sz="2000" dirty="0"/>
                <a:t>Phase</a:t>
              </a:r>
              <a:endParaRPr lang="en-US" sz="2000" dirty="0"/>
            </a:p>
          </p:txBody>
        </p:sp>
      </p:grpSp>
      <p:sp>
        <p:nvSpPr>
          <p:cNvPr id="55" name="Rectangle 54"/>
          <p:cNvSpPr/>
          <p:nvPr/>
        </p:nvSpPr>
        <p:spPr>
          <a:xfrm>
            <a:off x="642910" y="5917188"/>
            <a:ext cx="7143800" cy="369332"/>
          </a:xfrm>
          <a:prstGeom prst="rect">
            <a:avLst/>
          </a:prstGeom>
        </p:spPr>
        <p:txBody>
          <a:bodyPr wrap="square">
            <a:spAutoFit/>
          </a:bodyPr>
          <a:lstStyle/>
          <a:p>
            <a:r>
              <a:rPr lang="en-US" dirty="0">
                <a:solidFill>
                  <a:schemeClr val="bg1">
                    <a:lumMod val="50000"/>
                  </a:schemeClr>
                </a:solidFill>
              </a:rPr>
              <a:t>Source: Springer link</a:t>
            </a:r>
            <a:endParaRPr lang="en-IN" dirty="0">
              <a:solidFill>
                <a:schemeClr val="bg1">
                  <a:lumMod val="50000"/>
                </a:schemeClr>
              </a:solidFill>
            </a:endParaRPr>
          </a:p>
        </p:txBody>
      </p:sp>
      <p:pic>
        <p:nvPicPr>
          <p:cNvPr id="26"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5A7755-D0B9-44A9-B891-5185C47933DD}"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533400" y="1295400"/>
            <a:ext cx="8229600" cy="4373563"/>
          </a:xfrm>
        </p:spPr>
        <p:txBody>
          <a:bodyPr>
            <a:normAutofit/>
          </a:bodyPr>
          <a:lstStyle/>
          <a:p>
            <a:pPr>
              <a:buNone/>
            </a:pPr>
            <a:r>
              <a:rPr lang="en-IN" sz="2200" dirty="0">
                <a:solidFill>
                  <a:srgbClr val="FF5050"/>
                </a:solidFill>
                <a:latin typeface="Calibri (Body)"/>
              </a:rPr>
              <a:t>The Elicitation Phase: </a:t>
            </a:r>
          </a:p>
          <a:p>
            <a:pPr>
              <a:buNone/>
            </a:pPr>
            <a:endParaRPr lang="en-IN" sz="2200" dirty="0">
              <a:solidFill>
                <a:srgbClr val="FF5050"/>
              </a:solidFill>
              <a:latin typeface="Calibri (Body)"/>
            </a:endParaRPr>
          </a:p>
          <a:p>
            <a:pPr algn="just"/>
            <a:r>
              <a:rPr lang="en-IN" sz="2200" dirty="0">
                <a:latin typeface="Calibri (Body)"/>
              </a:rPr>
              <a:t>Determines the security requirements of the software application by executing a simple risk analysis exercise</a:t>
            </a:r>
          </a:p>
          <a:p>
            <a:pPr algn="just">
              <a:spcAft>
                <a:spcPts val="600"/>
              </a:spcAft>
            </a:pPr>
            <a:r>
              <a:rPr lang="en-IN" sz="2200" dirty="0">
                <a:latin typeface="Calibri (Body)"/>
              </a:rPr>
              <a:t>Information asset identification and valuation</a:t>
            </a:r>
          </a:p>
          <a:p>
            <a:pPr algn="just">
              <a:spcAft>
                <a:spcPts val="600"/>
              </a:spcAft>
            </a:pPr>
            <a:r>
              <a:rPr lang="en-IN" sz="2200" dirty="0">
                <a:latin typeface="Calibri (Body)"/>
              </a:rPr>
              <a:t>Threat identification and assessment</a:t>
            </a:r>
          </a:p>
          <a:p>
            <a:pPr algn="just">
              <a:spcAft>
                <a:spcPts val="600"/>
              </a:spcAft>
            </a:pPr>
            <a:r>
              <a:rPr lang="en-IN" sz="2200" dirty="0">
                <a:latin typeface="Calibri (Body)"/>
              </a:rPr>
              <a:t>Risk (asset/threat) identification</a:t>
            </a:r>
          </a:p>
          <a:p>
            <a:pPr algn="just">
              <a:spcAft>
                <a:spcPts val="600"/>
              </a:spcAft>
            </a:pPr>
            <a:r>
              <a:rPr lang="en-IN" sz="2200" dirty="0">
                <a:latin typeface="Calibri (Body)"/>
              </a:rPr>
              <a:t>Determine the level of vulnerability</a:t>
            </a:r>
          </a:p>
          <a:p>
            <a:pPr algn="just">
              <a:spcAft>
                <a:spcPts val="600"/>
              </a:spcAft>
            </a:pPr>
            <a:r>
              <a:rPr lang="en-IN" sz="2200" dirty="0">
                <a:latin typeface="Calibri (Body)"/>
              </a:rPr>
              <a:t>Risk assessment</a:t>
            </a:r>
          </a:p>
          <a:p>
            <a:pPr algn="just">
              <a:spcAft>
                <a:spcPts val="600"/>
              </a:spcAft>
            </a:pPr>
            <a:r>
              <a:rPr lang="en-IN" sz="2200" dirty="0">
                <a:latin typeface="Calibri (Body)"/>
              </a:rPr>
              <a:t>Risk prioritisation. </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 calcmode="lin" valueType="num">
                                      <p:cBhvr additive="base">
                                        <p:cTn id="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3" end="3"/>
                                            </p:txEl>
                                          </p:spTgt>
                                        </p:tgtEl>
                                        <p:attrNameLst>
                                          <p:attrName>style.visibility</p:attrName>
                                        </p:attrNameLst>
                                      </p:cBhvr>
                                      <p:to>
                                        <p:strVal val="visible"/>
                                      </p:to>
                                    </p:set>
                                    <p:anim calcmode="lin" valueType="num">
                                      <p:cBhvr additive="base">
                                        <p:cTn id="13"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anim calcmode="lin" valueType="num">
                                      <p:cBhvr additive="base">
                                        <p:cTn id="17"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xEl>
                                              <p:pRg st="5" end="5"/>
                                            </p:txEl>
                                          </p:spTgt>
                                        </p:tgtEl>
                                        <p:attrNameLst>
                                          <p:attrName>style.visibility</p:attrName>
                                        </p:attrNameLst>
                                      </p:cBhvr>
                                      <p:to>
                                        <p:strVal val="visible"/>
                                      </p:to>
                                    </p:set>
                                    <p:anim calcmode="lin" valueType="num">
                                      <p:cBhvr additive="base">
                                        <p:cTn id="21"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
                                            <p:txEl>
                                              <p:pRg st="6" end="6"/>
                                            </p:txEl>
                                          </p:spTgt>
                                        </p:tgtEl>
                                        <p:attrNameLst>
                                          <p:attrName>style.visibility</p:attrName>
                                        </p:attrNameLst>
                                      </p:cBhvr>
                                      <p:to>
                                        <p:strVal val="visible"/>
                                      </p:to>
                                    </p:set>
                                    <p:anim calcmode="lin" valueType="num">
                                      <p:cBhvr additive="base">
                                        <p:cTn id="25"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xEl>
                                              <p:pRg st="7" end="7"/>
                                            </p:txEl>
                                          </p:spTgt>
                                        </p:tgtEl>
                                        <p:attrNameLst>
                                          <p:attrName>style.visibility</p:attrName>
                                        </p:attrNameLst>
                                      </p:cBhvr>
                                      <p:to>
                                        <p:strVal val="visible"/>
                                      </p:to>
                                    </p:set>
                                    <p:anim calcmode="lin" valueType="num">
                                      <p:cBhvr additive="base">
                                        <p:cTn id="29" dur="500" fill="hold"/>
                                        <p:tgtEl>
                                          <p:spTgt spid="2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8" end="8"/>
                                            </p:txEl>
                                          </p:spTgt>
                                        </p:tgtEl>
                                        <p:attrNameLst>
                                          <p:attrName>style.visibility</p:attrName>
                                        </p:attrNameLst>
                                      </p:cBhvr>
                                      <p:to>
                                        <p:strVal val="visible"/>
                                      </p:to>
                                    </p:set>
                                    <p:anim calcmode="lin" valueType="num">
                                      <p:cBhvr additive="base">
                                        <p:cTn id="33" dur="500" fill="hold"/>
                                        <p:tgtEl>
                                          <p:spTgt spid="2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71ABC3-312E-4338-A666-825747634997}"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lgn="just">
              <a:spcAft>
                <a:spcPts val="1800"/>
              </a:spcAft>
              <a:buNone/>
            </a:pPr>
            <a:r>
              <a:rPr lang="en-IN" sz="2200" dirty="0">
                <a:solidFill>
                  <a:srgbClr val="FF5050"/>
                </a:solidFill>
                <a:latin typeface="Calibri (Body)"/>
              </a:rPr>
              <a:t>The Analysis Phase: </a:t>
            </a:r>
          </a:p>
          <a:p>
            <a:pPr algn="just">
              <a:spcAft>
                <a:spcPts val="1800"/>
              </a:spcAft>
            </a:pPr>
            <a:r>
              <a:rPr lang="en-IN" sz="2200" dirty="0">
                <a:latin typeface="Calibri (Body)"/>
              </a:rPr>
              <a:t>Determines the security services to be used to satisfy the security requirements; </a:t>
            </a:r>
          </a:p>
          <a:p>
            <a:pPr algn="just">
              <a:spcAft>
                <a:spcPts val="1800"/>
              </a:spcAft>
            </a:pPr>
            <a:r>
              <a:rPr lang="en-IN" sz="2200" dirty="0">
                <a:latin typeface="Calibri (Body)"/>
              </a:rPr>
              <a:t>During the analysis phase, security services are selected according to their ability to mitigate the security risks identified.</a:t>
            </a:r>
          </a:p>
          <a:p>
            <a:pPr algn="just">
              <a:spcAft>
                <a:spcPts val="1800"/>
              </a:spcAft>
            </a:pPr>
            <a:r>
              <a:rPr lang="en-IN" sz="2200" dirty="0">
                <a:latin typeface="Calibri (Body)"/>
              </a:rPr>
              <a:t>The output of this phase is a refined set of security requirements. </a:t>
            </a:r>
          </a:p>
          <a:p>
            <a:pPr algn="just">
              <a:spcAft>
                <a:spcPts val="1800"/>
              </a:spcAft>
            </a:pPr>
            <a:r>
              <a:rPr lang="en-IN" sz="2200" dirty="0">
                <a:latin typeface="Calibri (Body)"/>
              </a:rPr>
              <a:t>Identify the relevant security services and level of protection required to mitigate each risk</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 calcmode="lin" valueType="num">
                                      <p:cBhvr additive="base">
                                        <p:cTn id="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 calcmode="lin" valueType="num">
                                      <p:cBhvr additive="base">
                                        <p:cTn id="11"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anim calcmode="lin" valueType="num">
                                      <p:cBhvr additive="base">
                                        <p:cTn id="1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xEl>
                                              <p:pRg st="4" end="4"/>
                                            </p:txEl>
                                          </p:spTgt>
                                        </p:tgtEl>
                                        <p:attrNameLst>
                                          <p:attrName>style.visibility</p:attrName>
                                        </p:attrNameLst>
                                      </p:cBhvr>
                                      <p:to>
                                        <p:strVal val="visible"/>
                                      </p:to>
                                    </p:set>
                                    <p:anim calcmode="lin" valueType="num">
                                      <p:cBhvr additive="base">
                                        <p:cTn id="2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6EB470-E747-440E-81F3-F546566924BB}"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500034" y="1143000"/>
            <a:ext cx="8262966" cy="4525963"/>
          </a:xfrm>
        </p:spPr>
        <p:txBody>
          <a:bodyPr>
            <a:normAutofit/>
          </a:bodyPr>
          <a:lstStyle/>
          <a:p>
            <a:pPr>
              <a:spcAft>
                <a:spcPts val="1200"/>
              </a:spcAft>
              <a:buNone/>
            </a:pPr>
            <a:r>
              <a:rPr lang="en-IN" sz="2200" dirty="0">
                <a:solidFill>
                  <a:srgbClr val="FF5050"/>
                </a:solidFill>
                <a:latin typeface="Calibri (Body)"/>
              </a:rPr>
              <a:t>The Design Phase: </a:t>
            </a:r>
          </a:p>
          <a:p>
            <a:pPr>
              <a:spcAft>
                <a:spcPts val="1200"/>
              </a:spcAft>
            </a:pPr>
            <a:r>
              <a:rPr lang="en-IN" sz="2200" dirty="0">
                <a:latin typeface="Calibri (Body)"/>
              </a:rPr>
              <a:t>determines how the security services will be implemented</a:t>
            </a:r>
          </a:p>
          <a:p>
            <a:pPr>
              <a:spcAft>
                <a:spcPts val="1200"/>
              </a:spcAft>
              <a:buNone/>
            </a:pPr>
            <a:r>
              <a:rPr lang="en-IN" sz="2200" dirty="0">
                <a:latin typeface="Calibri (Body)"/>
              </a:rPr>
              <a:t> • Map security services to security mechanisms; </a:t>
            </a:r>
          </a:p>
          <a:p>
            <a:pPr>
              <a:spcAft>
                <a:spcPts val="1200"/>
              </a:spcAft>
              <a:buNone/>
            </a:pPr>
            <a:r>
              <a:rPr lang="en-IN" sz="2200" dirty="0">
                <a:latin typeface="Calibri (Body)"/>
              </a:rPr>
              <a:t>•  Consolidate security services and mechanisms.</a:t>
            </a:r>
          </a:p>
          <a:p>
            <a:pPr>
              <a:spcAft>
                <a:spcPts val="1200"/>
              </a:spcAft>
              <a:buNone/>
            </a:pPr>
            <a:r>
              <a:rPr lang="en-IN" sz="2200" dirty="0">
                <a:solidFill>
                  <a:srgbClr val="FF5050"/>
                </a:solidFill>
                <a:latin typeface="Calibri (Body)"/>
              </a:rPr>
              <a:t>The Implementation Phase: </a:t>
            </a:r>
          </a:p>
          <a:p>
            <a:pPr>
              <a:spcAft>
                <a:spcPts val="1200"/>
              </a:spcAft>
            </a:pPr>
            <a:r>
              <a:rPr lang="en-IN" sz="2200" dirty="0">
                <a:latin typeface="Calibri (Body)"/>
              </a:rPr>
              <a:t>Identifies and implements appropriate software security tools and components</a:t>
            </a:r>
          </a:p>
          <a:p>
            <a:pPr>
              <a:spcAft>
                <a:spcPts val="1200"/>
              </a:spcAft>
            </a:pPr>
            <a:r>
              <a:rPr lang="en-IN" sz="2200" dirty="0">
                <a:latin typeface="Calibri (Body)"/>
              </a:rPr>
              <a:t>Map security mechanisms to software security components.</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anim calcmode="lin" valueType="num">
                                      <p:cBhvr additive="base">
                                        <p:cTn id="11"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anim calcmode="lin" valueType="num">
                                      <p:cBhvr additive="base">
                                        <p:cTn id="15"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anim calcmode="lin" valueType="num">
                                      <p:cBhvr additive="base">
                                        <p:cTn id="19"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4" end="4"/>
                                            </p:txEl>
                                          </p:spTgt>
                                        </p:tgtEl>
                                        <p:attrNameLst>
                                          <p:attrName>style.visibility</p:attrName>
                                        </p:attrNameLst>
                                      </p:cBhvr>
                                      <p:to>
                                        <p:strVal val="visible"/>
                                      </p:to>
                                    </p:set>
                                    <p:anim calcmode="lin" valueType="num">
                                      <p:cBhvr additive="base">
                                        <p:cTn id="25"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xEl>
                                              <p:pRg st="5" end="5"/>
                                            </p:txEl>
                                          </p:spTgt>
                                        </p:tgtEl>
                                        <p:attrNameLst>
                                          <p:attrName>style.visibility</p:attrName>
                                        </p:attrNameLst>
                                      </p:cBhvr>
                                      <p:to>
                                        <p:strVal val="visible"/>
                                      </p:to>
                                    </p:set>
                                    <p:anim calcmode="lin" valueType="num">
                                      <p:cBhvr additive="base">
                                        <p:cTn id="29"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6" end="6"/>
                                            </p:txEl>
                                          </p:spTgt>
                                        </p:tgtEl>
                                        <p:attrNameLst>
                                          <p:attrName>style.visibility</p:attrName>
                                        </p:attrNameLst>
                                      </p:cBhvr>
                                      <p:to>
                                        <p:strVal val="visible"/>
                                      </p:to>
                                    </p:set>
                                    <p:anim calcmode="lin" valueType="num">
                                      <p:cBhvr additive="base">
                                        <p:cTn id="33"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17215AEA-4CE3-47D0-93F8-B1B806B38A0E}"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026" name="Picture 2"/>
          <p:cNvPicPr>
            <a:picLocks noChangeAspect="1" noChangeArrowheads="1"/>
          </p:cNvPicPr>
          <p:nvPr/>
        </p:nvPicPr>
        <p:blipFill>
          <a:blip r:embed="rId3"/>
          <a:srcRect/>
          <a:stretch>
            <a:fillRect/>
          </a:stretch>
        </p:blipFill>
        <p:spPr bwMode="auto">
          <a:xfrm>
            <a:off x="838200" y="990600"/>
            <a:ext cx="7448550" cy="4933950"/>
          </a:xfrm>
          <a:prstGeom prst="rect">
            <a:avLst/>
          </a:prstGeom>
          <a:noFill/>
          <a:ln w="9525">
            <a:noFill/>
            <a:miter lim="800000"/>
            <a:headEnd/>
            <a:tailEnd/>
          </a:ln>
          <a:effectLst/>
        </p:spPr>
      </p:pic>
      <p:pic>
        <p:nvPicPr>
          <p:cNvPr id="10"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626F6C-7718-470C-9C48-E458C2527EC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spcAft>
                <a:spcPts val="1200"/>
              </a:spcAft>
              <a:buNone/>
            </a:pPr>
            <a:r>
              <a:rPr lang="en-IN" sz="2200" dirty="0">
                <a:solidFill>
                  <a:srgbClr val="FF5050"/>
                </a:solidFill>
                <a:latin typeface="Calibri (Body)"/>
              </a:rPr>
              <a:t>The Maintenance phase :</a:t>
            </a:r>
          </a:p>
          <a:p>
            <a:pPr>
              <a:spcAft>
                <a:spcPts val="1200"/>
              </a:spcAft>
            </a:pPr>
            <a:r>
              <a:rPr lang="en-IN" sz="2200" dirty="0">
                <a:latin typeface="Calibri (Body)"/>
              </a:rPr>
              <a:t>During this phase, it is important to find ways to evaluate the security of the system to ensure that the system is as secure as intended</a:t>
            </a:r>
          </a:p>
          <a:p>
            <a:pPr>
              <a:spcAft>
                <a:spcPts val="1200"/>
              </a:spcAft>
            </a:pPr>
            <a:r>
              <a:rPr lang="en-IN" sz="2200" dirty="0">
                <a:latin typeface="Calibri (Body)"/>
              </a:rPr>
              <a:t>Improve the auditability of the software application .</a:t>
            </a:r>
          </a:p>
          <a:p>
            <a:pPr>
              <a:spcAft>
                <a:spcPts val="1200"/>
              </a:spcAft>
            </a:pPr>
            <a:r>
              <a:rPr lang="en-IN" sz="2200" dirty="0">
                <a:latin typeface="Calibri (Body)"/>
              </a:rPr>
              <a:t>Users and operations staff need to be educated in using the software application in a secure manner.</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 calcmode="lin" valueType="num">
                                      <p:cBhvr additive="base">
                                        <p:cTn id="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 calcmode="lin" valueType="num">
                                      <p:cBhvr additive="base">
                                        <p:cTn id="11"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anim calcmode="lin" valueType="num">
                                      <p:cBhvr additive="base">
                                        <p:cTn id="1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B96EA2-5FE2-406C-ABB7-F81A413E0C45}"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Application Development Security (CO3)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lgn="just">
              <a:spcAft>
                <a:spcPts val="1200"/>
              </a:spcAft>
            </a:pPr>
            <a:r>
              <a:rPr lang="en-US" sz="2200" dirty="0">
                <a:solidFill>
                  <a:srgbClr val="00B050"/>
                </a:solidFill>
                <a:latin typeface="Calibri (Body)"/>
              </a:rPr>
              <a:t>Information</a:t>
            </a:r>
            <a:r>
              <a:rPr lang="en-US" sz="2200" dirty="0">
                <a:latin typeface="Calibri (Body)"/>
              </a:rPr>
              <a:t> is available for organizations in the form of assets, which need to be used (</a:t>
            </a:r>
            <a:r>
              <a:rPr lang="en-US" sz="2200" dirty="0">
                <a:solidFill>
                  <a:schemeClr val="tx2"/>
                </a:solidFill>
                <a:latin typeface="Calibri (Body)"/>
              </a:rPr>
              <a:t>collected</a:t>
            </a:r>
            <a:r>
              <a:rPr lang="en-US" sz="2200" dirty="0">
                <a:latin typeface="Calibri (Body)"/>
              </a:rPr>
              <a:t>, </a:t>
            </a:r>
            <a:r>
              <a:rPr lang="en-US" sz="2200" dirty="0">
                <a:solidFill>
                  <a:schemeClr val="tx2"/>
                </a:solidFill>
                <a:latin typeface="Calibri (Body)"/>
              </a:rPr>
              <a:t>stored, shared, and deleted</a:t>
            </a:r>
            <a:r>
              <a:rPr lang="en-US" sz="2200" dirty="0">
                <a:latin typeface="Calibri (Body)"/>
              </a:rPr>
              <a:t>) in an intelligent manner. </a:t>
            </a:r>
          </a:p>
          <a:p>
            <a:pPr algn="just">
              <a:lnSpc>
                <a:spcPct val="110000"/>
              </a:lnSpc>
              <a:spcAft>
                <a:spcPts val="1200"/>
              </a:spcAft>
            </a:pPr>
            <a:r>
              <a:rPr lang="en-US" sz="2200" dirty="0">
                <a:latin typeface="Calibri (Body)"/>
              </a:rPr>
              <a:t>An intelligent use of information assets helps organizations in maintaining themselves ahead of their competitor organizations.</a:t>
            </a:r>
          </a:p>
          <a:p>
            <a:pPr algn="just">
              <a:spcAft>
                <a:spcPts val="1200"/>
              </a:spcAft>
            </a:pPr>
            <a:r>
              <a:rPr lang="en-US" sz="2200" dirty="0">
                <a:latin typeface="Calibri (Body)"/>
              </a:rPr>
              <a:t>Therefore, these assets need to be protected from any kind of threats that may result into breach of </a:t>
            </a:r>
            <a:r>
              <a:rPr lang="en-US" sz="2200" dirty="0">
                <a:solidFill>
                  <a:srgbClr val="FF5050"/>
                </a:solidFill>
                <a:latin typeface="Calibri (Body)"/>
              </a:rPr>
              <a:t>confidentiality, integrity</a:t>
            </a:r>
            <a:r>
              <a:rPr lang="en-US" sz="2200" dirty="0">
                <a:latin typeface="Calibri (Body)"/>
              </a:rPr>
              <a:t>, or </a:t>
            </a:r>
            <a:r>
              <a:rPr lang="en-US" sz="2200" dirty="0">
                <a:solidFill>
                  <a:srgbClr val="FF5050"/>
                </a:solidFill>
                <a:latin typeface="Calibri (Body)"/>
              </a:rPr>
              <a:t>availability</a:t>
            </a:r>
            <a:r>
              <a:rPr lang="en-US" sz="2200" dirty="0">
                <a:latin typeface="Calibri (Body)"/>
              </a:rPr>
              <a:t> of resources.</a:t>
            </a:r>
          </a:p>
          <a:p>
            <a:pPr>
              <a:spcAft>
                <a:spcPts val="1200"/>
              </a:spcAft>
              <a:buNone/>
            </a:pP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B9135A-433C-439C-B0A1-0369BDF406E6}"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9286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t>Issues related to the secure development of applications</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lgn="just">
              <a:lnSpc>
                <a:spcPct val="150000"/>
              </a:lnSpc>
              <a:spcAft>
                <a:spcPts val="1800"/>
              </a:spcAft>
            </a:pPr>
            <a:r>
              <a:rPr lang="en-US" sz="2200" dirty="0">
                <a:latin typeface="Calibri (Body)"/>
              </a:rPr>
              <a:t>Less trained/ </a:t>
            </a:r>
            <a:r>
              <a:rPr lang="en-US" sz="2200" dirty="0">
                <a:solidFill>
                  <a:schemeClr val="tx2"/>
                </a:solidFill>
                <a:latin typeface="Calibri (Body)"/>
              </a:rPr>
              <a:t>skilled</a:t>
            </a:r>
            <a:r>
              <a:rPr lang="en-US" sz="2200" dirty="0">
                <a:latin typeface="Calibri (Body)"/>
              </a:rPr>
              <a:t> developers</a:t>
            </a:r>
          </a:p>
          <a:p>
            <a:pPr algn="just">
              <a:lnSpc>
                <a:spcPct val="150000"/>
              </a:lnSpc>
              <a:spcAft>
                <a:spcPts val="1800"/>
              </a:spcAft>
            </a:pPr>
            <a:r>
              <a:rPr lang="en-US" sz="2200" dirty="0">
                <a:latin typeface="Calibri (Body)"/>
              </a:rPr>
              <a:t>Less </a:t>
            </a:r>
            <a:r>
              <a:rPr lang="en-US" sz="2200" dirty="0">
                <a:solidFill>
                  <a:schemeClr val="tx2"/>
                </a:solidFill>
                <a:latin typeface="Calibri (Body)"/>
              </a:rPr>
              <a:t>educational focus </a:t>
            </a:r>
            <a:r>
              <a:rPr lang="en-US" sz="2200" dirty="0">
                <a:latin typeface="Calibri (Body)"/>
              </a:rPr>
              <a:t>on secure development</a:t>
            </a:r>
          </a:p>
          <a:p>
            <a:pPr algn="just">
              <a:spcAft>
                <a:spcPts val="1800"/>
              </a:spcAft>
            </a:pPr>
            <a:r>
              <a:rPr lang="en-US" sz="2200" dirty="0">
                <a:latin typeface="Calibri (Body)"/>
              </a:rPr>
              <a:t>Difficulty of </a:t>
            </a:r>
            <a:r>
              <a:rPr lang="en-US" sz="2200" dirty="0">
                <a:solidFill>
                  <a:schemeClr val="tx2"/>
                </a:solidFill>
                <a:latin typeface="Calibri (Body)"/>
              </a:rPr>
              <a:t>finding the right information </a:t>
            </a:r>
            <a:r>
              <a:rPr lang="en-US" sz="2200" dirty="0">
                <a:latin typeface="Calibri (Body)"/>
              </a:rPr>
              <a:t>related to specific security measures for particular applications or application development strategies.</a:t>
            </a:r>
          </a:p>
          <a:p>
            <a:pPr algn="just">
              <a:spcAft>
                <a:spcPts val="1800"/>
              </a:spcAft>
            </a:pPr>
            <a:r>
              <a:rPr lang="en-US" sz="2200" dirty="0">
                <a:latin typeface="Calibri (Body)"/>
              </a:rPr>
              <a:t>Lifecycle systems considering security mostly in the </a:t>
            </a:r>
            <a:r>
              <a:rPr lang="en-US" sz="2200" dirty="0">
                <a:solidFill>
                  <a:schemeClr val="tx2"/>
                </a:solidFill>
                <a:latin typeface="Calibri (Body)"/>
              </a:rPr>
              <a:t>last phases </a:t>
            </a:r>
            <a:r>
              <a:rPr lang="en-US" sz="2200" dirty="0">
                <a:latin typeface="Calibri (Body)"/>
              </a:rPr>
              <a:t>only.</a:t>
            </a:r>
          </a:p>
          <a:p>
            <a:pPr>
              <a:spcAft>
                <a:spcPts val="1800"/>
              </a:spcAft>
              <a:buNone/>
            </a:pP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081176-9BFA-4A33-9B42-C53EF9BB120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t>Common Framework for Application Security</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5" name="Content Placeholder 2"/>
          <p:cNvSpPr>
            <a:spLocks noGrp="1"/>
          </p:cNvSpPr>
          <p:nvPr>
            <p:ph idx="1"/>
          </p:nvPr>
        </p:nvSpPr>
        <p:spPr>
          <a:xfrm>
            <a:off x="357158" y="1142984"/>
            <a:ext cx="8229600" cy="4786346"/>
          </a:xfrm>
        </p:spPr>
        <p:txBody>
          <a:bodyPr>
            <a:normAutofit/>
          </a:bodyPr>
          <a:lstStyle/>
          <a:p>
            <a:pPr marL="0" indent="0" algn="just">
              <a:lnSpc>
                <a:spcPct val="120000"/>
              </a:lnSpc>
              <a:buNone/>
            </a:pPr>
            <a:r>
              <a:rPr lang="en-US" sz="2200" dirty="0">
                <a:latin typeface="Calibri (Body)"/>
              </a:rPr>
              <a:t>Secure applications can be developed by following certain specifications that contains foundation, principles, and design guidelines.</a:t>
            </a:r>
          </a:p>
          <a:p>
            <a:pPr algn="just">
              <a:lnSpc>
                <a:spcPct val="120000"/>
              </a:lnSpc>
            </a:pPr>
            <a:r>
              <a:rPr lang="en-US" sz="2200" dirty="0">
                <a:solidFill>
                  <a:srgbClr val="FF0000"/>
                </a:solidFill>
                <a:latin typeface="Calibri (Body)"/>
              </a:rPr>
              <a:t>Foundation</a:t>
            </a:r>
            <a:r>
              <a:rPr lang="en-US" sz="2200" dirty="0">
                <a:latin typeface="Calibri (Body)"/>
              </a:rPr>
              <a:t>: Foundation is the </a:t>
            </a:r>
            <a:r>
              <a:rPr lang="en-US" sz="2200" dirty="0">
                <a:solidFill>
                  <a:schemeClr val="tx2"/>
                </a:solidFill>
                <a:latin typeface="Calibri (Body)"/>
              </a:rPr>
              <a:t>basic knowledge </a:t>
            </a:r>
            <a:r>
              <a:rPr lang="en-US" sz="2200" dirty="0">
                <a:latin typeface="Calibri (Body)"/>
              </a:rPr>
              <a:t>of the </a:t>
            </a:r>
            <a:r>
              <a:rPr lang="en-US" sz="2200" dirty="0">
                <a:solidFill>
                  <a:schemeClr val="tx2"/>
                </a:solidFill>
                <a:latin typeface="Calibri (Body)"/>
              </a:rPr>
              <a:t>development procedure </a:t>
            </a:r>
            <a:r>
              <a:rPr lang="en-US" sz="2200" dirty="0">
                <a:latin typeface="Calibri (Body)"/>
              </a:rPr>
              <a:t>and security issues to consider before starting to develop the application.</a:t>
            </a:r>
          </a:p>
          <a:p>
            <a:pPr algn="just">
              <a:lnSpc>
                <a:spcPct val="120000"/>
              </a:lnSpc>
            </a:pPr>
            <a:r>
              <a:rPr lang="en-US" sz="2200" dirty="0">
                <a:solidFill>
                  <a:srgbClr val="FF0000"/>
                </a:solidFill>
                <a:latin typeface="Calibri (Body)"/>
              </a:rPr>
              <a:t>Principles: </a:t>
            </a:r>
            <a:r>
              <a:rPr lang="en-US" sz="2200" dirty="0">
                <a:latin typeface="Calibri (Body)"/>
              </a:rPr>
              <a:t>Principles are the </a:t>
            </a:r>
            <a:r>
              <a:rPr lang="en-US" sz="2200" dirty="0">
                <a:solidFill>
                  <a:schemeClr val="tx2"/>
                </a:solidFill>
                <a:latin typeface="Calibri (Body)"/>
              </a:rPr>
              <a:t>basic rules </a:t>
            </a:r>
            <a:r>
              <a:rPr lang="en-US" sz="2200" dirty="0">
                <a:latin typeface="Calibri (Body)"/>
              </a:rPr>
              <a:t>to be followed during the </a:t>
            </a:r>
            <a:r>
              <a:rPr lang="en-US" sz="2200" dirty="0">
                <a:solidFill>
                  <a:schemeClr val="tx2"/>
                </a:solidFill>
                <a:latin typeface="Calibri (Body)"/>
              </a:rPr>
              <a:t>application development process.</a:t>
            </a:r>
          </a:p>
          <a:p>
            <a:pPr algn="just">
              <a:lnSpc>
                <a:spcPct val="120000"/>
              </a:lnSpc>
            </a:pPr>
            <a:r>
              <a:rPr lang="en-US" sz="2200" dirty="0">
                <a:solidFill>
                  <a:srgbClr val="FF0000"/>
                </a:solidFill>
                <a:latin typeface="Calibri (Body)"/>
              </a:rPr>
              <a:t>Design Guidelines</a:t>
            </a:r>
            <a:r>
              <a:rPr lang="en-US" sz="2200" dirty="0">
                <a:latin typeface="Calibri (Body)"/>
              </a:rPr>
              <a:t>: Design guidelines include the best code implementation methods that are </a:t>
            </a:r>
            <a:r>
              <a:rPr lang="en-US" sz="2200" dirty="0">
                <a:solidFill>
                  <a:schemeClr val="tx2"/>
                </a:solidFill>
                <a:latin typeface="Calibri (Body)"/>
              </a:rPr>
              <a:t>tested</a:t>
            </a:r>
            <a:r>
              <a:rPr lang="en-US" sz="2200" dirty="0">
                <a:latin typeface="Calibri (Body)"/>
              </a:rPr>
              <a:t> and have been proven successful over time.</a:t>
            </a:r>
          </a:p>
          <a:p>
            <a:pPr>
              <a:spcAft>
                <a:spcPts val="1200"/>
              </a:spcAft>
              <a:buNone/>
            </a:pP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28B0DE4C-EE30-462E-8FD3-03D6CFB86154}"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10" name="Content Placeholder 2"/>
          <p:cNvSpPr txBox="1">
            <a:spLocks/>
          </p:cNvSpPr>
          <p:nvPr/>
        </p:nvSpPr>
        <p:spPr>
          <a:xfrm>
            <a:off x="685800" y="1981200"/>
            <a:ext cx="8229600" cy="38401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is application security?</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Mention some Information Security consideration?</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SDLC</a:t>
            </a:r>
            <a:r>
              <a:rPr lang="en-IN" sz="2200" dirty="0">
                <a:latin typeface="Calibri (Body)"/>
              </a:rPr>
              <a:t>?</a:t>
            </a: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https://youtu.be/snJGzyXzVec</a:t>
            </a:r>
            <a:endParaRPr lang="en-US" sz="2200" dirty="0"/>
          </a:p>
          <a:p>
            <a:pPr>
              <a:spcAft>
                <a:spcPts val="1200"/>
              </a:spcAft>
            </a:pPr>
            <a:r>
              <a:rPr lang="en-US" sz="2200" dirty="0">
                <a:hlinkClick r:id="rId3"/>
              </a:rPr>
              <a:t>https://youtu.be/8caqok3ah8o</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A8DFF18B-D34C-4601-B64C-596D75A30B0D}"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E10343-36B5-4324-81B2-F20905C9205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Recap</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lvl="0" algn="just">
              <a:buNone/>
            </a:pPr>
            <a:r>
              <a:rPr lang="en-US" sz="2200" b="1" dirty="0">
                <a:solidFill>
                  <a:srgbClr val="FF0000"/>
                </a:solidFill>
                <a:latin typeface="Calibri (Body)"/>
              </a:rPr>
              <a:t>Integration of Security in SDLC Phases(Sec SDLC)</a:t>
            </a:r>
          </a:p>
          <a:p>
            <a:pPr lvl="0" algn="just">
              <a:buNone/>
            </a:pPr>
            <a:endParaRPr lang="en-US" sz="2200" b="1" dirty="0">
              <a:solidFill>
                <a:srgbClr val="FF0000"/>
              </a:solidFill>
              <a:latin typeface="Calibri (Body)"/>
            </a:endParaRPr>
          </a:p>
          <a:p>
            <a:pPr marL="457200" indent="-457200" algn="just">
              <a:spcAft>
                <a:spcPts val="1800"/>
              </a:spcAft>
              <a:buFont typeface="+mj-lt"/>
              <a:buAutoNum type="arabicPeriod"/>
            </a:pPr>
            <a:r>
              <a:rPr lang="en-IN" sz="2200" dirty="0">
                <a:latin typeface="Calibri (Body)"/>
              </a:rPr>
              <a:t>Elicitation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Analysis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Design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Implementation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Maintenance Phase</a:t>
            </a:r>
            <a:endParaRPr lang="en-US" sz="2200" dirty="0">
              <a:latin typeface="Calibri (Body)"/>
            </a:endParaRPr>
          </a:p>
          <a:p>
            <a:pPr>
              <a:spcAft>
                <a:spcPts val="1200"/>
              </a:spcAft>
              <a:buNone/>
            </a:pP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057B231-AA0F-4922-9CCD-C20EA201CC87}"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ctr">
                        <a:buFont typeface="Arial" pitchFamily="34" charset="0"/>
                        <a:buNone/>
                      </a:pPr>
                      <a:r>
                        <a:rPr lang="en-IN" sz="2200" kern="1200" dirty="0">
                          <a:solidFill>
                            <a:schemeClr val="dk1"/>
                          </a:solidFill>
                          <a:latin typeface="+mn-lt"/>
                          <a:ea typeface="+mn-ea"/>
                          <a:cs typeface="+mn-cs"/>
                        </a:rPr>
                        <a:t>Security Architecture &amp; Design Security Issues in Hardware</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Examine the  </a:t>
                      </a:r>
                      <a:r>
                        <a:rPr lang="en-IN" sz="2200" kern="1200" dirty="0">
                          <a:solidFill>
                            <a:schemeClr val="dk1"/>
                          </a:solidFill>
                          <a:latin typeface="+mn-lt"/>
                          <a:ea typeface="+mn-ea"/>
                          <a:cs typeface="+mn-cs"/>
                        </a:rPr>
                        <a:t>Security Architecture and Design Security Issues in Hardware</a:t>
                      </a:r>
                      <a:endParaRPr lang="en-US" sz="2200" b="1" dirty="0">
                        <a:solidFill>
                          <a:schemeClr val="tx1"/>
                        </a:solidFill>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2BF377-7339-4B2D-8D01-8046FECD3AF9}"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Architecture and Design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2133600"/>
            <a:ext cx="8229600" cy="4081482"/>
          </a:xfrm>
        </p:spPr>
        <p:txBody>
          <a:bodyPr>
            <a:noAutofit/>
          </a:bodyPr>
          <a:lstStyle/>
          <a:p>
            <a:pPr algn="just"/>
            <a:r>
              <a:rPr lang="en-US" sz="2200" dirty="0">
                <a:latin typeface="Calibri (Body)"/>
              </a:rPr>
              <a:t>Security Architecture Components- </a:t>
            </a:r>
          </a:p>
          <a:p>
            <a:pPr marL="0" indent="0" algn="just">
              <a:buNone/>
            </a:pPr>
            <a:r>
              <a:rPr lang="en-US" sz="2200" dirty="0">
                <a:latin typeface="Calibri (Body)"/>
              </a:rPr>
              <a:t>                              </a:t>
            </a:r>
            <a:r>
              <a:rPr lang="en-US" sz="2200" dirty="0">
                <a:solidFill>
                  <a:srgbClr val="00B050"/>
                </a:solidFill>
                <a:latin typeface="Calibri (Body)"/>
              </a:rPr>
              <a:t>- Hardware </a:t>
            </a:r>
          </a:p>
          <a:p>
            <a:pPr marL="0" indent="0" algn="just">
              <a:buNone/>
            </a:pPr>
            <a:r>
              <a:rPr lang="en-US" sz="2200" dirty="0">
                <a:solidFill>
                  <a:srgbClr val="00B050"/>
                </a:solidFill>
                <a:latin typeface="Calibri (Body)"/>
              </a:rPr>
              <a:t>                              - Operating System </a:t>
            </a:r>
          </a:p>
          <a:p>
            <a:pPr marL="0" indent="0" algn="just">
              <a:buNone/>
            </a:pPr>
            <a:r>
              <a:rPr lang="en-US" sz="2200" dirty="0">
                <a:solidFill>
                  <a:srgbClr val="00B050"/>
                </a:solidFill>
                <a:latin typeface="Calibri (Body)"/>
              </a:rPr>
              <a:t>                              - Software</a:t>
            </a:r>
          </a:p>
          <a:p>
            <a:pPr algn="just"/>
            <a:endParaRPr lang="en-US" sz="2200" dirty="0">
              <a:latin typeface="Calibri (Body)"/>
            </a:endParaRPr>
          </a:p>
          <a:p>
            <a:pPr lvl="0" algn="just"/>
            <a:endParaRPr lang="en-US" sz="2200" dirty="0">
              <a:latin typeface="Calibri (Body)"/>
            </a:endParaRPr>
          </a:p>
          <a:p>
            <a:pPr algn="just"/>
            <a:endParaRPr lang="en-US" sz="2200" dirty="0">
              <a:latin typeface="Calibri (Body)"/>
            </a:endParaRPr>
          </a:p>
          <a:p>
            <a:pPr>
              <a:spcAft>
                <a:spcPts val="1200"/>
              </a:spcAft>
              <a:buNone/>
            </a:pP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A0A26A-FC55-4F46-9A4A-4763C598897F}"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Architecture and Design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graphicFrame>
        <p:nvGraphicFramePr>
          <p:cNvPr id="10" name="Diagram 9">
            <a:extLst>
              <a:ext uri="{FF2B5EF4-FFF2-40B4-BE49-F238E27FC236}">
                <a16:creationId xmlns:a16="http://schemas.microsoft.com/office/drawing/2014/main" id="{4E2F357E-8F34-497B-A2B1-37301D71F8C4}"/>
              </a:ext>
            </a:extLst>
          </p:cNvPr>
          <p:cNvGraphicFramePr/>
          <p:nvPr/>
        </p:nvGraphicFramePr>
        <p:xfrm>
          <a:off x="285720" y="520004"/>
          <a:ext cx="8128000" cy="4337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42A88D89-933A-436B-83CC-B6D09ADE06E0}"/>
              </a:ext>
            </a:extLst>
          </p:cNvPr>
          <p:cNvSpPr/>
          <p:nvPr/>
        </p:nvSpPr>
        <p:spPr>
          <a:xfrm>
            <a:off x="0" y="5072074"/>
            <a:ext cx="3048000" cy="769441"/>
          </a:xfrm>
          <a:prstGeom prst="rect">
            <a:avLst/>
          </a:prstGeom>
          <a:ln>
            <a:noFill/>
          </a:ln>
        </p:spPr>
        <p:txBody>
          <a:bodyPr wrap="square">
            <a:spAutoFit/>
          </a:bodyPr>
          <a:lstStyle/>
          <a:p>
            <a:pPr algn="just"/>
            <a:r>
              <a:rPr lang="en-US" sz="2200" dirty="0">
                <a:latin typeface="LiberationSerif"/>
              </a:rPr>
              <a:t>Provides the way to design secure system</a:t>
            </a:r>
            <a:endParaRPr lang="en-US" sz="2200" dirty="0"/>
          </a:p>
        </p:txBody>
      </p:sp>
      <p:sp>
        <p:nvSpPr>
          <p:cNvPr id="12" name="Rectangle 11">
            <a:extLst>
              <a:ext uri="{FF2B5EF4-FFF2-40B4-BE49-F238E27FC236}">
                <a16:creationId xmlns:a16="http://schemas.microsoft.com/office/drawing/2014/main" id="{E7177ECA-888C-415B-93D3-6272DE38B9CC}"/>
              </a:ext>
            </a:extLst>
          </p:cNvPr>
          <p:cNvSpPr/>
          <p:nvPr/>
        </p:nvSpPr>
        <p:spPr>
          <a:xfrm>
            <a:off x="3214678" y="4929198"/>
            <a:ext cx="2968979" cy="1107996"/>
          </a:xfrm>
          <a:prstGeom prst="rect">
            <a:avLst/>
          </a:prstGeom>
          <a:ln>
            <a:noFill/>
          </a:ln>
        </p:spPr>
        <p:txBody>
          <a:bodyPr wrap="square">
            <a:spAutoFit/>
          </a:bodyPr>
          <a:lstStyle/>
          <a:p>
            <a:pPr algn="just"/>
            <a:r>
              <a:rPr lang="en-US" sz="2200" dirty="0">
                <a:latin typeface="Calibri (Body)"/>
              </a:rPr>
              <a:t>Explains the way to maintain the security of this system</a:t>
            </a:r>
          </a:p>
        </p:txBody>
      </p:sp>
      <p:sp>
        <p:nvSpPr>
          <p:cNvPr id="13" name="Rectangle 12">
            <a:extLst>
              <a:ext uri="{FF2B5EF4-FFF2-40B4-BE49-F238E27FC236}">
                <a16:creationId xmlns:a16="http://schemas.microsoft.com/office/drawing/2014/main" id="{2880345B-175C-427E-B4E3-F1590CA149D9}"/>
              </a:ext>
            </a:extLst>
          </p:cNvPr>
          <p:cNvSpPr/>
          <p:nvPr/>
        </p:nvSpPr>
        <p:spPr>
          <a:xfrm>
            <a:off x="6429388" y="4714884"/>
            <a:ext cx="2500330" cy="1107996"/>
          </a:xfrm>
          <a:prstGeom prst="rect">
            <a:avLst/>
          </a:prstGeom>
          <a:ln>
            <a:noFill/>
          </a:ln>
        </p:spPr>
        <p:txBody>
          <a:bodyPr wrap="square">
            <a:spAutoFit/>
          </a:bodyPr>
          <a:lstStyle/>
          <a:p>
            <a:pPr algn="just"/>
            <a:r>
              <a:rPr lang="en-US" sz="2200" dirty="0">
                <a:latin typeface="Calibri (Body)"/>
              </a:rPr>
              <a:t>Describes the level of security of a system.</a:t>
            </a:r>
          </a:p>
        </p:txBody>
      </p:sp>
      <p:pic>
        <p:nvPicPr>
          <p:cNvPr id="14"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47179C0D-95B4-4D09-9BCE-74FB6438EFC9}"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0" name="Picture 4">
            <a:extLst>
              <a:ext uri="{FF2B5EF4-FFF2-40B4-BE49-F238E27FC236}">
                <a16:creationId xmlns:a16="http://schemas.microsoft.com/office/drawing/2014/main" id="{833A9A61-441A-4239-97E5-CC8EDEBDC065}"/>
              </a:ext>
            </a:extLst>
          </p:cNvPr>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A54579-24C1-4024-9F7B-16396879B5C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US" sz="2200" b="1" dirty="0">
                <a:latin typeface="Calibri (Body)"/>
              </a:rPr>
              <a:t>1- Layering: </a:t>
            </a:r>
          </a:p>
          <a:p>
            <a:pPr algn="just"/>
            <a:r>
              <a:rPr lang="en-US" sz="2200" dirty="0">
                <a:latin typeface="Calibri (Body)"/>
              </a:rPr>
              <a:t>Layering is a concept that arranges hardware, drivers for kernel  and devices, operating system, and applications in a sequential order.</a:t>
            </a:r>
          </a:p>
          <a:p>
            <a:pPr algn="just"/>
            <a:r>
              <a:rPr lang="en-US" sz="2200" dirty="0">
                <a:latin typeface="Calibri (Body)"/>
              </a:rPr>
              <a:t>The layering approach is used to differentiate the hardware from the software into different tiers.</a:t>
            </a:r>
          </a:p>
          <a:p>
            <a:pPr>
              <a:spcAft>
                <a:spcPts val="1200"/>
              </a:spcAft>
            </a:pPr>
            <a:r>
              <a:rPr lang="en-IN" sz="2200" dirty="0">
                <a:latin typeface="Calibri (Body)"/>
              </a:rPr>
              <a:t>A generic list of security architecture layers is as follows</a:t>
            </a:r>
          </a:p>
          <a:p>
            <a:pPr>
              <a:spcAft>
                <a:spcPts val="1200"/>
              </a:spcAft>
              <a:buNone/>
            </a:pPr>
            <a:r>
              <a:rPr lang="en-IN" sz="2200" dirty="0">
                <a:latin typeface="Calibri (Body)"/>
              </a:rPr>
              <a:t>		1. Hardware (bottom layer)</a:t>
            </a:r>
          </a:p>
          <a:p>
            <a:pPr>
              <a:spcAft>
                <a:spcPts val="1200"/>
              </a:spcAft>
              <a:buNone/>
            </a:pPr>
            <a:r>
              <a:rPr lang="en-IN" sz="2200" dirty="0">
                <a:latin typeface="Calibri (Body)"/>
              </a:rPr>
              <a:t>		2. Kernel (a part of OS) and device drivers</a:t>
            </a:r>
          </a:p>
          <a:p>
            <a:pPr>
              <a:spcAft>
                <a:spcPts val="1200"/>
              </a:spcAft>
              <a:buNone/>
            </a:pPr>
            <a:r>
              <a:rPr lang="en-IN" sz="2200" dirty="0">
                <a:latin typeface="Calibri (Body)"/>
              </a:rPr>
              <a:t>		3. Operating System</a:t>
            </a:r>
          </a:p>
          <a:p>
            <a:pPr>
              <a:spcAft>
                <a:spcPts val="1200"/>
              </a:spcAft>
              <a:buNone/>
            </a:pPr>
            <a:r>
              <a:rPr lang="en-IN" sz="2200" dirty="0">
                <a:latin typeface="Calibri (Body)"/>
              </a:rPr>
              <a:t>		4. Application software (Top Layer)</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 calcmode="lin" valueType="num">
                                      <p:cBhvr additive="base">
                                        <p:cTn id="1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anim calcmode="lin" valueType="num">
                                      <p:cBhvr additive="base">
                                        <p:cTn id="2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7" end="7"/>
                                            </p:txEl>
                                          </p:spTgt>
                                        </p:tgtEl>
                                        <p:attrNameLst>
                                          <p:attrName>style.visibility</p:attrName>
                                        </p:attrNameLst>
                                      </p:cBhvr>
                                      <p:to>
                                        <p:strVal val="visible"/>
                                      </p:to>
                                    </p:set>
                                    <p:anim calcmode="lin" valueType="num">
                                      <p:cBhvr additive="base">
                                        <p:cTn id="33"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C82E40-372E-48A0-9874-27AD270BDF7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US" sz="2200" b="1" dirty="0">
                <a:latin typeface="Calibri (Body)"/>
              </a:rPr>
              <a:t>2-Abstraction : </a:t>
            </a:r>
          </a:p>
          <a:p>
            <a:pPr algn="just"/>
            <a:r>
              <a:rPr lang="en-US" sz="2200" dirty="0">
                <a:latin typeface="Calibri (Body)"/>
              </a:rPr>
              <a:t>The purpose of abstraction is to hide unnecessary details from users.</a:t>
            </a:r>
          </a:p>
          <a:p>
            <a:pPr algn="just"/>
            <a:r>
              <a:rPr lang="en-US" sz="2200" dirty="0">
                <a:latin typeface="Calibri (Body)"/>
              </a:rPr>
              <a:t>We will only increase the risk of threats if we increase the complexity of the system.</a:t>
            </a:r>
          </a:p>
          <a:p>
            <a:pPr algn="just">
              <a:spcAft>
                <a:spcPts val="2400"/>
              </a:spcAft>
            </a:pPr>
            <a:r>
              <a:rPr lang="en-IN" sz="2200" dirty="0">
                <a:latin typeface="Calibri (Body)"/>
              </a:rPr>
              <a:t>Abstraction provides a way to manage that complexity.</a:t>
            </a:r>
            <a:endParaRPr lang="en-US" sz="2200" dirty="0">
              <a:latin typeface="Calibri (Body)"/>
            </a:endParaRPr>
          </a:p>
          <a:p>
            <a:pPr algn="just">
              <a:spcAft>
                <a:spcPts val="1200"/>
              </a:spcAft>
              <a:buNone/>
            </a:pPr>
            <a:r>
              <a:rPr lang="en-IN" sz="2200" dirty="0">
                <a:latin typeface="Calibri (Body)"/>
              </a:rPr>
              <a:t> – </a:t>
            </a:r>
            <a:r>
              <a:rPr lang="en-IN" sz="2200" dirty="0">
                <a:solidFill>
                  <a:srgbClr val="FF5050"/>
                </a:solidFill>
                <a:latin typeface="Calibri (Body)"/>
              </a:rPr>
              <a:t>For example </a:t>
            </a:r>
            <a:r>
              <a:rPr lang="en-IN" sz="2200" dirty="0">
                <a:latin typeface="Calibri (Body)"/>
              </a:rPr>
              <a:t>,while music is being played from a file through the speaker of the computer system. The user is only concerned with playing of music just with click without knowing the internal working of music player.</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C629A1-5BC8-406A-965B-2158466828DF}"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IN" sz="2200" b="1" dirty="0">
                <a:latin typeface="Calibri (Body)"/>
              </a:rPr>
              <a:t>3-Security Domain :</a:t>
            </a:r>
          </a:p>
          <a:p>
            <a:pPr marL="0" indent="0" algn="just">
              <a:spcAft>
                <a:spcPts val="1200"/>
              </a:spcAft>
              <a:buNone/>
            </a:pPr>
            <a:r>
              <a:rPr lang="en-IN" sz="2200" dirty="0">
                <a:latin typeface="Calibri (Body)"/>
              </a:rPr>
              <a:t>A security domain is the list of objects a subject is allowed to access.</a:t>
            </a:r>
          </a:p>
          <a:p>
            <a:pPr marL="342000" indent="-342000" algn="just">
              <a:spcAft>
                <a:spcPts val="1200"/>
              </a:spcAft>
            </a:pPr>
            <a:r>
              <a:rPr lang="en-IN" sz="2200" dirty="0">
                <a:latin typeface="Calibri (Body)"/>
              </a:rPr>
              <a:t>With respect to kernels, two domains are user mode and kernel  mode.</a:t>
            </a:r>
          </a:p>
          <a:p>
            <a:pPr marL="0" indent="0" algn="just">
              <a:spcAft>
                <a:spcPts val="1200"/>
              </a:spcAft>
              <a:buNone/>
            </a:pPr>
            <a:r>
              <a:rPr lang="en-IN" sz="2200" dirty="0">
                <a:solidFill>
                  <a:srgbClr val="FF5050"/>
                </a:solidFill>
                <a:latin typeface="Calibri (Body)"/>
              </a:rPr>
              <a:t>Kernel mode </a:t>
            </a:r>
            <a:r>
              <a:rPr lang="en-IN" sz="2200" dirty="0">
                <a:latin typeface="Calibri (Body)"/>
              </a:rPr>
              <a:t>(also known as supervisor mode) is where the kernel lives, allowing low-level access to memory, CPU, disk, etc. It is the most trusted and powerful part of the system.</a:t>
            </a:r>
          </a:p>
          <a:p>
            <a:pPr marL="0" indent="0" algn="just">
              <a:buNone/>
            </a:pPr>
            <a:r>
              <a:rPr lang="en-IN" sz="2200" dirty="0">
                <a:solidFill>
                  <a:srgbClr val="FF5050"/>
                </a:solidFill>
                <a:latin typeface="Calibri (Body)"/>
              </a:rPr>
              <a:t>User mode </a:t>
            </a:r>
            <a:r>
              <a:rPr lang="en-IN" sz="2200" dirty="0">
                <a:latin typeface="Calibri (Body)"/>
              </a:rPr>
              <a:t>is where user accounts and their processes live. The two domains are separated: an error or security lapse in user mode should not affect the kernel.</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 calcmode="lin" valueType="num">
                                      <p:cBhvr additive="base">
                                        <p:cTn id="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anim calcmode="lin" valueType="num">
                                      <p:cBhvr additive="base">
                                        <p:cTn id="13"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E1C394-0797-47D0-8C48-2098071E89FE}"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0" indent="0">
              <a:lnSpc>
                <a:spcPct val="150000"/>
              </a:lnSpc>
              <a:buNone/>
            </a:pPr>
            <a:r>
              <a:rPr lang="en-IN" sz="2200" b="1" dirty="0">
                <a:latin typeface="Calibri (Body)"/>
              </a:rPr>
              <a:t>4-The Ring Model:</a:t>
            </a:r>
          </a:p>
          <a:p>
            <a:pPr marL="342000" indent="-342000" algn="just">
              <a:spcAft>
                <a:spcPts val="600"/>
              </a:spcAft>
            </a:pPr>
            <a:r>
              <a:rPr lang="en-IN" sz="2200" dirty="0">
                <a:latin typeface="Calibri (Body)"/>
              </a:rPr>
              <a:t>The ring model is a form of CPU hardware layering that separates and protects domains (such as kernel mode and user mode) from each other.</a:t>
            </a:r>
          </a:p>
          <a:p>
            <a:pPr marL="342000" indent="-342000" algn="just">
              <a:spcAft>
                <a:spcPts val="600"/>
              </a:spcAft>
            </a:pPr>
            <a:r>
              <a:rPr lang="en-IN" sz="2200" dirty="0">
                <a:latin typeface="Calibri (Body)"/>
              </a:rPr>
              <a:t>Many CPUs, such as the Intel 86 family, have four rings, ranging from ring 0 (kernel) to ring 3.</a:t>
            </a:r>
          </a:p>
          <a:p>
            <a:pPr marL="342000" indent="-342000" algn="just">
              <a:spcAft>
                <a:spcPts val="600"/>
              </a:spcAft>
              <a:buNone/>
            </a:pPr>
            <a:r>
              <a:rPr lang="en-IN" sz="2200" dirty="0">
                <a:latin typeface="Calibri (Body)"/>
              </a:rPr>
              <a:t>The rings are (theoretically) used as follows:</a:t>
            </a:r>
          </a:p>
          <a:p>
            <a:pPr marL="342000" indent="-342000" algn="just">
              <a:spcAft>
                <a:spcPts val="600"/>
              </a:spcAft>
              <a:buNone/>
            </a:pPr>
            <a:r>
              <a:rPr lang="en-IN" sz="2200" dirty="0">
                <a:solidFill>
                  <a:srgbClr val="FF0000"/>
                </a:solidFill>
                <a:latin typeface="Calibri (Body)"/>
              </a:rPr>
              <a:t>Ring 0: Kernel</a:t>
            </a:r>
          </a:p>
          <a:p>
            <a:pPr marL="342000" indent="-342000" algn="just">
              <a:spcAft>
                <a:spcPts val="600"/>
              </a:spcAft>
              <a:buNone/>
            </a:pPr>
            <a:r>
              <a:rPr lang="en-IN" sz="2200" dirty="0">
                <a:solidFill>
                  <a:srgbClr val="FF0000"/>
                </a:solidFill>
                <a:latin typeface="Calibri (Body)"/>
              </a:rPr>
              <a:t>Ring 1: Other OS components that do not fit into ring 0</a:t>
            </a:r>
          </a:p>
          <a:p>
            <a:pPr marL="342000" indent="-342000" algn="just">
              <a:spcAft>
                <a:spcPts val="600"/>
              </a:spcAft>
              <a:buNone/>
            </a:pPr>
            <a:r>
              <a:rPr lang="en-IN" sz="2200" dirty="0">
                <a:solidFill>
                  <a:srgbClr val="FF0000"/>
                </a:solidFill>
                <a:latin typeface="Calibri (Body)"/>
              </a:rPr>
              <a:t>Ring 2: Device drivers</a:t>
            </a:r>
          </a:p>
          <a:p>
            <a:pPr marL="342000" indent="-342000" algn="just">
              <a:spcAft>
                <a:spcPts val="600"/>
              </a:spcAft>
              <a:buNone/>
            </a:pPr>
            <a:r>
              <a:rPr lang="en-IN" sz="2200" dirty="0">
                <a:solidFill>
                  <a:srgbClr val="FF0000"/>
                </a:solidFill>
                <a:latin typeface="Calibri (Body)"/>
              </a:rPr>
              <a:t>Ring 3: User applications</a:t>
            </a:r>
            <a:endParaRPr lang="en-US" sz="2200" dirty="0">
              <a:solidFill>
                <a:srgbClr val="FF0000"/>
              </a:solidFill>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 calcmode="lin" valueType="num">
                                      <p:cBhvr additive="base">
                                        <p:cTn id="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anim calcmode="lin" valueType="num">
                                      <p:cBhvr additive="base">
                                        <p:cTn id="1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anim calcmode="lin" valueType="num">
                                      <p:cBhvr additive="base">
                                        <p:cTn id="1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6" end="6"/>
                                            </p:txEl>
                                          </p:spTgt>
                                        </p:tgtEl>
                                        <p:attrNameLst>
                                          <p:attrName>style.visibility</p:attrName>
                                        </p:attrNameLst>
                                      </p:cBhvr>
                                      <p:to>
                                        <p:strVal val="visible"/>
                                      </p:to>
                                    </p:set>
                                    <p:anim calcmode="lin" valueType="num">
                                      <p:cBhvr additive="base">
                                        <p:cTn id="1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xEl>
                                              <p:pRg st="7" end="7"/>
                                            </p:txEl>
                                          </p:spTgt>
                                        </p:tgtEl>
                                        <p:attrNameLst>
                                          <p:attrName>style.visibility</p:attrName>
                                        </p:attrNameLst>
                                      </p:cBhvr>
                                      <p:to>
                                        <p:strVal val="visible"/>
                                      </p:to>
                                    </p:set>
                                    <p:anim calcmode="lin" valueType="num">
                                      <p:cBhvr additive="base">
                                        <p:cTn id="23"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8D849A-3B44-474F-9BF6-D058CBCC520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600200"/>
            <a:ext cx="8229600" cy="4614882"/>
          </a:xfrm>
        </p:spPr>
        <p:txBody>
          <a:bodyPr>
            <a:noAutofit/>
          </a:bodyPr>
          <a:lstStyle/>
          <a:p>
            <a:pPr marL="0" indent="0">
              <a:lnSpc>
                <a:spcPct val="150000"/>
              </a:lnSpc>
              <a:buNone/>
            </a:pPr>
            <a:r>
              <a:rPr lang="en-IN" sz="2200" b="1" dirty="0">
                <a:latin typeface="Calibri (Body)"/>
              </a:rPr>
              <a:t>5- Open and Closed Systems:</a:t>
            </a:r>
          </a:p>
          <a:p>
            <a:pPr marL="342000" indent="-342000" algn="just"/>
            <a:r>
              <a:rPr lang="en-IN" sz="2200" dirty="0">
                <a:latin typeface="Calibri (Body)"/>
              </a:rPr>
              <a:t>An </a:t>
            </a:r>
            <a:r>
              <a:rPr lang="en-IN" sz="2200" dirty="0">
                <a:solidFill>
                  <a:srgbClr val="FF5050"/>
                </a:solidFill>
                <a:latin typeface="Calibri (Body)"/>
              </a:rPr>
              <a:t>open system </a:t>
            </a:r>
            <a:r>
              <a:rPr lang="en-IN" sz="2200" dirty="0">
                <a:latin typeface="Calibri (Body)"/>
              </a:rPr>
              <a:t>uses open hardware and standards, using</a:t>
            </a:r>
          </a:p>
          <a:p>
            <a:pPr marL="342000" indent="-342000" algn="just">
              <a:buNone/>
            </a:pPr>
            <a:r>
              <a:rPr lang="en-IN" sz="2200" dirty="0">
                <a:latin typeface="Calibri (Body)"/>
              </a:rPr>
              <a:t>     standard components from a variety of vendors.</a:t>
            </a:r>
          </a:p>
          <a:p>
            <a:pPr marL="742050" lvl="1" indent="-342000" algn="just"/>
            <a:r>
              <a:rPr lang="en-IN" sz="2200" dirty="0">
                <a:latin typeface="Calibri (Body)"/>
              </a:rPr>
              <a:t>Ex - Assembled Desktop computer</a:t>
            </a:r>
          </a:p>
          <a:p>
            <a:pPr marL="342000" indent="-342000" algn="just"/>
            <a:r>
              <a:rPr lang="en-IN" sz="2200" dirty="0">
                <a:solidFill>
                  <a:srgbClr val="FF5050"/>
                </a:solidFill>
                <a:latin typeface="Calibri (Body)"/>
              </a:rPr>
              <a:t>Close systems- </a:t>
            </a:r>
            <a:r>
              <a:rPr lang="en-IN" sz="2200" dirty="0">
                <a:latin typeface="Calibri (Body)"/>
              </a:rPr>
              <a:t>only use proprietary hardware or software from specific vendor.</a:t>
            </a:r>
          </a:p>
          <a:p>
            <a:pPr marL="0" indent="0" algn="just">
              <a:lnSpc>
                <a:spcPct val="150000"/>
              </a:lnSpc>
              <a:buNone/>
            </a:pPr>
            <a:r>
              <a:rPr lang="en-IN" sz="2200" dirty="0">
                <a:latin typeface="Calibri (Body)"/>
              </a:rPr>
              <a:t>	– Ex- Branded Desktop (HP)</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CDAD11FD-E4BB-45E9-A74E-D9B9615D8EB6}"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10" name="Content Placeholder 2"/>
          <p:cNvSpPr txBox="1">
            <a:spLocks/>
          </p:cNvSpPr>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does secure architecture design means?</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a:t>
            </a:r>
            <a:r>
              <a:rPr lang="en-IN" sz="2200" dirty="0">
                <a:latin typeface="Calibri (Body)"/>
              </a:rPr>
              <a:t>Security Issues with Hardware</a:t>
            </a:r>
            <a:r>
              <a:rPr lang="en-US" sz="2200" dirty="0">
                <a:latin typeface="Calibri (Body)"/>
              </a:rPr>
              <a:t>?</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security analysis</a:t>
            </a:r>
            <a:r>
              <a:rPr lang="en-IN" sz="2200" dirty="0">
                <a:latin typeface="Calibri (Body)"/>
              </a:rPr>
              <a:t>?</a:t>
            </a:r>
          </a:p>
          <a:p>
            <a:pPr marL="457200" indent="-457200">
              <a:spcBef>
                <a:spcPts val="600"/>
              </a:spcBef>
              <a:spcAft>
                <a:spcPts val="2400"/>
              </a:spcAft>
              <a:buFont typeface="+mj-lt"/>
              <a:buAutoNum type="arabicPeriod"/>
            </a:pPr>
            <a:r>
              <a:rPr lang="en-IN" sz="2200" dirty="0">
                <a:latin typeface="Calibri (Body)"/>
              </a:rPr>
              <a:t>What are the principles for secure system design?</a:t>
            </a: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p>
          <a:p>
            <a:pPr marL="457200" indent="-457200" algn="just">
              <a:buFont typeface="+mj-lt"/>
              <a:buAutoNum type="arabicPeriod"/>
            </a:pPr>
            <a:r>
              <a:rPr lang="en-US" sz="2400" dirty="0">
                <a:latin typeface="Calibri (Body)"/>
              </a:rPr>
              <a:t>Define Vendor challenges and user challenges for application security?</a:t>
            </a:r>
          </a:p>
          <a:p>
            <a:pPr marL="457200" indent="-457200" algn="just">
              <a:buFont typeface="+mj-lt"/>
              <a:buAutoNum type="arabicPeriod"/>
            </a:pPr>
            <a:r>
              <a:rPr lang="en-US" sz="2400" dirty="0">
                <a:latin typeface="Calibri (Body)"/>
              </a:rPr>
              <a:t>Write a short note on data disposal.</a:t>
            </a:r>
          </a:p>
          <a:p>
            <a:pPr marL="457200" indent="-457200" algn="just">
              <a:buFont typeface="+mj-lt"/>
              <a:buAutoNum type="arabicPeriod"/>
            </a:pPr>
            <a:r>
              <a:rPr lang="en-US" sz="2400" dirty="0">
                <a:latin typeface="Calibri (Body)"/>
              </a:rPr>
              <a:t>What do you mean by physical security of IT assets? </a:t>
            </a:r>
          </a:p>
          <a:p>
            <a:pPr marL="457200" indent="-457200" algn="just">
              <a:buFont typeface="+mj-lt"/>
              <a:buAutoNum type="arabicPeriod"/>
            </a:pPr>
            <a:r>
              <a:rPr lang="en-US" sz="2400" dirty="0">
                <a:latin typeface="Calibri (Body)"/>
              </a:rPr>
              <a:t> Explain Information security governance. </a:t>
            </a:r>
          </a:p>
          <a:p>
            <a:pPr marL="457200" indent="-457200" algn="just">
              <a:buFont typeface="+mj-lt"/>
              <a:buAutoNum type="arabicPeriod"/>
            </a:pPr>
            <a:r>
              <a:rPr lang="en-US" sz="2400" dirty="0">
                <a:latin typeface="Calibri (Body)"/>
              </a:rPr>
              <a:t>Write design Security Issues in Hardware, Data Storage   &amp; Downloadable Devices?</a:t>
            </a:r>
          </a:p>
          <a:p>
            <a:pPr marL="457200" indent="-457200" algn="just">
              <a:buFont typeface="+mj-lt"/>
              <a:buAutoNum type="arabicPeriod"/>
            </a:pPr>
            <a:r>
              <a:rPr lang="en-IN" sz="2400" dirty="0">
                <a:latin typeface="Calibri (Body)"/>
              </a:rPr>
              <a:t>What are the different Measures of Backup Security</a:t>
            </a:r>
          </a:p>
          <a:p>
            <a:pPr marL="457200" indent="-457200" algn="just">
              <a:buFont typeface="+mj-lt"/>
              <a:buAutoNum type="arabicPeriod"/>
            </a:pPr>
            <a:r>
              <a:rPr lang="en-US" sz="2400" dirty="0">
                <a:latin typeface="Calibri (Body)"/>
              </a:rPr>
              <a:t>What are the different types of Biometric? </a:t>
            </a: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AF9024CA-C1A6-450E-A519-AEDBA612AA3D}"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https://youtu.be/cUvMIOdaSBs</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6E357D22-A13B-41C9-BD38-85A10E97A0F6}"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6B4C44-2DD4-4FB4-8B5C-C25C353F739A}"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Hardware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algn="just">
              <a:spcAft>
                <a:spcPts val="1800"/>
              </a:spcAft>
            </a:pPr>
            <a:r>
              <a:rPr lang="en-IN" sz="2200" dirty="0">
                <a:latin typeface="Calibri (Body)"/>
              </a:rPr>
              <a:t>Hardware mainly faces security issues related to:</a:t>
            </a:r>
          </a:p>
          <a:p>
            <a:pPr algn="just">
              <a:buNone/>
            </a:pPr>
            <a:r>
              <a:rPr lang="en-IN" sz="2200" dirty="0">
                <a:latin typeface="Calibri (Body)"/>
              </a:rPr>
              <a:t>	-</a:t>
            </a:r>
            <a:r>
              <a:rPr lang="en-IN" sz="2200" dirty="0">
                <a:solidFill>
                  <a:srgbClr val="92D050"/>
                </a:solidFill>
                <a:latin typeface="Calibri (Body)"/>
              </a:rPr>
              <a:t>Stealing</a:t>
            </a:r>
          </a:p>
          <a:p>
            <a:pPr algn="just">
              <a:buNone/>
            </a:pPr>
            <a:r>
              <a:rPr lang="en-IN" sz="2200" dirty="0">
                <a:solidFill>
                  <a:srgbClr val="92D050"/>
                </a:solidFill>
                <a:latin typeface="Calibri (Body)"/>
              </a:rPr>
              <a:t>	-Destruction, </a:t>
            </a:r>
          </a:p>
          <a:p>
            <a:pPr algn="just">
              <a:buNone/>
            </a:pPr>
            <a:r>
              <a:rPr lang="en-IN" sz="2200" dirty="0">
                <a:solidFill>
                  <a:srgbClr val="92D050"/>
                </a:solidFill>
                <a:latin typeface="Calibri (Body)"/>
              </a:rPr>
              <a:t>	-Gaining unauthorized access</a:t>
            </a:r>
          </a:p>
          <a:p>
            <a:pPr algn="just">
              <a:spcAft>
                <a:spcPts val="1800"/>
              </a:spcAft>
              <a:buNone/>
            </a:pPr>
            <a:r>
              <a:rPr lang="en-IN" sz="2200" dirty="0">
                <a:solidFill>
                  <a:srgbClr val="92D050"/>
                </a:solidFill>
                <a:latin typeface="Calibri (Body)"/>
              </a:rPr>
              <a:t>	-Breaching the security code of conduct</a:t>
            </a:r>
            <a:r>
              <a:rPr lang="en-IN" sz="2200" dirty="0">
                <a:latin typeface="Calibri (Body)"/>
              </a:rPr>
              <a:t>.</a:t>
            </a:r>
          </a:p>
          <a:p>
            <a:pPr algn="just">
              <a:spcAft>
                <a:spcPts val="1800"/>
              </a:spcAft>
            </a:pPr>
            <a:r>
              <a:rPr lang="en-IN" sz="2200" dirty="0">
                <a:solidFill>
                  <a:srgbClr val="FF5050"/>
                </a:solidFill>
                <a:latin typeface="Calibri (Body)"/>
              </a:rPr>
              <a:t>Example-</a:t>
            </a:r>
            <a:r>
              <a:rPr lang="en-IN" sz="2200" dirty="0">
                <a:latin typeface="Calibri (Body)"/>
              </a:rPr>
              <a:t> if an organization has given laptops to some of its employees, it can be possible that they are using their laptop for illegitimate activities, which result into threats for the organizations’ data integrity and confidentiality.</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 calcmode="lin" valueType="num">
                                      <p:cBhvr additive="base">
                                        <p:cTn id="7"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DE1305-DE49-454A-8828-FD0AC52411E9}"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Ways to Secure Hardware</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algn="just"/>
            <a:r>
              <a:rPr lang="en-US" sz="2200" dirty="0">
                <a:latin typeface="Calibri (Body)"/>
              </a:rPr>
              <a:t>Locks and access control mechanisms-</a:t>
            </a:r>
          </a:p>
          <a:p>
            <a:pPr lvl="1" algn="just"/>
            <a:r>
              <a:rPr lang="en-US" sz="2200" dirty="0">
                <a:latin typeface="Calibri (Body)"/>
              </a:rPr>
              <a:t>Biometric access control, </a:t>
            </a:r>
          </a:p>
          <a:p>
            <a:pPr lvl="1" algn="just"/>
            <a:r>
              <a:rPr lang="en-US" sz="2200" dirty="0">
                <a:latin typeface="Calibri (Body)"/>
              </a:rPr>
              <a:t>Authentication codes/tokens,</a:t>
            </a:r>
          </a:p>
          <a:p>
            <a:pPr lvl="1" algn="just">
              <a:spcAft>
                <a:spcPts val="1800"/>
              </a:spcAft>
            </a:pPr>
            <a:r>
              <a:rPr lang="en-US" sz="2200" dirty="0">
                <a:latin typeface="Calibri (Body)"/>
              </a:rPr>
              <a:t>Radio Frequency Identification (RFID), etc. </a:t>
            </a:r>
          </a:p>
          <a:p>
            <a:pPr algn="just">
              <a:spcAft>
                <a:spcPts val="1800"/>
              </a:spcAft>
            </a:pPr>
            <a:r>
              <a:rPr lang="en-US" sz="2200" dirty="0">
                <a:latin typeface="Calibri (Body)"/>
              </a:rPr>
              <a:t>You also need to apply Local intranet and Virtual Private Networks (VPNs) to provide complete security for your system. </a:t>
            </a:r>
          </a:p>
          <a:p>
            <a:pPr algn="just"/>
            <a:r>
              <a:rPr lang="en-US" sz="2200" dirty="0">
                <a:latin typeface="Calibri (Body)"/>
              </a:rPr>
              <a:t>However, network routers are also subjected to eavesdropping and other kinds of attack that may harm your organization’s internal security.</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4" end="4"/>
                                            </p:txEl>
                                          </p:spTgt>
                                        </p:tgtEl>
                                        <p:attrNameLst>
                                          <p:attrName>style.visibility</p:attrName>
                                        </p:attrNameLst>
                                      </p:cBhvr>
                                      <p:to>
                                        <p:strVal val="visible"/>
                                      </p:to>
                                    </p:set>
                                    <p:anim calcmode="lin" valueType="num">
                                      <p:cBhvr additive="base">
                                        <p:cTn id="7"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5" end="5"/>
                                            </p:txEl>
                                          </p:spTgt>
                                        </p:tgtEl>
                                        <p:attrNameLst>
                                          <p:attrName>style.visibility</p:attrName>
                                        </p:attrNameLst>
                                      </p:cBhvr>
                                      <p:to>
                                        <p:strVal val="visible"/>
                                      </p:to>
                                    </p:set>
                                    <p:anim calcmode="lin" valueType="num">
                                      <p:cBhvr additive="base">
                                        <p:cTn id="13"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7D318487-D70C-40C0-9821-7631152E027A}"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89CF8A19-8129-47D9-9AE5-E1DEFEB9C27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10" name="Content Placeholder 2"/>
          <p:cNvSpPr txBox="1">
            <a:spLocks/>
          </p:cNvSpPr>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is hardware security?</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Differentiate breaching and stealing.</a:t>
            </a:r>
            <a:endParaRPr lang="en-IN" sz="2200" dirty="0">
              <a:latin typeface="Calibri (Body)"/>
            </a:endParaRP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https://youtu.be/Ye2H1n2MtIc</a:t>
            </a:r>
            <a:endParaRPr lang="en-US" sz="2200" dirty="0"/>
          </a:p>
          <a:p>
            <a:pPr>
              <a:spcAft>
                <a:spcPts val="1200"/>
              </a:spcAft>
            </a:pPr>
            <a:r>
              <a:rPr lang="en-US" sz="2200" dirty="0">
                <a:hlinkClick r:id="rId3"/>
              </a:rPr>
              <a:t>https://youtu.be/xwgecIX3E4I</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BABAF901-01C8-4D22-AFFD-E6BE4BD2C082}"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1B7E58D-56B4-4769-B452-2BA5AD0C04BB}"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p14="http://schemas.microsoft.com/office/powerpoint/2010/main" val="1000415422"/>
              </p:ext>
            </p:extLst>
          </p:nvPr>
        </p:nvGraphicFramePr>
        <p:xfrm>
          <a:off x="539552" y="1556792"/>
          <a:ext cx="7800528" cy="3600400"/>
        </p:xfrm>
        <a:graphic>
          <a:graphicData uri="http://schemas.openxmlformats.org/drawingml/2006/table">
            <a:tbl>
              <a:tblPr firstRow="1" bandRow="1">
                <a:tableStyleId>{5C22544A-7EE6-4342-B048-85BDC9FD1C3A}</a:tableStyleId>
              </a:tblPr>
              <a:tblGrid>
                <a:gridCol w="2203648">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167880">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l">
                        <a:buFont typeface="Arial" pitchFamily="34" charset="0"/>
                        <a:buNone/>
                      </a:pPr>
                      <a:r>
                        <a:rPr lang="en-IN" sz="2200" kern="1200" dirty="0">
                          <a:solidFill>
                            <a:schemeClr val="dk1"/>
                          </a:solidFill>
                          <a:latin typeface="+mn-lt"/>
                          <a:ea typeface="+mn-ea"/>
                          <a:cs typeface="+mn-cs"/>
                        </a:rPr>
                        <a:t>Data Storage </a:t>
                      </a:r>
                      <a:r>
                        <a:rPr lang="en-IN" sz="2200" b="0" i="0" kern="1200" dirty="0">
                          <a:solidFill>
                            <a:schemeClr val="dk1"/>
                          </a:solidFill>
                          <a:latin typeface="+mn-lt"/>
                          <a:ea typeface="+mn-ea"/>
                          <a:cs typeface="Times New Roman" pitchFamily="18" charset="0"/>
                        </a:rPr>
                        <a:t>and Downloadable Devices</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Understand the security issues in  data  storage and Downloadable Devices</a:t>
                      </a:r>
                      <a:endParaRPr lang="en-GB" sz="2200" dirty="0">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2AA399-6404-4F1D-9CE9-01B36E26298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Downloadable (Peripheral)Devices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371600"/>
            <a:ext cx="8405842" cy="4843482"/>
          </a:xfrm>
        </p:spPr>
        <p:txBody>
          <a:bodyPr>
            <a:noAutofit/>
          </a:bodyPr>
          <a:lstStyle/>
          <a:p>
            <a:pPr algn="just"/>
            <a:r>
              <a:rPr lang="en-US" sz="2200" b="1" dirty="0">
                <a:latin typeface="Calibri (Body)"/>
              </a:rPr>
              <a:t>Peripheral devices : </a:t>
            </a:r>
            <a:r>
              <a:rPr lang="en-US" sz="2200" dirty="0">
                <a:latin typeface="Calibri (Body)"/>
              </a:rPr>
              <a:t>The term peripheral device refers to all hardware components that are attached to a computer and are controlled by the computer system, but they are not the core components of the computer. </a:t>
            </a:r>
          </a:p>
          <a:p>
            <a:pPr algn="just"/>
            <a:r>
              <a:rPr lang="en-US" sz="2200" dirty="0">
                <a:latin typeface="Calibri (Body)"/>
              </a:rPr>
              <a:t>Peripherals can also be defined as devices that can be easily removed and plugged into a computer system. Types are:</a:t>
            </a:r>
          </a:p>
          <a:p>
            <a:pPr marL="457200" indent="-457200" algn="just">
              <a:buFont typeface="+mj-lt"/>
              <a:buAutoNum type="arabicPeriod"/>
            </a:pPr>
            <a:r>
              <a:rPr lang="en-US" sz="2200" dirty="0">
                <a:latin typeface="Calibri (Body)"/>
                <a:hlinkClick r:id="rId3" tooltip="Input device">
                  <a:extLst>
                    <a:ext uri="{A12FA001-AC4F-418D-AE19-62706E023703}">
                      <ahyp:hlinkClr xmlns:ahyp="http://schemas.microsoft.com/office/drawing/2018/hyperlinkcolor" val="tx"/>
                    </a:ext>
                  </a:extLst>
                </a:hlinkClick>
              </a:rPr>
              <a:t>Input device</a:t>
            </a:r>
            <a:r>
              <a:rPr lang="en-US" sz="2200" dirty="0">
                <a:latin typeface="Calibri (Body)"/>
              </a:rPr>
              <a:t> sends data or instructions to the computer, such as Mouse, Keyboard, Scanner. </a:t>
            </a:r>
          </a:p>
          <a:p>
            <a:pPr marL="457200" indent="-457200" algn="just">
              <a:buFont typeface="+mj-lt"/>
              <a:buAutoNum type="arabicPeriod"/>
            </a:pPr>
            <a:r>
              <a:rPr lang="en-US" sz="2200" dirty="0">
                <a:latin typeface="Calibri (Body)"/>
                <a:hlinkClick r:id="rId4" tooltip="Output device">
                  <a:extLst>
                    <a:ext uri="{A12FA001-AC4F-418D-AE19-62706E023703}">
                      <ahyp:hlinkClr xmlns:ahyp="http://schemas.microsoft.com/office/drawing/2018/hyperlinkcolor" val="tx"/>
                    </a:ext>
                  </a:extLst>
                </a:hlinkClick>
              </a:rPr>
              <a:t>Output device</a:t>
            </a:r>
            <a:r>
              <a:rPr lang="en-US" sz="2200" dirty="0">
                <a:latin typeface="Calibri (Body)"/>
              </a:rPr>
              <a:t> provides output data from the computer, such as a Monitor, printer, projector.</a:t>
            </a:r>
          </a:p>
          <a:p>
            <a:pPr marL="457200" indent="-457200" algn="just">
              <a:buFont typeface="+mj-lt"/>
              <a:buAutoNum type="arabicPeriod"/>
            </a:pPr>
            <a:r>
              <a:rPr lang="en-US" sz="2200" u="sng" dirty="0">
                <a:latin typeface="Calibri (Body)"/>
              </a:rPr>
              <a:t>Storage Device </a:t>
            </a:r>
            <a:r>
              <a:rPr lang="en-US" sz="2200" dirty="0">
                <a:latin typeface="Calibri (Body)"/>
              </a:rPr>
              <a:t>which performs both input and output functions, such as CDs, DVDs, Pen drive, Memory card.</a:t>
            </a:r>
            <a:endParaRPr lang="en-US" sz="2200" b="1" dirty="0">
              <a:latin typeface="Calibri (Body)"/>
            </a:endParaRPr>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AA82C4-0884-42DC-B068-1DB0FB485D4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295401" y="51402"/>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Downloadable (Peripheral)Devices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04800" y="1295400"/>
            <a:ext cx="8534400" cy="4919682"/>
          </a:xfrm>
        </p:spPr>
        <p:txBody>
          <a:bodyPr>
            <a:noAutofit/>
          </a:bodyPr>
          <a:lstStyle/>
          <a:p>
            <a:pPr marL="0" indent="0" algn="just">
              <a:spcBef>
                <a:spcPts val="0"/>
              </a:spcBef>
              <a:buNone/>
            </a:pPr>
            <a:r>
              <a:rPr lang="en-US" sz="1400" dirty="0">
                <a:latin typeface="Calibri (Body)"/>
              </a:rPr>
              <a:t>.</a:t>
            </a:r>
            <a:r>
              <a:rPr lang="en-US" sz="2200" dirty="0">
                <a:latin typeface="Calibri (Body)"/>
              </a:rPr>
              <a:t>The threats to the security of data storage devices can be External or Internal. </a:t>
            </a:r>
          </a:p>
          <a:p>
            <a:pPr marL="0" indent="0" algn="just">
              <a:spcBef>
                <a:spcPts val="0"/>
              </a:spcBef>
              <a:buNone/>
            </a:pPr>
            <a:endParaRPr lang="en-US" sz="2200" dirty="0">
              <a:latin typeface="Calibri (Body)"/>
            </a:endParaRPr>
          </a:p>
          <a:p>
            <a:pPr algn="just">
              <a:spcBef>
                <a:spcPts val="0"/>
              </a:spcBef>
              <a:buFont typeface="+mj-lt"/>
              <a:buAutoNum type="arabicPeriod"/>
            </a:pPr>
            <a:r>
              <a:rPr lang="en-US" sz="2200" b="1" dirty="0">
                <a:latin typeface="Calibri (Body)"/>
              </a:rPr>
              <a:t>Internal : </a:t>
            </a:r>
            <a:r>
              <a:rPr lang="en-US" sz="2200" dirty="0">
                <a:latin typeface="Calibri (Body)"/>
              </a:rPr>
              <a:t>If you have stored some data on a CD and some unauthenticated user gets access to that CD, he/she may use it unlawfully. If the device has inbuilt security mechanisms, then it can be destroyed, thereby resulting in loss of some crucial data. This can create problems for data integrity and availability.</a:t>
            </a:r>
          </a:p>
          <a:p>
            <a:pPr algn="just">
              <a:spcAft>
                <a:spcPts val="1800"/>
              </a:spcAft>
              <a:buFont typeface="+mj-lt"/>
              <a:buAutoNum type="arabicPeriod"/>
            </a:pPr>
            <a:r>
              <a:rPr lang="en-IN" sz="2200" b="1" dirty="0">
                <a:latin typeface="Calibri (Body)"/>
              </a:rPr>
              <a:t>External : </a:t>
            </a:r>
            <a:r>
              <a:rPr lang="en-IN" sz="2200" dirty="0">
                <a:latin typeface="Calibri (Body)"/>
              </a:rPr>
              <a:t>In external threat, unseen entity can create a change which cannot be easily detected.</a:t>
            </a:r>
            <a:r>
              <a:rPr lang="en-US" sz="2200" dirty="0">
                <a:latin typeface="Calibri (Body)"/>
              </a:rPr>
              <a:t> Such change of information if is allowed in the data storage device, then a person may alter the data in such a way that it is no longer available for authenticated users. </a:t>
            </a:r>
            <a:endParaRPr lang="en-US" sz="1200" dirty="0">
              <a:latin typeface="Calibri (Body)"/>
            </a:endParaRPr>
          </a:p>
          <a:p>
            <a:pPr algn="just">
              <a:spcAft>
                <a:spcPts val="1200"/>
              </a:spcAft>
            </a:pPr>
            <a:endParaRPr lang="en-US" sz="1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AA82C4-0884-42DC-B068-1DB0FB485D4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295401" y="51402"/>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Downloadable (Peripheral)Devices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04800" y="2057400"/>
            <a:ext cx="8534400" cy="4157682"/>
          </a:xfrm>
        </p:spPr>
        <p:txBody>
          <a:bodyPr>
            <a:noAutofit/>
          </a:bodyPr>
          <a:lstStyle/>
          <a:p>
            <a:pPr marL="0" indent="0" algn="just">
              <a:spcBef>
                <a:spcPts val="0"/>
              </a:spcBef>
              <a:buNone/>
            </a:pPr>
            <a:r>
              <a:rPr lang="en-US" sz="2200" dirty="0">
                <a:latin typeface="Calibri (Body)"/>
              </a:rPr>
              <a:t>Their loss and theft, disposal, stealing of data, denial of data, malware introduction, etc.</a:t>
            </a:r>
          </a:p>
          <a:p>
            <a:pPr marL="0" indent="0" algn="just">
              <a:spcBef>
                <a:spcPts val="0"/>
              </a:spcBef>
              <a:buNone/>
            </a:pPr>
            <a:endParaRPr lang="en-US" sz="2200" dirty="0">
              <a:latin typeface="Calibri (Body)"/>
            </a:endParaRPr>
          </a:p>
          <a:p>
            <a:pPr marL="0" indent="0" algn="just">
              <a:spcBef>
                <a:spcPts val="0"/>
              </a:spcBef>
              <a:buNone/>
            </a:pPr>
            <a:r>
              <a:rPr lang="en-IN" sz="2200" dirty="0">
                <a:latin typeface="Calibri (Body)"/>
              </a:rPr>
              <a:t>Specific security measures should be applied to protect information from being damaged, stolen, or corrupted by internal or external threats.</a:t>
            </a:r>
          </a:p>
          <a:p>
            <a:pPr algn="just">
              <a:spcBef>
                <a:spcPts val="0"/>
              </a:spcBef>
            </a:pPr>
            <a:endParaRPr lang="en-US" sz="1200" dirty="0">
              <a:latin typeface="Calibri (Body)"/>
            </a:endParaRPr>
          </a:p>
          <a:p>
            <a:pPr algn="just">
              <a:spcAft>
                <a:spcPts val="1200"/>
              </a:spcAft>
            </a:pPr>
            <a:endParaRPr lang="en-US" sz="1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46384698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D33A27-7128-44BB-B888-7AF8CF3BBB3E}"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Recap</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990600" y="2057400"/>
            <a:ext cx="7596158" cy="4086244"/>
          </a:xfrm>
        </p:spPr>
        <p:txBody>
          <a:bodyPr>
            <a:noAutofit/>
          </a:bodyPr>
          <a:lstStyle/>
          <a:p>
            <a:pPr lvl="0">
              <a:spcAft>
                <a:spcPts val="1200"/>
              </a:spcAft>
            </a:pPr>
            <a:r>
              <a:rPr lang="en-US" sz="2200" dirty="0">
                <a:latin typeface="Calibri (Body)"/>
              </a:rPr>
              <a:t>Security Architecture Components</a:t>
            </a:r>
            <a:endParaRPr lang="en-IN" sz="2200" dirty="0">
              <a:latin typeface="Calibri (Body)"/>
            </a:endParaRPr>
          </a:p>
          <a:p>
            <a:pPr lvl="0">
              <a:spcAft>
                <a:spcPts val="1200"/>
              </a:spcAft>
            </a:pPr>
            <a:r>
              <a:rPr lang="en-US" sz="2200" dirty="0">
                <a:latin typeface="Calibri (Body)"/>
              </a:rPr>
              <a:t>Security Architecture and Design </a:t>
            </a:r>
            <a:endParaRPr lang="en-IN" sz="2200" dirty="0">
              <a:latin typeface="Calibri (Body)"/>
            </a:endParaRPr>
          </a:p>
          <a:p>
            <a:pPr lvl="0">
              <a:spcAft>
                <a:spcPts val="1200"/>
              </a:spcAft>
            </a:pPr>
            <a:r>
              <a:rPr lang="en-IN" sz="2200" dirty="0">
                <a:latin typeface="Calibri (Body)"/>
              </a:rPr>
              <a:t>Concepts for Secure System Design </a:t>
            </a:r>
          </a:p>
          <a:p>
            <a:pPr lvl="0">
              <a:spcAft>
                <a:spcPts val="1200"/>
              </a:spcAft>
            </a:pPr>
            <a:r>
              <a:rPr lang="en-IN" sz="2200" dirty="0">
                <a:latin typeface="Calibri (Body)"/>
              </a:rPr>
              <a:t>Secure Issues with Downloadable devices </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4125AF26-79CC-47EF-966C-868EA7D99F6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10" name="Content Placeholder 2"/>
          <p:cNvSpPr txBox="1">
            <a:spLocks/>
          </p:cNvSpPr>
          <p:nvPr/>
        </p:nvSpPr>
        <p:spPr>
          <a:xfrm>
            <a:off x="685800" y="2438400"/>
            <a:ext cx="8229600" cy="3382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are security issues with storage devices?</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security issues with peripheral devices?</a:t>
            </a:r>
            <a:endParaRPr lang="en-IN" sz="2200" dirty="0">
              <a:latin typeface="Calibri (Body)"/>
            </a:endParaRPr>
          </a:p>
          <a:p>
            <a:pPr marL="457200" indent="-457200">
              <a:spcBef>
                <a:spcPts val="600"/>
              </a:spcBef>
              <a:spcAft>
                <a:spcPts val="2400"/>
              </a:spcAft>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p>
          <a:p>
            <a:pPr marL="457200" indent="-457200" algn="just">
              <a:buFont typeface="+mj-lt"/>
              <a:buAutoNum type="arabicPeriod"/>
            </a:pPr>
            <a:r>
              <a:rPr lang="en-US" sz="2400" dirty="0">
                <a:latin typeface="Calibri (Body)"/>
              </a:rPr>
              <a:t>Define Vendor challenges and user challenges for application security?</a:t>
            </a:r>
          </a:p>
          <a:p>
            <a:pPr marL="457200" indent="-457200" algn="just">
              <a:buFont typeface="+mj-lt"/>
              <a:buAutoNum type="arabicPeriod"/>
            </a:pPr>
            <a:r>
              <a:rPr lang="en-US" sz="2400" dirty="0">
                <a:latin typeface="Calibri (Body)"/>
              </a:rPr>
              <a:t>Write a short note on data disposal.</a:t>
            </a:r>
          </a:p>
          <a:p>
            <a:pPr marL="457200" indent="-457200" algn="just">
              <a:buFont typeface="+mj-lt"/>
              <a:buAutoNum type="arabicPeriod"/>
            </a:pPr>
            <a:r>
              <a:rPr lang="en-US" sz="2400" dirty="0">
                <a:latin typeface="Calibri (Body)"/>
              </a:rPr>
              <a:t>What do you mean by physical security of IT assets? </a:t>
            </a:r>
          </a:p>
          <a:p>
            <a:pPr marL="457200" indent="-457200" algn="just">
              <a:buFont typeface="+mj-lt"/>
              <a:buAutoNum type="arabicPeriod"/>
            </a:pPr>
            <a:r>
              <a:rPr lang="en-US" sz="2400" dirty="0">
                <a:latin typeface="Calibri (Body)"/>
              </a:rPr>
              <a:t> Explain Information security governance. </a:t>
            </a:r>
          </a:p>
          <a:p>
            <a:pPr marL="457200" indent="-457200" algn="just">
              <a:buFont typeface="+mj-lt"/>
              <a:buAutoNum type="arabicPeriod"/>
            </a:pPr>
            <a:r>
              <a:rPr lang="en-US" sz="2400" dirty="0">
                <a:latin typeface="Calibri (Body)"/>
              </a:rPr>
              <a:t>Write design Security Issues in Hardware, Data Storage   &amp; Downloadable Devices?</a:t>
            </a:r>
          </a:p>
          <a:p>
            <a:pPr marL="457200" indent="-457200" algn="just">
              <a:buFont typeface="+mj-lt"/>
              <a:buAutoNum type="arabicPeriod"/>
            </a:pPr>
            <a:r>
              <a:rPr lang="en-IN" sz="2400" dirty="0">
                <a:latin typeface="Calibri (Body)"/>
              </a:rPr>
              <a:t>What are the different Measures of Backup Security</a:t>
            </a:r>
          </a:p>
          <a:p>
            <a:pPr marL="457200" indent="-457200" algn="just">
              <a:buFont typeface="+mj-lt"/>
              <a:buAutoNum type="arabicPeriod"/>
            </a:pPr>
            <a:r>
              <a:rPr lang="en-US" sz="2400" dirty="0">
                <a:latin typeface="Calibri (Body)"/>
              </a:rPr>
              <a:t>What are the different types of Biometric? </a:t>
            </a: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A74A01E9-E906-4DB7-A220-5817B30B770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https://youtu.be/Ye2H1n2MtIc</a:t>
            </a:r>
            <a:endParaRPr lang="en-US" sz="2200" dirty="0"/>
          </a:p>
          <a:p>
            <a:pPr>
              <a:spcAft>
                <a:spcPts val="1200"/>
              </a:spcAft>
            </a:pPr>
            <a:r>
              <a:rPr lang="en-US" sz="2200" dirty="0">
                <a:hlinkClick r:id="rId3"/>
              </a:rPr>
              <a:t>https://youtu.be/xwgecIX3E4I</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264B839A-399A-460D-8F0B-DD2C35A96E22}"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0262882A-3027-4A3A-B869-CAE76A6F99E5}"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F23373C-87E4-430F-8832-4F7120917D71}"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p14="http://schemas.microsoft.com/office/powerpoint/2010/main" val="3536113466"/>
              </p:ext>
            </p:extLst>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ctr">
                        <a:buFont typeface="Arial" pitchFamily="34" charset="0"/>
                        <a:buNone/>
                      </a:pPr>
                      <a:r>
                        <a:rPr lang="en-IN" sz="2400" dirty="0">
                          <a:latin typeface="Calibri (Body)"/>
                        </a:rPr>
                        <a:t>Physical Security of IT Assets</a:t>
                      </a:r>
                      <a:endParaRPr lang="en-US" sz="2200" b="1" dirty="0">
                        <a:solidFill>
                          <a:schemeClr val="tx1"/>
                        </a:solidFill>
                        <a:latin typeface="+mn-lt"/>
                        <a:cs typeface="Times New Roman" pitchFamily="18"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kern="1200" dirty="0">
                          <a:solidFill>
                            <a:schemeClr val="dk1"/>
                          </a:solidFill>
                          <a:latin typeface="Calibri (Body)"/>
                          <a:ea typeface="+mn-ea"/>
                          <a:cs typeface="+mn-cs"/>
                        </a:rPr>
                        <a:t>Study of  concept of </a:t>
                      </a:r>
                      <a:r>
                        <a:rPr lang="en-IN" sz="2400" kern="1200" dirty="0">
                          <a:solidFill>
                            <a:schemeClr val="dk1"/>
                          </a:solidFill>
                          <a:latin typeface="Calibri (Body)"/>
                          <a:ea typeface="+mn-ea"/>
                          <a:cs typeface="+mn-cs"/>
                        </a:rPr>
                        <a:t>Physical Security of IT Assets</a:t>
                      </a:r>
                      <a:endParaRPr lang="en-US" sz="2400" kern="1200" dirty="0">
                        <a:solidFill>
                          <a:schemeClr val="dk1"/>
                        </a:solidFill>
                        <a:latin typeface="Calibri (Body)"/>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200" b="1" dirty="0">
                        <a:solidFill>
                          <a:schemeClr val="tx1"/>
                        </a:solidFill>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ABD3EA-9B2D-42F5-BDF0-C03BA07228B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Physical Security of IT Assets(CO3)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pPr>
            <a:r>
              <a:rPr lang="en-US" sz="2200" dirty="0">
                <a:latin typeface="Calibri (Body)"/>
              </a:rPr>
              <a:t>When it comes to providing security to your IT assets, you should keep it as simple, coherent, and standardized as possible. The primary threats for the physical security are as follows:</a:t>
            </a:r>
          </a:p>
          <a:p>
            <a:pPr marL="971550" lvl="1" indent="-514350" algn="just">
              <a:spcBef>
                <a:spcPts val="600"/>
              </a:spcBef>
            </a:pPr>
            <a:r>
              <a:rPr lang="en-US" sz="2200" dirty="0">
                <a:solidFill>
                  <a:srgbClr val="FF0000"/>
                </a:solidFill>
                <a:latin typeface="Calibri (Body)"/>
              </a:rPr>
              <a:t>Physical access exposure to human beings: </a:t>
            </a:r>
          </a:p>
          <a:p>
            <a:pPr lvl="2" algn="just">
              <a:spcBef>
                <a:spcPts val="600"/>
              </a:spcBef>
            </a:pPr>
            <a:r>
              <a:rPr lang="en-US" sz="2200" dirty="0">
                <a:latin typeface="Calibri (Body)"/>
              </a:rPr>
              <a:t>Organizations’ own employees =&gt; theft, fraud, accidents, and sabotage.</a:t>
            </a:r>
          </a:p>
          <a:p>
            <a:pPr lvl="2" algn="just">
              <a:spcBef>
                <a:spcPts val="600"/>
              </a:spcBef>
            </a:pPr>
            <a:r>
              <a:rPr lang="en-US" sz="2200" dirty="0">
                <a:latin typeface="Calibri (Body)"/>
              </a:rPr>
              <a:t>Data Tampering by unauthorized users</a:t>
            </a:r>
            <a:endParaRPr lang="en-US" sz="2200" b="1" dirty="0">
              <a:latin typeface="Calibri (Body)"/>
            </a:endParaRPr>
          </a:p>
          <a:p>
            <a:pPr marL="971550" lvl="1" indent="-514350" algn="just">
              <a:spcBef>
                <a:spcPts val="600"/>
              </a:spcBef>
            </a:pPr>
            <a:r>
              <a:rPr lang="en-US" sz="2200" dirty="0">
                <a:solidFill>
                  <a:srgbClr val="FF0000"/>
                </a:solidFill>
                <a:latin typeface="Calibri (Body)"/>
              </a:rPr>
              <a:t>Physical access exposure to natural disasters:</a:t>
            </a:r>
          </a:p>
          <a:p>
            <a:pPr lvl="2" algn="just">
              <a:spcBef>
                <a:spcPts val="600"/>
              </a:spcBef>
            </a:pPr>
            <a:r>
              <a:rPr lang="en-US" sz="2200" dirty="0">
                <a:latin typeface="Calibri (Body)"/>
              </a:rPr>
              <a:t>Natural disasters may destroy your computer systems or all data storage systems.</a:t>
            </a:r>
          </a:p>
          <a:p>
            <a:pPr lvl="2" algn="just">
              <a:spcBef>
                <a:spcPts val="600"/>
              </a:spcBef>
            </a:pPr>
            <a:r>
              <a:rPr lang="en-US" sz="2200" dirty="0">
                <a:latin typeface="Calibri (Body)"/>
              </a:rPr>
              <a:t>They might even interrupt your network. (fire, lightening, or electric interruption)</a:t>
            </a:r>
          </a:p>
          <a:p>
            <a:pPr marL="0" indent="0" algn="just">
              <a:spcBef>
                <a:spcPts val="600"/>
              </a:spcBef>
              <a:spcAft>
                <a:spcPts val="1800"/>
              </a:spcAft>
              <a:buNone/>
            </a:pPr>
            <a:endParaRPr lang="en-IN"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anim calcmode="lin" valueType="num">
                                      <p:cBhvr additive="base">
                                        <p:cTn id="2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C281B3-EF10-4735-ABB9-6B381B5C7E9A}"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Mechanisms to Solve Physical Security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buNone/>
            </a:pPr>
            <a:r>
              <a:rPr lang="en-IN" sz="2200" dirty="0">
                <a:solidFill>
                  <a:srgbClr val="FF5050"/>
                </a:solidFill>
                <a:latin typeface="Calibri (Body)"/>
              </a:rPr>
              <a:t>Physical access controls :</a:t>
            </a:r>
          </a:p>
          <a:p>
            <a:pPr marL="341313" indent="-342000" algn="just">
              <a:spcBef>
                <a:spcPts val="1200"/>
              </a:spcBef>
            </a:pPr>
            <a:r>
              <a:rPr lang="en-IN" sz="2200" dirty="0">
                <a:latin typeface="Calibri (Body)"/>
              </a:rPr>
              <a:t>The physical access control measures can be applied in various forms, such as locks, biometric authentication systems, photo IDs, Entry logs, magnetic locks using electronic key card, and computer terminal locks.</a:t>
            </a:r>
          </a:p>
          <a:p>
            <a:pPr marL="341313" indent="-342000" algn="just">
              <a:spcBef>
                <a:spcPts val="600"/>
              </a:spcBef>
              <a:buNone/>
            </a:pPr>
            <a:r>
              <a:rPr lang="en-IN" sz="2200" dirty="0">
                <a:solidFill>
                  <a:srgbClr val="FF5050"/>
                </a:solidFill>
                <a:latin typeface="Calibri (Body)"/>
              </a:rPr>
              <a:t>Electronic and visual surveillance systems:  </a:t>
            </a:r>
            <a:r>
              <a:rPr lang="en-IN" sz="2200" dirty="0">
                <a:latin typeface="Calibri (Body)"/>
              </a:rPr>
              <a:t>Through closed circuit television(CCTV), RFID sensors</a:t>
            </a:r>
          </a:p>
          <a:p>
            <a:pPr marL="341313" indent="-342000" algn="just">
              <a:spcBef>
                <a:spcPts val="600"/>
              </a:spcBef>
            </a:pPr>
            <a:r>
              <a:rPr lang="en-IN" sz="2200" dirty="0">
                <a:latin typeface="Calibri (Body)"/>
              </a:rPr>
              <a:t>CCTV cameras are also called the third eye because if human being missed noticing some people entering a restricted zone, these cameras could capture the event or photos.</a:t>
            </a:r>
          </a:p>
          <a:p>
            <a:pPr marL="341313" indent="-342000" algn="just">
              <a:spcBef>
                <a:spcPts val="600"/>
              </a:spcBef>
              <a:buNone/>
            </a:pPr>
            <a:r>
              <a:rPr lang="en-IN" sz="2200" dirty="0">
                <a:solidFill>
                  <a:srgbClr val="FF5050"/>
                </a:solidFill>
                <a:latin typeface="Calibri (Body)"/>
              </a:rPr>
              <a:t>Intrusion Detection Systems (IDS): </a:t>
            </a:r>
            <a:r>
              <a:rPr lang="en-IN" sz="2200" dirty="0">
                <a:latin typeface="Calibri (Body)"/>
              </a:rPr>
              <a:t>IDS is a way of dealing with unauthorized access to information system assets.</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 calcmode="lin" valueType="num">
                                      <p:cBhvr additive="base">
                                        <p:cTn id="27"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C6BA22-8787-404F-B463-E165933349FD}"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Biometrics and its types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spcAft>
                <a:spcPts val="3000"/>
              </a:spcAft>
            </a:pPr>
            <a:r>
              <a:rPr lang="en-IN" sz="2200" dirty="0">
                <a:latin typeface="Calibri (Body)"/>
              </a:rPr>
              <a:t>Biometrics involves something a person is, or a person does</a:t>
            </a:r>
          </a:p>
          <a:p>
            <a:pPr marL="341313" indent="-342000" algn="just">
              <a:spcBef>
                <a:spcPts val="600"/>
              </a:spcBef>
              <a:spcAft>
                <a:spcPts val="3000"/>
              </a:spcAft>
            </a:pPr>
            <a:r>
              <a:rPr lang="en-IN" sz="2200" dirty="0">
                <a:latin typeface="Calibri (Body)"/>
              </a:rPr>
              <a:t>It recognizes people based on two types</a:t>
            </a:r>
          </a:p>
          <a:p>
            <a:pPr marL="341313" indent="-342000" algn="just">
              <a:spcBef>
                <a:spcPts val="600"/>
              </a:spcBef>
              <a:spcAft>
                <a:spcPts val="3000"/>
              </a:spcAft>
            </a:pPr>
            <a:r>
              <a:rPr lang="en-IN" sz="2200" dirty="0">
                <a:latin typeface="Calibri (Body)"/>
              </a:rPr>
              <a:t>Physiological characteristics - fingerprints, face, retina, iris</a:t>
            </a:r>
          </a:p>
          <a:p>
            <a:pPr marL="341313" indent="-342000" algn="just">
              <a:spcBef>
                <a:spcPts val="600"/>
              </a:spcBef>
              <a:spcAft>
                <a:spcPts val="3000"/>
              </a:spcAft>
            </a:pPr>
            <a:r>
              <a:rPr lang="en-IN" sz="2200" dirty="0">
                <a:latin typeface="Calibri (Body)"/>
              </a:rPr>
              <a:t>Behavioural characteristics - gait, signature</a:t>
            </a:r>
          </a:p>
          <a:p>
            <a:pPr marL="341313" indent="-342000" algn="just">
              <a:spcBef>
                <a:spcPts val="600"/>
              </a:spcBef>
              <a:spcAft>
                <a:spcPts val="3000"/>
              </a:spcAft>
            </a:pPr>
            <a:r>
              <a:rPr lang="en-IN" sz="2200" dirty="0">
                <a:latin typeface="Calibri (Body)"/>
              </a:rPr>
              <a:t>Another class of biometrics is esoteric biometrics - vein pattern, lip print, brain wave pattern</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CB1769-87FE-478F-B1B4-A0A11FF78CCB}"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Biometrics and its types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04396" y="1357298"/>
            <a:ext cx="7496628" cy="4214842"/>
          </a:xfrm>
          <a:prstGeom prst="rect">
            <a:avLst/>
          </a:prstGeom>
          <a:noFill/>
          <a:ln w="9525">
            <a:noFill/>
            <a:miter lim="800000"/>
            <a:headEnd/>
            <a:tailEnd/>
          </a:ln>
          <a:effectLst/>
        </p:spPr>
      </p:pic>
      <p:sp>
        <p:nvSpPr>
          <p:cNvPr id="10" name="Rectangle 9"/>
          <p:cNvSpPr/>
          <p:nvPr/>
        </p:nvSpPr>
        <p:spPr>
          <a:xfrm>
            <a:off x="785786" y="5857892"/>
            <a:ext cx="1890261" cy="369332"/>
          </a:xfrm>
          <a:prstGeom prst="rect">
            <a:avLst/>
          </a:prstGeom>
        </p:spPr>
        <p:txBody>
          <a:bodyPr wrap="none">
            <a:spAutoFit/>
          </a:bodyPr>
          <a:lstStyle/>
          <a:p>
            <a:r>
              <a:rPr lang="en-IN" dirty="0">
                <a:latin typeface="Calibri (Body)"/>
              </a:rPr>
              <a:t>Source: </a:t>
            </a:r>
            <a:r>
              <a:rPr lang="en-IN" dirty="0" err="1">
                <a:latin typeface="Calibri (Body)"/>
              </a:rPr>
              <a:t>swayam</a:t>
            </a:r>
            <a:endParaRPr lang="en-IN" dirty="0"/>
          </a:p>
        </p:txBody>
      </p:sp>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44D353-C4CB-4F0E-889A-DD636ED9C995}"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929206"/>
          </a:xfrm>
        </p:spPr>
        <p:txBody>
          <a:bodyPr>
            <a:normAutofit/>
          </a:bodyPr>
          <a:lstStyle/>
          <a:p>
            <a:pPr algn="just">
              <a:lnSpc>
                <a:spcPct val="150000"/>
              </a:lnSpc>
            </a:pPr>
            <a:r>
              <a:rPr lang="en-US" sz="2200" dirty="0">
                <a:latin typeface="Calibri (Body)"/>
              </a:rPr>
              <a:t>Access control is a mechanism that defines and controls access rights for individuals who can use specific resources in the OS.</a:t>
            </a:r>
          </a:p>
          <a:p>
            <a:pPr algn="just">
              <a:lnSpc>
                <a:spcPct val="150000"/>
              </a:lnSpc>
            </a:pPr>
            <a:r>
              <a:rPr lang="en-US" sz="2200" dirty="0">
                <a:latin typeface="Calibri (Body)"/>
              </a:rPr>
              <a:t>The access control is a security feature through which the system permits or revokes the right to access any data and resource in a system.</a:t>
            </a:r>
          </a:p>
          <a:p>
            <a:pPr algn="just">
              <a:lnSpc>
                <a:spcPct val="150000"/>
              </a:lnSpc>
            </a:pPr>
            <a:r>
              <a:rPr lang="en-US" sz="2200" dirty="0">
                <a:latin typeface="Calibri (Body)"/>
              </a:rPr>
              <a:t>The permission to access a resource is called authorization.</a:t>
            </a:r>
          </a:p>
        </p:txBody>
      </p:sp>
      <p:pic>
        <p:nvPicPr>
          <p:cNvPr id="9"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7CC870-42D0-46EA-8638-678875C52D59}"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graphicFrame>
        <p:nvGraphicFramePr>
          <p:cNvPr id="9" name="Diagram 8">
            <a:extLst>
              <a:ext uri="{FF2B5EF4-FFF2-40B4-BE49-F238E27FC236}">
                <a16:creationId xmlns:a16="http://schemas.microsoft.com/office/drawing/2014/main" id="{1D7D1B54-F184-4CA5-B79D-DCA168A45E18}"/>
              </a:ext>
            </a:extLst>
          </p:cNvPr>
          <p:cNvGraphicFramePr/>
          <p:nvPr/>
        </p:nvGraphicFramePr>
        <p:xfrm>
          <a:off x="571472" y="1366496"/>
          <a:ext cx="8128000" cy="37055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a16="http://schemas.microsoft.com/office/drawing/2014/main" id="{AEE4F5D8-9CE4-4ABD-A25F-E04781669B82}"/>
              </a:ext>
            </a:extLst>
          </p:cNvPr>
          <p:cNvSpPr/>
          <p:nvPr/>
        </p:nvSpPr>
        <p:spPr>
          <a:xfrm>
            <a:off x="642910" y="5005999"/>
            <a:ext cx="2646355" cy="923330"/>
          </a:xfrm>
          <a:prstGeom prst="rect">
            <a:avLst/>
          </a:prstGeom>
          <a:ln>
            <a:solidFill>
              <a:schemeClr val="accent2"/>
            </a:solidFill>
          </a:ln>
        </p:spPr>
        <p:txBody>
          <a:bodyPr wrap="square">
            <a:spAutoFit/>
          </a:bodyPr>
          <a:lstStyle/>
          <a:p>
            <a:pPr algn="just"/>
            <a:r>
              <a:rPr lang="en-US" dirty="0">
                <a:latin typeface="LiberationSerif"/>
              </a:rPr>
              <a:t>User can create, read, edit, or delete file on the server</a:t>
            </a:r>
            <a:endParaRPr lang="en-US" dirty="0"/>
          </a:p>
        </p:txBody>
      </p:sp>
      <p:sp>
        <p:nvSpPr>
          <p:cNvPr id="11" name="Rectangle 10">
            <a:extLst>
              <a:ext uri="{FF2B5EF4-FFF2-40B4-BE49-F238E27FC236}">
                <a16:creationId xmlns:a16="http://schemas.microsoft.com/office/drawing/2014/main" id="{66AC34D2-8C13-4867-8A17-677D92A08DE0}"/>
              </a:ext>
            </a:extLst>
          </p:cNvPr>
          <p:cNvSpPr/>
          <p:nvPr/>
        </p:nvSpPr>
        <p:spPr>
          <a:xfrm>
            <a:off x="3786182" y="5006000"/>
            <a:ext cx="2575106" cy="923330"/>
          </a:xfrm>
          <a:prstGeom prst="rect">
            <a:avLst/>
          </a:prstGeom>
          <a:ln>
            <a:solidFill>
              <a:schemeClr val="accent2">
                <a:lumMod val="50000"/>
              </a:schemeClr>
            </a:solidFill>
          </a:ln>
        </p:spPr>
        <p:txBody>
          <a:bodyPr wrap="square">
            <a:spAutoFit/>
          </a:bodyPr>
          <a:lstStyle/>
          <a:p>
            <a:pPr algn="just"/>
            <a:r>
              <a:rPr lang="en-US" dirty="0">
                <a:latin typeface="LiberationSerif"/>
              </a:rPr>
              <a:t>User can execute a program on an application server</a:t>
            </a:r>
            <a:endParaRPr lang="en-US" dirty="0"/>
          </a:p>
        </p:txBody>
      </p:sp>
      <p:sp>
        <p:nvSpPr>
          <p:cNvPr id="12" name="Rectangle 11">
            <a:extLst>
              <a:ext uri="{FF2B5EF4-FFF2-40B4-BE49-F238E27FC236}">
                <a16:creationId xmlns:a16="http://schemas.microsoft.com/office/drawing/2014/main" id="{AD1E9E4F-DA70-4EC7-A930-5E3E770CFD82}"/>
              </a:ext>
            </a:extLst>
          </p:cNvPr>
          <p:cNvSpPr/>
          <p:nvPr/>
        </p:nvSpPr>
        <p:spPr>
          <a:xfrm>
            <a:off x="6715141" y="5005999"/>
            <a:ext cx="2428860" cy="923330"/>
          </a:xfrm>
          <a:prstGeom prst="rect">
            <a:avLst/>
          </a:prstGeom>
          <a:ln>
            <a:solidFill>
              <a:schemeClr val="accent4">
                <a:lumMod val="50000"/>
              </a:schemeClr>
            </a:solidFill>
          </a:ln>
        </p:spPr>
        <p:txBody>
          <a:bodyPr wrap="square">
            <a:spAutoFit/>
          </a:bodyPr>
          <a:lstStyle/>
          <a:p>
            <a:pPr algn="just"/>
            <a:r>
              <a:rPr lang="en-US" dirty="0">
                <a:latin typeface="LiberationSerif"/>
              </a:rPr>
              <a:t>User can retrieve or update information in a database</a:t>
            </a:r>
            <a:endParaRPr lang="en-US" dirty="0"/>
          </a:p>
        </p:txBody>
      </p:sp>
      <p:pic>
        <p:nvPicPr>
          <p:cNvPr id="13" name="Picture 4"/>
          <p:cNvPicPr>
            <a:picLocks noChangeAspect="1" noChangeArrowheads="1"/>
          </p:cNvPicPr>
          <p:nvPr/>
        </p:nvPicPr>
        <p:blipFill>
          <a:blip r:embed="rId9"/>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D0F00B-498F-4C80-8312-CA684DD99564}"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graphicFrame>
        <p:nvGraphicFramePr>
          <p:cNvPr id="13" name="Diagram 12">
            <a:extLst>
              <a:ext uri="{FF2B5EF4-FFF2-40B4-BE49-F238E27FC236}">
                <a16:creationId xmlns:a16="http://schemas.microsoft.com/office/drawing/2014/main" id="{099BE121-452E-457E-A40E-82CBCAF80B42}"/>
              </a:ext>
            </a:extLst>
          </p:cNvPr>
          <p:cNvGraphicFramePr/>
          <p:nvPr/>
        </p:nvGraphicFramePr>
        <p:xfrm>
          <a:off x="857224" y="1153605"/>
          <a:ext cx="7643866" cy="49900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4"/>
          <p:cNvPicPr>
            <a:picLocks noChangeAspect="1" noChangeArrowheads="1"/>
          </p:cNvPicPr>
          <p:nvPr/>
        </p:nvPicPr>
        <p:blipFill>
          <a:blip r:embed="rId9"/>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8695E9-4630-4C94-B39E-D051A6F64B30}"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dirty="0">
                <a:latin typeface="Calibri (Body)"/>
              </a:rPr>
              <a:t>CCTV (CO3)</a:t>
            </a:r>
            <a:endParaRPr lang="en-US" sz="2800" dirty="0">
              <a:latin typeface="Calibri (Body)"/>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381000" y="1219200"/>
            <a:ext cx="8382000" cy="5210196"/>
          </a:xfrm>
        </p:spPr>
        <p:txBody>
          <a:bodyPr>
            <a:normAutofit/>
          </a:bodyPr>
          <a:lstStyle/>
          <a:p>
            <a:pPr algn="just">
              <a:spcAft>
                <a:spcPts val="1200"/>
              </a:spcAft>
            </a:pPr>
            <a:r>
              <a:rPr lang="en-US" sz="2200" b="1" dirty="0">
                <a:latin typeface="Calibri (Body)"/>
              </a:rPr>
              <a:t>CCTV, or closed-circuit television, </a:t>
            </a:r>
            <a:r>
              <a:rPr lang="en-US" sz="2200" dirty="0">
                <a:latin typeface="Calibri (Body)"/>
              </a:rPr>
              <a:t>is a system that allows you to keep an eye on what's going on in and around your business/area.</a:t>
            </a:r>
          </a:p>
          <a:p>
            <a:pPr algn="just">
              <a:spcAft>
                <a:spcPts val="1200"/>
              </a:spcAft>
            </a:pPr>
            <a:r>
              <a:rPr lang="en-US" sz="2200" dirty="0">
                <a:latin typeface="Calibri (Body)"/>
              </a:rPr>
              <a:t>It helps in crime prevention and as a security measure. </a:t>
            </a:r>
          </a:p>
          <a:p>
            <a:pPr algn="just">
              <a:spcAft>
                <a:spcPts val="1200"/>
              </a:spcAft>
            </a:pPr>
            <a:r>
              <a:rPr lang="en-US" sz="2200" dirty="0">
                <a:latin typeface="Calibri (Body)"/>
              </a:rPr>
              <a:t>Cameras collect images and transfer them to a monitoring-recording device where they are available to be watched, reviewed and/or stored. It links a camera to a video monitor using a direct transmission system. This differs from broadcast television where the signal is transmitted over the air and viewed with a television.</a:t>
            </a:r>
          </a:p>
          <a:p>
            <a:pPr algn="just">
              <a:spcAft>
                <a:spcPts val="1200"/>
              </a:spcAft>
            </a:pPr>
            <a:r>
              <a:rPr lang="en-US" sz="2200" dirty="0">
                <a:latin typeface="Calibri (Body)"/>
              </a:rPr>
              <a:t>If a business owner, security guard or employee is suspicious of a potential crime, the surveillance tapes can be used to observe and check for any suspicious activity.</a:t>
            </a:r>
          </a:p>
        </p:txBody>
      </p:sp>
      <p:pic>
        <p:nvPicPr>
          <p:cNvPr id="9"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6659E-93FB-44F3-86D2-A31B44791979}"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Intrusion Detection Systems(IDS)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05000"/>
            <a:ext cx="8229600" cy="4524396"/>
          </a:xfrm>
        </p:spPr>
        <p:txBody>
          <a:bodyPr>
            <a:normAutofit/>
          </a:bodyPr>
          <a:lstStyle/>
          <a:p>
            <a:pPr algn="just">
              <a:spcAft>
                <a:spcPts val="1200"/>
              </a:spcAft>
            </a:pPr>
            <a:r>
              <a:rPr lang="en-IN" sz="2200" dirty="0">
                <a:latin typeface="Calibri (Body)"/>
              </a:rPr>
              <a:t>IDS monitors network traffic for </a:t>
            </a:r>
            <a:r>
              <a:rPr lang="en-IN" sz="2200" dirty="0">
                <a:solidFill>
                  <a:srgbClr val="FF0000"/>
                </a:solidFill>
                <a:latin typeface="Calibri (Body)"/>
              </a:rPr>
              <a:t>suspicious activity</a:t>
            </a:r>
          </a:p>
          <a:p>
            <a:pPr algn="just">
              <a:spcAft>
                <a:spcPts val="1200"/>
              </a:spcAft>
            </a:pPr>
            <a:r>
              <a:rPr lang="en-IN" sz="2200" dirty="0">
                <a:latin typeface="Calibri (Body)"/>
              </a:rPr>
              <a:t>Issues alerts in case of </a:t>
            </a:r>
            <a:r>
              <a:rPr lang="en-IN" sz="2200" dirty="0">
                <a:solidFill>
                  <a:srgbClr val="FF0000"/>
                </a:solidFill>
                <a:latin typeface="Calibri (Body)"/>
              </a:rPr>
              <a:t>illicit activity</a:t>
            </a:r>
          </a:p>
          <a:p>
            <a:pPr algn="just">
              <a:spcAft>
                <a:spcPts val="1200"/>
              </a:spcAft>
            </a:pPr>
            <a:r>
              <a:rPr lang="en-IN" sz="2200" dirty="0">
                <a:solidFill>
                  <a:srgbClr val="FF0000"/>
                </a:solidFill>
                <a:latin typeface="Calibri (Body)"/>
              </a:rPr>
              <a:t>Anomaly detection </a:t>
            </a:r>
            <a:r>
              <a:rPr lang="en-IN" sz="2200" dirty="0">
                <a:latin typeface="Calibri (Body)"/>
              </a:rPr>
              <a:t>and </a:t>
            </a:r>
            <a:r>
              <a:rPr lang="en-IN" sz="2200" dirty="0">
                <a:solidFill>
                  <a:srgbClr val="FF0000"/>
                </a:solidFill>
                <a:latin typeface="Calibri (Body)"/>
              </a:rPr>
              <a:t>reporting</a:t>
            </a:r>
            <a:r>
              <a:rPr lang="en-IN" sz="2200" dirty="0">
                <a:latin typeface="Calibri (Body)"/>
              </a:rPr>
              <a:t> are two main functions</a:t>
            </a:r>
          </a:p>
          <a:p>
            <a:pPr algn="just">
              <a:spcAft>
                <a:spcPts val="1200"/>
              </a:spcAft>
            </a:pPr>
            <a:r>
              <a:rPr lang="en-IN" sz="2200" dirty="0">
                <a:latin typeface="Calibri (Body)"/>
              </a:rPr>
              <a:t>Administers two jobs namely, </a:t>
            </a:r>
            <a:r>
              <a:rPr lang="en-IN" sz="2200" dirty="0">
                <a:solidFill>
                  <a:srgbClr val="FF0000"/>
                </a:solidFill>
                <a:latin typeface="Calibri (Body)"/>
              </a:rPr>
              <a:t>forensic analysis</a:t>
            </a:r>
            <a:r>
              <a:rPr lang="en-IN" sz="2200" dirty="0">
                <a:latin typeface="Calibri (Body)"/>
              </a:rPr>
              <a:t> and </a:t>
            </a:r>
            <a:r>
              <a:rPr lang="en-IN" sz="2200" dirty="0">
                <a:solidFill>
                  <a:srgbClr val="FF0000"/>
                </a:solidFill>
                <a:latin typeface="Calibri (Body)"/>
              </a:rPr>
              <a:t>alert generation</a:t>
            </a:r>
          </a:p>
          <a:p>
            <a:pPr algn="just">
              <a:spcAft>
                <a:spcPts val="1200"/>
              </a:spcAft>
            </a:pPr>
            <a:r>
              <a:rPr lang="en-IN" sz="2200" dirty="0">
                <a:latin typeface="Calibri (Body)"/>
              </a:rPr>
              <a:t>Prone to false alarms or </a:t>
            </a:r>
            <a:r>
              <a:rPr lang="en-IN" sz="2200" dirty="0">
                <a:solidFill>
                  <a:srgbClr val="FF0000"/>
                </a:solidFill>
                <a:latin typeface="Calibri (Body)"/>
              </a:rPr>
              <a:t>false positives</a:t>
            </a:r>
            <a:endParaRPr lang="en-US" sz="2200" dirty="0">
              <a:solidFill>
                <a:srgbClr val="FF0000"/>
              </a:solidFill>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BDAEC0E4-69D3-49F4-9D03-419A84ABA51C}"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36633-BB94-46D8-9C93-91FD6DEF1156}"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524000"/>
            <a:ext cx="8229600" cy="4144963"/>
          </a:xfrm>
        </p:spPr>
        <p:txBody>
          <a:bodyPr>
            <a:normAutofit lnSpcReduction="10000"/>
          </a:bodyPr>
          <a:lstStyle/>
          <a:p>
            <a:pPr algn="just">
              <a:spcAft>
                <a:spcPts val="3000"/>
              </a:spcAft>
            </a:pPr>
            <a:r>
              <a:rPr lang="en-IN" sz="2200" dirty="0">
                <a:latin typeface="Calibri (Body)"/>
              </a:rPr>
              <a:t>An IDS comprises Management console and sensors</a:t>
            </a:r>
          </a:p>
          <a:p>
            <a:pPr algn="just">
              <a:spcAft>
                <a:spcPts val="3000"/>
              </a:spcAft>
            </a:pPr>
            <a:r>
              <a:rPr lang="en-IN" sz="2200" dirty="0">
                <a:latin typeface="Calibri (Body)"/>
              </a:rPr>
              <a:t>It has a database of attack signatures</a:t>
            </a:r>
          </a:p>
          <a:p>
            <a:pPr algn="just">
              <a:spcAft>
                <a:spcPts val="3000"/>
              </a:spcAft>
            </a:pPr>
            <a:r>
              <a:rPr lang="en-IN" sz="2200" dirty="0">
                <a:latin typeface="Calibri (Body)"/>
              </a:rPr>
              <a:t>Sensors detect any malicious activity</a:t>
            </a:r>
          </a:p>
          <a:p>
            <a:pPr algn="just">
              <a:spcAft>
                <a:spcPts val="3000"/>
              </a:spcAft>
            </a:pPr>
            <a:r>
              <a:rPr lang="en-IN" sz="2200" dirty="0">
                <a:latin typeface="Calibri (Body)"/>
              </a:rPr>
              <a:t>It also matches the malicious packet against the database</a:t>
            </a:r>
          </a:p>
          <a:p>
            <a:pPr algn="just">
              <a:spcAft>
                <a:spcPts val="3000"/>
              </a:spcAft>
            </a:pPr>
            <a:r>
              <a:rPr lang="en-IN" sz="2200" dirty="0">
                <a:latin typeface="Calibri (Body)"/>
              </a:rPr>
              <a:t>If found a match, the sensor reports the</a:t>
            </a:r>
          </a:p>
          <a:p>
            <a:pPr algn="just">
              <a:spcAft>
                <a:spcPts val="3000"/>
              </a:spcAft>
            </a:pPr>
            <a:r>
              <a:rPr lang="en-IN" sz="2200" dirty="0">
                <a:latin typeface="Calibri (Body)"/>
              </a:rPr>
              <a:t>malicious activity to the management console</a:t>
            </a: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9698A-2AB2-4F2A-B119-B8692E07C0AB}"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525963"/>
          </a:xfrm>
        </p:spPr>
        <p:txBody>
          <a:bodyPr>
            <a:normAutofit/>
          </a:bodyPr>
          <a:lstStyle/>
          <a:p>
            <a:pPr algn="just">
              <a:spcAft>
                <a:spcPts val="1200"/>
              </a:spcAft>
            </a:pPr>
            <a:r>
              <a:rPr lang="en-IN" sz="2200" dirty="0">
                <a:latin typeface="Calibri (Body)"/>
              </a:rPr>
              <a:t>IDS is classified based on its level of operations</a:t>
            </a:r>
            <a:endParaRPr lang="en-US" sz="2200" dirty="0">
              <a:latin typeface="Calibri (Body)"/>
            </a:endParaRPr>
          </a:p>
        </p:txBody>
      </p:sp>
      <p:sp>
        <p:nvSpPr>
          <p:cNvPr id="9" name="Flowchart: Alternate Process 8"/>
          <p:cNvSpPr/>
          <p:nvPr/>
        </p:nvSpPr>
        <p:spPr>
          <a:xfrm>
            <a:off x="3143240" y="2428868"/>
            <a:ext cx="2428892" cy="642942"/>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IDS</a:t>
            </a:r>
          </a:p>
        </p:txBody>
      </p:sp>
      <p:sp>
        <p:nvSpPr>
          <p:cNvPr id="11" name="Flowchart: Alternate Process 10"/>
          <p:cNvSpPr/>
          <p:nvPr/>
        </p:nvSpPr>
        <p:spPr>
          <a:xfrm>
            <a:off x="2000232"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NIDS</a:t>
            </a:r>
          </a:p>
        </p:txBody>
      </p:sp>
      <p:sp>
        <p:nvSpPr>
          <p:cNvPr id="13" name="Flowchart: Alternate Process 12"/>
          <p:cNvSpPr/>
          <p:nvPr/>
        </p:nvSpPr>
        <p:spPr>
          <a:xfrm>
            <a:off x="5857884"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HIDS</a:t>
            </a:r>
          </a:p>
        </p:txBody>
      </p:sp>
      <p:cxnSp>
        <p:nvCxnSpPr>
          <p:cNvPr id="14" name="Straight Arrow Connector 13"/>
          <p:cNvCxnSpPr>
            <a:cxnSpLocks/>
            <a:stCxn id="9" idx="2"/>
          </p:cNvCxnSpPr>
          <p:nvPr/>
        </p:nvCxnSpPr>
        <p:spPr>
          <a:xfrm rot="5400000">
            <a:off x="3106727" y="2608257"/>
            <a:ext cx="787406" cy="1714512"/>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a:off x="4357686" y="3071810"/>
            <a:ext cx="2035983" cy="85725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9698A-2AB2-4F2A-B119-B8692E07C0AB}"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a:extLst>
              <a:ext uri="{FF2B5EF4-FFF2-40B4-BE49-F238E27FC236}">
                <a16:creationId xmlns:a16="http://schemas.microsoft.com/office/drawing/2014/main" id="{90BBEF7C-EFEA-43F2-876C-9947FE2766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1049329"/>
            <a:ext cx="7010400" cy="5257800"/>
          </a:xfrm>
          <a:prstGeom prst="rect">
            <a:avLst/>
          </a:prstGeom>
        </p:spPr>
      </p:pic>
    </p:spTree>
    <p:extLst>
      <p:ext uri="{BB962C8B-B14F-4D97-AF65-F5344CB8AC3E}">
        <p14:creationId xmlns:p14="http://schemas.microsoft.com/office/powerpoint/2010/main" val="409634504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36633-BB94-46D8-9C93-91FD6DEF1156}"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152400" y="1295400"/>
            <a:ext cx="8763000" cy="4373563"/>
          </a:xfrm>
        </p:spPr>
        <p:txBody>
          <a:bodyPr>
            <a:normAutofit fontScale="70000" lnSpcReduction="20000"/>
          </a:bodyPr>
          <a:lstStyle/>
          <a:p>
            <a:pPr marL="0" indent="0" algn="just">
              <a:buNone/>
            </a:pPr>
            <a:r>
              <a:rPr lang="en-US" sz="3100" b="1" dirty="0">
                <a:latin typeface="Calibri (Body)"/>
              </a:rPr>
              <a:t>(NIDS) : </a:t>
            </a:r>
            <a:r>
              <a:rPr lang="en-US" sz="3100" dirty="0">
                <a:latin typeface="Calibri (Body)"/>
              </a:rPr>
              <a:t>A network intrusion detection system is deployed at a strategic point or points within the network, where it can monitor inbound and outbound traffic to and from all the devices on the network.</a:t>
            </a:r>
          </a:p>
          <a:p>
            <a:pPr marL="0" indent="0" algn="just">
              <a:buNone/>
            </a:pPr>
            <a:endParaRPr lang="en-US" sz="3100" dirty="0">
              <a:latin typeface="Calibri (Body)"/>
            </a:endParaRPr>
          </a:p>
          <a:p>
            <a:pPr>
              <a:spcAft>
                <a:spcPts val="1200"/>
              </a:spcAft>
              <a:buNone/>
            </a:pPr>
            <a:r>
              <a:rPr lang="en-US" sz="3100" b="1" dirty="0">
                <a:latin typeface="Calibri (Body)"/>
              </a:rPr>
              <a:t>(HIDS) : </a:t>
            </a:r>
            <a:r>
              <a:rPr lang="en-US" sz="3100" dirty="0">
                <a:latin typeface="Calibri (Body)"/>
              </a:rPr>
              <a:t>A host intrusion detection system runs on all computers or devices in the network with direct access to both the internet and the enterprise's internal network. </a:t>
            </a:r>
          </a:p>
          <a:p>
            <a:pPr>
              <a:spcAft>
                <a:spcPts val="1200"/>
              </a:spcAft>
              <a:buNone/>
            </a:pPr>
            <a:r>
              <a:rPr lang="en-US" sz="3100" dirty="0">
                <a:latin typeface="Calibri (Body)"/>
              </a:rPr>
              <a:t>A HIDS has an advantage over an NIDS in that it may be able to detect anomalous network packets that originate from inside the organization or malicious traffic that an NIDS has failed to detect.</a:t>
            </a:r>
          </a:p>
          <a:p>
            <a:pPr>
              <a:spcAft>
                <a:spcPts val="1200"/>
              </a:spcAft>
              <a:buNone/>
            </a:pPr>
            <a:r>
              <a:rPr lang="en-US" sz="3100" dirty="0">
                <a:latin typeface="Calibri (Body)"/>
              </a:rPr>
              <a:t> A HIDS may also be able to identify malicious traffic that originates from the host itself, such as when the host has been infected with malware and is attempting to spread to other systems.</a:t>
            </a:r>
          </a:p>
          <a:p>
            <a:pPr algn="just">
              <a:spcAft>
                <a:spcPts val="3000"/>
              </a:spcAft>
            </a:pP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878446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EB8D1C-155D-4BB5-A420-15250564F2A1}" type="datetime1">
              <a:rPr lang="en-US" smtClean="0"/>
              <a:t>12/6/2021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Can 8"/>
          <p:cNvSpPr/>
          <p:nvPr/>
        </p:nvSpPr>
        <p:spPr>
          <a:xfrm>
            <a:off x="2357422" y="1928802"/>
            <a:ext cx="1571636" cy="714380"/>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Decision Table</a:t>
            </a:r>
            <a:endParaRPr lang="en-IN" sz="2000" dirty="0">
              <a:solidFill>
                <a:schemeClr val="tx1"/>
              </a:solidFill>
              <a:latin typeface="Calibri (Body)"/>
            </a:endParaRPr>
          </a:p>
        </p:txBody>
      </p:sp>
      <p:sp>
        <p:nvSpPr>
          <p:cNvPr id="11" name="Rounded Rectangle 10"/>
          <p:cNvSpPr/>
          <p:nvPr/>
        </p:nvSpPr>
        <p:spPr>
          <a:xfrm>
            <a:off x="2285984" y="3357562"/>
            <a:ext cx="2000264" cy="571504"/>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Sensor</a:t>
            </a:r>
            <a:endParaRPr lang="en-IN" sz="2000" dirty="0">
              <a:solidFill>
                <a:schemeClr val="tx1"/>
              </a:solidFill>
              <a:latin typeface="Calibri" pitchFamily="34" charset="0"/>
            </a:endParaRPr>
          </a:p>
        </p:txBody>
      </p:sp>
      <p:sp>
        <p:nvSpPr>
          <p:cNvPr id="12" name="Rounded Rectangle 11"/>
          <p:cNvSpPr/>
          <p:nvPr/>
        </p:nvSpPr>
        <p:spPr>
          <a:xfrm>
            <a:off x="2357422" y="4714884"/>
            <a:ext cx="3643338" cy="571504"/>
          </a:xfrm>
          <a:prstGeom prst="roundRect">
            <a:avLst>
              <a:gd name="adj" fmla="val 24536"/>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Management Console</a:t>
            </a:r>
            <a:endParaRPr lang="en-IN" sz="2000" dirty="0">
              <a:solidFill>
                <a:schemeClr val="tx1"/>
              </a:solidFill>
              <a:latin typeface="Calibri (Body)"/>
            </a:endParaRPr>
          </a:p>
        </p:txBody>
      </p:sp>
      <p:sp>
        <p:nvSpPr>
          <p:cNvPr id="13" name="Rounded Rectangle 12"/>
          <p:cNvSpPr/>
          <p:nvPr/>
        </p:nvSpPr>
        <p:spPr>
          <a:xfrm>
            <a:off x="6000760" y="2000240"/>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Detection Engine</a:t>
            </a:r>
            <a:endParaRPr lang="en-IN" sz="2000" dirty="0">
              <a:solidFill>
                <a:schemeClr val="tx1"/>
              </a:solidFill>
              <a:latin typeface="Calibri" pitchFamily="34" charset="0"/>
            </a:endParaRPr>
          </a:p>
        </p:txBody>
      </p:sp>
      <p:sp>
        <p:nvSpPr>
          <p:cNvPr id="14" name="Rounded Rectangle 13"/>
          <p:cNvSpPr/>
          <p:nvPr/>
        </p:nvSpPr>
        <p:spPr>
          <a:xfrm>
            <a:off x="6000760" y="3357562"/>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Decision Engine</a:t>
            </a:r>
            <a:endParaRPr lang="en-IN" sz="2000" dirty="0">
              <a:solidFill>
                <a:schemeClr val="tx1"/>
              </a:solidFill>
              <a:latin typeface="Calibri" pitchFamily="34" charset="0"/>
            </a:endParaRPr>
          </a:p>
        </p:txBody>
      </p:sp>
      <p:sp>
        <p:nvSpPr>
          <p:cNvPr id="16" name="Up-Down Arrow 15"/>
          <p:cNvSpPr/>
          <p:nvPr/>
        </p:nvSpPr>
        <p:spPr>
          <a:xfrm>
            <a:off x="3000364" y="3929066"/>
            <a:ext cx="142876" cy="785818"/>
          </a:xfrm>
          <a:prstGeom prst="up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p:cNvPicPr>
            <a:picLocks noChangeAspect="1" noChangeArrowheads="1"/>
          </p:cNvPicPr>
          <p:nvPr/>
        </p:nvPicPr>
        <p:blipFill>
          <a:blip r:embed="rId4"/>
          <a:srcRect/>
          <a:stretch>
            <a:fillRect/>
          </a:stretch>
        </p:blipFill>
        <p:spPr bwMode="auto">
          <a:xfrm>
            <a:off x="285720" y="2357430"/>
            <a:ext cx="1071570" cy="1316500"/>
          </a:xfrm>
          <a:prstGeom prst="rect">
            <a:avLst/>
          </a:prstGeom>
          <a:noFill/>
          <a:ln w="9525">
            <a:noFill/>
            <a:miter lim="800000"/>
            <a:headEnd/>
            <a:tailEnd/>
          </a:ln>
          <a:effectLst/>
        </p:spPr>
      </p:pic>
      <p:cxnSp>
        <p:nvCxnSpPr>
          <p:cNvPr id="18" name="Straight Arrow Connector 17"/>
          <p:cNvCxnSpPr>
            <a:endCxn id="11" idx="1"/>
          </p:cNvCxnSpPr>
          <p:nvPr/>
        </p:nvCxnSpPr>
        <p:spPr>
          <a:xfrm>
            <a:off x="1428728" y="3000372"/>
            <a:ext cx="857256" cy="64294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4282" y="3929066"/>
            <a:ext cx="1214445" cy="707886"/>
          </a:xfrm>
          <a:prstGeom prst="rect">
            <a:avLst/>
          </a:prstGeom>
        </p:spPr>
        <p:txBody>
          <a:bodyPr wrap="square">
            <a:spAutoFit/>
          </a:bodyPr>
          <a:lstStyle/>
          <a:p>
            <a:pPr algn="ctr"/>
            <a:r>
              <a:rPr lang="en-US" sz="2000" dirty="0">
                <a:latin typeface="Calibri" pitchFamily="34" charset="0"/>
              </a:rPr>
              <a:t>Hosts and Networks</a:t>
            </a:r>
            <a:endParaRPr lang="en-IN" sz="2000" dirty="0">
              <a:latin typeface="Calibri" pitchFamily="34" charset="0"/>
            </a:endParaRPr>
          </a:p>
        </p:txBody>
      </p:sp>
      <p:cxnSp>
        <p:nvCxnSpPr>
          <p:cNvPr id="25" name="Straight Arrow Connector 24"/>
          <p:cNvCxnSpPr>
            <a:stCxn id="9" idx="4"/>
            <a:endCxn id="13" idx="1"/>
          </p:cNvCxnSpPr>
          <p:nvPr/>
        </p:nvCxnSpPr>
        <p:spPr>
          <a:xfrm>
            <a:off x="3929058" y="2285992"/>
            <a:ext cx="207170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822563" y="3035297"/>
            <a:ext cx="64294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80215" y="2964653"/>
            <a:ext cx="78502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1" idx="3"/>
          </p:cNvCxnSpPr>
          <p:nvPr/>
        </p:nvCxnSpPr>
        <p:spPr>
          <a:xfrm rot="10800000" flipV="1">
            <a:off x="4286248" y="2857496"/>
            <a:ext cx="2786082" cy="785818"/>
          </a:xfrm>
          <a:prstGeom prst="bentConnector3">
            <a:avLst>
              <a:gd name="adj1" fmla="val 50000"/>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857884" y="3929065"/>
            <a:ext cx="1857388" cy="1071569"/>
          </a:xfrm>
          <a:prstGeom prst="bentConnector3">
            <a:avLst>
              <a:gd name="adj1" fmla="val -165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28728" y="2714620"/>
            <a:ext cx="1214445" cy="400110"/>
          </a:xfrm>
          <a:prstGeom prst="rect">
            <a:avLst/>
          </a:prstGeom>
        </p:spPr>
        <p:txBody>
          <a:bodyPr wrap="square">
            <a:spAutoFit/>
          </a:bodyPr>
          <a:lstStyle/>
          <a:p>
            <a:pPr algn="ctr"/>
            <a:r>
              <a:rPr lang="en-US" sz="2000" dirty="0">
                <a:latin typeface="Calibri" pitchFamily="34" charset="0"/>
              </a:rPr>
              <a:t>Monitors</a:t>
            </a:r>
            <a:endParaRPr lang="en-IN" sz="2000" dirty="0">
              <a:latin typeface="Calibri" pitchFamily="34" charset="0"/>
            </a:endParaRPr>
          </a:p>
        </p:txBody>
      </p:sp>
      <p:sp>
        <p:nvSpPr>
          <p:cNvPr id="58" name="Rectangle 57"/>
          <p:cNvSpPr/>
          <p:nvPr/>
        </p:nvSpPr>
        <p:spPr>
          <a:xfrm>
            <a:off x="3214678" y="2695193"/>
            <a:ext cx="1214445" cy="590931"/>
          </a:xfrm>
          <a:prstGeom prst="rect">
            <a:avLst/>
          </a:prstGeom>
        </p:spPr>
        <p:txBody>
          <a:bodyPr wrap="square">
            <a:spAutoFit/>
          </a:bodyPr>
          <a:lstStyle/>
          <a:p>
            <a:pPr algn="ctr">
              <a:lnSpc>
                <a:spcPct val="80000"/>
              </a:lnSpc>
            </a:pPr>
            <a:r>
              <a:rPr lang="en-US" sz="2000" dirty="0">
                <a:latin typeface="Calibri" pitchFamily="34" charset="0"/>
              </a:rPr>
              <a:t>Malicious</a:t>
            </a:r>
          </a:p>
          <a:p>
            <a:pPr algn="ctr">
              <a:lnSpc>
                <a:spcPct val="80000"/>
              </a:lnSpc>
            </a:pPr>
            <a:r>
              <a:rPr lang="en-US" sz="2000" dirty="0">
                <a:latin typeface="Calibri" pitchFamily="34" charset="0"/>
              </a:rPr>
              <a:t>Detection</a:t>
            </a:r>
            <a:endParaRPr lang="en-IN" sz="2000" dirty="0">
              <a:latin typeface="Calibri" pitchFamily="34" charset="0"/>
            </a:endParaRPr>
          </a:p>
        </p:txBody>
      </p:sp>
      <p:sp>
        <p:nvSpPr>
          <p:cNvPr id="59" name="Rectangle 58"/>
          <p:cNvSpPr/>
          <p:nvPr/>
        </p:nvSpPr>
        <p:spPr>
          <a:xfrm>
            <a:off x="4429124" y="1928802"/>
            <a:ext cx="1214445" cy="400110"/>
          </a:xfrm>
          <a:prstGeom prst="rect">
            <a:avLst/>
          </a:prstGeom>
        </p:spPr>
        <p:txBody>
          <a:bodyPr wrap="square">
            <a:spAutoFit/>
          </a:bodyPr>
          <a:lstStyle/>
          <a:p>
            <a:pPr algn="ctr"/>
            <a:r>
              <a:rPr lang="en-US" sz="2000" dirty="0">
                <a:latin typeface="Calibri" pitchFamily="34" charset="0"/>
              </a:rPr>
              <a:t>Alarm</a:t>
            </a:r>
            <a:endParaRPr lang="en-IN" sz="2000" dirty="0">
              <a:latin typeface="Calibri" pitchFamily="34" charset="0"/>
            </a:endParaRPr>
          </a:p>
        </p:txBody>
      </p:sp>
      <p:sp>
        <p:nvSpPr>
          <p:cNvPr id="60" name="Rectangle 59"/>
          <p:cNvSpPr/>
          <p:nvPr/>
        </p:nvSpPr>
        <p:spPr>
          <a:xfrm>
            <a:off x="7286644" y="2714620"/>
            <a:ext cx="1214445" cy="400110"/>
          </a:xfrm>
          <a:prstGeom prst="rect">
            <a:avLst/>
          </a:prstGeom>
        </p:spPr>
        <p:txBody>
          <a:bodyPr wrap="square">
            <a:spAutoFit/>
          </a:bodyPr>
          <a:lstStyle/>
          <a:p>
            <a:pPr algn="ctr"/>
            <a:r>
              <a:rPr lang="en-US" sz="2000" dirty="0">
                <a:latin typeface="Calibri" pitchFamily="34" charset="0"/>
              </a:rPr>
              <a:t>Response</a:t>
            </a:r>
            <a:endParaRPr lang="en-IN" sz="2000" dirty="0">
              <a:latin typeface="Calibri" pitchFamily="34" charset="0"/>
            </a:endParaRPr>
          </a:p>
        </p:txBody>
      </p:sp>
      <p:sp>
        <p:nvSpPr>
          <p:cNvPr id="61" name="Rectangle 60"/>
          <p:cNvSpPr/>
          <p:nvPr/>
        </p:nvSpPr>
        <p:spPr>
          <a:xfrm>
            <a:off x="7572396" y="4143380"/>
            <a:ext cx="1214445" cy="707886"/>
          </a:xfrm>
          <a:prstGeom prst="rect">
            <a:avLst/>
          </a:prstGeom>
        </p:spPr>
        <p:txBody>
          <a:bodyPr wrap="square">
            <a:spAutoFit/>
          </a:bodyPr>
          <a:lstStyle/>
          <a:p>
            <a:pPr algn="ctr"/>
            <a:r>
              <a:rPr lang="en-US" sz="2000" dirty="0">
                <a:latin typeface="Calibri" pitchFamily="34" charset="0"/>
              </a:rPr>
              <a:t>Action</a:t>
            </a:r>
          </a:p>
          <a:p>
            <a:pPr algn="ctr"/>
            <a:r>
              <a:rPr lang="en-US" sz="2000" dirty="0">
                <a:latin typeface="Calibri" pitchFamily="34" charset="0"/>
              </a:rPr>
              <a:t>Report</a:t>
            </a:r>
            <a:endParaRPr lang="en-IN" sz="2000" dirty="0">
              <a:latin typeface="Calibri" pitchFamily="34" charset="0"/>
            </a:endParaRPr>
          </a:p>
        </p:txBody>
      </p:sp>
      <p:sp>
        <p:nvSpPr>
          <p:cNvPr id="62" name="Rectangle 61"/>
          <p:cNvSpPr/>
          <p:nvPr/>
        </p:nvSpPr>
        <p:spPr>
          <a:xfrm>
            <a:off x="4357686" y="3143248"/>
            <a:ext cx="1704988" cy="400110"/>
          </a:xfrm>
          <a:prstGeom prst="rect">
            <a:avLst/>
          </a:prstGeom>
        </p:spPr>
        <p:txBody>
          <a:bodyPr wrap="square">
            <a:spAutoFit/>
          </a:bodyPr>
          <a:lstStyle/>
          <a:p>
            <a:pPr algn="ctr"/>
            <a:r>
              <a:rPr lang="en-US" sz="2000" dirty="0">
                <a:latin typeface="Calibri" pitchFamily="34" charset="0"/>
              </a:rPr>
              <a:t>Configuration </a:t>
            </a:r>
            <a:endParaRPr lang="en-IN" sz="2000" dirty="0">
              <a:latin typeface="Calibri" pitchFamily="34" charset="0"/>
            </a:endParaRPr>
          </a:p>
        </p:txBody>
      </p:sp>
      <p:sp>
        <p:nvSpPr>
          <p:cNvPr id="63" name="Rectangle 62"/>
          <p:cNvSpPr/>
          <p:nvPr/>
        </p:nvSpPr>
        <p:spPr>
          <a:xfrm>
            <a:off x="2786050" y="4000504"/>
            <a:ext cx="3143272" cy="707886"/>
          </a:xfrm>
          <a:prstGeom prst="rect">
            <a:avLst/>
          </a:prstGeom>
        </p:spPr>
        <p:txBody>
          <a:bodyPr wrap="square">
            <a:spAutoFit/>
          </a:bodyPr>
          <a:lstStyle/>
          <a:p>
            <a:pPr algn="ctr"/>
            <a:r>
              <a:rPr lang="en-US" sz="2000" dirty="0">
                <a:latin typeface="Calibri" pitchFamily="34" charset="0"/>
              </a:rPr>
              <a:t>Manages and Reports</a:t>
            </a:r>
          </a:p>
          <a:p>
            <a:pPr algn="ctr"/>
            <a:r>
              <a:rPr lang="en-US" sz="2000" dirty="0">
                <a:latin typeface="Calibri" pitchFamily="34" charset="0"/>
              </a:rPr>
              <a:t>Information Recorded </a:t>
            </a:r>
            <a:endParaRPr lang="en-IN" sz="2000" dirty="0">
              <a:latin typeface="Calibri" pitchFamily="34" charset="0"/>
            </a:endParaRPr>
          </a:p>
        </p:txBody>
      </p:sp>
      <p:sp>
        <p:nvSpPr>
          <p:cNvPr id="29" name="Rectangle 28"/>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F23373C-87E4-430F-8832-4F7120917D71}" type="datetime1">
              <a:rPr lang="en-US" smtClean="0"/>
              <a:t>12/6/2021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ctr">
                        <a:buFont typeface="Arial" pitchFamily="34" charset="0"/>
                        <a:buNone/>
                      </a:pP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Study of  concept of </a:t>
                      </a: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575278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33F35A-374F-4BDB-A231-C9A1A99F61D5}"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Backup Security Measures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spcAft>
                <a:spcPts val="1200"/>
              </a:spcAft>
            </a:pPr>
            <a:r>
              <a:rPr lang="en-IN" sz="2200" dirty="0">
                <a:latin typeface="Calibri (Body)"/>
              </a:rPr>
              <a:t>Data backups are taken to secure important data files and systems from being lost due to natural disasters or human errors and recover in case any kind of disaster has led to the loss of information. Therefore, it is very important to secure data backups.</a:t>
            </a:r>
          </a:p>
          <a:p>
            <a:pPr marL="341313" indent="-342000" algn="just">
              <a:spcBef>
                <a:spcPts val="600"/>
              </a:spcBef>
            </a:pPr>
            <a:r>
              <a:rPr lang="en-IN" sz="2200" dirty="0">
                <a:latin typeface="Calibri (Body)"/>
              </a:rPr>
              <a:t>Following practices should be performed for maintaining proper data backup security-</a:t>
            </a:r>
          </a:p>
          <a:p>
            <a:pPr marL="341313" indent="-342000" algn="just">
              <a:spcBef>
                <a:spcPts val="600"/>
              </a:spcBef>
              <a:buNone/>
            </a:pPr>
            <a:r>
              <a:rPr lang="en-IN" sz="2200" dirty="0">
                <a:latin typeface="Calibri (Body)"/>
              </a:rPr>
              <a:t>	</a:t>
            </a:r>
            <a:r>
              <a:rPr lang="en-IN" sz="2200" dirty="0">
                <a:solidFill>
                  <a:srgbClr val="6F459D"/>
                </a:solidFill>
                <a:latin typeface="Calibri (Body)"/>
              </a:rPr>
              <a:t>–</a:t>
            </a:r>
            <a:r>
              <a:rPr lang="en-IN" sz="2200" dirty="0">
                <a:solidFill>
                  <a:srgbClr val="92D050"/>
                </a:solidFill>
                <a:latin typeface="Calibri (Body)"/>
              </a:rPr>
              <a:t> </a:t>
            </a:r>
            <a:r>
              <a:rPr lang="en-IN" sz="2200" dirty="0">
                <a:solidFill>
                  <a:srgbClr val="6F459D"/>
                </a:solidFill>
                <a:latin typeface="Calibri (Body)"/>
              </a:rPr>
              <a:t>Assigning responsibility, authority and accountability.</a:t>
            </a:r>
          </a:p>
          <a:p>
            <a:pPr marL="341313" indent="-342000" algn="just">
              <a:spcBef>
                <a:spcPts val="600"/>
              </a:spcBef>
              <a:buNone/>
            </a:pPr>
            <a:r>
              <a:rPr lang="en-IN" sz="2200" dirty="0">
                <a:solidFill>
                  <a:srgbClr val="6F459D"/>
                </a:solidFill>
                <a:latin typeface="Calibri (Body)"/>
              </a:rPr>
              <a:t>	– Assessing risks.</a:t>
            </a:r>
          </a:p>
          <a:p>
            <a:pPr marL="341313" indent="-342000" algn="just">
              <a:spcBef>
                <a:spcPts val="600"/>
              </a:spcBef>
              <a:buNone/>
            </a:pPr>
            <a:r>
              <a:rPr lang="en-IN" sz="2200" dirty="0">
                <a:solidFill>
                  <a:srgbClr val="6F459D"/>
                </a:solidFill>
                <a:latin typeface="Calibri (Body)"/>
              </a:rPr>
              <a:t>	– Developing data protection processes.</a:t>
            </a:r>
          </a:p>
          <a:p>
            <a:pPr marL="341313" indent="-342000" algn="just">
              <a:spcBef>
                <a:spcPts val="600"/>
              </a:spcBef>
              <a:buNone/>
            </a:pPr>
            <a:r>
              <a:rPr lang="en-IN" sz="2200" dirty="0">
                <a:solidFill>
                  <a:srgbClr val="6F459D"/>
                </a:solidFill>
                <a:latin typeface="Calibri (Body)"/>
              </a:rPr>
              <a:t>	– Communicating the processes to the concerning people.</a:t>
            </a:r>
          </a:p>
          <a:p>
            <a:pPr marL="341313" indent="-342000" algn="just">
              <a:spcBef>
                <a:spcPts val="600"/>
              </a:spcBef>
              <a:buNone/>
            </a:pPr>
            <a:r>
              <a:rPr lang="en-IN" sz="2200" dirty="0">
                <a:solidFill>
                  <a:srgbClr val="6F459D"/>
                </a:solidFill>
                <a:latin typeface="Calibri (Body)"/>
              </a:rPr>
              <a:t>	– Executing and testing the process</a:t>
            </a:r>
            <a:r>
              <a:rPr lang="en-IN" sz="2200" dirty="0">
                <a:solidFill>
                  <a:srgbClr val="92D050"/>
                </a:solidFill>
                <a:latin typeface="Calibri (Body)"/>
              </a:rPr>
              <a:t>.</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ox(in)">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 calcmode="lin" valueType="num">
                                      <p:cBhvr additive="base">
                                        <p:cTn id="12"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
                                            <p:txEl>
                                              <p:pRg st="4" end="4"/>
                                            </p:txEl>
                                          </p:spTgt>
                                        </p:tgtEl>
                                        <p:attrNameLst>
                                          <p:attrName>style.visibility</p:attrName>
                                        </p:attrNameLst>
                                      </p:cBhvr>
                                      <p:to>
                                        <p:strVal val="visible"/>
                                      </p:to>
                                    </p:set>
                                    <p:anim calcmode="lin" valueType="num">
                                      <p:cBhvr additive="base">
                                        <p:cTn id="18"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xEl>
                                              <p:pRg st="5" end="5"/>
                                            </p:txEl>
                                          </p:spTgt>
                                        </p:tgtEl>
                                        <p:attrNameLst>
                                          <p:attrName>style.visibility</p:attrName>
                                        </p:attrNameLst>
                                      </p:cBhvr>
                                      <p:to>
                                        <p:strVal val="visible"/>
                                      </p:to>
                                    </p:set>
                                    <p:anim calcmode="lin" valueType="num">
                                      <p:cBhvr additive="base">
                                        <p:cTn id="24"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 calcmode="lin" valueType="num">
                                      <p:cBhvr additive="base">
                                        <p:cTn id="30"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BDCD8C-EFAA-4B43-A42A-8DDF1B083BAC}"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Backup Security Measures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456513" indent="-457200" algn="just">
              <a:spcBef>
                <a:spcPts val="600"/>
              </a:spcBef>
              <a:buAutoNum type="arabicPeriod"/>
            </a:pPr>
            <a:r>
              <a:rPr lang="en-IN" sz="2200" dirty="0">
                <a:solidFill>
                  <a:srgbClr val="FF5050"/>
                </a:solidFill>
                <a:latin typeface="Calibri (Body)"/>
              </a:rPr>
              <a:t> Assign Accountability, Responsibility and Authority</a:t>
            </a:r>
          </a:p>
          <a:p>
            <a:pPr marL="342000" indent="-342000" algn="just">
              <a:spcBef>
                <a:spcPts val="600"/>
              </a:spcBef>
            </a:pPr>
            <a:r>
              <a:rPr lang="en-IN" sz="2200" dirty="0">
                <a:latin typeface="Calibri (Body)"/>
              </a:rPr>
              <a:t>Make storage security a function of overall information security policies and architecture</a:t>
            </a:r>
          </a:p>
          <a:p>
            <a:pPr marL="341313" indent="-342000" algn="just">
              <a:spcBef>
                <a:spcPts val="600"/>
              </a:spcBef>
            </a:pPr>
            <a:r>
              <a:rPr lang="en-IN" sz="2200" dirty="0">
                <a:latin typeface="Calibri (Body)"/>
              </a:rPr>
              <a:t>Divide duties where data is highly sensitive.</a:t>
            </a:r>
          </a:p>
          <a:p>
            <a:pPr marL="341313" indent="-342000" algn="just">
              <a:spcBef>
                <a:spcPts val="600"/>
              </a:spcBef>
            </a:pPr>
            <a:r>
              <a:rPr lang="en-IN" sz="2200" dirty="0">
                <a:latin typeface="Calibri (Body)"/>
              </a:rPr>
              <a:t>Ensure that the person authorizing access is not the person    charged with responsibility for execution.</a:t>
            </a:r>
          </a:p>
          <a:p>
            <a:pPr marL="341313" indent="-342000" algn="just">
              <a:spcBef>
                <a:spcPts val="600"/>
              </a:spcBef>
              <a:buNone/>
            </a:pPr>
            <a:r>
              <a:rPr lang="en-IN" sz="2200" dirty="0">
                <a:solidFill>
                  <a:srgbClr val="FF5050"/>
                </a:solidFill>
                <a:latin typeface="Calibri (Body)"/>
              </a:rPr>
              <a:t>2.   Assessing Risk</a:t>
            </a:r>
          </a:p>
          <a:p>
            <a:pPr marL="341313" indent="-342000" algn="just">
              <a:spcBef>
                <a:spcPts val="600"/>
              </a:spcBef>
            </a:pPr>
            <a:r>
              <a:rPr lang="en-IN" sz="2200" dirty="0">
                <a:latin typeface="Calibri (Body)"/>
              </a:rPr>
              <a:t>Perform a Risk Analysis of the Entire Backup Process.</a:t>
            </a:r>
          </a:p>
          <a:p>
            <a:pPr marL="341313" indent="-342000" algn="just">
              <a:spcBef>
                <a:spcPts val="600"/>
              </a:spcBef>
            </a:pPr>
            <a:r>
              <a:rPr lang="en-IN" sz="2200" dirty="0">
                <a:latin typeface="Calibri (Body)"/>
              </a:rPr>
              <a:t>Execute a Cost/Benefit Analysis on Backup Data Encryption</a:t>
            </a:r>
          </a:p>
          <a:p>
            <a:pPr marL="341313" indent="-342000" algn="just">
              <a:spcBef>
                <a:spcPts val="600"/>
              </a:spcBef>
            </a:pPr>
            <a:r>
              <a:rPr lang="en-IN" sz="2200" dirty="0">
                <a:latin typeface="Calibri (Body)"/>
              </a:rPr>
              <a:t>Identify Sensitive Data.</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5" end="5"/>
                                            </p:txEl>
                                          </p:spTgt>
                                        </p:tgtEl>
                                        <p:attrNameLst>
                                          <p:attrName>style.visibility</p:attrName>
                                        </p:attrNameLst>
                                      </p:cBhvr>
                                      <p:to>
                                        <p:strVal val="visible"/>
                                      </p:to>
                                    </p:set>
                                    <p:anim calcmode="lin" valueType="num">
                                      <p:cBhvr additive="base">
                                        <p:cTn id="2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 calcmode="lin" valueType="num">
                                      <p:cBhvr additive="base">
                                        <p:cTn id="3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 calcmode="lin" valueType="num">
                                      <p:cBhvr additive="base">
                                        <p:cTn id="37"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2AF62B-612A-4760-BD19-F45A7B95CE75}"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Backup Security Measures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buNone/>
            </a:pPr>
            <a:r>
              <a:rPr lang="en-IN" sz="2200" dirty="0">
                <a:solidFill>
                  <a:srgbClr val="FF5050"/>
                </a:solidFill>
                <a:latin typeface="Calibri (Body)"/>
              </a:rPr>
              <a:t>3.   Develop Data Protection Process</a:t>
            </a:r>
          </a:p>
          <a:p>
            <a:pPr marL="341313" indent="-342000" algn="just">
              <a:spcBef>
                <a:spcPts val="600"/>
              </a:spcBef>
            </a:pPr>
            <a:r>
              <a:rPr lang="en-IN" sz="2200" dirty="0">
                <a:latin typeface="Calibri (Body)"/>
              </a:rPr>
              <a:t>Adopt a Multi-Layered Security Approach</a:t>
            </a:r>
          </a:p>
          <a:p>
            <a:pPr marL="341313" indent="-342000" algn="just">
              <a:spcBef>
                <a:spcPts val="600"/>
              </a:spcBef>
            </a:pPr>
            <a:r>
              <a:rPr lang="en-IN" sz="2200" dirty="0">
                <a:latin typeface="Calibri (Body)"/>
              </a:rPr>
              <a:t>Authentication: Authorization: Encryption Auditing:</a:t>
            </a:r>
          </a:p>
          <a:p>
            <a:pPr marL="341313" indent="-342000" algn="just">
              <a:spcBef>
                <a:spcPts val="600"/>
              </a:spcBef>
            </a:pPr>
            <a:r>
              <a:rPr lang="en-IN" sz="2200" dirty="0">
                <a:latin typeface="Calibri (Body)"/>
              </a:rPr>
              <a:t>Copy Your Backup Tapes</a:t>
            </a:r>
          </a:p>
          <a:p>
            <a:pPr marL="341313" indent="-342000" algn="just">
              <a:spcBef>
                <a:spcPts val="600"/>
              </a:spcBef>
              <a:buNone/>
            </a:pPr>
            <a:r>
              <a:rPr lang="en-IN" sz="2200" dirty="0">
                <a:solidFill>
                  <a:srgbClr val="FF5050"/>
                </a:solidFill>
                <a:latin typeface="Calibri (Body)"/>
              </a:rPr>
              <a:t>4.  Communicating the processes to the concerning people</a:t>
            </a:r>
          </a:p>
          <a:p>
            <a:pPr marL="456513" indent="-457200" algn="just">
              <a:spcBef>
                <a:spcPts val="600"/>
              </a:spcBef>
            </a:pPr>
            <a:r>
              <a:rPr lang="en-IN" sz="2200" dirty="0">
                <a:latin typeface="Calibri (Body)"/>
              </a:rPr>
              <a:t>It is important to ensure that the people responsible for carrying out its security are informed and trained.</a:t>
            </a:r>
          </a:p>
          <a:p>
            <a:pPr marL="456513" indent="-457200" algn="just">
              <a:spcBef>
                <a:spcPts val="600"/>
              </a:spcBef>
              <a:buNone/>
            </a:pPr>
            <a:r>
              <a:rPr lang="en-IN" sz="2200" dirty="0">
                <a:latin typeface="Calibri (Body)"/>
              </a:rPr>
              <a:t>•  Security policies are the most important aspect of assigning accountability, responsibility and authority.</a:t>
            </a:r>
          </a:p>
          <a:p>
            <a:pPr marL="456513" indent="-457200" algn="just">
              <a:spcBef>
                <a:spcPts val="600"/>
              </a:spcBef>
              <a:buNone/>
            </a:pPr>
            <a:r>
              <a:rPr lang="en-IN" sz="2200" dirty="0">
                <a:solidFill>
                  <a:srgbClr val="FF5050"/>
                </a:solidFill>
                <a:latin typeface="Calibri (Body)"/>
              </a:rPr>
              <a:t>5. Executing and testing the process</a:t>
            </a:r>
          </a:p>
          <a:p>
            <a:pPr marL="456513" indent="-457200" algn="just">
              <a:spcBef>
                <a:spcPts val="600"/>
              </a:spcBef>
            </a:pPr>
            <a:r>
              <a:rPr lang="en-IN" sz="2200" dirty="0">
                <a:latin typeface="Calibri (Body)"/>
              </a:rPr>
              <a:t>Once the end-to-end plan has been developed, defined and communicated to the appropriate people, it is time to begin execution and testing process.</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5" end="5"/>
                                            </p:txEl>
                                          </p:spTgt>
                                        </p:tgtEl>
                                        <p:attrNameLst>
                                          <p:attrName>style.visibility</p:attrName>
                                        </p:attrNameLst>
                                      </p:cBhvr>
                                      <p:to>
                                        <p:strVal val="visible"/>
                                      </p:to>
                                    </p:set>
                                    <p:anim calcmode="lin" valueType="num">
                                      <p:cBhvr additive="base">
                                        <p:cTn id="2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 calcmode="lin" valueType="num">
                                      <p:cBhvr additive="base">
                                        <p:cTn id="3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xEl>
                                              <p:pRg st="7" end="7"/>
                                            </p:txEl>
                                          </p:spTgt>
                                        </p:tgtEl>
                                        <p:attrNameLst>
                                          <p:attrName>style.visibility</p:attrName>
                                        </p:attrNameLst>
                                      </p:cBhvr>
                                      <p:to>
                                        <p:strVal val="visible"/>
                                      </p:to>
                                    </p:set>
                                    <p:anim calcmode="lin" valueType="num">
                                      <p:cBhvr additive="base">
                                        <p:cTn id="39"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
                                            <p:txEl>
                                              <p:pRg st="8" end="8"/>
                                            </p:txEl>
                                          </p:spTgt>
                                        </p:tgtEl>
                                        <p:attrNameLst>
                                          <p:attrName>style.visibility</p:attrName>
                                        </p:attrNameLst>
                                      </p:cBhvr>
                                      <p:to>
                                        <p:strVal val="visible"/>
                                      </p:to>
                                    </p:set>
                                    <p:anim calcmode="lin" valueType="num">
                                      <p:cBhvr additive="base">
                                        <p:cTn id="43" dur="500" fill="hold"/>
                                        <p:tgtEl>
                                          <p:spTgt spid="2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B0AB1083-3B66-4E5F-A32D-7EDDAE7A077F}"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sp>
        <p:nvSpPr>
          <p:cNvPr id="10" name="Content Placeholder 2"/>
          <p:cNvSpPr txBox="1">
            <a:spLocks/>
          </p:cNvSpPr>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is Biometric security?</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Differentiate authentication and authorization.</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a:t>
            </a:r>
            <a:r>
              <a:rPr lang="en-IN" sz="2200" dirty="0">
                <a:latin typeface="Calibri (Body)"/>
              </a:rPr>
              <a:t>Security Issues with Hardware</a:t>
            </a:r>
            <a:r>
              <a:rPr lang="en-US" sz="2200" dirty="0">
                <a:latin typeface="Calibri (Body)"/>
              </a:rPr>
              <a:t>?</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memory protection</a:t>
            </a:r>
            <a:r>
              <a:rPr lang="en-IN" sz="2200" dirty="0">
                <a:latin typeface="Calibri (Body)"/>
              </a:rPr>
              <a:t>?</a:t>
            </a:r>
          </a:p>
          <a:p>
            <a:pPr marL="457200" indent="-457200">
              <a:spcBef>
                <a:spcPts val="600"/>
              </a:spcBef>
              <a:spcAft>
                <a:spcPts val="2400"/>
              </a:spcAft>
              <a:buFont typeface="+mj-lt"/>
              <a:buAutoNum type="arabicPeriod"/>
            </a:pPr>
            <a:r>
              <a:rPr lang="en-IN" sz="2200" dirty="0">
                <a:latin typeface="Calibri (Body)"/>
              </a:rPr>
              <a:t>What are the Open and Closed Systems?</a:t>
            </a: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3BBCCCF0-3ED3-49D3-B009-CAE27E41B3E8}" type="datetime1">
              <a:rPr lang="en-US" smtClean="0"/>
              <a:t>12/6/2021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a:t>Harsha Gupta             Cyber security ANC0301                                     Unit 3</a:t>
            </a:r>
            <a:endParaRPr lang="en-US" dirty="0"/>
          </a:p>
        </p:txBody>
      </p:sp>
      <p:pic>
        <p:nvPicPr>
          <p:cNvPr id="11"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p>
          <a:p>
            <a:pPr marL="457200" indent="-457200" algn="just">
              <a:buFont typeface="+mj-lt"/>
              <a:buAutoNum type="arabicPeriod"/>
            </a:pPr>
            <a:r>
              <a:rPr lang="en-US" sz="2400" dirty="0">
                <a:latin typeface="Calibri (Body)"/>
              </a:rPr>
              <a:t>Define Vendor challenges and user challenges for application security?</a:t>
            </a:r>
          </a:p>
          <a:p>
            <a:pPr marL="457200" indent="-457200" algn="just">
              <a:buFont typeface="+mj-lt"/>
              <a:buAutoNum type="arabicPeriod"/>
            </a:pPr>
            <a:r>
              <a:rPr lang="en-US" sz="2400" dirty="0">
                <a:latin typeface="Calibri (Body)"/>
              </a:rPr>
              <a:t>Write a short note on data disposal.</a:t>
            </a:r>
          </a:p>
          <a:p>
            <a:pPr marL="457200" indent="-457200" algn="just">
              <a:buFont typeface="+mj-lt"/>
              <a:buAutoNum type="arabicPeriod"/>
            </a:pPr>
            <a:r>
              <a:rPr lang="en-US" sz="2400" dirty="0">
                <a:latin typeface="Calibri (Body)"/>
              </a:rPr>
              <a:t>What do you mean by physical security of IT assets? </a:t>
            </a:r>
          </a:p>
          <a:p>
            <a:pPr marL="457200" indent="-457200" algn="just">
              <a:buFont typeface="+mj-lt"/>
              <a:buAutoNum type="arabicPeriod"/>
            </a:pPr>
            <a:r>
              <a:rPr lang="en-US" sz="2400" dirty="0">
                <a:latin typeface="Calibri (Body)"/>
              </a:rPr>
              <a:t> Explain Information security governance. </a:t>
            </a:r>
          </a:p>
          <a:p>
            <a:pPr marL="457200" indent="-457200" algn="just">
              <a:buFont typeface="+mj-lt"/>
              <a:buAutoNum type="arabicPeriod"/>
            </a:pPr>
            <a:r>
              <a:rPr lang="en-US" sz="2400" dirty="0">
                <a:latin typeface="Calibri (Body)"/>
              </a:rPr>
              <a:t>Write design Security Issues in Hardware, Data Storage   &amp; Downloadable Devices?</a:t>
            </a:r>
          </a:p>
          <a:p>
            <a:pPr marL="457200" indent="-457200" algn="just">
              <a:buFont typeface="+mj-lt"/>
              <a:buAutoNum type="arabicPeriod"/>
            </a:pPr>
            <a:r>
              <a:rPr lang="en-IN" sz="2400" dirty="0">
                <a:latin typeface="Calibri (Body)"/>
              </a:rPr>
              <a:t>What are the different Measures of Backup Security</a:t>
            </a:r>
          </a:p>
          <a:p>
            <a:pPr marL="457200" indent="-457200" algn="just">
              <a:buFont typeface="+mj-lt"/>
              <a:buAutoNum type="arabicPeriod"/>
            </a:pPr>
            <a:r>
              <a:rPr lang="en-US" sz="2400" dirty="0">
                <a:latin typeface="Calibri (Body)"/>
              </a:rPr>
              <a:t>What are the different types of Biometric? </a:t>
            </a: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C2EBD2EE-27C0-40B5-8D06-638C16398B8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https://youtu.be/snJGzyXzVec</a:t>
            </a:r>
            <a:endParaRPr lang="en-US" sz="2200" dirty="0"/>
          </a:p>
          <a:p>
            <a:pPr>
              <a:spcAft>
                <a:spcPts val="1200"/>
              </a:spcAft>
            </a:pPr>
            <a:r>
              <a:rPr lang="en-US" sz="2200" dirty="0">
                <a:hlinkClick r:id="rId3"/>
              </a:rPr>
              <a:t>https://youtu.be/8caqok3ah8o</a:t>
            </a:r>
            <a:endParaRPr lang="en-US" sz="2200" dirty="0"/>
          </a:p>
          <a:p>
            <a:pPr>
              <a:spcAft>
                <a:spcPts val="1200"/>
              </a:spcAft>
            </a:pPr>
            <a:r>
              <a:rPr lang="en-US" sz="2200" dirty="0">
                <a:hlinkClick r:id="rId4"/>
              </a:rPr>
              <a:t>https://youtu.be/WPU2eisvqXE</a:t>
            </a:r>
            <a:endParaRPr lang="en-US" sz="2200" dirty="0"/>
          </a:p>
          <a:p>
            <a:pPr>
              <a:spcAft>
                <a:spcPts val="1200"/>
              </a:spcAft>
            </a:pPr>
            <a:r>
              <a:rPr lang="en-US" sz="2200" dirty="0">
                <a:hlinkClick r:id="rId5"/>
              </a:rPr>
              <a:t>https://youtu.be/cUvMIOdaSBs</a:t>
            </a:r>
            <a:endParaRPr lang="en-US" sz="2200" dirty="0"/>
          </a:p>
          <a:p>
            <a:pPr>
              <a:spcAft>
                <a:spcPts val="1200"/>
              </a:spcAft>
            </a:pPr>
            <a:r>
              <a:rPr lang="en-US" sz="2200" dirty="0">
                <a:hlinkClick r:id="rId6"/>
              </a:rPr>
              <a:t>https://youtu.be/0a264Edp5l0</a:t>
            </a:r>
            <a:endParaRPr lang="en-US" sz="2200" dirty="0"/>
          </a:p>
          <a:p>
            <a:pPr>
              <a:spcAft>
                <a:spcPts val="1200"/>
              </a:spcAft>
            </a:pPr>
            <a:r>
              <a:rPr lang="en-US" sz="2200" dirty="0">
                <a:hlinkClick r:id="rId7"/>
              </a:rPr>
              <a:t>https://youtu.be/Ye2H1n2MtIc</a:t>
            </a:r>
            <a:endParaRPr lang="en-US" sz="2200" dirty="0"/>
          </a:p>
          <a:p>
            <a:pPr>
              <a:spcAft>
                <a:spcPts val="1200"/>
              </a:spcAft>
            </a:pPr>
            <a:r>
              <a:rPr lang="en-US" sz="2200" dirty="0">
                <a:hlinkClick r:id="rId8"/>
              </a:rPr>
              <a:t>https://youtu.be/xwgecIX3E4I</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F1E71260-2A4A-4989-BC8A-EE8F8EC75C64}"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9"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10"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itchFamily="2" charset="2"/>
              <a:buChar char="Ø"/>
            </a:pPr>
            <a:r>
              <a:rPr lang="en-US" sz="2200" dirty="0">
                <a:solidFill>
                  <a:srgbClr val="FF0000"/>
                </a:solidFill>
                <a:latin typeface="Calibri (Body)"/>
              </a:rPr>
              <a:t>Secure information systems are developed by:</a:t>
            </a:r>
            <a:endParaRPr lang="en-IN" sz="2200" dirty="0">
              <a:solidFill>
                <a:srgbClr val="FF0000"/>
              </a:solidFill>
              <a:latin typeface="Calibri (Body)"/>
            </a:endParaRPr>
          </a:p>
          <a:p>
            <a:pPr lvl="0" algn="just">
              <a:spcBef>
                <a:spcPts val="0"/>
              </a:spcBef>
              <a:buNone/>
            </a:pPr>
            <a:r>
              <a:rPr lang="en-US" sz="2200" dirty="0">
                <a:latin typeface="Calibri (Body)"/>
              </a:rPr>
              <a:t>	a)Integrating security with the system after it has  been </a:t>
            </a:r>
          </a:p>
          <a:p>
            <a:pPr lvl="0" algn="just">
              <a:spcBef>
                <a:spcPts val="0"/>
              </a:spcBef>
              <a:buNone/>
            </a:pPr>
            <a:r>
              <a:rPr lang="en-US" sz="2200" dirty="0">
                <a:latin typeface="Calibri (Body)"/>
              </a:rPr>
              <a:t>	   developed</a:t>
            </a:r>
            <a:endParaRPr lang="en-IN" sz="2200" dirty="0">
              <a:latin typeface="Calibri (Body)"/>
            </a:endParaRPr>
          </a:p>
          <a:p>
            <a:pPr lvl="0">
              <a:spcBef>
                <a:spcPts val="0"/>
              </a:spcBef>
              <a:buNone/>
            </a:pPr>
            <a:r>
              <a:rPr lang="en-US" sz="2200" dirty="0">
                <a:latin typeface="Calibri (Body)"/>
              </a:rPr>
              <a:t>	b) Never integrating security with the information system</a:t>
            </a:r>
            <a:endParaRPr lang="en-IN" sz="2200" dirty="0">
              <a:latin typeface="Calibri (Body)"/>
            </a:endParaRPr>
          </a:p>
          <a:p>
            <a:pPr lvl="0" algn="just">
              <a:spcBef>
                <a:spcPts val="0"/>
              </a:spcBef>
              <a:buNone/>
            </a:pPr>
            <a:r>
              <a:rPr lang="en-US" sz="2200" dirty="0">
                <a:latin typeface="Calibri (Body)"/>
              </a:rPr>
              <a:t>	c) Keeping security as a separate action until the last step of</a:t>
            </a:r>
          </a:p>
          <a:p>
            <a:pPr lvl="0" algn="just">
              <a:spcBef>
                <a:spcPts val="0"/>
              </a:spcBef>
              <a:buNone/>
            </a:pPr>
            <a:r>
              <a:rPr lang="en-US" sz="2200" dirty="0">
                <a:latin typeface="Calibri (Body)"/>
              </a:rPr>
              <a:t>	   the system development</a:t>
            </a:r>
            <a:endParaRPr lang="en-IN" sz="2200" dirty="0">
              <a:latin typeface="Calibri (Body)"/>
            </a:endParaRPr>
          </a:p>
          <a:p>
            <a:pPr algn="just">
              <a:spcBef>
                <a:spcPts val="0"/>
              </a:spcBef>
              <a:buNone/>
            </a:pPr>
            <a:r>
              <a:rPr lang="en-IN" sz="2200" b="1" dirty="0">
                <a:latin typeface="Calibri (Body)"/>
              </a:rPr>
              <a:t>	d) Integrating risk analysis and management activities at</a:t>
            </a:r>
          </a:p>
          <a:p>
            <a:pPr algn="just">
              <a:spcBef>
                <a:spcPts val="0"/>
              </a:spcBef>
              <a:buNone/>
            </a:pPr>
            <a:r>
              <a:rPr lang="en-IN" sz="2200" b="1" dirty="0">
                <a:latin typeface="Calibri (Body)"/>
              </a:rPr>
              <a:t>	    the start of the system development lifecycle and</a:t>
            </a:r>
          </a:p>
          <a:p>
            <a:pPr algn="just">
              <a:spcBef>
                <a:spcPts val="0"/>
              </a:spcBef>
              <a:buNone/>
            </a:pPr>
            <a:r>
              <a:rPr lang="en-IN" sz="2200" b="1" dirty="0">
                <a:latin typeface="Calibri (Body)"/>
              </a:rPr>
              <a:t>	    continuing throughout the cycle</a:t>
            </a:r>
          </a:p>
          <a:p>
            <a:pPr>
              <a:buFont typeface="Wingdings" pitchFamily="2" charset="2"/>
              <a:buChar char="Ø"/>
            </a:pPr>
            <a:r>
              <a:rPr lang="en-US" sz="2200" dirty="0">
                <a:solidFill>
                  <a:srgbClr val="FF0000"/>
                </a:solidFill>
                <a:latin typeface="Calibri (Body)"/>
              </a:rPr>
              <a:t>Which of the following is a control gate in the development phase?</a:t>
            </a:r>
            <a:endParaRPr lang="en-IN" sz="2200" dirty="0">
              <a:solidFill>
                <a:srgbClr val="FF0000"/>
              </a:solidFill>
              <a:latin typeface="Calibri (Body)"/>
            </a:endParaRPr>
          </a:p>
          <a:p>
            <a:pPr lvl="0">
              <a:buNone/>
            </a:pPr>
            <a:r>
              <a:rPr lang="en-US" sz="2200" dirty="0">
                <a:latin typeface="Calibri (Body)"/>
              </a:rPr>
              <a:t>	a) Authorizing the decision</a:t>
            </a:r>
            <a:endParaRPr lang="en-IN" sz="2200" dirty="0">
              <a:latin typeface="Calibri (Body)"/>
            </a:endParaRPr>
          </a:p>
          <a:p>
            <a:pPr lvl="0">
              <a:buNone/>
            </a:pPr>
            <a:r>
              <a:rPr lang="en-US" sz="2200" b="1" dirty="0">
                <a:latin typeface="Calibri (Body)"/>
              </a:rPr>
              <a:t>	b) Reviewing the architecture and design</a:t>
            </a:r>
            <a:endParaRPr lang="en-IN" sz="2200" dirty="0">
              <a:latin typeface="Calibri (Body)"/>
            </a:endParaRPr>
          </a:p>
          <a:p>
            <a:pPr lvl="0">
              <a:buNone/>
            </a:pPr>
            <a:r>
              <a:rPr lang="en-US" sz="2200" dirty="0">
                <a:latin typeface="Calibri (Body)"/>
              </a:rPr>
              <a:t>	c) Reviewing the confidentiality and availability</a:t>
            </a:r>
            <a:endParaRPr lang="en-IN" sz="2200" dirty="0">
              <a:latin typeface="Calibri (Body)"/>
            </a:endParaRPr>
          </a:p>
          <a:p>
            <a:pPr>
              <a:buNone/>
            </a:pPr>
            <a:r>
              <a:rPr lang="en-IN" sz="2200" dirty="0">
                <a:latin typeface="Calibri (Body)"/>
              </a:rPr>
              <a:t>	d) Reviewing the operational readiness</a:t>
            </a:r>
            <a:endParaRPr lang="en-US" sz="2200" dirty="0">
              <a:latin typeface="Calibri (Body)"/>
            </a:endParaRPr>
          </a:p>
        </p:txBody>
      </p:sp>
      <p:sp>
        <p:nvSpPr>
          <p:cNvPr id="4" name="Date Placeholder 3"/>
          <p:cNvSpPr>
            <a:spLocks noGrp="1"/>
          </p:cNvSpPr>
          <p:nvPr>
            <p:ph type="dt" sz="half" idx="10"/>
          </p:nvPr>
        </p:nvSpPr>
        <p:spPr/>
        <p:txBody>
          <a:bodyPr/>
          <a:lstStyle/>
          <a:p>
            <a:fld id="{D7BA3446-08E1-429E-93B4-DB3D9C22462F}"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itchFamily="2" charset="2"/>
              <a:buChar char="Ø"/>
            </a:pPr>
            <a:r>
              <a:rPr lang="en-IN" sz="2200" dirty="0">
                <a:solidFill>
                  <a:srgbClr val="FF0000"/>
                </a:solidFill>
                <a:latin typeface="Calibri (Body)"/>
              </a:rPr>
              <a:t>The risk management process involves:</a:t>
            </a:r>
          </a:p>
          <a:p>
            <a:pPr lvl="0">
              <a:spcBef>
                <a:spcPts val="0"/>
              </a:spcBef>
              <a:buNone/>
            </a:pPr>
            <a:r>
              <a:rPr lang="en-IN" sz="2200" dirty="0">
                <a:latin typeface="Calibri (Body)"/>
              </a:rPr>
              <a:t>	a) Framing, deciding, executing, and deleting</a:t>
            </a:r>
          </a:p>
          <a:p>
            <a:pPr lvl="0">
              <a:spcBef>
                <a:spcPts val="0"/>
              </a:spcBef>
              <a:buNone/>
            </a:pPr>
            <a:r>
              <a:rPr lang="en-IN" sz="2200" b="1" dirty="0">
                <a:latin typeface="Calibri (Body)"/>
              </a:rPr>
              <a:t>	b) Framing, assessing, monitoring, and responding</a:t>
            </a:r>
            <a:endParaRPr lang="en-IN" sz="2200" dirty="0">
              <a:latin typeface="Calibri (Body)"/>
            </a:endParaRPr>
          </a:p>
          <a:p>
            <a:pPr lvl="0">
              <a:spcBef>
                <a:spcPts val="0"/>
              </a:spcBef>
              <a:buNone/>
            </a:pPr>
            <a:r>
              <a:rPr lang="en-IN" sz="2200" dirty="0">
                <a:latin typeface="Calibri (Body)"/>
              </a:rPr>
              <a:t>	c) Monitoring, assessing, executing, and deleting</a:t>
            </a:r>
          </a:p>
          <a:p>
            <a:pPr>
              <a:spcBef>
                <a:spcPts val="0"/>
              </a:spcBef>
              <a:buNone/>
            </a:pPr>
            <a:r>
              <a:rPr lang="en-IN" sz="2200" dirty="0">
                <a:latin typeface="Calibri (Body)"/>
              </a:rPr>
              <a:t>	d)All of the above</a:t>
            </a:r>
          </a:p>
          <a:p>
            <a:pPr>
              <a:spcBef>
                <a:spcPts val="0"/>
              </a:spcBef>
              <a:buFont typeface="Wingdings" pitchFamily="2" charset="2"/>
              <a:buChar char="Ø"/>
            </a:pPr>
            <a:r>
              <a:rPr lang="en-IN" sz="2200" dirty="0">
                <a:solidFill>
                  <a:srgbClr val="FF0000"/>
                </a:solidFill>
                <a:latin typeface="Calibri (Body)"/>
              </a:rPr>
              <a:t>Which of the following is used to provide physical security of IT assets?</a:t>
            </a:r>
          </a:p>
          <a:p>
            <a:pPr lvl="0">
              <a:spcBef>
                <a:spcPts val="0"/>
              </a:spcBef>
              <a:buNone/>
            </a:pPr>
            <a:r>
              <a:rPr lang="en-IN" sz="2200" b="1" dirty="0">
                <a:latin typeface="Calibri (Body)"/>
              </a:rPr>
              <a:t>	a) Physical access control technique</a:t>
            </a:r>
          </a:p>
          <a:p>
            <a:pPr lvl="0">
              <a:spcBef>
                <a:spcPts val="0"/>
              </a:spcBef>
              <a:buNone/>
            </a:pPr>
            <a:r>
              <a:rPr lang="en-IN" sz="2200" b="1" dirty="0">
                <a:latin typeface="Calibri (Body)"/>
              </a:rPr>
              <a:t>	b) CCTV surveillance technique</a:t>
            </a:r>
            <a:endParaRPr lang="en-IN" sz="2200" dirty="0">
              <a:latin typeface="Calibri (Body)"/>
            </a:endParaRPr>
          </a:p>
          <a:p>
            <a:pPr lvl="0">
              <a:spcBef>
                <a:spcPts val="0"/>
              </a:spcBef>
              <a:buNone/>
            </a:pPr>
            <a:r>
              <a:rPr lang="en-IN" sz="2200" b="1" dirty="0">
                <a:latin typeface="Calibri (Body)"/>
              </a:rPr>
              <a:t>	c) IDS technique</a:t>
            </a:r>
            <a:endParaRPr lang="en-IN" sz="2200" dirty="0">
              <a:latin typeface="Calibri (Body)"/>
            </a:endParaRPr>
          </a:p>
          <a:p>
            <a:pPr>
              <a:spcBef>
                <a:spcPts val="0"/>
              </a:spcBef>
              <a:buNone/>
            </a:pPr>
            <a:r>
              <a:rPr lang="en-IN" sz="2200" dirty="0">
                <a:latin typeface="Calibri (Body)"/>
              </a:rPr>
              <a:t>	d) None </a:t>
            </a:r>
          </a:p>
          <a:p>
            <a:pPr>
              <a:buFont typeface="Wingdings" pitchFamily="2" charset="2"/>
              <a:buChar char="Ø"/>
            </a:pPr>
            <a:r>
              <a:rPr lang="en-IN" sz="2200" dirty="0">
                <a:solidFill>
                  <a:srgbClr val="FF0000"/>
                </a:solidFill>
                <a:latin typeface="Calibri (Body)"/>
              </a:rPr>
              <a:t>Which of the following is a part of the secure system design?</a:t>
            </a:r>
          </a:p>
          <a:p>
            <a:pPr lvl="0">
              <a:buNone/>
            </a:pPr>
            <a:r>
              <a:rPr lang="en-IN" sz="2200" b="1" dirty="0">
                <a:latin typeface="Calibri (Body)"/>
              </a:rPr>
              <a:t>	a) Layering			b)Abstraction</a:t>
            </a:r>
            <a:endParaRPr lang="en-IN" sz="2200" dirty="0">
              <a:latin typeface="Calibri (Body)"/>
            </a:endParaRPr>
          </a:p>
          <a:p>
            <a:pPr lvl="0">
              <a:buNone/>
            </a:pPr>
            <a:r>
              <a:rPr lang="en-IN" sz="2200" b="1" dirty="0">
                <a:latin typeface="Calibri (Body)"/>
              </a:rPr>
              <a:t>	c) Security domains		</a:t>
            </a:r>
            <a:r>
              <a:rPr lang="en-IN" sz="2200" dirty="0">
                <a:latin typeface="Calibri (Body)"/>
              </a:rPr>
              <a:t>d) None </a:t>
            </a:r>
            <a:endParaRPr lang="en-US" sz="2200" dirty="0">
              <a:latin typeface="Calibri (Body)"/>
            </a:endParaRPr>
          </a:p>
        </p:txBody>
      </p:sp>
      <p:sp>
        <p:nvSpPr>
          <p:cNvPr id="4" name="Date Placeholder 3"/>
          <p:cNvSpPr>
            <a:spLocks noGrp="1"/>
          </p:cNvSpPr>
          <p:nvPr>
            <p:ph type="dt" sz="half" idx="10"/>
          </p:nvPr>
        </p:nvSpPr>
        <p:spPr/>
        <p:txBody>
          <a:bodyPr/>
          <a:lstStyle/>
          <a:p>
            <a:fld id="{59AE4CB6-4A18-47CA-ADDC-7B033017CEB3}"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itchFamily="2" charset="2"/>
              <a:buChar char="Ø"/>
            </a:pPr>
            <a:r>
              <a:rPr lang="en-IN" sz="2200" dirty="0">
                <a:solidFill>
                  <a:srgbClr val="FF0000"/>
                </a:solidFill>
                <a:latin typeface="Calibri (Body)"/>
              </a:rPr>
              <a:t>Which of the following is an issue faced by data storage devices?</a:t>
            </a:r>
          </a:p>
          <a:p>
            <a:pPr lvl="0">
              <a:spcBef>
                <a:spcPts val="0"/>
              </a:spcBef>
              <a:buNone/>
            </a:pPr>
            <a:r>
              <a:rPr lang="en-IN" sz="2200" dirty="0">
                <a:latin typeface="Calibri (Body)"/>
              </a:rPr>
              <a:t>	a) Excessive data mounting	</a:t>
            </a:r>
          </a:p>
          <a:p>
            <a:pPr lvl="0">
              <a:spcBef>
                <a:spcPts val="0"/>
              </a:spcBef>
              <a:buNone/>
            </a:pPr>
            <a:r>
              <a:rPr lang="en-IN" sz="2200" b="1" dirty="0">
                <a:latin typeface="Calibri (Body)"/>
              </a:rPr>
              <a:t>	b) Theft, destruction, and damage</a:t>
            </a:r>
            <a:endParaRPr lang="en-IN" sz="2200" dirty="0">
              <a:latin typeface="Calibri (Body)"/>
            </a:endParaRPr>
          </a:p>
          <a:p>
            <a:pPr lvl="0">
              <a:spcBef>
                <a:spcPts val="0"/>
              </a:spcBef>
              <a:buNone/>
            </a:pPr>
            <a:r>
              <a:rPr lang="en-IN" sz="2200" dirty="0">
                <a:latin typeface="Calibri (Body)"/>
              </a:rPr>
              <a:t>	c) Too small size</a:t>
            </a:r>
          </a:p>
          <a:p>
            <a:pPr>
              <a:spcBef>
                <a:spcPts val="0"/>
              </a:spcBef>
              <a:buNone/>
            </a:pPr>
            <a:r>
              <a:rPr lang="en-IN" sz="2200" dirty="0">
                <a:latin typeface="Calibri (Body)"/>
              </a:rPr>
              <a:t>	d) All of the above</a:t>
            </a:r>
          </a:p>
          <a:p>
            <a:pPr>
              <a:spcBef>
                <a:spcPts val="0"/>
              </a:spcBef>
              <a:buFont typeface="Wingdings" pitchFamily="2" charset="2"/>
              <a:buChar char="Ø"/>
            </a:pPr>
            <a:r>
              <a:rPr lang="en-IN" sz="2200" dirty="0">
                <a:solidFill>
                  <a:srgbClr val="FF0000"/>
                </a:solidFill>
                <a:latin typeface="Calibri (Body)"/>
              </a:rPr>
              <a:t>Express the correct relationship between vulnerabilities, </a:t>
            </a:r>
            <a:r>
              <a:rPr lang="en-IN" sz="2200" dirty="0">
                <a:latin typeface="Calibri (Body)"/>
              </a:rPr>
              <a:t>threats and risks.</a:t>
            </a:r>
          </a:p>
          <a:p>
            <a:pPr lvl="0">
              <a:spcBef>
                <a:spcPts val="0"/>
              </a:spcBef>
              <a:buNone/>
            </a:pPr>
            <a:r>
              <a:rPr lang="en-IN" sz="2200" b="1" dirty="0">
                <a:latin typeface="Calibri (Body)"/>
              </a:rPr>
              <a:t>	a) Risk=threat </a:t>
            </a:r>
            <a:r>
              <a:rPr lang="en-IN" sz="2200" b="1" i="1" dirty="0">
                <a:latin typeface="Calibri (Body)"/>
              </a:rPr>
              <a:t>x </a:t>
            </a:r>
            <a:r>
              <a:rPr lang="en-IN" sz="2200" b="1" dirty="0">
                <a:latin typeface="Calibri (Body)"/>
              </a:rPr>
              <a:t>vulnerability    </a:t>
            </a:r>
            <a:r>
              <a:rPr lang="en-IN" sz="2200" dirty="0">
                <a:latin typeface="Calibri (Body)"/>
              </a:rPr>
              <a:t>b) Threat=risk </a:t>
            </a:r>
            <a:r>
              <a:rPr lang="en-IN" sz="2200" i="1" dirty="0">
                <a:latin typeface="Calibri (Body)"/>
              </a:rPr>
              <a:t>x </a:t>
            </a:r>
            <a:r>
              <a:rPr lang="en-IN" sz="2200" dirty="0">
                <a:latin typeface="Calibri (Body)"/>
              </a:rPr>
              <a:t>vulnerability</a:t>
            </a:r>
          </a:p>
          <a:p>
            <a:pPr lvl="0">
              <a:spcBef>
                <a:spcPts val="0"/>
              </a:spcBef>
              <a:buNone/>
            </a:pPr>
            <a:r>
              <a:rPr lang="en-IN" sz="2200" dirty="0">
                <a:latin typeface="Calibri (Body)"/>
              </a:rPr>
              <a:t>	c) Vulnerability=risk +threat          d) Risk=threat </a:t>
            </a:r>
            <a:r>
              <a:rPr lang="en-IN" sz="2200" i="1" dirty="0">
                <a:latin typeface="Calibri (Body)"/>
              </a:rPr>
              <a:t>– </a:t>
            </a:r>
            <a:r>
              <a:rPr lang="en-IN" sz="2200" dirty="0">
                <a:latin typeface="Calibri (Body)"/>
              </a:rPr>
              <a:t>vulnerability</a:t>
            </a:r>
          </a:p>
          <a:p>
            <a:pPr>
              <a:buFont typeface="Wingdings" pitchFamily="2" charset="2"/>
              <a:buChar char="Ø"/>
            </a:pPr>
            <a:r>
              <a:rPr lang="en-IN" sz="2200" dirty="0">
                <a:solidFill>
                  <a:srgbClr val="FF0000"/>
                </a:solidFill>
                <a:latin typeface="Calibri (Body)"/>
              </a:rPr>
              <a:t>Characterize the type of hackers who use their knowledge for good purposes.</a:t>
            </a:r>
          </a:p>
          <a:p>
            <a:pPr lvl="0">
              <a:buNone/>
            </a:pPr>
            <a:r>
              <a:rPr lang="en-IN" sz="2200" dirty="0">
                <a:latin typeface="Calibri (Body)"/>
              </a:rPr>
              <a:t>	a) Black hat 	     		b)</a:t>
            </a:r>
            <a:r>
              <a:rPr lang="en-IN" sz="2200" b="1" dirty="0">
                <a:latin typeface="Calibri (Body)"/>
              </a:rPr>
              <a:t>White hat </a:t>
            </a:r>
            <a:endParaRPr lang="en-IN" sz="2200" dirty="0">
              <a:latin typeface="Calibri (Body)"/>
            </a:endParaRPr>
          </a:p>
          <a:p>
            <a:pPr lvl="0">
              <a:buNone/>
            </a:pPr>
            <a:r>
              <a:rPr lang="en-IN" sz="2200" dirty="0">
                <a:latin typeface="Calibri (Body)"/>
              </a:rPr>
              <a:t>	c) Gray hat			d)Blue hat </a:t>
            </a:r>
            <a:endParaRPr lang="en-US" sz="2200" dirty="0">
              <a:latin typeface="Calibri (Body)"/>
            </a:endParaRPr>
          </a:p>
        </p:txBody>
      </p:sp>
      <p:sp>
        <p:nvSpPr>
          <p:cNvPr id="4" name="Date Placeholder 3"/>
          <p:cNvSpPr>
            <a:spLocks noGrp="1"/>
          </p:cNvSpPr>
          <p:nvPr>
            <p:ph type="dt" sz="half" idx="10"/>
          </p:nvPr>
        </p:nvSpPr>
        <p:spPr/>
        <p:txBody>
          <a:bodyPr/>
          <a:lstStyle/>
          <a:p>
            <a:fld id="{BB331809-9FF8-40EE-81C6-B708728C6975}"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just" defTabSz="1511300">
              <a:lnSpc>
                <a:spcPct val="90000"/>
              </a:lnSpc>
              <a:spcBef>
                <a:spcPct val="0"/>
              </a:spcBef>
              <a:buNone/>
            </a:pPr>
            <a:r>
              <a:rPr lang="en-IN" sz="2400" dirty="0">
                <a:latin typeface="Calibri (Body)"/>
              </a:rPr>
              <a:t>Fill the right options:</a:t>
            </a:r>
          </a:p>
          <a:p>
            <a:pPr algn="just" defTabSz="1511300">
              <a:lnSpc>
                <a:spcPct val="90000"/>
              </a:lnSpc>
              <a:spcBef>
                <a:spcPct val="0"/>
              </a:spcBef>
              <a:buNone/>
            </a:pPr>
            <a:endParaRPr lang="en-US" sz="2200" dirty="0">
              <a:solidFill>
                <a:srgbClr val="009900"/>
              </a:solidFill>
              <a:latin typeface="Calibri (Body)"/>
            </a:endParaRPr>
          </a:p>
          <a:p>
            <a:pPr algn="just" defTabSz="1511300">
              <a:lnSpc>
                <a:spcPct val="90000"/>
              </a:lnSpc>
              <a:spcBef>
                <a:spcPct val="0"/>
              </a:spcBef>
              <a:buNone/>
            </a:pPr>
            <a:r>
              <a:rPr lang="en-US" sz="2200" dirty="0">
                <a:solidFill>
                  <a:srgbClr val="009900"/>
                </a:solidFill>
                <a:latin typeface="Calibri (Body)"/>
              </a:rPr>
              <a:t>    Intrusion Detection System, NIDS and HIDS, Software Development  Life Cycle,</a:t>
            </a:r>
            <a:r>
              <a:rPr lang="en-US" sz="2200" dirty="0">
                <a:latin typeface="Calibri (Body)"/>
              </a:rPr>
              <a:t> </a:t>
            </a:r>
            <a:r>
              <a:rPr lang="en-US" sz="2200" dirty="0">
                <a:solidFill>
                  <a:srgbClr val="009900"/>
                </a:solidFill>
                <a:latin typeface="Calibri (Body)"/>
              </a:rPr>
              <a:t>Responding to the risks, CCTV</a:t>
            </a:r>
          </a:p>
          <a:p>
            <a:pPr algn="just" defTabSz="1511300">
              <a:lnSpc>
                <a:spcPct val="90000"/>
              </a:lnSpc>
              <a:spcBef>
                <a:spcPct val="0"/>
              </a:spcBef>
              <a:buNone/>
            </a:pPr>
            <a:r>
              <a:rPr lang="en-US" sz="2200" dirty="0">
                <a:solidFill>
                  <a:srgbClr val="00B050"/>
                </a:solidFill>
                <a:latin typeface="Calibri (Body)"/>
              </a:rPr>
              <a:t> </a:t>
            </a:r>
          </a:p>
          <a:p>
            <a:pPr marL="457200" indent="-457200" algn="just" defTabSz="1511300">
              <a:lnSpc>
                <a:spcPct val="90000"/>
              </a:lnSpc>
              <a:spcBef>
                <a:spcPct val="0"/>
              </a:spcBef>
              <a:buAutoNum type="arabicPeriod"/>
            </a:pPr>
            <a:r>
              <a:rPr lang="en-US" sz="2200" dirty="0">
                <a:latin typeface="Calibri (Body)"/>
              </a:rPr>
              <a:t>IDS stands for ____________</a:t>
            </a:r>
          </a:p>
          <a:p>
            <a:pPr marL="457200" indent="-457200" algn="just" defTabSz="1511300">
              <a:lnSpc>
                <a:spcPct val="90000"/>
              </a:lnSpc>
              <a:spcBef>
                <a:spcPct val="0"/>
              </a:spcBef>
              <a:buAutoNum type="arabicPeriod"/>
            </a:pPr>
            <a:endParaRPr lang="en-US" sz="2200" dirty="0">
              <a:latin typeface="Calibri (Body)"/>
            </a:endParaRPr>
          </a:p>
          <a:p>
            <a:pPr marL="457200" indent="-457200" algn="just" defTabSz="1511300">
              <a:spcBef>
                <a:spcPct val="0"/>
              </a:spcBef>
              <a:buNone/>
            </a:pPr>
            <a:r>
              <a:rPr lang="en-US" sz="2200" dirty="0">
                <a:latin typeface="Calibri (Body)"/>
              </a:rPr>
              <a:t>2.  IDS can be broadly classified as ______ and ______.</a:t>
            </a:r>
          </a:p>
          <a:p>
            <a:pPr lvl="0" algn="just" defTabSz="1511300">
              <a:spcBef>
                <a:spcPct val="0"/>
              </a:spcBef>
              <a:buNone/>
            </a:pPr>
            <a:endParaRPr lang="en-US" sz="2200" dirty="0">
              <a:latin typeface="Calibri (Body)"/>
            </a:endParaRPr>
          </a:p>
          <a:p>
            <a:pPr algn="just" defTabSz="1511300">
              <a:spcBef>
                <a:spcPct val="0"/>
              </a:spcBef>
              <a:buNone/>
            </a:pPr>
            <a:r>
              <a:rPr lang="en-US" sz="2200" dirty="0">
                <a:latin typeface="Calibri (Body)"/>
              </a:rPr>
              <a:t>3.   SDLC stands for _________.</a:t>
            </a:r>
          </a:p>
          <a:p>
            <a:pPr algn="just" defTabSz="1511300">
              <a:lnSpc>
                <a:spcPct val="90000"/>
              </a:lnSpc>
              <a:spcBef>
                <a:spcPct val="0"/>
              </a:spcBef>
              <a:buNone/>
            </a:pPr>
            <a:endParaRPr lang="en-US" sz="2200" dirty="0">
              <a:latin typeface="Calibri (Body)"/>
            </a:endParaRPr>
          </a:p>
          <a:p>
            <a:pPr marL="457200" indent="-457200" algn="just" defTabSz="1511300">
              <a:lnSpc>
                <a:spcPct val="90000"/>
              </a:lnSpc>
              <a:spcBef>
                <a:spcPct val="0"/>
              </a:spcBef>
              <a:buAutoNum type="arabicPeriod" startAt="4"/>
            </a:pPr>
            <a:r>
              <a:rPr lang="en-US" sz="2200" dirty="0">
                <a:latin typeface="Calibri (Body)"/>
              </a:rPr>
              <a:t>To take preventive or corrective measures so that systems can be kept protected from any kind of threats, whether internal or external is  ________</a:t>
            </a:r>
          </a:p>
          <a:p>
            <a:pPr marL="457200" indent="-457200" algn="just" defTabSz="1511300">
              <a:lnSpc>
                <a:spcPct val="90000"/>
              </a:lnSpc>
              <a:spcBef>
                <a:spcPct val="0"/>
              </a:spcBef>
              <a:buAutoNum type="arabicPeriod" startAt="4"/>
            </a:pPr>
            <a:endParaRPr lang="en-US" sz="2200" dirty="0">
              <a:latin typeface="Calibri (Body)"/>
            </a:endParaRPr>
          </a:p>
          <a:p>
            <a:pPr marL="457200" indent="-457200" algn="just" defTabSz="1511300">
              <a:lnSpc>
                <a:spcPct val="90000"/>
              </a:lnSpc>
              <a:spcBef>
                <a:spcPct val="0"/>
              </a:spcBef>
              <a:buAutoNum type="arabicPeriod" startAt="4"/>
            </a:pPr>
            <a:r>
              <a:rPr lang="en-US" sz="2200" dirty="0">
                <a:latin typeface="Calibri (Body)"/>
              </a:rPr>
              <a:t>__________ is used for physical security of an organization.</a:t>
            </a: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D670454E-96E3-456B-9A34-059520128002}"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Glossary</a:t>
            </a:r>
            <a:r>
              <a:rPr kumimoji="0" lang="en-US" sz="3000" b="0" i="0" u="none" strike="noStrike" kern="1200" cap="none" spc="0" normalizeH="0" noProof="0" dirty="0">
                <a:ln>
                  <a:noFill/>
                </a:ln>
                <a:solidFill>
                  <a:schemeClr val="dk1"/>
                </a:solidFill>
                <a:effectLst/>
                <a:uLnTx/>
                <a:uFillTx/>
                <a:latin typeface="+mn-lt"/>
                <a:ea typeface="+mn-ea"/>
                <a:cs typeface="+mn-cs"/>
              </a:rPr>
              <a:t> Questions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8F1463-0077-42E8-8D9B-F716B109AF61}"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1"/>
          <p:cNvPicPr>
            <a:picLocks noChangeAspect="1" noChangeArrowheads="1"/>
          </p:cNvPicPr>
          <p:nvPr/>
        </p:nvPicPr>
        <p:blipFill>
          <a:blip r:embed="rId3" cstate="print"/>
          <a:srcRect/>
          <a:stretch>
            <a:fillRect/>
          </a:stretch>
        </p:blipFill>
        <p:spPr bwMode="auto">
          <a:xfrm>
            <a:off x="1285852" y="857232"/>
            <a:ext cx="6715172" cy="5530883"/>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7BF134-36DF-4B30-92A3-C6DC0267115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1142975" y="1000108"/>
            <a:ext cx="7404853" cy="5344002"/>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173397-C7C3-4EFB-A959-EEFFA4579C84}"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0C4750-E7B5-423C-BD97-6490BB543C2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57224" y="1142984"/>
            <a:ext cx="7500990" cy="5093865"/>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E8E706F0-C46F-4F42-A5CE-8EEBCC6153CA}"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val="4106163182"/>
              </p:ext>
            </p:extLst>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Harsha Gupta             Cyber security ANC0301                                     Unit 3</a:t>
            </a:r>
            <a:endParaRPr lang="en-US" dirty="0"/>
          </a:p>
        </p:txBody>
      </p:sp>
      <p:pic>
        <p:nvPicPr>
          <p:cNvPr id="11"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spcAft>
                <a:spcPts val="1200"/>
              </a:spcAft>
              <a:buFont typeface="+mj-lt"/>
              <a:buAutoNum type="arabicPeriod"/>
            </a:pPr>
            <a:r>
              <a:rPr lang="en-IN" sz="2200" dirty="0">
                <a:latin typeface="Calibri (Body)"/>
              </a:rPr>
              <a:t>Do vulnerabilities play a vital role in cyber security? Justify </a:t>
            </a:r>
          </a:p>
          <a:p>
            <a:pPr marL="457200" indent="-457200" algn="just">
              <a:spcAft>
                <a:spcPts val="1200"/>
              </a:spcAft>
              <a:buFont typeface="+mj-lt"/>
              <a:buAutoNum type="arabicPeriod"/>
            </a:pPr>
            <a:r>
              <a:rPr lang="en-IN" sz="2200" dirty="0">
                <a:latin typeface="Calibri (Body)"/>
              </a:rPr>
              <a:t>Elaborate the term access control? What is include in authorization process for (File, Program, Data rights)?</a:t>
            </a:r>
          </a:p>
          <a:p>
            <a:pPr marL="457200" indent="-457200" algn="just">
              <a:spcAft>
                <a:spcPts val="1200"/>
              </a:spcAft>
              <a:buFont typeface="+mj-lt"/>
              <a:buAutoNum type="arabicPeriod"/>
            </a:pPr>
            <a:r>
              <a:rPr lang="en-IN" sz="2200" dirty="0">
                <a:latin typeface="Calibri (Body)"/>
              </a:rPr>
              <a:t>Describe in brief the application development security.</a:t>
            </a:r>
          </a:p>
          <a:p>
            <a:pPr marL="457200" indent="-457200" algn="just">
              <a:spcAft>
                <a:spcPts val="1200"/>
              </a:spcAft>
              <a:buFont typeface="+mj-lt"/>
              <a:buAutoNum type="arabicPeriod"/>
            </a:pPr>
            <a:r>
              <a:rPr lang="en-US" sz="2200" dirty="0">
                <a:latin typeface="Calibri (Body)"/>
              </a:rPr>
              <a:t>Describe </a:t>
            </a:r>
            <a:r>
              <a:rPr lang="en-IN" sz="2200" dirty="0">
                <a:latin typeface="Calibri (Body)"/>
              </a:rPr>
              <a:t>Risk Management Process.</a:t>
            </a:r>
          </a:p>
          <a:p>
            <a:pPr marL="457200" indent="-457200" algn="just">
              <a:spcAft>
                <a:spcPts val="1200"/>
              </a:spcAft>
              <a:buFont typeface="+mj-lt"/>
              <a:buAutoNum type="arabicPeriod"/>
            </a:pPr>
            <a:r>
              <a:rPr lang="en-US" sz="2200" dirty="0">
                <a:latin typeface="Calibri (Body)"/>
              </a:rPr>
              <a:t>Discuss backup security measures Types</a:t>
            </a:r>
          </a:p>
          <a:p>
            <a:pPr marL="457200" indent="-457200" algn="just">
              <a:spcAft>
                <a:spcPts val="1200"/>
              </a:spcAft>
              <a:buFont typeface="+mj-lt"/>
              <a:buAutoNum type="arabicPeriod"/>
            </a:pPr>
            <a:r>
              <a:rPr lang="en-US" sz="2200" dirty="0">
                <a:latin typeface="Calibri (Body)"/>
              </a:rPr>
              <a:t>What do you mean by Security Architecture &amp; Design </a:t>
            </a: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03C0C54C-C45E-4563-8619-BA8AB7EFD2D0}"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B2600-4448-484B-BD85-A40B88907299}"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857224" y="1571612"/>
            <a:ext cx="7786742" cy="3139321"/>
          </a:xfrm>
          <a:prstGeom prst="rect">
            <a:avLst/>
          </a:prstGeom>
        </p:spPr>
        <p:txBody>
          <a:bodyPr wrap="square">
            <a:spAutoFit/>
          </a:bodyPr>
          <a:lstStyle/>
          <a:p>
            <a:pPr algn="just"/>
            <a:r>
              <a:rPr lang="en-IN" sz="2200" dirty="0">
                <a:latin typeface="Calibri (Body)"/>
              </a:rPr>
              <a:t>The major topics covered are </a:t>
            </a:r>
            <a:r>
              <a:rPr lang="en-US" sz="2200" dirty="0">
                <a:latin typeface="Calibri (Body)"/>
              </a:rPr>
              <a:t>Application Development Security, Information Security Governance &amp; Risk Management, Security Architecture &amp; Design Security Issues in Hardware, Data Storage &amp; Downloadable  Devices, Physical Security of IT Assets, Backup Security Measures.</a:t>
            </a:r>
            <a:endParaRPr lang="en-IN" sz="2200" dirty="0">
              <a:latin typeface="Calibri (Body)"/>
            </a:endParaRPr>
          </a:p>
          <a:p>
            <a:pPr algn="just">
              <a:spcAft>
                <a:spcPts val="1200"/>
              </a:spcAft>
            </a:pPr>
            <a:r>
              <a:rPr lang="en-IN" sz="2200" dirty="0">
                <a:latin typeface="Calibri (Body)"/>
              </a:rPr>
              <a:t>Biometric technology has proved itself as a powerful alternative to traditional password-based and token-based authentication technology.</a:t>
            </a:r>
          </a:p>
        </p:txBody>
      </p:sp>
      <p:sp>
        <p:nvSpPr>
          <p:cNvPr id="10"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15019D-99BF-4807-B6E4-C9F34E8B54C8}"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24880" cy="5306068"/>
          </a:xfrm>
          <a:prstGeom prst="rect">
            <a:avLst/>
          </a:prstGeom>
          <a:noFill/>
        </p:spPr>
        <p:txBody>
          <a:bodyPr wrap="square" lIns="91440" tIns="45720" rIns="91440" bIns="45720">
            <a:sp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p>
          <a:p>
            <a:pPr marL="514350" indent="-514350" algn="just">
              <a:buFont typeface="+mj-lt"/>
              <a:buAutoNum type="arabicPeriod"/>
            </a:pPr>
            <a:r>
              <a:rPr lang="en-IN" sz="2200" dirty="0">
                <a:hlinkClick r:id="rId3"/>
              </a:rPr>
              <a:t>https://link.springer.com/content/pdf/10.1007/978-0-387-73269-5_6.pdf</a:t>
            </a:r>
            <a:endParaRPr lang="en-IN" sz="2200" dirty="0"/>
          </a:p>
          <a:p>
            <a:pPr marL="514350" indent="-514350" algn="just">
              <a:buFont typeface="+mj-lt"/>
              <a:buAutoNum type="arabicPeriod"/>
            </a:pPr>
            <a:r>
              <a:rPr lang="en-IN" sz="2200" dirty="0">
                <a:hlinkClick r:id="rId4"/>
              </a:rPr>
              <a:t>http://www.m2sys.com/blog/biometric-resources/what-are-the-biometrics-</a:t>
            </a:r>
          </a:p>
          <a:p>
            <a:pPr marL="514350" indent="-514350" algn="just">
              <a:buFont typeface="+mj-lt"/>
              <a:buAutoNum type="arabicPeriod"/>
            </a:pPr>
            <a:r>
              <a:rPr lang="en-IN" sz="2400" dirty="0">
                <a:hlinkClick r:id="rId5"/>
              </a:rPr>
              <a:t>https://onlinecourses.swayam2.ac.in/cec20_cs09/unit?unit=59&amp;lesson=66</a:t>
            </a:r>
            <a:endParaRPr lang="en-IN" sz="2200" dirty="0">
              <a:hlinkClick r:id="rId4"/>
            </a:endParaRPr>
          </a:p>
          <a:p>
            <a:pPr algn="ctr">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1" name="Picture 4"/>
          <p:cNvPicPr>
            <a:picLocks noChangeAspect="1" noChangeArrowheads="1"/>
          </p:cNvPicPr>
          <p:nvPr/>
        </p:nvPicPr>
        <p:blipFill>
          <a:blip r:embed="rId6"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555220207"/>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8A98E3-C51E-4C9A-9765-4C66DBF58349}" type="datetime1">
              <a:rPr lang="en-US" smtClean="0"/>
              <a:t>12/6/2021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24880" cy="3545586"/>
          </a:xfrm>
          <a:prstGeom prst="rect">
            <a:avLst/>
          </a:prstGeom>
          <a:noFill/>
        </p:spPr>
        <p:txBody>
          <a:bodyPr wrap="squar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4"/>
          <p:cNvSpPr>
            <a:spLocks noGrp="1"/>
          </p:cNvSpPr>
          <p:nvPr>
            <p:ph type="ftr" sz="quarter" idx="11"/>
          </p:nvPr>
        </p:nvSpPr>
        <p:spPr>
          <a:xfrm>
            <a:off x="2514600" y="6356350"/>
            <a:ext cx="5029200" cy="365125"/>
          </a:xfrm>
        </p:spPr>
        <p:txBody>
          <a:bodyPr/>
          <a:lstStyle/>
          <a:p>
            <a:r>
              <a:rPr lang="en-IN"/>
              <a:t>Harsha Gupta             Cyber security ANC0301                                     Unit 3</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8411226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9201</TotalTime>
  <Words>6438</Words>
  <Application>Microsoft Office PowerPoint</Application>
  <PresentationFormat>On-screen Show (4:3)</PresentationFormat>
  <Paragraphs>1123</Paragraphs>
  <Slides>93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Calibri</vt:lpstr>
      <vt:lpstr>Calibri (Body)</vt:lpstr>
      <vt:lpstr>Calibri(body)</vt:lpstr>
      <vt:lpstr>LiberationSerif</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Harsha Gupta</cp:lastModifiedBy>
  <cp:revision>205</cp:revision>
  <dcterms:created xsi:type="dcterms:W3CDTF">2006-08-16T00:00:00Z</dcterms:created>
  <dcterms:modified xsi:type="dcterms:W3CDTF">2021-12-06T06:40:30Z</dcterms:modified>
</cp:coreProperties>
</file>