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handoutMasterIdLst>
    <p:handoutMasterId r:id="rId155"/>
  </p:handoutMasterIdLst>
  <p:sldIdLst>
    <p:sldId id="256" r:id="rId2"/>
    <p:sldId id="941" r:id="rId3"/>
    <p:sldId id="549" r:id="rId4"/>
    <p:sldId id="550" r:id="rId5"/>
    <p:sldId id="551" r:id="rId6"/>
    <p:sldId id="552" r:id="rId7"/>
    <p:sldId id="553" r:id="rId8"/>
    <p:sldId id="554" r:id="rId9"/>
    <p:sldId id="555" r:id="rId10"/>
    <p:sldId id="556" r:id="rId11"/>
    <p:sldId id="566" r:id="rId12"/>
    <p:sldId id="557" r:id="rId13"/>
    <p:sldId id="567" r:id="rId14"/>
    <p:sldId id="558" r:id="rId15"/>
    <p:sldId id="568" r:id="rId16"/>
    <p:sldId id="559" r:id="rId17"/>
    <p:sldId id="560" r:id="rId18"/>
    <p:sldId id="561" r:id="rId19"/>
    <p:sldId id="562" r:id="rId20"/>
    <p:sldId id="563" r:id="rId21"/>
    <p:sldId id="564" r:id="rId22"/>
    <p:sldId id="257" r:id="rId23"/>
    <p:sldId id="329" r:id="rId24"/>
    <p:sldId id="569" r:id="rId25"/>
    <p:sldId id="548" r:id="rId26"/>
    <p:sldId id="272" r:id="rId27"/>
    <p:sldId id="458" r:id="rId28"/>
    <p:sldId id="467" r:id="rId29"/>
    <p:sldId id="439" r:id="rId30"/>
    <p:sldId id="481" r:id="rId31"/>
    <p:sldId id="482" r:id="rId32"/>
    <p:sldId id="440" r:id="rId33"/>
    <p:sldId id="441" r:id="rId34"/>
    <p:sldId id="442" r:id="rId35"/>
    <p:sldId id="468" r:id="rId36"/>
    <p:sldId id="483" r:id="rId37"/>
    <p:sldId id="469" r:id="rId38"/>
    <p:sldId id="438" r:id="rId39"/>
    <p:sldId id="484" r:id="rId40"/>
    <p:sldId id="473" r:id="rId41"/>
    <p:sldId id="475" r:id="rId42"/>
    <p:sldId id="476" r:id="rId43"/>
    <p:sldId id="477" r:id="rId44"/>
    <p:sldId id="478" r:id="rId45"/>
    <p:sldId id="470" r:id="rId46"/>
    <p:sldId id="486" r:id="rId47"/>
    <p:sldId id="487" r:id="rId48"/>
    <p:sldId id="488" r:id="rId49"/>
    <p:sldId id="471" r:id="rId50"/>
    <p:sldId id="490" r:id="rId51"/>
    <p:sldId id="489" r:id="rId52"/>
    <p:sldId id="491" r:id="rId53"/>
    <p:sldId id="485" r:id="rId54"/>
    <p:sldId id="444" r:id="rId55"/>
    <p:sldId id="358" r:id="rId56"/>
    <p:sldId id="359" r:id="rId57"/>
    <p:sldId id="357" r:id="rId58"/>
    <p:sldId id="360" r:id="rId59"/>
    <p:sldId id="361" r:id="rId60"/>
    <p:sldId id="446" r:id="rId61"/>
    <p:sldId id="492" r:id="rId62"/>
    <p:sldId id="493" r:id="rId63"/>
    <p:sldId id="494" r:id="rId64"/>
    <p:sldId id="495" r:id="rId65"/>
    <p:sldId id="286" r:id="rId66"/>
    <p:sldId id="450" r:id="rId67"/>
    <p:sldId id="451" r:id="rId68"/>
    <p:sldId id="452" r:id="rId69"/>
    <p:sldId id="453" r:id="rId70"/>
    <p:sldId id="454" r:id="rId71"/>
    <p:sldId id="362" r:id="rId72"/>
    <p:sldId id="363" r:id="rId73"/>
    <p:sldId id="364" r:id="rId74"/>
    <p:sldId id="365" r:id="rId75"/>
    <p:sldId id="366" r:id="rId76"/>
    <p:sldId id="367" r:id="rId77"/>
    <p:sldId id="368" r:id="rId78"/>
    <p:sldId id="369" r:id="rId79"/>
    <p:sldId id="371" r:id="rId80"/>
    <p:sldId id="374" r:id="rId81"/>
    <p:sldId id="370" r:id="rId82"/>
    <p:sldId id="372" r:id="rId83"/>
    <p:sldId id="515" r:id="rId84"/>
    <p:sldId id="522" r:id="rId85"/>
    <p:sldId id="521" r:id="rId86"/>
    <p:sldId id="520" r:id="rId87"/>
    <p:sldId id="518" r:id="rId88"/>
    <p:sldId id="517" r:id="rId89"/>
    <p:sldId id="516" r:id="rId90"/>
    <p:sldId id="496" r:id="rId91"/>
    <p:sldId id="499" r:id="rId92"/>
    <p:sldId id="497" r:id="rId93"/>
    <p:sldId id="498" r:id="rId94"/>
    <p:sldId id="511" r:id="rId95"/>
    <p:sldId id="513" r:id="rId96"/>
    <p:sldId id="507" r:id="rId97"/>
    <p:sldId id="508" r:id="rId98"/>
    <p:sldId id="510" r:id="rId99"/>
    <p:sldId id="512" r:id="rId100"/>
    <p:sldId id="509" r:id="rId101"/>
    <p:sldId id="501" r:id="rId102"/>
    <p:sldId id="502" r:id="rId103"/>
    <p:sldId id="503" r:id="rId104"/>
    <p:sldId id="505" r:id="rId105"/>
    <p:sldId id="500" r:id="rId106"/>
    <p:sldId id="524" r:id="rId107"/>
    <p:sldId id="531" r:id="rId108"/>
    <p:sldId id="532" r:id="rId109"/>
    <p:sldId id="534" r:id="rId110"/>
    <p:sldId id="535" r:id="rId111"/>
    <p:sldId id="536" r:id="rId112"/>
    <p:sldId id="525" r:id="rId113"/>
    <p:sldId id="526" r:id="rId114"/>
    <p:sldId id="527" r:id="rId115"/>
    <p:sldId id="529" r:id="rId116"/>
    <p:sldId id="530" r:id="rId117"/>
    <p:sldId id="420" r:id="rId118"/>
    <p:sldId id="270" r:id="rId119"/>
    <p:sldId id="273" r:id="rId120"/>
    <p:sldId id="264" r:id="rId121"/>
    <p:sldId id="312" r:id="rId122"/>
    <p:sldId id="313" r:id="rId123"/>
    <p:sldId id="571" r:id="rId124"/>
    <p:sldId id="572" r:id="rId125"/>
    <p:sldId id="316" r:id="rId126"/>
    <p:sldId id="321" r:id="rId127"/>
    <p:sldId id="320" r:id="rId128"/>
    <p:sldId id="436" r:id="rId129"/>
    <p:sldId id="319" r:id="rId130"/>
    <p:sldId id="314" r:id="rId131"/>
    <p:sldId id="328" r:id="rId132"/>
    <p:sldId id="326" r:id="rId133"/>
    <p:sldId id="573" r:id="rId134"/>
    <p:sldId id="574" r:id="rId135"/>
    <p:sldId id="575" r:id="rId136"/>
    <p:sldId id="576" r:id="rId137"/>
    <p:sldId id="577" r:id="rId138"/>
    <p:sldId id="578" r:id="rId139"/>
    <p:sldId id="274" r:id="rId140"/>
    <p:sldId id="342" r:id="rId141"/>
    <p:sldId id="343" r:id="rId142"/>
    <p:sldId id="344" r:id="rId143"/>
    <p:sldId id="267" r:id="rId144"/>
    <p:sldId id="347" r:id="rId145"/>
    <p:sldId id="437" r:id="rId146"/>
    <p:sldId id="580" r:id="rId147"/>
    <p:sldId id="579" r:id="rId148"/>
    <p:sldId id="265" r:id="rId149"/>
    <p:sldId id="398" r:id="rId150"/>
    <p:sldId id="283" r:id="rId151"/>
    <p:sldId id="373" r:id="rId152"/>
    <p:sldId id="341"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88B5B-FE20-44E5-AAE7-02EBB832CDFD}">
          <p14:sldIdLst>
            <p14:sldId id="256"/>
            <p14:sldId id="941"/>
            <p14:sldId id="549"/>
            <p14:sldId id="550"/>
            <p14:sldId id="551"/>
            <p14:sldId id="552"/>
            <p14:sldId id="553"/>
            <p14:sldId id="554"/>
            <p14:sldId id="555"/>
            <p14:sldId id="556"/>
            <p14:sldId id="566"/>
            <p14:sldId id="557"/>
            <p14:sldId id="567"/>
            <p14:sldId id="558"/>
            <p14:sldId id="568"/>
            <p14:sldId id="559"/>
            <p14:sldId id="560"/>
            <p14:sldId id="561"/>
            <p14:sldId id="562"/>
            <p14:sldId id="563"/>
            <p14:sldId id="564"/>
            <p14:sldId id="257"/>
            <p14:sldId id="329"/>
            <p14:sldId id="569"/>
            <p14:sldId id="548"/>
            <p14:sldId id="272"/>
            <p14:sldId id="458"/>
            <p14:sldId id="467"/>
            <p14:sldId id="439"/>
            <p14:sldId id="481"/>
            <p14:sldId id="482"/>
            <p14:sldId id="440"/>
            <p14:sldId id="441"/>
            <p14:sldId id="442"/>
            <p14:sldId id="468"/>
            <p14:sldId id="483"/>
            <p14:sldId id="469"/>
            <p14:sldId id="438"/>
            <p14:sldId id="484"/>
            <p14:sldId id="473"/>
            <p14:sldId id="475"/>
            <p14:sldId id="476"/>
            <p14:sldId id="477"/>
            <p14:sldId id="478"/>
            <p14:sldId id="470"/>
            <p14:sldId id="486"/>
            <p14:sldId id="487"/>
            <p14:sldId id="488"/>
            <p14:sldId id="471"/>
            <p14:sldId id="490"/>
            <p14:sldId id="489"/>
            <p14:sldId id="491"/>
            <p14:sldId id="485"/>
            <p14:sldId id="444"/>
            <p14:sldId id="358"/>
            <p14:sldId id="359"/>
            <p14:sldId id="357"/>
            <p14:sldId id="360"/>
            <p14:sldId id="361"/>
            <p14:sldId id="446"/>
            <p14:sldId id="492"/>
            <p14:sldId id="493"/>
            <p14:sldId id="494"/>
            <p14:sldId id="495"/>
            <p14:sldId id="286"/>
            <p14:sldId id="450"/>
            <p14:sldId id="451"/>
            <p14:sldId id="452"/>
            <p14:sldId id="453"/>
            <p14:sldId id="454"/>
            <p14:sldId id="362"/>
            <p14:sldId id="363"/>
            <p14:sldId id="364"/>
            <p14:sldId id="365"/>
            <p14:sldId id="366"/>
            <p14:sldId id="367"/>
            <p14:sldId id="368"/>
            <p14:sldId id="369"/>
            <p14:sldId id="371"/>
            <p14:sldId id="374"/>
            <p14:sldId id="370"/>
            <p14:sldId id="372"/>
            <p14:sldId id="515"/>
            <p14:sldId id="522"/>
            <p14:sldId id="521"/>
            <p14:sldId id="520"/>
            <p14:sldId id="518"/>
            <p14:sldId id="517"/>
            <p14:sldId id="516"/>
            <p14:sldId id="496"/>
            <p14:sldId id="499"/>
            <p14:sldId id="497"/>
            <p14:sldId id="498"/>
            <p14:sldId id="511"/>
            <p14:sldId id="513"/>
            <p14:sldId id="507"/>
            <p14:sldId id="508"/>
            <p14:sldId id="510"/>
            <p14:sldId id="512"/>
            <p14:sldId id="509"/>
            <p14:sldId id="501"/>
            <p14:sldId id="502"/>
            <p14:sldId id="503"/>
            <p14:sldId id="505"/>
            <p14:sldId id="500"/>
            <p14:sldId id="524"/>
            <p14:sldId id="531"/>
            <p14:sldId id="532"/>
            <p14:sldId id="534"/>
            <p14:sldId id="535"/>
            <p14:sldId id="536"/>
            <p14:sldId id="525"/>
            <p14:sldId id="526"/>
            <p14:sldId id="527"/>
            <p14:sldId id="529"/>
            <p14:sldId id="530"/>
            <p14:sldId id="420"/>
            <p14:sldId id="270"/>
            <p14:sldId id="273"/>
            <p14:sldId id="264"/>
            <p14:sldId id="312"/>
            <p14:sldId id="313"/>
            <p14:sldId id="571"/>
            <p14:sldId id="572"/>
            <p14:sldId id="316"/>
            <p14:sldId id="321"/>
            <p14:sldId id="320"/>
            <p14:sldId id="436"/>
            <p14:sldId id="319"/>
            <p14:sldId id="314"/>
            <p14:sldId id="328"/>
            <p14:sldId id="326"/>
            <p14:sldId id="573"/>
            <p14:sldId id="574"/>
            <p14:sldId id="575"/>
            <p14:sldId id="576"/>
            <p14:sldId id="577"/>
            <p14:sldId id="578"/>
            <p14:sldId id="274"/>
            <p14:sldId id="342"/>
            <p14:sldId id="343"/>
            <p14:sldId id="344"/>
            <p14:sldId id="267"/>
            <p14:sldId id="347"/>
            <p14:sldId id="437"/>
            <p14:sldId id="580"/>
            <p14:sldId id="579"/>
            <p14:sldId id="265"/>
            <p14:sldId id="398"/>
            <p14:sldId id="283"/>
            <p14:sldId id="373"/>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varScale="1">
        <p:scale>
          <a:sx n="56" d="100"/>
          <a:sy n="56" d="100"/>
        </p:scale>
        <p:origin x="1436" y="6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9-07T09:26:32.571"/>
    </inkml:context>
    <inkml:brush xml:id="br0">
      <inkml:brushProperty name="width" value="0.05292" units="cm"/>
      <inkml:brushProperty name="height" value="0.05292" units="cm"/>
      <inkml:brushProperty name="color" value="#FF0000"/>
    </inkml:brush>
  </inkml:definitions>
  <inkml:trace contextRef="#ctx0" brushRef="#br0">5786 3757 0,'0'-35'16,"0"17"0,0-17 15,0 0 16,-36 35-32,36-18 1,-35-17 0,0-1-1,-36 1-15,36 35 16,0-35-16,-18 35 15,17-18-15,-34 18 16,-1-53-16,-17 53 16,-18-53-16,-17 53 15,-1-35-15,36 35 16,-18-35-16,53 35 16,-52-53-16,34 53 15,0-35-15,36 35 16,-35 0-16,-1-36 15,-17 36-15,-36 0 16,1 0-16,17 0 16,-17 0-16,-1 0 0,18 36 15,18-36 1,0 0-16,-18 35 0,53-35 16,-53 53-16,53-53 15,-17 35-15,-18 0 16,17 1-16,-17 17 15,-18-18-15,18-35 16,-18 88-16,0-53 16,36 1-16,17-36 15,0 70-15,-18-35 16,18 1-16,-17-1 16,-1 0-16,18 1 0,18 16 15,-53 1-15,17 0 16,1 18-16,17-18 15,0-18-15,0 18 16,18 0-16,-1 17 16,1 1-16,0 35 15,0-36-15,35 1 16,-53-1-16,53 1 16,-71 17-16,36 18 15,0-18-15,35-17 16,-53-1-16,53 1 15,-36-1-15,36 19 16,-53 17-16,53-18 0,0 35 16,-35 1-1,35-36-15,0 0 0,-35 36 16,35-1-16,-53 0 16,53 1-16,-35-1 15,35-34-15,0 16 16,-36-16-16,36-19 15,0 18-15,0 1 16,0 34-16,0-52 16,0 17-16,0 0 15,0-17-15,0 17 16,0 18-16,0-18 0,0 18 16,0-18-1,0 0-15,0 0 0,0 0 16,0 1-16,0 16 15,0-16-15,0 16 16,0 1-16,0-18 16,0 36-16,0-18 15,0 0-15,0-18 16,18 0-16,-18 0 16,0 18-16,0-18 15,0 0-15,0 1 16,0 34-16,0 1 15,0-19-15,0 1 16,0 0-16,0 18 16,35-1-16,-35-17 0,0-18 15,53 0-15,-53 36 16,36-54-16,-36 1 16,35-18-16</inkml:trace>
  <inkml:trace contextRef="#ctx0" brushRef="#br0" timeOffset="1261.43">441 10936 0,'0'-18'0,"0"-34"31,0 16 0,0 54 47,0 35-62,0-36-16,0 36 0,0 18 16,-18-1-1,18-17-15,-35 53 0,35-18 16,-35 18-16,35 0 16,-71 88-16,71-53 15,-53 18-15,53 17 16,-35 354-1,35-372 1,0-17-16,0 18 16,0 18-16,0-72 15,0 19-15,0-1 16,18-17-16,-18-53 0,0 18 16,35-18-1,-35-18-15,35-35 16</inkml:trace>
  <inkml:trace contextRef="#ctx0" brushRef="#br0" timeOffset="1588.16">847 11924 0,'0'0'15,"123"-141"-15,177-106 0</inkml:trace>
  <inkml:trace contextRef="#ctx0" brushRef="#br0" timeOffset="3913.05">1658 5927 0,'0'17'109,"0"36"-93,0-35-16,0 17 16,0-17-16,0 17 15,0 18 1,35-35 0,36-18-1,-18 0 1,-18 0-16,36 0 15,-1-89-15,-17 54 16,0 35-16,-18-35 0,-17 35 16</inkml:trace>
  <inkml:trace contextRef="#ctx0" brushRef="#br0" timeOffset="5369.96">4674 6526 0,'0'36'203,"0"-19"-172,36-17-31,-36 36 16,0-19-16,35-17 16,-18 0-1,-17 35-15,53-35 16,-35 0-16,35 0 16,0 0-16,0-35 15,17 0-15,1 0 16,-1-1-16,1 36 15,-36-35-15,-35 53 63,-53 17-63,0-35 16,1 0-16</inkml:trace>
  <inkml:trace contextRef="#ctx0" brushRef="#br0" timeOffset="8159.33">4304 11024 0,'35'0'172,"-17"0"-172,35 0 16,0-35-16,-18 35 16,18-35-16,-18 35 15,-17 0-15,17-53 16,0 53-16,1 0 15,-54 0 79,-17 0-78,35 35-16,-18-35 15</inkml:trace>
  <inkml:trace contextRef="#ctx0" brushRef="#br0" timeOffset="8599.91">4339 11307 0,'18'0'78,"17"0"-62,-17 0-16,35-18 15,0 18-15,-36-35 16,18 35-16,1 0 0,-36-36 16,17 36-1</inkml:trace>
  <inkml:trace contextRef="#ctx0" brushRef="#br0" timeOffset="10711.03">2240 10866 0,'35'35'156,"1"0"-140,-1-35-1,0 0 1,1 0-1,-19 0-15,36 0 16,0-53-16,18 18 16,-1 0-16,-17-1 15,0 36-15,-53-35 16,35 35-16,-35 18 78,0 17-62,0 0-16,-17 1 15</inkml:trace>
  <inkml:trace contextRef="#ctx0" brushRef="#br0" timeOffset="11159.94">2452 11236 0,'0'35'31,"0"1"1,35-36 30,18 0-62,0-71 16,17 36-16,1-1 15,-18 1-15,-18 17 16,-17-17 0,-18 70 62</inkml:trace>
  <inkml:trace contextRef="#ctx0" brushRef="#br0" timeOffset="12288.24">2452 14958 0,'0'0'0,"-18"0"16,18 35 0,-35-35-16,53 0 62,-1 0-62,54 0 16,17 0-16,18-53 15,0 18-15,-18-18 16,0 18-16,-35 35 16,-18-36-16,0 36 15,-52 0 48,-18 0-48,-1 0-15</inkml:trace>
  <inkml:trace contextRef="#ctx0" brushRef="#br0" timeOffset="12678.79">2699 15152 0,'0'-35'16,"35"35"15,-35-36-15,35 36-1,-17 0-15,52-35 16,-17 35 0,0-35-16,18-36 15,-1 36-15,1 0 16,-36-1-16,1 36 15,-4076-35-15,8097 35 16,-4057-53-16</inkml:trace>
  <inkml:trace contextRef="#ctx0" brushRef="#br0" timeOffset="16782.09">2064 11889 0,'0'0'0,"194"-142"15,0 1-15</inkml:trace>
  <inkml:trace contextRef="#ctx0" brushRef="#br0" timeOffset="19127.39">16157 6050 0,'-17'0'16,"17"-35"-1,-36 35 1,1 0 0,17 0-1,54 0 48,34-35-48,18 35-15,18 0 16,35-36-16,-35 36 16,18 0-16,-54 0 15,1 0-15,-36 0 16,0 0-16,1 0 16,-36-35 77</inkml:trace>
  <inkml:trace contextRef="#ctx0" brushRef="#br0" timeOffset="19698.4">16916 5680 0,'0'0'0,"-18"0"15,18 17 79,71-17-94,-18 53 16,-18-53-16,-18 36 15,19-36-15,-36 35 16,53-35-16,-53 35 15,0-17 17,0 17-17,-36-35 1,1 53-16,-18 0 16,18-18-1,35 0 1,-18-35-16,18 36 15,-35-19 142</inkml:trace>
  <inkml:trace contextRef="#ctx0" brushRef="#br0" timeOffset="22175.92">16757 13247 0,'-18'0'16,"18"-18"-1,-35 18 17,53 0 46,-1 0-63,36 0-15,18 18 16,17-18-16,71 0 16,-53 0-16,17 0 15,-35 0-15,-17 0 16,-18 0-16,-36 0 0,19 0 15,-1 0-15,-35-18 32,-18 18 61,-17 0-77</inkml:trace>
  <inkml:trace contextRef="#ctx0" brushRef="#br0" timeOffset="22536.87">17427 13035 0,'0'0'0,"-17"0"15,34 0 48,18 0-47,18 18-16,0-18 15,-35 35-15,17-35 16,-35 35-16,53-35 0,-53 36 15,18-1-15,-18 0 16,0-17-16,0 17 16,0-17-16,0 17 15,-18 0-15,-17 1 16,0-19-16,-1-17 16,36 53-16,-35-53 15,35 35-15,-35-17 16</inkml:trace>
  <inkml:trace contextRef="#ctx0" brushRef="#br0" timeOffset="26733.21">20249 13458 0,'36'-17'125,"17"17"-109,17-53-16,-35 53 15,18-35-15,-17 35 16,-19 0-16,-17-18 0</inkml:trace>
  <inkml:trace contextRef="#ctx0" brushRef="#br0" timeOffset="27878.88">22331 13547 0,'-35'0'15,"52"0"157,18 0-156,-17 0-16,17 0 0,18-18 16,-17 18-1,16 0-15,1 0 0,-35-35 16,17 35-16,1 0 31,-72 0 32,1 17-48</inkml:trace>
  <inkml:trace contextRef="#ctx0" brushRef="#br0" timeOffset="28158">22190 13723 0,'0'0'0,"17"0"31,19 0-15,34-18-16,1 18 15,-1 0-15,-34 0 16,-1 0-16,0 0 16,-53 0 15,-34 18-31,-19-18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86993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113</a:t>
            </a:fld>
            <a:endParaRPr lang="en-US"/>
          </a:p>
        </p:txBody>
      </p:sp>
    </p:spTree>
    <p:extLst>
      <p:ext uri="{BB962C8B-B14F-4D97-AF65-F5344CB8AC3E}">
        <p14:creationId xmlns:p14="http://schemas.microsoft.com/office/powerpoint/2010/main" val="390444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114</a:t>
            </a:fld>
            <a:endParaRPr lang="en-US"/>
          </a:p>
        </p:txBody>
      </p:sp>
    </p:spTree>
    <p:extLst>
      <p:ext uri="{BB962C8B-B14F-4D97-AF65-F5344CB8AC3E}">
        <p14:creationId xmlns:p14="http://schemas.microsoft.com/office/powerpoint/2010/main" val="47970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115</a:t>
            </a:fld>
            <a:endParaRPr lang="en-US"/>
          </a:p>
        </p:txBody>
      </p:sp>
    </p:spTree>
    <p:extLst>
      <p:ext uri="{BB962C8B-B14F-4D97-AF65-F5344CB8AC3E}">
        <p14:creationId xmlns:p14="http://schemas.microsoft.com/office/powerpoint/2010/main" val="32537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116</a:t>
            </a:fld>
            <a:endParaRPr lang="en-US"/>
          </a:p>
        </p:txBody>
      </p:sp>
    </p:spTree>
    <p:extLst>
      <p:ext uri="{BB962C8B-B14F-4D97-AF65-F5344CB8AC3E}">
        <p14:creationId xmlns:p14="http://schemas.microsoft.com/office/powerpoint/2010/main" val="303809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val="125211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val="120403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val="177953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109</a:t>
            </a:fld>
            <a:endParaRPr lang="en-US"/>
          </a:p>
        </p:txBody>
      </p:sp>
    </p:spTree>
    <p:extLst>
      <p:ext uri="{BB962C8B-B14F-4D97-AF65-F5344CB8AC3E}">
        <p14:creationId xmlns:p14="http://schemas.microsoft.com/office/powerpoint/2010/main" val="333410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110</a:t>
            </a:fld>
            <a:endParaRPr lang="en-US"/>
          </a:p>
        </p:txBody>
      </p:sp>
    </p:spTree>
    <p:extLst>
      <p:ext uri="{BB962C8B-B14F-4D97-AF65-F5344CB8AC3E}">
        <p14:creationId xmlns:p14="http://schemas.microsoft.com/office/powerpoint/2010/main" val="8895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val="1569036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val="416097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1CF919-F7E0-4268-800D-28C2255F96DE}" type="datetime1">
              <a:rPr lang="en-US" smtClean="0"/>
              <a:t>3/1/2022</a:t>
            </a:fld>
            <a:endParaRPr lang="en-US"/>
          </a:p>
        </p:txBody>
      </p:sp>
      <p:sp>
        <p:nvSpPr>
          <p:cNvPr id="5" name="Footer Placeholder 4"/>
          <p:cNvSpPr>
            <a:spLocks noGrp="1"/>
          </p:cNvSpPr>
          <p:nvPr>
            <p:ph type="ftr" sz="quarter" idx="11"/>
          </p:nvPr>
        </p:nvSpPr>
        <p:spPr/>
        <p:txBody>
          <a:bodyPr/>
          <a:lstStyle/>
          <a:p>
            <a:r>
              <a:rPr lang="en-US"/>
              <a:t>K N SINGH                                    KCS 055 ( MLT)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7F85B-0659-4C3E-93C7-D22583BA50CD}" type="datetime1">
              <a:rPr lang="en-US" smtClean="0"/>
              <a:t>3/1/2022</a:t>
            </a:fld>
            <a:endParaRPr lang="en-US"/>
          </a:p>
        </p:txBody>
      </p:sp>
      <p:sp>
        <p:nvSpPr>
          <p:cNvPr id="5" name="Footer Placeholder 4"/>
          <p:cNvSpPr>
            <a:spLocks noGrp="1"/>
          </p:cNvSpPr>
          <p:nvPr>
            <p:ph type="ftr" sz="quarter" idx="11"/>
          </p:nvPr>
        </p:nvSpPr>
        <p:spPr/>
        <p:txBody>
          <a:bodyPr/>
          <a:lstStyle/>
          <a:p>
            <a:r>
              <a:rPr lang="en-US"/>
              <a:t>K N SINGH                                    KCS 055 ( MLT)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DEE22-C541-4656-BC45-5463D0B4EC9D}" type="datetime1">
              <a:rPr lang="en-US" smtClean="0"/>
              <a:t>3/1/2022</a:t>
            </a:fld>
            <a:endParaRPr lang="en-US"/>
          </a:p>
        </p:txBody>
      </p:sp>
      <p:sp>
        <p:nvSpPr>
          <p:cNvPr id="5" name="Footer Placeholder 4"/>
          <p:cNvSpPr>
            <a:spLocks noGrp="1"/>
          </p:cNvSpPr>
          <p:nvPr>
            <p:ph type="ftr" sz="quarter" idx="11"/>
          </p:nvPr>
        </p:nvSpPr>
        <p:spPr/>
        <p:txBody>
          <a:bodyPr/>
          <a:lstStyle/>
          <a:p>
            <a:r>
              <a:rPr lang="en-US"/>
              <a:t>K N SINGH                                    KCS 055 ( MLT)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45266-5C45-4ACB-913B-9534B30F057C}" type="datetime1">
              <a:rPr lang="en-US" smtClean="0"/>
              <a:t>3/1/2022</a:t>
            </a:fld>
            <a:endParaRPr lang="en-US"/>
          </a:p>
        </p:txBody>
      </p:sp>
      <p:sp>
        <p:nvSpPr>
          <p:cNvPr id="5" name="Footer Placeholder 4"/>
          <p:cNvSpPr>
            <a:spLocks noGrp="1"/>
          </p:cNvSpPr>
          <p:nvPr>
            <p:ph type="ftr" sz="quarter" idx="11"/>
          </p:nvPr>
        </p:nvSpPr>
        <p:spPr/>
        <p:txBody>
          <a:bodyPr/>
          <a:lstStyle/>
          <a:p>
            <a:r>
              <a:rPr lang="en-US"/>
              <a:t>K N SINGH                                    KCS 055 ( MLT)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18F93-7D1F-48AC-B869-B03B89428390}" type="datetime1">
              <a:rPr lang="en-US" smtClean="0"/>
              <a:t>3/1/2022</a:t>
            </a:fld>
            <a:endParaRPr lang="en-US"/>
          </a:p>
        </p:txBody>
      </p:sp>
      <p:sp>
        <p:nvSpPr>
          <p:cNvPr id="5" name="Footer Placeholder 4"/>
          <p:cNvSpPr>
            <a:spLocks noGrp="1"/>
          </p:cNvSpPr>
          <p:nvPr>
            <p:ph type="ftr" sz="quarter" idx="11"/>
          </p:nvPr>
        </p:nvSpPr>
        <p:spPr/>
        <p:txBody>
          <a:bodyPr/>
          <a:lstStyle/>
          <a:p>
            <a:r>
              <a:rPr lang="en-US"/>
              <a:t>K N SINGH                                    KCS 055 ( MLT)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780C2C-2CEE-4B40-8741-909AC0656A20}" type="datetime1">
              <a:rPr lang="en-US" smtClean="0"/>
              <a:t>3/1/2022</a:t>
            </a:fld>
            <a:endParaRPr lang="en-US"/>
          </a:p>
        </p:txBody>
      </p:sp>
      <p:sp>
        <p:nvSpPr>
          <p:cNvPr id="6" name="Footer Placeholder 5"/>
          <p:cNvSpPr>
            <a:spLocks noGrp="1"/>
          </p:cNvSpPr>
          <p:nvPr>
            <p:ph type="ftr" sz="quarter" idx="11"/>
          </p:nvPr>
        </p:nvSpPr>
        <p:spPr/>
        <p:txBody>
          <a:bodyPr/>
          <a:lstStyle/>
          <a:p>
            <a:r>
              <a:rPr lang="en-US"/>
              <a:t>K N SINGH                                    KCS 055 ( MLT)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81D918-C55C-429E-9D95-6E3DC48FB88B}" type="datetime1">
              <a:rPr lang="en-US" smtClean="0"/>
              <a:t>3/1/2022</a:t>
            </a:fld>
            <a:endParaRPr lang="en-US"/>
          </a:p>
        </p:txBody>
      </p:sp>
      <p:sp>
        <p:nvSpPr>
          <p:cNvPr id="8" name="Footer Placeholder 7"/>
          <p:cNvSpPr>
            <a:spLocks noGrp="1"/>
          </p:cNvSpPr>
          <p:nvPr>
            <p:ph type="ftr" sz="quarter" idx="11"/>
          </p:nvPr>
        </p:nvSpPr>
        <p:spPr/>
        <p:txBody>
          <a:bodyPr/>
          <a:lstStyle/>
          <a:p>
            <a:r>
              <a:rPr lang="en-US"/>
              <a:t>K N SINGH                                    KCS 055 ( MLT)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CEE33-9584-4FC0-8008-151E96EEF74F}" type="datetime1">
              <a:rPr lang="en-US" smtClean="0"/>
              <a:t>3/1/2022</a:t>
            </a:fld>
            <a:endParaRPr lang="en-US"/>
          </a:p>
        </p:txBody>
      </p:sp>
      <p:sp>
        <p:nvSpPr>
          <p:cNvPr id="4" name="Footer Placeholder 3"/>
          <p:cNvSpPr>
            <a:spLocks noGrp="1"/>
          </p:cNvSpPr>
          <p:nvPr>
            <p:ph type="ftr" sz="quarter" idx="11"/>
          </p:nvPr>
        </p:nvSpPr>
        <p:spPr/>
        <p:txBody>
          <a:bodyPr/>
          <a:lstStyle/>
          <a:p>
            <a:r>
              <a:rPr lang="en-US"/>
              <a:t>K N SINGH                                    KCS 055 ( MLT)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B446E-881F-4D12-AE50-F3C144799B20}" type="datetime1">
              <a:rPr lang="en-US" smtClean="0"/>
              <a:t>3/1/2022</a:t>
            </a:fld>
            <a:endParaRPr lang="en-US"/>
          </a:p>
        </p:txBody>
      </p:sp>
      <p:sp>
        <p:nvSpPr>
          <p:cNvPr id="3" name="Footer Placeholder 2"/>
          <p:cNvSpPr>
            <a:spLocks noGrp="1"/>
          </p:cNvSpPr>
          <p:nvPr>
            <p:ph type="ftr" sz="quarter" idx="11"/>
          </p:nvPr>
        </p:nvSpPr>
        <p:spPr/>
        <p:txBody>
          <a:bodyPr/>
          <a:lstStyle/>
          <a:p>
            <a:r>
              <a:rPr lang="en-US"/>
              <a:t>K N SINGH                                    KCS 055 ( MLT)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232C8-7DF8-4750-9F05-876726446E5C}" type="datetime1">
              <a:rPr lang="en-US" smtClean="0"/>
              <a:t>3/1/2022</a:t>
            </a:fld>
            <a:endParaRPr lang="en-US"/>
          </a:p>
        </p:txBody>
      </p:sp>
      <p:sp>
        <p:nvSpPr>
          <p:cNvPr id="6" name="Footer Placeholder 5"/>
          <p:cNvSpPr>
            <a:spLocks noGrp="1"/>
          </p:cNvSpPr>
          <p:nvPr>
            <p:ph type="ftr" sz="quarter" idx="11"/>
          </p:nvPr>
        </p:nvSpPr>
        <p:spPr/>
        <p:txBody>
          <a:bodyPr/>
          <a:lstStyle/>
          <a:p>
            <a:r>
              <a:rPr lang="en-US"/>
              <a:t>K N SINGH                                    KCS 055 ( MLT)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6B8D14-5B10-400E-B108-68B8F791B6CD}" type="datetime1">
              <a:rPr lang="en-US" smtClean="0"/>
              <a:t>3/1/2022</a:t>
            </a:fld>
            <a:endParaRPr lang="en-US"/>
          </a:p>
        </p:txBody>
      </p:sp>
      <p:sp>
        <p:nvSpPr>
          <p:cNvPr id="6" name="Footer Placeholder 5"/>
          <p:cNvSpPr>
            <a:spLocks noGrp="1"/>
          </p:cNvSpPr>
          <p:nvPr>
            <p:ph type="ftr" sz="quarter" idx="11"/>
          </p:nvPr>
        </p:nvSpPr>
        <p:spPr/>
        <p:txBody>
          <a:bodyPr/>
          <a:lstStyle/>
          <a:p>
            <a:r>
              <a:rPr lang="en-US"/>
              <a:t>K N SINGH                                    KCS 055 ( MLT)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EA273-9A77-498E-8827-0A5BAEBF992F}" type="datetime1">
              <a:rPr lang="en-US" smtClean="0"/>
              <a:t>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 N SINGH                                    KCS 055 ( MLT)                                Unit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udytonight.com/post/designing-a-learning-system-the-first-step-to-machine-learning"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1.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69065" y="952499"/>
            <a:ext cx="6400800" cy="1354583"/>
          </a:xfrm>
        </p:spPr>
        <p:style>
          <a:lnRef idx="2">
            <a:schemeClr val="accent5"/>
          </a:lnRef>
          <a:fillRef idx="1">
            <a:schemeClr val="lt1"/>
          </a:fillRef>
          <a:effectRef idx="0">
            <a:schemeClr val="accent5"/>
          </a:effectRef>
          <a:fontRef idx="minor">
            <a:schemeClr val="dk1"/>
          </a:fontRef>
        </p:style>
        <p:txBody>
          <a:bodyPr>
            <a:normAutofit/>
          </a:bodyPr>
          <a:lstStyle/>
          <a:p>
            <a:r>
              <a:rPr lang="en-US" sz="2600" dirty="0">
                <a:solidFill>
                  <a:schemeClr val="tx1"/>
                </a:solidFill>
              </a:rPr>
              <a:t>INTRODUCTION TO </a:t>
            </a:r>
            <a:r>
              <a:rPr lang="en-IN" sz="2600" dirty="0">
                <a:solidFill>
                  <a:schemeClr val="tx1"/>
                </a:solidFill>
              </a:rPr>
              <a:t>MACHINE LEARNING TECHNIQUES </a:t>
            </a:r>
          </a:p>
          <a:p>
            <a:endParaRPr lang="en-US" sz="26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4CDD020-78E8-4590-928C-CFD8808AD071}" type="datetime1">
              <a:rPr lang="en-US" smtClean="0"/>
              <a:t>3/1/2022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62433" y="6174557"/>
            <a:ext cx="6400800" cy="438969"/>
          </a:xfrm>
        </p:spPr>
        <p:txBody>
          <a:bodyPr/>
          <a:lstStyle/>
          <a:p>
            <a:pPr algn="l"/>
            <a:r>
              <a:rPr lang="en-US"/>
              <a:t>K N SINGH                                    KCS 055 ( MLT)                                Unit 1</a:t>
            </a:r>
            <a:endParaRPr lang="en-US" dirty="0"/>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a:t>Machine Learning Techniques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a:t>(ACSML0401 </a:t>
            </a:r>
            <a:r>
              <a:rPr lang="en-US" sz="2000" b="1"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B Tech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pic>
        <p:nvPicPr>
          <p:cNvPr id="17" name="Picture 15">
            <a:extLst>
              <a:ext uri="{FF2B5EF4-FFF2-40B4-BE49-F238E27FC236}">
                <a16:creationId xmlns:a16="http://schemas.microsoft.com/office/drawing/2014/main" id="{991F6E72-6F8B-48D3-A29C-8F4215D391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7162" y="2368622"/>
            <a:ext cx="22256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ubtitle 2">
            <a:extLst>
              <a:ext uri="{FF2B5EF4-FFF2-40B4-BE49-F238E27FC236}">
                <a16:creationId xmlns:a16="http://schemas.microsoft.com/office/drawing/2014/main" id="{63E3762F-2B90-44EC-B443-ED51A44E5E92}"/>
              </a:ext>
            </a:extLst>
          </p:cNvPr>
          <p:cNvSpPr txBox="1">
            <a:spLocks/>
          </p:cNvSpPr>
          <p:nvPr/>
        </p:nvSpPr>
        <p:spPr>
          <a:xfrm>
            <a:off x="5791200" y="4436654"/>
            <a:ext cx="3048000" cy="1219200"/>
          </a:xfrm>
          <a:prstGeom prst="rect">
            <a:avLst/>
          </a:prstGeo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Alisha Sikri</a:t>
            </a:r>
          </a:p>
          <a:p>
            <a:pPr algn="ctr" eaLnBrk="1" fontAlgn="auto" hangingPunct="1">
              <a:spcBef>
                <a:spcPct val="20000"/>
              </a:spcBef>
              <a:spcAft>
                <a:spcPts val="0"/>
              </a:spcAft>
              <a:buFont typeface="Arial" pitchFamily="34" charset="0"/>
              <a:buNone/>
              <a:defRPr/>
            </a:pPr>
            <a:r>
              <a:rPr lang="en-US" sz="2400" dirty="0">
                <a:solidFill>
                  <a:schemeClr val="tx1"/>
                </a:solidFill>
                <a:latin typeface="Times New Roman" panose="02020603050405020304" pitchFamily="18" charset="0"/>
                <a:cs typeface="Times New Roman" panose="02020603050405020304" pitchFamily="18" charset="0"/>
              </a:rPr>
              <a:t>Assistant Professor </a:t>
            </a:r>
          </a:p>
          <a:p>
            <a:pPr algn="ctr" eaLnBrk="1" fontAlgn="auto" hangingPunct="1">
              <a:spcBef>
                <a:spcPct val="20000"/>
              </a:spcBef>
              <a:spcAft>
                <a:spcPts val="0"/>
              </a:spcAft>
              <a:buFont typeface="Arial" pitchFamily="34" charset="0"/>
              <a:buNone/>
              <a:defRPr/>
            </a:pPr>
            <a:r>
              <a:rPr lang="en-US" sz="2400" dirty="0">
                <a:solidFill>
                  <a:schemeClr val="tx1"/>
                </a:solidFill>
                <a:latin typeface="Times New Roman" panose="02020603050405020304" pitchFamily="18" charset="0"/>
                <a:cs typeface="Times New Roman" panose="02020603050405020304" pitchFamily="18" charset="0"/>
              </a:rPr>
              <a:t>AIML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0E932C8F-5FEE-4297-9AE6-6579039524E1}"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a:spLocks noGrp="1"/>
          </p:cNvSpPr>
          <p:nvPr>
            <p:ph type="ftr" sz="quarter" idx="11"/>
          </p:nvPr>
        </p:nvSpPr>
        <p:spPr>
          <a:xfrm>
            <a:off x="1981200" y="6248400"/>
            <a:ext cx="5562600" cy="365125"/>
          </a:xfrm>
        </p:spPr>
        <p:txBody>
          <a:bodyPr/>
          <a:lstStyle/>
          <a:p>
            <a:r>
              <a:rPr lang="en-US"/>
              <a:t>K N SINGH                                    KCS 055 ( MLT)                                Unit 1</a:t>
            </a:r>
            <a:endParaRPr lang="en-US" dirty="0"/>
          </a:p>
        </p:txBody>
      </p:sp>
      <p:graphicFrame>
        <p:nvGraphicFramePr>
          <p:cNvPr id="10" name="Table 9"/>
          <p:cNvGraphicFramePr>
            <a:graphicFrameLocks noGrp="1"/>
          </p:cNvGraphicFramePr>
          <p:nvPr/>
        </p:nvGraphicFramePr>
        <p:xfrm>
          <a:off x="609606" y="1676396"/>
          <a:ext cx="7924800" cy="265853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440267">
                <a:tc>
                  <a:txBody>
                    <a:bodyPr/>
                    <a:lstStyle/>
                    <a:p>
                      <a:pPr algn="ctr"/>
                      <a:r>
                        <a:rPr lang="en-US" sz="1200" b="1" kern="1200" dirty="0">
                          <a:solidFill>
                            <a:schemeClr val="lt1"/>
                          </a:solidFill>
                          <a:latin typeface="Times New Roman" pitchFamily="18" charset="0"/>
                          <a:ea typeface="+mn-ea"/>
                          <a:cs typeface="Times New Roman" pitchFamily="18" charset="0"/>
                        </a:rPr>
                        <a:t>CO. No.</a:t>
                      </a:r>
                      <a:endParaRPr lang="en-US" sz="1200" b="1" dirty="0">
                        <a:latin typeface="Times New Roman" pitchFamily="18" charset="0"/>
                        <a:cs typeface="Times New Roman" pitchFamily="18" charset="0"/>
                      </a:endParaRPr>
                    </a:p>
                  </a:txBody>
                  <a:tcPr/>
                </a:tc>
                <a:tc>
                  <a:txBody>
                    <a:bodyPr/>
                    <a:lstStyle/>
                    <a:p>
                      <a:pPr marL="1206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PO1</a:t>
                      </a:r>
                    </a:p>
                  </a:txBody>
                  <a:tcPr marL="0" marR="0" marT="0" marB="0"/>
                </a:tc>
                <a:tc>
                  <a:txBody>
                    <a:bodyPr/>
                    <a:lstStyle/>
                    <a:p>
                      <a:pPr marL="0" marR="99695"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PO2</a:t>
                      </a:r>
                    </a:p>
                  </a:txBody>
                  <a:tcPr marL="0" marR="0" marT="0" marB="0"/>
                </a:tc>
                <a:tc>
                  <a:txBody>
                    <a:bodyPr/>
                    <a:lstStyle/>
                    <a:p>
                      <a:pPr marL="1714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3</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4</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5</a:t>
                      </a:r>
                    </a:p>
                  </a:txBody>
                  <a:tcPr marL="0" marR="0" marT="0" marB="0"/>
                </a:tc>
                <a:tc>
                  <a:txBody>
                    <a:bodyPr/>
                    <a:lstStyle/>
                    <a:p>
                      <a:pPr marL="14605" marR="0" algn="ctr">
                        <a:lnSpc>
                          <a:spcPct val="115000"/>
                        </a:lnSpc>
                        <a:spcBef>
                          <a:spcPts val="0"/>
                        </a:spcBef>
                        <a:spcAft>
                          <a:spcPts val="0"/>
                        </a:spcAft>
                      </a:pPr>
                      <a:r>
                        <a:rPr lang="en-US" sz="1200" b="1">
                          <a:latin typeface="Times New Roman" pitchFamily="18" charset="0"/>
                          <a:ea typeface="Times New Roman"/>
                          <a:cs typeface="Times New Roman" pitchFamily="18" charset="0"/>
                        </a:rPr>
                        <a:t>PO 6</a:t>
                      </a:r>
                    </a:p>
                  </a:txBody>
                  <a:tcPr marL="0" marR="0" marT="0" marB="0"/>
                </a:tc>
                <a:tc>
                  <a:txBody>
                    <a:bodyPr/>
                    <a:lstStyle/>
                    <a:p>
                      <a:pPr marL="1460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7</a:t>
                      </a:r>
                    </a:p>
                  </a:txBody>
                  <a:tcPr marL="0" marR="0" marT="0" marB="0"/>
                </a:tc>
                <a:tc>
                  <a:txBody>
                    <a:bodyPr/>
                    <a:lstStyle/>
                    <a:p>
                      <a:pPr marL="1397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8</a:t>
                      </a:r>
                    </a:p>
                  </a:txBody>
                  <a:tcPr marL="0" marR="0" marT="0" marB="0"/>
                </a:tc>
                <a:tc>
                  <a:txBody>
                    <a:bodyPr/>
                    <a:lstStyle/>
                    <a:p>
                      <a:pPr marL="1219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9</a:t>
                      </a:r>
                    </a:p>
                  </a:txBody>
                  <a:tcPr marL="0" marR="0" marT="0" marB="0"/>
                </a:tc>
                <a:tc>
                  <a:txBody>
                    <a:bodyPr/>
                    <a:lstStyle/>
                    <a:p>
                      <a:pPr marL="12446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10</a:t>
                      </a:r>
                    </a:p>
                  </a:txBody>
                  <a:tcPr marL="0" marR="0" marT="0" marB="0"/>
                </a:tc>
                <a:tc>
                  <a:txBody>
                    <a:bodyPr/>
                    <a:lstStyle/>
                    <a:p>
                      <a:pPr marL="8953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11</a:t>
                      </a:r>
                    </a:p>
                  </a:txBody>
                  <a:tcPr marL="0" marR="0" marT="0" marB="0"/>
                </a:tc>
                <a:tc>
                  <a:txBody>
                    <a:bodyPr/>
                    <a:lstStyle/>
                    <a:p>
                      <a:pPr marL="1092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12</a:t>
                      </a:r>
                    </a:p>
                  </a:txBody>
                  <a:tcPr marL="0" marR="0" marT="0" marB="0"/>
                </a:tc>
                <a:extLst>
                  <a:ext uri="{0D108BD9-81ED-4DB2-BD59-A6C34878D82A}">
                    <a16:rowId xmlns:a16="http://schemas.microsoft.com/office/drawing/2014/main" val="10000"/>
                  </a:ext>
                </a:extLst>
              </a:tr>
              <a:tr h="440267">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12065" marR="0" algn="ctr">
                        <a:lnSpc>
                          <a:spcPct val="115000"/>
                        </a:lnSpc>
                        <a:spcBef>
                          <a:spcPts val="0"/>
                        </a:spcBef>
                        <a:spcAft>
                          <a:spcPts val="0"/>
                        </a:spcAft>
                      </a:pPr>
                      <a:endParaRPr lang="en-US" sz="1200" b="1" dirty="0">
                        <a:latin typeface="Times New Roman"/>
                        <a:ea typeface="Times New Roman"/>
                        <a:cs typeface="Times New Roman"/>
                      </a:endParaRPr>
                    </a:p>
                    <a:p>
                      <a:pPr marL="1206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ct val="115000"/>
                        </a:lnSpc>
                        <a:spcBef>
                          <a:spcPts val="0"/>
                        </a:spcBef>
                        <a:spcAft>
                          <a:spcPts val="0"/>
                        </a:spcAft>
                      </a:pPr>
                      <a:endParaRPr lang="en-US" sz="1200" b="1" dirty="0">
                        <a:latin typeface="Times New Roman"/>
                        <a:ea typeface="Times New Roman"/>
                        <a:cs typeface="Times New Roman"/>
                      </a:endParaRPr>
                    </a:p>
                    <a:p>
                      <a:pPr marL="0" marR="99695"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ct val="115000"/>
                        </a:lnSpc>
                        <a:spcBef>
                          <a:spcPts val="0"/>
                        </a:spcBef>
                        <a:spcAft>
                          <a:spcPts val="0"/>
                        </a:spcAft>
                      </a:pPr>
                      <a:endParaRPr lang="en-US" sz="1200" b="1" dirty="0">
                        <a:latin typeface="Times New Roman"/>
                        <a:ea typeface="Times New Roman"/>
                        <a:cs typeface="Times New Roman"/>
                      </a:endParaRPr>
                    </a:p>
                    <a:p>
                      <a:pPr marL="1714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ct val="115000"/>
                        </a:lnSpc>
                        <a:spcBef>
                          <a:spcPts val="0"/>
                        </a:spcBef>
                        <a:spcAft>
                          <a:spcPts val="0"/>
                        </a:spcAft>
                      </a:pPr>
                      <a:endParaRPr lang="en-US" sz="1200" b="1" dirty="0">
                        <a:latin typeface="Times New Roman"/>
                        <a:ea typeface="Times New Roman"/>
                        <a:cs typeface="Times New Roman"/>
                      </a:endParaRPr>
                    </a:p>
                    <a:p>
                      <a:pPr marL="1524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ct val="115000"/>
                        </a:lnSpc>
                        <a:spcBef>
                          <a:spcPts val="0"/>
                        </a:spcBef>
                        <a:spcAft>
                          <a:spcPts val="0"/>
                        </a:spcAft>
                      </a:pPr>
                      <a:endParaRPr lang="en-US" sz="1200" b="1" dirty="0">
                        <a:latin typeface="Times New Roman"/>
                        <a:ea typeface="Times New Roman"/>
                        <a:cs typeface="Times New Roman"/>
                      </a:endParaRPr>
                    </a:p>
                    <a:p>
                      <a:pPr marL="12192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ct val="115000"/>
                        </a:lnSpc>
                        <a:spcBef>
                          <a:spcPts val="0"/>
                        </a:spcBef>
                        <a:spcAft>
                          <a:spcPts val="0"/>
                        </a:spcAft>
                      </a:pPr>
                      <a:endParaRPr lang="en-US" sz="1200" b="1" dirty="0">
                        <a:latin typeface="Times New Roman"/>
                        <a:ea typeface="Times New Roman"/>
                        <a:cs typeface="Times New Roman"/>
                      </a:endParaRPr>
                    </a:p>
                    <a:p>
                      <a:pPr marL="139700" marR="0" algn="ctr">
                        <a:lnSpc>
                          <a:spcPct val="11500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1"/>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2"/>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14605" marR="0" algn="ctr">
                        <a:lnSpc>
                          <a:spcPts val="1140"/>
                        </a:lnSpc>
                        <a:spcBef>
                          <a:spcPts val="0"/>
                        </a:spcBef>
                        <a:spcAft>
                          <a:spcPts val="0"/>
                        </a:spcAft>
                      </a:pPr>
                      <a:endParaRPr lang="en-US" sz="1200" b="1" dirty="0">
                        <a:latin typeface="Times New Roman"/>
                        <a:ea typeface="Times New Roman"/>
                        <a:cs typeface="Times New Roman"/>
                      </a:endParaRPr>
                    </a:p>
                    <a:p>
                      <a:pPr marL="14605"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3"/>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4"/>
                  </a:ext>
                </a:extLst>
              </a:tr>
              <a:tr h="440267">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nchor="ctr" anchorCtr="1"/>
                </a:tc>
                <a:tc>
                  <a:txBody>
                    <a:bodyPr/>
                    <a:lstStyle/>
                    <a:p>
                      <a:pPr marL="12065" marR="0" algn="ctr">
                        <a:lnSpc>
                          <a:spcPts val="1135"/>
                        </a:lnSpc>
                        <a:spcBef>
                          <a:spcPts val="0"/>
                        </a:spcBef>
                        <a:spcAft>
                          <a:spcPts val="0"/>
                        </a:spcAft>
                      </a:pPr>
                      <a:endParaRPr lang="en-US" sz="1200" b="1" dirty="0">
                        <a:latin typeface="Times New Roman"/>
                        <a:ea typeface="Times New Roman"/>
                        <a:cs typeface="Times New Roman"/>
                      </a:endParaRPr>
                    </a:p>
                    <a:p>
                      <a:pPr marL="1206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35"/>
                        </a:lnSpc>
                        <a:spcBef>
                          <a:spcPts val="0"/>
                        </a:spcBef>
                        <a:spcAft>
                          <a:spcPts val="0"/>
                        </a:spcAft>
                      </a:pPr>
                      <a:endParaRPr lang="en-US" sz="1200" b="1" dirty="0">
                        <a:latin typeface="Times New Roman"/>
                        <a:ea typeface="Times New Roman"/>
                        <a:cs typeface="Times New Roman"/>
                      </a:endParaRPr>
                    </a:p>
                    <a:p>
                      <a:pPr marL="0" marR="99695"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35"/>
                        </a:lnSpc>
                        <a:spcBef>
                          <a:spcPts val="0"/>
                        </a:spcBef>
                        <a:spcAft>
                          <a:spcPts val="0"/>
                        </a:spcAft>
                      </a:pPr>
                      <a:endParaRPr lang="en-US" sz="1200" b="1" dirty="0">
                        <a:latin typeface="Times New Roman"/>
                        <a:ea typeface="Times New Roman"/>
                        <a:cs typeface="Times New Roman"/>
                      </a:endParaRPr>
                    </a:p>
                    <a:p>
                      <a:pPr marL="1714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35"/>
                        </a:lnSpc>
                        <a:spcBef>
                          <a:spcPts val="0"/>
                        </a:spcBef>
                        <a:spcAft>
                          <a:spcPts val="0"/>
                        </a:spcAft>
                      </a:pPr>
                      <a:endParaRPr lang="en-US" sz="1200" b="1" dirty="0">
                        <a:latin typeface="Times New Roman"/>
                        <a:ea typeface="Times New Roman"/>
                        <a:cs typeface="Times New Roman"/>
                      </a:endParaRPr>
                    </a:p>
                    <a:p>
                      <a:pPr marL="15240" marR="0" algn="ctr">
                        <a:lnSpc>
                          <a:spcPts val="1135"/>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extLst>
                  <a:ext uri="{0D108BD9-81ED-4DB2-BD59-A6C34878D82A}">
                    <a16:rowId xmlns:a16="http://schemas.microsoft.com/office/drawing/2014/main" val="10005"/>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4842348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1B9B02-A7F0-40AE-A504-D7E9B781D14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descr="R.PNG">
            <a:extLst>
              <a:ext uri="{FF2B5EF4-FFF2-40B4-BE49-F238E27FC236}">
                <a16:creationId xmlns:a16="http://schemas.microsoft.com/office/drawing/2014/main" id="{B2904F44-C920-47F0-8938-2F4D79A355D6}"/>
              </a:ext>
            </a:extLst>
          </p:cNvPr>
          <p:cNvPicPr>
            <a:picLocks noGrp="1" noChangeAspect="1"/>
          </p:cNvPicPr>
          <p:nvPr>
            <p:ph idx="1"/>
          </p:nvPr>
        </p:nvPicPr>
        <p:blipFill>
          <a:blip r:embed="rId3"/>
          <a:stretch>
            <a:fillRect/>
          </a:stretch>
        </p:blipFill>
        <p:spPr>
          <a:xfrm>
            <a:off x="457200" y="1066800"/>
            <a:ext cx="8229600" cy="4665971"/>
          </a:xfrm>
        </p:spPr>
      </p:pic>
    </p:spTree>
    <p:extLst>
      <p:ext uri="{BB962C8B-B14F-4D97-AF65-F5344CB8AC3E}">
        <p14:creationId xmlns:p14="http://schemas.microsoft.com/office/powerpoint/2010/main" val="40265319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925AFF-A6B8-4E4E-8B57-DF83B1FC3B2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r>
              <a:rPr lang="en-IN" sz="2400" dirty="0"/>
              <a:t> </a:t>
            </a:r>
            <a:r>
              <a:rPr lang="en-IN" sz="2400" b="1" dirty="0"/>
              <a:t>Support Vector Machine: </a:t>
            </a:r>
            <a:r>
              <a:rPr lang="en-IN" sz="2400" dirty="0"/>
              <a:t>SVM derived from ‘Maximal Margin Classifier’ only suitable for binary Classification.</a:t>
            </a:r>
          </a:p>
          <a:p>
            <a:pPr marL="0" indent="0" algn="just">
              <a:buNone/>
            </a:pPr>
            <a:endParaRPr lang="en-IN" sz="2400" dirty="0"/>
          </a:p>
          <a:p>
            <a:pPr marL="0" indent="0" algn="just">
              <a:buNone/>
            </a:pPr>
            <a:r>
              <a:rPr lang="en-IN" sz="2400" dirty="0"/>
              <a:t>Maximal Margin classifier:</a:t>
            </a:r>
          </a:p>
          <a:p>
            <a:pPr marL="0" indent="0" algn="just">
              <a:buNone/>
            </a:pPr>
            <a:r>
              <a:rPr lang="en-IN" sz="2400" dirty="0"/>
              <a:t>Dimension: (p=1)  ,(p=2) </a:t>
            </a:r>
          </a:p>
          <a:p>
            <a:pPr marL="0" indent="0" algn="just">
              <a:buNone/>
            </a:pPr>
            <a:r>
              <a:rPr lang="en-IN" sz="2400" dirty="0"/>
              <a:t>Hyperplane: (p-1)= 0 ,(p-1)=1,</a:t>
            </a:r>
          </a:p>
          <a:p>
            <a:pPr marL="0" indent="0" algn="just">
              <a:buNone/>
            </a:pPr>
            <a:endParaRPr lang="en-IN" sz="2400" dirty="0"/>
          </a:p>
          <a:p>
            <a:pPr marL="0" indent="0" algn="just">
              <a:buNone/>
            </a:pPr>
            <a:r>
              <a:rPr lang="en-IN" sz="2400" dirty="0"/>
              <a:t>Support vector Machine works with Linearly Separable data</a:t>
            </a:r>
          </a:p>
          <a:p>
            <a:pPr marL="0" indent="0" algn="just">
              <a:buNone/>
            </a:pPr>
            <a:r>
              <a:rPr lang="en-IN" sz="2400" dirty="0"/>
              <a:t>In 1990 SVM works on in replacement of neural network as powerful  Algorithm. but today it works on simple data</a:t>
            </a:r>
          </a:p>
          <a:p>
            <a:pPr marL="0" indent="0" algn="just">
              <a:buNone/>
            </a:pPr>
            <a:endParaRPr lang="en-IN" sz="2400" dirty="0"/>
          </a:p>
          <a:p>
            <a:pPr marL="0" indent="0" algn="just">
              <a:buNone/>
            </a:pPr>
            <a:endParaRPr lang="en-IN" sz="2400" dirty="0"/>
          </a:p>
          <a:p>
            <a:pPr marL="0" indent="0" algn="just">
              <a:buNone/>
            </a:pPr>
            <a:endParaRPr lang="en-IN" sz="2400" dirty="0"/>
          </a:p>
        </p:txBody>
      </p:sp>
    </p:spTree>
    <p:extLst>
      <p:ext uri="{BB962C8B-B14F-4D97-AF65-F5344CB8AC3E}">
        <p14:creationId xmlns:p14="http://schemas.microsoft.com/office/powerpoint/2010/main" val="23413212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40CE66-6B48-4F89-94D9-2DAB1AEE78DC}"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r>
              <a:rPr lang="en-IN" sz="2400" dirty="0"/>
              <a:t> </a:t>
            </a:r>
          </a:p>
          <a:p>
            <a:pPr marL="0" indent="0" algn="just">
              <a:buNone/>
            </a:pPr>
            <a:endParaRPr lang="en-IN" sz="2400" dirty="0"/>
          </a:p>
        </p:txBody>
      </p:sp>
      <p:pic>
        <p:nvPicPr>
          <p:cNvPr id="9" name="Picture 8">
            <a:extLst>
              <a:ext uri="{FF2B5EF4-FFF2-40B4-BE49-F238E27FC236}">
                <a16:creationId xmlns:a16="http://schemas.microsoft.com/office/drawing/2014/main" id="{7F099DDB-039D-4B12-9A7A-FCAA6F2A4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37175"/>
            <a:ext cx="7076270" cy="4343400"/>
          </a:xfrm>
          <a:prstGeom prst="rect">
            <a:avLst/>
          </a:prstGeom>
        </p:spPr>
      </p:pic>
    </p:spTree>
    <p:extLst>
      <p:ext uri="{BB962C8B-B14F-4D97-AF65-F5344CB8AC3E}">
        <p14:creationId xmlns:p14="http://schemas.microsoft.com/office/powerpoint/2010/main" val="4251439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461840-3FEA-4E4F-96BA-151DA9CF374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r>
              <a:rPr lang="en-IN" sz="2400" dirty="0"/>
              <a:t> </a:t>
            </a:r>
          </a:p>
          <a:p>
            <a:pPr marL="0" indent="0" algn="just">
              <a:buNone/>
            </a:pPr>
            <a:endParaRPr lang="en-IN" sz="2400" dirty="0"/>
          </a:p>
        </p:txBody>
      </p:sp>
      <p:pic>
        <p:nvPicPr>
          <p:cNvPr id="10" name="Picture 9">
            <a:extLst>
              <a:ext uri="{FF2B5EF4-FFF2-40B4-BE49-F238E27FC236}">
                <a16:creationId xmlns:a16="http://schemas.microsoft.com/office/drawing/2014/main" id="{B090EAC7-FA7F-4E58-9352-DCB7569E5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162799" cy="4724400"/>
          </a:xfrm>
          <a:prstGeom prst="rect">
            <a:avLst/>
          </a:prstGeom>
        </p:spPr>
      </p:pic>
    </p:spTree>
    <p:extLst>
      <p:ext uri="{BB962C8B-B14F-4D97-AF65-F5344CB8AC3E}">
        <p14:creationId xmlns:p14="http://schemas.microsoft.com/office/powerpoint/2010/main" val="31477909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F562B4-C890-4E4B-9AC3-B12C9158438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r>
              <a:rPr lang="en-IN" sz="2400" dirty="0"/>
              <a:t> </a:t>
            </a:r>
          </a:p>
          <a:p>
            <a:pPr marL="0" indent="0" algn="just">
              <a:buNone/>
            </a:pPr>
            <a:endParaRPr lang="en-IN" sz="2400" dirty="0"/>
          </a:p>
        </p:txBody>
      </p:sp>
      <p:pic>
        <p:nvPicPr>
          <p:cNvPr id="10" name="Picture 9">
            <a:extLst>
              <a:ext uri="{FF2B5EF4-FFF2-40B4-BE49-F238E27FC236}">
                <a16:creationId xmlns:a16="http://schemas.microsoft.com/office/drawing/2014/main" id="{2E963880-43E6-4B20-A540-B17FA8AC7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50160"/>
            <a:ext cx="7696199" cy="4536239"/>
          </a:xfrm>
          <a:prstGeom prst="rect">
            <a:avLst/>
          </a:prstGeom>
        </p:spPr>
      </p:pic>
    </p:spTree>
    <p:extLst>
      <p:ext uri="{BB962C8B-B14F-4D97-AF65-F5344CB8AC3E}">
        <p14:creationId xmlns:p14="http://schemas.microsoft.com/office/powerpoint/2010/main" val="26361985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471A7A-67C9-4640-96F0-C06AA8BDF76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algn="just"/>
            <a:r>
              <a:rPr lang="en-IN" sz="2400" b="1" dirty="0"/>
              <a:t>Clustering:</a:t>
            </a:r>
            <a:r>
              <a:rPr lang="en-IN" sz="2400" dirty="0"/>
              <a:t> </a:t>
            </a:r>
          </a:p>
          <a:p>
            <a:pPr algn="just"/>
            <a:endParaRPr lang="en-IN" sz="2400" dirty="0"/>
          </a:p>
          <a:p>
            <a:pPr lvl="1" algn="just"/>
            <a:r>
              <a:rPr lang="en-IN" sz="2200" dirty="0"/>
              <a:t>Process of grouping similar items together</a:t>
            </a:r>
          </a:p>
          <a:p>
            <a:pPr lvl="1" algn="just"/>
            <a:r>
              <a:rPr lang="en-IN" sz="2200" dirty="0"/>
              <a:t>Clusters should be very similar to each other but…</a:t>
            </a:r>
          </a:p>
          <a:p>
            <a:pPr lvl="1" algn="just"/>
            <a:r>
              <a:rPr lang="en-IN" sz="2200" dirty="0"/>
              <a:t> Should be very different from the objects of other clusters/ other clusters</a:t>
            </a:r>
          </a:p>
          <a:p>
            <a:pPr lvl="1" algn="just"/>
            <a:r>
              <a:rPr lang="en-IN" sz="2200" dirty="0"/>
              <a:t> We can say that intra-cluster similarity between objects is high and inter-cluster similarity is low</a:t>
            </a:r>
          </a:p>
          <a:p>
            <a:pPr lvl="1" algn="just"/>
            <a:r>
              <a:rPr lang="en-IN" sz="2200" dirty="0"/>
              <a:t> Important human activity --- used from early childhood in distinguishing between different items such as cars and cats, animals and plants etc</a:t>
            </a:r>
          </a:p>
          <a:p>
            <a:pPr marL="0" indent="0" algn="just">
              <a:buNone/>
            </a:pPr>
            <a:endParaRPr lang="en-IN" sz="2400" dirty="0"/>
          </a:p>
        </p:txBody>
      </p:sp>
    </p:spTree>
    <p:extLst>
      <p:ext uri="{BB962C8B-B14F-4D97-AF65-F5344CB8AC3E}">
        <p14:creationId xmlns:p14="http://schemas.microsoft.com/office/powerpoint/2010/main" val="2056935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A522CE-234F-44F6-99B2-3A2F24E93BE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8229600" cy="5659837"/>
          </a:xfrm>
        </p:spPr>
        <p:txBody>
          <a:bodyPr>
            <a:noAutofit/>
          </a:bodyPr>
          <a:lstStyle/>
          <a:p>
            <a:pPr algn="just"/>
            <a:r>
              <a:rPr lang="en-IN" altLang="en-US" sz="2400" dirty="0">
                <a:ea typeface="ＭＳ Ｐゴシック" panose="020B0600070205080204" pitchFamily="34" charset="-128"/>
              </a:rPr>
              <a:t>Assumes documents are real-valued vectors.</a:t>
            </a:r>
          </a:p>
          <a:p>
            <a:pPr algn="just"/>
            <a:r>
              <a:rPr lang="en-IN" altLang="en-US" sz="2400" dirty="0">
                <a:ea typeface="ＭＳ Ｐゴシック" panose="020B0600070205080204" pitchFamily="34" charset="-128"/>
              </a:rPr>
              <a:t>Clusters based on centroids (aka the centre of gravity or mean) of points in a cluster, c:</a:t>
            </a:r>
          </a:p>
          <a:p>
            <a:pPr algn="just"/>
            <a:r>
              <a:rPr lang="en-IN" altLang="en-US" sz="2400" dirty="0">
                <a:ea typeface="ＭＳ Ｐゴシック" panose="020B0600070205080204" pitchFamily="34" charset="-128"/>
              </a:rPr>
              <a:t>Reassignment of instances to clusters is based on distance to the current cluster centroids.</a:t>
            </a:r>
          </a:p>
          <a:p>
            <a:pPr algn="just"/>
            <a:r>
              <a:rPr lang="en-IN" altLang="en-US" sz="2400" dirty="0">
                <a:ea typeface="ＭＳ Ｐゴシック" panose="020B0600070205080204" pitchFamily="34" charset="-128"/>
              </a:rPr>
              <a:t>(Or one can equivalently phrase it in terms of similarities)</a:t>
            </a:r>
          </a:p>
          <a:p>
            <a:pPr algn="just"/>
            <a:r>
              <a:rPr lang="en-IN" sz="2400" dirty="0"/>
              <a:t>Select K random docs {s1, s2,… </a:t>
            </a:r>
            <a:r>
              <a:rPr lang="en-IN" sz="2400" dirty="0" err="1"/>
              <a:t>sK</a:t>
            </a:r>
            <a:r>
              <a:rPr lang="en-IN" sz="2400" dirty="0"/>
              <a:t>} as seeds.</a:t>
            </a:r>
          </a:p>
          <a:p>
            <a:pPr algn="just"/>
            <a:r>
              <a:rPr lang="en-IN" sz="2400" dirty="0"/>
              <a:t>Until clustering converges (or other stopping criterion):</a:t>
            </a:r>
          </a:p>
          <a:p>
            <a:pPr algn="just"/>
            <a:r>
              <a:rPr lang="en-IN" sz="2400" dirty="0"/>
              <a:t>      For each doc di:</a:t>
            </a:r>
          </a:p>
          <a:p>
            <a:pPr algn="just"/>
            <a:r>
              <a:rPr lang="en-IN" sz="2400" dirty="0"/>
              <a:t>      	Assign di to the cluster </a:t>
            </a:r>
            <a:r>
              <a:rPr lang="en-IN" sz="2400" dirty="0" err="1"/>
              <a:t>cj</a:t>
            </a:r>
            <a:r>
              <a:rPr lang="en-IN" sz="2400" dirty="0"/>
              <a:t> such that </a:t>
            </a:r>
            <a:r>
              <a:rPr lang="en-IN" sz="2400" dirty="0" err="1"/>
              <a:t>dist</a:t>
            </a:r>
            <a:r>
              <a:rPr lang="en-IN" sz="2400" dirty="0"/>
              <a:t>(xi, </a:t>
            </a:r>
            <a:r>
              <a:rPr lang="en-IN" sz="2400" dirty="0" err="1"/>
              <a:t>sj</a:t>
            </a:r>
            <a:r>
              <a:rPr lang="en-IN" sz="2400" dirty="0"/>
              <a:t>) is minimal.</a:t>
            </a:r>
          </a:p>
          <a:p>
            <a:pPr lvl="1" algn="just"/>
            <a:r>
              <a:rPr lang="en-IN" sz="2000" dirty="0"/>
              <a:t>      (Next, update the seeds to the centroid of each cluster)     For each cluster </a:t>
            </a:r>
            <a:r>
              <a:rPr lang="en-IN" sz="2000" dirty="0" err="1"/>
              <a:t>cj</a:t>
            </a:r>
            <a:endParaRPr lang="en-IN" sz="2000" dirty="0"/>
          </a:p>
          <a:p>
            <a:pPr algn="just"/>
            <a:endParaRPr lang="en-IN" sz="2400" dirty="0"/>
          </a:p>
        </p:txBody>
      </p:sp>
    </p:spTree>
    <p:extLst>
      <p:ext uri="{BB962C8B-B14F-4D97-AF65-F5344CB8AC3E}">
        <p14:creationId xmlns:p14="http://schemas.microsoft.com/office/powerpoint/2010/main" val="31528012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655D95-28F4-4BCF-8830-19701BDBA53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8229600" cy="5659837"/>
          </a:xfrm>
        </p:spPr>
        <p:txBody>
          <a:bodyPr>
            <a:noAutofit/>
          </a:bodyPr>
          <a:lstStyle/>
          <a:p>
            <a:pPr algn="just"/>
            <a:r>
              <a:rPr lang="en-IN" sz="2400" dirty="0"/>
              <a:t>Simplest case: one numeric attribute A</a:t>
            </a:r>
          </a:p>
          <a:p>
            <a:pPr lvl="1" algn="just"/>
            <a:r>
              <a:rPr lang="en-IN" sz="2000" dirty="0"/>
              <a:t>Distance(X,Y) = A(X) – A(Y)</a:t>
            </a:r>
          </a:p>
          <a:p>
            <a:pPr algn="just"/>
            <a:r>
              <a:rPr lang="en-IN" sz="2400" dirty="0"/>
              <a:t>Several numeric attributes:</a:t>
            </a:r>
          </a:p>
          <a:p>
            <a:pPr lvl="1" algn="just"/>
            <a:r>
              <a:rPr lang="en-IN" sz="2000" dirty="0"/>
              <a:t>Distance(X,Y) = Euclidean distance between X,Y</a:t>
            </a:r>
          </a:p>
          <a:p>
            <a:pPr algn="just"/>
            <a:r>
              <a:rPr lang="en-IN" sz="2400" dirty="0"/>
              <a:t> Are all attributes equally important?</a:t>
            </a:r>
          </a:p>
          <a:p>
            <a:pPr lvl="1" algn="just"/>
            <a:r>
              <a:rPr lang="en-IN" sz="2000" dirty="0"/>
              <a:t>Weighting the attributes might be necessary</a:t>
            </a:r>
          </a:p>
        </p:txBody>
      </p:sp>
    </p:spTree>
    <p:extLst>
      <p:ext uri="{BB962C8B-B14F-4D97-AF65-F5344CB8AC3E}">
        <p14:creationId xmlns:p14="http://schemas.microsoft.com/office/powerpoint/2010/main" val="2911550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9E8EC4-5232-4156-8C12-07E46DBBC52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7772400" cy="5659837"/>
          </a:xfrm>
        </p:spPr>
        <p:txBody>
          <a:bodyPr>
            <a:noAutofit/>
          </a:bodyPr>
          <a:lstStyle/>
          <a:p>
            <a:pPr algn="just"/>
            <a:r>
              <a:rPr lang="en-IN" sz="2400" b="1" dirty="0"/>
              <a:t>Simple Clustering: K-means</a:t>
            </a:r>
          </a:p>
          <a:p>
            <a:pPr marL="457200" indent="-457200" algn="just">
              <a:buFont typeface="+mj-lt"/>
              <a:buAutoNum type="arabicPeriod"/>
            </a:pPr>
            <a:r>
              <a:rPr lang="en-IN" sz="2400" dirty="0"/>
              <a:t>Works with numeric data only</a:t>
            </a:r>
          </a:p>
          <a:p>
            <a:pPr marL="457200" indent="-457200" algn="just">
              <a:buFont typeface="+mj-lt"/>
              <a:buAutoNum type="arabicPeriod"/>
            </a:pPr>
            <a:r>
              <a:rPr lang="en-IN" sz="2400" dirty="0"/>
              <a:t>Pick a number (K) of cluster </a:t>
            </a:r>
            <a:r>
              <a:rPr lang="en-IN" sz="2400" dirty="0" err="1"/>
              <a:t>centers</a:t>
            </a:r>
            <a:r>
              <a:rPr lang="en-IN" sz="2400" dirty="0"/>
              <a:t> (at random)</a:t>
            </a:r>
          </a:p>
          <a:p>
            <a:pPr marL="457200" indent="-457200" algn="just">
              <a:buFont typeface="+mj-lt"/>
              <a:buAutoNum type="arabicPeriod"/>
            </a:pPr>
            <a:r>
              <a:rPr lang="en-IN" sz="2400" dirty="0"/>
              <a:t> Assign every item to its nearest cluster </a:t>
            </a:r>
            <a:r>
              <a:rPr lang="en-IN" sz="2400" dirty="0" err="1"/>
              <a:t>center</a:t>
            </a:r>
            <a:r>
              <a:rPr lang="en-IN" sz="2400" dirty="0"/>
              <a:t> (e.g. using Euclidean distance)</a:t>
            </a:r>
          </a:p>
          <a:p>
            <a:pPr marL="457200" indent="-457200" algn="just">
              <a:buFont typeface="+mj-lt"/>
              <a:buAutoNum type="arabicPeriod"/>
            </a:pPr>
            <a:r>
              <a:rPr lang="en-IN" sz="2400" dirty="0"/>
              <a:t> Move each cluster </a:t>
            </a:r>
            <a:r>
              <a:rPr lang="en-IN" sz="2400" dirty="0" err="1"/>
              <a:t>center</a:t>
            </a:r>
            <a:r>
              <a:rPr lang="en-IN" sz="2400" dirty="0"/>
              <a:t> to the mean of its assigned items</a:t>
            </a:r>
          </a:p>
          <a:p>
            <a:pPr marL="457200" indent="-457200" algn="just">
              <a:buFont typeface="+mj-lt"/>
              <a:buAutoNum type="arabicPeriod"/>
            </a:pPr>
            <a:r>
              <a:rPr lang="en-IN" sz="2400" dirty="0"/>
              <a:t> Repeat steps 2,3 until convergence (change in cluster assignments less than a threshold)</a:t>
            </a:r>
          </a:p>
        </p:txBody>
      </p:sp>
    </p:spTree>
    <p:extLst>
      <p:ext uri="{BB962C8B-B14F-4D97-AF65-F5344CB8AC3E}">
        <p14:creationId xmlns:p14="http://schemas.microsoft.com/office/powerpoint/2010/main" val="2094194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135543-42CB-4713-8B36-BE8F01BB6C1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72189"/>
            <a:ext cx="7772400" cy="11389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Step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1" name="Content Placeholder 10">
            <a:extLst>
              <a:ext uri="{FF2B5EF4-FFF2-40B4-BE49-F238E27FC236}">
                <a16:creationId xmlns:a16="http://schemas.microsoft.com/office/drawing/2014/main" id="{63719A62-9AB4-458C-80BB-07BDFB7408B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3157" y="1143000"/>
            <a:ext cx="7997685" cy="4983163"/>
          </a:xfrm>
        </p:spPr>
      </p:pic>
    </p:spTree>
    <p:extLst>
      <p:ext uri="{BB962C8B-B14F-4D97-AF65-F5344CB8AC3E}">
        <p14:creationId xmlns:p14="http://schemas.microsoft.com/office/powerpoint/2010/main" val="167875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124C2C-FB98-4155-8334-A8B88C48E2F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lgn="l"/>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anose="02020603050405020304" pitchFamily="18" charset="0"/>
                <a:cs typeface="Times New Roman" panose="02020603050405020304" pitchFamily="18" charset="0"/>
              </a:rPr>
              <a:t>Program Specific Outcome (</a:t>
            </a:r>
            <a:r>
              <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PSO)</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Content Placeholder 2"/>
          <p:cNvSpPr txBox="1">
            <a:spLocks/>
          </p:cNvSpPr>
          <p:nvPr/>
        </p:nvSpPr>
        <p:spPr bwMode="auto">
          <a:xfrm>
            <a:off x="381000" y="1143000"/>
            <a:ext cx="85312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t>On successful completion of graduation degree, The computer Science &amp; Engineering graduates will be able to:</a:t>
            </a:r>
          </a:p>
          <a:p>
            <a:pPr algn="just" eaLnBrk="1" hangingPunct="1"/>
            <a:r>
              <a:rPr lang="en-US" altLang="en-US" dirty="0"/>
              <a:t> </a:t>
            </a:r>
          </a:p>
          <a:p>
            <a:pPr algn="just" eaLnBrk="1" hangingPunct="1"/>
            <a:r>
              <a:rPr lang="en-US" altLang="en-US" b="1" dirty="0"/>
              <a:t>PSO1: </a:t>
            </a:r>
            <a:r>
              <a:rPr lang="en-US" altLang="en-US" dirty="0"/>
              <a:t> identify, analyze real world problems and design their ethical solutions using artificial intelligence, robotics, virtual/augmented reality, data analytics, block chain technology, and cloud computing.</a:t>
            </a:r>
          </a:p>
          <a:p>
            <a:pPr algn="just" eaLnBrk="1" hangingPunct="1"/>
            <a:r>
              <a:rPr lang="en-US" altLang="en-US" b="1" dirty="0"/>
              <a:t> </a:t>
            </a:r>
            <a:endParaRPr lang="en-US" altLang="en-US" dirty="0"/>
          </a:p>
          <a:p>
            <a:pPr algn="just" eaLnBrk="1" hangingPunct="1"/>
            <a:r>
              <a:rPr lang="en-US" altLang="en-US" b="1" dirty="0"/>
              <a:t>PSO2: </a:t>
            </a:r>
            <a:r>
              <a:rPr lang="en-US" altLang="en-US" dirty="0"/>
              <a:t> design and develop the hardware sensor devices and related interfacing software systems for solving complex engineering problems.</a:t>
            </a:r>
          </a:p>
          <a:p>
            <a:pPr algn="just" eaLnBrk="1" hangingPunct="1"/>
            <a:r>
              <a:rPr lang="en-US" altLang="en-US" b="1" dirty="0"/>
              <a:t> </a:t>
            </a:r>
            <a:endParaRPr lang="en-US" altLang="en-US" dirty="0"/>
          </a:p>
          <a:p>
            <a:pPr algn="just" eaLnBrk="1" hangingPunct="1"/>
            <a:r>
              <a:rPr lang="en-US" altLang="en-US" b="1" dirty="0"/>
              <a:t>PSO 3: </a:t>
            </a:r>
            <a:r>
              <a:rPr lang="en-US" altLang="en-US" dirty="0"/>
              <a:t>understand inter-disciplinary computing techniques and to apply them in the design of advanced computing.</a:t>
            </a:r>
          </a:p>
          <a:p>
            <a:pPr algn="just" eaLnBrk="1" hangingPunct="1"/>
            <a:r>
              <a:rPr lang="en-US" altLang="en-US" b="1" dirty="0"/>
              <a:t> </a:t>
            </a:r>
            <a:endParaRPr lang="en-US" altLang="en-US" dirty="0"/>
          </a:p>
          <a:p>
            <a:pPr algn="just" eaLnBrk="1" hangingPunct="1"/>
            <a:r>
              <a:rPr lang="en-US" altLang="en-US" b="1" dirty="0"/>
              <a:t>PSO 4:</a:t>
            </a:r>
            <a:r>
              <a:rPr lang="en-US" altLang="en-US" dirty="0"/>
              <a:t> conduct investigation of complex problem with the help of technical, managerial, leadership qualities, and modern engineering tools provided by industry sponsored laboratories.</a:t>
            </a:r>
          </a:p>
          <a:p>
            <a:pPr eaLnBrk="1" hangingPunct="1"/>
            <a:r>
              <a:rPr lang="en-US" altLang="en-US" dirty="0"/>
              <a:t> </a:t>
            </a:r>
          </a:p>
        </p:txBody>
      </p:sp>
    </p:spTree>
    <p:extLst>
      <p:ext uri="{BB962C8B-B14F-4D97-AF65-F5344CB8AC3E}">
        <p14:creationId xmlns:p14="http://schemas.microsoft.com/office/powerpoint/2010/main" val="37222540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CE1163-A198-4C70-90C1-EDB38299AA6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72189"/>
            <a:ext cx="7772400" cy="9615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Step 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Content Placeholder 9">
            <a:extLst>
              <a:ext uri="{FF2B5EF4-FFF2-40B4-BE49-F238E27FC236}">
                <a16:creationId xmlns:a16="http://schemas.microsoft.com/office/drawing/2014/main" id="{102A3D7D-6724-42A4-9321-FC0534FD89E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889352"/>
            <a:ext cx="8229600" cy="5118876"/>
          </a:xfrm>
        </p:spPr>
      </p:pic>
    </p:spTree>
    <p:extLst>
      <p:ext uri="{BB962C8B-B14F-4D97-AF65-F5344CB8AC3E}">
        <p14:creationId xmlns:p14="http://schemas.microsoft.com/office/powerpoint/2010/main" val="10140316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E5CBA1-D18D-4001-98A4-D12717DE6F9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72189"/>
            <a:ext cx="7772400" cy="106868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Step 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1" name="Content Placeholder 10">
            <a:extLst>
              <a:ext uri="{FF2B5EF4-FFF2-40B4-BE49-F238E27FC236}">
                <a16:creationId xmlns:a16="http://schemas.microsoft.com/office/drawing/2014/main" id="{365C5BDD-4DBC-4619-8B91-6B370AD5CBF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1447800"/>
            <a:ext cx="8229600" cy="4457245"/>
          </a:xfrm>
        </p:spPr>
      </p:pic>
    </p:spTree>
    <p:extLst>
      <p:ext uri="{BB962C8B-B14F-4D97-AF65-F5344CB8AC3E}">
        <p14:creationId xmlns:p14="http://schemas.microsoft.com/office/powerpoint/2010/main" val="28867202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5A478-82F2-4519-8588-97ECA4CFDBAA}"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8229600" cy="5659837"/>
          </a:xfrm>
        </p:spPr>
        <p:txBody>
          <a:bodyPr>
            <a:noAutofit/>
          </a:bodyPr>
          <a:lstStyle/>
          <a:p>
            <a:pPr algn="just"/>
            <a:r>
              <a:rPr lang="en-US" altLang="en-US" sz="2400" b="1" dirty="0">
                <a:ea typeface="ＭＳ Ｐゴシック" panose="020B0600070205080204" pitchFamily="34" charset="-128"/>
              </a:rPr>
              <a:t>Termination conditions</a:t>
            </a:r>
          </a:p>
          <a:p>
            <a:pPr algn="just"/>
            <a:endParaRPr lang="en-US" altLang="en-US" sz="2400" b="1" dirty="0">
              <a:ea typeface="ＭＳ Ｐゴシック" panose="020B0600070205080204" pitchFamily="34" charset="-128"/>
            </a:endParaRPr>
          </a:p>
          <a:p>
            <a:pPr algn="just"/>
            <a:r>
              <a:rPr lang="en-IN" sz="2400" dirty="0"/>
              <a:t>Several possibilities, e.g.,</a:t>
            </a:r>
          </a:p>
          <a:p>
            <a:pPr lvl="1" algn="just"/>
            <a:r>
              <a:rPr lang="en-IN" sz="2400" dirty="0"/>
              <a:t>A fixed number of iterations.</a:t>
            </a:r>
          </a:p>
          <a:p>
            <a:pPr lvl="1" algn="just"/>
            <a:r>
              <a:rPr lang="en-IN" sz="2400" dirty="0"/>
              <a:t>Doc partition unchanged.</a:t>
            </a:r>
          </a:p>
          <a:p>
            <a:pPr lvl="1" algn="just"/>
            <a:r>
              <a:rPr lang="en-IN" sz="2400" dirty="0"/>
              <a:t>Centroid positions don’t change.</a:t>
            </a:r>
          </a:p>
          <a:p>
            <a:pPr lvl="1" algn="just"/>
            <a:endParaRPr lang="en-IN" sz="2400" dirty="0"/>
          </a:p>
          <a:p>
            <a:pPr marL="457200" lvl="1" indent="0" algn="just">
              <a:buNone/>
            </a:pPr>
            <a:endParaRPr lang="en-IN" sz="2400" dirty="0"/>
          </a:p>
          <a:p>
            <a:pPr algn="just"/>
            <a:endParaRPr lang="en-IN" sz="2400" dirty="0"/>
          </a:p>
        </p:txBody>
      </p:sp>
      <p:pic>
        <p:nvPicPr>
          <p:cNvPr id="9" name="Picture 8">
            <a:extLst>
              <a:ext uri="{FF2B5EF4-FFF2-40B4-BE49-F238E27FC236}">
                <a16:creationId xmlns:a16="http://schemas.microsoft.com/office/drawing/2014/main" id="{BA788ACF-9063-4C23-9F76-6B3EBFBBD68C}"/>
              </a:ext>
            </a:extLst>
          </p:cNvPr>
          <p:cNvPicPr>
            <a:picLocks noChangeAspect="1"/>
          </p:cNvPicPr>
          <p:nvPr/>
        </p:nvPicPr>
        <p:blipFill>
          <a:blip r:embed="rId4"/>
          <a:stretch>
            <a:fillRect/>
          </a:stretch>
        </p:blipFill>
        <p:spPr>
          <a:xfrm>
            <a:off x="609600" y="3718628"/>
            <a:ext cx="5816088" cy="1920406"/>
          </a:xfrm>
          <a:prstGeom prst="rect">
            <a:avLst/>
          </a:prstGeom>
        </p:spPr>
      </p:pic>
    </p:spTree>
    <p:extLst>
      <p:ext uri="{BB962C8B-B14F-4D97-AF65-F5344CB8AC3E}">
        <p14:creationId xmlns:p14="http://schemas.microsoft.com/office/powerpoint/2010/main" val="24998355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15229-5362-49AE-A96A-B3AC24253CB5}"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8229600" cy="5659837"/>
          </a:xfrm>
        </p:spPr>
        <p:txBody>
          <a:bodyPr>
            <a:noAutofit/>
          </a:bodyPr>
          <a:lstStyle/>
          <a:p>
            <a:pPr algn="just"/>
            <a:r>
              <a:rPr lang="en-US" altLang="en-US" sz="2400" b="1" dirty="0">
                <a:ea typeface="ＭＳ Ｐゴシック" panose="020B0600070205080204" pitchFamily="34" charset="-128"/>
              </a:rPr>
              <a:t>How Many Clusters?</a:t>
            </a:r>
          </a:p>
          <a:p>
            <a:pPr algn="just"/>
            <a:r>
              <a:rPr lang="en-IN" sz="2400" dirty="0"/>
              <a:t>Number of clusters K is given</a:t>
            </a:r>
          </a:p>
          <a:p>
            <a:pPr lvl="1" algn="just"/>
            <a:r>
              <a:rPr lang="en-IN" sz="2400" dirty="0"/>
              <a:t>Partition n docs into predetermined number of clusters</a:t>
            </a:r>
          </a:p>
          <a:p>
            <a:pPr algn="just"/>
            <a:r>
              <a:rPr lang="en-IN" sz="2400" dirty="0"/>
              <a:t>Finding the “right” number of clusters is part of the problem</a:t>
            </a:r>
          </a:p>
          <a:p>
            <a:pPr lvl="1" algn="just"/>
            <a:r>
              <a:rPr lang="en-IN" sz="2400" dirty="0"/>
              <a:t>Given docs, partition into an “appropriate” number of subsets.</a:t>
            </a:r>
          </a:p>
          <a:p>
            <a:pPr lvl="1" algn="just"/>
            <a:r>
              <a:rPr lang="en-IN" sz="2400" dirty="0"/>
              <a:t>E.g., for query results - ideal value of K not known up front - though UI may impose limits.</a:t>
            </a:r>
          </a:p>
          <a:p>
            <a:pPr algn="just"/>
            <a:r>
              <a:rPr lang="en-IN" sz="2400" dirty="0"/>
              <a:t>Can usually take an algorithm for one </a:t>
            </a:r>
            <a:r>
              <a:rPr lang="en-IN" sz="2400" dirty="0" err="1"/>
              <a:t>flavor</a:t>
            </a:r>
            <a:r>
              <a:rPr lang="en-IN" sz="2400" dirty="0"/>
              <a:t> and convert to the other.</a:t>
            </a:r>
          </a:p>
          <a:p>
            <a:pPr algn="just"/>
            <a:endParaRPr lang="en-IN" sz="2400" dirty="0"/>
          </a:p>
        </p:txBody>
      </p:sp>
    </p:spTree>
    <p:extLst>
      <p:ext uri="{BB962C8B-B14F-4D97-AF65-F5344CB8AC3E}">
        <p14:creationId xmlns:p14="http://schemas.microsoft.com/office/powerpoint/2010/main" val="29390542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FD47C7-C5EB-4C2F-8288-75BFB6C380E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8229600" cy="5659837"/>
          </a:xfrm>
        </p:spPr>
        <p:txBody>
          <a:bodyPr>
            <a:noAutofit/>
          </a:bodyPr>
          <a:lstStyle/>
          <a:p>
            <a:pPr algn="just"/>
            <a:r>
              <a:rPr lang="en-US" altLang="en-US" sz="2400" b="1" dirty="0">
                <a:ea typeface="ＭＳ Ｐゴシック" panose="020B0600070205080204" pitchFamily="34" charset="-128"/>
              </a:rPr>
              <a:t>Hierarchical Clustering</a:t>
            </a:r>
          </a:p>
          <a:p>
            <a:pPr eaLnBrk="1" hangingPunct="1"/>
            <a:r>
              <a:rPr lang="en-US" altLang="en-US" sz="2400" dirty="0">
                <a:ea typeface="ＭＳ Ｐゴシック" panose="020B0600070205080204" pitchFamily="34" charset="-128"/>
              </a:rPr>
              <a:t>Build a tree-based hierarchical taxonomy (</a:t>
            </a:r>
            <a:r>
              <a:rPr lang="en-US" altLang="en-US" sz="2400" i="1" dirty="0">
                <a:ea typeface="ＭＳ Ｐゴシック" panose="020B0600070205080204" pitchFamily="34" charset="-128"/>
              </a:rPr>
              <a:t>dendrogram</a:t>
            </a:r>
            <a:r>
              <a:rPr lang="en-US" altLang="en-US" sz="2400" dirty="0">
                <a:ea typeface="ＭＳ Ｐゴシック" panose="020B0600070205080204" pitchFamily="34" charset="-128"/>
              </a:rPr>
              <a:t>) from a set of documents.</a:t>
            </a: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r>
              <a:rPr lang="en-US" altLang="en-US" sz="2400" dirty="0">
                <a:ea typeface="ＭＳ Ｐゴシック" panose="020B0600070205080204" pitchFamily="34" charset="-128"/>
              </a:rPr>
              <a:t>One approach: recursive application of a partitional clustering algorithm</a:t>
            </a:r>
          </a:p>
          <a:p>
            <a:pPr eaLnBrk="1" hangingPunct="1"/>
            <a:endParaRPr lang="en-US" altLang="en-US" sz="2000" dirty="0">
              <a:ea typeface="ＭＳ Ｐゴシック" panose="020B0600070205080204" pitchFamily="34" charset="-128"/>
            </a:endParaRPr>
          </a:p>
          <a:p>
            <a:pPr algn="just"/>
            <a:endParaRPr lang="en-IN" sz="2400" dirty="0"/>
          </a:p>
        </p:txBody>
      </p:sp>
      <p:grpSp>
        <p:nvGrpSpPr>
          <p:cNvPr id="9" name="Group 4">
            <a:extLst>
              <a:ext uri="{FF2B5EF4-FFF2-40B4-BE49-F238E27FC236}">
                <a16:creationId xmlns:a16="http://schemas.microsoft.com/office/drawing/2014/main" id="{FCEF85F2-0D1A-4219-8A11-779DC32D7897}"/>
              </a:ext>
            </a:extLst>
          </p:cNvPr>
          <p:cNvGrpSpPr>
            <a:grpSpLocks/>
          </p:cNvGrpSpPr>
          <p:nvPr/>
        </p:nvGrpSpPr>
        <p:grpSpPr bwMode="auto">
          <a:xfrm>
            <a:off x="1066800" y="2057400"/>
            <a:ext cx="5867400" cy="2580280"/>
            <a:chOff x="1056" y="1536"/>
            <a:chExt cx="3696" cy="1248"/>
          </a:xfrm>
        </p:grpSpPr>
        <p:sp>
          <p:nvSpPr>
            <p:cNvPr id="10" name="Text Box 5">
              <a:extLst>
                <a:ext uri="{FF2B5EF4-FFF2-40B4-BE49-F238E27FC236}">
                  <a16:creationId xmlns:a16="http://schemas.microsoft.com/office/drawing/2014/main" id="{824F3CE5-0FE9-4739-B1E4-81503E67508E}"/>
                </a:ext>
              </a:extLst>
            </p:cNvPr>
            <p:cNvSpPr txBox="1">
              <a:spLocks noChangeArrowheads="1"/>
            </p:cNvSpPr>
            <p:nvPr/>
          </p:nvSpPr>
          <p:spPr bwMode="auto">
            <a:xfrm>
              <a:off x="2688" y="153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algn="ctr" eaLnBrk="1" hangingPunct="1">
                <a:spcBef>
                  <a:spcPct val="50000"/>
                </a:spcBef>
              </a:pPr>
              <a:r>
                <a:rPr lang="en-US" altLang="en-US" sz="2000">
                  <a:solidFill>
                    <a:schemeClr val="tx2"/>
                  </a:solidFill>
                  <a:latin typeface="Times New Roman" panose="02020603050405020304" pitchFamily="18" charset="0"/>
                </a:rPr>
                <a:t>animal</a:t>
              </a:r>
            </a:p>
          </p:txBody>
        </p:sp>
        <p:sp>
          <p:nvSpPr>
            <p:cNvPr id="11" name="Text Box 6">
              <a:extLst>
                <a:ext uri="{FF2B5EF4-FFF2-40B4-BE49-F238E27FC236}">
                  <a16:creationId xmlns:a16="http://schemas.microsoft.com/office/drawing/2014/main" id="{768E3FF7-9255-4BBF-A335-603A60F9DDAB}"/>
                </a:ext>
              </a:extLst>
            </p:cNvPr>
            <p:cNvSpPr txBox="1">
              <a:spLocks noChangeArrowheads="1"/>
            </p:cNvSpPr>
            <p:nvPr/>
          </p:nvSpPr>
          <p:spPr bwMode="auto">
            <a:xfrm>
              <a:off x="1728" y="1872"/>
              <a:ext cx="7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algn="ctr" eaLnBrk="1" hangingPunct="1"/>
              <a:r>
                <a:rPr lang="en-US" altLang="en-US" sz="2000">
                  <a:solidFill>
                    <a:schemeClr val="tx2"/>
                  </a:solidFill>
                  <a:latin typeface="Times New Roman" panose="02020603050405020304" pitchFamily="18" charset="0"/>
                </a:rPr>
                <a:t>vertebrate</a:t>
              </a:r>
            </a:p>
          </p:txBody>
        </p:sp>
        <p:sp>
          <p:nvSpPr>
            <p:cNvPr id="12" name="Text Box 7">
              <a:extLst>
                <a:ext uri="{FF2B5EF4-FFF2-40B4-BE49-F238E27FC236}">
                  <a16:creationId xmlns:a16="http://schemas.microsoft.com/office/drawing/2014/main" id="{58E67DEF-CD30-4E99-9E75-0BA4BC90FCF2}"/>
                </a:ext>
              </a:extLst>
            </p:cNvPr>
            <p:cNvSpPr txBox="1">
              <a:spLocks noChangeArrowheads="1"/>
            </p:cNvSpPr>
            <p:nvPr/>
          </p:nvSpPr>
          <p:spPr bwMode="auto">
            <a:xfrm>
              <a:off x="1056" y="2256"/>
              <a:ext cx="36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algn="ctr" eaLnBrk="1" hangingPunct="1"/>
              <a:r>
                <a:rPr lang="en-US" altLang="en-US" sz="2000" dirty="0">
                  <a:solidFill>
                    <a:schemeClr val="tx2"/>
                  </a:solidFill>
                  <a:latin typeface="Times New Roman" panose="02020603050405020304" pitchFamily="18" charset="0"/>
                </a:rPr>
                <a:t>fish reptile amphib. mammal      worm insect crustacean</a:t>
              </a:r>
            </a:p>
          </p:txBody>
        </p:sp>
        <p:sp>
          <p:nvSpPr>
            <p:cNvPr id="13" name="Text Box 8">
              <a:extLst>
                <a:ext uri="{FF2B5EF4-FFF2-40B4-BE49-F238E27FC236}">
                  <a16:creationId xmlns:a16="http://schemas.microsoft.com/office/drawing/2014/main" id="{E33A5CEA-0A46-47AC-977F-F56FCEC3DBAB}"/>
                </a:ext>
              </a:extLst>
            </p:cNvPr>
            <p:cNvSpPr txBox="1">
              <a:spLocks noChangeArrowheads="1"/>
            </p:cNvSpPr>
            <p:nvPr/>
          </p:nvSpPr>
          <p:spPr bwMode="auto">
            <a:xfrm>
              <a:off x="3312" y="1872"/>
              <a:ext cx="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algn="ctr" eaLnBrk="1" hangingPunct="1"/>
              <a:r>
                <a:rPr lang="en-US" altLang="en-US" sz="2000">
                  <a:solidFill>
                    <a:schemeClr val="tx2"/>
                  </a:solidFill>
                  <a:latin typeface="Times New Roman" panose="02020603050405020304" pitchFamily="18" charset="0"/>
                </a:rPr>
                <a:t>invertebrate</a:t>
              </a:r>
            </a:p>
          </p:txBody>
        </p:sp>
        <p:sp>
          <p:nvSpPr>
            <p:cNvPr id="14" name="Line 9">
              <a:extLst>
                <a:ext uri="{FF2B5EF4-FFF2-40B4-BE49-F238E27FC236}">
                  <a16:creationId xmlns:a16="http://schemas.microsoft.com/office/drawing/2014/main" id="{DF3367FB-5B95-4CED-AE14-FC27CA43B01B}"/>
                </a:ext>
              </a:extLst>
            </p:cNvPr>
            <p:cNvSpPr>
              <a:spLocks noChangeShapeType="1"/>
            </p:cNvSpPr>
            <p:nvPr/>
          </p:nvSpPr>
          <p:spPr bwMode="auto">
            <a:xfrm flipH="1">
              <a:off x="2124" y="1736"/>
              <a:ext cx="962" cy="2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15" name="Line 10">
              <a:extLst>
                <a:ext uri="{FF2B5EF4-FFF2-40B4-BE49-F238E27FC236}">
                  <a16:creationId xmlns:a16="http://schemas.microsoft.com/office/drawing/2014/main" id="{223078BE-3472-4601-AB3F-5A1023CDB243}"/>
                </a:ext>
              </a:extLst>
            </p:cNvPr>
            <p:cNvSpPr>
              <a:spLocks noChangeShapeType="1"/>
            </p:cNvSpPr>
            <p:nvPr/>
          </p:nvSpPr>
          <p:spPr bwMode="auto">
            <a:xfrm>
              <a:off x="3094" y="1736"/>
              <a:ext cx="639" cy="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16" name="Line 11">
              <a:extLst>
                <a:ext uri="{FF2B5EF4-FFF2-40B4-BE49-F238E27FC236}">
                  <a16:creationId xmlns:a16="http://schemas.microsoft.com/office/drawing/2014/main" id="{5C6797D0-B729-4D67-84E2-5C2A9198FE94}"/>
                </a:ext>
              </a:extLst>
            </p:cNvPr>
            <p:cNvSpPr>
              <a:spLocks noChangeShapeType="1"/>
            </p:cNvSpPr>
            <p:nvPr/>
          </p:nvSpPr>
          <p:spPr bwMode="auto">
            <a:xfrm flipH="1">
              <a:off x="1232" y="2059"/>
              <a:ext cx="876" cy="2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17" name="Line 12">
              <a:extLst>
                <a:ext uri="{FF2B5EF4-FFF2-40B4-BE49-F238E27FC236}">
                  <a16:creationId xmlns:a16="http://schemas.microsoft.com/office/drawing/2014/main" id="{1D8108A0-F05C-48B9-8E16-FAA42DEB8D9A}"/>
                </a:ext>
              </a:extLst>
            </p:cNvPr>
            <p:cNvSpPr>
              <a:spLocks noChangeShapeType="1"/>
            </p:cNvSpPr>
            <p:nvPr/>
          </p:nvSpPr>
          <p:spPr bwMode="auto">
            <a:xfrm flipH="1">
              <a:off x="1635" y="2059"/>
              <a:ext cx="47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18" name="Line 13">
              <a:extLst>
                <a:ext uri="{FF2B5EF4-FFF2-40B4-BE49-F238E27FC236}">
                  <a16:creationId xmlns:a16="http://schemas.microsoft.com/office/drawing/2014/main" id="{7A7F2A2A-8A85-4AEF-BFE6-EEC01B13FD7B}"/>
                </a:ext>
              </a:extLst>
            </p:cNvPr>
            <p:cNvSpPr>
              <a:spLocks noChangeShapeType="1"/>
            </p:cNvSpPr>
            <p:nvPr/>
          </p:nvSpPr>
          <p:spPr bwMode="auto">
            <a:xfrm>
              <a:off x="2108" y="2059"/>
              <a:ext cx="0" cy="3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19" name="Line 14">
              <a:extLst>
                <a:ext uri="{FF2B5EF4-FFF2-40B4-BE49-F238E27FC236}">
                  <a16:creationId xmlns:a16="http://schemas.microsoft.com/office/drawing/2014/main" id="{2EA32635-6444-4B62-88A9-E3554C6D7263}"/>
                </a:ext>
              </a:extLst>
            </p:cNvPr>
            <p:cNvSpPr>
              <a:spLocks noChangeShapeType="1"/>
            </p:cNvSpPr>
            <p:nvPr/>
          </p:nvSpPr>
          <p:spPr bwMode="auto">
            <a:xfrm>
              <a:off x="2108" y="2059"/>
              <a:ext cx="513"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20" name="Line 15">
              <a:extLst>
                <a:ext uri="{FF2B5EF4-FFF2-40B4-BE49-F238E27FC236}">
                  <a16:creationId xmlns:a16="http://schemas.microsoft.com/office/drawing/2014/main" id="{D38001C4-4C29-4C73-8BA1-C287C02ED416}"/>
                </a:ext>
              </a:extLst>
            </p:cNvPr>
            <p:cNvSpPr>
              <a:spLocks noChangeShapeType="1"/>
            </p:cNvSpPr>
            <p:nvPr/>
          </p:nvSpPr>
          <p:spPr bwMode="auto">
            <a:xfrm flipH="1">
              <a:off x="3386" y="2044"/>
              <a:ext cx="347" cy="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21" name="Line 16">
              <a:extLst>
                <a:ext uri="{FF2B5EF4-FFF2-40B4-BE49-F238E27FC236}">
                  <a16:creationId xmlns:a16="http://schemas.microsoft.com/office/drawing/2014/main" id="{5E9A5402-6315-4A64-83C1-FBDAA914F2D5}"/>
                </a:ext>
              </a:extLst>
            </p:cNvPr>
            <p:cNvSpPr>
              <a:spLocks noChangeShapeType="1"/>
            </p:cNvSpPr>
            <p:nvPr/>
          </p:nvSpPr>
          <p:spPr bwMode="auto">
            <a:xfrm>
              <a:off x="3733" y="2052"/>
              <a:ext cx="0" cy="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22" name="Line 17">
              <a:extLst>
                <a:ext uri="{FF2B5EF4-FFF2-40B4-BE49-F238E27FC236}">
                  <a16:creationId xmlns:a16="http://schemas.microsoft.com/office/drawing/2014/main" id="{F5C54BD5-7A57-412A-9732-C041957D5717}"/>
                </a:ext>
              </a:extLst>
            </p:cNvPr>
            <p:cNvSpPr>
              <a:spLocks noChangeShapeType="1"/>
            </p:cNvSpPr>
            <p:nvPr/>
          </p:nvSpPr>
          <p:spPr bwMode="auto">
            <a:xfrm>
              <a:off x="3733" y="2059"/>
              <a:ext cx="537" cy="2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grpSp>
          <p:nvGrpSpPr>
            <p:cNvPr id="23" name="Group 18">
              <a:extLst>
                <a:ext uri="{FF2B5EF4-FFF2-40B4-BE49-F238E27FC236}">
                  <a16:creationId xmlns:a16="http://schemas.microsoft.com/office/drawing/2014/main" id="{4FCB6E29-0D1C-4D71-B8E4-DC81C1AB577C}"/>
                </a:ext>
              </a:extLst>
            </p:cNvPr>
            <p:cNvGrpSpPr>
              <a:grpSpLocks/>
            </p:cNvGrpSpPr>
            <p:nvPr/>
          </p:nvGrpSpPr>
          <p:grpSpPr bwMode="auto">
            <a:xfrm>
              <a:off x="1104" y="2448"/>
              <a:ext cx="192" cy="336"/>
              <a:chOff x="1104" y="2448"/>
              <a:chExt cx="192" cy="336"/>
            </a:xfrm>
          </p:grpSpPr>
          <p:sp>
            <p:nvSpPr>
              <p:cNvPr id="42" name="Line 19">
                <a:extLst>
                  <a:ext uri="{FF2B5EF4-FFF2-40B4-BE49-F238E27FC236}">
                    <a16:creationId xmlns:a16="http://schemas.microsoft.com/office/drawing/2014/main" id="{9DC3A4FB-C566-40D3-B190-CFC9A8DCC56E}"/>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43" name="Line 20">
                <a:extLst>
                  <a:ext uri="{FF2B5EF4-FFF2-40B4-BE49-F238E27FC236}">
                    <a16:creationId xmlns:a16="http://schemas.microsoft.com/office/drawing/2014/main" id="{FC3202A6-DD5B-4EDD-9E7E-D8A1C09D83A5}"/>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4" name="Group 21">
              <a:extLst>
                <a:ext uri="{FF2B5EF4-FFF2-40B4-BE49-F238E27FC236}">
                  <a16:creationId xmlns:a16="http://schemas.microsoft.com/office/drawing/2014/main" id="{8AF804AB-6FB0-465F-9421-AFFF959EB6B7}"/>
                </a:ext>
              </a:extLst>
            </p:cNvPr>
            <p:cNvGrpSpPr>
              <a:grpSpLocks/>
            </p:cNvGrpSpPr>
            <p:nvPr/>
          </p:nvGrpSpPr>
          <p:grpSpPr bwMode="auto">
            <a:xfrm>
              <a:off x="1440" y="2448"/>
              <a:ext cx="192" cy="336"/>
              <a:chOff x="1104" y="2448"/>
              <a:chExt cx="192" cy="336"/>
            </a:xfrm>
          </p:grpSpPr>
          <p:sp>
            <p:nvSpPr>
              <p:cNvPr id="40" name="Line 22">
                <a:extLst>
                  <a:ext uri="{FF2B5EF4-FFF2-40B4-BE49-F238E27FC236}">
                    <a16:creationId xmlns:a16="http://schemas.microsoft.com/office/drawing/2014/main" id="{1E8E6C2E-869D-44EF-AB00-3F361D79CB4C}"/>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41" name="Line 23">
                <a:extLst>
                  <a:ext uri="{FF2B5EF4-FFF2-40B4-BE49-F238E27FC236}">
                    <a16:creationId xmlns:a16="http://schemas.microsoft.com/office/drawing/2014/main" id="{42F61B04-4CD5-4824-9215-5E536B005CD7}"/>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5" name="Group 24">
              <a:extLst>
                <a:ext uri="{FF2B5EF4-FFF2-40B4-BE49-F238E27FC236}">
                  <a16:creationId xmlns:a16="http://schemas.microsoft.com/office/drawing/2014/main" id="{99D5410A-26CC-40A9-9D16-03E355B17530}"/>
                </a:ext>
              </a:extLst>
            </p:cNvPr>
            <p:cNvGrpSpPr>
              <a:grpSpLocks/>
            </p:cNvGrpSpPr>
            <p:nvPr/>
          </p:nvGrpSpPr>
          <p:grpSpPr bwMode="auto">
            <a:xfrm>
              <a:off x="1968" y="2448"/>
              <a:ext cx="192" cy="336"/>
              <a:chOff x="1104" y="2448"/>
              <a:chExt cx="192" cy="336"/>
            </a:xfrm>
          </p:grpSpPr>
          <p:sp>
            <p:nvSpPr>
              <p:cNvPr id="38" name="Line 25">
                <a:extLst>
                  <a:ext uri="{FF2B5EF4-FFF2-40B4-BE49-F238E27FC236}">
                    <a16:creationId xmlns:a16="http://schemas.microsoft.com/office/drawing/2014/main" id="{7E488106-F1D9-416E-8489-3A906AC4091D}"/>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39" name="Line 26">
                <a:extLst>
                  <a:ext uri="{FF2B5EF4-FFF2-40B4-BE49-F238E27FC236}">
                    <a16:creationId xmlns:a16="http://schemas.microsoft.com/office/drawing/2014/main" id="{46EA6959-8EA4-401D-BB23-53E92B08CEB2}"/>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6" name="Group 27">
              <a:extLst>
                <a:ext uri="{FF2B5EF4-FFF2-40B4-BE49-F238E27FC236}">
                  <a16:creationId xmlns:a16="http://schemas.microsoft.com/office/drawing/2014/main" id="{0F6B9D02-DA3F-468B-8314-ACFD0FB3F08C}"/>
                </a:ext>
              </a:extLst>
            </p:cNvPr>
            <p:cNvGrpSpPr>
              <a:grpSpLocks/>
            </p:cNvGrpSpPr>
            <p:nvPr/>
          </p:nvGrpSpPr>
          <p:grpSpPr bwMode="auto">
            <a:xfrm>
              <a:off x="2544" y="2448"/>
              <a:ext cx="192" cy="336"/>
              <a:chOff x="1104" y="2448"/>
              <a:chExt cx="192" cy="336"/>
            </a:xfrm>
          </p:grpSpPr>
          <p:sp>
            <p:nvSpPr>
              <p:cNvPr id="36" name="Line 28">
                <a:extLst>
                  <a:ext uri="{FF2B5EF4-FFF2-40B4-BE49-F238E27FC236}">
                    <a16:creationId xmlns:a16="http://schemas.microsoft.com/office/drawing/2014/main" id="{F83FA0FF-45B4-463C-86AB-DC7BD6F15327}"/>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37" name="Line 29">
                <a:extLst>
                  <a:ext uri="{FF2B5EF4-FFF2-40B4-BE49-F238E27FC236}">
                    <a16:creationId xmlns:a16="http://schemas.microsoft.com/office/drawing/2014/main" id="{69A8CB35-1415-49DB-B9DE-5B62160B33C7}"/>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7" name="Group 30">
              <a:extLst>
                <a:ext uri="{FF2B5EF4-FFF2-40B4-BE49-F238E27FC236}">
                  <a16:creationId xmlns:a16="http://schemas.microsoft.com/office/drawing/2014/main" id="{CA6BE1D0-3C3C-45BD-8D5E-6BCB9C3D82C6}"/>
                </a:ext>
              </a:extLst>
            </p:cNvPr>
            <p:cNvGrpSpPr>
              <a:grpSpLocks/>
            </p:cNvGrpSpPr>
            <p:nvPr/>
          </p:nvGrpSpPr>
          <p:grpSpPr bwMode="auto">
            <a:xfrm>
              <a:off x="3264" y="2448"/>
              <a:ext cx="192" cy="336"/>
              <a:chOff x="1104" y="2448"/>
              <a:chExt cx="192" cy="336"/>
            </a:xfrm>
          </p:grpSpPr>
          <p:sp>
            <p:nvSpPr>
              <p:cNvPr id="34" name="Line 31">
                <a:extLst>
                  <a:ext uri="{FF2B5EF4-FFF2-40B4-BE49-F238E27FC236}">
                    <a16:creationId xmlns:a16="http://schemas.microsoft.com/office/drawing/2014/main" id="{44726B11-FD43-4B18-BD8F-04B312CEFCEB}"/>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35" name="Line 32">
                <a:extLst>
                  <a:ext uri="{FF2B5EF4-FFF2-40B4-BE49-F238E27FC236}">
                    <a16:creationId xmlns:a16="http://schemas.microsoft.com/office/drawing/2014/main" id="{A010A778-6FC8-42B4-9915-14EA33CDBCAD}"/>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8" name="Group 33">
              <a:extLst>
                <a:ext uri="{FF2B5EF4-FFF2-40B4-BE49-F238E27FC236}">
                  <a16:creationId xmlns:a16="http://schemas.microsoft.com/office/drawing/2014/main" id="{D1AC9AA4-AB5C-4F4D-A774-6B330908CC7B}"/>
                </a:ext>
              </a:extLst>
            </p:cNvPr>
            <p:cNvGrpSpPr>
              <a:grpSpLocks/>
            </p:cNvGrpSpPr>
            <p:nvPr/>
          </p:nvGrpSpPr>
          <p:grpSpPr bwMode="auto">
            <a:xfrm>
              <a:off x="3648" y="2448"/>
              <a:ext cx="192" cy="336"/>
              <a:chOff x="1104" y="2448"/>
              <a:chExt cx="192" cy="336"/>
            </a:xfrm>
          </p:grpSpPr>
          <p:sp>
            <p:nvSpPr>
              <p:cNvPr id="32" name="Line 34">
                <a:extLst>
                  <a:ext uri="{FF2B5EF4-FFF2-40B4-BE49-F238E27FC236}">
                    <a16:creationId xmlns:a16="http://schemas.microsoft.com/office/drawing/2014/main" id="{DF075BBD-EE7C-4A39-9E7A-503CAC298ACF}"/>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33" name="Line 35">
                <a:extLst>
                  <a:ext uri="{FF2B5EF4-FFF2-40B4-BE49-F238E27FC236}">
                    <a16:creationId xmlns:a16="http://schemas.microsoft.com/office/drawing/2014/main" id="{6B5E0809-89D9-404D-9C00-60B354D4ABA0}"/>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nvGrpSpPr>
            <p:cNvPr id="29" name="Group 36">
              <a:extLst>
                <a:ext uri="{FF2B5EF4-FFF2-40B4-BE49-F238E27FC236}">
                  <a16:creationId xmlns:a16="http://schemas.microsoft.com/office/drawing/2014/main" id="{E820E1BD-569B-498A-9F68-E3FD53FC9891}"/>
                </a:ext>
              </a:extLst>
            </p:cNvPr>
            <p:cNvGrpSpPr>
              <a:grpSpLocks/>
            </p:cNvGrpSpPr>
            <p:nvPr/>
          </p:nvGrpSpPr>
          <p:grpSpPr bwMode="auto">
            <a:xfrm>
              <a:off x="4224" y="2448"/>
              <a:ext cx="192" cy="336"/>
              <a:chOff x="1104" y="2448"/>
              <a:chExt cx="192" cy="336"/>
            </a:xfrm>
          </p:grpSpPr>
          <p:sp>
            <p:nvSpPr>
              <p:cNvPr id="30" name="Line 37">
                <a:extLst>
                  <a:ext uri="{FF2B5EF4-FFF2-40B4-BE49-F238E27FC236}">
                    <a16:creationId xmlns:a16="http://schemas.microsoft.com/office/drawing/2014/main" id="{D4B75101-2CF6-4072-A8F9-51DDEEED5751}"/>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IN"/>
              </a:p>
            </p:txBody>
          </p:sp>
          <p:sp>
            <p:nvSpPr>
              <p:cNvPr id="31" name="Line 38">
                <a:extLst>
                  <a:ext uri="{FF2B5EF4-FFF2-40B4-BE49-F238E27FC236}">
                    <a16:creationId xmlns:a16="http://schemas.microsoft.com/office/drawing/2014/main" id="{F41A96BF-9DBE-41D1-924F-B39BF9F488D7}"/>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IN"/>
              </a:p>
            </p:txBody>
          </p:sp>
        </p:grpSp>
      </p:grpSp>
    </p:spTree>
    <p:extLst>
      <p:ext uri="{BB962C8B-B14F-4D97-AF65-F5344CB8AC3E}">
        <p14:creationId xmlns:p14="http://schemas.microsoft.com/office/powerpoint/2010/main" val="26852749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08F6F4-65EF-420F-862B-74E95FAFA40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7772400" cy="5659837"/>
          </a:xfrm>
        </p:spPr>
        <p:txBody>
          <a:bodyPr>
            <a:noAutofit/>
          </a:bodyPr>
          <a:lstStyle/>
          <a:p>
            <a:pPr marL="0" indent="0" algn="just">
              <a:buNone/>
            </a:pPr>
            <a:endParaRPr lang="en-IN" altLang="en-US" sz="2400" dirty="0">
              <a:ea typeface="ＭＳ Ｐゴシック" panose="020B0600070205080204" pitchFamily="34" charset="-128"/>
            </a:endParaRPr>
          </a:p>
          <a:p>
            <a:pPr algn="just"/>
            <a:r>
              <a:rPr lang="en-IN" altLang="en-US" sz="2400" dirty="0">
                <a:ea typeface="ＭＳ Ｐゴシック" panose="020B0600070205080204" pitchFamily="34" charset="-128"/>
              </a:rPr>
              <a:t>Starts with each doc in a separate cluster</a:t>
            </a:r>
          </a:p>
          <a:p>
            <a:pPr algn="just"/>
            <a:r>
              <a:rPr lang="en-IN" altLang="en-US" sz="2400" dirty="0">
                <a:ea typeface="ＭＳ Ｐゴシック" panose="020B0600070205080204" pitchFamily="34" charset="-128"/>
              </a:rPr>
              <a:t>then repeatedly joins the closest pair of clusters, until there is only one cluster.</a:t>
            </a:r>
          </a:p>
          <a:p>
            <a:pPr algn="just"/>
            <a:r>
              <a:rPr lang="en-IN" altLang="en-US" sz="2400" dirty="0">
                <a:ea typeface="ＭＳ Ｐゴシック" panose="020B0600070205080204" pitchFamily="34" charset="-128"/>
              </a:rPr>
              <a:t>The history of merging forms a binary tree or hierarchy.</a:t>
            </a:r>
          </a:p>
          <a:p>
            <a:pPr algn="just" eaLnBrk="1" hangingPunct="1"/>
            <a:endParaRPr lang="en-US" altLang="en-US" sz="2000" dirty="0">
              <a:ea typeface="ＭＳ Ｐゴシック" panose="020B0600070205080204" pitchFamily="34" charset="-128"/>
            </a:endParaRPr>
          </a:p>
          <a:p>
            <a:pPr algn="just"/>
            <a:endParaRPr lang="en-IN" sz="2400" dirty="0"/>
          </a:p>
        </p:txBody>
      </p:sp>
    </p:spTree>
    <p:extLst>
      <p:ext uri="{BB962C8B-B14F-4D97-AF65-F5344CB8AC3E}">
        <p14:creationId xmlns:p14="http://schemas.microsoft.com/office/powerpoint/2010/main" val="15502573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C65116-B2BC-4840-A457-6C8AD66197C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817162"/>
            <a:ext cx="7772400" cy="5659837"/>
          </a:xfrm>
        </p:spPr>
        <p:txBody>
          <a:bodyPr>
            <a:noAutofit/>
          </a:bodyPr>
          <a:lstStyle/>
          <a:p>
            <a:pPr marL="0" indent="0" algn="just">
              <a:buNone/>
            </a:pPr>
            <a:endParaRPr lang="en-IN" altLang="en-US" sz="2400" dirty="0">
              <a:ea typeface="ＭＳ Ｐゴシック" panose="020B0600070205080204" pitchFamily="34" charset="-128"/>
            </a:endParaRPr>
          </a:p>
          <a:p>
            <a:pPr algn="just"/>
            <a:r>
              <a:rPr lang="en-IN" altLang="en-US" sz="2400" b="1" dirty="0">
                <a:ea typeface="ＭＳ Ｐゴシック" panose="020B0600070205080204" pitchFamily="34" charset="-128"/>
              </a:rPr>
              <a:t>Many variants to defining closest pair of clusters:</a:t>
            </a:r>
          </a:p>
          <a:p>
            <a:pPr algn="just"/>
            <a:r>
              <a:rPr lang="en-IN" altLang="en-US" sz="2200" dirty="0">
                <a:ea typeface="ＭＳ Ｐゴシック" panose="020B0600070205080204" pitchFamily="34" charset="-128"/>
              </a:rPr>
              <a:t>Single-link</a:t>
            </a:r>
          </a:p>
          <a:p>
            <a:pPr lvl="1" algn="just"/>
            <a:r>
              <a:rPr lang="en-IN" altLang="en-US" sz="2200" dirty="0">
                <a:ea typeface="ＭＳ Ｐゴシック" panose="020B0600070205080204" pitchFamily="34" charset="-128"/>
              </a:rPr>
              <a:t>Similarity of the most cosine-similar (single-link)</a:t>
            </a:r>
          </a:p>
          <a:p>
            <a:pPr algn="just"/>
            <a:r>
              <a:rPr lang="en-IN" altLang="en-US" sz="2200" dirty="0">
                <a:ea typeface="ＭＳ Ｐゴシック" panose="020B0600070205080204" pitchFamily="34" charset="-128"/>
              </a:rPr>
              <a:t>Complete-link</a:t>
            </a:r>
          </a:p>
          <a:p>
            <a:pPr lvl="1" algn="just"/>
            <a:r>
              <a:rPr lang="en-IN" altLang="en-US" sz="2200" dirty="0">
                <a:ea typeface="ＭＳ Ｐゴシック" panose="020B0600070205080204" pitchFamily="34" charset="-128"/>
              </a:rPr>
              <a:t>Similarity of the “furthest” points, the least cosine-similar</a:t>
            </a:r>
          </a:p>
          <a:p>
            <a:pPr algn="just"/>
            <a:r>
              <a:rPr lang="en-IN" altLang="en-US" sz="2200" dirty="0">
                <a:ea typeface="ＭＳ Ｐゴシック" panose="020B0600070205080204" pitchFamily="34" charset="-128"/>
              </a:rPr>
              <a:t>Centroid</a:t>
            </a:r>
          </a:p>
          <a:p>
            <a:pPr lvl="1" algn="just"/>
            <a:r>
              <a:rPr lang="en-IN" altLang="en-US" sz="2200" dirty="0">
                <a:ea typeface="ＭＳ Ｐゴシック" panose="020B0600070205080204" pitchFamily="34" charset="-128"/>
              </a:rPr>
              <a:t>Clusters whose centroids (centres of gravity) are the most cosine-similar</a:t>
            </a:r>
          </a:p>
          <a:p>
            <a:pPr algn="just"/>
            <a:r>
              <a:rPr lang="en-IN" altLang="en-US" sz="2200" dirty="0">
                <a:ea typeface="ＭＳ Ｐゴシック" panose="020B0600070205080204" pitchFamily="34" charset="-128"/>
              </a:rPr>
              <a:t>Average-link</a:t>
            </a:r>
          </a:p>
          <a:p>
            <a:pPr lvl="1" algn="just"/>
            <a:r>
              <a:rPr lang="en-IN" altLang="en-US" sz="2200" dirty="0">
                <a:ea typeface="ＭＳ Ｐゴシック" panose="020B0600070205080204" pitchFamily="34" charset="-128"/>
              </a:rPr>
              <a:t>Average cosine between pairs of elements</a:t>
            </a:r>
          </a:p>
          <a:p>
            <a:pPr algn="just"/>
            <a:endParaRPr lang="en-IN" sz="2400" dirty="0"/>
          </a:p>
        </p:txBody>
      </p:sp>
    </p:spTree>
    <p:extLst>
      <p:ext uri="{BB962C8B-B14F-4D97-AF65-F5344CB8AC3E}">
        <p14:creationId xmlns:p14="http://schemas.microsoft.com/office/powerpoint/2010/main" val="26309810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nSpc>
                <a:spcPct val="150000"/>
              </a:lnSpc>
            </a:pPr>
            <a:r>
              <a:rPr lang="en-US" sz="2600" b="1" dirty="0" err="1"/>
              <a:t>Youtube</a:t>
            </a:r>
            <a:r>
              <a:rPr lang="en-US" sz="2600" b="1" dirty="0"/>
              <a:t> /other  Video Links</a:t>
            </a:r>
          </a:p>
          <a:p>
            <a:pPr lvl="1">
              <a:lnSpc>
                <a:spcPct val="150000"/>
              </a:lnSpc>
            </a:pPr>
            <a:r>
              <a:rPr lang="en-IN" sz="2200" dirty="0"/>
              <a:t>https://www.youtube.com/watch?v=-bVg1S6Wp9A</a:t>
            </a:r>
          </a:p>
          <a:p>
            <a:pPr lvl="1">
              <a:lnSpc>
                <a:spcPct val="150000"/>
              </a:lnSpc>
            </a:pPr>
            <a:r>
              <a:rPr lang="en-IN" sz="2200" dirty="0"/>
              <a:t>https://www.youtube.com/watch?v=RAR1i6MNVp8&amp;list=PLmG0rt4jIn-ysN0G4MZoFLftBzHAWGyoZ</a:t>
            </a:r>
          </a:p>
          <a:p>
            <a:pPr lvl="1">
              <a:lnSpc>
                <a:spcPct val="150000"/>
              </a:lnSpc>
            </a:pPr>
            <a:r>
              <a:rPr lang="en-IN" sz="2200" dirty="0"/>
              <a:t>https://www.youtube.com/watch?v=hG30vxQzyJ4&amp;list=PLmG0rt4jIn-ysN0G4MZoFLftBzHAWGyoZ&amp;index=3</a:t>
            </a:r>
          </a:p>
          <a:p>
            <a:pPr lvl="1">
              <a:lnSpc>
                <a:spcPct val="150000"/>
              </a:lnSpc>
            </a:pPr>
            <a:r>
              <a:rPr lang="en-IN" sz="2200" dirty="0"/>
              <a:t>https://www.youtube.com/watch?v=EVNMDEjULuQ&amp;list=PLmG0rt4jIn-ysN0G4MZoFLftBzHAWGyoZ&amp;index=7</a:t>
            </a:r>
          </a:p>
          <a:p>
            <a:pPr lvl="1">
              <a:lnSpc>
                <a:spcPct val="150000"/>
              </a:lnSpc>
            </a:pPr>
            <a:r>
              <a:rPr lang="en-IN" sz="2200" dirty="0"/>
              <a:t>https://www.youtube.com/watch?v=q25Pijh0W14&amp;list=PLmG0rt4jIn-ysN0G4MZoFLftBzHAWGyoZ&amp;index=8</a:t>
            </a:r>
          </a:p>
          <a:p>
            <a:endParaRPr lang="en-US" sz="2000" dirty="0"/>
          </a:p>
        </p:txBody>
      </p:sp>
      <p:sp>
        <p:nvSpPr>
          <p:cNvPr id="4" name="Date Placeholder 3"/>
          <p:cNvSpPr>
            <a:spLocks noGrp="1"/>
          </p:cNvSpPr>
          <p:nvPr>
            <p:ph type="dt" sz="half" idx="10"/>
          </p:nvPr>
        </p:nvSpPr>
        <p:spPr/>
        <p:txBody>
          <a:bodyPr/>
          <a:lstStyle/>
          <a:p>
            <a:fld id="{7B9E87BD-C23C-4A25-B1DE-71FF484F16E8}"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2954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000" b="0" i="0" u="none" strike="noStrike" kern="1200" cap="none" spc="0" normalizeH="0" noProof="0" dirty="0">
                <a:ln>
                  <a:noFill/>
                </a:ln>
                <a:solidFill>
                  <a:schemeClr val="dk1"/>
                </a:solidFill>
                <a:effectLst/>
                <a:uLnTx/>
                <a:uFillTx/>
                <a:latin typeface="+mn-lt"/>
                <a:ea typeface="+mn-ea"/>
                <a:cs typeface="+mn-cs"/>
              </a:rPr>
              <a:t> Links, </a:t>
            </a:r>
            <a:r>
              <a:rPr kumimoji="0" lang="en-US" sz="3000" b="0" i="0" u="none" strike="noStrike" kern="1200" cap="none" spc="0" normalizeH="0" noProof="0" dirty="0" err="1">
                <a:ln>
                  <a:noFill/>
                </a:ln>
                <a:solidFill>
                  <a:schemeClr val="dk1"/>
                </a:solidFill>
                <a:effectLst/>
                <a:uLnTx/>
                <a:uFillTx/>
                <a:latin typeface="+mn-lt"/>
                <a:ea typeface="+mn-ea"/>
                <a:cs typeface="+mn-cs"/>
              </a:rPr>
              <a:t>Youtube</a:t>
            </a:r>
            <a:r>
              <a:rPr kumimoji="0" lang="en-US" sz="30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81276B9D-1017-42AE-93E7-150F6E48A07E}"/>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34032710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31557"/>
          </a:xfrm>
        </p:spPr>
        <p:txBody>
          <a:bodyPr>
            <a:normAutofit fontScale="25000" lnSpcReduction="20000"/>
          </a:bodyPr>
          <a:lstStyle/>
          <a:p>
            <a:pPr marL="0" indent="0" algn="just">
              <a:buNone/>
            </a:pPr>
            <a:endParaRPr lang="en-US" sz="9600" dirty="0"/>
          </a:p>
          <a:p>
            <a:pPr marL="0" indent="0" algn="just">
              <a:buNone/>
            </a:pPr>
            <a:r>
              <a:rPr lang="en-US" sz="8000" dirty="0"/>
              <a:t>Q1: </a:t>
            </a:r>
            <a:r>
              <a:rPr lang="en-IN" sz="8000" i="0" dirty="0">
                <a:solidFill>
                  <a:srgbClr val="333333"/>
                </a:solidFill>
                <a:effectLst/>
              </a:rPr>
              <a:t> Which of the following is an example of a deterministic algorithm?</a:t>
            </a:r>
            <a:endParaRPr lang="en-US" sz="8000" dirty="0"/>
          </a:p>
          <a:p>
            <a:pPr marL="0" indent="0" algn="just">
              <a:buNone/>
            </a:pPr>
            <a:r>
              <a:rPr lang="en-US" sz="8000" dirty="0"/>
              <a:t>A</a:t>
            </a:r>
            <a:r>
              <a:rPr lang="en-US" sz="8000" b="1" dirty="0"/>
              <a:t>. </a:t>
            </a:r>
            <a:r>
              <a:rPr lang="en-IN" sz="8000" b="1" dirty="0"/>
              <a:t>PCA</a:t>
            </a:r>
          </a:p>
          <a:p>
            <a:pPr marL="0" indent="0" algn="just">
              <a:buNone/>
            </a:pPr>
            <a:r>
              <a:rPr lang="en-IN" sz="8000" dirty="0"/>
              <a:t>B) K-Means</a:t>
            </a:r>
          </a:p>
          <a:p>
            <a:pPr marL="0" indent="0" algn="just">
              <a:buNone/>
            </a:pPr>
            <a:r>
              <a:rPr lang="en-IN" sz="8000" dirty="0"/>
              <a:t>C) None of the above</a:t>
            </a:r>
          </a:p>
          <a:p>
            <a:pPr marL="0" indent="0" algn="just">
              <a:buNone/>
            </a:pPr>
            <a:endParaRPr lang="en-US" sz="8000" b="1" dirty="0"/>
          </a:p>
          <a:p>
            <a:pPr marL="0" indent="0" algn="just">
              <a:buNone/>
            </a:pPr>
            <a:r>
              <a:rPr lang="en-US" sz="8000" dirty="0"/>
              <a:t>Q2: </a:t>
            </a:r>
            <a:r>
              <a:rPr lang="en-IN" sz="8000" dirty="0"/>
              <a:t>Regarding bias and variance, which of the </a:t>
            </a:r>
            <a:r>
              <a:rPr lang="en-IN" sz="8000" dirty="0" err="1"/>
              <a:t>follwing</a:t>
            </a:r>
            <a:r>
              <a:rPr lang="en-IN" sz="8000" dirty="0"/>
              <a:t> statements are true? (Here ‘high’ and ‘low’ are</a:t>
            </a:r>
          </a:p>
          <a:p>
            <a:pPr marL="0" indent="0" algn="just">
              <a:buNone/>
            </a:pPr>
            <a:r>
              <a:rPr lang="en-IN" sz="8000" dirty="0"/>
              <a:t>relative to the ideal model.)</a:t>
            </a:r>
          </a:p>
          <a:p>
            <a:pPr marL="0" indent="0" algn="just">
              <a:buNone/>
            </a:pPr>
            <a:r>
              <a:rPr lang="en-IN" sz="8000" dirty="0"/>
              <a:t>(a) Models which overfit have a high bias.</a:t>
            </a:r>
          </a:p>
          <a:p>
            <a:pPr marL="0" indent="0" algn="just">
              <a:buNone/>
            </a:pPr>
            <a:r>
              <a:rPr lang="en-IN" sz="8000" dirty="0"/>
              <a:t>(</a:t>
            </a:r>
            <a:r>
              <a:rPr lang="en-IN" sz="8000" b="1" dirty="0"/>
              <a:t>b) Models which overfit have a low bias.</a:t>
            </a:r>
          </a:p>
          <a:p>
            <a:pPr marL="0" indent="0" algn="just">
              <a:buNone/>
            </a:pPr>
            <a:r>
              <a:rPr lang="en-IN" sz="8000" dirty="0"/>
              <a:t>(c) Models which underfit have a high variance.</a:t>
            </a:r>
          </a:p>
          <a:p>
            <a:pPr marL="0" indent="0" algn="just">
              <a:buNone/>
            </a:pPr>
            <a:r>
              <a:rPr lang="en-IN" sz="8000" b="1" dirty="0"/>
              <a:t>(d) Models which underfit have a low variance.</a:t>
            </a:r>
            <a:endParaRPr lang="en-US" sz="8000" b="1" dirty="0"/>
          </a:p>
          <a:p>
            <a:pPr marL="0" indent="0">
              <a:buNone/>
            </a:pPr>
            <a:endParaRPr lang="en-US" sz="7200" dirty="0"/>
          </a:p>
          <a:p>
            <a:pPr marL="0" indent="0">
              <a:buNone/>
            </a:pPr>
            <a:endParaRPr lang="en-US" dirty="0"/>
          </a:p>
        </p:txBody>
      </p:sp>
      <p:sp>
        <p:nvSpPr>
          <p:cNvPr id="4" name="Date Placeholder 3"/>
          <p:cNvSpPr>
            <a:spLocks noGrp="1"/>
          </p:cNvSpPr>
          <p:nvPr>
            <p:ph type="dt" sz="half" idx="10"/>
          </p:nvPr>
        </p:nvSpPr>
        <p:spPr/>
        <p:txBody>
          <a:bodyPr/>
          <a:lstStyle/>
          <a:p>
            <a:fld id="{D67784D1-AB62-4B33-ADD3-516747109C12}" type="datetime1">
              <a:rPr lang="en-US" smtClean="0"/>
              <a:t>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FE36C99E-DB95-468A-AB85-7C833681CEB7}"/>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marL="0" indent="0" algn="just">
              <a:buNone/>
            </a:pPr>
            <a:r>
              <a:rPr lang="en-US" sz="8800" dirty="0"/>
              <a:t>Q3. </a:t>
            </a:r>
            <a:r>
              <a:rPr lang="en-IN" sz="8800" dirty="0"/>
              <a:t>. Consider a binary classification problem. Suppose I have trained a model on a linearly separable training set, and now I get a new labelled data point which is correctly classified by the model, and far</a:t>
            </a:r>
          </a:p>
          <a:p>
            <a:pPr marL="0" indent="0" algn="just">
              <a:buNone/>
            </a:pPr>
            <a:r>
              <a:rPr lang="en-IN" sz="8800" dirty="0"/>
              <a:t>away from the decision boundary. If I now add this new point to my earlier training set and re-</a:t>
            </a:r>
            <a:r>
              <a:rPr lang="en-IN" sz="8800" dirty="0" err="1"/>
              <a:t>train,in</a:t>
            </a:r>
            <a:r>
              <a:rPr lang="en-IN" sz="8800" dirty="0"/>
              <a:t> which cases is the learnt decision boundary likely to change?</a:t>
            </a:r>
          </a:p>
          <a:p>
            <a:pPr marL="0" indent="0">
              <a:buNone/>
            </a:pPr>
            <a:endParaRPr lang="en-US" sz="8800" dirty="0"/>
          </a:p>
          <a:p>
            <a:pPr marL="0" indent="0">
              <a:buNone/>
            </a:pPr>
            <a:r>
              <a:rPr lang="en-US" sz="8800" dirty="0"/>
              <a:t>A. </a:t>
            </a:r>
            <a:r>
              <a:rPr lang="en-IN" sz="8800" dirty="0"/>
              <a:t>When my model is a perceptron.</a:t>
            </a:r>
          </a:p>
          <a:p>
            <a:pPr marL="0" indent="0">
              <a:buNone/>
            </a:pPr>
            <a:r>
              <a:rPr lang="en-IN" sz="8800" b="1" dirty="0"/>
              <a:t>(b) When my model is logistic regression.</a:t>
            </a:r>
          </a:p>
          <a:p>
            <a:pPr marL="0" indent="0">
              <a:buNone/>
            </a:pPr>
            <a:r>
              <a:rPr lang="en-IN" sz="8800" dirty="0"/>
              <a:t>(c) When my model is an SVM.</a:t>
            </a:r>
          </a:p>
          <a:p>
            <a:pPr marL="0" indent="0">
              <a:buNone/>
            </a:pPr>
            <a:r>
              <a:rPr lang="en-IN" sz="8800" b="1" dirty="0"/>
              <a:t>(d) When my model is Gaussian discriminant analysis.</a:t>
            </a:r>
          </a:p>
          <a:p>
            <a:pPr marL="0" indent="0">
              <a:buNone/>
            </a:pPr>
            <a:endParaRPr lang="en-US" sz="7200" b="1" dirty="0"/>
          </a:p>
          <a:p>
            <a:pPr marL="0" indent="0">
              <a:buNone/>
            </a:pPr>
            <a:endParaRPr lang="en-US" sz="7200" dirty="0"/>
          </a:p>
          <a:p>
            <a:pPr marL="0" indent="0">
              <a:buNone/>
            </a:pPr>
            <a:endParaRPr lang="en-US" dirty="0"/>
          </a:p>
        </p:txBody>
      </p:sp>
      <p:sp>
        <p:nvSpPr>
          <p:cNvPr id="4" name="Date Placeholder 3"/>
          <p:cNvSpPr>
            <a:spLocks noGrp="1"/>
          </p:cNvSpPr>
          <p:nvPr>
            <p:ph type="dt" sz="half" idx="10"/>
          </p:nvPr>
        </p:nvSpPr>
        <p:spPr/>
        <p:txBody>
          <a:bodyPr/>
          <a:lstStyle/>
          <a:p>
            <a:fld id="{B3C0E0B9-A51A-415D-A512-B66CB76BA083}"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50818"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B32CAA23-9B9B-4F49-8B21-0C6BA94C375C}"/>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PSO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690ED184-C381-43C9-ACD4-53868959539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K N SINGH                                    KCS 055 ( MLT)                                Unit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44062278"/>
              </p:ext>
            </p:extLst>
          </p:nvPr>
        </p:nvGraphicFramePr>
        <p:xfrm>
          <a:off x="2133600" y="2057401"/>
          <a:ext cx="5410200" cy="3937401"/>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2894517304"/>
                    </a:ext>
                  </a:extLst>
                </a:gridCol>
                <a:gridCol w="946785">
                  <a:extLst>
                    <a:ext uri="{9D8B030D-6E8A-4147-A177-3AD203B41FA5}">
                      <a16:colId xmlns:a16="http://schemas.microsoft.com/office/drawing/2014/main" val="2111015651"/>
                    </a:ext>
                  </a:extLst>
                </a:gridCol>
                <a:gridCol w="946785">
                  <a:extLst>
                    <a:ext uri="{9D8B030D-6E8A-4147-A177-3AD203B41FA5}">
                      <a16:colId xmlns:a16="http://schemas.microsoft.com/office/drawing/2014/main" val="2548499303"/>
                    </a:ext>
                  </a:extLst>
                </a:gridCol>
                <a:gridCol w="946785">
                  <a:extLst>
                    <a:ext uri="{9D8B030D-6E8A-4147-A177-3AD203B41FA5}">
                      <a16:colId xmlns:a16="http://schemas.microsoft.com/office/drawing/2014/main" val="63371974"/>
                    </a:ext>
                  </a:extLst>
                </a:gridCol>
                <a:gridCol w="1082040">
                  <a:extLst>
                    <a:ext uri="{9D8B030D-6E8A-4147-A177-3AD203B41FA5}">
                      <a16:colId xmlns:a16="http://schemas.microsoft.com/office/drawing/2014/main" val="3617861919"/>
                    </a:ext>
                  </a:extLst>
                </a:gridCol>
              </a:tblGrid>
              <a:tr h="813371">
                <a:tc>
                  <a:txBody>
                    <a:bodyPr/>
                    <a:lstStyle/>
                    <a:p>
                      <a:pPr algn="ctr"/>
                      <a:r>
                        <a:rPr lang="en-US" dirty="0"/>
                        <a:t>CO/PSO</a:t>
                      </a:r>
                    </a:p>
                  </a:txBody>
                  <a:tcPr/>
                </a:tc>
                <a:tc>
                  <a:txBody>
                    <a:bodyPr/>
                    <a:lstStyle/>
                    <a:p>
                      <a:pPr algn="ctr"/>
                      <a:r>
                        <a:rPr lang="en-US" dirty="0"/>
                        <a:t>POS1</a:t>
                      </a:r>
                    </a:p>
                  </a:txBody>
                  <a:tcPr/>
                </a:tc>
                <a:tc>
                  <a:txBody>
                    <a:bodyPr/>
                    <a:lstStyle/>
                    <a:p>
                      <a:pPr algn="ctr"/>
                      <a:r>
                        <a:rPr lang="en-US" dirty="0"/>
                        <a:t>POS2</a:t>
                      </a:r>
                    </a:p>
                  </a:txBody>
                  <a:tcPr/>
                </a:tc>
                <a:tc>
                  <a:txBody>
                    <a:bodyPr/>
                    <a:lstStyle/>
                    <a:p>
                      <a:pPr algn="ctr"/>
                      <a:r>
                        <a:rPr lang="en-US" dirty="0"/>
                        <a:t>POS3</a:t>
                      </a:r>
                    </a:p>
                  </a:txBody>
                  <a:tcPr/>
                </a:tc>
                <a:tc>
                  <a:txBody>
                    <a:bodyPr/>
                    <a:lstStyle/>
                    <a:p>
                      <a:pPr algn="ctr"/>
                      <a:r>
                        <a:rPr lang="en-US" dirty="0"/>
                        <a:t>POS4</a:t>
                      </a:r>
                    </a:p>
                  </a:txBody>
                  <a:tcPr/>
                </a:tc>
                <a:extLst>
                  <a:ext uri="{0D108BD9-81ED-4DB2-BD59-A6C34878D82A}">
                    <a16:rowId xmlns:a16="http://schemas.microsoft.com/office/drawing/2014/main" val="207700183"/>
                  </a:ext>
                </a:extLst>
              </a:tr>
              <a:tr h="624806">
                <a:tc>
                  <a:txBody>
                    <a:bodyPr/>
                    <a:lstStyle/>
                    <a:p>
                      <a:pPr algn="ctr"/>
                      <a:r>
                        <a:rPr lang="en-US" b="1" dirty="0"/>
                        <a:t>CO 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2952422578"/>
                  </a:ext>
                </a:extLst>
              </a:tr>
              <a:tr h="624806">
                <a:tc>
                  <a:txBody>
                    <a:bodyPr/>
                    <a:lstStyle/>
                    <a:p>
                      <a:pPr algn="ctr"/>
                      <a:r>
                        <a:rPr lang="en-US" b="1" dirty="0"/>
                        <a:t>CO 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8557753"/>
                  </a:ext>
                </a:extLst>
              </a:tr>
              <a:tr h="624806">
                <a:tc>
                  <a:txBody>
                    <a:bodyPr/>
                    <a:lstStyle/>
                    <a:p>
                      <a:pPr algn="ctr"/>
                      <a:r>
                        <a:rPr lang="en-US" b="1" dirty="0"/>
                        <a:t>CO 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15439708"/>
                  </a:ext>
                </a:extLst>
              </a:tr>
              <a:tr h="624806">
                <a:tc>
                  <a:txBody>
                    <a:bodyPr/>
                    <a:lstStyle/>
                    <a:p>
                      <a:pPr algn="ctr"/>
                      <a:r>
                        <a:rPr lang="en-US" b="1" dirty="0"/>
                        <a:t>CO 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339419643"/>
                  </a:ext>
                </a:extLst>
              </a:tr>
              <a:tr h="624806">
                <a:tc>
                  <a:txBody>
                    <a:bodyPr/>
                    <a:lstStyle/>
                    <a:p>
                      <a:pPr algn="ctr"/>
                      <a:r>
                        <a:rPr lang="en-US" b="1" dirty="0"/>
                        <a:t>CO 5</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596995992"/>
                  </a:ext>
                </a:extLst>
              </a:tr>
            </a:tbl>
          </a:graphicData>
        </a:graphic>
      </p:graphicFrame>
    </p:spTree>
    <p:extLst>
      <p:ext uri="{BB962C8B-B14F-4D97-AF65-F5344CB8AC3E}">
        <p14:creationId xmlns:p14="http://schemas.microsoft.com/office/powerpoint/2010/main" val="9829849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3608"/>
          </a:xfrm>
        </p:spPr>
        <p:txBody>
          <a:bodyPr>
            <a:normAutofit fontScale="92500" lnSpcReduction="20000"/>
          </a:bodyPr>
          <a:lstStyle/>
          <a:p>
            <a:pPr marL="0" indent="0" algn="just">
              <a:buNone/>
            </a:pPr>
            <a:r>
              <a:rPr lang="en-US" sz="2200" dirty="0"/>
              <a:t>Q4. </a:t>
            </a:r>
            <a:r>
              <a:rPr lang="en-IN" sz="2200" dirty="0"/>
              <a:t>Suppose your model is overfitting. Which of the following is NOT a valid way to try and reduce the</a:t>
            </a:r>
          </a:p>
          <a:p>
            <a:pPr marL="0" indent="0" algn="just">
              <a:buNone/>
            </a:pPr>
            <a:r>
              <a:rPr lang="en-IN" sz="2200" dirty="0"/>
              <a:t>overfitting?</a:t>
            </a:r>
          </a:p>
          <a:p>
            <a:pPr marL="0" indent="0" algn="just">
              <a:buNone/>
            </a:pPr>
            <a:r>
              <a:rPr lang="en-IN" sz="2200" dirty="0"/>
              <a:t>(a) Increase the amount of training data.</a:t>
            </a:r>
          </a:p>
          <a:p>
            <a:pPr marL="0" indent="0" algn="just">
              <a:buNone/>
            </a:pPr>
            <a:r>
              <a:rPr lang="en-IN" sz="2200" b="1" dirty="0"/>
              <a:t>(b) Improve the optimisation algorithm being used for error minimisation.</a:t>
            </a:r>
          </a:p>
          <a:p>
            <a:pPr marL="0" indent="0" algn="just">
              <a:buNone/>
            </a:pPr>
            <a:r>
              <a:rPr lang="en-IN" sz="2200" dirty="0"/>
              <a:t>(c) Decrease the model complexity.</a:t>
            </a:r>
          </a:p>
          <a:p>
            <a:pPr marL="0" indent="0" algn="just">
              <a:buNone/>
            </a:pPr>
            <a:r>
              <a:rPr lang="en-IN" sz="2200" dirty="0"/>
              <a:t>(d) Reduce the noise in the training data.</a:t>
            </a:r>
          </a:p>
          <a:p>
            <a:pPr marL="0" indent="0" algn="just">
              <a:buNone/>
            </a:pPr>
            <a:endParaRPr lang="en-US" sz="2200" dirty="0"/>
          </a:p>
          <a:p>
            <a:pPr marL="0" indent="0" algn="just">
              <a:buNone/>
            </a:pPr>
            <a:r>
              <a:rPr lang="en-US" sz="2200" dirty="0"/>
              <a:t>Q5. </a:t>
            </a:r>
            <a:r>
              <a:rPr lang="en-IN" sz="2200" dirty="0"/>
              <a:t>. Choose the options that are correct regarding machine learning (ML) and</a:t>
            </a:r>
          </a:p>
          <a:p>
            <a:pPr marL="0" indent="0" algn="just">
              <a:buNone/>
            </a:pPr>
            <a:r>
              <a:rPr lang="en-IN" sz="2200" dirty="0"/>
              <a:t>artificial intelligence (AI),</a:t>
            </a:r>
          </a:p>
          <a:p>
            <a:pPr marL="0" indent="0" algn="just">
              <a:buNone/>
            </a:pPr>
            <a:r>
              <a:rPr lang="en-IN" sz="2200" b="1" dirty="0"/>
              <a:t>(A) ML is an alternate way of programming intelligent machines.</a:t>
            </a:r>
          </a:p>
          <a:p>
            <a:pPr marL="0" indent="0" algn="just">
              <a:buNone/>
            </a:pPr>
            <a:r>
              <a:rPr lang="en-IN" sz="2200" dirty="0"/>
              <a:t>(B) ML and AI have very different goals.</a:t>
            </a:r>
          </a:p>
          <a:p>
            <a:pPr marL="0" indent="0" algn="just">
              <a:buNone/>
            </a:pPr>
            <a:r>
              <a:rPr lang="en-IN" sz="2200" dirty="0"/>
              <a:t>(</a:t>
            </a:r>
            <a:r>
              <a:rPr lang="en-IN" sz="2200" b="1" dirty="0"/>
              <a:t>C) ML is a set of techniques that turns a dataset into a software.</a:t>
            </a:r>
          </a:p>
          <a:p>
            <a:pPr marL="0" indent="0" algn="just">
              <a:buNone/>
            </a:pPr>
            <a:r>
              <a:rPr lang="en-IN" sz="2200" b="1" dirty="0"/>
              <a:t>(D) AI is a software that can emulate the human mind.</a:t>
            </a:r>
          </a:p>
          <a:p>
            <a:pPr marL="0" indent="0">
              <a:buNone/>
            </a:pPr>
            <a:endParaRPr lang="en-US" sz="5500" b="1" dirty="0"/>
          </a:p>
          <a:p>
            <a:pPr marL="0" indent="0">
              <a:buNone/>
            </a:pPr>
            <a:endParaRPr lang="en-US" dirty="0"/>
          </a:p>
        </p:txBody>
      </p:sp>
      <p:sp>
        <p:nvSpPr>
          <p:cNvPr id="4" name="Date Placeholder 3"/>
          <p:cNvSpPr>
            <a:spLocks noGrp="1"/>
          </p:cNvSpPr>
          <p:nvPr>
            <p:ph type="dt" sz="half" idx="10"/>
          </p:nvPr>
        </p:nvSpPr>
        <p:spPr/>
        <p:txBody>
          <a:bodyPr/>
          <a:lstStyle/>
          <a:p>
            <a:fld id="{3CD8AF0C-E8D5-45CC-9457-E91EB6320781}"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19009973-58F7-42AB-B1F3-4863EC1B114E}"/>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3608"/>
          </a:xfrm>
        </p:spPr>
        <p:txBody>
          <a:bodyPr>
            <a:normAutofit fontScale="25000" lnSpcReduction="20000"/>
          </a:bodyPr>
          <a:lstStyle/>
          <a:p>
            <a:pPr marL="0" indent="0">
              <a:buNone/>
            </a:pPr>
            <a:r>
              <a:rPr lang="en-US" sz="8800" dirty="0"/>
              <a:t>Q6. </a:t>
            </a:r>
            <a:r>
              <a:rPr lang="en-IN" sz="8800" dirty="0"/>
              <a:t>Which combines inductive methods with the power of first-order representations?</a:t>
            </a:r>
          </a:p>
          <a:p>
            <a:pPr marL="0" indent="0">
              <a:buNone/>
            </a:pPr>
            <a:r>
              <a:rPr lang="en-IN" sz="8800" dirty="0"/>
              <a:t>a) Inductive programming</a:t>
            </a:r>
          </a:p>
          <a:p>
            <a:pPr marL="0" indent="0">
              <a:buNone/>
            </a:pPr>
            <a:r>
              <a:rPr lang="en-IN" sz="8800" b="1" dirty="0"/>
              <a:t>b) Logic programming</a:t>
            </a:r>
          </a:p>
          <a:p>
            <a:pPr marL="0" indent="0">
              <a:buNone/>
            </a:pPr>
            <a:r>
              <a:rPr lang="en-IN" sz="8800" dirty="0"/>
              <a:t>c) Inductive logic programming</a:t>
            </a:r>
          </a:p>
          <a:p>
            <a:pPr marL="0" indent="0">
              <a:buNone/>
            </a:pPr>
            <a:r>
              <a:rPr lang="en-IN" sz="8800" dirty="0"/>
              <a:t>d) Lisp programming</a:t>
            </a:r>
          </a:p>
          <a:p>
            <a:pPr marL="0" indent="0">
              <a:buNone/>
            </a:pPr>
            <a:r>
              <a:rPr lang="en-US" sz="8800" dirty="0"/>
              <a:t>	</a:t>
            </a:r>
          </a:p>
          <a:p>
            <a:pPr marL="0" indent="0">
              <a:buNone/>
            </a:pPr>
            <a:r>
              <a:rPr lang="en-US" sz="8800" dirty="0"/>
              <a:t>Q7</a:t>
            </a:r>
            <a:r>
              <a:rPr lang="en-IN" sz="8800" dirty="0"/>
              <a:t>Which method can’t be used for expressing relational knowledge?</a:t>
            </a:r>
          </a:p>
          <a:p>
            <a:pPr marL="0" indent="0">
              <a:buNone/>
            </a:pPr>
            <a:r>
              <a:rPr lang="en-IN" sz="8800" dirty="0"/>
              <a:t>a) Literal system</a:t>
            </a:r>
          </a:p>
          <a:p>
            <a:pPr marL="0" indent="0">
              <a:buNone/>
            </a:pPr>
            <a:r>
              <a:rPr lang="en-IN" sz="8800" dirty="0"/>
              <a:t>b) Variable-based system</a:t>
            </a:r>
          </a:p>
          <a:p>
            <a:pPr marL="0" indent="0">
              <a:buNone/>
            </a:pPr>
            <a:r>
              <a:rPr lang="en-IN" sz="8800" b="1" dirty="0"/>
              <a:t>c) Attribute-based system</a:t>
            </a:r>
          </a:p>
          <a:p>
            <a:pPr marL="0" indent="0">
              <a:buNone/>
            </a:pPr>
            <a:r>
              <a:rPr lang="en-IN" sz="8800" dirty="0"/>
              <a:t>d) None of the mentioned</a:t>
            </a:r>
            <a:endParaRPr lang="en-US" sz="8800" dirty="0"/>
          </a:p>
          <a:p>
            <a:pPr marL="0" indent="0">
              <a:buNone/>
            </a:pPr>
            <a:endParaRPr lang="en-US" sz="8800" dirty="0"/>
          </a:p>
          <a:p>
            <a:pPr marL="0" indent="0">
              <a:buNone/>
            </a:pPr>
            <a:endParaRPr lang="en-US" dirty="0"/>
          </a:p>
        </p:txBody>
      </p:sp>
      <p:sp>
        <p:nvSpPr>
          <p:cNvPr id="4" name="Date Placeholder 3"/>
          <p:cNvSpPr>
            <a:spLocks noGrp="1"/>
          </p:cNvSpPr>
          <p:nvPr>
            <p:ph type="dt" sz="half" idx="10"/>
          </p:nvPr>
        </p:nvSpPr>
        <p:spPr/>
        <p:txBody>
          <a:bodyPr/>
          <a:lstStyle/>
          <a:p>
            <a:fld id="{357EB94B-FB44-4795-9095-DA870B24C452}" type="datetime1">
              <a:rPr lang="en-US" smtClean="0"/>
              <a:t>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700608E6-24CE-4161-A102-7941DAC8012E}"/>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36298139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839608"/>
            <a:ext cx="8229600" cy="5227000"/>
          </a:xfrm>
        </p:spPr>
        <p:txBody>
          <a:bodyPr>
            <a:normAutofit fontScale="25000" lnSpcReduction="20000"/>
          </a:bodyPr>
          <a:lstStyle/>
          <a:p>
            <a:pPr marL="0" indent="0">
              <a:buNone/>
            </a:pPr>
            <a:endParaRPr lang="en-US" sz="6000" dirty="0"/>
          </a:p>
          <a:p>
            <a:pPr marL="0" indent="0" algn="just">
              <a:buNone/>
            </a:pPr>
            <a:r>
              <a:rPr lang="en-US" sz="8800" dirty="0"/>
              <a:t>Q8.what is the purpose of restricting hypothesis space in Machine Learning?</a:t>
            </a:r>
          </a:p>
          <a:p>
            <a:pPr marL="0" indent="0" algn="just">
              <a:buNone/>
            </a:pPr>
            <a:r>
              <a:rPr lang="en-US" sz="8800" b="1" dirty="0"/>
              <a:t>a) Can be easier to search</a:t>
            </a:r>
          </a:p>
          <a:p>
            <a:pPr marL="0" indent="0" algn="just">
              <a:buNone/>
            </a:pPr>
            <a:r>
              <a:rPr lang="en-US" sz="8800" b="1" dirty="0"/>
              <a:t>b) May avoid overfit since they are simple</a:t>
            </a:r>
          </a:p>
          <a:p>
            <a:pPr marL="0" indent="0" algn="just">
              <a:buNone/>
            </a:pPr>
            <a:r>
              <a:rPr lang="en-US" sz="8800" dirty="0"/>
              <a:t>c) Both of the above</a:t>
            </a:r>
          </a:p>
          <a:p>
            <a:pPr marL="0" indent="0" algn="just">
              <a:buNone/>
            </a:pPr>
            <a:r>
              <a:rPr lang="en-US" sz="8800" dirty="0"/>
              <a:t>d) None of the above</a:t>
            </a:r>
          </a:p>
          <a:p>
            <a:pPr marL="1371600" indent="-1371600" algn="just">
              <a:buAutoNum type="alphaUcPeriod"/>
            </a:pPr>
            <a:endParaRPr lang="en-US" sz="8800" dirty="0"/>
          </a:p>
          <a:p>
            <a:pPr marL="0" indent="0" algn="just">
              <a:buNone/>
            </a:pPr>
            <a:r>
              <a:rPr lang="en-US" sz="8800" dirty="0"/>
              <a:t>Q10. statement whether the statement are true or false</a:t>
            </a:r>
          </a:p>
          <a:p>
            <a:pPr marL="0" indent="0" algn="just">
              <a:buNone/>
            </a:pPr>
            <a:r>
              <a:rPr lang="en-US" sz="8800" b="1" dirty="0"/>
              <a:t>Statement A: when the hypothesis space is richer, overfitting is more likely.</a:t>
            </a:r>
          </a:p>
          <a:p>
            <a:pPr marL="0" indent="0" algn="just">
              <a:buNone/>
            </a:pPr>
            <a:r>
              <a:rPr lang="en-US" sz="8800" b="1" dirty="0"/>
              <a:t>Statement B: when the feature space is larger, overfitting is more likely. </a:t>
            </a:r>
          </a:p>
          <a:p>
            <a:pPr marL="1371600" indent="-1371600" algn="just">
              <a:buAutoNum type="alphaLcParenR"/>
            </a:pPr>
            <a:r>
              <a:rPr lang="en-US" sz="8800" dirty="0"/>
              <a:t>false, False</a:t>
            </a:r>
          </a:p>
          <a:p>
            <a:pPr marL="1371600" indent="-1371600" algn="just">
              <a:buAutoNum type="alphaLcParenR"/>
            </a:pPr>
            <a:r>
              <a:rPr lang="en-US" sz="8800" b="1" dirty="0"/>
              <a:t>True, True</a:t>
            </a:r>
          </a:p>
          <a:p>
            <a:pPr marL="1371600" indent="-1371600" algn="just">
              <a:buAutoNum type="alphaLcParenR"/>
            </a:pPr>
            <a:r>
              <a:rPr lang="en-US" sz="8800" dirty="0"/>
              <a:t>True , False</a:t>
            </a:r>
          </a:p>
          <a:p>
            <a:pPr marL="1371600" indent="-1371600" algn="just">
              <a:buAutoNum type="alphaLcParenR"/>
            </a:pPr>
            <a:r>
              <a:rPr lang="en-US" sz="8800" dirty="0"/>
              <a:t>False ,True</a:t>
            </a:r>
          </a:p>
          <a:p>
            <a:pPr marL="1143000" indent="-1143000" algn="just">
              <a:buAutoNum type="alphaUcPeriod"/>
            </a:pPr>
            <a:endParaRPr lang="en-US" sz="7200" dirty="0"/>
          </a:p>
          <a:p>
            <a:pPr marL="0" indent="0">
              <a:buNone/>
            </a:pPr>
            <a:endParaRPr lang="en-US" dirty="0"/>
          </a:p>
        </p:txBody>
      </p:sp>
      <p:sp>
        <p:nvSpPr>
          <p:cNvPr id="4" name="Date Placeholder 3"/>
          <p:cNvSpPr>
            <a:spLocks noGrp="1"/>
          </p:cNvSpPr>
          <p:nvPr>
            <p:ph type="dt" sz="half" idx="10"/>
          </p:nvPr>
        </p:nvSpPr>
        <p:spPr/>
        <p:txBody>
          <a:bodyPr/>
          <a:lstStyle/>
          <a:p>
            <a:fld id="{95C482E4-AA44-4D75-B521-4CFC4547B99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lvl="0" algn="ctr">
              <a:spcBef>
                <a:spcPct val="0"/>
              </a:spcBef>
              <a:defRPr/>
            </a:pPr>
            <a:r>
              <a:rPr lang="en-US" sz="2400" dirty="0"/>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2CD5DE6D-627A-4A51-94BF-12F70E293824}"/>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42727235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32500" lnSpcReduction="20000"/>
          </a:bodyPr>
          <a:lstStyle/>
          <a:p>
            <a:pPr marL="0" indent="0">
              <a:buNone/>
            </a:pPr>
            <a:r>
              <a:rPr lang="en-US" sz="7200" dirty="0"/>
              <a:t>Q1. </a:t>
            </a:r>
            <a:r>
              <a:rPr lang="en-IN" sz="7200" dirty="0"/>
              <a:t> Which combines inductive methods with the power of first-order representations?</a:t>
            </a:r>
          </a:p>
          <a:p>
            <a:pPr marL="0" indent="0">
              <a:buNone/>
            </a:pPr>
            <a:r>
              <a:rPr lang="en-IN" sz="7200" dirty="0"/>
              <a:t>a) Inductive programming</a:t>
            </a:r>
          </a:p>
          <a:p>
            <a:pPr marL="0" indent="0">
              <a:buNone/>
            </a:pPr>
            <a:r>
              <a:rPr lang="en-IN" sz="7200" dirty="0"/>
              <a:t>b) Logic programming</a:t>
            </a:r>
          </a:p>
          <a:p>
            <a:pPr marL="0" indent="0">
              <a:buNone/>
            </a:pPr>
            <a:r>
              <a:rPr lang="en-IN" sz="7200" dirty="0"/>
              <a:t>c) Inductive logic programming</a:t>
            </a:r>
          </a:p>
          <a:p>
            <a:pPr marL="0" indent="0">
              <a:buNone/>
            </a:pPr>
            <a:r>
              <a:rPr lang="en-IN" sz="7200" dirty="0"/>
              <a:t>d) Lisp programming</a:t>
            </a:r>
          </a:p>
          <a:p>
            <a:pPr marL="0" indent="0">
              <a:buNone/>
            </a:pPr>
            <a:r>
              <a:rPr lang="en-IN" sz="7200" dirty="0"/>
              <a:t>	</a:t>
            </a:r>
          </a:p>
          <a:p>
            <a:pPr marL="0" indent="0">
              <a:buNone/>
            </a:pPr>
            <a:r>
              <a:rPr lang="en-IN" sz="7200" dirty="0"/>
              <a:t>Q2. Which method can’t be used for expressing relational knowledge?</a:t>
            </a:r>
          </a:p>
          <a:p>
            <a:pPr marL="0" indent="0">
              <a:buNone/>
            </a:pPr>
            <a:r>
              <a:rPr lang="en-IN" sz="7200" dirty="0"/>
              <a:t>a) Literal system</a:t>
            </a:r>
          </a:p>
          <a:p>
            <a:pPr marL="0" indent="0">
              <a:buNone/>
            </a:pPr>
            <a:r>
              <a:rPr lang="en-IN" sz="7200" dirty="0"/>
              <a:t>b) Variable-based system</a:t>
            </a:r>
          </a:p>
          <a:p>
            <a:pPr marL="0" indent="0">
              <a:buNone/>
            </a:pPr>
            <a:r>
              <a:rPr lang="en-IN" sz="7200" dirty="0"/>
              <a:t>c) Attribute-based system</a:t>
            </a:r>
          </a:p>
          <a:p>
            <a:pPr marL="0" indent="0">
              <a:buNone/>
            </a:pPr>
            <a:r>
              <a:rPr lang="en-IN" sz="7200" dirty="0"/>
              <a:t>d) None of the mentioned</a:t>
            </a:r>
          </a:p>
          <a:p>
            <a:pPr marL="0" indent="0">
              <a:buNone/>
            </a:pPr>
            <a:endParaRPr lang="en-US" sz="7200" dirty="0"/>
          </a:p>
          <a:p>
            <a:pPr marL="0" indent="0">
              <a:buNone/>
            </a:pPr>
            <a:endParaRPr lang="en-US" sz="7200" dirty="0"/>
          </a:p>
          <a:p>
            <a:pPr marL="0" indent="0">
              <a:buNone/>
            </a:pPr>
            <a:endParaRPr lang="en-US" dirty="0"/>
          </a:p>
        </p:txBody>
      </p:sp>
      <p:sp>
        <p:nvSpPr>
          <p:cNvPr id="4" name="Date Placeholder 3"/>
          <p:cNvSpPr>
            <a:spLocks noGrp="1"/>
          </p:cNvSpPr>
          <p:nvPr>
            <p:ph type="dt" sz="half" idx="10"/>
          </p:nvPr>
        </p:nvSpPr>
        <p:spPr/>
        <p:txBody>
          <a:bodyPr/>
          <a:lstStyle/>
          <a:p>
            <a:fld id="{8FD4E137-AFA6-40E1-83A3-F440220C8DB4}"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295400" y="412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Daily Quiz</a:t>
            </a:r>
          </a:p>
        </p:txBody>
      </p:sp>
      <p:sp>
        <p:nvSpPr>
          <p:cNvPr id="9" name="Footer Placeholder 12">
            <a:extLst>
              <a:ext uri="{FF2B5EF4-FFF2-40B4-BE49-F238E27FC236}">
                <a16:creationId xmlns:a16="http://schemas.microsoft.com/office/drawing/2014/main" id="{B32CAA23-9B9B-4F49-8B21-0C6BA94C375C}"/>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2378998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32500" lnSpcReduction="20000"/>
          </a:bodyPr>
          <a:lstStyle/>
          <a:p>
            <a:pPr marL="0" indent="0">
              <a:buNone/>
            </a:pPr>
            <a:r>
              <a:rPr lang="en-US" sz="7200" dirty="0"/>
              <a:t>Q3. </a:t>
            </a:r>
            <a:r>
              <a:rPr lang="en-IN" sz="7200" dirty="0"/>
              <a:t> [True or False] Log Loss evaluation metric can have negative values.</a:t>
            </a:r>
          </a:p>
          <a:p>
            <a:pPr marL="0" indent="0">
              <a:buNone/>
            </a:pPr>
            <a:r>
              <a:rPr lang="en-IN" sz="7200" dirty="0"/>
              <a:t>A) TRUE</a:t>
            </a:r>
          </a:p>
          <a:p>
            <a:pPr marL="0" indent="0">
              <a:buNone/>
            </a:pPr>
            <a:r>
              <a:rPr lang="en-IN" sz="7200" dirty="0"/>
              <a:t>B) FALSE</a:t>
            </a:r>
          </a:p>
          <a:p>
            <a:pPr marL="0" indent="0">
              <a:buNone/>
            </a:pPr>
            <a:endParaRPr lang="en-IN" sz="7200" dirty="0"/>
          </a:p>
          <a:p>
            <a:pPr marL="0" indent="0">
              <a:buNone/>
            </a:pPr>
            <a:r>
              <a:rPr lang="en-IN" sz="7200" dirty="0"/>
              <a:t>Q4. Gradient of a continuous and differentiable function</a:t>
            </a:r>
          </a:p>
          <a:p>
            <a:pPr marL="0" indent="0">
              <a:buNone/>
            </a:pPr>
            <a:r>
              <a:rPr lang="en-IN" sz="7200" dirty="0"/>
              <a:t>(A) is zero at a minimum</a:t>
            </a:r>
          </a:p>
          <a:p>
            <a:pPr marL="0" indent="0">
              <a:buNone/>
            </a:pPr>
            <a:r>
              <a:rPr lang="en-IN" sz="7200" dirty="0"/>
              <a:t>(B) is non-zero at a maximum</a:t>
            </a:r>
          </a:p>
          <a:p>
            <a:pPr marL="0" indent="0">
              <a:buNone/>
            </a:pPr>
            <a:r>
              <a:rPr lang="en-IN" sz="7200" dirty="0"/>
              <a:t>(C) is zero at a saddle point</a:t>
            </a:r>
          </a:p>
          <a:p>
            <a:pPr marL="0" indent="0">
              <a:buNone/>
            </a:pPr>
            <a:r>
              <a:rPr lang="en-IN" sz="7200" dirty="0"/>
              <a:t>(D) decreases as you get closer to the minimum</a:t>
            </a:r>
            <a:endParaRPr lang="en-US" sz="7200" dirty="0"/>
          </a:p>
          <a:p>
            <a:pPr marL="0" indent="0">
              <a:buNone/>
            </a:pPr>
            <a:endParaRPr lang="en-US" sz="7200" dirty="0"/>
          </a:p>
          <a:p>
            <a:pPr marL="0" indent="0">
              <a:buNone/>
            </a:pPr>
            <a:endParaRPr lang="en-US" sz="1800" dirty="0"/>
          </a:p>
        </p:txBody>
      </p:sp>
      <p:sp>
        <p:nvSpPr>
          <p:cNvPr id="4" name="Date Placeholder 3"/>
          <p:cNvSpPr>
            <a:spLocks noGrp="1"/>
          </p:cNvSpPr>
          <p:nvPr>
            <p:ph type="dt" sz="half" idx="10"/>
          </p:nvPr>
        </p:nvSpPr>
        <p:spPr/>
        <p:txBody>
          <a:bodyPr/>
          <a:lstStyle/>
          <a:p>
            <a:fld id="{E71BADBE-EB6B-4CA9-8ABB-6C051A5B4BE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lvl="0" algn="ctr">
              <a:spcBef>
                <a:spcPct val="0"/>
              </a:spcBef>
              <a:defRPr/>
            </a:pPr>
            <a:r>
              <a:rPr lang="en-US" sz="2400" dirty="0"/>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a:extLst>
              <a:ext uri="{FF2B5EF4-FFF2-40B4-BE49-F238E27FC236}">
                <a16:creationId xmlns:a16="http://schemas.microsoft.com/office/drawing/2014/main" id="{A89EE889-FC80-497E-A687-1D2C0B16F442}"/>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3620104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marL="0" indent="0" algn="just">
              <a:buNone/>
            </a:pPr>
            <a:r>
              <a:rPr lang="en-US" sz="8000" dirty="0"/>
              <a:t>Q1. regarding bias and variance, which of the following statement are true?</a:t>
            </a:r>
          </a:p>
          <a:p>
            <a:pPr marL="0" indent="0" algn="just">
              <a:buNone/>
            </a:pPr>
            <a:r>
              <a:rPr lang="en-US" sz="8000" dirty="0"/>
              <a:t>A. Models which overfit are more likely to have high bias</a:t>
            </a:r>
          </a:p>
          <a:p>
            <a:pPr marL="0" indent="0" algn="just">
              <a:buNone/>
            </a:pPr>
            <a:r>
              <a:rPr lang="en-US" sz="8000" dirty="0"/>
              <a:t>B</a:t>
            </a:r>
            <a:r>
              <a:rPr lang="en-US" sz="8000" b="1" dirty="0"/>
              <a:t>.  Models which overfit are more likely to have low bias</a:t>
            </a:r>
          </a:p>
          <a:p>
            <a:pPr marL="0" indent="0" algn="just">
              <a:buNone/>
            </a:pPr>
            <a:r>
              <a:rPr lang="en-US" sz="8000" b="1" dirty="0"/>
              <a:t>C.  Models which overfit are more likely to have high variance</a:t>
            </a:r>
          </a:p>
          <a:p>
            <a:pPr marL="0" indent="0" algn="just">
              <a:buNone/>
            </a:pPr>
            <a:r>
              <a:rPr lang="en-US" sz="8000" dirty="0"/>
              <a:t>D. Models which overfit are more likely to have low variance</a:t>
            </a:r>
          </a:p>
          <a:p>
            <a:pPr marL="0" indent="0" algn="just">
              <a:buNone/>
            </a:pPr>
            <a:r>
              <a:rPr lang="en-US" sz="8000" dirty="0"/>
              <a:t> </a:t>
            </a:r>
          </a:p>
          <a:p>
            <a:pPr marL="0" indent="0" algn="just">
              <a:buNone/>
            </a:pPr>
            <a:endParaRPr lang="en-US" sz="8000" dirty="0"/>
          </a:p>
          <a:p>
            <a:pPr marL="0" indent="0" algn="just">
              <a:buNone/>
            </a:pPr>
            <a:endParaRPr lang="en-US" sz="8000" dirty="0"/>
          </a:p>
          <a:p>
            <a:pPr marL="0" indent="0" algn="just">
              <a:buNone/>
            </a:pPr>
            <a:r>
              <a:rPr lang="en-US" sz="8000" dirty="0"/>
              <a:t>Q2.you are given review of few movies marked as positive, negative or neutral, Classifying review of a new movie is an example of: </a:t>
            </a:r>
          </a:p>
          <a:p>
            <a:pPr marL="0" indent="0" algn="just">
              <a:buNone/>
            </a:pPr>
            <a:r>
              <a:rPr lang="en-US" sz="8000" b="1" dirty="0"/>
              <a:t>A. Supervised learning</a:t>
            </a:r>
          </a:p>
          <a:p>
            <a:pPr marL="0" indent="0" algn="just">
              <a:buNone/>
            </a:pPr>
            <a:r>
              <a:rPr lang="en-US" sz="8000" dirty="0"/>
              <a:t>B. Un-Supervised learning</a:t>
            </a:r>
          </a:p>
          <a:p>
            <a:pPr marL="0" indent="0" algn="just">
              <a:buNone/>
            </a:pPr>
            <a:r>
              <a:rPr lang="en-US" sz="8000" dirty="0"/>
              <a:t>C. Reinforcement learning</a:t>
            </a:r>
          </a:p>
          <a:p>
            <a:pPr marL="0" indent="0" algn="just">
              <a:buNone/>
            </a:pPr>
            <a:r>
              <a:rPr lang="en-US" sz="8000" dirty="0"/>
              <a:t>D. semi-Supervised learning</a:t>
            </a:r>
            <a:endParaRPr lang="en-US" sz="8000" b="1" dirty="0"/>
          </a:p>
          <a:p>
            <a:pPr marL="0" indent="0" algn="just">
              <a:buNone/>
            </a:pPr>
            <a:endParaRPr lang="en-US" sz="6800" dirty="0"/>
          </a:p>
          <a:p>
            <a:pPr marL="0" indent="0">
              <a:buNone/>
            </a:pPr>
            <a:endParaRPr lang="en-US" sz="7200" dirty="0"/>
          </a:p>
          <a:p>
            <a:pPr marL="0" indent="0">
              <a:buNone/>
            </a:pPr>
            <a:endParaRPr lang="en-US" sz="7200" dirty="0"/>
          </a:p>
          <a:p>
            <a:pPr marL="0" indent="0">
              <a:buNone/>
            </a:pPr>
            <a:endParaRPr lang="en-US" sz="1800" dirty="0"/>
          </a:p>
        </p:txBody>
      </p:sp>
      <p:sp>
        <p:nvSpPr>
          <p:cNvPr id="4" name="Date Placeholder 3"/>
          <p:cNvSpPr>
            <a:spLocks noGrp="1"/>
          </p:cNvSpPr>
          <p:nvPr>
            <p:ph type="dt" sz="half" idx="10"/>
          </p:nvPr>
        </p:nvSpPr>
        <p:spPr/>
        <p:txBody>
          <a:bodyPr/>
          <a:lstStyle/>
          <a:p>
            <a:fld id="{E4B2049D-9910-4177-9924-65CB9B7E34F6}"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dirty="0"/>
              <a:t>MCQ 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A89EE889-FC80-497E-A687-1D2C0B16F442}"/>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27956542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757" y="1186456"/>
            <a:ext cx="8229600" cy="3842744"/>
          </a:xfrm>
        </p:spPr>
        <p:txBody>
          <a:bodyPr>
            <a:normAutofit fontScale="55000" lnSpcReduction="20000"/>
          </a:bodyPr>
          <a:lstStyle/>
          <a:p>
            <a:pPr marL="0" lvl="0" indent="0" algn="just">
              <a:buNone/>
            </a:pPr>
            <a:r>
              <a:rPr lang="en-US" sz="3600" dirty="0">
                <a:solidFill>
                  <a:prstClr val="black"/>
                </a:solidFill>
              </a:rPr>
              <a:t>Q3. </a:t>
            </a:r>
            <a:r>
              <a:rPr lang="en-IN" sz="3600" dirty="0">
                <a:solidFill>
                  <a:prstClr val="black"/>
                </a:solidFill>
              </a:rPr>
              <a:t>Which of the following options is/are true for K-fold cross-validation?</a:t>
            </a:r>
          </a:p>
          <a:p>
            <a:pPr marL="0" lvl="0" indent="0" algn="just">
              <a:buNone/>
            </a:pPr>
            <a:r>
              <a:rPr lang="en-IN" sz="3600" dirty="0">
                <a:solidFill>
                  <a:prstClr val="black"/>
                </a:solidFill>
              </a:rPr>
              <a:t>Increase in K will result in higher time required to cross validate the result.</a:t>
            </a:r>
          </a:p>
          <a:p>
            <a:pPr marL="0" lvl="0" indent="0" algn="just">
              <a:buNone/>
            </a:pPr>
            <a:r>
              <a:rPr lang="en-IN" sz="3600" dirty="0">
                <a:solidFill>
                  <a:prstClr val="black"/>
                </a:solidFill>
              </a:rPr>
              <a:t>Higher values of K will result in higher confidence on the cross-validation result as compared to lower value of K.</a:t>
            </a:r>
          </a:p>
          <a:p>
            <a:pPr marL="0" lvl="0" indent="0" algn="just">
              <a:buNone/>
            </a:pPr>
            <a:r>
              <a:rPr lang="en-IN" sz="3600" dirty="0">
                <a:solidFill>
                  <a:prstClr val="black"/>
                </a:solidFill>
              </a:rPr>
              <a:t>If K=N, then it is called Leave one out cross validation, where N is the number of observations.</a:t>
            </a:r>
          </a:p>
          <a:p>
            <a:pPr marL="0" lvl="0" indent="0" algn="just">
              <a:buNone/>
            </a:pPr>
            <a:endParaRPr lang="en-IN" sz="3600" dirty="0">
              <a:solidFill>
                <a:prstClr val="black"/>
              </a:solidFill>
            </a:endParaRPr>
          </a:p>
          <a:p>
            <a:pPr marL="0" indent="0" algn="l">
              <a:buNone/>
            </a:pPr>
            <a:r>
              <a:rPr lang="en-IN" sz="3600" dirty="0">
                <a:solidFill>
                  <a:prstClr val="black"/>
                </a:solidFill>
              </a:rPr>
              <a:t>A) 1 and 2</a:t>
            </a:r>
          </a:p>
          <a:p>
            <a:pPr marL="0" indent="0" algn="l">
              <a:buNone/>
            </a:pPr>
            <a:r>
              <a:rPr lang="en-IN" sz="3600" dirty="0">
                <a:solidFill>
                  <a:prstClr val="black"/>
                </a:solidFill>
              </a:rPr>
              <a:t>B) 2 and 3</a:t>
            </a:r>
          </a:p>
          <a:p>
            <a:pPr marL="0" indent="0" algn="l">
              <a:buNone/>
            </a:pPr>
            <a:r>
              <a:rPr lang="en-IN" sz="3600" dirty="0">
                <a:solidFill>
                  <a:prstClr val="black"/>
                </a:solidFill>
              </a:rPr>
              <a:t>C) 1 and 3</a:t>
            </a:r>
          </a:p>
          <a:p>
            <a:pPr marL="0" indent="0" algn="l">
              <a:buNone/>
            </a:pPr>
            <a:r>
              <a:rPr lang="en-IN" sz="3600" b="1" dirty="0">
                <a:solidFill>
                  <a:prstClr val="black"/>
                </a:solidFill>
              </a:rPr>
              <a:t>D) 1,2 and 3</a:t>
            </a:r>
          </a:p>
          <a:p>
            <a:pPr marL="0" lvl="0" indent="0">
              <a:buNone/>
            </a:pPr>
            <a:endParaRPr lang="en-US" sz="5100" dirty="0">
              <a:solidFill>
                <a:prstClr val="black"/>
              </a:solidFill>
            </a:endParaRPr>
          </a:p>
          <a:p>
            <a:pPr marL="0" lvl="0" indent="0">
              <a:buNone/>
            </a:pPr>
            <a:endParaRPr lang="en-US" sz="5100" dirty="0">
              <a:solidFill>
                <a:prstClr val="black"/>
              </a:solidFill>
            </a:endParaRPr>
          </a:p>
          <a:p>
            <a:pPr marL="0" lvl="0" indent="0">
              <a:buNone/>
            </a:pPr>
            <a:endParaRPr lang="en-US" sz="1800" dirty="0">
              <a:solidFill>
                <a:prstClr val="black"/>
              </a:solidFill>
            </a:endParaRPr>
          </a:p>
        </p:txBody>
      </p:sp>
      <p:sp>
        <p:nvSpPr>
          <p:cNvPr id="4" name="Date Placeholder 3"/>
          <p:cNvSpPr>
            <a:spLocks noGrp="1"/>
          </p:cNvSpPr>
          <p:nvPr>
            <p:ph type="dt" sz="half" idx="10"/>
          </p:nvPr>
        </p:nvSpPr>
        <p:spPr/>
        <p:txBody>
          <a:bodyPr/>
          <a:lstStyle/>
          <a:p>
            <a:fld id="{0DE2469B-D973-4E6D-A22E-5B48631B0618}" type="datetime1">
              <a:rPr lang="en-US" smtClean="0"/>
              <a:t>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dirty="0"/>
              <a:t>MCQ 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6A78181E-6673-4B9A-A55C-E58EF27DEB70}"/>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1959599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689" y="1076301"/>
            <a:ext cx="8229600" cy="4990307"/>
          </a:xfrm>
        </p:spPr>
        <p:txBody>
          <a:bodyPr>
            <a:normAutofit fontScale="25000" lnSpcReduction="20000"/>
          </a:bodyPr>
          <a:lstStyle/>
          <a:p>
            <a:pPr marL="0" lvl="0" indent="0">
              <a:buNone/>
            </a:pPr>
            <a:endParaRPr lang="en-US" sz="1800" dirty="0">
              <a:solidFill>
                <a:prstClr val="black"/>
              </a:solidFill>
            </a:endParaRPr>
          </a:p>
          <a:p>
            <a:pPr marL="0" lvl="0" indent="0">
              <a:buNone/>
            </a:pPr>
            <a:r>
              <a:rPr lang="en-US" sz="8000" dirty="0">
                <a:solidFill>
                  <a:prstClr val="black"/>
                </a:solidFill>
              </a:rPr>
              <a:t>Q4. </a:t>
            </a:r>
            <a:r>
              <a:rPr lang="en-IN" sz="8000" dirty="0">
                <a:solidFill>
                  <a:prstClr val="black"/>
                </a:solidFill>
              </a:rPr>
              <a:t>A feature F1 can take certain value: A, B, C, D, E, &amp; F and represents grade of students from a college.</a:t>
            </a:r>
          </a:p>
          <a:p>
            <a:pPr marL="0" lvl="0" indent="0">
              <a:buNone/>
            </a:pPr>
            <a:r>
              <a:rPr lang="en-IN" sz="8000" dirty="0">
                <a:solidFill>
                  <a:prstClr val="black"/>
                </a:solidFill>
              </a:rPr>
              <a:t>1) Which of the following statement is true in following case?</a:t>
            </a:r>
          </a:p>
          <a:p>
            <a:pPr marL="0" lvl="0" indent="0">
              <a:buNone/>
            </a:pPr>
            <a:endParaRPr lang="en-IN" sz="8000" dirty="0">
              <a:solidFill>
                <a:prstClr val="black"/>
              </a:solidFill>
            </a:endParaRPr>
          </a:p>
          <a:p>
            <a:pPr marL="0" lvl="0" indent="0">
              <a:buNone/>
            </a:pPr>
            <a:r>
              <a:rPr lang="en-IN" sz="8000" dirty="0">
                <a:solidFill>
                  <a:prstClr val="black"/>
                </a:solidFill>
              </a:rPr>
              <a:t>A) Feature F1 is an example of nominal variable.</a:t>
            </a:r>
          </a:p>
          <a:p>
            <a:pPr marL="0" lvl="0" indent="0">
              <a:buNone/>
            </a:pPr>
            <a:r>
              <a:rPr lang="en-IN" sz="8000" b="1" dirty="0">
                <a:solidFill>
                  <a:prstClr val="black"/>
                </a:solidFill>
              </a:rPr>
              <a:t>B) Feature F1 is an example of ordinal variable.</a:t>
            </a:r>
          </a:p>
          <a:p>
            <a:pPr marL="0" lvl="0" indent="0">
              <a:buNone/>
            </a:pPr>
            <a:r>
              <a:rPr lang="en-IN" sz="8000" dirty="0">
                <a:solidFill>
                  <a:prstClr val="black"/>
                </a:solidFill>
              </a:rPr>
              <a:t>C) It doesn’t belong to any of the above category.</a:t>
            </a:r>
          </a:p>
          <a:p>
            <a:pPr marL="0" lvl="0" indent="0">
              <a:buNone/>
            </a:pPr>
            <a:r>
              <a:rPr lang="en-IN" sz="8000" dirty="0">
                <a:solidFill>
                  <a:prstClr val="black"/>
                </a:solidFill>
              </a:rPr>
              <a:t>D) Both of these</a:t>
            </a:r>
          </a:p>
          <a:p>
            <a:pPr marL="0" lvl="0" indent="0">
              <a:buNone/>
            </a:pPr>
            <a:endParaRPr lang="en-IN" sz="8000" dirty="0">
              <a:solidFill>
                <a:prstClr val="black"/>
              </a:solidFill>
            </a:endParaRPr>
          </a:p>
          <a:p>
            <a:pPr marL="0" lvl="0" indent="0">
              <a:buNone/>
            </a:pPr>
            <a:endParaRPr lang="en-IN" sz="8000" dirty="0">
              <a:solidFill>
                <a:prstClr val="black"/>
              </a:solidFill>
            </a:endParaRPr>
          </a:p>
          <a:p>
            <a:pPr marL="0" lvl="0" indent="0">
              <a:buNone/>
            </a:pPr>
            <a:r>
              <a:rPr lang="en-US" sz="8000" dirty="0">
                <a:solidFill>
                  <a:prstClr val="black"/>
                </a:solidFill>
              </a:rPr>
              <a:t>Q5. Mapping technique in load balancing that distribute the tasks among processes prior to the execution of the algorithm.</a:t>
            </a:r>
          </a:p>
          <a:p>
            <a:pPr marL="0" lvl="0" indent="0">
              <a:buNone/>
            </a:pPr>
            <a:r>
              <a:rPr lang="en-US" sz="8000" b="1" dirty="0">
                <a:solidFill>
                  <a:prstClr val="black"/>
                </a:solidFill>
              </a:rPr>
              <a:t>A. Static Mapping</a:t>
            </a:r>
          </a:p>
          <a:p>
            <a:pPr marL="0" lvl="0" indent="0">
              <a:buNone/>
            </a:pPr>
            <a:r>
              <a:rPr lang="en-US" sz="8000" dirty="0">
                <a:solidFill>
                  <a:prstClr val="black"/>
                </a:solidFill>
              </a:rPr>
              <a:t>B. Dynamic Mapping</a:t>
            </a:r>
          </a:p>
          <a:p>
            <a:pPr marL="0" lvl="0" indent="0">
              <a:buNone/>
            </a:pPr>
            <a:r>
              <a:rPr lang="en-US" sz="8000" dirty="0">
                <a:solidFill>
                  <a:prstClr val="black"/>
                </a:solidFill>
              </a:rPr>
              <a:t>C. Serial  Mapping</a:t>
            </a:r>
          </a:p>
          <a:p>
            <a:pPr marL="0" lvl="0" indent="0">
              <a:buNone/>
            </a:pPr>
            <a:r>
              <a:rPr lang="en-US" sz="8000" dirty="0">
                <a:solidFill>
                  <a:prstClr val="black"/>
                </a:solidFill>
              </a:rPr>
              <a:t>D. Parallel Mapping</a:t>
            </a:r>
          </a:p>
        </p:txBody>
      </p:sp>
      <p:sp>
        <p:nvSpPr>
          <p:cNvPr id="4" name="Date Placeholder 3"/>
          <p:cNvSpPr>
            <a:spLocks noGrp="1"/>
          </p:cNvSpPr>
          <p:nvPr>
            <p:ph type="dt" sz="half" idx="10"/>
          </p:nvPr>
        </p:nvSpPr>
        <p:spPr/>
        <p:txBody>
          <a:bodyPr/>
          <a:lstStyle/>
          <a:p>
            <a:fld id="{9F8DFE49-392A-48FC-B807-2210108F82A3}"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dirty="0"/>
              <a:t>MCQ 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B969E768-8B21-457E-9FEB-B3171D6456DB}"/>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11925788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marL="0" lvl="0" indent="0">
              <a:buNone/>
            </a:pPr>
            <a:r>
              <a:rPr lang="en-US" sz="2200" dirty="0">
                <a:solidFill>
                  <a:prstClr val="black"/>
                </a:solidFill>
              </a:rPr>
              <a:t>Q6. : </a:t>
            </a:r>
            <a:r>
              <a:rPr lang="en-IN" sz="2200" dirty="0">
                <a:solidFill>
                  <a:prstClr val="black"/>
                </a:solidFill>
              </a:rPr>
              <a:t>[True or False] Log Loss evaluation metric can have negative values.</a:t>
            </a:r>
          </a:p>
          <a:p>
            <a:pPr marL="0" lvl="0" indent="0">
              <a:buNone/>
            </a:pPr>
            <a:r>
              <a:rPr lang="en-IN" sz="2200" dirty="0">
                <a:solidFill>
                  <a:prstClr val="black"/>
                </a:solidFill>
              </a:rPr>
              <a:t>A) TRUE</a:t>
            </a:r>
          </a:p>
          <a:p>
            <a:pPr marL="0" lvl="0" indent="0">
              <a:buNone/>
            </a:pPr>
            <a:r>
              <a:rPr lang="en-IN" sz="2200" b="1" dirty="0">
                <a:solidFill>
                  <a:prstClr val="black"/>
                </a:solidFill>
              </a:rPr>
              <a:t>B) FALSE</a:t>
            </a:r>
          </a:p>
          <a:p>
            <a:pPr marL="0" lvl="0" indent="0">
              <a:buNone/>
            </a:pPr>
            <a:endParaRPr lang="en-US" sz="2200" b="1" dirty="0">
              <a:solidFill>
                <a:prstClr val="black"/>
              </a:solidFill>
            </a:endParaRPr>
          </a:p>
          <a:p>
            <a:pPr marL="0" lvl="0" indent="0">
              <a:buNone/>
            </a:pPr>
            <a:r>
              <a:rPr lang="en-US" sz="2200" dirty="0">
                <a:solidFill>
                  <a:prstClr val="black"/>
                </a:solidFill>
              </a:rPr>
              <a:t>Q7. </a:t>
            </a:r>
            <a:r>
              <a:rPr lang="en-IN" sz="2200" dirty="0">
                <a:solidFill>
                  <a:prstClr val="black"/>
                </a:solidFill>
              </a:rPr>
              <a:t>Gradient of a continuous and differentiable function</a:t>
            </a:r>
          </a:p>
          <a:p>
            <a:pPr marL="0" lvl="0" indent="0">
              <a:buNone/>
            </a:pPr>
            <a:r>
              <a:rPr lang="en-IN" sz="2200" b="1" dirty="0">
                <a:solidFill>
                  <a:prstClr val="black"/>
                </a:solidFill>
              </a:rPr>
              <a:t>(A) is zero at a minimum</a:t>
            </a:r>
          </a:p>
          <a:p>
            <a:pPr marL="0" lvl="0" indent="0">
              <a:buNone/>
            </a:pPr>
            <a:r>
              <a:rPr lang="en-IN" sz="2200" dirty="0">
                <a:solidFill>
                  <a:prstClr val="black"/>
                </a:solidFill>
              </a:rPr>
              <a:t>(B) is non-zero at a maximum</a:t>
            </a:r>
          </a:p>
          <a:p>
            <a:pPr marL="0" lvl="0" indent="0">
              <a:buNone/>
            </a:pPr>
            <a:r>
              <a:rPr lang="en-IN" sz="2200" dirty="0">
                <a:solidFill>
                  <a:prstClr val="black"/>
                </a:solidFill>
              </a:rPr>
              <a:t>(</a:t>
            </a:r>
            <a:r>
              <a:rPr lang="en-IN" sz="2200" b="1" dirty="0">
                <a:solidFill>
                  <a:prstClr val="black"/>
                </a:solidFill>
              </a:rPr>
              <a:t>C) is zero at a saddle point</a:t>
            </a:r>
          </a:p>
          <a:p>
            <a:pPr marL="0" lvl="0" indent="0">
              <a:buNone/>
            </a:pPr>
            <a:r>
              <a:rPr lang="en-IN" sz="2200" b="1" dirty="0">
                <a:solidFill>
                  <a:prstClr val="black"/>
                </a:solidFill>
              </a:rPr>
              <a:t>(D) decreases as you get closer to the minimum</a:t>
            </a:r>
            <a:endParaRPr lang="en-US" sz="1800" b="1" dirty="0">
              <a:solidFill>
                <a:prstClr val="black"/>
              </a:solidFill>
            </a:endParaRPr>
          </a:p>
        </p:txBody>
      </p:sp>
      <p:sp>
        <p:nvSpPr>
          <p:cNvPr id="4" name="Date Placeholder 3"/>
          <p:cNvSpPr>
            <a:spLocks noGrp="1"/>
          </p:cNvSpPr>
          <p:nvPr>
            <p:ph type="dt" sz="half" idx="10"/>
          </p:nvPr>
        </p:nvSpPr>
        <p:spPr/>
        <p:txBody>
          <a:bodyPr/>
          <a:lstStyle/>
          <a:p>
            <a:fld id="{079B4FD2-516C-4153-A99A-05E5D4E608E7}"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dirty="0"/>
              <a:t>MCQ 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7011E1E0-D50A-418A-9ECE-337255CC5329}"/>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8644631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marL="0" lvl="0" indent="0">
              <a:buNone/>
            </a:pPr>
            <a:r>
              <a:rPr lang="en-US" sz="2200" dirty="0">
                <a:solidFill>
                  <a:prstClr val="black"/>
                </a:solidFill>
              </a:rPr>
              <a:t>Q8. </a:t>
            </a:r>
            <a:r>
              <a:rPr lang="en-IN" sz="2200" dirty="0">
                <a:solidFill>
                  <a:prstClr val="black"/>
                </a:solidFill>
              </a:rPr>
              <a:t>Computational complexity of Gradient descent is,</a:t>
            </a:r>
          </a:p>
          <a:p>
            <a:pPr marL="0" lvl="0" indent="0">
              <a:buNone/>
            </a:pPr>
            <a:r>
              <a:rPr lang="en-IN" sz="2200" dirty="0">
                <a:solidFill>
                  <a:prstClr val="black"/>
                </a:solidFill>
              </a:rPr>
              <a:t>(A) linear in D</a:t>
            </a:r>
          </a:p>
          <a:p>
            <a:pPr marL="0" lvl="0" indent="0">
              <a:buNone/>
            </a:pPr>
            <a:r>
              <a:rPr lang="en-IN" sz="2200" dirty="0">
                <a:solidFill>
                  <a:prstClr val="black"/>
                </a:solidFill>
              </a:rPr>
              <a:t>(B) linear in N</a:t>
            </a:r>
          </a:p>
          <a:p>
            <a:pPr marL="0" lvl="0" indent="0">
              <a:buNone/>
            </a:pPr>
            <a:r>
              <a:rPr lang="en-IN" sz="2200" b="1" dirty="0">
                <a:solidFill>
                  <a:prstClr val="black"/>
                </a:solidFill>
              </a:rPr>
              <a:t>(C) polynomial in D</a:t>
            </a:r>
          </a:p>
          <a:p>
            <a:pPr marL="0" lvl="0" indent="0">
              <a:buNone/>
            </a:pPr>
            <a:r>
              <a:rPr lang="en-IN" sz="2200" dirty="0">
                <a:solidFill>
                  <a:prstClr val="black"/>
                </a:solidFill>
              </a:rPr>
              <a:t>(D) dependent on the number of iterations</a:t>
            </a:r>
          </a:p>
          <a:p>
            <a:pPr marL="0" lvl="0" indent="0">
              <a:buNone/>
            </a:pPr>
            <a:endParaRPr lang="en-US" sz="2200" b="1" dirty="0">
              <a:solidFill>
                <a:prstClr val="black"/>
              </a:solidFill>
            </a:endParaRPr>
          </a:p>
          <a:p>
            <a:pPr marL="0" lvl="0" indent="0">
              <a:buNone/>
            </a:pPr>
            <a:r>
              <a:rPr lang="en-US" sz="2200" dirty="0">
                <a:solidFill>
                  <a:prstClr val="black"/>
                </a:solidFill>
              </a:rPr>
              <a:t>Q9. </a:t>
            </a:r>
            <a:r>
              <a:rPr lang="en-IN" sz="2200" dirty="0">
                <a:solidFill>
                  <a:prstClr val="black"/>
                </a:solidFill>
              </a:rPr>
              <a:t>Adding more basis functions in a linear model... (pick the most probably</a:t>
            </a:r>
          </a:p>
          <a:p>
            <a:pPr marL="0" lvl="0" indent="0">
              <a:buNone/>
            </a:pPr>
            <a:r>
              <a:rPr lang="en-IN" sz="2200" dirty="0">
                <a:solidFill>
                  <a:prstClr val="black"/>
                </a:solidFill>
              </a:rPr>
              <a:t>option)</a:t>
            </a:r>
          </a:p>
          <a:p>
            <a:pPr marL="0" lvl="0" indent="0">
              <a:buNone/>
            </a:pPr>
            <a:r>
              <a:rPr lang="en-IN" sz="2200" b="1" dirty="0">
                <a:solidFill>
                  <a:prstClr val="black"/>
                </a:solidFill>
              </a:rPr>
              <a:t>(A) Decreases model bias</a:t>
            </a:r>
          </a:p>
          <a:p>
            <a:pPr marL="0" lvl="0" indent="0">
              <a:buNone/>
            </a:pPr>
            <a:r>
              <a:rPr lang="en-IN" sz="2200" dirty="0">
                <a:solidFill>
                  <a:prstClr val="black"/>
                </a:solidFill>
              </a:rPr>
              <a:t>(B) Decreases estimation bias</a:t>
            </a:r>
          </a:p>
          <a:p>
            <a:pPr marL="0" lvl="0" indent="0">
              <a:buNone/>
            </a:pPr>
            <a:r>
              <a:rPr lang="en-IN" sz="2200" dirty="0">
                <a:solidFill>
                  <a:prstClr val="black"/>
                </a:solidFill>
              </a:rPr>
              <a:t>(C) Decreases variance</a:t>
            </a:r>
          </a:p>
          <a:p>
            <a:pPr marL="0" lvl="0" indent="0">
              <a:buNone/>
            </a:pPr>
            <a:r>
              <a:rPr lang="en-IN" sz="2200" dirty="0">
                <a:solidFill>
                  <a:prstClr val="black"/>
                </a:solidFill>
              </a:rPr>
              <a:t>(D) Doesn’t affect bias and variance</a:t>
            </a:r>
            <a:endParaRPr lang="en-US" sz="1800" dirty="0">
              <a:solidFill>
                <a:prstClr val="black"/>
              </a:solidFill>
            </a:endParaRPr>
          </a:p>
        </p:txBody>
      </p:sp>
      <p:sp>
        <p:nvSpPr>
          <p:cNvPr id="4" name="Date Placeholder 3"/>
          <p:cNvSpPr>
            <a:spLocks noGrp="1"/>
          </p:cNvSpPr>
          <p:nvPr>
            <p:ph type="dt" sz="half" idx="10"/>
          </p:nvPr>
        </p:nvSpPr>
        <p:spPr/>
        <p:txBody>
          <a:bodyPr/>
          <a:lstStyle/>
          <a:p>
            <a:fld id="{9CF36534-AE94-4112-865E-437EA74D8B62}"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dirty="0"/>
              <a:t>MCQ 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7011E1E0-D50A-418A-9ECE-337255CC5329}"/>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169907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E21E2B-8724-4BBE-9B28-98345F65B51C}"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PEOs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K N SINGH                                    KCS 055 ( MLT)                                Unit 1</a:t>
            </a:r>
            <a:endParaRPr lang="en-US" dirty="0"/>
          </a:p>
        </p:txBody>
      </p:sp>
      <p:sp>
        <p:nvSpPr>
          <p:cNvPr id="11" name="Rectangle 9"/>
          <p:cNvSpPr>
            <a:spLocks noChangeArrowheads="1"/>
          </p:cNvSpPr>
          <p:nvPr/>
        </p:nvSpPr>
        <p:spPr bwMode="auto">
          <a:xfrm>
            <a:off x="304800" y="1119188"/>
            <a:ext cx="85820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1: </a:t>
            </a:r>
            <a:r>
              <a:rPr lang="en-US" altLang="en-US"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PEO 2: </a:t>
            </a:r>
            <a:r>
              <a:rPr lang="en-US" altLang="en-US"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the global challenges.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3:</a:t>
            </a:r>
            <a:r>
              <a:rPr lang="en-US" altLang="en-US"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r>
              <a:rPr lang="en-US" altLang="en-US" b="1" dirty="0">
                <a:latin typeface="Times New Roman" panose="02020603050405020304" pitchFamily="18" charset="0"/>
                <a:cs typeface="Times New Roman" panose="02020603050405020304" pitchFamily="18" charset="0"/>
              </a:rPr>
              <a:t>PEO 4:  </a:t>
            </a:r>
            <a:r>
              <a:rPr lang="en-US" altLang="en-US"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US" altLang="en-US" dirty="0"/>
          </a:p>
        </p:txBody>
      </p:sp>
    </p:spTree>
    <p:extLst>
      <p:ext uri="{BB962C8B-B14F-4D97-AF65-F5344CB8AC3E}">
        <p14:creationId xmlns:p14="http://schemas.microsoft.com/office/powerpoint/2010/main" val="13149372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pPr marL="0" indent="0">
              <a:buNone/>
            </a:pPr>
            <a:endParaRPr lang="en-US" dirty="0"/>
          </a:p>
          <a:p>
            <a:pPr marL="0" indent="0">
              <a:buNone/>
            </a:pPr>
            <a:r>
              <a:rPr lang="en-US" sz="2900" dirty="0">
                <a:solidFill>
                  <a:prstClr val="black"/>
                </a:solidFill>
              </a:rPr>
              <a:t>Q1. Explain applications and challenges of Machine Learning.	CO1</a:t>
            </a:r>
          </a:p>
          <a:p>
            <a:pPr marL="0" indent="0">
              <a:buNone/>
            </a:pPr>
            <a:endParaRPr lang="en-IN" sz="2900" dirty="0">
              <a:solidFill>
                <a:prstClr val="black"/>
              </a:solidFill>
            </a:endParaRPr>
          </a:p>
          <a:p>
            <a:pPr marL="0" indent="0">
              <a:buNone/>
            </a:pPr>
            <a:r>
              <a:rPr lang="en-US" sz="2900" dirty="0">
                <a:solidFill>
                  <a:prstClr val="black"/>
                </a:solidFill>
              </a:rPr>
              <a:t>Q2. </a:t>
            </a:r>
            <a:r>
              <a:rPr lang="en-IN" sz="2900" dirty="0">
                <a:solidFill>
                  <a:prstClr val="black"/>
                </a:solidFill>
              </a:rPr>
              <a:t>What is Overfitting, and How Can You Avoid It? </a:t>
            </a:r>
            <a:r>
              <a:rPr lang="en-US" sz="2900" dirty="0">
                <a:solidFill>
                  <a:prstClr val="black"/>
                </a:solidFill>
              </a:rPr>
              <a:t>		CO1</a:t>
            </a:r>
          </a:p>
          <a:p>
            <a:pPr marL="0" indent="0">
              <a:buNone/>
            </a:pPr>
            <a:endParaRPr lang="en-IN" sz="2900" dirty="0">
              <a:solidFill>
                <a:prstClr val="black"/>
              </a:solidFill>
            </a:endParaRPr>
          </a:p>
          <a:p>
            <a:pPr marL="0" indent="0">
              <a:buNone/>
            </a:pPr>
            <a:r>
              <a:rPr lang="en-US" sz="2900" dirty="0">
                <a:solidFill>
                  <a:prstClr val="black"/>
                </a:solidFill>
              </a:rPr>
              <a:t>Q3. Explain well posed learning system with example.   		CO1</a:t>
            </a:r>
          </a:p>
          <a:p>
            <a:pPr marL="0" indent="0">
              <a:buNone/>
            </a:pPr>
            <a:endParaRPr lang="en-IN" sz="2900" dirty="0">
              <a:solidFill>
                <a:prstClr val="black"/>
              </a:solidFill>
            </a:endParaRPr>
          </a:p>
          <a:p>
            <a:pPr marL="0" indent="0">
              <a:buNone/>
            </a:pPr>
            <a:r>
              <a:rPr lang="en-US" sz="2900" dirty="0">
                <a:solidFill>
                  <a:prstClr val="black"/>
                </a:solidFill>
              </a:rPr>
              <a:t>Q4. What is </a:t>
            </a:r>
            <a:r>
              <a:rPr lang="en-IN" sz="2800" dirty="0">
                <a:solidFill>
                  <a:prstClr val="black"/>
                </a:solidFill>
              </a:rPr>
              <a:t>t</a:t>
            </a:r>
            <a:r>
              <a:rPr lang="en-IN" sz="2800" dirty="0"/>
              <a:t>he concept learning task? explain in details</a:t>
            </a:r>
            <a:r>
              <a:rPr lang="en-US" sz="2900" dirty="0">
                <a:solidFill>
                  <a:prstClr val="black"/>
                </a:solidFill>
              </a:rPr>
              <a:t>										 CO1</a:t>
            </a:r>
            <a:endParaRPr lang="en-IN" sz="2900" dirty="0">
              <a:solidFill>
                <a:prstClr val="black"/>
              </a:solidFill>
            </a:endParaRPr>
          </a:p>
          <a:p>
            <a:pPr marL="0" indent="0">
              <a:buNone/>
            </a:pPr>
            <a:endParaRPr lang="en-US" sz="2900" dirty="0">
              <a:solidFill>
                <a:prstClr val="black"/>
              </a:solidFill>
            </a:endParaRPr>
          </a:p>
          <a:p>
            <a:pPr marL="0" indent="0">
              <a:buNone/>
            </a:pPr>
            <a:endParaRPr lang="en-US" dirty="0"/>
          </a:p>
        </p:txBody>
      </p:sp>
      <p:sp>
        <p:nvSpPr>
          <p:cNvPr id="4" name="Date Placeholder 3"/>
          <p:cNvSpPr>
            <a:spLocks noGrp="1"/>
          </p:cNvSpPr>
          <p:nvPr>
            <p:ph type="dt" sz="half" idx="10"/>
          </p:nvPr>
        </p:nvSpPr>
        <p:spPr/>
        <p:txBody>
          <a:bodyPr/>
          <a:lstStyle/>
          <a:p>
            <a:fld id="{AB2621B5-6EF0-4FEC-8380-191A2DD3BF0A}"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29D25437-4082-435C-8FD6-7045C4A5EAF1}"/>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2784317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Q5. What is the Candidate Elimination Algorithm?  Explain following		 					CO1</a:t>
            </a:r>
            <a:endParaRPr lang="en-IN" sz="2400" dirty="0"/>
          </a:p>
          <a:p>
            <a:pPr marL="400050" lvl="1" indent="0">
              <a:buNone/>
            </a:pPr>
            <a:r>
              <a:rPr lang="en-US" sz="2400" dirty="0"/>
              <a:t>(a) Consistency Vs. Coverage				CO1</a:t>
            </a:r>
            <a:endParaRPr lang="en-IN" sz="2400" dirty="0"/>
          </a:p>
          <a:p>
            <a:pPr marL="400050" lvl="1" indent="0">
              <a:buNone/>
            </a:pPr>
            <a:r>
              <a:rPr lang="en-US" sz="2400" dirty="0"/>
              <a:t>(b) Version Spaces						CO1</a:t>
            </a:r>
            <a:endParaRPr lang="en-IN" sz="2400" dirty="0"/>
          </a:p>
          <a:p>
            <a:pPr marL="0" indent="0">
              <a:buNone/>
            </a:pPr>
            <a:endParaRPr lang="en-IN" sz="2400" b="1" dirty="0"/>
          </a:p>
          <a:p>
            <a:pPr marL="0" indent="0">
              <a:buNone/>
            </a:pPr>
            <a:r>
              <a:rPr lang="en-US" sz="2400" dirty="0"/>
              <a:t>Q6. explain the </a:t>
            </a:r>
            <a:r>
              <a:rPr lang="en-IN" sz="2400" dirty="0"/>
              <a:t>Three Learners with Different Biases.</a:t>
            </a:r>
          </a:p>
          <a:p>
            <a:pPr marL="0" indent="0">
              <a:buNone/>
            </a:pPr>
            <a:r>
              <a:rPr lang="en-US" sz="2400" dirty="0"/>
              <a:t>						 		CO1</a:t>
            </a:r>
          </a:p>
          <a:p>
            <a:pPr marL="0" indent="0">
              <a:buNone/>
            </a:pPr>
            <a:endParaRPr lang="en-IN" sz="2400" dirty="0"/>
          </a:p>
          <a:p>
            <a:pPr marL="0" indent="0">
              <a:buNone/>
            </a:pPr>
            <a:r>
              <a:rPr lang="en-US" sz="2400" dirty="0"/>
              <a:t>Q7. Write an algorithm for the Candidate Elimination.</a:t>
            </a:r>
          </a:p>
        </p:txBody>
      </p:sp>
      <p:sp>
        <p:nvSpPr>
          <p:cNvPr id="4" name="Date Placeholder 3"/>
          <p:cNvSpPr>
            <a:spLocks noGrp="1"/>
          </p:cNvSpPr>
          <p:nvPr>
            <p:ph type="dt" sz="half" idx="10"/>
          </p:nvPr>
        </p:nvSpPr>
        <p:spPr/>
        <p:txBody>
          <a:bodyPr/>
          <a:lstStyle/>
          <a:p>
            <a:fld id="{4988A0BF-E13F-49EB-93F3-E10CB261C30D}"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6D94B40A-9243-4B3D-860E-BD051F5F8810}"/>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15636339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Q8. Explain The Candidate Elimination Algorithm with positive and negative examples.					CO1    </a:t>
            </a:r>
          </a:p>
          <a:p>
            <a:pPr marL="0" indent="0">
              <a:buNone/>
            </a:pPr>
            <a:r>
              <a:rPr lang="en-US" sz="2400" dirty="0"/>
              <a:t>    </a:t>
            </a:r>
            <a:endParaRPr lang="en-IN" sz="2400" dirty="0"/>
          </a:p>
          <a:p>
            <a:pPr marL="0" indent="0">
              <a:buNone/>
            </a:pPr>
            <a:r>
              <a:rPr lang="en-US" sz="2400" dirty="0"/>
              <a:t>Q9. describe The Find-S Algorithm with example.</a:t>
            </a:r>
          </a:p>
          <a:p>
            <a:pPr marL="0" indent="0">
              <a:buNone/>
            </a:pPr>
            <a:r>
              <a:rPr lang="en-US" sz="2400" dirty="0"/>
              <a:t>	                					 	CO1</a:t>
            </a:r>
            <a:endParaRPr lang="en-IN" sz="2400" dirty="0"/>
          </a:p>
          <a:p>
            <a:pPr marL="0" indent="0">
              <a:buNone/>
            </a:pPr>
            <a:r>
              <a:rPr lang="en-US" sz="2400" dirty="0"/>
              <a:t> </a:t>
            </a:r>
            <a:endParaRPr lang="en-IN" sz="2400" dirty="0"/>
          </a:p>
          <a:p>
            <a:pPr marL="0" indent="0">
              <a:buNone/>
            </a:pPr>
            <a:r>
              <a:rPr lang="en-US" sz="2400" dirty="0"/>
              <a:t>Q10. Differentiate between following:	   		CO1</a:t>
            </a:r>
            <a:endParaRPr lang="en-IN" sz="2400" dirty="0"/>
          </a:p>
          <a:p>
            <a:pPr marL="400050" lvl="1" indent="0">
              <a:buNone/>
            </a:pPr>
            <a:r>
              <a:rPr lang="en-US" sz="2400" dirty="0"/>
              <a:t>a) Supervised Learning and Un-Supervised Learning</a:t>
            </a:r>
            <a:endParaRPr lang="en-IN" sz="2400" dirty="0"/>
          </a:p>
          <a:p>
            <a:pPr marL="400050" lvl="1" indent="0">
              <a:buNone/>
            </a:pPr>
            <a:r>
              <a:rPr lang="en-US" sz="2400" dirty="0"/>
              <a:t>b) Bias and Variance</a:t>
            </a:r>
            <a:endParaRPr lang="en-IN" sz="2400" dirty="0"/>
          </a:p>
        </p:txBody>
      </p:sp>
      <p:sp>
        <p:nvSpPr>
          <p:cNvPr id="4" name="Date Placeholder 3"/>
          <p:cNvSpPr>
            <a:spLocks noGrp="1"/>
          </p:cNvSpPr>
          <p:nvPr>
            <p:ph type="dt" sz="half" idx="10"/>
          </p:nvPr>
        </p:nvSpPr>
        <p:spPr/>
        <p:txBody>
          <a:bodyPr/>
          <a:lstStyle/>
          <a:p>
            <a:fld id="{DA92CF10-8CA5-4558-8E3C-BFA1266DD68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a:extLst>
              <a:ext uri="{FF2B5EF4-FFF2-40B4-BE49-F238E27FC236}">
                <a16:creationId xmlns:a16="http://schemas.microsoft.com/office/drawing/2014/main" id="{77A6F15D-76FA-49FD-9087-7BFA6F708A26}"/>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Tree>
    <p:extLst>
      <p:ext uri="{BB962C8B-B14F-4D97-AF65-F5344CB8AC3E}">
        <p14:creationId xmlns:p14="http://schemas.microsoft.com/office/powerpoint/2010/main" val="2129952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1601D1-970B-4C21-A4FC-1EA6D3C23703}"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533400" y="962297"/>
            <a:ext cx="6477000" cy="5371089"/>
          </a:xfrm>
          <a:prstGeom prst="rect">
            <a:avLst/>
          </a:prstGeom>
        </p:spPr>
      </p:pic>
    </p:spTree>
    <p:extLst>
      <p:ext uri="{BB962C8B-B14F-4D97-AF65-F5344CB8AC3E}">
        <p14:creationId xmlns:p14="http://schemas.microsoft.com/office/powerpoint/2010/main" val="23442178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8077E9-7959-4DB0-8198-0D3A0B4AEF89}"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3"/>
          <a:stretch>
            <a:fillRect/>
          </a:stretch>
        </p:blipFill>
        <p:spPr>
          <a:xfrm>
            <a:off x="914399" y="914400"/>
            <a:ext cx="7588201" cy="1929391"/>
          </a:xfrm>
          <a:prstGeom prst="rect">
            <a:avLst/>
          </a:prstGeom>
        </p:spPr>
      </p:pic>
      <p:pic>
        <p:nvPicPr>
          <p:cNvPr id="11" name="Picture 10"/>
          <p:cNvPicPr>
            <a:picLocks noChangeAspect="1"/>
          </p:cNvPicPr>
          <p:nvPr/>
        </p:nvPicPr>
        <p:blipFill>
          <a:blip r:embed="rId4"/>
          <a:stretch>
            <a:fillRect/>
          </a:stretch>
        </p:blipFill>
        <p:spPr>
          <a:xfrm>
            <a:off x="914399" y="1686160"/>
            <a:ext cx="7588201" cy="4456622"/>
          </a:xfrm>
          <a:prstGeom prst="rect">
            <a:avLst/>
          </a:prstGeom>
        </p:spPr>
      </p:pic>
    </p:spTree>
    <p:extLst>
      <p:ext uri="{BB962C8B-B14F-4D97-AF65-F5344CB8AC3E}">
        <p14:creationId xmlns:p14="http://schemas.microsoft.com/office/powerpoint/2010/main" val="33002248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4208B6-7D19-4693-B159-D83297FC5157}"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028700" y="990600"/>
            <a:ext cx="7086600" cy="5342659"/>
          </a:xfrm>
          <a:prstGeom prst="rect">
            <a:avLst/>
          </a:prstGeom>
        </p:spPr>
      </p:pic>
    </p:spTree>
    <p:extLst>
      <p:ext uri="{BB962C8B-B14F-4D97-AF65-F5344CB8AC3E}">
        <p14:creationId xmlns:p14="http://schemas.microsoft.com/office/powerpoint/2010/main" val="31189925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E1B05-1E74-47CA-88A3-803E4C8B2FB8}"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724944" y="711250"/>
            <a:ext cx="8315325" cy="2388399"/>
          </a:xfrm>
          <a:prstGeom prst="rect">
            <a:avLst/>
          </a:prstGeom>
        </p:spPr>
      </p:pic>
      <p:pic>
        <p:nvPicPr>
          <p:cNvPr id="3" name="Picture 2"/>
          <p:cNvPicPr>
            <a:picLocks noChangeAspect="1"/>
          </p:cNvPicPr>
          <p:nvPr/>
        </p:nvPicPr>
        <p:blipFill>
          <a:blip r:embed="rId4"/>
          <a:stretch>
            <a:fillRect/>
          </a:stretch>
        </p:blipFill>
        <p:spPr>
          <a:xfrm>
            <a:off x="724944" y="3101134"/>
            <a:ext cx="8315325" cy="3123852"/>
          </a:xfrm>
          <a:prstGeom prst="rect">
            <a:avLst/>
          </a:prstGeom>
        </p:spPr>
      </p:pic>
    </p:spTree>
    <p:extLst>
      <p:ext uri="{BB962C8B-B14F-4D97-AF65-F5344CB8AC3E}">
        <p14:creationId xmlns:p14="http://schemas.microsoft.com/office/powerpoint/2010/main" val="22005891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0316C9-E5E1-4F81-89F9-2F09DCA70035}"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428625" y="817163"/>
            <a:ext cx="8715375" cy="5441950"/>
          </a:xfrm>
          <a:prstGeom prst="rect">
            <a:avLst/>
          </a:prstGeom>
        </p:spPr>
      </p:pic>
    </p:spTree>
    <p:extLst>
      <p:ext uri="{BB962C8B-B14F-4D97-AF65-F5344CB8AC3E}">
        <p14:creationId xmlns:p14="http://schemas.microsoft.com/office/powerpoint/2010/main" val="20944178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7AD228-BE48-47D8-BCB1-FC9DD361D62A}"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200025" y="895350"/>
            <a:ext cx="8743950" cy="5067300"/>
          </a:xfrm>
          <a:prstGeom prst="rect">
            <a:avLst/>
          </a:prstGeom>
        </p:spPr>
      </p:pic>
    </p:spTree>
    <p:extLst>
      <p:ext uri="{BB962C8B-B14F-4D97-AF65-F5344CB8AC3E}">
        <p14:creationId xmlns:p14="http://schemas.microsoft.com/office/powerpoint/2010/main" val="28839434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19F11-9CE5-4E61-AFFF-0CF03222A0F1}"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Expected Question Paper</a:t>
            </a:r>
          </a:p>
        </p:txBody>
      </p:sp>
      <p:sp>
        <p:nvSpPr>
          <p:cNvPr id="11" name="Footer Placeholder 12">
            <a:extLst>
              <a:ext uri="{FF2B5EF4-FFF2-40B4-BE49-F238E27FC236}">
                <a16:creationId xmlns:a16="http://schemas.microsoft.com/office/drawing/2014/main" id="{712B59B2-E5D7-46E7-93A0-C2D0E84C7446}"/>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8BF7DC6E-0EAD-4BE3-A209-46C5BB04EFDB}"/>
              </a:ext>
            </a:extLst>
          </p:cNvPr>
          <p:cNvSpPr>
            <a:spLocks noGrp="1"/>
          </p:cNvSpPr>
          <p:nvPr>
            <p:ph idx="1"/>
          </p:nvPr>
        </p:nvSpPr>
        <p:spPr>
          <a:xfrm>
            <a:off x="457200" y="867594"/>
            <a:ext cx="8229600" cy="5258570"/>
          </a:xfrm>
        </p:spPr>
        <p:txBody>
          <a:bodyPr>
            <a:normAutofit/>
          </a:bodyPr>
          <a:lstStyle/>
          <a:p>
            <a:pPr marL="514350" lvl="0" indent="-514350" algn="just">
              <a:buFont typeface="+mj-lt"/>
              <a:buAutoNum type="arabicPeriod"/>
            </a:pPr>
            <a:r>
              <a:rPr lang="en-IN" sz="2400"/>
              <a:t> List out the types of machine learning.</a:t>
            </a:r>
          </a:p>
          <a:p>
            <a:pPr marL="514350" lvl="0" indent="-514350" algn="just">
              <a:buFont typeface="+mj-lt"/>
              <a:buAutoNum type="arabicPeriod"/>
            </a:pPr>
            <a:r>
              <a:rPr lang="en-IN" sz="2400"/>
              <a:t> Define perceptron.</a:t>
            </a:r>
          </a:p>
          <a:p>
            <a:pPr marL="514350" lvl="0" indent="-514350" algn="just">
              <a:buFont typeface="+mj-lt"/>
              <a:buAutoNum type="arabicPeriod"/>
            </a:pPr>
            <a:r>
              <a:rPr lang="en-IN" sz="2400"/>
              <a:t>What is a spline ?</a:t>
            </a:r>
          </a:p>
          <a:p>
            <a:pPr marL="514350" lvl="0" indent="-514350" algn="just">
              <a:buFont typeface="+mj-lt"/>
              <a:buAutoNum type="arabicPeriod"/>
            </a:pPr>
            <a:r>
              <a:rPr lang="en-IN" sz="2400"/>
              <a:t>State the applications of radial basis function network.</a:t>
            </a:r>
          </a:p>
          <a:p>
            <a:pPr marL="514350" lvl="0" indent="-514350" algn="just">
              <a:buFont typeface="+mj-lt"/>
              <a:buAutoNum type="arabicPeriod"/>
            </a:pPr>
            <a:r>
              <a:rPr lang="en-IN" sz="2400"/>
              <a:t>Write the concept behind ensemble learning.</a:t>
            </a:r>
          </a:p>
          <a:p>
            <a:pPr marL="514350" lvl="0" indent="-514350" algn="just">
              <a:buFont typeface="+mj-lt"/>
              <a:buAutoNum type="arabicPeriod"/>
            </a:pPr>
            <a:r>
              <a:rPr lang="en-IN" sz="2400"/>
              <a:t> Distinguish between classification and regression.</a:t>
            </a:r>
          </a:p>
          <a:p>
            <a:pPr marL="514350" lvl="0" indent="-514350" algn="just">
              <a:buFont typeface="+mj-lt"/>
              <a:buAutoNum type="arabicPeriod"/>
            </a:pPr>
            <a:r>
              <a:rPr lang="en-IN" sz="2400"/>
              <a:t>What is dimensionality reduction ? </a:t>
            </a:r>
          </a:p>
          <a:p>
            <a:pPr marL="514350" lvl="0" indent="-514350" algn="just">
              <a:buFont typeface="+mj-lt"/>
              <a:buAutoNum type="arabicPeriod"/>
            </a:pPr>
            <a:r>
              <a:rPr lang="en-IN" sz="2400"/>
              <a:t>Define evolutionary computation.</a:t>
            </a:r>
          </a:p>
          <a:p>
            <a:pPr marL="514350" lvl="0" indent="-514350" algn="just">
              <a:buFont typeface="+mj-lt"/>
              <a:buAutoNum type="arabicPeriod"/>
            </a:pPr>
            <a:r>
              <a:rPr lang="en-IN" sz="2400"/>
              <a:t>What is sampling ? </a:t>
            </a:r>
          </a:p>
          <a:p>
            <a:pPr marL="514350" lvl="0" indent="-514350" algn="just">
              <a:buFont typeface="+mj-lt"/>
              <a:buAutoNum type="arabicPeriod"/>
            </a:pPr>
            <a:r>
              <a:rPr lang="en-IN" sz="2400"/>
              <a:t> Define Bayesian network.</a:t>
            </a:r>
            <a:endParaRPr lang="en-IN" sz="24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00CDEFE2-1FDF-4260-A300-28CABD9D4D5D}"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941652"/>
              </p:ext>
            </p:extLst>
          </p:nvPr>
        </p:nvGraphicFramePr>
        <p:xfrm>
          <a:off x="1371600" y="1752600"/>
          <a:ext cx="6477000" cy="2971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495300">
                <a:tc>
                  <a:txBody>
                    <a:bodyPr/>
                    <a:lstStyle/>
                    <a:p>
                      <a:pPr algn="ctr"/>
                      <a:r>
                        <a:rPr lang="en-US" dirty="0"/>
                        <a:t>CO</a:t>
                      </a:r>
                      <a:r>
                        <a:rPr lang="en-US" baseline="0" dirty="0"/>
                        <a:t>. NO.</a:t>
                      </a:r>
                      <a:endParaRPr lang="en-US" dirty="0"/>
                    </a:p>
                  </a:txBody>
                  <a:tcPr/>
                </a:tc>
                <a:tc>
                  <a:txBody>
                    <a:bodyPr/>
                    <a:lstStyle/>
                    <a:p>
                      <a:pPr algn="ctr"/>
                      <a:r>
                        <a:rPr lang="en-US" dirty="0"/>
                        <a:t>PSO1</a:t>
                      </a:r>
                    </a:p>
                  </a:txBody>
                  <a:tcPr/>
                </a:tc>
                <a:tc>
                  <a:txBody>
                    <a:bodyPr/>
                    <a:lstStyle/>
                    <a:p>
                      <a:pPr algn="ctr"/>
                      <a:r>
                        <a:rPr lang="en-US" dirty="0"/>
                        <a:t>PSO2</a:t>
                      </a:r>
                    </a:p>
                  </a:txBody>
                  <a:tcPr/>
                </a:tc>
                <a:tc>
                  <a:txBody>
                    <a:bodyPr/>
                    <a:lstStyle/>
                    <a:p>
                      <a:pPr algn="ctr"/>
                      <a:r>
                        <a:rPr lang="en-US" dirty="0"/>
                        <a:t>PSO3</a:t>
                      </a:r>
                    </a:p>
                  </a:txBody>
                  <a:tcPr/>
                </a:tc>
                <a:tc>
                  <a:txBody>
                    <a:bodyPr/>
                    <a:lstStyle/>
                    <a:p>
                      <a:pPr algn="ctr"/>
                      <a:r>
                        <a:rPr lang="en-US" dirty="0"/>
                        <a:t>PSO4</a:t>
                      </a:r>
                    </a:p>
                  </a:txBody>
                  <a:tcPr/>
                </a:tc>
                <a:extLst>
                  <a:ext uri="{0D108BD9-81ED-4DB2-BD59-A6C34878D82A}">
                    <a16:rowId xmlns:a16="http://schemas.microsoft.com/office/drawing/2014/main" val="10000"/>
                  </a:ext>
                </a:extLst>
              </a:tr>
              <a:tr h="495300">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3830" marR="0">
                        <a:lnSpc>
                          <a:spcPct val="115000"/>
                        </a:lnSpc>
                        <a:spcBef>
                          <a:spcPts val="0"/>
                        </a:spcBef>
                        <a:spcAft>
                          <a:spcPts val="0"/>
                        </a:spcAft>
                      </a:pPr>
                      <a:endParaRPr lang="en-US" sz="1200" b="1" dirty="0">
                        <a:latin typeface="Times New Roman"/>
                        <a:ea typeface="Times New Roman"/>
                        <a:cs typeface="Times New Roman"/>
                      </a:endParaRPr>
                    </a:p>
                    <a:p>
                      <a:pPr marL="163830" marR="0">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ct val="115000"/>
                        </a:lnSpc>
                        <a:spcBef>
                          <a:spcPts val="0"/>
                        </a:spcBef>
                        <a:spcAft>
                          <a:spcPts val="0"/>
                        </a:spcAft>
                      </a:pPr>
                      <a:endParaRPr lang="en-US" sz="1200" b="1" dirty="0">
                        <a:latin typeface="Times New Roman"/>
                        <a:ea typeface="Times New Roman"/>
                        <a:cs typeface="Times New Roman"/>
                      </a:endParaRPr>
                    </a:p>
                    <a:p>
                      <a:pPr marL="167005" marR="0">
                        <a:lnSpc>
                          <a:spcPct val="11500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extLst>
                  <a:ext uri="{0D108BD9-81ED-4DB2-BD59-A6C34878D82A}">
                    <a16:rowId xmlns:a16="http://schemas.microsoft.com/office/drawing/2014/main" val="10002"/>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3"/>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4"/>
                  </a:ext>
                </a:extLst>
              </a:tr>
              <a:tr h="495300">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tc>
                <a:tc>
                  <a:txBody>
                    <a:bodyPr/>
                    <a:lstStyle/>
                    <a:p>
                      <a:pPr marL="163830" marR="0">
                        <a:lnSpc>
                          <a:spcPts val="1135"/>
                        </a:lnSpc>
                        <a:spcBef>
                          <a:spcPts val="0"/>
                        </a:spcBef>
                        <a:spcAft>
                          <a:spcPts val="0"/>
                        </a:spcAft>
                      </a:pPr>
                      <a:endParaRPr lang="en-US" sz="1200" b="1" dirty="0">
                        <a:latin typeface="Times New Roman"/>
                        <a:ea typeface="Times New Roman"/>
                        <a:cs typeface="Times New Roman"/>
                      </a:endParaRPr>
                    </a:p>
                    <a:p>
                      <a:pPr marL="163830"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35"/>
                        </a:lnSpc>
                        <a:spcBef>
                          <a:spcPts val="0"/>
                        </a:spcBef>
                        <a:spcAft>
                          <a:spcPts val="0"/>
                        </a:spcAft>
                      </a:pPr>
                      <a:endParaRPr lang="en-US" sz="1200" b="1" dirty="0">
                        <a:latin typeface="Times New Roman"/>
                        <a:ea typeface="Times New Roman"/>
                        <a:cs typeface="Times New Roman"/>
                      </a:endParaRPr>
                    </a:p>
                    <a:p>
                      <a:pPr marL="16700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p>
                      <a:pPr marL="18224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
        <p:nvSpPr>
          <p:cNvPr id="11" name="Rectangle 10"/>
          <p:cNvSpPr/>
          <p:nvPr/>
        </p:nvSpPr>
        <p:spPr>
          <a:xfrm>
            <a:off x="1600200" y="1295400"/>
            <a:ext cx="4160555" cy="381000"/>
          </a:xfrm>
          <a:prstGeom prst="rect">
            <a:avLst/>
          </a:prstGeom>
        </p:spPr>
        <p:txBody>
          <a:bodyPr wrap="square">
            <a:spAutoFit/>
          </a:bodyPr>
          <a:lstStyle/>
          <a:p>
            <a:pPr algn="just">
              <a:buNone/>
            </a:pPr>
            <a:r>
              <a:rPr lang="en-US" b="1" dirty="0"/>
              <a:t>CO MAPPING WITH PSO</a:t>
            </a:r>
            <a:endParaRPr lang="en-US" dirty="0"/>
          </a:p>
        </p:txBody>
      </p:sp>
      <p:sp>
        <p:nvSpPr>
          <p:cNvPr id="14" name="Footer Placeholder 13"/>
          <p:cNvSpPr>
            <a:spLocks noGrp="1"/>
          </p:cNvSpPr>
          <p:nvPr>
            <p:ph type="ftr" sz="quarter" idx="11"/>
          </p:nvPr>
        </p:nvSpPr>
        <p:spPr>
          <a:xfrm>
            <a:off x="1371600" y="6402388"/>
            <a:ext cx="5943600" cy="319088"/>
          </a:xfrm>
        </p:spPr>
        <p:txBody>
          <a:bodyPr/>
          <a:lstStyle/>
          <a:p>
            <a:r>
              <a:rPr lang="en-US"/>
              <a:t>K N SINGH                                    KCS 055 ( MLT)                                Unit 1</a:t>
            </a:r>
            <a:endParaRPr lang="en-US" dirty="0"/>
          </a:p>
        </p:txBody>
      </p:sp>
    </p:spTree>
    <p:extLst>
      <p:ext uri="{BB962C8B-B14F-4D97-AF65-F5344CB8AC3E}">
        <p14:creationId xmlns:p14="http://schemas.microsoft.com/office/powerpoint/2010/main" val="27886181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2C9E7-8466-4409-B97B-6EB85356CFCA}"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 Paper</a:t>
            </a:r>
          </a:p>
        </p:txBody>
      </p:sp>
      <p:sp>
        <p:nvSpPr>
          <p:cNvPr id="11" name="Footer Placeholder 12">
            <a:extLst>
              <a:ext uri="{FF2B5EF4-FFF2-40B4-BE49-F238E27FC236}">
                <a16:creationId xmlns:a16="http://schemas.microsoft.com/office/drawing/2014/main" id="{712B59B2-E5D7-46E7-93A0-C2D0E84C7446}"/>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8BF7DC6E-0EAD-4BE3-A209-46C5BB04EFDB}"/>
              </a:ext>
            </a:extLst>
          </p:cNvPr>
          <p:cNvSpPr>
            <a:spLocks noGrp="1"/>
          </p:cNvSpPr>
          <p:nvPr>
            <p:ph idx="1"/>
          </p:nvPr>
        </p:nvSpPr>
        <p:spPr>
          <a:xfrm>
            <a:off x="457200" y="867594"/>
            <a:ext cx="8229600" cy="5258570"/>
          </a:xfrm>
        </p:spPr>
        <p:txBody>
          <a:bodyPr>
            <a:normAutofit/>
          </a:bodyPr>
          <a:lstStyle/>
          <a:p>
            <a:pPr marL="0" lvl="0" indent="0" algn="just">
              <a:buNone/>
            </a:pPr>
            <a:r>
              <a:rPr lang="en-US" sz="2400" dirty="0"/>
              <a:t>11.  a).Describe the perspective and issues in machine learning.</a:t>
            </a:r>
          </a:p>
          <a:p>
            <a:pPr marL="0" lvl="0" indent="0" algn="just">
              <a:buNone/>
            </a:pPr>
            <a:r>
              <a:rPr lang="en-US" sz="2400" dirty="0"/>
              <a:t>        b) Discuss linear regression with an example. </a:t>
            </a:r>
          </a:p>
          <a:p>
            <a:pPr marL="0" lvl="0" indent="0" algn="just">
              <a:buNone/>
            </a:pPr>
            <a:endParaRPr lang="en-US" sz="2400" dirty="0"/>
          </a:p>
          <a:p>
            <a:pPr marL="0" lvl="0" indent="0" algn="just">
              <a:buNone/>
            </a:pPr>
            <a:r>
              <a:rPr lang="en-US" sz="2400" dirty="0"/>
              <a:t> 12 .a) Explain multi-layer perceptron model with a neat diagram.</a:t>
            </a:r>
          </a:p>
          <a:p>
            <a:pPr marL="0" lvl="0" indent="0" algn="just">
              <a:buNone/>
            </a:pPr>
            <a:r>
              <a:rPr lang="en-US" sz="2400" dirty="0"/>
              <a:t>      b) Describe the working behavior of support vector machine      with diagrams.</a:t>
            </a:r>
          </a:p>
          <a:p>
            <a:pPr marL="0" lvl="0" indent="0" algn="just">
              <a:buNone/>
            </a:pPr>
            <a:endParaRPr lang="en-US" sz="2400" dirty="0"/>
          </a:p>
          <a:p>
            <a:pPr marL="0" lvl="0" indent="0" algn="just">
              <a:buNone/>
            </a:pPr>
            <a:r>
              <a:rPr lang="en-US" sz="2400" dirty="0"/>
              <a:t>13. a) Elaborate on Classification and Regression Trees (CART) with examples.</a:t>
            </a:r>
          </a:p>
          <a:p>
            <a:pPr marL="0" lvl="0" indent="0" algn="just">
              <a:buNone/>
            </a:pPr>
            <a:r>
              <a:rPr lang="en-US" sz="2400" dirty="0"/>
              <a:t>    b) Summarize K-means algorithm and </a:t>
            </a:r>
            <a:r>
              <a:rPr lang="en-IN" sz="2400" dirty="0"/>
              <a:t>group the points (1, 0, 1), (1, 1, 0), (0, 0, 1)and (1, 1, 1) using K-means algorithm.</a:t>
            </a:r>
            <a:endParaRPr lang="en-IN"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2684823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AF520F-6AF1-4E6E-8B4E-0B2639D24279}"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 Paper</a:t>
            </a:r>
          </a:p>
        </p:txBody>
      </p:sp>
      <p:sp>
        <p:nvSpPr>
          <p:cNvPr id="11" name="Footer Placeholder 12">
            <a:extLst>
              <a:ext uri="{FF2B5EF4-FFF2-40B4-BE49-F238E27FC236}">
                <a16:creationId xmlns:a16="http://schemas.microsoft.com/office/drawing/2014/main" id="{712B59B2-E5D7-46E7-93A0-C2D0E84C7446}"/>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8BF7DC6E-0EAD-4BE3-A209-46C5BB04EFDB}"/>
              </a:ext>
            </a:extLst>
          </p:cNvPr>
          <p:cNvSpPr>
            <a:spLocks noGrp="1"/>
          </p:cNvSpPr>
          <p:nvPr>
            <p:ph idx="1"/>
          </p:nvPr>
        </p:nvSpPr>
        <p:spPr>
          <a:xfrm>
            <a:off x="457200" y="867594"/>
            <a:ext cx="8229600" cy="4923606"/>
          </a:xfrm>
        </p:spPr>
        <p:txBody>
          <a:bodyPr>
            <a:normAutofit/>
          </a:bodyPr>
          <a:lstStyle/>
          <a:p>
            <a:pPr marL="0" lvl="0" indent="0" algn="just">
              <a:buNone/>
            </a:pPr>
            <a:r>
              <a:rPr lang="en-IN" sz="2400" dirty="0"/>
              <a:t>14. a) Describe how principal component analysis is </a:t>
            </a:r>
            <a:r>
              <a:rPr lang="en-IN" sz="2400" dirty="0" err="1"/>
              <a:t>caried</a:t>
            </a:r>
            <a:r>
              <a:rPr lang="en-IN" sz="2400" dirty="0"/>
              <a:t> out to reduce dimensionality of data sets.</a:t>
            </a:r>
          </a:p>
          <a:p>
            <a:pPr marL="0" lvl="0" indent="0" algn="just">
              <a:buNone/>
            </a:pPr>
            <a:r>
              <a:rPr lang="en-IN" sz="2400" dirty="0"/>
              <a:t>    b) </a:t>
            </a:r>
            <a:r>
              <a:rPr lang="en-IN" sz="2400" dirty="0" err="1"/>
              <a:t>i</a:t>
            </a:r>
            <a:r>
              <a:rPr lang="en-IN" sz="2400" dirty="0"/>
              <a:t>) Write short notes on reinforcement learning. </a:t>
            </a:r>
          </a:p>
          <a:p>
            <a:pPr marL="0" lvl="0" indent="0" algn="just">
              <a:buNone/>
            </a:pPr>
            <a:r>
              <a:rPr lang="en-IN" sz="2400" dirty="0"/>
              <a:t>      ii) What is meant by </a:t>
            </a:r>
            <a:r>
              <a:rPr lang="en-IN" sz="2400" dirty="0" err="1"/>
              <a:t>isomap</a:t>
            </a:r>
            <a:r>
              <a:rPr lang="en-IN" sz="2400" dirty="0"/>
              <a:t> ? Give its significance in machine learning. </a:t>
            </a:r>
          </a:p>
          <a:p>
            <a:pPr marL="0" lvl="0" indent="0" algn="just">
              <a:buNone/>
            </a:pPr>
            <a:endParaRPr lang="en-IN" sz="2400" dirty="0"/>
          </a:p>
          <a:p>
            <a:pPr marL="0" lvl="0" indent="0" algn="just">
              <a:buNone/>
            </a:pPr>
            <a:r>
              <a:rPr lang="en-IN" sz="2400" dirty="0"/>
              <a:t>15. a) Discuss Markov Chain Monte Carlo Methods in detail.</a:t>
            </a:r>
          </a:p>
          <a:p>
            <a:pPr marL="0" lvl="0" indent="0" algn="just">
              <a:buNone/>
            </a:pPr>
            <a:r>
              <a:rPr lang="en-IN" sz="2400" dirty="0"/>
              <a:t>      b) Explain hidden Markov models in detail.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62679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5C078A-A24A-4C29-AB19-747329EB208E}"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 Paper</a:t>
            </a:r>
          </a:p>
        </p:txBody>
      </p:sp>
      <p:sp>
        <p:nvSpPr>
          <p:cNvPr id="11" name="Footer Placeholder 12">
            <a:extLst>
              <a:ext uri="{FF2B5EF4-FFF2-40B4-BE49-F238E27FC236}">
                <a16:creationId xmlns:a16="http://schemas.microsoft.com/office/drawing/2014/main" id="{712B59B2-E5D7-46E7-93A0-C2D0E84C7446}"/>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8BF7DC6E-0EAD-4BE3-A209-46C5BB04EFDB}"/>
              </a:ext>
            </a:extLst>
          </p:cNvPr>
          <p:cNvSpPr>
            <a:spLocks noGrp="1"/>
          </p:cNvSpPr>
          <p:nvPr>
            <p:ph idx="1"/>
          </p:nvPr>
        </p:nvSpPr>
        <p:spPr>
          <a:xfrm>
            <a:off x="457200" y="867594"/>
            <a:ext cx="8229600" cy="5258570"/>
          </a:xfrm>
        </p:spPr>
        <p:txBody>
          <a:bodyPr>
            <a:normAutofit/>
          </a:bodyPr>
          <a:lstStyle/>
          <a:p>
            <a:pPr marL="0" marR="114300" lvl="0" indent="0" algn="just">
              <a:lnSpc>
                <a:spcPct val="115000"/>
              </a:lnSpc>
              <a:spcAft>
                <a:spcPts val="1000"/>
              </a:spcAft>
              <a:buNone/>
            </a:pPr>
            <a:r>
              <a:rPr lang="en-IN" sz="2400" dirty="0">
                <a:ea typeface="Times New Roman" panose="02020603050405020304" pitchFamily="18" charset="0"/>
                <a:cs typeface="Times New Roman" panose="02020603050405020304" pitchFamily="18" charset="0"/>
              </a:rPr>
              <a:t>16.  a) Choose two destination with different routes connecting them. Apply genetic algorithm to find the optional path based on distance.</a:t>
            </a:r>
          </a:p>
          <a:p>
            <a:pPr marL="0" marR="114300" lvl="0" indent="0" algn="just">
              <a:lnSpc>
                <a:spcPct val="115000"/>
              </a:lnSpc>
              <a:spcAft>
                <a:spcPts val="1000"/>
              </a:spcAft>
              <a:buNone/>
            </a:pPr>
            <a:r>
              <a:rPr lang="en-IN" sz="2400" dirty="0">
                <a:ea typeface="Times New Roman" panose="02020603050405020304" pitchFamily="18" charset="0"/>
                <a:cs typeface="Times New Roman" panose="02020603050405020304" pitchFamily="18" charset="0"/>
              </a:rPr>
              <a:t>(</a:t>
            </a:r>
            <a:r>
              <a:rPr lang="en-IN" sz="2400" dirty="0" err="1">
                <a:ea typeface="Times New Roman" panose="02020603050405020304" pitchFamily="18" charset="0"/>
                <a:cs typeface="Times New Roman" panose="02020603050405020304" pitchFamily="18" charset="0"/>
              </a:rPr>
              <a:t>oR</a:t>
            </a:r>
            <a:r>
              <a:rPr lang="en-IN" sz="2400" dirty="0">
                <a:ea typeface="Times New Roman" panose="02020603050405020304" pitchFamily="18" charset="0"/>
                <a:cs typeface="Times New Roman" panose="02020603050405020304" pitchFamily="18" charset="0"/>
              </a:rPr>
              <a:t>)</a:t>
            </a:r>
          </a:p>
          <a:p>
            <a:pPr marL="0" marR="114300" lvl="0" indent="0" algn="just">
              <a:lnSpc>
                <a:spcPct val="115000"/>
              </a:lnSpc>
              <a:spcAft>
                <a:spcPts val="1000"/>
              </a:spcAft>
              <a:buNone/>
            </a:pPr>
            <a:r>
              <a:rPr lang="en-IN" sz="2400" dirty="0">
                <a:ea typeface="Times New Roman" panose="02020603050405020304" pitchFamily="18" charset="0"/>
                <a:cs typeface="Times New Roman" panose="02020603050405020304" pitchFamily="18" charset="0"/>
              </a:rPr>
              <a:t>b) Use decision tree to classify the students in a class based on their academic performance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8658741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A4D2BE-632B-4B43-AE28-24C589C7CEAD}"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9638329D-F553-44E6-9DC4-26CAE6166484}"/>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F20E0B7E-3A04-489E-A77A-04FBCF0C295E}"/>
              </a:ext>
            </a:extLst>
          </p:cNvPr>
          <p:cNvSpPr>
            <a:spLocks noGrp="1"/>
          </p:cNvSpPr>
          <p:nvPr>
            <p:ph idx="1"/>
          </p:nvPr>
        </p:nvSpPr>
        <p:spPr>
          <a:xfrm>
            <a:off x="457200" y="998956"/>
            <a:ext cx="8229600" cy="5127207"/>
          </a:xfrm>
        </p:spPr>
        <p:txBody>
          <a:bodyPr>
            <a:normAutofit/>
          </a:bodyPr>
          <a:lstStyle/>
          <a:p>
            <a:pPr marL="0" indent="0" algn="just">
              <a:lnSpc>
                <a:spcPct val="115000"/>
              </a:lnSpc>
              <a:spcAft>
                <a:spcPts val="1000"/>
              </a:spcAft>
              <a:buNone/>
            </a:pPr>
            <a:endParaRPr lang="en-IN" sz="22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B1C20319-2DAE-46DC-B644-3B8B71480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91007"/>
            <a:ext cx="7543800" cy="5127207"/>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BC2D77-7FEB-41AB-B02C-EE803BC2BE58}"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9638329D-F553-44E6-9DC4-26CAE6166484}"/>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F20E0B7E-3A04-489E-A77A-04FBCF0C295E}"/>
              </a:ext>
            </a:extLst>
          </p:cNvPr>
          <p:cNvSpPr>
            <a:spLocks noGrp="1"/>
          </p:cNvSpPr>
          <p:nvPr>
            <p:ph idx="1"/>
          </p:nvPr>
        </p:nvSpPr>
        <p:spPr>
          <a:xfrm>
            <a:off x="457200" y="998956"/>
            <a:ext cx="8229600" cy="5127207"/>
          </a:xfrm>
        </p:spPr>
        <p:txBody>
          <a:bodyPr>
            <a:normAutofit/>
          </a:bodyPr>
          <a:lstStyle/>
          <a:p>
            <a:pPr marL="0" indent="0">
              <a:lnSpc>
                <a:spcPct val="115000"/>
              </a:lnSpc>
              <a:spcAft>
                <a:spcPts val="0"/>
              </a:spcAft>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ABED1D96-62BE-43FB-AC6A-505C145E1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17808"/>
            <a:ext cx="7543800" cy="4937896"/>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7035590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94AD6F-3BB1-4CB4-98F7-71D49BB5487A}"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9638329D-F553-44E6-9DC4-26CAE6166484}"/>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sp>
        <p:nvSpPr>
          <p:cNvPr id="5" name="Content Placeholder 4">
            <a:extLst>
              <a:ext uri="{FF2B5EF4-FFF2-40B4-BE49-F238E27FC236}">
                <a16:creationId xmlns:a16="http://schemas.microsoft.com/office/drawing/2014/main" id="{F20E0B7E-3A04-489E-A77A-04FBCF0C295E}"/>
              </a:ext>
            </a:extLst>
          </p:cNvPr>
          <p:cNvSpPr>
            <a:spLocks noGrp="1"/>
          </p:cNvSpPr>
          <p:nvPr>
            <p:ph idx="1"/>
          </p:nvPr>
        </p:nvSpPr>
        <p:spPr>
          <a:xfrm>
            <a:off x="457200" y="998956"/>
            <a:ext cx="8229600" cy="5127207"/>
          </a:xfrm>
        </p:spPr>
        <p:txBody>
          <a:bodyPr>
            <a:normAutofit/>
          </a:bodyPr>
          <a:lstStyle/>
          <a:p>
            <a:pPr marL="0" indent="0">
              <a:lnSpc>
                <a:spcPct val="115000"/>
              </a:lnSpc>
              <a:spcAft>
                <a:spcPts val="100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16F46549-2DFE-4032-9826-562BA530B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6938"/>
            <a:ext cx="8153400" cy="4676775"/>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525982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1800" dirty="0">
                <a:latin typeface="Times New Roman" pitchFamily="18" charset="0"/>
                <a:cs typeface="Times New Roman" pitchFamily="18" charset="0"/>
              </a:rPr>
              <a:t>1. </a:t>
            </a:r>
            <a:r>
              <a:rPr lang="en-US" sz="2400" dirty="0">
                <a:latin typeface="Times New Roman" pitchFamily="18" charset="0"/>
                <a:cs typeface="Times New Roman" pitchFamily="18" charset="0"/>
              </a:rPr>
              <a:t>Concept learning as search through H</a:t>
            </a:r>
          </a:p>
          <a:p>
            <a:pPr algn="just">
              <a:lnSpc>
                <a:spcPct val="150000"/>
              </a:lnSpc>
              <a:buNone/>
            </a:pPr>
            <a:r>
              <a:rPr lang="en-US" sz="2400" dirty="0">
                <a:latin typeface="Times New Roman" pitchFamily="18" charset="0"/>
                <a:cs typeface="Times New Roman" pitchFamily="18" charset="0"/>
              </a:rPr>
              <a:t>2. General-to-specific ordering over H</a:t>
            </a:r>
          </a:p>
          <a:p>
            <a:pPr algn="just">
              <a:lnSpc>
                <a:spcPct val="150000"/>
              </a:lnSpc>
              <a:buNone/>
            </a:pPr>
            <a:r>
              <a:rPr lang="en-US" sz="2400" dirty="0">
                <a:latin typeface="Times New Roman" pitchFamily="18" charset="0"/>
                <a:cs typeface="Times New Roman" pitchFamily="18" charset="0"/>
              </a:rPr>
              <a:t>3. Version space candidate elimination algorithm</a:t>
            </a:r>
          </a:p>
          <a:p>
            <a:pPr algn="just">
              <a:lnSpc>
                <a:spcPct val="150000"/>
              </a:lnSpc>
              <a:buNone/>
            </a:pPr>
            <a:r>
              <a:rPr lang="en-US" sz="2400" dirty="0">
                <a:latin typeface="Times New Roman" pitchFamily="18" charset="0"/>
                <a:cs typeface="Times New Roman" pitchFamily="18" charset="0"/>
              </a:rPr>
              <a:t>4. S and G boundaries characterize learner’s uncertainty</a:t>
            </a:r>
          </a:p>
          <a:p>
            <a:pPr algn="just">
              <a:lnSpc>
                <a:spcPct val="150000"/>
              </a:lnSpc>
              <a:buNone/>
            </a:pPr>
            <a:r>
              <a:rPr lang="en-US" sz="2400" dirty="0">
                <a:latin typeface="Times New Roman" pitchFamily="18" charset="0"/>
                <a:cs typeface="Times New Roman" pitchFamily="18" charset="0"/>
              </a:rPr>
              <a:t>5. Learner can generate useful queries</a:t>
            </a:r>
          </a:p>
          <a:p>
            <a:pPr algn="just">
              <a:lnSpc>
                <a:spcPct val="150000"/>
              </a:lnSpc>
              <a:buNone/>
            </a:pPr>
            <a:r>
              <a:rPr lang="en-US" sz="2400" dirty="0">
                <a:latin typeface="Times New Roman" pitchFamily="18" charset="0"/>
                <a:cs typeface="Times New Roman" pitchFamily="18" charset="0"/>
              </a:rPr>
              <a:t>6. Inductive leaps possible only if learner is biased</a:t>
            </a:r>
          </a:p>
          <a:p>
            <a:pPr algn="just">
              <a:lnSpc>
                <a:spcPct val="150000"/>
              </a:lnSpc>
              <a:buNone/>
            </a:pPr>
            <a:r>
              <a:rPr lang="en-US" sz="2400" dirty="0">
                <a:latin typeface="Times New Roman" pitchFamily="18" charset="0"/>
                <a:cs typeface="Times New Roman" pitchFamily="18" charset="0"/>
              </a:rPr>
              <a:t>7. Inductive learners can be </a:t>
            </a:r>
            <a:r>
              <a:rPr lang="en-US" sz="2400" dirty="0" err="1">
                <a:latin typeface="Times New Roman" pitchFamily="18" charset="0"/>
                <a:cs typeface="Times New Roman" pitchFamily="18" charset="0"/>
              </a:rPr>
              <a:t>modelled</a:t>
            </a:r>
            <a:r>
              <a:rPr lang="en-US" sz="2400" dirty="0">
                <a:latin typeface="Times New Roman" pitchFamily="18" charset="0"/>
                <a:cs typeface="Times New Roman" pitchFamily="18" charset="0"/>
              </a:rPr>
              <a:t> by equivalent deductive systems</a:t>
            </a:r>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036D853D-47DF-479A-9F8D-9AE16563B759}"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 N SINGH                                    KCS 055 ( MLT)                                Unit 1</a:t>
            </a:r>
            <a:endParaRPr lang="en-US" dirty="0"/>
          </a:p>
        </p:txBody>
      </p:sp>
    </p:spTree>
    <p:extLst>
      <p:ext uri="{BB962C8B-B14F-4D97-AF65-F5344CB8AC3E}">
        <p14:creationId xmlns:p14="http://schemas.microsoft.com/office/powerpoint/2010/main" val="13859821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7C9811-5AED-4A10-9E0C-374CA134704D}" type="datetime1">
              <a:rPr lang="en-US" smtClean="0"/>
              <a:t>3/1/2022</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147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Questions</a:t>
            </a:r>
          </a:p>
        </p:txBody>
      </p:sp>
      <p:pic>
        <p:nvPicPr>
          <p:cNvPr id="542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a:t>K N SINGH                                    KCS 055 ( MLT)                                Unit 1</a:t>
            </a:r>
            <a:endParaRPr lang="en-US" dirty="0"/>
          </a:p>
        </p:txBody>
      </p:sp>
      <p:sp>
        <p:nvSpPr>
          <p:cNvPr id="54279" name="Content Placeholder 2"/>
          <p:cNvSpPr>
            <a:spLocks noGrp="1"/>
          </p:cNvSpPr>
          <p:nvPr>
            <p:ph idx="1"/>
          </p:nvPr>
        </p:nvSpPr>
        <p:spPr>
          <a:xfrm>
            <a:off x="152400" y="990600"/>
            <a:ext cx="8991600" cy="5486400"/>
          </a:xfrm>
        </p:spPr>
        <p:txBody>
          <a:bodyPr>
            <a:normAutofit/>
          </a:bodyPr>
          <a:lstStyle/>
          <a:p>
            <a:pPr eaLnBrk="1" hangingPunct="1">
              <a:buFont typeface="Arial" panose="020B0604020202020204" pitchFamily="34" charset="0"/>
              <a:buNone/>
            </a:pPr>
            <a:r>
              <a:rPr lang="en-US" altLang="en-US" sz="2200" dirty="0"/>
              <a:t>1. Choose correct option</a:t>
            </a:r>
          </a:p>
          <a:p>
            <a:pPr eaLnBrk="1" hangingPunct="1">
              <a:buNone/>
            </a:pPr>
            <a:r>
              <a:rPr lang="en-US" altLang="en-US" sz="2200" dirty="0"/>
              <a:t>     </a:t>
            </a:r>
            <a:r>
              <a:rPr lang="en-US" altLang="en-US" sz="2200" dirty="0" err="1"/>
              <a:t>i</a:t>
            </a:r>
            <a:r>
              <a:rPr lang="en-US" altLang="en-US" sz="2200" dirty="0"/>
              <a:t>. Supervised Learning    ii. Unsupervised Learning iii. Reinforcement Learning </a:t>
            </a:r>
          </a:p>
          <a:p>
            <a:pPr eaLnBrk="1" hangingPunct="1">
              <a:buNone/>
            </a:pPr>
            <a:r>
              <a:rPr lang="en-US" altLang="en-US" sz="2200" dirty="0"/>
              <a:t>a. </a:t>
            </a:r>
            <a:r>
              <a:rPr lang="en-IN" sz="2200" dirty="0"/>
              <a:t>Game AI</a:t>
            </a:r>
            <a:r>
              <a:rPr lang="en-US" altLang="en-US" sz="2200" dirty="0"/>
              <a:t> Skill </a:t>
            </a:r>
            <a:r>
              <a:rPr lang="en-US" altLang="en-US" sz="2200" dirty="0" err="1"/>
              <a:t>Aquisition</a:t>
            </a:r>
            <a:r>
              <a:rPr lang="en-US" altLang="en-US" sz="2200" dirty="0"/>
              <a:t>, and Robot Navigation are applications of …….</a:t>
            </a:r>
          </a:p>
          <a:p>
            <a:pPr eaLnBrk="1" hangingPunct="1">
              <a:buNone/>
            </a:pPr>
            <a:r>
              <a:rPr lang="en-US" altLang="en-US" sz="2200" dirty="0"/>
              <a:t>b. </a:t>
            </a:r>
            <a:r>
              <a:rPr lang="en-US" altLang="en-US" sz="2200" dirty="0" err="1"/>
              <a:t>Targetted</a:t>
            </a:r>
            <a:r>
              <a:rPr lang="en-US" altLang="en-US" sz="2200" dirty="0"/>
              <a:t> marketing, Recommended Systems are applications of -------------.</a:t>
            </a:r>
          </a:p>
          <a:p>
            <a:pPr eaLnBrk="1" hangingPunct="1">
              <a:buNone/>
            </a:pPr>
            <a:r>
              <a:rPr lang="en-US" altLang="en-US" sz="2200" dirty="0"/>
              <a:t>c. Fraud Detection, Image Classification are applications of -------------.</a:t>
            </a:r>
          </a:p>
          <a:p>
            <a:pPr>
              <a:buNone/>
            </a:pPr>
            <a:r>
              <a:rPr lang="en-US" altLang="en-US" sz="2200" dirty="0"/>
              <a:t>2. Choose correct option</a:t>
            </a:r>
          </a:p>
          <a:p>
            <a:pPr eaLnBrk="1" hangingPunct="1">
              <a:buNone/>
            </a:pPr>
            <a:r>
              <a:rPr lang="en-US" altLang="en-US" sz="2200" dirty="0" err="1"/>
              <a:t>i</a:t>
            </a:r>
            <a:r>
              <a:rPr lang="en-US" altLang="en-US" sz="2200" dirty="0"/>
              <a:t>) Existing (ii) discrete (iii) Version Space (iv) continuous</a:t>
            </a:r>
          </a:p>
          <a:p>
            <a:pPr marL="457200" indent="-457200" eaLnBrk="1" hangingPunct="1">
              <a:buAutoNum type="alphaLcPeriod"/>
            </a:pPr>
            <a:r>
              <a:rPr lang="en-US" altLang="en-US" sz="2200" dirty="0"/>
              <a:t>The Candidate-Elimination Algorithm represents the---------</a:t>
            </a:r>
          </a:p>
          <a:p>
            <a:pPr marL="457200" indent="-457200" eaLnBrk="1" hangingPunct="1">
              <a:buAutoNum type="alphaLcPeriod"/>
            </a:pPr>
            <a:r>
              <a:rPr lang="en-US" altLang="en-US" sz="2200" dirty="0"/>
              <a:t>Inductive learning takes examples and generalizes rather than starting with ----------------------</a:t>
            </a:r>
          </a:p>
          <a:p>
            <a:pPr marL="457200" indent="-457200" eaLnBrk="1" hangingPunct="1">
              <a:buAutoNum type="alphaLcPeriod"/>
            </a:pPr>
            <a:r>
              <a:rPr lang="en-US" altLang="en-US" sz="2200" dirty="0"/>
              <a:t>Classification problem have------levels</a:t>
            </a:r>
          </a:p>
          <a:p>
            <a:pPr marL="457200" indent="-457200" eaLnBrk="1" hangingPunct="1">
              <a:buAutoNum type="alphaLcPeriod"/>
            </a:pPr>
            <a:r>
              <a:rPr lang="en-US" altLang="en-US" sz="2200" dirty="0"/>
              <a:t>Regression problem have---------levels</a:t>
            </a:r>
          </a:p>
        </p:txBody>
      </p:sp>
    </p:spTree>
    <p:extLst>
      <p:ext uri="{BB962C8B-B14F-4D97-AF65-F5344CB8AC3E}">
        <p14:creationId xmlns:p14="http://schemas.microsoft.com/office/powerpoint/2010/main" val="33038144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AC9E82-8DD8-470F-9D71-42CFD8C08CE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2" name="Rectangle 1">
            <a:extLst>
              <a:ext uri="{FF2B5EF4-FFF2-40B4-BE49-F238E27FC236}">
                <a16:creationId xmlns:a16="http://schemas.microsoft.com/office/drawing/2014/main" id="{424179C7-E95A-43DF-BFC1-8F2C66C5FFFC}"/>
              </a:ext>
            </a:extLst>
          </p:cNvPr>
          <p:cNvSpPr/>
          <p:nvPr/>
        </p:nvSpPr>
        <p:spPr>
          <a:xfrm>
            <a:off x="457200" y="946421"/>
            <a:ext cx="8229600" cy="4967514"/>
          </a:xfrm>
          <a:prstGeom prst="rect">
            <a:avLst/>
          </a:prstGeom>
        </p:spPr>
        <p:txBody>
          <a:bodyPr wrap="square">
            <a:spAutoFit/>
          </a:bodyPr>
          <a:lstStyle/>
          <a:p>
            <a:pPr marL="342900" indent="-342900" algn="just">
              <a:spcBef>
                <a:spcPct val="20000"/>
              </a:spcBef>
              <a:buFont typeface="Arial" panose="020B0604020202020204" pitchFamily="34" charset="0"/>
              <a:buChar char="•"/>
            </a:pPr>
            <a:r>
              <a:rPr lang="en-IN" sz="2400" dirty="0"/>
              <a:t>Concept learning can be cast as a problem of searching through a large predefined space of potential hypotheses. </a:t>
            </a:r>
          </a:p>
          <a:p>
            <a:pPr marL="342900" indent="-342900" algn="just">
              <a:spcBef>
                <a:spcPct val="20000"/>
              </a:spcBef>
              <a:buFont typeface="Arial" panose="020B0604020202020204" pitchFamily="34" charset="0"/>
              <a:buChar char="•"/>
            </a:pPr>
            <a:endParaRPr lang="en-IN" sz="2400" dirty="0"/>
          </a:p>
          <a:p>
            <a:pPr marL="342900" indent="-342900" algn="just">
              <a:spcBef>
                <a:spcPct val="20000"/>
              </a:spcBef>
              <a:buFont typeface="Arial" panose="020B0604020202020204" pitchFamily="34" charset="0"/>
              <a:buChar char="•"/>
            </a:pPr>
            <a:r>
              <a:rPr lang="en-IN" sz="2400" dirty="0"/>
              <a:t> General-to-specific partial ordering of hypotheses provides a useful structure for search.</a:t>
            </a:r>
          </a:p>
          <a:p>
            <a:pPr algn="just">
              <a:spcBef>
                <a:spcPct val="20000"/>
              </a:spcBef>
            </a:pPr>
            <a:r>
              <a:rPr lang="en-IN" sz="2400" dirty="0"/>
              <a:t> </a:t>
            </a:r>
          </a:p>
          <a:p>
            <a:pPr marL="342900" indent="-342900" algn="just">
              <a:spcBef>
                <a:spcPct val="20000"/>
              </a:spcBef>
              <a:buFont typeface="Arial" panose="020B0604020202020204" pitchFamily="34" charset="0"/>
              <a:buChar char="•"/>
            </a:pPr>
            <a:r>
              <a:rPr lang="en-IN" sz="2400" dirty="0"/>
              <a:t>Find-S algorithm performs specific-to general search to find the most specific hypothesis.</a:t>
            </a:r>
          </a:p>
          <a:p>
            <a:pPr marL="342900" indent="-342900" algn="just">
              <a:spcBef>
                <a:spcPct val="20000"/>
              </a:spcBef>
              <a:buFont typeface="Arial" panose="020B0604020202020204" pitchFamily="34" charset="0"/>
              <a:buChar char="•"/>
            </a:pPr>
            <a:endParaRPr lang="en-IN" sz="2400" dirty="0"/>
          </a:p>
          <a:p>
            <a:pPr marL="342900" indent="-342900" algn="just">
              <a:spcBef>
                <a:spcPct val="20000"/>
              </a:spcBef>
              <a:buFont typeface="Arial" panose="020B0604020202020204" pitchFamily="34" charset="0"/>
              <a:buChar char="•"/>
            </a:pPr>
            <a:r>
              <a:rPr lang="en-IN" sz="2400" dirty="0"/>
              <a:t>Candidate-Elimination algorithm computes version space by incrementally computing the sets of maximally specific (S) and maximally general (G) hypotheses.</a:t>
            </a:r>
            <a:endParaRPr lang="en-IN" sz="2200" dirty="0"/>
          </a:p>
        </p:txBody>
      </p:sp>
      <p:sp>
        <p:nvSpPr>
          <p:cNvPr id="10" name="Footer Placeholder 12">
            <a:extLst>
              <a:ext uri="{FF2B5EF4-FFF2-40B4-BE49-F238E27FC236}">
                <a16:creationId xmlns:a16="http://schemas.microsoft.com/office/drawing/2014/main" id="{EC211438-9207-4372-8AB2-F17461F75BBA}"/>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41B36B-E020-4F2E-BFD8-9F81415779D5}"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2" name="Rectangle 1">
            <a:extLst>
              <a:ext uri="{FF2B5EF4-FFF2-40B4-BE49-F238E27FC236}">
                <a16:creationId xmlns:a16="http://schemas.microsoft.com/office/drawing/2014/main" id="{424179C7-E95A-43DF-BFC1-8F2C66C5FFFC}"/>
              </a:ext>
            </a:extLst>
          </p:cNvPr>
          <p:cNvSpPr/>
          <p:nvPr/>
        </p:nvSpPr>
        <p:spPr>
          <a:xfrm>
            <a:off x="457200" y="946421"/>
            <a:ext cx="8229600" cy="4967514"/>
          </a:xfrm>
          <a:prstGeom prst="rect">
            <a:avLst/>
          </a:prstGeom>
        </p:spPr>
        <p:txBody>
          <a:bodyPr wrap="square">
            <a:spAutoFit/>
          </a:bodyPr>
          <a:lstStyle/>
          <a:p>
            <a:pPr marL="342900" indent="-342900" algn="just">
              <a:spcBef>
                <a:spcPct val="20000"/>
              </a:spcBef>
              <a:buFont typeface="Arial" panose="020B0604020202020204" pitchFamily="34" charset="0"/>
              <a:buChar char="•"/>
            </a:pPr>
            <a:r>
              <a:rPr lang="en-IN" sz="2400" dirty="0"/>
              <a:t>S and G delimit the entire set of hypotheses consistent with the data.</a:t>
            </a:r>
          </a:p>
          <a:p>
            <a:pPr marL="342900" indent="-342900" algn="just">
              <a:spcBef>
                <a:spcPct val="20000"/>
              </a:spcBef>
              <a:buFont typeface="Arial" panose="020B0604020202020204" pitchFamily="34" charset="0"/>
              <a:buChar char="•"/>
            </a:pPr>
            <a:endParaRPr lang="en-IN" sz="2400" dirty="0"/>
          </a:p>
          <a:p>
            <a:pPr marL="342900" indent="-342900" algn="just">
              <a:spcBef>
                <a:spcPct val="20000"/>
              </a:spcBef>
              <a:buFont typeface="Arial" panose="020B0604020202020204" pitchFamily="34" charset="0"/>
              <a:buChar char="•"/>
            </a:pPr>
            <a:r>
              <a:rPr lang="en-IN" sz="2400" dirty="0"/>
              <a:t> Version spaces and Candidate-Elimination algorithm provide a useful conceptual framework for studying concept learning.</a:t>
            </a:r>
          </a:p>
          <a:p>
            <a:pPr algn="just">
              <a:spcBef>
                <a:spcPct val="20000"/>
              </a:spcBef>
            </a:pPr>
            <a:r>
              <a:rPr lang="en-IN" sz="2400" dirty="0"/>
              <a:t> </a:t>
            </a:r>
          </a:p>
          <a:p>
            <a:pPr marL="342900" indent="-342900" algn="just">
              <a:spcBef>
                <a:spcPct val="20000"/>
              </a:spcBef>
              <a:buFont typeface="Arial" panose="020B0604020202020204" pitchFamily="34" charset="0"/>
              <a:buChar char="•"/>
            </a:pPr>
            <a:r>
              <a:rPr lang="en-IN" sz="2400" dirty="0"/>
              <a:t>Candidate-Elimination algorithm is not robust to noisy data or to situations where the unknown target concept is not expressible in the provided hypothesis space.</a:t>
            </a:r>
          </a:p>
          <a:p>
            <a:pPr marL="342900" indent="-342900" algn="just">
              <a:spcBef>
                <a:spcPct val="20000"/>
              </a:spcBef>
              <a:buFont typeface="Arial" panose="020B0604020202020204" pitchFamily="34" charset="0"/>
              <a:buChar char="•"/>
            </a:pPr>
            <a:endParaRPr lang="en-IN" sz="2400" dirty="0"/>
          </a:p>
          <a:p>
            <a:pPr marL="342900" indent="-342900" algn="just">
              <a:spcBef>
                <a:spcPct val="20000"/>
              </a:spcBef>
              <a:buFont typeface="Arial" panose="020B0604020202020204" pitchFamily="34" charset="0"/>
              <a:buChar char="•"/>
            </a:pPr>
            <a:r>
              <a:rPr lang="en-IN" sz="2400" dirty="0"/>
              <a:t>Inductive bias in Candidate-Elimination algorithm is that target concept exists in H.</a:t>
            </a:r>
            <a:endParaRPr lang="en-IN" sz="2200" dirty="0"/>
          </a:p>
        </p:txBody>
      </p:sp>
      <p:sp>
        <p:nvSpPr>
          <p:cNvPr id="10" name="Footer Placeholder 12">
            <a:extLst>
              <a:ext uri="{FF2B5EF4-FFF2-40B4-BE49-F238E27FC236}">
                <a16:creationId xmlns:a16="http://schemas.microsoft.com/office/drawing/2014/main" id="{EC211438-9207-4372-8AB2-F17461F75BBA}"/>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03479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147B4C16-6178-4EE8-8CAF-9A5993056E9F}"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Result Analysis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K N SINGH                                    KCS 055 ( MLT)                                Unit 1</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356789443"/>
              </p:ext>
            </p:extLst>
          </p:nvPr>
        </p:nvGraphicFramePr>
        <p:xfrm>
          <a:off x="990600" y="1397000"/>
          <a:ext cx="7010400" cy="20955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698500">
                <a:tc gridSpan="2">
                  <a:txBody>
                    <a:bodyPr/>
                    <a:lstStyle/>
                    <a:p>
                      <a:pPr marL="0" algn="l" defTabSz="914400" rtl="0" eaLnBrk="1" latinLnBrk="0" hangingPunct="1"/>
                      <a:r>
                        <a:rPr lang="en-US" sz="2200" kern="1200" dirty="0">
                          <a:solidFill>
                            <a:schemeClr val="tx1"/>
                          </a:solidFill>
                          <a:latin typeface="+mn-lt"/>
                          <a:ea typeface="+mn-ea"/>
                          <a:cs typeface="+mn-cs"/>
                        </a:rPr>
                        <a:t>MLT(KCS-055)</a:t>
                      </a:r>
                    </a:p>
                  </a:txBody>
                  <a:tcPr/>
                </a:tc>
                <a:tc hMerge="1">
                  <a:txBody>
                    <a:bodyPr/>
                    <a:lstStyle/>
                    <a:p>
                      <a:endParaRPr lang="en-US" dirty="0"/>
                    </a:p>
                  </a:txBody>
                  <a:tcPr/>
                </a:tc>
                <a:extLst>
                  <a:ext uri="{0D108BD9-81ED-4DB2-BD59-A6C34878D82A}">
                    <a16:rowId xmlns:a16="http://schemas.microsoft.com/office/drawing/2014/main" val="10000"/>
                  </a:ext>
                </a:extLst>
              </a:tr>
              <a:tr h="698500">
                <a:tc>
                  <a:txBody>
                    <a:bodyPr/>
                    <a:lstStyle/>
                    <a:p>
                      <a:pPr marL="0" algn="l" defTabSz="914400" rtl="0" eaLnBrk="1" latinLnBrk="0" hangingPunct="1"/>
                      <a:r>
                        <a:rPr lang="en-US" sz="2200" kern="1200" dirty="0">
                          <a:solidFill>
                            <a:schemeClr val="tx1"/>
                          </a:solidFill>
                          <a:latin typeface="+mn-lt"/>
                          <a:ea typeface="+mn-ea"/>
                          <a:cs typeface="+mn-cs"/>
                        </a:rPr>
                        <a:t>Subject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95.62</a:t>
                      </a:r>
                    </a:p>
                  </a:txBody>
                  <a:tcPr/>
                </a:tc>
                <a:extLst>
                  <a:ext uri="{0D108BD9-81ED-4DB2-BD59-A6C34878D82A}">
                    <a16:rowId xmlns:a16="http://schemas.microsoft.com/office/drawing/2014/main" val="10002"/>
                  </a:ext>
                </a:extLst>
              </a:tr>
              <a:tr h="698500">
                <a:tc>
                  <a:txBody>
                    <a:bodyPr/>
                    <a:lstStyle/>
                    <a:p>
                      <a:pPr marL="0" algn="l" defTabSz="914400" rtl="0" eaLnBrk="1" latinLnBrk="0" hangingPunct="1"/>
                      <a:r>
                        <a:rPr lang="en-US" sz="2200" kern="1200" dirty="0">
                          <a:solidFill>
                            <a:schemeClr val="tx1"/>
                          </a:solidFill>
                          <a:latin typeface="+mn-lt"/>
                          <a:ea typeface="+mn-ea"/>
                          <a:cs typeface="+mn-cs"/>
                        </a:rPr>
                        <a:t>Faculty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92.65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78284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BBC7C6-ED8E-4BB0-89C1-FEF8D7EA3EE3}"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mj-lt"/>
              </a:rPr>
              <a:t>References</a:t>
            </a:r>
            <a:endParaRPr kumimoji="0" lang="en-US" sz="3000" b="0" i="0" u="none" strike="noStrike" kern="1200" cap="none" spc="0" normalizeH="0" baseline="0" noProof="0" dirty="0">
              <a:ln>
                <a:noFill/>
              </a:ln>
              <a:solidFill>
                <a:schemeClr val="dk1"/>
              </a:solidFill>
              <a:effectLst/>
              <a:uLnTx/>
              <a:uFillTx/>
              <a:latin typeface="+mj-lt"/>
              <a:ea typeface="+mn-ea"/>
              <a:cs typeface="+mn-cs"/>
            </a:endParaRPr>
          </a:p>
        </p:txBody>
      </p:sp>
      <p:sp>
        <p:nvSpPr>
          <p:cNvPr id="9" name="Content Placeholder 8"/>
          <p:cNvSpPr>
            <a:spLocks noGrp="1"/>
          </p:cNvSpPr>
          <p:nvPr>
            <p:ph idx="1"/>
          </p:nvPr>
        </p:nvSpPr>
        <p:spPr>
          <a:xfrm>
            <a:off x="457201" y="1143000"/>
            <a:ext cx="8458200" cy="4598182"/>
          </a:xfrm>
          <a:prstGeom prst="rect">
            <a:avLst/>
          </a:prstGeom>
          <a:noFill/>
        </p:spPr>
        <p:txBody>
          <a:bodyPr wrap="square" lIns="91440" tIns="45720" rIns="91440" bIns="45720">
            <a:spAutoFit/>
          </a:bodyPr>
          <a:lstStyle/>
          <a:p>
            <a:pPr algn="just"/>
            <a:r>
              <a:rPr lang="en-IN" sz="2400" dirty="0"/>
              <a:t>https://www.studytonight.com/post/leetcode-solution-best-time-to-buy-and-sell-stock-problem</a:t>
            </a:r>
          </a:p>
          <a:p>
            <a:pPr algn="just"/>
            <a:endParaRPr lang="en-IN" sz="2400" dirty="0"/>
          </a:p>
          <a:p>
            <a:pPr algn="just"/>
            <a:r>
              <a:rPr lang="en-IN" sz="2400" dirty="0">
                <a:hlinkClick r:id="rId2">
                  <a:extLst>
                    <a:ext uri="{A12FA001-AC4F-418D-AE19-62706E023703}">
                      <ahyp:hlinkClr xmlns:ahyp="http://schemas.microsoft.com/office/drawing/2018/hyperlinkcolor" val="tx"/>
                    </a:ext>
                  </a:extLst>
                </a:hlinkClick>
              </a:rPr>
              <a:t>https://www.studytonight.com/post/designing-a-learning-system-the-first-step-to-machine-learning</a:t>
            </a:r>
            <a:endParaRPr lang="en-IN" sz="2400" dirty="0"/>
          </a:p>
          <a:p>
            <a:pPr algn="just"/>
            <a:endParaRPr lang="en-IN" sz="2400" dirty="0"/>
          </a:p>
          <a:p>
            <a:pPr algn="just"/>
            <a:r>
              <a:rPr lang="en-IN" sz="2400" dirty="0"/>
              <a:t>https://dzone.com/articles/issues-with-machine-learning-in-software-developme(issues in </a:t>
            </a:r>
            <a:r>
              <a:rPr lang="en-IN" sz="2400" dirty="0" err="1"/>
              <a:t>Ml</a:t>
            </a:r>
            <a:r>
              <a:rPr lang="en-IN" sz="2400" dirty="0"/>
              <a:t>)</a:t>
            </a:r>
          </a:p>
          <a:p>
            <a:pPr algn="just"/>
            <a:endParaRPr lang="en-IN" sz="2400" dirty="0"/>
          </a:p>
          <a:p>
            <a:pPr algn="just"/>
            <a:r>
              <a:rPr lang="en-IN" sz="2400" dirty="0"/>
              <a:t>https://www.slideshare.net/ParthaSarathiKar3/practical-issues-in-machine-learning-75693480(issues in ML)</a:t>
            </a:r>
          </a:p>
        </p:txBody>
      </p:sp>
      <p:sp>
        <p:nvSpPr>
          <p:cNvPr id="10" name="Footer Placeholder 12">
            <a:extLst>
              <a:ext uri="{FF2B5EF4-FFF2-40B4-BE49-F238E27FC236}">
                <a16:creationId xmlns:a16="http://schemas.microsoft.com/office/drawing/2014/main" id="{FEDB848C-F3E2-440C-9F90-07BBDFF699FA}"/>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5552202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0404FC-1E8B-4D09-966E-256F5BE7BA12}"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mj-lt"/>
              </a:rPr>
              <a:t>References</a:t>
            </a:r>
            <a:endParaRPr kumimoji="0" lang="en-US" sz="3000" b="0" i="0" u="none" strike="noStrike" kern="1200" cap="none" spc="0" normalizeH="0" baseline="0" noProof="0" dirty="0">
              <a:ln>
                <a:noFill/>
              </a:ln>
              <a:solidFill>
                <a:schemeClr val="dk1"/>
              </a:solidFill>
              <a:effectLst/>
              <a:uLnTx/>
              <a:uFillTx/>
              <a:latin typeface="+mj-lt"/>
              <a:ea typeface="+mn-ea"/>
              <a:cs typeface="+mn-cs"/>
            </a:endParaRPr>
          </a:p>
        </p:txBody>
      </p:sp>
      <p:sp>
        <p:nvSpPr>
          <p:cNvPr id="9" name="Content Placeholder 8"/>
          <p:cNvSpPr>
            <a:spLocks noGrp="1"/>
          </p:cNvSpPr>
          <p:nvPr>
            <p:ph idx="1"/>
          </p:nvPr>
        </p:nvSpPr>
        <p:spPr>
          <a:xfrm>
            <a:off x="457201" y="1143000"/>
            <a:ext cx="8458200" cy="2456057"/>
          </a:xfrm>
          <a:prstGeom prst="rect">
            <a:avLst/>
          </a:prstGeom>
          <a:noFill/>
        </p:spPr>
        <p:txBody>
          <a:bodyPr wrap="square" lIns="91440" tIns="45720" rIns="91440" bIns="45720">
            <a:spAutoFit/>
          </a:bodyPr>
          <a:lstStyle/>
          <a:p>
            <a:pPr algn="just"/>
            <a:r>
              <a:rPr lang="en-IN" sz="2400" dirty="0"/>
              <a:t>http://staff.fit.ac.cy/com.ph/ml/ML_Lecture_2.pdf(comlete unit 1 content)</a:t>
            </a:r>
          </a:p>
          <a:p>
            <a:pPr algn="just"/>
            <a:r>
              <a:rPr lang="en-IN" sz="2400" dirty="0"/>
              <a:t>https://bi.snu.ac.kr/Courses/g-ai04_2/ML02.pdf(complete 1 unit)</a:t>
            </a:r>
          </a:p>
          <a:p>
            <a:pPr algn="just"/>
            <a:r>
              <a:rPr lang="en-IN" sz="2400" dirty="0"/>
              <a:t>https://slideplayer.com/slide/4245918/(best slide unit 1 content find s or hypothesis)</a:t>
            </a:r>
            <a:endParaRPr lang="en-US" sz="2400" b="1" dirty="0">
              <a:ln w="10541" cmpd="sng">
                <a:solidFill>
                  <a:schemeClr val="accent1">
                    <a:shade val="88000"/>
                    <a:satMod val="110000"/>
                  </a:schemeClr>
                </a:solidFill>
                <a:prstDash val="solid"/>
              </a:ln>
            </a:endParaRPr>
          </a:p>
        </p:txBody>
      </p:sp>
      <p:sp>
        <p:nvSpPr>
          <p:cNvPr id="10" name="Footer Placeholder 12">
            <a:extLst>
              <a:ext uri="{FF2B5EF4-FFF2-40B4-BE49-F238E27FC236}">
                <a16:creationId xmlns:a16="http://schemas.microsoft.com/office/drawing/2014/main" id="{FEDB848C-F3E2-440C-9F90-07BBDFF699FA}"/>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36092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AFD2DB-A5D0-413D-B506-3FEE6EA2015B}"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Footer Placeholder 12">
            <a:extLst>
              <a:ext uri="{FF2B5EF4-FFF2-40B4-BE49-F238E27FC236}">
                <a16:creationId xmlns:a16="http://schemas.microsoft.com/office/drawing/2014/main" id="{FEDB848C-F3E2-440C-9F90-07BBDFF699FA}"/>
              </a:ext>
            </a:extLst>
          </p:cNvPr>
          <p:cNvSpPr>
            <a:spLocks noGrp="1"/>
          </p:cNvSpPr>
          <p:nvPr>
            <p:ph type="ftr" sz="quarter" idx="11"/>
          </p:nvPr>
        </p:nvSpPr>
        <p:spPr>
          <a:xfrm>
            <a:off x="2262433" y="6174557"/>
            <a:ext cx="5052767" cy="438969"/>
          </a:xfrm>
        </p:spPr>
        <p:txBody>
          <a:bodyPr/>
          <a:lstStyle/>
          <a:p>
            <a:r>
              <a:rPr lang="en-US"/>
              <a:t>K N SINGH                                    KCS 055 ( MLT)                                Unit 1</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14064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F70CFA-AA93-466B-9D70-37947EB54434}"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295400" y="985261"/>
            <a:ext cx="6477000" cy="5371089"/>
          </a:xfrm>
          <a:prstGeom prst="rect">
            <a:avLst/>
          </a:prstGeom>
        </p:spPr>
      </p:pic>
    </p:spTree>
    <p:extLst>
      <p:ext uri="{BB962C8B-B14F-4D97-AF65-F5344CB8AC3E}">
        <p14:creationId xmlns:p14="http://schemas.microsoft.com/office/powerpoint/2010/main" val="427243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DBCD4B-C320-4B7C-BDAE-CABF1DC25895}"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3"/>
          <a:stretch>
            <a:fillRect/>
          </a:stretch>
        </p:blipFill>
        <p:spPr>
          <a:xfrm>
            <a:off x="914399" y="914400"/>
            <a:ext cx="7588201" cy="1929391"/>
          </a:xfrm>
          <a:prstGeom prst="rect">
            <a:avLst/>
          </a:prstGeom>
        </p:spPr>
      </p:pic>
      <p:pic>
        <p:nvPicPr>
          <p:cNvPr id="11" name="Picture 10"/>
          <p:cNvPicPr>
            <a:picLocks noChangeAspect="1"/>
          </p:cNvPicPr>
          <p:nvPr/>
        </p:nvPicPr>
        <p:blipFill>
          <a:blip r:embed="rId4"/>
          <a:stretch>
            <a:fillRect/>
          </a:stretch>
        </p:blipFill>
        <p:spPr>
          <a:xfrm>
            <a:off x="914399" y="1686160"/>
            <a:ext cx="7588201" cy="4456622"/>
          </a:xfrm>
          <a:prstGeom prst="rect">
            <a:avLst/>
          </a:prstGeom>
        </p:spPr>
      </p:pic>
    </p:spTree>
    <p:extLst>
      <p:ext uri="{BB962C8B-B14F-4D97-AF65-F5344CB8AC3E}">
        <p14:creationId xmlns:p14="http://schemas.microsoft.com/office/powerpoint/2010/main" val="396608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839F02-CE33-4699-A87E-0ECA42E4C3CE}"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K N SINGH                                    KCS 055 ( MLT)                                Unit 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028700" y="990600"/>
            <a:ext cx="7086600" cy="5342659"/>
          </a:xfrm>
          <a:prstGeom prst="rect">
            <a:avLst/>
          </a:prstGeom>
        </p:spPr>
      </p:pic>
    </p:spTree>
    <p:extLst>
      <p:ext uri="{BB962C8B-B14F-4D97-AF65-F5344CB8AC3E}">
        <p14:creationId xmlns:p14="http://schemas.microsoft.com/office/powerpoint/2010/main" val="106408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To get started with Machine Learning you must be familiar with the following</a:t>
            </a:r>
          </a:p>
          <a:p>
            <a:pPr algn="just">
              <a:buNone/>
            </a:pPr>
            <a:r>
              <a:rPr lang="en-US" sz="2400" dirty="0">
                <a:latin typeface="Times New Roman" pitchFamily="18" charset="0"/>
                <a:cs typeface="Times New Roman" pitchFamily="18" charset="0"/>
              </a:rPr>
              <a:t>concepts:</a:t>
            </a:r>
          </a:p>
          <a:p>
            <a:pPr algn="just">
              <a:buFont typeface="Wingdings" pitchFamily="2" charset="2"/>
              <a:buChar char="Ø"/>
            </a:pPr>
            <a:r>
              <a:rPr lang="en-US" sz="2400" b="1" dirty="0">
                <a:latin typeface="Times New Roman" pitchFamily="18" charset="0"/>
                <a:cs typeface="Times New Roman" pitchFamily="18" charset="0"/>
              </a:rPr>
              <a:t>Algebra</a:t>
            </a:r>
          </a:p>
          <a:p>
            <a:pPr algn="just">
              <a:buFont typeface="Courier New" pitchFamily="49" charset="0"/>
              <a:buChar char="o"/>
            </a:pPr>
            <a:r>
              <a:rPr lang="en-US" sz="2400" dirty="0">
                <a:latin typeface="Times New Roman" pitchFamily="18" charset="0"/>
                <a:cs typeface="Times New Roman" pitchFamily="18" charset="0"/>
              </a:rPr>
              <a:t>variables, coefficients, and functions</a:t>
            </a:r>
          </a:p>
          <a:p>
            <a:pPr algn="just">
              <a:buFont typeface="Courier New" pitchFamily="49" charset="0"/>
              <a:buChar char="o"/>
            </a:pPr>
            <a:r>
              <a:rPr lang="en-US" sz="2400" dirty="0">
                <a:latin typeface="Times New Roman" pitchFamily="18" charset="0"/>
                <a:cs typeface="Times New Roman" pitchFamily="18" charset="0"/>
              </a:rPr>
              <a:t>linear equations such as y=b+w1x1+w2x2</a:t>
            </a:r>
          </a:p>
          <a:p>
            <a:pPr algn="just">
              <a:buFont typeface="Courier New" pitchFamily="49" charset="0"/>
              <a:buChar char="o"/>
            </a:pPr>
            <a:r>
              <a:rPr lang="en-US" sz="2400" dirty="0">
                <a:latin typeface="Times New Roman" pitchFamily="18" charset="0"/>
                <a:cs typeface="Times New Roman" pitchFamily="18" charset="0"/>
              </a:rPr>
              <a:t>logarithms, and logarithmic equations such as y=</a:t>
            </a:r>
            <a:r>
              <a:rPr lang="en-US" sz="2400" dirty="0" err="1">
                <a:latin typeface="Times New Roman" pitchFamily="18" charset="0"/>
                <a:cs typeface="Times New Roman" pitchFamily="18" charset="0"/>
              </a:rPr>
              <a:t>ln</a:t>
            </a:r>
            <a:r>
              <a:rPr lang="en-US" sz="2400" dirty="0">
                <a:latin typeface="Times New Roman" pitchFamily="18" charset="0"/>
                <a:cs typeface="Times New Roman" pitchFamily="18" charset="0"/>
              </a:rPr>
              <a:t>(1+ez)</a:t>
            </a:r>
          </a:p>
          <a:p>
            <a:pPr algn="just">
              <a:buFont typeface="Courier New" pitchFamily="49" charset="0"/>
              <a:buChar char="o"/>
            </a:pPr>
            <a:r>
              <a:rPr lang="en-US" sz="2400" dirty="0">
                <a:latin typeface="Times New Roman" pitchFamily="18" charset="0"/>
                <a:cs typeface="Times New Roman" pitchFamily="18" charset="0"/>
              </a:rPr>
              <a:t>sigmoid function</a:t>
            </a:r>
          </a:p>
          <a:p>
            <a:pPr algn="just">
              <a:buFont typeface="Wingdings" pitchFamily="2" charset="2"/>
              <a:buChar char="Ø"/>
            </a:pPr>
            <a:r>
              <a:rPr lang="en-US" sz="2400" b="1" dirty="0">
                <a:latin typeface="Times New Roman" pitchFamily="18" charset="0"/>
                <a:cs typeface="Times New Roman" pitchFamily="18" charset="0"/>
              </a:rPr>
              <a:t>Linear algebra</a:t>
            </a:r>
          </a:p>
          <a:p>
            <a:pPr algn="just">
              <a:buFont typeface="Courier New" pitchFamily="49" charset="0"/>
              <a:buChar char="o"/>
            </a:pPr>
            <a:r>
              <a:rPr lang="en-US" sz="2400" dirty="0">
                <a:latin typeface="Times New Roman" pitchFamily="18" charset="0"/>
                <a:cs typeface="Times New Roman" pitchFamily="18" charset="0"/>
              </a:rPr>
              <a:t>tensor and tensor rank</a:t>
            </a:r>
          </a:p>
          <a:p>
            <a:pPr algn="just">
              <a:buFont typeface="Courier New" pitchFamily="49" charset="0"/>
              <a:buChar char="o"/>
            </a:pPr>
            <a:r>
              <a:rPr lang="en-US" sz="2400" dirty="0">
                <a:latin typeface="Times New Roman" pitchFamily="18" charset="0"/>
                <a:cs typeface="Times New Roman" pitchFamily="18" charset="0"/>
              </a:rPr>
              <a:t>matrix multiplication</a:t>
            </a:r>
          </a:p>
          <a:p>
            <a:pPr algn="just">
              <a:buFont typeface="Courier New" pitchFamily="49" charset="0"/>
              <a:buChar char="o"/>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CBA7EEAF-3335-4D64-9AB2-54A8F14B9B74}" type="datetime1">
              <a:rPr lang="en-US" smtClean="0"/>
              <a:t>3/1/2022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Prerequisite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981200" y="6356350"/>
            <a:ext cx="5562600" cy="365125"/>
          </a:xfrm>
        </p:spPr>
        <p:txBody>
          <a:bodyPr/>
          <a:lstStyle/>
          <a:p>
            <a:r>
              <a:rPr lang="en-US"/>
              <a:t>K N SINGH                                    KCS 055 ( MLT)                                Unit 1</a:t>
            </a:r>
            <a:endParaRPr lang="en-US" dirty="0"/>
          </a:p>
        </p:txBody>
      </p:sp>
    </p:spTree>
    <p:extLst>
      <p:ext uri="{BB962C8B-B14F-4D97-AF65-F5344CB8AC3E}">
        <p14:creationId xmlns:p14="http://schemas.microsoft.com/office/powerpoint/2010/main" val="199235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673BCB-4204-40D2-A447-BFDC622FAC53}"/>
              </a:ext>
            </a:extLst>
          </p:cNvPr>
          <p:cNvSpPr>
            <a:spLocks noGrp="1"/>
          </p:cNvSpPr>
          <p:nvPr>
            <p:ph type="title"/>
          </p:nvPr>
        </p:nvSpPr>
        <p:spPr>
          <a:xfrm>
            <a:off x="457200" y="131763"/>
            <a:ext cx="8229600" cy="1143000"/>
          </a:xfrm>
        </p:spPr>
        <p:txBody>
          <a:bodyPr>
            <a:normAutofit fontScale="90000"/>
          </a:bodyPr>
          <a:lstStyle/>
          <a:p>
            <a:pPr>
              <a:defRPr/>
            </a:pP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Faculty Profile</a:t>
            </a:r>
          </a:p>
        </p:txBody>
      </p:sp>
      <p:sp>
        <p:nvSpPr>
          <p:cNvPr id="3" name="Content Placeholder 2">
            <a:extLst>
              <a:ext uri="{FF2B5EF4-FFF2-40B4-BE49-F238E27FC236}">
                <a16:creationId xmlns:a16="http://schemas.microsoft.com/office/drawing/2014/main" id="{0C4D04FC-4667-4561-9959-F9C6DABA88B8}"/>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r>
              <a:rPr lang="en-US" sz="2400" dirty="0">
                <a:cs typeface="Times New Roman" panose="02020603050405020304" pitchFamily="18" charset="0"/>
              </a:rPr>
              <a:t>Name: Alisha Sikri</a:t>
            </a:r>
          </a:p>
          <a:p>
            <a:pPr algn="just">
              <a:buFont typeface="Wingdings" panose="05000000000000000000" pitchFamily="2" charset="2"/>
              <a:buChar char="Ø"/>
              <a:defRPr/>
            </a:pPr>
            <a:r>
              <a:rPr lang="en-US" sz="2400" dirty="0">
                <a:cs typeface="Times New Roman" panose="02020603050405020304" pitchFamily="18" charset="0"/>
              </a:rPr>
              <a:t>Qualification: PhD (Pursuing)</a:t>
            </a:r>
          </a:p>
          <a:p>
            <a:pPr algn="just">
              <a:buFont typeface="Wingdings" panose="05000000000000000000" pitchFamily="2" charset="2"/>
              <a:buChar char="Ø"/>
              <a:defRPr/>
            </a:pPr>
            <a:r>
              <a:rPr lang="en-US" sz="2400" dirty="0">
                <a:cs typeface="Times New Roman" panose="02020603050405020304" pitchFamily="18" charset="0"/>
              </a:rPr>
              <a:t>Specialization Areas: Machine Learning, Artificial Intelligence</a:t>
            </a:r>
          </a:p>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109455D0-D4C0-48D9-B895-586B1BA7412E}"/>
              </a:ext>
            </a:extLst>
          </p:cNvPr>
          <p:cNvSpPr>
            <a:spLocks noGrp="1"/>
          </p:cNvSpPr>
          <p:nvPr>
            <p:ph type="dt" sz="quarter" idx="10"/>
          </p:nvPr>
        </p:nvSpPr>
        <p:spPr/>
        <p:txBody>
          <a:bodyPr/>
          <a:lstStyle/>
          <a:p>
            <a:pPr>
              <a:defRPr/>
            </a:pPr>
            <a:fld id="{EC14437D-0D31-4663-9D12-C83D4FD89A24}" type="datetime3">
              <a:rPr lang="en-US"/>
              <a:pPr>
                <a:defRPr/>
              </a:pPr>
              <a:t>1 March 2022</a:t>
            </a:fld>
            <a:endParaRPr lang="en-US" dirty="0"/>
          </a:p>
        </p:txBody>
      </p:sp>
      <p:sp>
        <p:nvSpPr>
          <p:cNvPr id="5" name="Footer Placeholder 4">
            <a:extLst>
              <a:ext uri="{FF2B5EF4-FFF2-40B4-BE49-F238E27FC236}">
                <a16:creationId xmlns:a16="http://schemas.microsoft.com/office/drawing/2014/main" id="{BE4B91BB-AEE4-4597-97F1-EC1A76776771}"/>
              </a:ext>
            </a:extLst>
          </p:cNvPr>
          <p:cNvSpPr>
            <a:spLocks noGrp="1"/>
          </p:cNvSpPr>
          <p:nvPr>
            <p:ph type="ftr" sz="quarter" idx="11"/>
          </p:nvPr>
        </p:nvSpPr>
        <p:spPr>
          <a:xfrm>
            <a:off x="3124200" y="6356350"/>
            <a:ext cx="4495800" cy="365125"/>
          </a:xfrm>
        </p:spPr>
        <p:txBody>
          <a:bodyPr/>
          <a:lstStyle/>
          <a:p>
            <a:pPr>
              <a:defRPr/>
            </a:pPr>
            <a:r>
              <a:rPr lang="fi-FI"/>
              <a:t>Alisha Sikri ACSML0401                             Unit 01</a:t>
            </a:r>
            <a:endParaRPr lang="en-US" dirty="0"/>
          </a:p>
        </p:txBody>
      </p:sp>
      <p:sp>
        <p:nvSpPr>
          <p:cNvPr id="12294" name="Slide Number Placeholder 5">
            <a:extLst>
              <a:ext uri="{FF2B5EF4-FFF2-40B4-BE49-F238E27FC236}">
                <a16:creationId xmlns:a16="http://schemas.microsoft.com/office/drawing/2014/main" id="{8F855C08-C6C4-441A-A5CE-0D81F21349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2E0F79-4250-4BFF-8862-FE010B1379E8}"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9C23CA12-B136-4C0B-9755-B3F8DE11B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BEC62AD2-FD37-42E3-B864-B038ECF7A877}"/>
              </a:ext>
            </a:extLst>
          </p:cNvPr>
          <p:cNvGraphicFramePr>
            <a:graphicFrameLocks noGrp="1"/>
          </p:cNvGraphicFramePr>
          <p:nvPr/>
        </p:nvGraphicFramePr>
        <p:xfrm>
          <a:off x="990600" y="3124200"/>
          <a:ext cx="6096000" cy="2133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3340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10000"/>
                  </a:ext>
                </a:extLst>
              </a:tr>
              <a:tr h="533400">
                <a:tc>
                  <a:txBody>
                    <a:bodyPr/>
                    <a:lstStyle/>
                    <a:p>
                      <a:r>
                        <a:rPr lang="en-IN" dirty="0"/>
                        <a:t>PhD</a:t>
                      </a:r>
                    </a:p>
                  </a:txBody>
                  <a:tcPr/>
                </a:tc>
                <a:tc>
                  <a:txBody>
                    <a:bodyPr/>
                    <a:lstStyle/>
                    <a:p>
                      <a:r>
                        <a:rPr lang="en-IN" dirty="0"/>
                        <a:t>SRM University, NCR</a:t>
                      </a:r>
                    </a:p>
                  </a:txBody>
                  <a:tcPr/>
                </a:tc>
                <a:tc>
                  <a:txBody>
                    <a:bodyPr/>
                    <a:lstStyle/>
                    <a:p>
                      <a:r>
                        <a:rPr lang="en-IN" dirty="0"/>
                        <a:t>Pursuing</a:t>
                      </a:r>
                    </a:p>
                  </a:txBody>
                  <a:tcPr/>
                </a:tc>
                <a:extLst>
                  <a:ext uri="{0D108BD9-81ED-4DB2-BD59-A6C34878D82A}">
                    <a16:rowId xmlns:a16="http://schemas.microsoft.com/office/drawing/2014/main" val="10001"/>
                  </a:ext>
                </a:extLst>
              </a:tr>
              <a:tr h="533400">
                <a:tc>
                  <a:txBody>
                    <a:bodyPr/>
                    <a:lstStyle/>
                    <a:p>
                      <a:r>
                        <a:rPr lang="en-IN" dirty="0" err="1"/>
                        <a:t>M.Tech</a:t>
                      </a:r>
                      <a:endParaRPr lang="en-IN" dirty="0"/>
                    </a:p>
                  </a:txBody>
                  <a:tcPr/>
                </a:tc>
                <a:tc>
                  <a:txBody>
                    <a:bodyPr/>
                    <a:lstStyle/>
                    <a:p>
                      <a:r>
                        <a:rPr lang="en-IN" dirty="0"/>
                        <a:t>DCRUST University, Murthal</a:t>
                      </a:r>
                    </a:p>
                  </a:txBody>
                  <a:tcPr/>
                </a:tc>
                <a:tc>
                  <a:txBody>
                    <a:bodyPr/>
                    <a:lstStyle/>
                    <a:p>
                      <a:r>
                        <a:rPr lang="en-IN" dirty="0"/>
                        <a:t>2016</a:t>
                      </a:r>
                    </a:p>
                  </a:txBody>
                  <a:tcPr/>
                </a:tc>
                <a:extLst>
                  <a:ext uri="{0D108BD9-81ED-4DB2-BD59-A6C34878D82A}">
                    <a16:rowId xmlns:a16="http://schemas.microsoft.com/office/drawing/2014/main" val="10002"/>
                  </a:ext>
                </a:extLst>
              </a:tr>
              <a:tr h="533400">
                <a:tc>
                  <a:txBody>
                    <a:bodyPr/>
                    <a:lstStyle/>
                    <a:p>
                      <a:r>
                        <a:rPr lang="en-IN" dirty="0" err="1"/>
                        <a:t>B.Tech</a:t>
                      </a:r>
                      <a:endParaRPr lang="en-IN" dirty="0"/>
                    </a:p>
                  </a:txBody>
                  <a:tcPr/>
                </a:tc>
                <a:tc>
                  <a:txBody>
                    <a:bodyPr/>
                    <a:lstStyle/>
                    <a:p>
                      <a:r>
                        <a:rPr lang="en-IN" dirty="0"/>
                        <a:t>MDU, Rohtak</a:t>
                      </a:r>
                    </a:p>
                  </a:txBody>
                  <a:tcPr/>
                </a:tc>
                <a:tc>
                  <a:txBody>
                    <a:bodyPr/>
                    <a:lstStyle/>
                    <a:p>
                      <a:r>
                        <a:rPr lang="en-IN" dirty="0"/>
                        <a:t>2014</a:t>
                      </a:r>
                    </a:p>
                  </a:txBody>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b="1" dirty="0">
                <a:latin typeface="Times New Roman" pitchFamily="18" charset="0"/>
                <a:cs typeface="Times New Roman" pitchFamily="18" charset="0"/>
              </a:rPr>
              <a:t>Trigonometry</a:t>
            </a:r>
          </a:p>
          <a:p>
            <a:pPr algn="just">
              <a:buNone/>
            </a:pPr>
            <a:r>
              <a:rPr lang="en-US" sz="2400" dirty="0">
                <a:latin typeface="Times New Roman" pitchFamily="18" charset="0"/>
                <a:cs typeface="Times New Roman" pitchFamily="18" charset="0"/>
              </a:rPr>
              <a:t>    Tan h (discussed as an activation function; no prior knowledge needed)</a:t>
            </a:r>
          </a:p>
          <a:p>
            <a:pPr algn="just">
              <a:buFont typeface="Wingdings" pitchFamily="2" charset="2"/>
              <a:buChar char="Ø"/>
            </a:pPr>
            <a:r>
              <a:rPr lang="en-US" sz="2400" b="1" dirty="0">
                <a:latin typeface="Times New Roman" pitchFamily="18" charset="0"/>
                <a:cs typeface="Times New Roman" pitchFamily="18" charset="0"/>
              </a:rPr>
              <a:t>Calculus (optional, for advanced topics)</a:t>
            </a:r>
          </a:p>
          <a:p>
            <a:pPr algn="just">
              <a:buFont typeface="Courier New" pitchFamily="49" charset="0"/>
              <a:buChar char="o"/>
            </a:pPr>
            <a:r>
              <a:rPr lang="en-US" sz="2400" dirty="0">
                <a:latin typeface="Times New Roman" pitchFamily="18" charset="0"/>
                <a:cs typeface="Times New Roman" pitchFamily="18" charset="0"/>
              </a:rPr>
              <a:t>concept of a derivative (you won't have to actually calculate derivatives)</a:t>
            </a:r>
          </a:p>
          <a:p>
            <a:pPr algn="just">
              <a:buFont typeface="Courier New" pitchFamily="49" charset="0"/>
              <a:buChar char="o"/>
            </a:pPr>
            <a:r>
              <a:rPr lang="en-US" sz="2400" dirty="0">
                <a:latin typeface="Times New Roman" pitchFamily="18" charset="0"/>
                <a:cs typeface="Times New Roman" pitchFamily="18" charset="0"/>
              </a:rPr>
              <a:t>gradient or slope</a:t>
            </a:r>
          </a:p>
          <a:p>
            <a:pPr algn="just">
              <a:buFont typeface="Courier New" pitchFamily="49" charset="0"/>
              <a:buChar char="o"/>
            </a:pPr>
            <a:r>
              <a:rPr lang="en-US" sz="2400" dirty="0">
                <a:latin typeface="Times New Roman" pitchFamily="18" charset="0"/>
                <a:cs typeface="Times New Roman" pitchFamily="18" charset="0"/>
              </a:rPr>
              <a:t>partial derivatives (which are closely related to gradients)</a:t>
            </a:r>
          </a:p>
          <a:p>
            <a:pPr algn="just">
              <a:buFont typeface="Courier New" pitchFamily="49" charset="0"/>
              <a:buChar char="o"/>
            </a:pPr>
            <a:r>
              <a:rPr lang="en-US" sz="2400" dirty="0">
                <a:latin typeface="Times New Roman" pitchFamily="18" charset="0"/>
                <a:cs typeface="Times New Roman" pitchFamily="18" charset="0"/>
              </a:rPr>
              <a:t>chain rule (for a full understanding of the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algorithm for training neural networks)</a:t>
            </a:r>
          </a:p>
          <a:p>
            <a:pPr algn="just">
              <a:buNone/>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FCDE6617-8E4B-4628-9AE9-7A3039BCA4CA}"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Prerequisite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981200" y="6356350"/>
            <a:ext cx="5562600" cy="365125"/>
          </a:xfrm>
        </p:spPr>
        <p:txBody>
          <a:bodyPr/>
          <a:lstStyle/>
          <a:p>
            <a:r>
              <a:rPr lang="en-US"/>
              <a:t>K N SINGH                                    KCS 055 ( MLT)                                Unit 1</a:t>
            </a:r>
            <a:endParaRPr lang="en-US" dirty="0"/>
          </a:p>
        </p:txBody>
      </p:sp>
    </p:spTree>
    <p:extLst>
      <p:ext uri="{BB962C8B-B14F-4D97-AF65-F5344CB8AC3E}">
        <p14:creationId xmlns:p14="http://schemas.microsoft.com/office/powerpoint/2010/main" val="44016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2400" b="1" dirty="0">
                <a:latin typeface="Times New Roman" pitchFamily="18" charset="0"/>
                <a:cs typeface="Times New Roman" pitchFamily="18" charset="0"/>
              </a:rPr>
              <a:t>Programming language:</a:t>
            </a:r>
          </a:p>
          <a:p>
            <a:pPr algn="just">
              <a:buNone/>
            </a:pPr>
            <a:r>
              <a:rPr lang="en-US" sz="2400" dirty="0">
                <a:latin typeface="Times New Roman" pitchFamily="18" charset="0"/>
                <a:cs typeface="Times New Roman" pitchFamily="18" charset="0"/>
              </a:rPr>
              <a:t>     It is essential to know programming languages like R and Python in order to implement the whole Machine Learning process. Python and R both provide in-built libraries that make it very easy to implement Machine Learning algorithms.</a:t>
            </a: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46EFA8EB-E789-465B-9E6F-91EAB6006AAB}"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K N SINGH                                    KCS 055 ( MLT)                                Unit 1</a:t>
            </a:r>
            <a:endParaRPr lang="en-US" dirty="0"/>
          </a:p>
        </p:txBody>
      </p:sp>
    </p:spTree>
    <p:extLst>
      <p:ext uri="{BB962C8B-B14F-4D97-AF65-F5344CB8AC3E}">
        <p14:creationId xmlns:p14="http://schemas.microsoft.com/office/powerpoint/2010/main" val="384482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029200"/>
          </a:xfrm>
        </p:spPr>
        <p:txBody>
          <a:bodyPr>
            <a:normAutofit fontScale="85000" lnSpcReduction="20000"/>
          </a:bodyPr>
          <a:lstStyle/>
          <a:p>
            <a:r>
              <a:rPr lang="en-US" sz="2600" b="1" dirty="0"/>
              <a:t>INTRODUCTION TO </a:t>
            </a:r>
            <a:r>
              <a:rPr lang="en-IN" sz="2600" b="1" dirty="0"/>
              <a:t>MACHINE LEARNING TECHNIQUES </a:t>
            </a:r>
            <a:endParaRPr lang="en-US" sz="2800" dirty="0"/>
          </a:p>
          <a:p>
            <a:pPr marL="400050" lvl="1" indent="0" algn="just">
              <a:buNone/>
            </a:pPr>
            <a:r>
              <a:rPr lang="en-IN" sz="2600" dirty="0"/>
              <a:t>Learning, Types of Learning, </a:t>
            </a:r>
          </a:p>
          <a:p>
            <a:pPr marL="400050" lvl="1" indent="0" algn="just">
              <a:buNone/>
            </a:pPr>
            <a:r>
              <a:rPr lang="en-IN" sz="2600" dirty="0"/>
              <a:t>Well defined learning problems, </a:t>
            </a:r>
          </a:p>
          <a:p>
            <a:pPr marL="400050" lvl="1" indent="0" algn="just">
              <a:buNone/>
            </a:pPr>
            <a:r>
              <a:rPr lang="en-IN" sz="2600" dirty="0"/>
              <a:t>Designing a Learning System, </a:t>
            </a:r>
          </a:p>
          <a:p>
            <a:pPr marL="400050" lvl="1" indent="0" algn="just">
              <a:buNone/>
            </a:pPr>
            <a:r>
              <a:rPr lang="en-IN" sz="2600" dirty="0"/>
              <a:t>History of ML,</a:t>
            </a:r>
          </a:p>
          <a:p>
            <a:pPr marL="400050" lvl="1" indent="0" algn="just">
              <a:buNone/>
            </a:pPr>
            <a:r>
              <a:rPr lang="en-IN" sz="2600" dirty="0"/>
              <a:t> Introduction of Machine Learning Approaches </a:t>
            </a:r>
          </a:p>
          <a:p>
            <a:pPr lvl="2" indent="-342900" algn="just"/>
            <a:r>
              <a:rPr lang="en-IN" sz="2600" dirty="0"/>
              <a:t>Artificial Neural Network,</a:t>
            </a:r>
          </a:p>
          <a:p>
            <a:pPr lvl="2" indent="-342900" algn="just"/>
            <a:r>
              <a:rPr lang="en-IN" sz="2600" dirty="0"/>
              <a:t> Clustering, </a:t>
            </a:r>
          </a:p>
          <a:p>
            <a:pPr lvl="2" indent="-342900" algn="just"/>
            <a:r>
              <a:rPr lang="en-IN" sz="2600" dirty="0"/>
              <a:t>Reinforcement Learning, </a:t>
            </a:r>
          </a:p>
          <a:p>
            <a:pPr lvl="2" indent="-342900" algn="just"/>
            <a:r>
              <a:rPr lang="en-IN" sz="2600" dirty="0"/>
              <a:t>Decision Tree Learning,</a:t>
            </a:r>
          </a:p>
          <a:p>
            <a:pPr lvl="2" indent="-342900" algn="just"/>
            <a:r>
              <a:rPr lang="en-IN" sz="2600" dirty="0"/>
              <a:t> Bayesian networks, </a:t>
            </a:r>
          </a:p>
          <a:p>
            <a:pPr lvl="2" indent="-342900" algn="just"/>
            <a:r>
              <a:rPr lang="en-IN" sz="2600" dirty="0"/>
              <a:t>Support Vector Machine, </a:t>
            </a:r>
          </a:p>
          <a:p>
            <a:pPr lvl="2" indent="-342900" algn="just"/>
            <a:r>
              <a:rPr lang="en-IN" sz="2600" dirty="0"/>
              <a:t>Genetic Algorithm</a:t>
            </a:r>
          </a:p>
          <a:p>
            <a:pPr marL="400050" lvl="1" indent="0" algn="just">
              <a:buNone/>
            </a:pPr>
            <a:r>
              <a:rPr lang="en-IN" sz="2600" dirty="0"/>
              <a:t>Issues in Machine Learning and Data Science Vs Machine Learning;</a:t>
            </a:r>
            <a:endParaRPr lang="en-US" sz="2600" dirty="0"/>
          </a:p>
        </p:txBody>
      </p:sp>
      <p:sp>
        <p:nvSpPr>
          <p:cNvPr id="6" name="Date Placeholder 5"/>
          <p:cNvSpPr>
            <a:spLocks noGrp="1"/>
          </p:cNvSpPr>
          <p:nvPr>
            <p:ph type="dt" sz="half" idx="10"/>
          </p:nvPr>
        </p:nvSpPr>
        <p:spPr/>
        <p:txBody>
          <a:bodyPr/>
          <a:lstStyle/>
          <a:p>
            <a:fld id="{6CA2B5C4-5AE4-4197-8CE7-1CFFA565EBC8}" type="datetime1">
              <a:rPr lang="en-US" smtClean="0"/>
              <a:t>3/1/2022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295400" y="11271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Unit 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pPr algn="l"/>
            <a:r>
              <a:rPr lang="en-US"/>
              <a:t>K N SINGH                                    KCS 055 ( MLT)                                Unit 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25000" lnSpcReduction="20000"/>
          </a:bodyPr>
          <a:lstStyle/>
          <a:p>
            <a:pPr algn="ctr">
              <a:buNone/>
            </a:pPr>
            <a:endParaRPr lang="en-US" sz="2400" dirty="0"/>
          </a:p>
          <a:p>
            <a:pPr algn="just">
              <a:lnSpc>
                <a:spcPct val="170000"/>
              </a:lnSpc>
            </a:pPr>
            <a:r>
              <a:rPr lang="en-US" sz="8800" dirty="0"/>
              <a:t> Introduce the fundamentals of </a:t>
            </a:r>
            <a:r>
              <a:rPr lang="en-IN" sz="8800" dirty="0"/>
              <a:t>Well defined learning problems and  Designing a Learning System </a:t>
            </a:r>
          </a:p>
          <a:p>
            <a:pPr algn="just">
              <a:lnSpc>
                <a:spcPct val="170000"/>
              </a:lnSpc>
            </a:pPr>
            <a:r>
              <a:rPr lang="en-IN" sz="8800" dirty="0"/>
              <a:t>to study about basics of ML and issues related to ML.</a:t>
            </a:r>
          </a:p>
          <a:p>
            <a:pPr algn="just">
              <a:lnSpc>
                <a:spcPct val="170000"/>
              </a:lnSpc>
            </a:pPr>
            <a:r>
              <a:rPr lang="en-IN" sz="8800" dirty="0"/>
              <a:t> learn about how Machine Learning Techniques used to solve concept based learning</a:t>
            </a:r>
          </a:p>
        </p:txBody>
      </p:sp>
      <p:sp>
        <p:nvSpPr>
          <p:cNvPr id="4" name="Date Placeholder 3"/>
          <p:cNvSpPr>
            <a:spLocks noGrp="1"/>
          </p:cNvSpPr>
          <p:nvPr>
            <p:ph type="dt" sz="half" idx="10"/>
          </p:nvPr>
        </p:nvSpPr>
        <p:spPr/>
        <p:txBody>
          <a:bodyPr/>
          <a:lstStyle/>
          <a:p>
            <a:fld id="{17E7B20C-6B14-415C-9CFA-508E4E0D1880}" type="datetime1">
              <a:rPr lang="en-US" smtClean="0"/>
              <a:t>3/1/2022</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Unit 1</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9364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77500" lnSpcReduction="20000"/>
          </a:bodyPr>
          <a:lstStyle/>
          <a:p>
            <a:pPr algn="ctr">
              <a:buNone/>
            </a:pPr>
            <a:endParaRPr lang="en-US" sz="2400" dirty="0"/>
          </a:p>
          <a:p>
            <a:pPr marL="857250" lvl="1" indent="-457200" algn="just">
              <a:buFont typeface="Wingdings" panose="05000000000000000000" pitchFamily="2" charset="2"/>
              <a:buChar char="Ø"/>
            </a:pPr>
            <a:r>
              <a:rPr lang="en-IN" sz="2600" dirty="0"/>
              <a:t>Learning, Types of Learning (CO1)</a:t>
            </a:r>
          </a:p>
          <a:p>
            <a:pPr marL="857250" lvl="1" indent="-457200" algn="just">
              <a:buFont typeface="Wingdings" panose="05000000000000000000" pitchFamily="2" charset="2"/>
              <a:buChar char="Ø"/>
            </a:pPr>
            <a:r>
              <a:rPr lang="en-IN" sz="2600" dirty="0"/>
              <a:t>Well defined learning problems(CO1)</a:t>
            </a:r>
          </a:p>
          <a:p>
            <a:pPr marL="857250" lvl="1" indent="-457200" algn="just">
              <a:buFont typeface="Wingdings" panose="05000000000000000000" pitchFamily="2" charset="2"/>
              <a:buChar char="Ø"/>
            </a:pPr>
            <a:r>
              <a:rPr lang="en-IN" sz="2600" dirty="0"/>
              <a:t>Designing a Learning System(CO1)</a:t>
            </a:r>
          </a:p>
          <a:p>
            <a:pPr marL="857250" lvl="1" indent="-457200" algn="just">
              <a:buFont typeface="Wingdings" panose="05000000000000000000" pitchFamily="2" charset="2"/>
              <a:buChar char="Ø"/>
            </a:pPr>
            <a:r>
              <a:rPr lang="en-IN" sz="2600" dirty="0"/>
              <a:t>History of ML(CO1)</a:t>
            </a:r>
          </a:p>
          <a:p>
            <a:pPr marL="857250" lvl="1" indent="-457200" algn="just">
              <a:buFont typeface="Wingdings" panose="05000000000000000000" pitchFamily="2" charset="2"/>
              <a:buChar char="Ø"/>
            </a:pPr>
            <a:r>
              <a:rPr lang="en-IN" sz="2600" dirty="0"/>
              <a:t> Introduction of Machine Learning Approaches (CO1)</a:t>
            </a:r>
          </a:p>
          <a:p>
            <a:pPr marL="857250" lvl="1" indent="-457200" algn="just">
              <a:buFont typeface="Wingdings" panose="05000000000000000000" pitchFamily="2" charset="2"/>
              <a:buChar char="Ø"/>
            </a:pPr>
            <a:endParaRPr lang="en-IN" sz="2600" dirty="0"/>
          </a:p>
          <a:p>
            <a:pPr lvl="2" indent="-342900" algn="just"/>
            <a:r>
              <a:rPr lang="en-IN" sz="2600" dirty="0"/>
              <a:t>Artificial Neural Network,</a:t>
            </a:r>
          </a:p>
          <a:p>
            <a:pPr lvl="2" indent="-342900" algn="just"/>
            <a:r>
              <a:rPr lang="en-IN" sz="2600" dirty="0"/>
              <a:t> Clustering, </a:t>
            </a:r>
          </a:p>
          <a:p>
            <a:pPr lvl="2" indent="-342900" algn="just"/>
            <a:r>
              <a:rPr lang="en-IN" sz="2600" dirty="0"/>
              <a:t>Reinforcement Learning, </a:t>
            </a:r>
          </a:p>
          <a:p>
            <a:pPr lvl="2" indent="-342900" algn="just"/>
            <a:r>
              <a:rPr lang="en-IN" sz="2600" dirty="0"/>
              <a:t>Decision Tree Learning,</a:t>
            </a:r>
          </a:p>
          <a:p>
            <a:pPr lvl="2" indent="-342900" algn="just"/>
            <a:r>
              <a:rPr lang="en-IN" sz="2600" dirty="0"/>
              <a:t> Bayesian networks, </a:t>
            </a:r>
          </a:p>
          <a:p>
            <a:pPr lvl="2" indent="-342900" algn="just"/>
            <a:r>
              <a:rPr lang="en-IN" sz="2600" dirty="0"/>
              <a:t>Support Vector Machine, </a:t>
            </a:r>
          </a:p>
          <a:p>
            <a:pPr lvl="2" indent="-342900" algn="just"/>
            <a:r>
              <a:rPr lang="en-IN" sz="2600" dirty="0"/>
              <a:t>Genetic Algorithm</a:t>
            </a:r>
          </a:p>
          <a:p>
            <a:pPr marL="857250" lvl="1" indent="-457200" algn="just">
              <a:buFont typeface="Wingdings" panose="05000000000000000000" pitchFamily="2" charset="2"/>
              <a:buChar char="Ø"/>
            </a:pPr>
            <a:r>
              <a:rPr lang="en-IN" sz="2600" dirty="0"/>
              <a:t>Issues in Machine Learning and Data Science Vs Machine Learning (CO1)</a:t>
            </a:r>
          </a:p>
        </p:txBody>
      </p:sp>
      <p:sp>
        <p:nvSpPr>
          <p:cNvPr id="4" name="Date Placeholder 3"/>
          <p:cNvSpPr>
            <a:spLocks noGrp="1"/>
          </p:cNvSpPr>
          <p:nvPr>
            <p:ph type="dt" sz="half" idx="10"/>
          </p:nvPr>
        </p:nvSpPr>
        <p:spPr/>
        <p:txBody>
          <a:bodyPr/>
          <a:lstStyle/>
          <a:p>
            <a:fld id="{60E16469-E7AE-4058-B619-D9537D325281}" type="datetime1">
              <a:rPr lang="en-US" smtClean="0"/>
              <a:t>3/1/2022</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Objective/Outcomes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1286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E89930-49D8-4594-B931-98678B0F7CD4}" type="datetime1">
              <a:rPr lang="en-US" smtClean="0"/>
              <a:t>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Introduction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a:extLst>
              <a:ext uri="{FF2B5EF4-FFF2-40B4-BE49-F238E27FC236}">
                <a16:creationId xmlns:a16="http://schemas.microsoft.com/office/drawing/2014/main" id="{FE81F39E-608C-4955-820E-BCCE3B73B213}"/>
              </a:ext>
            </a:extLst>
          </p:cNvPr>
          <p:cNvSpPr>
            <a:spLocks noGrp="1"/>
          </p:cNvSpPr>
          <p:nvPr>
            <p:ph type="ftr" sz="quarter" idx="11"/>
          </p:nvPr>
        </p:nvSpPr>
        <p:spPr>
          <a:xfrm>
            <a:off x="2262433" y="6172200"/>
            <a:ext cx="5052767" cy="438969"/>
          </a:xfrm>
        </p:spPr>
        <p:txBody>
          <a:bodyPr/>
          <a:lstStyle/>
          <a:p>
            <a:pPr algn="l"/>
            <a:r>
              <a:rPr lang="en-US"/>
              <a:t>K N SINGH                                    KCS 055 ( MLT)                                Unit 1</a:t>
            </a:r>
            <a:endParaRPr lang="en-US" dirty="0"/>
          </a:p>
        </p:txBody>
      </p:sp>
      <p:sp>
        <p:nvSpPr>
          <p:cNvPr id="3" name="Content Placeholder 2"/>
          <p:cNvSpPr>
            <a:spLocks noGrp="1"/>
          </p:cNvSpPr>
          <p:nvPr>
            <p:ph idx="1"/>
          </p:nvPr>
        </p:nvSpPr>
        <p:spPr/>
        <p:txBody>
          <a:bodyPr>
            <a:normAutofit/>
          </a:bodyPr>
          <a:lstStyle/>
          <a:p>
            <a:r>
              <a:rPr lang="en-US" sz="2400" dirty="0"/>
              <a:t>Machine learning (ML) is a field of computer science that gives computers the ability to automatically learn without being explicitly programmed. </a:t>
            </a:r>
          </a:p>
          <a:p>
            <a:endParaRPr lang="en-US" sz="2400" dirty="0"/>
          </a:p>
          <a:p>
            <a:pPr marL="0" indent="0">
              <a:buNone/>
            </a:pPr>
            <a:endParaRPr lang="en-US" sz="2400" dirty="0"/>
          </a:p>
          <a:p>
            <a:pPr marL="0" indent="0">
              <a:buNone/>
            </a:pPr>
            <a:r>
              <a:rPr lang="en-US" sz="2400" dirty="0"/>
              <a:t>• Learning from experience on data to make predictions.</a:t>
            </a:r>
          </a:p>
          <a:p>
            <a:endParaRPr lang="en-IN" sz="2400" dirty="0"/>
          </a:p>
        </p:txBody>
      </p:sp>
    </p:spTree>
    <p:extLst>
      <p:ext uri="{BB962C8B-B14F-4D97-AF65-F5344CB8AC3E}">
        <p14:creationId xmlns:p14="http://schemas.microsoft.com/office/powerpoint/2010/main" val="352185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400" dirty="0"/>
              <a:t>Learning is the ability to improve one's behaviour based on experience. </a:t>
            </a:r>
          </a:p>
          <a:p>
            <a:r>
              <a:rPr lang="en-IN" sz="2400" dirty="0"/>
              <a:t> Build computer systems that automatically improve with experience </a:t>
            </a:r>
          </a:p>
          <a:p>
            <a:r>
              <a:rPr lang="en-IN" sz="2400" dirty="0"/>
              <a:t> What are the fundamental laws that govern all learning processes? </a:t>
            </a:r>
          </a:p>
          <a:p>
            <a:r>
              <a:rPr lang="en-IN" sz="2400" dirty="0"/>
              <a:t> Machine Learning explores algorithms that can</a:t>
            </a:r>
          </a:p>
          <a:p>
            <a:pPr lvl="1"/>
            <a:r>
              <a:rPr lang="en-IN" sz="2400" dirty="0"/>
              <a:t> learn from data / build a model from data </a:t>
            </a:r>
          </a:p>
          <a:p>
            <a:pPr lvl="1"/>
            <a:r>
              <a:rPr lang="en-IN" sz="2400" dirty="0"/>
              <a:t> use the model for prediction, decision making or solving  some tasks </a:t>
            </a:r>
          </a:p>
        </p:txBody>
      </p:sp>
      <p:sp>
        <p:nvSpPr>
          <p:cNvPr id="4" name="Date Placeholder 3"/>
          <p:cNvSpPr>
            <a:spLocks noGrp="1"/>
          </p:cNvSpPr>
          <p:nvPr>
            <p:ph type="dt" sz="half" idx="10"/>
          </p:nvPr>
        </p:nvSpPr>
        <p:spPr/>
        <p:txBody>
          <a:bodyPr/>
          <a:lstStyle/>
          <a:p>
            <a:fld id="{067E094A-F4D4-4A28-987D-BBF71739DF9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400" dirty="0"/>
              <a:t>Arthur Samuel (1959). Machine Learning: Field of study that gives computers the ability to learn without being explicitly programmed. </a:t>
            </a:r>
          </a:p>
          <a:p>
            <a:pPr algn="just">
              <a:lnSpc>
                <a:spcPct val="150000"/>
              </a:lnSpc>
            </a:pPr>
            <a:r>
              <a:rPr lang="en-IN" sz="2400" dirty="0"/>
              <a:t>Tom Mitchell (1998) Well-posed Learning Problem: A computer program is said to learn from experience E with respect to some task T and some performance measure P, if its performance on T, as measured by P, improves with experience E.</a:t>
            </a:r>
            <a:endParaRPr lang="en-US" dirty="0"/>
          </a:p>
        </p:txBody>
      </p:sp>
      <p:sp>
        <p:nvSpPr>
          <p:cNvPr id="4" name="Date Placeholder 3"/>
          <p:cNvSpPr>
            <a:spLocks noGrp="1"/>
          </p:cNvSpPr>
          <p:nvPr>
            <p:ph type="dt" sz="half" idx="10"/>
          </p:nvPr>
        </p:nvSpPr>
        <p:spPr/>
        <p:txBody>
          <a:bodyPr/>
          <a:lstStyle/>
          <a:p>
            <a:fld id="{59F685F3-1D89-45D5-956F-EE028819301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Definition(ML)</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05394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400" dirty="0"/>
              <a:t>How to program computers to learn?</a:t>
            </a:r>
          </a:p>
          <a:p>
            <a:pPr lvl="1" algn="just">
              <a:lnSpc>
                <a:spcPct val="150000"/>
              </a:lnSpc>
            </a:pPr>
            <a:r>
              <a:rPr lang="en-IN" sz="2400" dirty="0"/>
              <a:t>Learning: Improving automatically with experience</a:t>
            </a:r>
          </a:p>
          <a:p>
            <a:pPr algn="just">
              <a:lnSpc>
                <a:spcPct val="150000"/>
              </a:lnSpc>
            </a:pPr>
            <a:r>
              <a:rPr lang="en-IN" sz="2400" dirty="0"/>
              <a:t>Example: Computers learning from medical records which treatments are most effective for new diseases</a:t>
            </a:r>
          </a:p>
          <a:p>
            <a:pPr algn="just">
              <a:lnSpc>
                <a:spcPct val="150000"/>
              </a:lnSpc>
            </a:pPr>
            <a:r>
              <a:rPr lang="en-IN" sz="2400" dirty="0"/>
              <a:t>Added value: Better understanding of human learning abilities</a:t>
            </a:r>
          </a:p>
          <a:p>
            <a:pPr marL="0" indent="0" algn="just">
              <a:lnSpc>
                <a:spcPct val="150000"/>
              </a:lnSpc>
              <a:buNone/>
            </a:pPr>
            <a:endParaRPr lang="en-IN" sz="2400" dirty="0"/>
          </a:p>
          <a:p>
            <a:endParaRPr lang="en-US" dirty="0"/>
          </a:p>
        </p:txBody>
      </p:sp>
      <p:sp>
        <p:nvSpPr>
          <p:cNvPr id="4" name="Date Placeholder 3"/>
          <p:cNvSpPr>
            <a:spLocks noGrp="1"/>
          </p:cNvSpPr>
          <p:nvPr>
            <p:ph type="dt" sz="half" idx="10"/>
          </p:nvPr>
        </p:nvSpPr>
        <p:spPr/>
        <p:txBody>
          <a:bodyPr/>
          <a:lstStyle/>
          <a:p>
            <a:fld id="{9F180309-647D-4F80-87CD-634531422C4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41157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r>
              <a:rPr lang="en-IN" sz="2400" dirty="0"/>
              <a:t>“Learning is any process by which a system improves performance from experience.” </a:t>
            </a:r>
            <a:r>
              <a:rPr lang="en-IN" sz="2400" dirty="0">
                <a:latin typeface="Calibri (Body)"/>
              </a:rPr>
              <a:t>- </a:t>
            </a:r>
            <a:r>
              <a:rPr lang="en-IN" sz="2400" dirty="0">
                <a:solidFill>
                  <a:srgbClr val="00B050"/>
                </a:solidFill>
                <a:latin typeface="Calibri (Body)"/>
              </a:rPr>
              <a:t>Herbert Simon</a:t>
            </a:r>
            <a:endParaRPr lang="en-IN" sz="2400" dirty="0"/>
          </a:p>
          <a:p>
            <a:pPr algn="just">
              <a:lnSpc>
                <a:spcPct val="150000"/>
              </a:lnSpc>
            </a:pPr>
            <a:endParaRPr lang="en-IN" sz="2400" dirty="0"/>
          </a:p>
          <a:p>
            <a:pPr algn="just">
              <a:lnSpc>
                <a:spcPct val="150000"/>
              </a:lnSpc>
            </a:pPr>
            <a:r>
              <a:rPr lang="en-IN" sz="2400" dirty="0"/>
              <a:t>“Machine Learning is concerned with computer programs that automatically improve their performance through experience. “</a:t>
            </a:r>
            <a:endParaRPr lang="en-US" dirty="0"/>
          </a:p>
        </p:txBody>
      </p:sp>
      <p:sp>
        <p:nvSpPr>
          <p:cNvPr id="4" name="Date Placeholder 3"/>
          <p:cNvSpPr>
            <a:spLocks noGrp="1"/>
          </p:cNvSpPr>
          <p:nvPr>
            <p:ph type="dt" sz="half" idx="10"/>
          </p:nvPr>
        </p:nvSpPr>
        <p:spPr/>
        <p:txBody>
          <a:bodyPr/>
          <a:lstStyle/>
          <a:p>
            <a:fld id="{ADF2D9E4-42BA-4052-AE54-DF6EF23AB19D}"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0783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13782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Evaluation Scheme</a:t>
            </a:r>
          </a:p>
        </p:txBody>
      </p:sp>
      <p:sp>
        <p:nvSpPr>
          <p:cNvPr id="9" name="Footer Placeholder 8"/>
          <p:cNvSpPr>
            <a:spLocks noGrp="1"/>
          </p:cNvSpPr>
          <p:nvPr>
            <p:ph type="ftr" sz="quarter" idx="11"/>
          </p:nvPr>
        </p:nvSpPr>
        <p:spPr>
          <a:xfrm>
            <a:off x="533400" y="6356350"/>
            <a:ext cx="7772400" cy="365125"/>
          </a:xfrm>
        </p:spPr>
        <p:txBody>
          <a:bodyPr/>
          <a:lstStyle/>
          <a:p>
            <a:r>
              <a:rPr lang="en-IN"/>
              <a:t>K N SINGH                                    KCS 055 ( MLT)                                Unit 1</a:t>
            </a:r>
            <a:endParaRPr lang="en-IN" dirty="0"/>
          </a:p>
        </p:txBody>
      </p:sp>
      <p:pic>
        <p:nvPicPr>
          <p:cNvPr id="2" name="Picture 1"/>
          <p:cNvPicPr>
            <a:picLocks noChangeAspect="1"/>
          </p:cNvPicPr>
          <p:nvPr/>
        </p:nvPicPr>
        <p:blipFill>
          <a:blip r:embed="rId2"/>
          <a:stretch>
            <a:fillRect/>
          </a:stretch>
        </p:blipFill>
        <p:spPr>
          <a:xfrm>
            <a:off x="1066800" y="958769"/>
            <a:ext cx="7296150" cy="5239348"/>
          </a:xfrm>
          <a:prstGeom prst="rect">
            <a:avLst/>
          </a:prstGeom>
        </p:spPr>
      </p:pic>
      <p:sp>
        <p:nvSpPr>
          <p:cNvPr id="3" name="Date Placeholder 2"/>
          <p:cNvSpPr>
            <a:spLocks noGrp="1"/>
          </p:cNvSpPr>
          <p:nvPr>
            <p:ph type="dt" sz="half" idx="10"/>
          </p:nvPr>
        </p:nvSpPr>
        <p:spPr/>
        <p:txBody>
          <a:bodyPr/>
          <a:lstStyle/>
          <a:p>
            <a:fld id="{62D9BFFA-52A5-4CC1-A6CE-44E3D853953C}" type="datetime1">
              <a:rPr lang="en-US" smtClean="0"/>
              <a:t>3/1/2022</a:t>
            </a:fld>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1616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fontScale="92500"/>
          </a:bodyPr>
          <a:lstStyle/>
          <a:p>
            <a:pPr algn="just">
              <a:lnSpc>
                <a:spcPct val="110000"/>
              </a:lnSpc>
              <a:spcAft>
                <a:spcPts val="600"/>
              </a:spcAft>
            </a:pPr>
            <a:r>
              <a:rPr lang="en-US" sz="2400" dirty="0">
                <a:latin typeface="Calibri (Body)"/>
              </a:rPr>
              <a:t>A machine is said to be learning from </a:t>
            </a:r>
            <a:r>
              <a:rPr lang="en-US" sz="2400" dirty="0">
                <a:solidFill>
                  <a:srgbClr val="FF0000"/>
                </a:solidFill>
                <a:latin typeface="Calibri (Body)"/>
              </a:rPr>
              <a:t>past Experiences </a:t>
            </a:r>
            <a:r>
              <a:rPr lang="en-US" sz="2400" dirty="0">
                <a:latin typeface="Calibri (Body)"/>
              </a:rPr>
              <a:t>(data feed in) with respect to some class of </a:t>
            </a:r>
            <a:r>
              <a:rPr lang="en-US" sz="2400" dirty="0">
                <a:solidFill>
                  <a:srgbClr val="FF0000"/>
                </a:solidFill>
                <a:latin typeface="Calibri (Body)"/>
              </a:rPr>
              <a:t>Tasks</a:t>
            </a:r>
            <a:r>
              <a:rPr lang="en-US" sz="2400" dirty="0">
                <a:latin typeface="Calibri (Body)"/>
              </a:rPr>
              <a:t>, if it’s </a:t>
            </a:r>
            <a:r>
              <a:rPr lang="en-US" sz="2400" dirty="0">
                <a:solidFill>
                  <a:srgbClr val="FF0000"/>
                </a:solidFill>
                <a:latin typeface="Calibri (Body)"/>
              </a:rPr>
              <a:t>Performance</a:t>
            </a:r>
            <a:r>
              <a:rPr lang="en-US" sz="2400" dirty="0">
                <a:latin typeface="Calibri (Body)"/>
              </a:rPr>
              <a:t> in a given Task improves with the Experience</a:t>
            </a:r>
          </a:p>
          <a:p>
            <a:pPr algn="just">
              <a:lnSpc>
                <a:spcPct val="90000"/>
              </a:lnSpc>
              <a:spcAft>
                <a:spcPts val="600"/>
              </a:spcAft>
              <a:defRPr/>
            </a:pPr>
            <a:r>
              <a:rPr lang="tr-TR" sz="2400" b="1" dirty="0">
                <a:latin typeface="Calibri (Body)"/>
              </a:rPr>
              <a:t>Learning is used when:</a:t>
            </a:r>
          </a:p>
          <a:p>
            <a:pPr lvl="1" algn="just">
              <a:lnSpc>
                <a:spcPct val="90000"/>
              </a:lnSpc>
              <a:spcAft>
                <a:spcPts val="600"/>
              </a:spcAft>
              <a:defRPr/>
            </a:pPr>
            <a:r>
              <a:rPr lang="tr-TR" sz="2400" dirty="0">
                <a:latin typeface="Calibri (Body)"/>
              </a:rPr>
              <a:t>Human expertise does not exist (navigating on Mars),</a:t>
            </a:r>
          </a:p>
          <a:p>
            <a:pPr lvl="1" algn="just">
              <a:lnSpc>
                <a:spcPct val="90000"/>
              </a:lnSpc>
              <a:spcAft>
                <a:spcPts val="600"/>
              </a:spcAft>
              <a:defRPr/>
            </a:pPr>
            <a:r>
              <a:rPr lang="tr-TR" sz="2400" dirty="0">
                <a:latin typeface="Calibri (Body)"/>
              </a:rPr>
              <a:t>Humans are unable to explain their expertise (speech recognition)</a:t>
            </a:r>
          </a:p>
          <a:p>
            <a:pPr lvl="1" algn="just">
              <a:lnSpc>
                <a:spcPct val="90000"/>
              </a:lnSpc>
              <a:spcAft>
                <a:spcPts val="600"/>
              </a:spcAft>
              <a:defRPr/>
            </a:pPr>
            <a:r>
              <a:rPr lang="tr-TR" sz="2400" dirty="0">
                <a:latin typeface="Calibri (Body)"/>
              </a:rPr>
              <a:t>Solution changes in time (routing on a computer network)</a:t>
            </a:r>
          </a:p>
          <a:p>
            <a:pPr lvl="1" algn="just">
              <a:lnSpc>
                <a:spcPct val="90000"/>
              </a:lnSpc>
              <a:spcAft>
                <a:spcPts val="600"/>
              </a:spcAft>
              <a:defRPr/>
            </a:pPr>
            <a:r>
              <a:rPr lang="tr-TR" sz="2400" dirty="0">
                <a:latin typeface="Calibri (Body)"/>
              </a:rPr>
              <a:t>Solution needs to be adapted to particular cases (user biometrics)</a:t>
            </a:r>
            <a:endParaRPr lang="en-US" sz="2400" dirty="0">
              <a:latin typeface="Calibri (Body)"/>
            </a:endParaRPr>
          </a:p>
          <a:p>
            <a:pPr algn="just">
              <a:lnSpc>
                <a:spcPct val="150000"/>
              </a:lnSpc>
            </a:pPr>
            <a:endParaRPr lang="en-US" dirty="0"/>
          </a:p>
        </p:txBody>
      </p:sp>
      <p:sp>
        <p:nvSpPr>
          <p:cNvPr id="4" name="Date Placeholder 3"/>
          <p:cNvSpPr>
            <a:spLocks noGrp="1"/>
          </p:cNvSpPr>
          <p:nvPr>
            <p:ph type="dt" sz="half" idx="10"/>
          </p:nvPr>
        </p:nvSpPr>
        <p:spPr/>
        <p:txBody>
          <a:bodyPr/>
          <a:lstStyle/>
          <a:p>
            <a:fld id="{A6B84B88-70A3-4A35-8CC0-9723CC311455}"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17030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fontScale="92500" lnSpcReduction="10000"/>
          </a:bodyPr>
          <a:lstStyle/>
          <a:p>
            <a:pPr algn="just">
              <a:lnSpc>
                <a:spcPct val="150000"/>
              </a:lnSpc>
            </a:pPr>
            <a:r>
              <a:rPr lang="en-US" sz="2400" b="1" dirty="0">
                <a:latin typeface="Calibri (Body)"/>
              </a:rPr>
              <a:t>Example</a:t>
            </a:r>
          </a:p>
          <a:p>
            <a:pPr algn="just">
              <a:lnSpc>
                <a:spcPct val="150000"/>
              </a:lnSpc>
              <a:buNone/>
            </a:pPr>
            <a:r>
              <a:rPr lang="en-US" sz="2400" dirty="0">
                <a:latin typeface="Calibri (Body)"/>
              </a:rPr>
              <a:t>	Assume that a machine has to predict whether a customer will buy a specific product lets say “Antivirus” this year or not. The machine will do it by looking at the previous knowledge/past experiences </a:t>
            </a:r>
            <a:r>
              <a:rPr lang="en-US" sz="2400" dirty="0" err="1">
                <a:latin typeface="Calibri (Body)"/>
              </a:rPr>
              <a:t>i.e</a:t>
            </a:r>
            <a:r>
              <a:rPr lang="en-US" sz="2400" dirty="0">
                <a:latin typeface="Calibri (Body)"/>
              </a:rPr>
              <a:t> the data of products that the customer had bought every year and if he buys Antivirus every year, then there is a high probability that the customer is going to buy an antivirus this year as well. This is how machine learning works at the basic conceptual level</a:t>
            </a:r>
          </a:p>
          <a:p>
            <a:pPr algn="just">
              <a:lnSpc>
                <a:spcPct val="150000"/>
              </a:lnSpc>
            </a:pPr>
            <a:endParaRPr lang="en-US" dirty="0"/>
          </a:p>
        </p:txBody>
      </p:sp>
      <p:sp>
        <p:nvSpPr>
          <p:cNvPr id="4" name="Date Placeholder 3"/>
          <p:cNvSpPr>
            <a:spLocks noGrp="1"/>
          </p:cNvSpPr>
          <p:nvPr>
            <p:ph type="dt" sz="half" idx="10"/>
          </p:nvPr>
        </p:nvSpPr>
        <p:spPr/>
        <p:txBody>
          <a:bodyPr/>
          <a:lstStyle/>
          <a:p>
            <a:fld id="{6AA6C946-B845-4C10-A840-A600A333F73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00077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r>
              <a:rPr lang="en-IN" sz="2200" dirty="0"/>
              <a:t>Develop systems that can automatically adapt and customize themselves to individual users.</a:t>
            </a:r>
          </a:p>
          <a:p>
            <a:pPr lvl="1" algn="just">
              <a:lnSpc>
                <a:spcPct val="150000"/>
              </a:lnSpc>
            </a:pPr>
            <a:r>
              <a:rPr lang="en-IN" sz="2200" dirty="0"/>
              <a:t>Personalized news or mail filter</a:t>
            </a:r>
          </a:p>
          <a:p>
            <a:pPr algn="just">
              <a:lnSpc>
                <a:spcPct val="150000"/>
              </a:lnSpc>
            </a:pPr>
            <a:r>
              <a:rPr lang="en-IN" sz="2200" dirty="0"/>
              <a:t>Discover new knowledge from large databases (data mining).</a:t>
            </a:r>
          </a:p>
          <a:p>
            <a:pPr lvl="1" algn="just">
              <a:lnSpc>
                <a:spcPct val="150000"/>
              </a:lnSpc>
            </a:pPr>
            <a:r>
              <a:rPr lang="en-IN" sz="2200" dirty="0"/>
              <a:t> Market basket analysis (e.g. diapers and beer)</a:t>
            </a:r>
          </a:p>
          <a:p>
            <a:pPr algn="just">
              <a:lnSpc>
                <a:spcPct val="150000"/>
              </a:lnSpc>
            </a:pPr>
            <a:r>
              <a:rPr lang="en-IN" sz="2200" dirty="0"/>
              <a:t> Ability to mimic human and replace certain monotonous tasks -which require some intelligence.</a:t>
            </a:r>
          </a:p>
          <a:p>
            <a:pPr lvl="1" algn="just">
              <a:lnSpc>
                <a:spcPct val="150000"/>
              </a:lnSpc>
            </a:pPr>
            <a:r>
              <a:rPr lang="en-IN" sz="2200" dirty="0"/>
              <a:t> like recognizing handwritten characters</a:t>
            </a:r>
            <a:endParaRPr lang="en-US" sz="2200" dirty="0"/>
          </a:p>
        </p:txBody>
      </p:sp>
      <p:sp>
        <p:nvSpPr>
          <p:cNvPr id="4" name="Date Placeholder 3"/>
          <p:cNvSpPr>
            <a:spLocks noGrp="1"/>
          </p:cNvSpPr>
          <p:nvPr>
            <p:ph type="dt" sz="half" idx="10"/>
          </p:nvPr>
        </p:nvSpPr>
        <p:spPr/>
        <p:txBody>
          <a:bodyPr/>
          <a:lstStyle/>
          <a:p>
            <a:fld id="{C069DA5F-55FD-4D39-A4E8-C7BB905396DD}"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Why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3938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r>
              <a:rPr lang="en-IN" sz="2200" dirty="0"/>
              <a:t>Develop systems that are too difficult/expensive to construct manually because they require specific detailed skills or knowledge tuned to a specific task (knowledge engineering bottleneck)</a:t>
            </a:r>
            <a:endParaRPr lang="en-US" sz="2200" dirty="0"/>
          </a:p>
        </p:txBody>
      </p:sp>
      <p:sp>
        <p:nvSpPr>
          <p:cNvPr id="4" name="Date Placeholder 3"/>
          <p:cNvSpPr>
            <a:spLocks noGrp="1"/>
          </p:cNvSpPr>
          <p:nvPr>
            <p:ph type="dt" sz="half" idx="10"/>
          </p:nvPr>
        </p:nvSpPr>
        <p:spPr/>
        <p:txBody>
          <a:bodyPr/>
          <a:lstStyle/>
          <a:p>
            <a:fld id="{D4BF6CE8-8C60-4552-8A93-FBEA8DA7A44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Why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35662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lvl="1" algn="just">
              <a:lnSpc>
                <a:spcPct val="150000"/>
              </a:lnSpc>
            </a:pPr>
            <a:r>
              <a:rPr lang="en-IN" sz="2400" dirty="0"/>
              <a:t>Flood of available data (especially with the advent of the Internet)</a:t>
            </a:r>
          </a:p>
          <a:p>
            <a:pPr lvl="1" algn="just">
              <a:lnSpc>
                <a:spcPct val="150000"/>
              </a:lnSpc>
            </a:pPr>
            <a:r>
              <a:rPr lang="en-IN" sz="2400" dirty="0"/>
              <a:t> Increasing computational power</a:t>
            </a:r>
          </a:p>
          <a:p>
            <a:pPr lvl="1" algn="just">
              <a:lnSpc>
                <a:spcPct val="150000"/>
              </a:lnSpc>
            </a:pPr>
            <a:r>
              <a:rPr lang="en-IN" sz="2400" dirty="0"/>
              <a:t> Growing progress in available algorithms and theory developed by researchers</a:t>
            </a:r>
          </a:p>
          <a:p>
            <a:pPr lvl="1" algn="just">
              <a:lnSpc>
                <a:spcPct val="150000"/>
              </a:lnSpc>
            </a:pPr>
            <a:r>
              <a:rPr lang="en-IN" sz="2400" dirty="0"/>
              <a:t> Increasing support from industries</a:t>
            </a:r>
            <a:endParaRPr lang="en-US" sz="2400" dirty="0"/>
          </a:p>
        </p:txBody>
      </p:sp>
      <p:sp>
        <p:nvSpPr>
          <p:cNvPr id="4" name="Date Placeholder 3"/>
          <p:cNvSpPr>
            <a:spLocks noGrp="1"/>
          </p:cNvSpPr>
          <p:nvPr>
            <p:ph type="dt" sz="half" idx="10"/>
          </p:nvPr>
        </p:nvSpPr>
        <p:spPr/>
        <p:txBody>
          <a:bodyPr/>
          <a:lstStyle/>
          <a:p>
            <a:fld id="{063E2A12-F296-419B-9F78-807C6BE9933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Why Machine Learning(now)?</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280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lnSpcReduction="10000"/>
          </a:bodyPr>
          <a:lstStyle/>
          <a:p>
            <a:pPr algn="just"/>
            <a:r>
              <a:rPr lang="en-IN" sz="2400" dirty="0"/>
              <a:t>The focus of this  field is learning, that is, acquiring skills or knowledge from experience. Most commonly, this means synthesizing useful concepts from historical data.</a:t>
            </a:r>
          </a:p>
          <a:p>
            <a:pPr marL="0" indent="0" algn="just">
              <a:buNone/>
            </a:pPr>
            <a:r>
              <a:rPr lang="en-IN" sz="2400" dirty="0"/>
              <a:t>       Basis of classification of ML system</a:t>
            </a:r>
          </a:p>
          <a:p>
            <a:pPr marL="457200" lvl="1" indent="0" algn="just">
              <a:buNone/>
            </a:pPr>
            <a:r>
              <a:rPr lang="en-US" sz="2400" b="1" dirty="0"/>
              <a:t>1. Three types of Learning are there :- on the basis of whether or not it needs</a:t>
            </a:r>
          </a:p>
          <a:p>
            <a:pPr lvl="1" algn="just"/>
            <a:endParaRPr lang="en-US" sz="2400" b="1" dirty="0"/>
          </a:p>
          <a:p>
            <a:pPr marL="914400" lvl="2" indent="0" algn="just">
              <a:buNone/>
            </a:pPr>
            <a:r>
              <a:rPr lang="en-US" b="1" dirty="0"/>
              <a:t>1.Supervised Learning</a:t>
            </a:r>
          </a:p>
          <a:p>
            <a:pPr marL="914400" lvl="2" indent="0" algn="just">
              <a:buNone/>
            </a:pPr>
            <a:r>
              <a:rPr lang="en-US" b="1" dirty="0"/>
              <a:t>2.Unsupervised Learning </a:t>
            </a:r>
          </a:p>
          <a:p>
            <a:pPr marL="914400" lvl="2" indent="0" algn="just">
              <a:buNone/>
            </a:pPr>
            <a:r>
              <a:rPr lang="en-US" b="1" dirty="0"/>
              <a:t>3. Semi-Supervised  Learning</a:t>
            </a:r>
          </a:p>
          <a:p>
            <a:pPr marL="914400" lvl="2" indent="0" algn="just">
              <a:buNone/>
            </a:pPr>
            <a:r>
              <a:rPr lang="en-US" b="1" dirty="0"/>
              <a:t>3.Reinforcement  Learning</a:t>
            </a:r>
          </a:p>
          <a:p>
            <a:pPr lvl="1">
              <a:lnSpc>
                <a:spcPct val="150000"/>
              </a:lnSpc>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965F9C3E-A537-4FD6-A7E4-70D9C03F246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Types of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87112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r>
              <a:rPr lang="en-IN" sz="2400" dirty="0"/>
              <a:t>Supervised Learning</a:t>
            </a:r>
          </a:p>
          <a:p>
            <a:pPr lvl="1" algn="just"/>
            <a:r>
              <a:rPr lang="en-IN" sz="2400" dirty="0"/>
              <a:t>x, y (pre-classified training examples) </a:t>
            </a:r>
          </a:p>
          <a:p>
            <a:pPr lvl="1" algn="just"/>
            <a:r>
              <a:rPr lang="en-IN" sz="2400" dirty="0"/>
              <a:t>Given an observation x, what is the best label for y?</a:t>
            </a:r>
          </a:p>
          <a:p>
            <a:pPr lvl="1" algn="just"/>
            <a:endParaRPr lang="en-IN" sz="2400" dirty="0"/>
          </a:p>
          <a:p>
            <a:pPr algn="just"/>
            <a:r>
              <a:rPr lang="en-IN" sz="2400" dirty="0"/>
              <a:t>Unsupervised learning </a:t>
            </a:r>
          </a:p>
          <a:p>
            <a:pPr lvl="1" algn="just"/>
            <a:r>
              <a:rPr lang="en-IN" sz="2400" dirty="0"/>
              <a:t>X – Given a set of x’s, cluster or summarize them</a:t>
            </a:r>
          </a:p>
          <a:p>
            <a:pPr lvl="1" algn="just"/>
            <a:endParaRPr lang="en-IN" sz="2400" dirty="0"/>
          </a:p>
          <a:p>
            <a:pPr algn="just"/>
            <a:r>
              <a:rPr lang="en-IN" sz="2400" dirty="0"/>
              <a:t>Reinforcement Learning</a:t>
            </a:r>
          </a:p>
          <a:p>
            <a:pPr lvl="1" algn="just"/>
            <a:r>
              <a:rPr lang="en-IN" sz="2400" dirty="0"/>
              <a:t> Determine what to do based on rewards and punishments. </a:t>
            </a:r>
          </a:p>
          <a:p>
            <a:pPr lvl="1">
              <a:lnSpc>
                <a:spcPct val="150000"/>
              </a:lnSpc>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955F5796-9C30-4133-9183-F26E38654040}"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Types of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6164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F1521B-ED63-41A8-AB45-9ECBECD20970}"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a:extLst>
              <a:ext uri="{FF2B5EF4-FFF2-40B4-BE49-F238E27FC236}">
                <a16:creationId xmlns:a16="http://schemas.microsoft.com/office/drawing/2014/main" id="{BFF36F14-03FB-4295-A4E2-E74FAF507E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433602"/>
            <a:ext cx="8001000" cy="4509998"/>
          </a:xfrm>
        </p:spPr>
      </p:pic>
    </p:spTree>
    <p:extLst>
      <p:ext uri="{BB962C8B-B14F-4D97-AF65-F5344CB8AC3E}">
        <p14:creationId xmlns:p14="http://schemas.microsoft.com/office/powerpoint/2010/main" val="590770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CF8577-00AA-4049-A3F3-547B3B91967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a:extLst>
              <a:ext uri="{FF2B5EF4-FFF2-40B4-BE49-F238E27FC236}">
                <a16:creationId xmlns:a16="http://schemas.microsoft.com/office/drawing/2014/main" id="{64816386-8302-495E-BACE-DA34DD9041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4638" y="1143000"/>
            <a:ext cx="7567123" cy="4876800"/>
          </a:xfrm>
        </p:spPr>
      </p:pic>
    </p:spTree>
    <p:extLst>
      <p:ext uri="{BB962C8B-B14F-4D97-AF65-F5344CB8AC3E}">
        <p14:creationId xmlns:p14="http://schemas.microsoft.com/office/powerpoint/2010/main" val="2051653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A9A50D-F039-4F95-9CB3-85A8BA159ABC}"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2A2C8758-F0D4-4670-8889-2BBC2455E358}"/>
              </a:ext>
            </a:extLst>
          </p:cNvPr>
          <p:cNvSpPr>
            <a:spLocks noGrp="1"/>
          </p:cNvSpPr>
          <p:nvPr>
            <p:ph idx="1"/>
          </p:nvPr>
        </p:nvSpPr>
        <p:spPr>
          <a:xfrm>
            <a:off x="457200" y="1143001"/>
            <a:ext cx="8229600" cy="5129952"/>
          </a:xfrm>
        </p:spPr>
        <p:txBody>
          <a:bodyPr>
            <a:noAutofit/>
          </a:bodyPr>
          <a:lstStyle/>
          <a:p>
            <a:pPr algn="just">
              <a:buFont typeface="Arial" pitchFamily="34" charset="0"/>
              <a:buChar char="•"/>
            </a:pPr>
            <a:r>
              <a:rPr lang="en-IN" sz="2200" dirty="0"/>
              <a:t>As shown in the previous example, we have initially taken some data and marked them as ‘Spam’ or ‘Not Spam’. This </a:t>
            </a:r>
            <a:r>
              <a:rPr lang="en-IN" sz="2200" dirty="0" err="1"/>
              <a:t>labeled</a:t>
            </a:r>
            <a:r>
              <a:rPr lang="en-IN" sz="2200" dirty="0"/>
              <a:t> data is used by the training supervised model, this data is used to train the model.</a:t>
            </a:r>
          </a:p>
          <a:p>
            <a:pPr algn="just">
              <a:buFont typeface="Arial" pitchFamily="34" charset="0"/>
              <a:buChar char="•"/>
            </a:pPr>
            <a:r>
              <a:rPr lang="en-IN" sz="2200" dirty="0"/>
              <a:t>Once it is trained we can test our model by testing it with some test new mails and checking of the model is able to predict the right output.</a:t>
            </a:r>
            <a:endParaRPr lang="en-US" sz="2200" dirty="0"/>
          </a:p>
          <a:p>
            <a:pPr algn="ctr"/>
            <a:r>
              <a:rPr lang="en-IN" sz="2200" b="1" dirty="0"/>
              <a:t>Types of Supervised learning</a:t>
            </a:r>
          </a:p>
          <a:p>
            <a:pPr algn="ctr"/>
            <a:endParaRPr lang="en-IN" sz="2200" b="1" dirty="0"/>
          </a:p>
          <a:p>
            <a:pPr marL="514350" indent="-514350">
              <a:buFont typeface="+mj-lt"/>
              <a:buAutoNum type="romanLcPeriod"/>
            </a:pPr>
            <a:r>
              <a:rPr lang="en-IN" sz="2200" b="1" dirty="0"/>
              <a:t>Classification</a:t>
            </a:r>
            <a:r>
              <a:rPr lang="en-IN" sz="2200" dirty="0"/>
              <a:t>: A classification problem is when the output variable is a category, such as </a:t>
            </a:r>
            <a:r>
              <a:rPr lang="en-IN" sz="2200" dirty="0">
                <a:solidFill>
                  <a:srgbClr val="FF0000"/>
                </a:solidFill>
              </a:rPr>
              <a:t>“red” </a:t>
            </a:r>
            <a:r>
              <a:rPr lang="en-IN" sz="2200" dirty="0"/>
              <a:t>or </a:t>
            </a:r>
            <a:r>
              <a:rPr lang="en-IN" sz="2200" dirty="0">
                <a:solidFill>
                  <a:schemeClr val="tx2">
                    <a:lumMod val="60000"/>
                    <a:lumOff val="40000"/>
                  </a:schemeClr>
                </a:solidFill>
              </a:rPr>
              <a:t>“blue” </a:t>
            </a:r>
            <a:r>
              <a:rPr lang="en-IN" sz="2200" dirty="0"/>
              <a:t>or “disease” and “no disease”.</a:t>
            </a:r>
            <a:endParaRPr lang="en-US" sz="2200" dirty="0"/>
          </a:p>
          <a:p>
            <a:pPr marL="0" indent="0">
              <a:buNone/>
            </a:pPr>
            <a:r>
              <a:rPr lang="en-IN" sz="2200" b="1" dirty="0"/>
              <a:t>ii.      Regression</a:t>
            </a:r>
            <a:r>
              <a:rPr lang="en-IN" sz="2200" dirty="0"/>
              <a:t>: A regression problem is when the output variable is a 	real value, such as “dollars” or “weight”.</a:t>
            </a:r>
          </a:p>
          <a:p>
            <a:pPr algn="just"/>
            <a:endParaRPr lang="en-IN" sz="2200" dirty="0"/>
          </a:p>
          <a:p>
            <a:endParaRPr lang="en-IN" sz="2200" dirty="0"/>
          </a:p>
        </p:txBody>
      </p:sp>
    </p:spTree>
    <p:extLst>
      <p:ext uri="{BB962C8B-B14F-4D97-AF65-F5344CB8AC3E}">
        <p14:creationId xmlns:p14="http://schemas.microsoft.com/office/powerpoint/2010/main" val="427877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791200"/>
          </a:xfrm>
        </p:spPr>
        <p:txBody>
          <a:bodyPr>
            <a:noAutofit/>
          </a:bodyPr>
          <a:lstStyle/>
          <a:p>
            <a:pPr>
              <a:buNone/>
            </a:pPr>
            <a:r>
              <a:rPr lang="en-US" sz="2000" b="1" dirty="0">
                <a:solidFill>
                  <a:srgbClr val="C00000"/>
                </a:solidFill>
              </a:rPr>
              <a:t>Unit-I : Introduction-</a:t>
            </a:r>
            <a:endParaRPr lang="en-IN" sz="2000" b="1" dirty="0">
              <a:solidFill>
                <a:srgbClr val="C00000"/>
              </a:solidFill>
            </a:endParaRPr>
          </a:p>
          <a:p>
            <a:pPr algn="just">
              <a:buNone/>
            </a:pPr>
            <a:r>
              <a:rPr lang="en-US" sz="2000" dirty="0"/>
              <a:t>	</a:t>
            </a:r>
            <a:r>
              <a:rPr lang="en-US" sz="2000" dirty="0">
                <a:solidFill>
                  <a:srgbClr val="00B0F0"/>
                </a:solidFill>
              </a:rPr>
              <a:t>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p>
          <a:p>
            <a:pPr algn="just"/>
            <a:r>
              <a:rPr lang="en-US" sz="2000" b="1" dirty="0">
                <a:solidFill>
                  <a:srgbClr val="C00000"/>
                </a:solidFill>
              </a:rPr>
              <a:t>Unit-II : REGRESSION:</a:t>
            </a:r>
          </a:p>
          <a:p>
            <a:pPr algn="just">
              <a:buNone/>
            </a:pPr>
            <a:r>
              <a:rPr lang="en-US" sz="2000" dirty="0"/>
              <a:t>	</a:t>
            </a:r>
            <a:r>
              <a:rPr lang="en-US" sz="2000" dirty="0">
                <a:solidFill>
                  <a:srgbClr val="00B0F0"/>
                </a:solidFill>
              </a:rPr>
              <a:t> </a:t>
            </a:r>
            <a:r>
              <a:rPr lang="en-US" sz="2000" dirty="0"/>
              <a:t>Linear Regression and Logistic Regression BAYESIAN LEARNING - </a:t>
            </a:r>
            <a:r>
              <a:rPr lang="en-US" sz="2000" dirty="0" err="1"/>
              <a:t>Bayes</a:t>
            </a:r>
            <a:r>
              <a:rPr lang="en-US" sz="2000" dirty="0"/>
              <a:t> theorem, Concept learning, </a:t>
            </a:r>
            <a:r>
              <a:rPr lang="en-US" sz="2000" dirty="0" err="1"/>
              <a:t>Bayes</a:t>
            </a:r>
            <a:r>
              <a:rPr lang="en-US" sz="2000" dirty="0"/>
              <a:t> Optimal Classifier, Naïve </a:t>
            </a:r>
            <a:r>
              <a:rPr lang="en-US" sz="2000" dirty="0" err="1"/>
              <a:t>Bayes</a:t>
            </a:r>
            <a:r>
              <a:rPr lang="en-US" sz="2000" dirty="0"/>
              <a:t> classifier, Bayesian belief networks, EM algorithm. SUPPORT VECTOR MACHINE: Introduction, Types of support vector kernel – (Linear kernel, polynomial </a:t>
            </a:r>
            <a:r>
              <a:rPr lang="en-US" sz="2000" dirty="0" err="1"/>
              <a:t>kernel,and</a:t>
            </a:r>
            <a:r>
              <a:rPr lang="en-US" sz="2000" dirty="0"/>
              <a:t> </a:t>
            </a:r>
            <a:r>
              <a:rPr lang="en-US" sz="2000" dirty="0" err="1"/>
              <a:t>Gaussiankernel</a:t>
            </a:r>
            <a:r>
              <a:rPr lang="en-US" sz="2000" dirty="0"/>
              <a:t>), </a:t>
            </a:r>
            <a:r>
              <a:rPr lang="en-US" sz="2000" dirty="0" err="1"/>
              <a:t>Hyperplane</a:t>
            </a:r>
            <a:r>
              <a:rPr lang="en-US" sz="2000" dirty="0"/>
              <a:t> – (Decision surface), Properties of SVM, and Issues in SVM.</a:t>
            </a:r>
            <a:endParaRPr lang="en-IN" sz="2000" dirty="0"/>
          </a:p>
          <a:p>
            <a:pPr algn="just">
              <a:buNone/>
            </a:pPr>
            <a:r>
              <a:rPr lang="en-US" sz="2000" b="1" dirty="0">
                <a:solidFill>
                  <a:srgbClr val="C00000"/>
                </a:solidFill>
              </a:rPr>
              <a:t>Unit-III : </a:t>
            </a:r>
            <a:r>
              <a:rPr lang="en-US" sz="2000" dirty="0"/>
              <a:t>DECISION TREE LEARNING - Decision tree learning algorithm, Inductive bias, Inductive inference with decision trees, Entropy and information theory, Information gain, ID-3 Algorithm, Issues in Decision tree learning. INSTANCE-BASED LEARNING – k-Nearest </a:t>
            </a:r>
            <a:r>
              <a:rPr lang="en-US" sz="2000" dirty="0" err="1"/>
              <a:t>Neighbour</a:t>
            </a:r>
            <a:r>
              <a:rPr lang="en-US" sz="2000" dirty="0"/>
              <a:t> Learning, Locally Weighted Regression, Radial basis function networks, Case-based learning</a:t>
            </a:r>
            <a:r>
              <a:rPr lang="en-US" sz="2000" b="1" dirty="0">
                <a:solidFill>
                  <a:srgbClr val="C00000"/>
                </a:solidFill>
              </a:rPr>
              <a:t>.</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1313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9" name="Footer Placeholder 8"/>
          <p:cNvSpPr>
            <a:spLocks noGrp="1"/>
          </p:cNvSpPr>
          <p:nvPr>
            <p:ph type="ftr" sz="quarter" idx="11"/>
          </p:nvPr>
        </p:nvSpPr>
        <p:spPr/>
        <p:txBody>
          <a:bodyPr/>
          <a:lstStyle/>
          <a:p>
            <a:r>
              <a:rPr lang="en-IN"/>
              <a:t>K N SINGH                                    KCS 055 ( MLT)                                Unit 1</a:t>
            </a:r>
          </a:p>
        </p:txBody>
      </p:sp>
      <p:sp>
        <p:nvSpPr>
          <p:cNvPr id="2" name="Date Placeholder 1"/>
          <p:cNvSpPr>
            <a:spLocks noGrp="1"/>
          </p:cNvSpPr>
          <p:nvPr>
            <p:ph type="dt" sz="half" idx="10"/>
          </p:nvPr>
        </p:nvSpPr>
        <p:spPr/>
        <p:txBody>
          <a:bodyPr/>
          <a:lstStyle/>
          <a:p>
            <a:fld id="{E596D0B8-7482-459D-AE77-BD3AE1FFE411}" type="datetime1">
              <a:rPr lang="en-US" smtClean="0"/>
              <a:t>3/1/2022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157246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90182E-26A2-4AD4-BF01-F43358C6FCB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4">
            <a:extLst>
              <a:ext uri="{FF2B5EF4-FFF2-40B4-BE49-F238E27FC236}">
                <a16:creationId xmlns:a16="http://schemas.microsoft.com/office/drawing/2014/main" id="{29E90BC6-967D-4265-B527-8D5FE4C6C5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9594" y="1295400"/>
            <a:ext cx="7084811" cy="4830763"/>
          </a:xfrm>
        </p:spPr>
      </p:pic>
    </p:spTree>
    <p:extLst>
      <p:ext uri="{BB962C8B-B14F-4D97-AF65-F5344CB8AC3E}">
        <p14:creationId xmlns:p14="http://schemas.microsoft.com/office/powerpoint/2010/main" val="517537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CBA11B-5A8F-4FF5-9AA0-38AF79A95E75}"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FEE52E4D-82FB-4C98-A88F-2D314CAD07B6}"/>
              </a:ext>
            </a:extLst>
          </p:cNvPr>
          <p:cNvSpPr>
            <a:spLocks noGrp="1"/>
          </p:cNvSpPr>
          <p:nvPr>
            <p:ph idx="1"/>
          </p:nvPr>
        </p:nvSpPr>
        <p:spPr/>
        <p:txBody>
          <a:bodyPr/>
          <a:lstStyle/>
          <a:p>
            <a:endParaRPr lang="en-IN"/>
          </a:p>
        </p:txBody>
      </p:sp>
      <p:pic>
        <p:nvPicPr>
          <p:cNvPr id="11" name="Content Placeholder 4">
            <a:extLst>
              <a:ext uri="{FF2B5EF4-FFF2-40B4-BE49-F238E27FC236}">
                <a16:creationId xmlns:a16="http://schemas.microsoft.com/office/drawing/2014/main" id="{179F9BF1-B3F6-4A89-B356-D8F16406F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78" y="1219200"/>
            <a:ext cx="8285922" cy="4906963"/>
          </a:xfrm>
          <a:prstGeom prst="rect">
            <a:avLst/>
          </a:prstGeom>
        </p:spPr>
      </p:pic>
    </p:spTree>
    <p:extLst>
      <p:ext uri="{BB962C8B-B14F-4D97-AF65-F5344CB8AC3E}">
        <p14:creationId xmlns:p14="http://schemas.microsoft.com/office/powerpoint/2010/main" val="3238271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29B54F-A2AF-499B-9FE8-7E77763DCC9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4">
            <a:extLst>
              <a:ext uri="{FF2B5EF4-FFF2-40B4-BE49-F238E27FC236}">
                <a16:creationId xmlns:a16="http://schemas.microsoft.com/office/drawing/2014/main" id="{ACE44F41-2958-4920-B62E-AE101211E3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295400"/>
            <a:ext cx="7620000" cy="4830763"/>
          </a:xfrm>
        </p:spPr>
      </p:pic>
    </p:spTree>
    <p:extLst>
      <p:ext uri="{BB962C8B-B14F-4D97-AF65-F5344CB8AC3E}">
        <p14:creationId xmlns:p14="http://schemas.microsoft.com/office/powerpoint/2010/main" val="779270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7E4F21-7FAF-45E9-B409-36D0BC5B07A0}"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IN"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Supervised Learning:</a:t>
            </a:r>
            <a:br>
              <a:rPr kumimoji="0" lang="en-IN" sz="3200" b="0" i="0" u="none" strike="noStrike" kern="1200" cap="none" spc="0" normalizeH="0" baseline="0" noProof="0" dirty="0">
                <a:ln>
                  <a:noFill/>
                </a:ln>
                <a:solidFill>
                  <a:schemeClr val="dk1"/>
                </a:solidFill>
                <a:effectLst/>
                <a:uLnTx/>
                <a:uFillTx/>
                <a:latin typeface="+mn-lt"/>
                <a:ea typeface="+mn-ea"/>
                <a:cs typeface="+mn-cs"/>
              </a:rPr>
            </a:b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Content Placeholder 4">
            <a:extLst>
              <a:ext uri="{FF2B5EF4-FFF2-40B4-BE49-F238E27FC236}">
                <a16:creationId xmlns:a16="http://schemas.microsoft.com/office/drawing/2014/main" id="{E78B93D4-21C9-4D68-B910-08EBCCC251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7762" y="1371600"/>
            <a:ext cx="6848475" cy="4625181"/>
          </a:xfrm>
        </p:spPr>
      </p:pic>
    </p:spTree>
    <p:extLst>
      <p:ext uri="{BB962C8B-B14F-4D97-AF65-F5344CB8AC3E}">
        <p14:creationId xmlns:p14="http://schemas.microsoft.com/office/powerpoint/2010/main" val="2093360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8923E4-6AA2-4B16-9B15-23B8B41AA59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Hypothesis Space: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6483383E-7874-44FA-BB3D-569A4FE40CB4}"/>
              </a:ext>
            </a:extLst>
          </p:cNvPr>
          <p:cNvSpPr>
            <a:spLocks noGrp="1"/>
          </p:cNvSpPr>
          <p:nvPr>
            <p:ph idx="1"/>
          </p:nvPr>
        </p:nvSpPr>
        <p:spPr/>
        <p:txBody>
          <a:bodyPr/>
          <a:lstStyle/>
          <a:p>
            <a:pPr algn="just"/>
            <a:r>
              <a:rPr lang="en-IN" sz="2400" dirty="0"/>
              <a:t>Each setting of the parameters in the machine is a different hypothesis about the function that maps input vectors to output vectors. </a:t>
            </a:r>
          </a:p>
          <a:p>
            <a:endParaRPr lang="en-IN" dirty="0"/>
          </a:p>
        </p:txBody>
      </p:sp>
    </p:spTree>
    <p:extLst>
      <p:ext uri="{BB962C8B-B14F-4D97-AF65-F5344CB8AC3E}">
        <p14:creationId xmlns:p14="http://schemas.microsoft.com/office/powerpoint/2010/main" val="2382403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F55BFD-1E83-416B-8015-8B87A76DD085}"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Unsupervised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4">
            <a:extLst>
              <a:ext uri="{FF2B5EF4-FFF2-40B4-BE49-F238E27FC236}">
                <a16:creationId xmlns:a16="http://schemas.microsoft.com/office/drawing/2014/main" id="{1B514425-1DD7-4BA3-8E3D-FB128BF0FB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24000"/>
            <a:ext cx="8229600" cy="4296749"/>
          </a:xfrm>
        </p:spPr>
      </p:pic>
    </p:spTree>
    <p:extLst>
      <p:ext uri="{BB962C8B-B14F-4D97-AF65-F5344CB8AC3E}">
        <p14:creationId xmlns:p14="http://schemas.microsoft.com/office/powerpoint/2010/main" val="4238528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492404-24F7-489F-A09F-55D56310A09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Unsupervised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1CD6A3B6-0F8B-417B-8913-E10ABD7A503B}"/>
              </a:ext>
            </a:extLst>
          </p:cNvPr>
          <p:cNvSpPr>
            <a:spLocks noGrp="1"/>
          </p:cNvSpPr>
          <p:nvPr>
            <p:ph idx="1"/>
          </p:nvPr>
        </p:nvSpPr>
        <p:spPr>
          <a:xfrm>
            <a:off x="465406" y="1282076"/>
            <a:ext cx="8229600" cy="4525963"/>
          </a:xfrm>
        </p:spPr>
        <p:txBody>
          <a:bodyPr/>
          <a:lstStyle/>
          <a:p>
            <a:pPr algn="just"/>
            <a:r>
              <a:rPr lang="en-IN" sz="2400" dirty="0"/>
              <a:t>In unsupervised learning, an AI system is presented with </a:t>
            </a:r>
            <a:r>
              <a:rPr lang="en-IN" sz="2400" dirty="0" err="1"/>
              <a:t>unlabled</a:t>
            </a:r>
            <a:r>
              <a:rPr lang="en-IN" sz="2400" dirty="0"/>
              <a:t>, uncategorized data and the system’s algorithms act on the data without prior training.</a:t>
            </a:r>
          </a:p>
          <a:p>
            <a:pPr algn="just"/>
            <a:endParaRPr lang="en-IN" sz="2400" dirty="0"/>
          </a:p>
          <a:p>
            <a:pPr algn="just"/>
            <a:r>
              <a:rPr lang="en-IN" sz="2400" dirty="0"/>
              <a:t>The output is dependent upon the coded algorithms.</a:t>
            </a:r>
          </a:p>
          <a:p>
            <a:pPr algn="just"/>
            <a:r>
              <a:rPr lang="en-IN" sz="2400" dirty="0"/>
              <a:t> Subjecting a system to unsupervised learning is one way of testing AI.</a:t>
            </a:r>
          </a:p>
          <a:p>
            <a:pPr algn="just"/>
            <a:endParaRPr lang="en-IN" sz="2400" dirty="0"/>
          </a:p>
          <a:p>
            <a:pPr algn="just"/>
            <a:r>
              <a:rPr lang="en-IN" sz="2400" dirty="0"/>
              <a:t>In the example, we have given some characters to our model which are ‘Ducks’ and ‘Not Ducks’.</a:t>
            </a:r>
          </a:p>
          <a:p>
            <a:endParaRPr lang="en-IN" dirty="0"/>
          </a:p>
        </p:txBody>
      </p:sp>
    </p:spTree>
    <p:extLst>
      <p:ext uri="{BB962C8B-B14F-4D97-AF65-F5344CB8AC3E}">
        <p14:creationId xmlns:p14="http://schemas.microsoft.com/office/powerpoint/2010/main" val="258837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667650-FBA2-445F-B5E0-BED2A491827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Unsupervised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descr="1_af-tNiqd-3_ResjoDOFm5A(1).png">
            <a:extLst>
              <a:ext uri="{FF2B5EF4-FFF2-40B4-BE49-F238E27FC236}">
                <a16:creationId xmlns:a16="http://schemas.microsoft.com/office/drawing/2014/main" id="{45777629-23D4-4E9C-B965-26B38D52D486}"/>
              </a:ext>
            </a:extLst>
          </p:cNvPr>
          <p:cNvPicPr>
            <a:picLocks noGrp="1" noChangeAspect="1"/>
          </p:cNvPicPr>
          <p:nvPr>
            <p:ph idx="1"/>
          </p:nvPr>
        </p:nvPicPr>
        <p:blipFill>
          <a:blip r:embed="rId3"/>
          <a:stretch>
            <a:fillRect/>
          </a:stretch>
        </p:blipFill>
        <p:spPr>
          <a:xfrm>
            <a:off x="465138" y="1371600"/>
            <a:ext cx="8229600" cy="44958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85840" y="1136520"/>
              <a:ext cx="8452440" cy="4318560"/>
            </p14:xfrm>
          </p:contentPart>
        </mc:Choice>
        <mc:Fallback xmlns="">
          <p:pic>
            <p:nvPicPr>
              <p:cNvPr id="3" name="Ink 2"/>
              <p:cNvPicPr/>
              <p:nvPr/>
            </p:nvPicPr>
            <p:blipFill>
              <a:blip r:embed="rId5"/>
              <a:stretch>
                <a:fillRect/>
              </a:stretch>
            </p:blipFill>
            <p:spPr>
              <a:xfrm>
                <a:off x="-295200" y="1127160"/>
                <a:ext cx="8471160" cy="4337280"/>
              </a:xfrm>
              <a:prstGeom prst="rect">
                <a:avLst/>
              </a:prstGeom>
            </p:spPr>
          </p:pic>
        </mc:Fallback>
      </mc:AlternateContent>
    </p:spTree>
    <p:extLst>
      <p:ext uri="{BB962C8B-B14F-4D97-AF65-F5344CB8AC3E}">
        <p14:creationId xmlns:p14="http://schemas.microsoft.com/office/powerpoint/2010/main" val="4146117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BC909-316A-42B6-BE97-3BD30BB90593}"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Unsupervised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Content Placeholder 10">
            <a:extLst>
              <a:ext uri="{FF2B5EF4-FFF2-40B4-BE49-F238E27FC236}">
                <a16:creationId xmlns:a16="http://schemas.microsoft.com/office/drawing/2014/main" id="{83B4ADDC-9950-4D21-9213-CC2F29A1C3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143000"/>
            <a:ext cx="7620000" cy="4724399"/>
          </a:xfrm>
        </p:spPr>
      </p:pic>
    </p:spTree>
    <p:extLst>
      <p:ext uri="{BB962C8B-B14F-4D97-AF65-F5344CB8AC3E}">
        <p14:creationId xmlns:p14="http://schemas.microsoft.com/office/powerpoint/2010/main" val="3561667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5F90A4-8884-4E43-8165-627BD0C73D2D}"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Reinforcement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Content Placeholder 4">
            <a:extLst>
              <a:ext uri="{FF2B5EF4-FFF2-40B4-BE49-F238E27FC236}">
                <a16:creationId xmlns:a16="http://schemas.microsoft.com/office/drawing/2014/main" id="{D073F3AB-2C62-4E78-A035-FD5EBEB18B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837" y="1447801"/>
            <a:ext cx="7934325" cy="4077494"/>
          </a:xfrm>
        </p:spPr>
      </p:pic>
    </p:spTree>
    <p:extLst>
      <p:ext uri="{BB962C8B-B14F-4D97-AF65-F5344CB8AC3E}">
        <p14:creationId xmlns:p14="http://schemas.microsoft.com/office/powerpoint/2010/main" val="249423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a:extLst>
              <a:ext uri="{FF2B5EF4-FFF2-40B4-BE49-F238E27FC236}">
                <a16:creationId xmlns:a16="http://schemas.microsoft.com/office/drawing/2014/main" id="{D3DE3EA3-7A68-4FAD-A4C3-7734E905C634}"/>
              </a:ext>
            </a:extLst>
          </p:cNvPr>
          <p:cNvSpPr/>
          <p:nvPr/>
        </p:nvSpPr>
        <p:spPr>
          <a:xfrm>
            <a:off x="457200" y="838200"/>
            <a:ext cx="8686800" cy="5016758"/>
          </a:xfrm>
          <a:prstGeom prst="rect">
            <a:avLst/>
          </a:prstGeom>
        </p:spPr>
        <p:txBody>
          <a:bodyPr wrap="square">
            <a:spAutoFit/>
          </a:bodyPr>
          <a:lstStyle/>
          <a:p>
            <a:pPr>
              <a:buNone/>
            </a:pPr>
            <a:r>
              <a:rPr lang="en-US" sz="2000" b="1" dirty="0">
                <a:solidFill>
                  <a:srgbClr val="C00000"/>
                </a:solidFill>
              </a:rPr>
              <a:t>Unit-IV : ARTIFICIAL NEURAL NETWORKS – </a:t>
            </a:r>
          </a:p>
          <a:p>
            <a:pPr algn="just">
              <a:buNone/>
            </a:pPr>
            <a:r>
              <a:rPr lang="en-US" sz="2000" dirty="0" err="1"/>
              <a:t>Perceptron’s</a:t>
            </a:r>
            <a:r>
              <a:rPr lang="en-US" sz="2000" dirty="0"/>
              <a:t>, Multilayer </a:t>
            </a:r>
            <a:r>
              <a:rPr lang="en-US" sz="2000" dirty="0" err="1"/>
              <a:t>perceptron</a:t>
            </a:r>
            <a:r>
              <a:rPr lang="en-US" sz="2000" dirty="0"/>
              <a:t>, Gradient descent and the Delta rule, Multilayer networks, Derivation of </a:t>
            </a:r>
            <a:r>
              <a:rPr lang="en-US" sz="2000" dirty="0" err="1"/>
              <a:t>Backpropagation</a:t>
            </a:r>
            <a:r>
              <a:rPr lang="en-US" sz="2000" dirty="0"/>
              <a:t> Algorithm, Generalization, Unsupervised Learning – SOM Algorithm and its variant; DEEP LEARNING - </a:t>
            </a:r>
            <a:r>
              <a:rPr lang="en-US" sz="2000" dirty="0" err="1"/>
              <a:t>Introduction,concept</a:t>
            </a:r>
            <a:r>
              <a:rPr lang="en-US" sz="2000" dirty="0"/>
              <a:t> of </a:t>
            </a:r>
            <a:r>
              <a:rPr lang="en-US" sz="2000" dirty="0" err="1"/>
              <a:t>convolutional</a:t>
            </a:r>
            <a:r>
              <a:rPr lang="en-US" sz="2000" dirty="0"/>
              <a:t> neural network , Types of layers – (</a:t>
            </a:r>
            <a:r>
              <a:rPr lang="en-US" sz="2000" dirty="0" err="1"/>
              <a:t>Convolutional</a:t>
            </a:r>
            <a:r>
              <a:rPr lang="en-US" sz="2000" dirty="0"/>
              <a:t> Layers , Activation function , pooling , fully connected) , Concept of Convolution (1D and 2D) layers, Training of network, Case study of CNN for </a:t>
            </a:r>
            <a:r>
              <a:rPr lang="en-US" sz="2000" dirty="0" err="1"/>
              <a:t>eg</a:t>
            </a:r>
            <a:r>
              <a:rPr lang="en-US" sz="2000" dirty="0"/>
              <a:t> on Diabetic Retinopathy, Building a smart speaker, Self-deriving car etc..</a:t>
            </a:r>
          </a:p>
          <a:p>
            <a:pPr algn="just">
              <a:buNone/>
            </a:pPr>
            <a:endParaRPr lang="en-IN" sz="2000" dirty="0"/>
          </a:p>
          <a:p>
            <a:pPr algn="just">
              <a:buNone/>
            </a:pPr>
            <a:r>
              <a:rPr lang="en-US" sz="2000" b="1" dirty="0">
                <a:solidFill>
                  <a:srgbClr val="C00000"/>
                </a:solidFill>
              </a:rPr>
              <a:t>Unit-V : REINFORCEMENT LEARNING</a:t>
            </a:r>
            <a:r>
              <a:rPr lang="en-US" sz="2000" dirty="0"/>
              <a:t>–Introduction to Reinforcement Learning , Learning </a:t>
            </a:r>
            <a:r>
              <a:rPr lang="en-US" sz="2000" dirty="0" err="1"/>
              <a:t>Task,Example</a:t>
            </a:r>
            <a:r>
              <a:rPr lang="en-US" sz="2000" dirty="0"/>
              <a:t> of Reinforcement Learning in Practice, Learning Models for Reinforcement – (Markov Decision process , Q Learning - Q Learning function, Q Learning Algorithm ), Application of Reinforcement </a:t>
            </a:r>
            <a:r>
              <a:rPr lang="en-US" sz="2000" dirty="0" err="1"/>
              <a:t>Learning,Introduction</a:t>
            </a:r>
            <a:r>
              <a:rPr lang="en-US" sz="2000" dirty="0"/>
              <a:t> to Deep Q Learning. GENETIC ALGORITHMS: Introduction, Components, GA cycle of reproduction, Crossover, Mutation, Genetic Programming, Models of Evolution and Learning, Applications</a:t>
            </a:r>
            <a:endParaRPr lang="en-IN" sz="2000" dirty="0"/>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10" name="Footer Placeholder 9"/>
          <p:cNvSpPr>
            <a:spLocks noGrp="1"/>
          </p:cNvSpPr>
          <p:nvPr>
            <p:ph type="ftr" sz="quarter" idx="11"/>
          </p:nvPr>
        </p:nvSpPr>
        <p:spPr>
          <a:xfrm>
            <a:off x="3124200" y="6356350"/>
            <a:ext cx="5105400" cy="365125"/>
          </a:xfrm>
        </p:spPr>
        <p:txBody>
          <a:bodyPr/>
          <a:lstStyle/>
          <a:p>
            <a:r>
              <a:rPr lang="en-IN"/>
              <a:t>K N SINGH                                    KCS 055 ( MLT)                                Unit 1</a:t>
            </a:r>
            <a:endParaRPr lang="en-IN" dirty="0"/>
          </a:p>
        </p:txBody>
      </p:sp>
      <p:sp>
        <p:nvSpPr>
          <p:cNvPr id="2" name="Date Placeholder 1"/>
          <p:cNvSpPr>
            <a:spLocks noGrp="1"/>
          </p:cNvSpPr>
          <p:nvPr>
            <p:ph type="dt" sz="half" idx="10"/>
          </p:nvPr>
        </p:nvSpPr>
        <p:spPr/>
        <p:txBody>
          <a:bodyPr/>
          <a:lstStyle/>
          <a:p>
            <a:fld id="{0A367756-7576-4621-9B12-096106EFC78F}" type="datetime1">
              <a:rPr lang="en-US" smtClean="0"/>
              <a:t>3/1/2022</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70461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36D3FD-DA21-47D4-980D-B772E1812F6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Reinforcement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5FBB3329-BAA2-440A-A52F-85806AD6D70C}"/>
              </a:ext>
            </a:extLst>
          </p:cNvPr>
          <p:cNvSpPr>
            <a:spLocks noGrp="1"/>
          </p:cNvSpPr>
          <p:nvPr>
            <p:ph idx="1"/>
          </p:nvPr>
        </p:nvSpPr>
        <p:spPr>
          <a:xfrm>
            <a:off x="457200" y="1295400"/>
            <a:ext cx="8229600" cy="4830763"/>
          </a:xfrm>
        </p:spPr>
        <p:txBody>
          <a:bodyPr>
            <a:normAutofit/>
          </a:bodyPr>
          <a:lstStyle/>
          <a:p>
            <a:pPr algn="just"/>
            <a:r>
              <a:rPr lang="en-IN" sz="2400" dirty="0"/>
              <a:t>A reinforcement learning algorithm, or agent, learns by interacting with its environment. </a:t>
            </a:r>
          </a:p>
          <a:p>
            <a:pPr algn="just"/>
            <a:endParaRPr lang="en-IN" sz="2400" dirty="0"/>
          </a:p>
          <a:p>
            <a:pPr algn="just"/>
            <a:r>
              <a:rPr lang="en-IN" sz="2400" dirty="0"/>
              <a:t>The agent receives rewards by performing correctly and penalties for performing incorrectly.</a:t>
            </a:r>
          </a:p>
          <a:p>
            <a:pPr algn="just"/>
            <a:endParaRPr lang="en-IN" sz="2400" dirty="0"/>
          </a:p>
          <a:p>
            <a:pPr algn="just"/>
            <a:r>
              <a:rPr lang="en-IN" sz="2400" dirty="0"/>
              <a:t>The agent learns without intervention from a human by maximizing its reward and minimizing its penalty</a:t>
            </a:r>
          </a:p>
          <a:p>
            <a:endParaRPr lang="en-IN" dirty="0"/>
          </a:p>
        </p:txBody>
      </p:sp>
    </p:spTree>
    <p:extLst>
      <p:ext uri="{BB962C8B-B14F-4D97-AF65-F5344CB8AC3E}">
        <p14:creationId xmlns:p14="http://schemas.microsoft.com/office/powerpoint/2010/main" val="840636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C832E-9FAD-48AB-B629-2E7241B1B9B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Reinforcement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5FBB3329-BAA2-440A-A52F-85806AD6D70C}"/>
              </a:ext>
            </a:extLst>
          </p:cNvPr>
          <p:cNvSpPr>
            <a:spLocks noGrp="1"/>
          </p:cNvSpPr>
          <p:nvPr>
            <p:ph idx="1"/>
          </p:nvPr>
        </p:nvSpPr>
        <p:spPr>
          <a:xfrm>
            <a:off x="457200" y="1295400"/>
            <a:ext cx="8229600" cy="4830763"/>
          </a:xfrm>
        </p:spPr>
        <p:txBody>
          <a:bodyPr>
            <a:normAutofit/>
          </a:bodyPr>
          <a:lstStyle/>
          <a:p>
            <a:pPr algn="just"/>
            <a:r>
              <a:rPr lang="en-IN" sz="2600" dirty="0"/>
              <a:t>It is a type of dynamic programming that trains algorithms using a system of reward and punishment.</a:t>
            </a:r>
          </a:p>
          <a:p>
            <a:pPr algn="just"/>
            <a:endParaRPr lang="en-IN" sz="2600" dirty="0"/>
          </a:p>
          <a:p>
            <a:pPr algn="just"/>
            <a:r>
              <a:rPr lang="en-IN" sz="2600" dirty="0"/>
              <a:t>In the upcoming example, we can see that the agent is given 2 options i.e. a path with water or a path with fire.</a:t>
            </a:r>
          </a:p>
          <a:p>
            <a:pPr algn="just"/>
            <a:endParaRPr lang="en-IN" sz="2600" dirty="0"/>
          </a:p>
          <a:p>
            <a:pPr algn="just"/>
            <a:r>
              <a:rPr lang="en-IN" sz="2600" dirty="0"/>
              <a:t>A reinforcement algorithm works on reward a system i.e. if the agent uses the fire path then the rewards are subtracted and agent tries to learn that it should avoid the fire path.</a:t>
            </a:r>
          </a:p>
          <a:p>
            <a:endParaRPr lang="en-IN" dirty="0"/>
          </a:p>
        </p:txBody>
      </p:sp>
    </p:spTree>
    <p:extLst>
      <p:ext uri="{BB962C8B-B14F-4D97-AF65-F5344CB8AC3E}">
        <p14:creationId xmlns:p14="http://schemas.microsoft.com/office/powerpoint/2010/main" val="2614788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35A92C-EC2E-4347-8B4D-5DB9E676270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Reinforcement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descr="R.PNG">
            <a:extLst>
              <a:ext uri="{FF2B5EF4-FFF2-40B4-BE49-F238E27FC236}">
                <a16:creationId xmlns:a16="http://schemas.microsoft.com/office/drawing/2014/main" id="{765D0278-FCF4-4D15-BE88-EA768001D1A8}"/>
              </a:ext>
            </a:extLst>
          </p:cNvPr>
          <p:cNvPicPr>
            <a:picLocks noGrp="1" noChangeAspect="1"/>
          </p:cNvPicPr>
          <p:nvPr>
            <p:ph idx="1"/>
          </p:nvPr>
        </p:nvPicPr>
        <p:blipFill>
          <a:blip r:embed="rId3"/>
          <a:stretch>
            <a:fillRect/>
          </a:stretch>
        </p:blipFill>
        <p:spPr>
          <a:xfrm>
            <a:off x="609600" y="1500673"/>
            <a:ext cx="7772400" cy="4420217"/>
          </a:xfrm>
        </p:spPr>
      </p:pic>
    </p:spTree>
    <p:extLst>
      <p:ext uri="{BB962C8B-B14F-4D97-AF65-F5344CB8AC3E}">
        <p14:creationId xmlns:p14="http://schemas.microsoft.com/office/powerpoint/2010/main" val="4206362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lnSpc>
                <a:spcPct val="150000"/>
              </a:lnSpc>
              <a:buNone/>
            </a:pPr>
            <a:r>
              <a:rPr lang="en-US" sz="2400" b="1" dirty="0"/>
              <a:t>Machine Learning</a:t>
            </a:r>
            <a:r>
              <a:rPr lang="en-US" sz="2200" b="1" dirty="0"/>
              <a:t> </a:t>
            </a:r>
            <a:r>
              <a:rPr lang="en-IN" sz="2200" b="1" dirty="0"/>
              <a:t>Definition: </a:t>
            </a:r>
            <a:r>
              <a:rPr lang="en-IN" sz="2200" dirty="0"/>
              <a:t>A computer program is said to learn from experience E with respect to some class of tasks T and performance measure P, if its performance at tasks in T, as measured by P, improves with experience E. </a:t>
            </a:r>
          </a:p>
          <a:p>
            <a:pPr marL="0" indent="0" algn="just">
              <a:lnSpc>
                <a:spcPct val="150000"/>
              </a:lnSpc>
              <a:buNone/>
            </a:pPr>
            <a:endParaRPr lang="en-IN" sz="2200" dirty="0"/>
          </a:p>
          <a:p>
            <a:r>
              <a:rPr lang="en-IN" sz="2200" dirty="0"/>
              <a:t>Learning = Improving with experience at some task</a:t>
            </a:r>
          </a:p>
          <a:p>
            <a:pPr lvl="1"/>
            <a:r>
              <a:rPr lang="en-IN" sz="2200" dirty="0"/>
              <a:t>Improve over task T,</a:t>
            </a:r>
          </a:p>
          <a:p>
            <a:pPr lvl="1"/>
            <a:r>
              <a:rPr lang="en-IN" sz="2200" dirty="0"/>
              <a:t>With respect to performance measure, P</a:t>
            </a:r>
          </a:p>
          <a:p>
            <a:pPr lvl="1"/>
            <a:r>
              <a:rPr lang="en-IN" sz="2200" dirty="0"/>
              <a:t> Based on experience, E.</a:t>
            </a:r>
          </a:p>
          <a:p>
            <a:endParaRPr lang="en-US" sz="2200" dirty="0"/>
          </a:p>
        </p:txBody>
      </p:sp>
      <p:sp>
        <p:nvSpPr>
          <p:cNvPr id="4" name="Date Placeholder 3"/>
          <p:cNvSpPr>
            <a:spLocks noGrp="1"/>
          </p:cNvSpPr>
          <p:nvPr>
            <p:ph type="dt" sz="half" idx="10"/>
          </p:nvPr>
        </p:nvSpPr>
        <p:spPr/>
        <p:txBody>
          <a:bodyPr/>
          <a:lstStyle/>
          <a:p>
            <a:fld id="{D725F43D-7322-4E9C-B78E-9351B110C8A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6741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2076"/>
            <a:ext cx="8229600" cy="4525963"/>
          </a:xfrm>
        </p:spPr>
        <p:txBody>
          <a:bodyPr>
            <a:normAutofit/>
          </a:bodyPr>
          <a:lstStyle/>
          <a:p>
            <a:pPr marL="0" indent="0" algn="just">
              <a:lnSpc>
                <a:spcPct val="150000"/>
              </a:lnSpc>
              <a:buNone/>
            </a:pPr>
            <a:r>
              <a:rPr lang="en-IN" sz="2400" b="1" dirty="0"/>
              <a:t>For example</a:t>
            </a:r>
            <a:r>
              <a:rPr lang="en-IN" sz="2400" dirty="0"/>
              <a:t>, a computer program that learns to play checkers might improve its performance as measured by its ability to win at the class of tasks involving playing checkers games, through experience obtained by playing games against itself. </a:t>
            </a:r>
          </a:p>
          <a:p>
            <a:pPr marL="0" indent="0" algn="just">
              <a:lnSpc>
                <a:spcPct val="150000"/>
              </a:lnSpc>
              <a:buNone/>
            </a:pPr>
            <a:endParaRPr lang="en-IN" sz="2200" dirty="0"/>
          </a:p>
          <a:p>
            <a:endParaRPr lang="en-US" dirty="0"/>
          </a:p>
        </p:txBody>
      </p:sp>
      <p:sp>
        <p:nvSpPr>
          <p:cNvPr id="4" name="Date Placeholder 3"/>
          <p:cNvSpPr>
            <a:spLocks noGrp="1"/>
          </p:cNvSpPr>
          <p:nvPr>
            <p:ph type="dt" sz="half" idx="10"/>
          </p:nvPr>
        </p:nvSpPr>
        <p:spPr/>
        <p:txBody>
          <a:bodyPr/>
          <a:lstStyle/>
          <a:p>
            <a:fld id="{4428A5EB-EFE3-4E04-80E9-BABFEB94401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22535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IN" sz="2400" b="1" dirty="0"/>
              <a:t>A checkers learning problem: </a:t>
            </a:r>
          </a:p>
          <a:p>
            <a:pPr marL="0" indent="0" algn="just">
              <a:buNone/>
            </a:pPr>
            <a:endParaRPr lang="en-IN" sz="2400" b="1" dirty="0"/>
          </a:p>
          <a:p>
            <a:pPr algn="just"/>
            <a:r>
              <a:rPr lang="en-IN" sz="2400" b="1" dirty="0"/>
              <a:t>Task T</a:t>
            </a:r>
            <a:r>
              <a:rPr lang="en-IN" sz="2400" dirty="0"/>
              <a:t>: playing checkers </a:t>
            </a:r>
          </a:p>
          <a:p>
            <a:pPr algn="just"/>
            <a:endParaRPr lang="en-IN" sz="2400" dirty="0"/>
          </a:p>
          <a:p>
            <a:pPr algn="just"/>
            <a:r>
              <a:rPr lang="en-IN" sz="2400" b="1" dirty="0"/>
              <a:t>Performance measure P</a:t>
            </a:r>
            <a:r>
              <a:rPr lang="en-IN" sz="2400" dirty="0"/>
              <a:t>: percent of games won against opponents </a:t>
            </a:r>
          </a:p>
          <a:p>
            <a:pPr algn="just"/>
            <a:endParaRPr lang="en-IN" sz="2400" dirty="0"/>
          </a:p>
          <a:p>
            <a:pPr algn="just"/>
            <a:r>
              <a:rPr lang="en-IN" sz="2400" b="1" dirty="0"/>
              <a:t>Training experience E</a:t>
            </a:r>
            <a:r>
              <a:rPr lang="en-IN" sz="2400" dirty="0"/>
              <a:t>: playing practice games against itself</a:t>
            </a:r>
            <a:endParaRPr lang="en-US" sz="2400" dirty="0"/>
          </a:p>
        </p:txBody>
      </p:sp>
      <p:sp>
        <p:nvSpPr>
          <p:cNvPr id="4" name="Date Placeholder 3"/>
          <p:cNvSpPr>
            <a:spLocks noGrp="1"/>
          </p:cNvSpPr>
          <p:nvPr>
            <p:ph type="dt" sz="half" idx="10"/>
          </p:nvPr>
        </p:nvSpPr>
        <p:spPr/>
        <p:txBody>
          <a:bodyPr/>
          <a:lstStyle/>
          <a:p>
            <a:fld id="{FB714084-4524-4AFB-A176-E9B14C4C84BF}"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042273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IN" sz="2400" b="1" dirty="0"/>
              <a:t>A handwriting recognition learning problem: </a:t>
            </a:r>
          </a:p>
          <a:p>
            <a:pPr marL="0" indent="0" algn="just">
              <a:buNone/>
            </a:pPr>
            <a:endParaRPr lang="en-IN" sz="2400" b="1" dirty="0"/>
          </a:p>
          <a:p>
            <a:pPr algn="just"/>
            <a:r>
              <a:rPr lang="en-IN" sz="2400" dirty="0"/>
              <a:t> Task T: recognizing and classifying handwritten words within images </a:t>
            </a:r>
          </a:p>
          <a:p>
            <a:pPr algn="just"/>
            <a:endParaRPr lang="en-IN" sz="2400" dirty="0"/>
          </a:p>
          <a:p>
            <a:pPr algn="just"/>
            <a:r>
              <a:rPr lang="en-IN" sz="2400" dirty="0"/>
              <a:t> Performance measure P: percent of words correctly classified</a:t>
            </a:r>
          </a:p>
          <a:p>
            <a:pPr algn="just"/>
            <a:endParaRPr lang="en-IN" sz="2400" dirty="0"/>
          </a:p>
          <a:p>
            <a:pPr algn="just"/>
            <a:r>
              <a:rPr lang="en-IN" sz="2400" dirty="0"/>
              <a:t>Training experience E: a database of handwritten words with given classifications</a:t>
            </a:r>
          </a:p>
        </p:txBody>
      </p:sp>
      <p:sp>
        <p:nvSpPr>
          <p:cNvPr id="4" name="Date Placeholder 3"/>
          <p:cNvSpPr>
            <a:spLocks noGrp="1"/>
          </p:cNvSpPr>
          <p:nvPr>
            <p:ph type="dt" sz="half" idx="10"/>
          </p:nvPr>
        </p:nvSpPr>
        <p:spPr/>
        <p:txBody>
          <a:bodyPr/>
          <a:lstStyle/>
          <a:p>
            <a:fld id="{ED28172A-CA03-4C0A-8F1C-E20F69AB7BD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38229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lnSpc>
                <a:spcPct val="150000"/>
              </a:lnSpc>
              <a:buNone/>
            </a:pPr>
            <a:r>
              <a:rPr lang="en-IN" sz="2400" b="1" dirty="0"/>
              <a:t>In general, to have a well-defined learning problem</a:t>
            </a:r>
            <a:endParaRPr lang="en-IN" sz="2400" dirty="0"/>
          </a:p>
          <a:p>
            <a:pPr algn="just">
              <a:lnSpc>
                <a:spcPct val="150000"/>
              </a:lnSpc>
            </a:pPr>
            <a:r>
              <a:rPr lang="en-IN" sz="2400" dirty="0"/>
              <a:t>Learning to recognize spoken words</a:t>
            </a:r>
          </a:p>
          <a:p>
            <a:pPr algn="just">
              <a:lnSpc>
                <a:spcPct val="150000"/>
              </a:lnSpc>
            </a:pPr>
            <a:r>
              <a:rPr lang="en-IN" sz="2400" dirty="0"/>
              <a:t>Learning to drive an autonomous vehicle.</a:t>
            </a:r>
          </a:p>
          <a:p>
            <a:pPr algn="just">
              <a:lnSpc>
                <a:spcPct val="150000"/>
              </a:lnSpc>
            </a:pPr>
            <a:r>
              <a:rPr lang="en-IN" sz="2400" dirty="0"/>
              <a:t>Learning to classify new astronomical structures.</a:t>
            </a:r>
          </a:p>
          <a:p>
            <a:pPr algn="just">
              <a:lnSpc>
                <a:spcPct val="150000"/>
              </a:lnSpc>
            </a:pPr>
            <a:r>
              <a:rPr lang="en-IN" sz="2400" dirty="0"/>
              <a:t>Learning to play world-class backgammon.</a:t>
            </a:r>
          </a:p>
        </p:txBody>
      </p:sp>
      <p:sp>
        <p:nvSpPr>
          <p:cNvPr id="4" name="Date Placeholder 3"/>
          <p:cNvSpPr>
            <a:spLocks noGrp="1"/>
          </p:cNvSpPr>
          <p:nvPr>
            <p:ph type="dt" sz="half" idx="10"/>
          </p:nvPr>
        </p:nvSpPr>
        <p:spPr/>
        <p:txBody>
          <a:bodyPr/>
          <a:lstStyle/>
          <a:p>
            <a:fld id="{B44D8650-0DEF-40C8-B2E0-F63F1980CF6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05278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lnSpc>
                <a:spcPct val="150000"/>
              </a:lnSpc>
              <a:buNone/>
            </a:pPr>
            <a:r>
              <a:rPr lang="en-IN" sz="2400" b="1" dirty="0"/>
              <a:t>Some disciplines and examples of their influence on machine learning. </a:t>
            </a:r>
          </a:p>
          <a:p>
            <a:pPr algn="just">
              <a:lnSpc>
                <a:spcPct val="150000"/>
              </a:lnSpc>
            </a:pPr>
            <a:r>
              <a:rPr lang="en-IN" sz="2400" dirty="0"/>
              <a:t>Artificial intelligence</a:t>
            </a:r>
          </a:p>
          <a:p>
            <a:pPr algn="just">
              <a:lnSpc>
                <a:spcPct val="150000"/>
              </a:lnSpc>
            </a:pPr>
            <a:r>
              <a:rPr lang="en-IN" sz="2400" dirty="0"/>
              <a:t>Bayesian methods</a:t>
            </a:r>
          </a:p>
          <a:p>
            <a:pPr algn="just">
              <a:lnSpc>
                <a:spcPct val="150000"/>
              </a:lnSpc>
            </a:pPr>
            <a:r>
              <a:rPr lang="en-IN" sz="2400" dirty="0"/>
              <a:t>Computational complexity theory</a:t>
            </a:r>
          </a:p>
          <a:p>
            <a:pPr algn="just">
              <a:lnSpc>
                <a:spcPct val="150000"/>
              </a:lnSpc>
            </a:pPr>
            <a:r>
              <a:rPr lang="en-IN" sz="2400" dirty="0"/>
              <a:t>Control theory</a:t>
            </a:r>
          </a:p>
          <a:p>
            <a:pPr algn="just">
              <a:lnSpc>
                <a:spcPct val="150000"/>
              </a:lnSpc>
            </a:pPr>
            <a:endParaRPr lang="en-IN" sz="2400" dirty="0"/>
          </a:p>
        </p:txBody>
      </p:sp>
      <p:sp>
        <p:nvSpPr>
          <p:cNvPr id="4" name="Date Placeholder 3"/>
          <p:cNvSpPr>
            <a:spLocks noGrp="1"/>
          </p:cNvSpPr>
          <p:nvPr>
            <p:ph type="dt" sz="half" idx="10"/>
          </p:nvPr>
        </p:nvSpPr>
        <p:spPr/>
        <p:txBody>
          <a:bodyPr/>
          <a:lstStyle/>
          <a:p>
            <a:fld id="{3F10163D-4254-45B6-B1B7-4C1322B9D14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11914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lnSpc>
                <a:spcPct val="150000"/>
              </a:lnSpc>
            </a:pPr>
            <a:r>
              <a:rPr lang="en-IN" sz="2400" dirty="0"/>
              <a:t>Information theory</a:t>
            </a:r>
          </a:p>
          <a:p>
            <a:pPr algn="just">
              <a:lnSpc>
                <a:spcPct val="150000"/>
              </a:lnSpc>
            </a:pPr>
            <a:r>
              <a:rPr lang="en-IN" sz="2400" dirty="0"/>
              <a:t>Philosophy</a:t>
            </a:r>
          </a:p>
          <a:p>
            <a:pPr algn="just">
              <a:lnSpc>
                <a:spcPct val="150000"/>
              </a:lnSpc>
            </a:pPr>
            <a:r>
              <a:rPr lang="en-IN" sz="2400" dirty="0"/>
              <a:t>Psychology and neurobiology</a:t>
            </a:r>
          </a:p>
          <a:p>
            <a:pPr algn="just">
              <a:lnSpc>
                <a:spcPct val="150000"/>
              </a:lnSpc>
            </a:pPr>
            <a:r>
              <a:rPr lang="en-IN" sz="2400" dirty="0"/>
              <a:t>Statistics</a:t>
            </a:r>
          </a:p>
        </p:txBody>
      </p:sp>
      <p:sp>
        <p:nvSpPr>
          <p:cNvPr id="4" name="Date Placeholder 3"/>
          <p:cNvSpPr>
            <a:spLocks noGrp="1"/>
          </p:cNvSpPr>
          <p:nvPr>
            <p:ph type="dt" sz="half" idx="10"/>
          </p:nvPr>
        </p:nvSpPr>
        <p:spPr/>
        <p:txBody>
          <a:bodyPr/>
          <a:lstStyle/>
          <a:p>
            <a:fld id="{3B772194-6FC5-4946-8443-6A2FE7BB847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Well-posed Learning Problems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2320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200" b="1" dirty="0"/>
              <a:t>Branch wise Application</a:t>
            </a:r>
          </a:p>
        </p:txBody>
      </p:sp>
      <p:sp>
        <p:nvSpPr>
          <p:cNvPr id="10" name="Footer Placeholder 9"/>
          <p:cNvSpPr>
            <a:spLocks noGrp="1"/>
          </p:cNvSpPr>
          <p:nvPr>
            <p:ph type="ftr" sz="quarter" idx="11"/>
          </p:nvPr>
        </p:nvSpPr>
        <p:spPr>
          <a:xfrm>
            <a:off x="3124200" y="6356350"/>
            <a:ext cx="5105400" cy="365125"/>
          </a:xfrm>
        </p:spPr>
        <p:txBody>
          <a:bodyPr/>
          <a:lstStyle/>
          <a:p>
            <a:r>
              <a:rPr lang="en-IN"/>
              <a:t>K N SINGH                                    KCS 055 ( MLT)                                Unit 1</a:t>
            </a:r>
            <a:endParaRPr lang="en-IN" dirty="0"/>
          </a:p>
        </p:txBody>
      </p:sp>
      <p:sp>
        <p:nvSpPr>
          <p:cNvPr id="2" name="Date Placeholder 1"/>
          <p:cNvSpPr>
            <a:spLocks noGrp="1"/>
          </p:cNvSpPr>
          <p:nvPr>
            <p:ph type="dt" sz="half" idx="10"/>
          </p:nvPr>
        </p:nvSpPr>
        <p:spPr/>
        <p:txBody>
          <a:bodyPr/>
          <a:lstStyle/>
          <a:p>
            <a:fld id="{4654F8EC-D169-4934-918B-992C3CDBDF5A}" type="datetime1">
              <a:rPr lang="en-US" smtClean="0"/>
              <a:t>3/1/2022</a:t>
            </a:fld>
            <a:endParaRPr lang="en-US"/>
          </a:p>
        </p:txBody>
      </p:sp>
      <p:sp>
        <p:nvSpPr>
          <p:cNvPr id="3" name="Rectangle 2"/>
          <p:cNvSpPr/>
          <p:nvPr/>
        </p:nvSpPr>
        <p:spPr>
          <a:xfrm>
            <a:off x="1143000" y="1524000"/>
            <a:ext cx="3991927" cy="3788858"/>
          </a:xfrm>
          <a:prstGeom prst="rect">
            <a:avLst/>
          </a:prstGeom>
        </p:spPr>
        <p:txBody>
          <a:bodyPr wrap="none">
            <a:spAutoFit/>
          </a:bodyPr>
          <a:lstStyle/>
          <a:p>
            <a:pPr marL="285750" indent="-540000">
              <a:lnSpc>
                <a:spcPct val="150000"/>
              </a:lnSpc>
              <a:buFont typeface="Wingdings" panose="05000000000000000000" pitchFamily="2" charset="2"/>
              <a:buChar char="Ø"/>
            </a:pPr>
            <a:r>
              <a:rPr lang="en-IN" b="1" dirty="0">
                <a:solidFill>
                  <a:srgbClr val="292929"/>
                </a:solidFill>
                <a:latin typeface="charter"/>
              </a:rPr>
              <a:t>Virtual Personal Assistants</a:t>
            </a:r>
          </a:p>
          <a:p>
            <a:pPr marL="285750" indent="-540000">
              <a:lnSpc>
                <a:spcPct val="150000"/>
              </a:lnSpc>
              <a:buFont typeface="Wingdings" panose="05000000000000000000" pitchFamily="2" charset="2"/>
              <a:buChar char="Ø"/>
            </a:pPr>
            <a:r>
              <a:rPr lang="en-IN" b="1" dirty="0"/>
              <a:t>Predictions while Commuting</a:t>
            </a:r>
          </a:p>
          <a:p>
            <a:pPr marL="285750" indent="-540000">
              <a:lnSpc>
                <a:spcPct val="150000"/>
              </a:lnSpc>
              <a:buFont typeface="Wingdings" panose="05000000000000000000" pitchFamily="2" charset="2"/>
              <a:buChar char="Ø"/>
            </a:pPr>
            <a:r>
              <a:rPr lang="en-IN" b="1" dirty="0"/>
              <a:t>Videos Surveillance</a:t>
            </a:r>
          </a:p>
          <a:p>
            <a:pPr marL="285750" indent="-540000">
              <a:lnSpc>
                <a:spcPct val="150000"/>
              </a:lnSpc>
              <a:buFont typeface="Wingdings" panose="05000000000000000000" pitchFamily="2" charset="2"/>
              <a:buChar char="Ø"/>
            </a:pPr>
            <a:r>
              <a:rPr lang="en-IN" b="1" dirty="0"/>
              <a:t>Social Media Services</a:t>
            </a:r>
          </a:p>
          <a:p>
            <a:pPr marL="285750" indent="-540000">
              <a:lnSpc>
                <a:spcPct val="150000"/>
              </a:lnSpc>
              <a:buFont typeface="Wingdings" panose="05000000000000000000" pitchFamily="2" charset="2"/>
              <a:buChar char="Ø"/>
            </a:pPr>
            <a:r>
              <a:rPr lang="en-US" b="1" dirty="0"/>
              <a:t>Email Spam and Malware Filtering</a:t>
            </a:r>
          </a:p>
          <a:p>
            <a:pPr marL="285750" indent="-540000">
              <a:lnSpc>
                <a:spcPct val="150000"/>
              </a:lnSpc>
              <a:buFont typeface="Wingdings" panose="05000000000000000000" pitchFamily="2" charset="2"/>
              <a:buChar char="Ø"/>
            </a:pPr>
            <a:r>
              <a:rPr lang="en-IN" b="1" dirty="0"/>
              <a:t>Online Customer Support</a:t>
            </a:r>
          </a:p>
          <a:p>
            <a:pPr marL="285750" indent="-540000">
              <a:lnSpc>
                <a:spcPct val="150000"/>
              </a:lnSpc>
              <a:buFont typeface="Wingdings" panose="05000000000000000000" pitchFamily="2" charset="2"/>
              <a:buChar char="Ø"/>
            </a:pPr>
            <a:r>
              <a:rPr lang="en-IN" b="1" dirty="0"/>
              <a:t> Search Engine Result Refining</a:t>
            </a:r>
          </a:p>
          <a:p>
            <a:pPr marL="285750" indent="-540000">
              <a:lnSpc>
                <a:spcPct val="150000"/>
              </a:lnSpc>
              <a:buFont typeface="Wingdings" panose="05000000000000000000" pitchFamily="2" charset="2"/>
              <a:buChar char="Ø"/>
            </a:pPr>
            <a:r>
              <a:rPr lang="en-IN" b="1" dirty="0"/>
              <a:t>Product Recommendations</a:t>
            </a:r>
          </a:p>
          <a:p>
            <a:pPr marL="285750" indent="-540000">
              <a:lnSpc>
                <a:spcPct val="150000"/>
              </a:lnSpc>
              <a:buFont typeface="Wingdings" panose="05000000000000000000" pitchFamily="2" charset="2"/>
              <a:buChar char="Ø"/>
            </a:pPr>
            <a:r>
              <a:rPr lang="en-IN" b="1" dirty="0"/>
              <a:t>Online Fraud Detection</a:t>
            </a:r>
            <a:endParaRPr lang="en-IN"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12962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lnSpc>
                <a:spcPct val="150000"/>
              </a:lnSpc>
            </a:pPr>
            <a:r>
              <a:rPr lang="en-IN" sz="2200" dirty="0"/>
              <a:t> Learning and writing an algorithm</a:t>
            </a:r>
          </a:p>
          <a:p>
            <a:pPr lvl="1" algn="just">
              <a:lnSpc>
                <a:spcPct val="150000"/>
              </a:lnSpc>
            </a:pPr>
            <a:r>
              <a:rPr lang="en-IN" sz="2200" dirty="0"/>
              <a:t> Its easy for human brain but it is tough for a machine. It takes some time and good amount of training data for machine to accurately classify objects</a:t>
            </a:r>
          </a:p>
          <a:p>
            <a:pPr algn="just">
              <a:lnSpc>
                <a:spcPct val="150000"/>
              </a:lnSpc>
            </a:pPr>
            <a:r>
              <a:rPr lang="en-IN" sz="2200" dirty="0"/>
              <a:t> Implementation and automation</a:t>
            </a:r>
          </a:p>
          <a:p>
            <a:pPr lvl="1" algn="just">
              <a:lnSpc>
                <a:spcPct val="150000"/>
              </a:lnSpc>
            </a:pPr>
            <a:r>
              <a:rPr lang="en-IN" sz="2200" dirty="0"/>
              <a:t> This is easy for a machine. Once learnt a machine can process one million images without any fatigue where as human brain  can’t</a:t>
            </a:r>
          </a:p>
          <a:p>
            <a:pPr algn="just">
              <a:lnSpc>
                <a:spcPct val="150000"/>
              </a:lnSpc>
            </a:pPr>
            <a:r>
              <a:rPr lang="en-IN" sz="2200" dirty="0"/>
              <a:t> That’s why ML with bigdata is a deadly combination</a:t>
            </a:r>
          </a:p>
        </p:txBody>
      </p:sp>
      <p:sp>
        <p:nvSpPr>
          <p:cNvPr id="4" name="Date Placeholder 3"/>
          <p:cNvSpPr>
            <a:spLocks noGrp="1"/>
          </p:cNvSpPr>
          <p:nvPr>
            <p:ph type="dt" sz="half" idx="10"/>
          </p:nvPr>
        </p:nvSpPr>
        <p:spPr/>
        <p:txBody>
          <a:bodyPr/>
          <a:lstStyle/>
          <a:p>
            <a:fld id="{8E68E818-F101-4479-BD8B-F30D840DF5D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Advantage of ML</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42292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5130"/>
            <a:ext cx="8229600" cy="4849870"/>
          </a:xfrm>
        </p:spPr>
        <p:txBody>
          <a:bodyPr>
            <a:noAutofit/>
          </a:bodyPr>
          <a:lstStyle/>
          <a:p>
            <a:r>
              <a:rPr lang="en-US" sz="2400" b="1" dirty="0"/>
              <a:t>1950s:</a:t>
            </a:r>
          </a:p>
          <a:p>
            <a:pPr marL="740664" lvl="2" indent="-347472">
              <a:buFont typeface="Calibri" pitchFamily="34" charset="0"/>
              <a:buChar char="⁻"/>
            </a:pPr>
            <a:r>
              <a:rPr lang="en-US" dirty="0"/>
              <a:t>Samuel's checker-playing program</a:t>
            </a:r>
          </a:p>
          <a:p>
            <a:pPr marL="347472" lvl="1" indent="-347472">
              <a:buFont typeface="Arial" pitchFamily="34" charset="0"/>
              <a:buChar char="•"/>
            </a:pPr>
            <a:r>
              <a:rPr lang="en-US" sz="2400" b="1" dirty="0"/>
              <a:t>1960s:</a:t>
            </a:r>
          </a:p>
          <a:p>
            <a:pPr marL="740664" lvl="2" indent="-347472">
              <a:buFont typeface="Calibri" pitchFamily="34" charset="0"/>
              <a:buChar char="⁻"/>
            </a:pPr>
            <a:r>
              <a:rPr lang="en-US" dirty="0"/>
              <a:t>Neural Network: Rosenblatt’s perception</a:t>
            </a:r>
          </a:p>
          <a:p>
            <a:pPr marL="740664" lvl="2" indent="-347472">
              <a:buFont typeface="Calibri" pitchFamily="34" charset="0"/>
              <a:buChar char="⁻"/>
            </a:pPr>
            <a:r>
              <a:rPr lang="en-US" dirty="0"/>
              <a:t>Pattern Recognition</a:t>
            </a:r>
          </a:p>
          <a:p>
            <a:pPr marL="740664" lvl="2" indent="-347472">
              <a:buFont typeface="Calibri" pitchFamily="34" charset="0"/>
              <a:buChar char="⁻"/>
            </a:pPr>
            <a:r>
              <a:rPr lang="en-US" dirty="0"/>
              <a:t>Minsky &amp; </a:t>
            </a:r>
            <a:r>
              <a:rPr lang="en-US" dirty="0" err="1"/>
              <a:t>Papert</a:t>
            </a:r>
            <a:r>
              <a:rPr lang="en-US" dirty="0"/>
              <a:t> prove limitations of Perceptron</a:t>
            </a:r>
          </a:p>
          <a:p>
            <a:pPr marL="347472" lvl="2" indent="-347472"/>
            <a:r>
              <a:rPr lang="en-US" b="1" dirty="0"/>
              <a:t>1970s:</a:t>
            </a:r>
          </a:p>
          <a:p>
            <a:pPr marL="740664" lvl="2" indent="-347472">
              <a:buFont typeface="Calibri" pitchFamily="34" charset="0"/>
              <a:buChar char="⁻"/>
            </a:pPr>
            <a:r>
              <a:rPr lang="en-US" dirty="0"/>
              <a:t>Symbolic concept introduction</a:t>
            </a:r>
          </a:p>
          <a:p>
            <a:pPr marL="740664" lvl="2" indent="-347472">
              <a:buFont typeface="Calibri" pitchFamily="34" charset="0"/>
              <a:buChar char="⁻"/>
            </a:pPr>
            <a:r>
              <a:rPr lang="en-US" dirty="0"/>
              <a:t>Expert system and knowledge acquisition bottleneck</a:t>
            </a:r>
          </a:p>
          <a:p>
            <a:pPr marL="740664" lvl="2" indent="-347472">
              <a:buFont typeface="Calibri" pitchFamily="34" charset="0"/>
              <a:buChar char="⁻"/>
            </a:pPr>
            <a:r>
              <a:rPr lang="en-US" dirty="0"/>
              <a:t>Quinlan’s ID3</a:t>
            </a:r>
          </a:p>
          <a:p>
            <a:pPr marL="740664" lvl="2" indent="-347472">
              <a:buFont typeface="Calibri" pitchFamily="34" charset="0"/>
              <a:buChar char="⁻"/>
            </a:pPr>
            <a:r>
              <a:rPr lang="en-US" dirty="0"/>
              <a:t>Natural Language Processing(symbolic)</a:t>
            </a:r>
          </a:p>
          <a:p>
            <a:pPr marL="0" indent="0" algn="just">
              <a:lnSpc>
                <a:spcPct val="150000"/>
              </a:lnSpc>
              <a:buNone/>
            </a:pPr>
            <a:endParaRPr lang="en-US" sz="2200" dirty="0"/>
          </a:p>
        </p:txBody>
      </p:sp>
      <p:sp>
        <p:nvSpPr>
          <p:cNvPr id="4" name="Date Placeholder 3"/>
          <p:cNvSpPr>
            <a:spLocks noGrp="1"/>
          </p:cNvSpPr>
          <p:nvPr>
            <p:ph type="dt" sz="half" idx="10"/>
          </p:nvPr>
        </p:nvSpPr>
        <p:spPr/>
        <p:txBody>
          <a:bodyPr/>
          <a:lstStyle/>
          <a:p>
            <a:fld id="{FF0201F4-6531-43AF-BEF7-568DC06F4C3C}"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dirty="0"/>
              <a:t>Machine Learning History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87939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5130"/>
            <a:ext cx="8229600" cy="4849870"/>
          </a:xfrm>
        </p:spPr>
        <p:txBody>
          <a:bodyPr>
            <a:noAutofit/>
          </a:bodyPr>
          <a:lstStyle/>
          <a:p>
            <a:r>
              <a:rPr lang="en-US" sz="2400" b="1" dirty="0"/>
              <a:t>1980s:</a:t>
            </a:r>
          </a:p>
          <a:p>
            <a:pPr marL="740664" lvl="2" indent="-347472">
              <a:lnSpc>
                <a:spcPct val="150000"/>
              </a:lnSpc>
              <a:buFont typeface="Calibri" pitchFamily="34" charset="0"/>
              <a:buChar char="⁻"/>
            </a:pPr>
            <a:r>
              <a:rPr lang="en-US" dirty="0"/>
              <a:t>Advanced decision tree and rule learning</a:t>
            </a:r>
          </a:p>
          <a:p>
            <a:pPr marL="740664" lvl="2" indent="-347472">
              <a:lnSpc>
                <a:spcPct val="150000"/>
              </a:lnSpc>
              <a:buFont typeface="Calibri" pitchFamily="34" charset="0"/>
              <a:buChar char="⁻"/>
            </a:pPr>
            <a:r>
              <a:rPr lang="en-US" dirty="0"/>
              <a:t>Learning and planning and problem solving</a:t>
            </a:r>
          </a:p>
          <a:p>
            <a:pPr marL="740664" lvl="2" indent="-347472">
              <a:lnSpc>
                <a:spcPct val="150000"/>
              </a:lnSpc>
              <a:buFont typeface="Calibri" pitchFamily="34" charset="0"/>
              <a:buChar char="⁻"/>
            </a:pPr>
            <a:r>
              <a:rPr lang="en-US" dirty="0"/>
              <a:t>Resurgence of neural network</a:t>
            </a:r>
          </a:p>
          <a:p>
            <a:pPr marL="740664" lvl="2" indent="-347472">
              <a:lnSpc>
                <a:spcPct val="150000"/>
              </a:lnSpc>
              <a:buFont typeface="Calibri" pitchFamily="34" charset="0"/>
              <a:buChar char="⁻"/>
            </a:pPr>
            <a:r>
              <a:rPr lang="en-US" dirty="0"/>
              <a:t>Focus on experimental methodology</a:t>
            </a:r>
          </a:p>
          <a:p>
            <a:pPr marL="0" indent="0" algn="just">
              <a:lnSpc>
                <a:spcPct val="150000"/>
              </a:lnSpc>
              <a:buNone/>
            </a:pPr>
            <a:endParaRPr lang="en-US" sz="2200" dirty="0"/>
          </a:p>
        </p:txBody>
      </p:sp>
      <p:sp>
        <p:nvSpPr>
          <p:cNvPr id="4" name="Date Placeholder 3"/>
          <p:cNvSpPr>
            <a:spLocks noGrp="1"/>
          </p:cNvSpPr>
          <p:nvPr>
            <p:ph type="dt" sz="half" idx="10"/>
          </p:nvPr>
        </p:nvSpPr>
        <p:spPr/>
        <p:txBody>
          <a:bodyPr/>
          <a:lstStyle/>
          <a:p>
            <a:fld id="{6DEAA0C1-9FF2-4623-B0E4-638CA365884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dirty="0"/>
              <a:t>Machine Learning History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689624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5130"/>
            <a:ext cx="8229600" cy="4849870"/>
          </a:xfrm>
        </p:spPr>
        <p:txBody>
          <a:bodyPr>
            <a:noAutofit/>
          </a:bodyPr>
          <a:lstStyle/>
          <a:p>
            <a:pPr marL="0" indent="0">
              <a:buNone/>
            </a:pPr>
            <a:endParaRPr lang="en-US" dirty="0"/>
          </a:p>
          <a:p>
            <a:pPr marL="347472" lvl="1" indent="-347472">
              <a:buFont typeface="Arial" pitchFamily="34" charset="0"/>
              <a:buChar char="•"/>
            </a:pPr>
            <a:r>
              <a:rPr lang="en-US" sz="2400" b="1" dirty="0"/>
              <a:t>90’s ML and statistics:</a:t>
            </a:r>
          </a:p>
          <a:p>
            <a:pPr marL="740664" lvl="2" indent="-347472">
              <a:lnSpc>
                <a:spcPct val="150000"/>
              </a:lnSpc>
              <a:buFont typeface="Calibri" pitchFamily="34" charset="0"/>
              <a:buChar char="⁻"/>
            </a:pPr>
            <a:r>
              <a:rPr lang="en-US" dirty="0"/>
              <a:t>Support vector machines</a:t>
            </a:r>
          </a:p>
          <a:p>
            <a:pPr marL="740664" lvl="2" indent="-347472">
              <a:lnSpc>
                <a:spcPct val="150000"/>
              </a:lnSpc>
              <a:buFont typeface="Calibri" pitchFamily="34" charset="0"/>
              <a:buChar char="⁻"/>
            </a:pPr>
            <a:r>
              <a:rPr lang="en-US" dirty="0"/>
              <a:t>Data mining</a:t>
            </a:r>
          </a:p>
          <a:p>
            <a:pPr marL="740664" lvl="2" indent="-347472">
              <a:lnSpc>
                <a:spcPct val="150000"/>
              </a:lnSpc>
              <a:buFont typeface="Calibri" pitchFamily="34" charset="0"/>
              <a:buChar char="⁻"/>
            </a:pPr>
            <a:r>
              <a:rPr lang="en-US" dirty="0"/>
              <a:t>Adaptive agent and web applications</a:t>
            </a:r>
          </a:p>
          <a:p>
            <a:pPr marL="740664" lvl="2" indent="-347472">
              <a:lnSpc>
                <a:spcPct val="150000"/>
              </a:lnSpc>
              <a:buFont typeface="Calibri" pitchFamily="34" charset="0"/>
              <a:buChar char="⁻"/>
            </a:pPr>
            <a:r>
              <a:rPr lang="en-US" dirty="0"/>
              <a:t>Text learning </a:t>
            </a:r>
          </a:p>
          <a:p>
            <a:pPr marL="740664" lvl="2" indent="-347472">
              <a:lnSpc>
                <a:spcPct val="150000"/>
              </a:lnSpc>
              <a:buFont typeface="Calibri" pitchFamily="34" charset="0"/>
              <a:buChar char="⁻"/>
            </a:pPr>
            <a:r>
              <a:rPr lang="en-US" dirty="0"/>
              <a:t>Reinforcement learning</a:t>
            </a:r>
          </a:p>
          <a:p>
            <a:pPr marL="740664" lvl="2" indent="-347472">
              <a:lnSpc>
                <a:spcPct val="150000"/>
              </a:lnSpc>
              <a:buFont typeface="Calibri" pitchFamily="34" charset="0"/>
              <a:buChar char="⁻"/>
            </a:pPr>
            <a:r>
              <a:rPr lang="en-US" dirty="0"/>
              <a:t>Bayes Net learning</a:t>
            </a:r>
          </a:p>
          <a:p>
            <a:pPr marL="0" indent="0" algn="just">
              <a:lnSpc>
                <a:spcPct val="150000"/>
              </a:lnSpc>
              <a:buNone/>
            </a:pPr>
            <a:endParaRPr lang="en-US" sz="2200" dirty="0"/>
          </a:p>
        </p:txBody>
      </p:sp>
      <p:sp>
        <p:nvSpPr>
          <p:cNvPr id="4" name="Date Placeholder 3"/>
          <p:cNvSpPr>
            <a:spLocks noGrp="1"/>
          </p:cNvSpPr>
          <p:nvPr>
            <p:ph type="dt" sz="half" idx="10"/>
          </p:nvPr>
        </p:nvSpPr>
        <p:spPr/>
        <p:txBody>
          <a:bodyPr/>
          <a:lstStyle/>
          <a:p>
            <a:fld id="{8A5AF077-A8A5-4A64-AFA7-37EC7E4F0F3A}"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dirty="0"/>
              <a:t>Machine Learning History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17202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5130"/>
            <a:ext cx="8229600" cy="4849870"/>
          </a:xfrm>
        </p:spPr>
        <p:txBody>
          <a:bodyPr>
            <a:noAutofit/>
          </a:bodyPr>
          <a:lstStyle/>
          <a:p>
            <a:pPr marL="0" indent="0">
              <a:buNone/>
            </a:pPr>
            <a:endParaRPr lang="en-US" dirty="0"/>
          </a:p>
          <a:p>
            <a:r>
              <a:rPr lang="en-US" sz="2400" b="1" dirty="0"/>
              <a:t>Popularity of this field in recent time and the reasons behind that</a:t>
            </a:r>
          </a:p>
          <a:p>
            <a:pPr marL="740664" lvl="2" indent="-347472"/>
            <a:r>
              <a:rPr lang="en-US" sz="2200" dirty="0"/>
              <a:t>New software /algorithms</a:t>
            </a:r>
          </a:p>
          <a:p>
            <a:pPr marL="1197864" lvl="3" indent="-347472"/>
            <a:r>
              <a:rPr lang="en-US" sz="2200" dirty="0"/>
              <a:t>Neural networks</a:t>
            </a:r>
          </a:p>
          <a:p>
            <a:pPr marL="1197864" lvl="3" indent="-347472"/>
            <a:r>
              <a:rPr lang="en-US" sz="2200" dirty="0"/>
              <a:t>Deep learning</a:t>
            </a:r>
          </a:p>
          <a:p>
            <a:pPr marL="747522" lvl="2" indent="-347472"/>
            <a:r>
              <a:rPr lang="en-US" sz="2200" b="1" dirty="0"/>
              <a:t>New hardware</a:t>
            </a:r>
          </a:p>
          <a:p>
            <a:pPr marL="1197864" lvl="3" indent="-347472"/>
            <a:r>
              <a:rPr lang="en-US" sz="2200" dirty="0"/>
              <a:t>GPU’s</a:t>
            </a:r>
          </a:p>
          <a:p>
            <a:pPr marL="740664" lvl="2" indent="-347472"/>
            <a:r>
              <a:rPr lang="en-US" sz="2200" dirty="0"/>
              <a:t>Cloud Enabled</a:t>
            </a:r>
          </a:p>
          <a:p>
            <a:pPr marL="740664" lvl="2" indent="-347472"/>
            <a:r>
              <a:rPr lang="en-US" sz="2200" dirty="0"/>
              <a:t>Availability of big data</a:t>
            </a:r>
          </a:p>
          <a:p>
            <a:pPr marL="0" indent="0" algn="just">
              <a:lnSpc>
                <a:spcPct val="150000"/>
              </a:lnSpc>
              <a:buNone/>
            </a:pPr>
            <a:endParaRPr lang="en-US" sz="2200" dirty="0"/>
          </a:p>
        </p:txBody>
      </p:sp>
      <p:sp>
        <p:nvSpPr>
          <p:cNvPr id="4" name="Date Placeholder 3"/>
          <p:cNvSpPr>
            <a:spLocks noGrp="1"/>
          </p:cNvSpPr>
          <p:nvPr>
            <p:ph type="dt" sz="half" idx="10"/>
          </p:nvPr>
        </p:nvSpPr>
        <p:spPr/>
        <p:txBody>
          <a:bodyPr/>
          <a:lstStyle/>
          <a:p>
            <a:fld id="{4A960237-EFBE-4CFB-989C-DA7F400E068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4796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dirty="0"/>
              <a:t>Machine Learning History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a:extLst>
              <a:ext uri="{FF2B5EF4-FFF2-40B4-BE49-F238E27FC236}">
                <a16:creationId xmlns:a16="http://schemas.microsoft.com/office/drawing/2014/main" id="{5AAFAB42-C86D-4E50-918A-1D1BA00DF268}"/>
              </a:ext>
            </a:extLst>
          </p:cNvPr>
          <p:cNvSpPr txBox="1"/>
          <p:nvPr/>
        </p:nvSpPr>
        <p:spPr>
          <a:xfrm>
            <a:off x="4716016" y="3140968"/>
            <a:ext cx="4104456" cy="1200329"/>
          </a:xfrm>
          <a:prstGeom prst="rect">
            <a:avLst/>
          </a:prstGeom>
          <a:solidFill>
            <a:schemeClr val="tx2">
              <a:lumMod val="20000"/>
              <a:lumOff val="80000"/>
            </a:schemeClr>
          </a:solidFill>
        </p:spPr>
        <p:txBody>
          <a:bodyPr wrap="square" rtlCol="0">
            <a:spAutoFit/>
          </a:bodyPr>
          <a:lstStyle/>
          <a:p>
            <a:pPr>
              <a:buFont typeface="Arial" pitchFamily="34" charset="0"/>
              <a:buChar char="•"/>
            </a:pPr>
            <a:r>
              <a:rPr lang="en-US" dirty="0"/>
              <a:t>2009: 	Google </a:t>
            </a:r>
            <a:r>
              <a:rPr lang="en-US" dirty="0" err="1"/>
              <a:t>buildsSelf</a:t>
            </a:r>
            <a:r>
              <a:rPr lang="en-US" dirty="0"/>
              <a:t>- 	driving car</a:t>
            </a:r>
          </a:p>
          <a:p>
            <a:pPr>
              <a:buFont typeface="Arial" pitchFamily="34" charset="0"/>
              <a:buChar char="•"/>
            </a:pPr>
            <a:r>
              <a:rPr lang="en-US" dirty="0"/>
              <a:t>2011: 	Watsons wins jeopardy</a:t>
            </a:r>
          </a:p>
          <a:p>
            <a:pPr>
              <a:buFont typeface="Arial" pitchFamily="34" charset="0"/>
              <a:buChar char="•"/>
            </a:pPr>
            <a:r>
              <a:rPr lang="en-US" dirty="0"/>
              <a:t>2014: 	Human vision 	surpassed 	by ML system</a:t>
            </a:r>
          </a:p>
        </p:txBody>
      </p:sp>
    </p:spTree>
    <p:extLst>
      <p:ext uri="{BB962C8B-B14F-4D97-AF65-F5344CB8AC3E}">
        <p14:creationId xmlns:p14="http://schemas.microsoft.com/office/powerpoint/2010/main" val="3453331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IN" sz="2400" dirty="0"/>
              <a:t>let us consider designing a program to learn to play checkers, with the goal of entering it in the world checkers tournament</a:t>
            </a:r>
          </a:p>
          <a:p>
            <a:pPr marL="0" indent="0" algn="just">
              <a:buNone/>
            </a:pPr>
            <a:endParaRPr lang="en-IN" sz="2400" dirty="0"/>
          </a:p>
          <a:p>
            <a:pPr marL="457200" indent="-457200" algn="just">
              <a:buFont typeface="+mj-lt"/>
              <a:buAutoNum type="arabicPeriod"/>
            </a:pPr>
            <a:r>
              <a:rPr lang="en-IN" sz="2400" b="1" dirty="0"/>
              <a:t>Choosing the Training Experience</a:t>
            </a:r>
          </a:p>
          <a:p>
            <a:pPr marL="457200" indent="-457200" algn="just">
              <a:buFont typeface="+mj-lt"/>
              <a:buAutoNum type="arabicPeriod"/>
            </a:pPr>
            <a:r>
              <a:rPr lang="en-IN" sz="2400" b="1" dirty="0"/>
              <a:t>Choose the target function</a:t>
            </a:r>
          </a:p>
          <a:p>
            <a:pPr marL="457200" indent="-457200" algn="just">
              <a:buFont typeface="+mj-lt"/>
              <a:buAutoNum type="arabicPeriod"/>
            </a:pPr>
            <a:r>
              <a:rPr lang="en-IN" sz="2400" b="1" dirty="0"/>
              <a:t>Choose a representation</a:t>
            </a:r>
          </a:p>
          <a:p>
            <a:pPr marL="457200" indent="-457200" algn="just">
              <a:buFont typeface="+mj-lt"/>
              <a:buAutoNum type="arabicPeriod"/>
            </a:pPr>
            <a:r>
              <a:rPr lang="en-IN" sz="2400" b="1" dirty="0"/>
              <a:t>Choose the parameter fitting algorithm</a:t>
            </a:r>
          </a:p>
          <a:p>
            <a:pPr marL="457200" indent="-457200" algn="just">
              <a:buFont typeface="+mj-lt"/>
              <a:buAutoNum type="arabicPeriod"/>
            </a:pPr>
            <a:r>
              <a:rPr lang="en-IN" sz="2400" b="1" dirty="0"/>
              <a:t>Evaluate the entire system</a:t>
            </a:r>
          </a:p>
          <a:p>
            <a:pPr marL="457200" indent="-457200" algn="just">
              <a:buFont typeface="+mj-lt"/>
              <a:buAutoNum type="arabicPeriod"/>
            </a:pPr>
            <a:endParaRPr lang="en-IN" sz="2400" b="1" dirty="0"/>
          </a:p>
        </p:txBody>
      </p:sp>
      <p:sp>
        <p:nvSpPr>
          <p:cNvPr id="4" name="Date Placeholder 3"/>
          <p:cNvSpPr>
            <a:spLocks noGrp="1"/>
          </p:cNvSpPr>
          <p:nvPr>
            <p:ph type="dt" sz="half" idx="10"/>
          </p:nvPr>
        </p:nvSpPr>
        <p:spPr/>
        <p:txBody>
          <a:bodyPr/>
          <a:lstStyle/>
          <a:p>
            <a:fld id="{72D6F775-2645-4DF7-BE52-715E837DCE1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65912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lgn="just">
              <a:buFont typeface="+mj-lt"/>
              <a:buAutoNum type="arabicPeriod"/>
            </a:pPr>
            <a:r>
              <a:rPr lang="en-IN" sz="2400" b="1" dirty="0"/>
              <a:t>Choosing the Training Experience:</a:t>
            </a:r>
          </a:p>
          <a:p>
            <a:pPr marL="457200" indent="-457200" algn="just">
              <a:buFont typeface="+mj-lt"/>
              <a:buAutoNum type="arabicPeriod"/>
            </a:pPr>
            <a:endParaRPr lang="en-US" sz="2400" b="1" dirty="0">
              <a:solidFill>
                <a:srgbClr val="3366CC"/>
              </a:solidFill>
            </a:endParaRPr>
          </a:p>
          <a:p>
            <a:pPr lvl="1" algn="just"/>
            <a:r>
              <a:rPr lang="en-US" altLang="en-US" sz="2400" dirty="0">
                <a:sym typeface="Wingdings" panose="05000000000000000000" pitchFamily="2" charset="2"/>
              </a:rPr>
              <a:t>different learning paradigms: reinforcement learning, supervised learning, unsupervised learning</a:t>
            </a:r>
          </a:p>
          <a:p>
            <a:pPr marL="457200" lvl="1" indent="0" algn="just">
              <a:buNone/>
            </a:pPr>
            <a:endParaRPr lang="en-US" altLang="en-US" sz="2400" dirty="0">
              <a:sym typeface="Wingdings" panose="05000000000000000000" pitchFamily="2" charset="2"/>
            </a:endParaRPr>
          </a:p>
          <a:p>
            <a:pPr lvl="1" algn="just"/>
            <a:r>
              <a:rPr lang="en-US" altLang="en-US" sz="2400" dirty="0">
                <a:sym typeface="Wingdings" panose="05000000000000000000" pitchFamily="2" charset="2"/>
              </a:rPr>
              <a:t> different availability of data: online/offline examples</a:t>
            </a:r>
            <a:endParaRPr lang="en-US" altLang="en-US" sz="2400" dirty="0"/>
          </a:p>
          <a:p>
            <a:pPr marL="0" indent="0" algn="just">
              <a:buNone/>
            </a:pPr>
            <a:endParaRPr lang="en-US" sz="2400" dirty="0"/>
          </a:p>
        </p:txBody>
      </p:sp>
      <p:sp>
        <p:nvSpPr>
          <p:cNvPr id="4" name="Date Placeholder 3"/>
          <p:cNvSpPr>
            <a:spLocks noGrp="1"/>
          </p:cNvSpPr>
          <p:nvPr>
            <p:ph type="dt" sz="half" idx="10"/>
          </p:nvPr>
        </p:nvSpPr>
        <p:spPr/>
        <p:txBody>
          <a:bodyPr/>
          <a:lstStyle/>
          <a:p>
            <a:fld id="{7DD85F84-FE96-4BE2-81C8-3CE6EE12D9FA}"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70753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IN" sz="2400" b="1" dirty="0"/>
              <a:t>2. Choose the target function</a:t>
            </a:r>
          </a:p>
          <a:p>
            <a:pPr marL="0" indent="0" algn="just">
              <a:buNone/>
            </a:pPr>
            <a:endParaRPr lang="en-IN" sz="2400" b="1" dirty="0"/>
          </a:p>
          <a:p>
            <a:pPr lvl="1" algn="just"/>
            <a:r>
              <a:rPr lang="en-IN" sz="2400" dirty="0"/>
              <a:t>make it as easy as possibly</a:t>
            </a:r>
          </a:p>
          <a:p>
            <a:pPr lvl="1" algn="just"/>
            <a:r>
              <a:rPr lang="en-IN" sz="2400" dirty="0"/>
              <a:t>integrate all prior information</a:t>
            </a:r>
          </a:p>
          <a:p>
            <a:pPr lvl="1" algn="just"/>
            <a:r>
              <a:rPr lang="en-IN" sz="2400" dirty="0"/>
              <a:t>learn only the aspects which you have to learn</a:t>
            </a:r>
          </a:p>
          <a:p>
            <a:pPr marL="0" indent="0" algn="just">
              <a:buNone/>
            </a:pPr>
            <a:endParaRPr lang="en-US" sz="2400" dirty="0"/>
          </a:p>
        </p:txBody>
      </p:sp>
      <p:sp>
        <p:nvSpPr>
          <p:cNvPr id="4" name="Date Placeholder 3"/>
          <p:cNvSpPr>
            <a:spLocks noGrp="1"/>
          </p:cNvSpPr>
          <p:nvPr>
            <p:ph type="dt" sz="half" idx="10"/>
          </p:nvPr>
        </p:nvSpPr>
        <p:spPr/>
        <p:txBody>
          <a:bodyPr/>
          <a:lstStyle/>
          <a:p>
            <a:fld id="{B0CC8D18-021C-4038-9D8D-1B225253676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90372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IN" sz="2400" b="1" dirty="0"/>
              <a:t>Choose a representation of the target function</a:t>
            </a:r>
          </a:p>
          <a:p>
            <a:pPr lvl="1" algn="just"/>
            <a:r>
              <a:rPr lang="en-IN" sz="2400" dirty="0"/>
              <a:t>representation of the input data:</a:t>
            </a:r>
          </a:p>
          <a:p>
            <a:pPr lvl="2" algn="just"/>
            <a:r>
              <a:rPr lang="en-IN" dirty="0"/>
              <a:t>integrate all relevant features -&gt; make it easy</a:t>
            </a:r>
          </a:p>
          <a:p>
            <a:pPr lvl="2" algn="just"/>
            <a:r>
              <a:rPr lang="en-IN" dirty="0"/>
              <a:t>but not more than necessary -&gt; curse of dimensionality</a:t>
            </a:r>
          </a:p>
          <a:p>
            <a:pPr lvl="1" algn="just"/>
            <a:r>
              <a:rPr lang="en-IN" sz="2400" dirty="0"/>
              <a:t>representation of the function:</a:t>
            </a:r>
          </a:p>
          <a:p>
            <a:pPr lvl="2" algn="just"/>
            <a:r>
              <a:rPr lang="en-IN" dirty="0"/>
              <a:t>different types of functions: classification, regression, density estimation, novelty detection, visualization, ...</a:t>
            </a:r>
          </a:p>
          <a:p>
            <a:pPr lvl="2" algn="just"/>
            <a:r>
              <a:rPr lang="en-IN" dirty="0"/>
              <a:t>different models: symbolic (logical rules, decision tree, </a:t>
            </a:r>
            <a:r>
              <a:rPr lang="en-IN" dirty="0" err="1"/>
              <a:t>prolog</a:t>
            </a:r>
            <a:r>
              <a:rPr lang="en-IN" dirty="0"/>
              <a:t> program, ...), </a:t>
            </a:r>
            <a:r>
              <a:rPr lang="en-IN" dirty="0" err="1"/>
              <a:t>subsymbolic</a:t>
            </a:r>
            <a:r>
              <a:rPr lang="en-IN" dirty="0"/>
              <a:t> (neural network, statistical estimator, ...), parameterized, lazy model, ...</a:t>
            </a:r>
          </a:p>
          <a:p>
            <a:pPr marL="0" indent="0" algn="just">
              <a:buNone/>
            </a:pPr>
            <a:endParaRPr lang="en-US" sz="2400" dirty="0"/>
          </a:p>
        </p:txBody>
      </p:sp>
      <p:sp>
        <p:nvSpPr>
          <p:cNvPr id="4" name="Date Placeholder 3"/>
          <p:cNvSpPr>
            <a:spLocks noGrp="1"/>
          </p:cNvSpPr>
          <p:nvPr>
            <p:ph type="dt" sz="half" idx="10"/>
          </p:nvPr>
        </p:nvSpPr>
        <p:spPr/>
        <p:txBody>
          <a:bodyPr/>
          <a:lstStyle/>
          <a:p>
            <a:fld id="{AF33A6E6-2D97-4625-ABBB-ABB4D55AB7F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92889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IN" sz="2400" b="1" dirty="0"/>
              <a:t>Estimate the parameters </a:t>
            </a:r>
          </a:p>
          <a:p>
            <a:pPr lvl="1" algn="just"/>
            <a:r>
              <a:rPr lang="en-IN" sz="2400" dirty="0"/>
              <a:t>optimize some error/objective on the given data</a:t>
            </a:r>
          </a:p>
          <a:p>
            <a:pPr lvl="2" algn="just"/>
            <a:r>
              <a:rPr lang="en-IN" dirty="0"/>
              <a:t>linear/quadratic optimization</a:t>
            </a:r>
          </a:p>
          <a:p>
            <a:pPr lvl="2" algn="just"/>
            <a:r>
              <a:rPr lang="en-IN" dirty="0"/>
              <a:t>gradient descent</a:t>
            </a:r>
          </a:p>
          <a:p>
            <a:pPr lvl="2" algn="just"/>
            <a:r>
              <a:rPr lang="en-IN" dirty="0"/>
              <a:t>greedy algorithm, heuristics</a:t>
            </a:r>
          </a:p>
          <a:p>
            <a:pPr lvl="2" algn="just"/>
            <a:r>
              <a:rPr lang="en-IN" dirty="0"/>
              <a:t>discrete optimization methods such as genetic algorithms</a:t>
            </a:r>
          </a:p>
          <a:p>
            <a:pPr lvl="2" algn="just"/>
            <a:r>
              <a:rPr lang="en-IN" dirty="0"/>
              <a:t>statistical methods such as EM</a:t>
            </a:r>
          </a:p>
          <a:p>
            <a:pPr marL="0" indent="0" algn="just">
              <a:buNone/>
            </a:pPr>
            <a:endParaRPr lang="en-US" sz="2400" dirty="0"/>
          </a:p>
        </p:txBody>
      </p:sp>
      <p:sp>
        <p:nvSpPr>
          <p:cNvPr id="4" name="Date Placeholder 3"/>
          <p:cNvSpPr>
            <a:spLocks noGrp="1"/>
          </p:cNvSpPr>
          <p:nvPr>
            <p:ph type="dt" sz="half" idx="10"/>
          </p:nvPr>
        </p:nvSpPr>
        <p:spPr/>
        <p:txBody>
          <a:bodyPr/>
          <a:lstStyle/>
          <a:p>
            <a:fld id="{0677FF2E-3031-4CC6-B00A-DB6E904B15F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1770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8528"/>
            <a:ext cx="8534400" cy="5276460"/>
          </a:xfrm>
        </p:spPr>
        <p:txBody>
          <a:bodyPr>
            <a:normAutofit/>
          </a:bodyPr>
          <a:lstStyle/>
          <a:p>
            <a:pPr algn="just">
              <a:spcAft>
                <a:spcPts val="600"/>
              </a:spcAft>
              <a:buFont typeface="Wingdings" pitchFamily="2" charset="2"/>
              <a:buChar char="Ø"/>
            </a:pPr>
            <a:r>
              <a:rPr lang="en-US" sz="2200" dirty="0"/>
              <a:t>This course will serve as a comprehensive introduction to various topics in machine learning</a:t>
            </a:r>
            <a:endParaRPr lang="en-IN" sz="2200" dirty="0"/>
          </a:p>
          <a:p>
            <a:pPr algn="just">
              <a:spcAft>
                <a:spcPts val="600"/>
              </a:spcAft>
              <a:buFont typeface="Wingdings" pitchFamily="2" charset="2"/>
              <a:buChar char="Ø"/>
            </a:pPr>
            <a:r>
              <a:rPr lang="en-US" sz="2200" dirty="0"/>
              <a:t>To introduce students to the basic concepts and techniques of Machine Learning. </a:t>
            </a:r>
          </a:p>
          <a:p>
            <a:pPr algn="just">
              <a:spcAft>
                <a:spcPts val="600"/>
              </a:spcAft>
              <a:buFont typeface="Wingdings" pitchFamily="2" charset="2"/>
              <a:buChar char="Ø"/>
            </a:pPr>
            <a:r>
              <a:rPr lang="en-US" sz="2200" dirty="0"/>
              <a:t>To become familiar with regression methods, classification methods, clustering methods. </a:t>
            </a:r>
          </a:p>
          <a:p>
            <a:pPr algn="just">
              <a:spcAft>
                <a:spcPts val="600"/>
              </a:spcAft>
              <a:buFont typeface="Wingdings" pitchFamily="2" charset="2"/>
              <a:buChar char="Ø"/>
            </a:pPr>
            <a:r>
              <a:rPr lang="en-US" sz="2200" dirty="0"/>
              <a:t>To introduce the concept of Decision Tree Learning and Instance-based Learning</a:t>
            </a:r>
          </a:p>
          <a:p>
            <a:pPr algn="just">
              <a:spcAft>
                <a:spcPts val="600"/>
              </a:spcAft>
              <a:buFont typeface="Wingdings" pitchFamily="2" charset="2"/>
              <a:buChar char="Ø"/>
            </a:pPr>
            <a:r>
              <a:rPr lang="en-US" sz="2200" dirty="0"/>
              <a:t>To become familiar with Artificial Neural Networks and Deep Learning</a:t>
            </a:r>
          </a:p>
          <a:p>
            <a:pPr algn="just">
              <a:spcAft>
                <a:spcPts val="600"/>
              </a:spcAft>
              <a:buFont typeface="Wingdings" pitchFamily="2" charset="2"/>
              <a:buChar char="Ø"/>
            </a:pPr>
            <a:r>
              <a:rPr lang="en-US" sz="2200" dirty="0"/>
              <a:t>To introduce the concept of Reinforcement Learning and Genetic Algorithms</a:t>
            </a:r>
          </a:p>
          <a:p>
            <a:pPr algn="just"/>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549400" y="131367"/>
            <a:ext cx="7467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1371600" y="6356350"/>
            <a:ext cx="5638800" cy="365125"/>
          </a:xfrm>
        </p:spPr>
        <p:txBody>
          <a:bodyPr/>
          <a:lstStyle/>
          <a:p>
            <a:r>
              <a:rPr lang="en-IN"/>
              <a:t>K N SINGH                                    KCS 055 ( MLT)                                Unit 1</a:t>
            </a:r>
            <a:endParaRPr lang="en-IN" dirty="0"/>
          </a:p>
        </p:txBody>
      </p:sp>
      <p:sp>
        <p:nvSpPr>
          <p:cNvPr id="4" name="Date Placeholder 3"/>
          <p:cNvSpPr>
            <a:spLocks noGrp="1"/>
          </p:cNvSpPr>
          <p:nvPr>
            <p:ph type="dt" sz="half" idx="10"/>
          </p:nvPr>
        </p:nvSpPr>
        <p:spPr/>
        <p:txBody>
          <a:bodyPr/>
          <a:lstStyle/>
          <a:p>
            <a:fld id="{B6F3D80E-9BA9-45BE-A802-569F923CAB13}" type="datetime1">
              <a:rPr lang="en-US" smtClean="0"/>
              <a:t>3/1/2022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145" y="103658"/>
            <a:ext cx="1447800" cy="776230"/>
          </a:xfrm>
          <a:prstGeom prst="rect">
            <a:avLst/>
          </a:prstGeom>
          <a:noFill/>
        </p:spPr>
      </p:pic>
    </p:spTree>
    <p:extLst>
      <p:ext uri="{BB962C8B-B14F-4D97-AF65-F5344CB8AC3E}">
        <p14:creationId xmlns:p14="http://schemas.microsoft.com/office/powerpoint/2010/main" val="3688427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IN" sz="2400" b="1" dirty="0"/>
              <a:t>Evaluation </a:t>
            </a:r>
          </a:p>
          <a:p>
            <a:pPr algn="just"/>
            <a:endParaRPr lang="en-IN" sz="2400" b="1" dirty="0"/>
          </a:p>
          <a:p>
            <a:pPr lvl="1" algn="just"/>
            <a:r>
              <a:rPr lang="en-IN" sz="2400" dirty="0"/>
              <a:t>does the system behave well in practice</a:t>
            </a:r>
          </a:p>
          <a:p>
            <a:pPr lvl="1" algn="just"/>
            <a:r>
              <a:rPr lang="en-IN" sz="2400" dirty="0"/>
              <a:t>generalization to data not used for training</a:t>
            </a:r>
          </a:p>
          <a:p>
            <a:pPr lvl="1" algn="just"/>
            <a:r>
              <a:rPr lang="en-IN" sz="2400" dirty="0"/>
              <a:t>make sure the underlying regularity and not only the given (finite set of) data is learned</a:t>
            </a:r>
          </a:p>
          <a:p>
            <a:pPr marL="0" indent="0" algn="just">
              <a:buNone/>
            </a:pPr>
            <a:endParaRPr lang="en-US" sz="2400" dirty="0"/>
          </a:p>
        </p:txBody>
      </p:sp>
      <p:sp>
        <p:nvSpPr>
          <p:cNvPr id="4" name="Date Placeholder 3"/>
          <p:cNvSpPr>
            <a:spLocks noGrp="1"/>
          </p:cNvSpPr>
          <p:nvPr>
            <p:ph type="dt" sz="half" idx="10"/>
          </p:nvPr>
        </p:nvSpPr>
        <p:spPr/>
        <p:txBody>
          <a:bodyPr/>
          <a:lstStyle/>
          <a:p>
            <a:fld id="{D170575A-C9D1-408C-A4A3-472266F201A3}"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73167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IN" sz="2800" dirty="0"/>
              <a:t>In order to complete the design of the learning system, we must now choose </a:t>
            </a:r>
          </a:p>
          <a:p>
            <a:pPr marL="0" indent="0" algn="just">
              <a:buNone/>
            </a:pPr>
            <a:endParaRPr lang="en-IN" sz="2800" dirty="0"/>
          </a:p>
          <a:p>
            <a:pPr algn="just"/>
            <a:r>
              <a:rPr lang="en-IN" sz="2400" dirty="0"/>
              <a:t>the exact type of knowledge to be, learned </a:t>
            </a:r>
          </a:p>
          <a:p>
            <a:pPr algn="just"/>
            <a:r>
              <a:rPr lang="en-IN" sz="2400" dirty="0"/>
              <a:t>a representation for this target knowledge</a:t>
            </a:r>
          </a:p>
          <a:p>
            <a:pPr algn="just"/>
            <a:r>
              <a:rPr lang="en-IN" sz="2400" dirty="0"/>
              <a:t> a learning mechanism </a:t>
            </a:r>
            <a:endParaRPr lang="en-IN" sz="2400" b="1" dirty="0"/>
          </a:p>
          <a:p>
            <a:pPr marL="0" indent="0" algn="just">
              <a:buNone/>
            </a:pPr>
            <a:endParaRPr lang="en-US" sz="2400" dirty="0"/>
          </a:p>
        </p:txBody>
      </p:sp>
      <p:sp>
        <p:nvSpPr>
          <p:cNvPr id="4" name="Date Placeholder 3"/>
          <p:cNvSpPr>
            <a:spLocks noGrp="1"/>
          </p:cNvSpPr>
          <p:nvPr>
            <p:ph type="dt" sz="half" idx="10"/>
          </p:nvPr>
        </p:nvSpPr>
        <p:spPr/>
        <p:txBody>
          <a:bodyPr/>
          <a:lstStyle/>
          <a:p>
            <a:fld id="{6AF60743-E087-4C8D-95FD-439883AFEF32}"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84575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1166018"/>
            <a:ext cx="8229600" cy="4525963"/>
          </a:xfrm>
        </p:spPr>
        <p:txBody>
          <a:bodyPr>
            <a:noAutofit/>
          </a:bodyPr>
          <a:lstStyle/>
          <a:p>
            <a:pPr marL="457200" indent="-457200" algn="just">
              <a:buFont typeface="+mj-lt"/>
              <a:buAutoNum type="arabicPeriod" startAt="2"/>
            </a:pPr>
            <a:r>
              <a:rPr lang="en-IN" sz="2400" b="1" dirty="0"/>
              <a:t>Choosing the Target Function</a:t>
            </a:r>
          </a:p>
          <a:p>
            <a:pPr marL="0" indent="0" algn="just">
              <a:buNone/>
            </a:pPr>
            <a:endParaRPr lang="en-IN" sz="2400" b="1" dirty="0"/>
          </a:p>
          <a:p>
            <a:pPr algn="just"/>
            <a:r>
              <a:rPr lang="en-IN" sz="2400" dirty="0"/>
              <a:t>if b is a final board state that is won, then V(b) = 100 </a:t>
            </a:r>
          </a:p>
          <a:p>
            <a:pPr algn="just"/>
            <a:r>
              <a:rPr lang="en-IN" sz="2400" dirty="0"/>
              <a:t>if b is a final board state that is lost, then V(b) = -100 </a:t>
            </a:r>
          </a:p>
          <a:p>
            <a:pPr algn="just"/>
            <a:r>
              <a:rPr lang="en-IN" sz="2400" dirty="0"/>
              <a:t>if b is a final board state that is drawn, then V(b) = 0</a:t>
            </a:r>
          </a:p>
          <a:p>
            <a:pPr algn="just"/>
            <a:r>
              <a:rPr lang="en-IN" sz="2400" dirty="0"/>
              <a:t> if b is a not a final state in the game, then V(b) = V(bl), where b' is the best final board state that can be achieved starting from b and playing optimally until the end of the game</a:t>
            </a:r>
            <a:endParaRPr lang="en-US" sz="2400" dirty="0"/>
          </a:p>
        </p:txBody>
      </p:sp>
      <p:sp>
        <p:nvSpPr>
          <p:cNvPr id="4" name="Date Placeholder 3"/>
          <p:cNvSpPr>
            <a:spLocks noGrp="1"/>
          </p:cNvSpPr>
          <p:nvPr>
            <p:ph type="dt" sz="half" idx="10"/>
          </p:nvPr>
        </p:nvSpPr>
        <p:spPr/>
        <p:txBody>
          <a:bodyPr/>
          <a:lstStyle/>
          <a:p>
            <a:fld id="{CA33225F-19C8-4E57-94D6-A7CEAE4D1E5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1715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1166018"/>
            <a:ext cx="8229600" cy="4525963"/>
          </a:xfrm>
        </p:spPr>
        <p:txBody>
          <a:bodyPr>
            <a:noAutofit/>
          </a:bodyPr>
          <a:lstStyle/>
          <a:p>
            <a:pPr marL="457200" indent="-457200" algn="just">
              <a:buFont typeface="+mj-lt"/>
              <a:buAutoNum type="arabicPeriod" startAt="2"/>
            </a:pPr>
            <a:r>
              <a:rPr lang="en-IN" sz="2400" b="1" dirty="0"/>
              <a:t>Choosing the Target Function</a:t>
            </a:r>
          </a:p>
          <a:p>
            <a:pPr marL="0" indent="0" algn="just">
              <a:buNone/>
            </a:pPr>
            <a:endParaRPr lang="en-IN" sz="2400" b="1" dirty="0"/>
          </a:p>
          <a:p>
            <a:pPr algn="just"/>
            <a:r>
              <a:rPr lang="en-IN" sz="2400" dirty="0"/>
              <a:t>if b is a final board state that is won, then V(b) = 100 </a:t>
            </a:r>
          </a:p>
          <a:p>
            <a:pPr algn="just"/>
            <a:r>
              <a:rPr lang="en-IN" sz="2400" dirty="0"/>
              <a:t>if b is a final board state that is lost, then V(b) = -100 </a:t>
            </a:r>
          </a:p>
          <a:p>
            <a:pPr algn="just"/>
            <a:r>
              <a:rPr lang="en-IN" sz="2400" dirty="0"/>
              <a:t>if b is a final board state that is drawn, then V(b) = 0</a:t>
            </a:r>
          </a:p>
          <a:p>
            <a:pPr algn="just"/>
            <a:r>
              <a:rPr lang="en-IN" sz="2400" dirty="0"/>
              <a:t> if b is a not a final state in the game, then V(b) = V(bl), where b' is the best final board state that can be achieved starting from b and playing optimally until the end of the game</a:t>
            </a:r>
            <a:endParaRPr lang="en-US" sz="2400" dirty="0"/>
          </a:p>
        </p:txBody>
      </p:sp>
      <p:sp>
        <p:nvSpPr>
          <p:cNvPr id="4" name="Date Placeholder 3"/>
          <p:cNvSpPr>
            <a:spLocks noGrp="1"/>
          </p:cNvSpPr>
          <p:nvPr>
            <p:ph type="dt" sz="half" idx="10"/>
          </p:nvPr>
        </p:nvSpPr>
        <p:spPr/>
        <p:txBody>
          <a:bodyPr/>
          <a:lstStyle/>
          <a:p>
            <a:fld id="{87A9CB6B-C601-4097-BAB7-CBB556FF87AC}"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18543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1166017"/>
            <a:ext cx="8229600" cy="4986779"/>
          </a:xfrm>
        </p:spPr>
        <p:txBody>
          <a:bodyPr>
            <a:noAutofit/>
          </a:bodyPr>
          <a:lstStyle/>
          <a:p>
            <a:pPr marL="457200" indent="-457200" algn="just">
              <a:buFont typeface="+mj-lt"/>
              <a:buAutoNum type="arabicPeriod" startAt="3"/>
            </a:pPr>
            <a:r>
              <a:rPr lang="en-IN" sz="2400" b="1" dirty="0"/>
              <a:t>Choosing a Representation for the Target Function</a:t>
            </a:r>
          </a:p>
          <a:p>
            <a:pPr lvl="1" algn="just"/>
            <a:r>
              <a:rPr lang="en-IN" sz="2000" dirty="0"/>
              <a:t>xl: the number of black pieces on the board </a:t>
            </a:r>
          </a:p>
          <a:p>
            <a:pPr lvl="1" algn="just"/>
            <a:r>
              <a:rPr lang="en-IN" sz="2000" dirty="0"/>
              <a:t>x2: the number of red pieces on the board </a:t>
            </a:r>
          </a:p>
          <a:p>
            <a:pPr lvl="1" algn="just"/>
            <a:r>
              <a:rPr lang="en-IN" sz="2000" dirty="0"/>
              <a:t> x3: the number of black kings on the board </a:t>
            </a:r>
          </a:p>
          <a:p>
            <a:pPr lvl="1" algn="just"/>
            <a:r>
              <a:rPr lang="en-IN" sz="2000" dirty="0"/>
              <a:t> x4: the number of red kings on the board </a:t>
            </a:r>
          </a:p>
          <a:p>
            <a:pPr lvl="1" algn="just"/>
            <a:r>
              <a:rPr lang="en-IN" sz="2000" dirty="0"/>
              <a:t>x5: the number of black pieces threatened by red (i.e., which can be captured on red's next turn) </a:t>
            </a:r>
          </a:p>
          <a:p>
            <a:pPr lvl="1" algn="just"/>
            <a:r>
              <a:rPr lang="en-IN" sz="2000" dirty="0"/>
              <a:t>X6: the number of red pieces threatened by black </a:t>
            </a:r>
          </a:p>
          <a:p>
            <a:pPr lvl="1" algn="just"/>
            <a:endParaRPr lang="en-IN" sz="2000" dirty="0"/>
          </a:p>
          <a:p>
            <a:pPr marL="0" indent="0" algn="ctr">
              <a:buNone/>
            </a:pPr>
            <a:r>
              <a:rPr lang="en-IN" sz="2400" b="1" dirty="0"/>
              <a:t>V’(b) = w0+w1x1+w2x2+w3x3+w4x4+w5x5+w6x6</a:t>
            </a:r>
          </a:p>
          <a:p>
            <a:pPr marL="0" indent="0" algn="ctr">
              <a:buNone/>
            </a:pPr>
            <a:endParaRPr lang="en-IN" sz="2400" b="1" dirty="0"/>
          </a:p>
          <a:p>
            <a:pPr marL="0" indent="0" algn="just">
              <a:buNone/>
            </a:pPr>
            <a:r>
              <a:rPr lang="en-IN" sz="2400" dirty="0"/>
              <a:t>where wo through W6 are numerical coefficients, or weights, to be chosen by the learning algorithm</a:t>
            </a:r>
            <a:endParaRPr lang="en-IN" sz="2400" b="1" dirty="0"/>
          </a:p>
        </p:txBody>
      </p:sp>
      <p:sp>
        <p:nvSpPr>
          <p:cNvPr id="4" name="Date Placeholder 3"/>
          <p:cNvSpPr>
            <a:spLocks noGrp="1"/>
          </p:cNvSpPr>
          <p:nvPr>
            <p:ph type="dt" sz="half" idx="10"/>
          </p:nvPr>
        </p:nvSpPr>
        <p:spPr/>
        <p:txBody>
          <a:bodyPr/>
          <a:lstStyle/>
          <a:p>
            <a:fld id="{55703DCE-B069-454E-85CD-AA1E470397E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873034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1166017"/>
            <a:ext cx="8229600" cy="4986779"/>
          </a:xfrm>
        </p:spPr>
        <p:txBody>
          <a:bodyPr>
            <a:noAutofit/>
          </a:bodyPr>
          <a:lstStyle/>
          <a:p>
            <a:pPr algn="just"/>
            <a:r>
              <a:rPr lang="en-IN" sz="2400" b="1" dirty="0"/>
              <a:t>Partial design of a checkers learning program: </a:t>
            </a:r>
          </a:p>
          <a:p>
            <a:pPr lvl="1" algn="just"/>
            <a:r>
              <a:rPr lang="en-IN" sz="2200" dirty="0"/>
              <a:t>Task T: playing checkers </a:t>
            </a:r>
          </a:p>
          <a:p>
            <a:pPr lvl="1" algn="just"/>
            <a:r>
              <a:rPr lang="en-IN" sz="2200" dirty="0"/>
              <a:t>Performance measure P: percent of games won in the world tournament </a:t>
            </a:r>
          </a:p>
          <a:p>
            <a:pPr lvl="1" algn="just"/>
            <a:r>
              <a:rPr lang="en-IN" sz="2200" dirty="0"/>
              <a:t>Training experience E: games played against itself </a:t>
            </a:r>
          </a:p>
          <a:p>
            <a:pPr lvl="1" algn="just"/>
            <a:r>
              <a:rPr lang="en-IN" sz="2200" dirty="0"/>
              <a:t>Target function: V:Board </a:t>
            </a:r>
            <a:r>
              <a:rPr lang="en-IN" sz="2200" dirty="0">
                <a:sym typeface="Wingdings" panose="05000000000000000000" pitchFamily="2" charset="2"/>
              </a:rPr>
              <a:t> </a:t>
            </a:r>
            <a:r>
              <a:rPr lang="en-IN" sz="2200" dirty="0"/>
              <a:t>y </a:t>
            </a:r>
          </a:p>
          <a:p>
            <a:pPr marL="0" indent="0" algn="just">
              <a:buNone/>
            </a:pPr>
            <a:endParaRPr lang="en-IN" sz="2400" dirty="0"/>
          </a:p>
          <a:p>
            <a:pPr marL="0" indent="0" algn="just">
              <a:buNone/>
            </a:pPr>
            <a:r>
              <a:rPr lang="en-IN" sz="2400" dirty="0"/>
              <a:t>Target function representation </a:t>
            </a:r>
          </a:p>
          <a:p>
            <a:pPr marL="0" indent="0" algn="just">
              <a:buNone/>
            </a:pPr>
            <a:r>
              <a:rPr lang="en-IN" sz="2400" b="1" dirty="0"/>
              <a:t>V’(b) = w0+w1x1+w2x2+w3x3+w4x4+w5x5+w6x6</a:t>
            </a:r>
          </a:p>
          <a:p>
            <a:pPr marL="0" indent="0" algn="just">
              <a:buNone/>
            </a:pPr>
            <a:endParaRPr lang="en-IN" sz="2400" b="1" dirty="0"/>
          </a:p>
        </p:txBody>
      </p:sp>
      <p:sp>
        <p:nvSpPr>
          <p:cNvPr id="4" name="Date Placeholder 3"/>
          <p:cNvSpPr>
            <a:spLocks noGrp="1"/>
          </p:cNvSpPr>
          <p:nvPr>
            <p:ph type="dt" sz="half" idx="10"/>
          </p:nvPr>
        </p:nvSpPr>
        <p:spPr/>
        <p:txBody>
          <a:bodyPr/>
          <a:lstStyle/>
          <a:p>
            <a:fld id="{257EC298-D0BB-4E55-B3D0-E8D1A184235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82075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1166017"/>
            <a:ext cx="8229600" cy="4986779"/>
          </a:xfrm>
        </p:spPr>
        <p:txBody>
          <a:bodyPr>
            <a:noAutofit/>
          </a:bodyPr>
          <a:lstStyle/>
          <a:p>
            <a:pPr marL="457200" indent="-457200" algn="just">
              <a:buFont typeface="+mj-lt"/>
              <a:buAutoNum type="arabicPeriod" startAt="4"/>
            </a:pPr>
            <a:r>
              <a:rPr lang="en-IN" sz="2400" b="1" dirty="0"/>
              <a:t>Choosing a Function Approximation Algorithm </a:t>
            </a:r>
          </a:p>
          <a:p>
            <a:pPr algn="just"/>
            <a:r>
              <a:rPr lang="en-IN" sz="2400" dirty="0"/>
              <a:t>Estimating Training Values </a:t>
            </a:r>
          </a:p>
          <a:p>
            <a:pPr algn="just"/>
            <a:r>
              <a:rPr lang="en-IN" sz="2400" dirty="0"/>
              <a:t>Adjusting The Weights </a:t>
            </a:r>
          </a:p>
          <a:p>
            <a:pPr lvl="1" algn="just"/>
            <a:r>
              <a:rPr lang="en-IN" sz="2200" dirty="0"/>
              <a:t>LMS weight update rule. </a:t>
            </a:r>
          </a:p>
          <a:p>
            <a:pPr marL="457200" lvl="1" indent="0" algn="just">
              <a:buNone/>
            </a:pPr>
            <a:endParaRPr lang="en-IN" sz="2200" dirty="0"/>
          </a:p>
          <a:p>
            <a:pPr marL="457200" indent="-457200" algn="just">
              <a:buFont typeface="+mj-lt"/>
              <a:buAutoNum type="arabicPeriod" startAt="5"/>
            </a:pPr>
            <a:r>
              <a:rPr lang="en-IN" sz="2400" b="1" dirty="0"/>
              <a:t>The Final Design </a:t>
            </a:r>
          </a:p>
          <a:p>
            <a:pPr algn="just"/>
            <a:r>
              <a:rPr lang="en-IN" sz="2400" dirty="0"/>
              <a:t>Performance System</a:t>
            </a:r>
          </a:p>
          <a:p>
            <a:pPr algn="just"/>
            <a:r>
              <a:rPr lang="en-IN" sz="2400" dirty="0"/>
              <a:t>Critic</a:t>
            </a:r>
          </a:p>
          <a:p>
            <a:pPr algn="just"/>
            <a:r>
              <a:rPr lang="en-IN" sz="2400" dirty="0"/>
              <a:t>Generalizer</a:t>
            </a:r>
          </a:p>
          <a:p>
            <a:pPr algn="just"/>
            <a:r>
              <a:rPr lang="en-IN" sz="2400" dirty="0"/>
              <a:t>Experiment Generator</a:t>
            </a:r>
          </a:p>
        </p:txBody>
      </p:sp>
      <p:sp>
        <p:nvSpPr>
          <p:cNvPr id="4" name="Date Placeholder 3"/>
          <p:cNvSpPr>
            <a:spLocks noGrp="1"/>
          </p:cNvSpPr>
          <p:nvPr>
            <p:ph type="dt" sz="half" idx="10"/>
          </p:nvPr>
        </p:nvSpPr>
        <p:spPr/>
        <p:txBody>
          <a:bodyPr/>
          <a:lstStyle/>
          <a:p>
            <a:fld id="{79E2E36F-D965-46F4-B8BE-C903BC14F0C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76869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D49CB01-DF71-4049-8DB5-E2A94FD24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889352"/>
            <a:ext cx="7772400" cy="4581525"/>
          </a:xfrm>
        </p:spPr>
      </p:pic>
      <p:sp>
        <p:nvSpPr>
          <p:cNvPr id="4" name="Date Placeholder 3"/>
          <p:cNvSpPr>
            <a:spLocks noGrp="1"/>
          </p:cNvSpPr>
          <p:nvPr>
            <p:ph type="dt" sz="half" idx="10"/>
          </p:nvPr>
        </p:nvSpPr>
        <p:spPr/>
        <p:txBody>
          <a:bodyPr/>
          <a:lstStyle/>
          <a:p>
            <a:fld id="{E9B48887-2B5D-47BA-902B-6EC4DF903E4E}"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6F499A6E-B4CC-4799-9281-11CCB7BE0736}"/>
              </a:ext>
            </a:extLst>
          </p:cNvPr>
          <p:cNvSpPr txBox="1"/>
          <p:nvPr/>
        </p:nvSpPr>
        <p:spPr>
          <a:xfrm>
            <a:off x="1553308" y="5506466"/>
            <a:ext cx="6447692" cy="830997"/>
          </a:xfrm>
          <a:prstGeom prst="rect">
            <a:avLst/>
          </a:prstGeom>
          <a:noFill/>
        </p:spPr>
        <p:txBody>
          <a:bodyPr wrap="square">
            <a:spAutoFit/>
          </a:bodyPr>
          <a:lstStyle/>
          <a:p>
            <a:pPr algn="ctr"/>
            <a:r>
              <a:rPr lang="en-IN" sz="2400" b="1" dirty="0"/>
              <a:t>Figure 1.1: Final design of the checkers learning program. </a:t>
            </a:r>
          </a:p>
        </p:txBody>
      </p:sp>
    </p:spTree>
    <p:extLst>
      <p:ext uri="{BB962C8B-B14F-4D97-AF65-F5344CB8AC3E}">
        <p14:creationId xmlns:p14="http://schemas.microsoft.com/office/powerpoint/2010/main" val="1107649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25A277-305B-4640-BE49-EB8C604CFCCF}"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Designing a Learning System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6F499A6E-B4CC-4799-9281-11CCB7BE0736}"/>
              </a:ext>
            </a:extLst>
          </p:cNvPr>
          <p:cNvSpPr txBox="1"/>
          <p:nvPr/>
        </p:nvSpPr>
        <p:spPr>
          <a:xfrm>
            <a:off x="1540412" y="5699211"/>
            <a:ext cx="6447692" cy="830997"/>
          </a:xfrm>
          <a:prstGeom prst="rect">
            <a:avLst/>
          </a:prstGeom>
          <a:noFill/>
        </p:spPr>
        <p:txBody>
          <a:bodyPr wrap="square">
            <a:spAutoFit/>
          </a:bodyPr>
          <a:lstStyle/>
          <a:p>
            <a:pPr algn="ctr"/>
            <a:r>
              <a:rPr lang="en-IN" sz="2400" b="1" dirty="0"/>
              <a:t>Figure 1.2: </a:t>
            </a:r>
            <a:r>
              <a:rPr lang="en-IN" sz="2400" dirty="0"/>
              <a:t>Summary of choices in designing the checkers learning program</a:t>
            </a:r>
            <a:endParaRPr lang="en-IN" sz="2400" b="1" dirty="0"/>
          </a:p>
        </p:txBody>
      </p:sp>
      <p:pic>
        <p:nvPicPr>
          <p:cNvPr id="12" name="Content Placeholder 11">
            <a:extLst>
              <a:ext uri="{FF2B5EF4-FFF2-40B4-BE49-F238E27FC236}">
                <a16:creationId xmlns:a16="http://schemas.microsoft.com/office/drawing/2014/main" id="{70BFD1A5-AE96-4979-B9B9-091805C010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520537"/>
            <a:ext cx="8153400" cy="5189482"/>
          </a:xfrm>
        </p:spPr>
      </p:pic>
    </p:spTree>
    <p:extLst>
      <p:ext uri="{BB962C8B-B14F-4D97-AF65-F5344CB8AC3E}">
        <p14:creationId xmlns:p14="http://schemas.microsoft.com/office/powerpoint/2010/main" val="2198603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6A9076-9252-4739-BB5C-0CDB740AFD9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Issues in Machine Learning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66800"/>
            <a:ext cx="8229600" cy="5289549"/>
          </a:xfrm>
        </p:spPr>
        <p:txBody>
          <a:bodyPr>
            <a:normAutofit fontScale="55000" lnSpcReduction="20000"/>
          </a:bodyPr>
          <a:lstStyle/>
          <a:p>
            <a:pPr algn="just">
              <a:lnSpc>
                <a:spcPct val="150000"/>
              </a:lnSpc>
            </a:pPr>
            <a:r>
              <a:rPr lang="en-IN" sz="4400" b="1" i="0" dirty="0">
                <a:solidFill>
                  <a:srgbClr val="222635"/>
                </a:solidFill>
                <a:effectLst/>
              </a:rPr>
              <a:t>Data Quality:</a:t>
            </a:r>
          </a:p>
          <a:p>
            <a:pPr lvl="1" algn="just">
              <a:lnSpc>
                <a:spcPct val="150000"/>
              </a:lnSpc>
            </a:pPr>
            <a:r>
              <a:rPr lang="en-IN" sz="3500" b="0" i="0" dirty="0">
                <a:solidFill>
                  <a:srgbClr val="222635"/>
                </a:solidFill>
                <a:effectLst/>
              </a:rPr>
              <a:t>ML is only as good as the data you provide it and you need a lot of data. Accuracy of ML is driven by the quality of the data.</a:t>
            </a:r>
            <a:endParaRPr lang="en-IN" sz="3500" b="1" i="0" dirty="0">
              <a:solidFill>
                <a:srgbClr val="222635"/>
              </a:solidFill>
              <a:effectLst/>
            </a:endParaRPr>
          </a:p>
          <a:p>
            <a:pPr algn="just">
              <a:lnSpc>
                <a:spcPct val="150000"/>
              </a:lnSpc>
            </a:pPr>
            <a:r>
              <a:rPr lang="en-IN" sz="4400" b="1" i="0" dirty="0">
                <a:solidFill>
                  <a:srgbClr val="222635"/>
                </a:solidFill>
                <a:effectLst/>
              </a:rPr>
              <a:t>Transparency</a:t>
            </a:r>
          </a:p>
          <a:p>
            <a:pPr lvl="1" algn="just">
              <a:lnSpc>
                <a:spcPct val="150000"/>
              </a:lnSpc>
            </a:pPr>
            <a:r>
              <a:rPr lang="en-IN" sz="3500" b="0" i="0" dirty="0">
                <a:solidFill>
                  <a:srgbClr val="222635"/>
                </a:solidFill>
                <a:effectLst/>
              </a:rPr>
              <a:t>It is often very difficult to make definitive statements on how well a model is going to generalize in new environments. </a:t>
            </a:r>
            <a:endParaRPr lang="en-IN" sz="3500" b="1" i="0" dirty="0">
              <a:solidFill>
                <a:srgbClr val="222635"/>
              </a:solidFill>
              <a:effectLst/>
            </a:endParaRPr>
          </a:p>
          <a:p>
            <a:pPr algn="just">
              <a:lnSpc>
                <a:spcPct val="150000"/>
              </a:lnSpc>
            </a:pPr>
            <a:r>
              <a:rPr lang="en-IN" sz="4400" b="1" i="0" dirty="0">
                <a:solidFill>
                  <a:srgbClr val="222635"/>
                </a:solidFill>
                <a:effectLst/>
              </a:rPr>
              <a:t>Manpower</a:t>
            </a:r>
          </a:p>
          <a:p>
            <a:pPr lvl="1" algn="just">
              <a:lnSpc>
                <a:spcPct val="150000"/>
              </a:lnSpc>
            </a:pPr>
            <a:r>
              <a:rPr lang="en-IN" sz="3500" b="0" i="0" dirty="0">
                <a:solidFill>
                  <a:srgbClr val="222635"/>
                </a:solidFill>
                <a:effectLst/>
              </a:rPr>
              <a:t>Having data and being able to use it so does not introduce bias into the model. How organizations change how they think about software development and how they collect and use data. Make sure they have enough skillsets in the organization.</a:t>
            </a:r>
            <a:endParaRPr lang="en-IN" sz="3400" b="1" i="0" dirty="0">
              <a:solidFill>
                <a:srgbClr val="222635"/>
              </a:solidFill>
              <a:effectLst/>
            </a:endParaRPr>
          </a:p>
          <a:p>
            <a:pPr algn="just">
              <a:lnSpc>
                <a:spcPct val="150000"/>
              </a:lnSpc>
            </a:pPr>
            <a:endParaRPr lang="en-IN" sz="2400" dirty="0"/>
          </a:p>
        </p:txBody>
      </p:sp>
    </p:spTree>
    <p:extLst>
      <p:ext uri="{BB962C8B-B14F-4D97-AF65-F5344CB8AC3E}">
        <p14:creationId xmlns:p14="http://schemas.microsoft.com/office/powerpoint/2010/main" val="246196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524000" y="48109"/>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Course</a:t>
            </a:r>
            <a:r>
              <a:rPr kumimoji="0" lang="en-US" sz="3600" b="1" i="0" u="none" strike="noStrike" kern="1200" cap="none" spc="0" normalizeH="0" noProof="0" dirty="0">
                <a:ln>
                  <a:noFill/>
                </a:ln>
                <a:solidFill>
                  <a:schemeClr val="dk1"/>
                </a:solidFill>
                <a:effectLst/>
                <a:uLnTx/>
                <a:uFillTx/>
                <a:latin typeface="+mn-lt"/>
                <a:ea typeface="+mn-ea"/>
                <a:cs typeface="+mn-cs"/>
              </a:rPr>
              <a:t> Outcomes</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a:extLst>
              <a:ext uri="{FF2B5EF4-FFF2-40B4-BE49-F238E27FC236}">
                <a16:creationId xmlns:a16="http://schemas.microsoft.com/office/drawing/2014/main" id="{06B1170D-0CCE-43E0-977D-7438336A57E6}"/>
              </a:ext>
            </a:extLst>
          </p:cNvPr>
          <p:cNvSpPr/>
          <p:nvPr/>
        </p:nvSpPr>
        <p:spPr>
          <a:xfrm>
            <a:off x="457200" y="959490"/>
            <a:ext cx="7239000" cy="461665"/>
          </a:xfrm>
          <a:prstGeom prst="rect">
            <a:avLst/>
          </a:prstGeom>
        </p:spPr>
        <p:txBody>
          <a:bodyPr wrap="square">
            <a:spAutoFit/>
          </a:bodyPr>
          <a:lstStyle/>
          <a:p>
            <a:r>
              <a:rPr lang="en-US" sz="2400" b="1" dirty="0">
                <a:solidFill>
                  <a:srgbClr val="00B0F0"/>
                </a:solidFill>
                <a:latin typeface="Times New Roman" panose="02020603050405020304" pitchFamily="18" charset="0"/>
              </a:rPr>
              <a:t>At the end of the course, the student should be able to</a:t>
            </a:r>
            <a:endParaRPr lang="en-IN" sz="2400" dirty="0">
              <a:solidFill>
                <a:srgbClr val="00B0F0"/>
              </a:solidFill>
            </a:endParaRPr>
          </a:p>
        </p:txBody>
      </p:sp>
      <p:sp>
        <p:nvSpPr>
          <p:cNvPr id="9" name="Footer Placeholder 8"/>
          <p:cNvSpPr>
            <a:spLocks noGrp="1"/>
          </p:cNvSpPr>
          <p:nvPr>
            <p:ph type="ftr" sz="quarter" idx="11"/>
          </p:nvPr>
        </p:nvSpPr>
        <p:spPr>
          <a:xfrm>
            <a:off x="533400" y="6356350"/>
            <a:ext cx="7772400" cy="365125"/>
          </a:xfrm>
        </p:spPr>
        <p:txBody>
          <a:bodyPr/>
          <a:lstStyle/>
          <a:p>
            <a:r>
              <a:rPr lang="en-IN"/>
              <a:t>K N SINGH                                    KCS 055 ( MLT)                                Unit 1</a:t>
            </a:r>
            <a:endParaRPr lang="en-IN" dirty="0"/>
          </a:p>
        </p:txBody>
      </p:sp>
      <p:sp>
        <p:nvSpPr>
          <p:cNvPr id="11" name="Content Placeholder 10"/>
          <p:cNvSpPr>
            <a:spLocks noGrp="1"/>
          </p:cNvSpPr>
          <p:nvPr>
            <p:ph idx="1"/>
          </p:nvPr>
        </p:nvSpPr>
        <p:spPr/>
        <p:txBody>
          <a:bodyPr/>
          <a:lstStyle/>
          <a:p>
            <a:endParaRPr lang="en-US"/>
          </a:p>
        </p:txBody>
      </p:sp>
      <p:graphicFrame>
        <p:nvGraphicFramePr>
          <p:cNvPr id="12" name="Table 11"/>
          <p:cNvGraphicFramePr>
            <a:graphicFrameLocks noGrp="1"/>
          </p:cNvGraphicFramePr>
          <p:nvPr/>
        </p:nvGraphicFramePr>
        <p:xfrm>
          <a:off x="500034" y="1447800"/>
          <a:ext cx="8286808" cy="4340069"/>
        </p:xfrm>
        <a:graphic>
          <a:graphicData uri="http://schemas.openxmlformats.org/drawingml/2006/table">
            <a:tbl>
              <a:tblPr firstRow="1" bandRow="1">
                <a:tableStyleId>{5C22544A-7EE6-4342-B048-85BDC9FD1C3A}</a:tableStyleId>
              </a:tblPr>
              <a:tblGrid>
                <a:gridCol w="2000264">
                  <a:extLst>
                    <a:ext uri="{9D8B030D-6E8A-4147-A177-3AD203B41FA5}">
                      <a16:colId xmlns:a16="http://schemas.microsoft.com/office/drawing/2014/main" val="20000"/>
                    </a:ext>
                  </a:extLst>
                </a:gridCol>
                <a:gridCol w="6286544">
                  <a:extLst>
                    <a:ext uri="{9D8B030D-6E8A-4147-A177-3AD203B41FA5}">
                      <a16:colId xmlns:a16="http://schemas.microsoft.com/office/drawing/2014/main" val="20001"/>
                    </a:ext>
                  </a:extLst>
                </a:gridCol>
              </a:tblGrid>
              <a:tr h="642942">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591033">
                <a:tc>
                  <a:txBody>
                    <a:bodyPr/>
                    <a:lstStyle/>
                    <a:p>
                      <a:pPr algn="ctr"/>
                      <a:r>
                        <a:rPr lang="en-US" sz="2200" b="1" dirty="0">
                          <a:solidFill>
                            <a:schemeClr val="tx1"/>
                          </a:solidFill>
                          <a:latin typeface="+mn-lt"/>
                        </a:rPr>
                        <a:t>CO1</a:t>
                      </a:r>
                      <a:endParaRPr lang="en-IN" sz="2200" b="1" dirty="0">
                        <a:solidFill>
                          <a:schemeClr val="tx1"/>
                        </a:solidFill>
                        <a:latin typeface="+mn-lt"/>
                      </a:endParaRPr>
                    </a:p>
                  </a:txBody>
                  <a:tcPr>
                    <a:solidFill>
                      <a:schemeClr val="bg1">
                        <a:lumMod val="85000"/>
                      </a:schemeClr>
                    </a:solidFill>
                  </a:tcPr>
                </a:tc>
                <a:tc>
                  <a:txBody>
                    <a:bodyPr/>
                    <a:lstStyle/>
                    <a:p>
                      <a:pPr marL="27305" marR="0" indent="-274320" algn="just" defTabSz="914400" rtl="0" eaLnBrk="1" fontAlgn="auto" latinLnBrk="0" hangingPunct="1">
                        <a:lnSpc>
                          <a:spcPct val="100000"/>
                        </a:lnSpc>
                        <a:spcBef>
                          <a:spcPts val="0"/>
                        </a:spcBef>
                        <a:spcAft>
                          <a:spcPts val="0"/>
                        </a:spcAft>
                        <a:buClrTx/>
                        <a:buSzTx/>
                        <a:buFontTx/>
                        <a:buNone/>
                        <a:tabLst/>
                        <a:defRPr/>
                      </a:pPr>
                      <a:r>
                        <a:rPr lang="en-US" sz="2200" b="0" kern="1200" dirty="0">
                          <a:solidFill>
                            <a:srgbClr val="000000"/>
                          </a:solidFill>
                          <a:latin typeface="+mn-lt"/>
                          <a:ea typeface="Times New Roman"/>
                        </a:rPr>
                        <a:t> To understand the need for machine learning for various problem solving</a:t>
                      </a:r>
                      <a:endParaRPr lang="en-IN" sz="2200" b="0" kern="1200" dirty="0">
                        <a:solidFill>
                          <a:srgbClr val="000000"/>
                        </a:solidFill>
                        <a:latin typeface="+mn-lt"/>
                        <a:ea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759134">
                <a:tc>
                  <a:txBody>
                    <a:bodyPr/>
                    <a:lstStyle/>
                    <a:p>
                      <a:pPr algn="ctr"/>
                      <a:r>
                        <a:rPr lang="en-US" sz="2200" b="1" dirty="0">
                          <a:solidFill>
                            <a:schemeClr val="tx1"/>
                          </a:solidFill>
                          <a:latin typeface="+mn-lt"/>
                        </a:rPr>
                        <a:t>CO2</a:t>
                      </a:r>
                      <a:endParaRPr lang="en-IN" sz="2200" b="1" dirty="0">
                        <a:solidFill>
                          <a:schemeClr val="tx1"/>
                        </a:solidFill>
                        <a:latin typeface="+mn-lt"/>
                      </a:endParaRPr>
                    </a:p>
                  </a:txBody>
                  <a:tcPr>
                    <a:solidFill>
                      <a:schemeClr val="bg2">
                        <a:lumMod val="75000"/>
                      </a:schemeClr>
                    </a:solidFill>
                  </a:tcPr>
                </a:tc>
                <a:tc>
                  <a:txBody>
                    <a:bodyPr/>
                    <a:lstStyle/>
                    <a:p>
                      <a:pPr marL="27305" indent="-274320" algn="just">
                        <a:lnSpc>
                          <a:spcPct val="100000"/>
                        </a:lnSpc>
                        <a:spcAft>
                          <a:spcPts val="0"/>
                        </a:spcAft>
                      </a:pPr>
                      <a:r>
                        <a:rPr lang="en-US" sz="2200" dirty="0"/>
                        <a:t>To understand a wide variety of learning algorithms and how to evaluate models generated from data</a:t>
                      </a:r>
                      <a:endParaRPr lang="en-IN" sz="2200" b="0" kern="1200" dirty="0">
                        <a:solidFill>
                          <a:srgbClr val="000000"/>
                        </a:solidFill>
                        <a:latin typeface="+mn-lt"/>
                        <a:ea typeface="Times New Roman"/>
                      </a:endParaRPr>
                    </a:p>
                  </a:txBody>
                  <a:tcPr marL="68580" marR="68580" marT="0" marB="0">
                    <a:solidFill>
                      <a:schemeClr val="bg2">
                        <a:lumMod val="75000"/>
                      </a:schemeClr>
                    </a:solidFill>
                  </a:tcPr>
                </a:tc>
                <a:extLst>
                  <a:ext uri="{0D108BD9-81ED-4DB2-BD59-A6C34878D82A}">
                    <a16:rowId xmlns:a16="http://schemas.microsoft.com/office/drawing/2014/main" val="10002"/>
                  </a:ext>
                </a:extLst>
              </a:tr>
              <a:tr h="591033">
                <a:tc>
                  <a:txBody>
                    <a:bodyPr/>
                    <a:lstStyle/>
                    <a:p>
                      <a:pPr algn="ctr"/>
                      <a:r>
                        <a:rPr lang="en-US" sz="2200" b="1" dirty="0">
                          <a:latin typeface="+mn-lt"/>
                        </a:rPr>
                        <a:t>CO3</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understand the latest trends in machine learning</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591033">
                <a:tc>
                  <a:txBody>
                    <a:bodyPr/>
                    <a:lstStyle/>
                    <a:p>
                      <a:pPr algn="ctr"/>
                      <a:r>
                        <a:rPr lang="en-US" sz="2200" b="1" dirty="0">
                          <a:latin typeface="+mn-lt"/>
                        </a:rPr>
                        <a:t>CO4</a:t>
                      </a:r>
                      <a:endParaRPr lang="en-IN" sz="2200" b="1" dirty="0">
                        <a:latin typeface="+mn-lt"/>
                      </a:endParaRPr>
                    </a:p>
                  </a:txBody>
                  <a:tcPr>
                    <a:solidFill>
                      <a:schemeClr val="bg2">
                        <a:lumMod val="90000"/>
                      </a:schemeClr>
                    </a:solidFill>
                  </a:tcPr>
                </a:tc>
                <a:tc>
                  <a:txBody>
                    <a:bodyPr/>
                    <a:lstStyle/>
                    <a:p>
                      <a:pPr marL="27305" indent="-274320" algn="just">
                        <a:lnSpc>
                          <a:spcPct val="100000"/>
                        </a:lnSpc>
                        <a:spcAft>
                          <a:spcPts val="0"/>
                        </a:spcAft>
                      </a:pPr>
                      <a:r>
                        <a:rPr lang="en-US" sz="2200" dirty="0"/>
                        <a:t>To design appropriate machine learning algorithms and apply the algorithms to a real-world problems</a:t>
                      </a:r>
                      <a:endParaRPr lang="en-IN" sz="2200" b="0" kern="1200" dirty="0">
                        <a:solidFill>
                          <a:srgbClr val="000000"/>
                        </a:solidFill>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591033">
                <a:tc>
                  <a:txBody>
                    <a:bodyPr/>
                    <a:lstStyle/>
                    <a:p>
                      <a:pPr algn="ctr"/>
                      <a:r>
                        <a:rPr lang="en-US" sz="2200" b="1" dirty="0">
                          <a:latin typeface="+mn-lt"/>
                        </a:rPr>
                        <a:t>CO5</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optimize the models learned and report on the expected accuracy that can be achieved by applying the models</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A22CC936-7418-4F0D-B73F-4030E78CB896}" type="datetime1">
              <a:rPr lang="en-US" smtClean="0"/>
              <a:t>3/1/2022</a:t>
            </a:fld>
            <a:endParaRPr lang="en-US"/>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30104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388CB8-203C-420C-BC02-32366EB78988}"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Issues in Machine Learning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66801"/>
            <a:ext cx="8229600" cy="4773560"/>
          </a:xfrm>
        </p:spPr>
        <p:txBody>
          <a:bodyPr>
            <a:normAutofit fontScale="92500" lnSpcReduction="20000"/>
          </a:bodyPr>
          <a:lstStyle/>
          <a:p>
            <a:pPr algn="just">
              <a:lnSpc>
                <a:spcPct val="150000"/>
              </a:lnSpc>
            </a:pPr>
            <a:r>
              <a:rPr lang="en-IN" sz="2400" dirty="0"/>
              <a:t>What algorithms exist for learning general target functions from specific training examples? In what settings will particular algorithms converge to the desired function, given sufficient training data? Which algorithms perform best for which types of problems and representations?</a:t>
            </a:r>
          </a:p>
          <a:p>
            <a:pPr algn="just">
              <a:lnSpc>
                <a:spcPct val="150000"/>
              </a:lnSpc>
            </a:pPr>
            <a:endParaRPr lang="en-IN" sz="2400" dirty="0"/>
          </a:p>
          <a:p>
            <a:pPr algn="just">
              <a:lnSpc>
                <a:spcPct val="150000"/>
              </a:lnSpc>
            </a:pPr>
            <a:r>
              <a:rPr lang="en-IN" sz="2400" dirty="0"/>
              <a:t> How much training data is sufficient? What general bounds can be found to relate the confidence in learned hypotheses to the amount of training experience and the character of the learner's hypothesis space?</a:t>
            </a:r>
          </a:p>
        </p:txBody>
      </p:sp>
    </p:spTree>
    <p:extLst>
      <p:ext uri="{BB962C8B-B14F-4D97-AF65-F5344CB8AC3E}">
        <p14:creationId xmlns:p14="http://schemas.microsoft.com/office/powerpoint/2010/main" val="3749101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FCD849-0A59-4C9C-B258-BD75A84A5C86}"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Issues in Machine Learning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904592"/>
            <a:ext cx="8229600" cy="5115208"/>
          </a:xfrm>
        </p:spPr>
        <p:txBody>
          <a:bodyPr>
            <a:noAutofit/>
          </a:bodyPr>
          <a:lstStyle/>
          <a:p>
            <a:pPr algn="just"/>
            <a:r>
              <a:rPr lang="en-IN" sz="2200" dirty="0"/>
              <a:t>When and how can prior knowledge held by the learner guide the process of generalizing from examples? Can prior knowledge be helpful even when it is only approximately correct? </a:t>
            </a:r>
          </a:p>
          <a:p>
            <a:pPr algn="just"/>
            <a:endParaRPr lang="en-IN" sz="2200" dirty="0"/>
          </a:p>
          <a:p>
            <a:pPr algn="just"/>
            <a:r>
              <a:rPr lang="en-IN" sz="2200" dirty="0"/>
              <a:t>What is the best strategy for choosing a useful next training experience, and how does the choice of this strategy alter the complexity of the learning problem? </a:t>
            </a:r>
          </a:p>
          <a:p>
            <a:pPr algn="just"/>
            <a:endParaRPr lang="en-IN" sz="2200" dirty="0"/>
          </a:p>
          <a:p>
            <a:pPr algn="just"/>
            <a:r>
              <a:rPr lang="en-IN" sz="2200" dirty="0"/>
              <a:t>What is the best way to reduce the learning task to one or more function approximation problems? Put another way, what specific functions should the system attempt to learn? Can this process itself be automated? </a:t>
            </a:r>
          </a:p>
        </p:txBody>
      </p:sp>
    </p:spTree>
    <p:extLst>
      <p:ext uri="{BB962C8B-B14F-4D97-AF65-F5344CB8AC3E}">
        <p14:creationId xmlns:p14="http://schemas.microsoft.com/office/powerpoint/2010/main" val="34744282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E4574D-DB2C-40B5-BF0C-7814ABF392D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Issues in Machine Learning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676400"/>
            <a:ext cx="8229600" cy="4343400"/>
          </a:xfrm>
        </p:spPr>
        <p:txBody>
          <a:bodyPr>
            <a:noAutofit/>
          </a:bodyPr>
          <a:lstStyle/>
          <a:p>
            <a:pPr algn="just"/>
            <a:r>
              <a:rPr lang="en-IN" sz="2200" dirty="0"/>
              <a:t>How can the learner automatically alter its representation to improve its ability to represent and learn the target function? </a:t>
            </a:r>
          </a:p>
        </p:txBody>
      </p:sp>
    </p:spTree>
    <p:extLst>
      <p:ext uri="{BB962C8B-B14F-4D97-AF65-F5344CB8AC3E}">
        <p14:creationId xmlns:p14="http://schemas.microsoft.com/office/powerpoint/2010/main" val="3373726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738598-C9AB-421A-B45F-3F9A05A1F03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66578" y="817163"/>
            <a:ext cx="8229600" cy="5539187"/>
          </a:xfrm>
        </p:spPr>
        <p:txBody>
          <a:bodyPr>
            <a:noAutofit/>
          </a:bodyPr>
          <a:lstStyle/>
          <a:p>
            <a:pPr algn="just"/>
            <a:r>
              <a:rPr lang="en-IN" sz="2200" b="1" dirty="0"/>
              <a:t>Data science </a:t>
            </a:r>
            <a:r>
              <a:rPr lang="en-IN" sz="2200" dirty="0"/>
              <a:t>is a concept used to tackle big data and includes data cleansing, preparation, and analysis.</a:t>
            </a:r>
          </a:p>
          <a:p>
            <a:pPr algn="just"/>
            <a:r>
              <a:rPr lang="en-IN" sz="2200" dirty="0"/>
              <a:t> A data scientist gathers data from multiple sources and applies machine learning, predictive analytics, and sentiment analysis to extract critical information from the collected data sets. They understand data from a business point of view and can provide accurate predictions and insights that can be used to power critical business decisions.</a:t>
            </a:r>
          </a:p>
        </p:txBody>
      </p:sp>
    </p:spTree>
    <p:extLst>
      <p:ext uri="{BB962C8B-B14F-4D97-AF65-F5344CB8AC3E}">
        <p14:creationId xmlns:p14="http://schemas.microsoft.com/office/powerpoint/2010/main" val="7454252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DAC8BC-6213-499F-9D52-5964D89F7F4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5" name="Content Placeholder 14">
            <a:extLst>
              <a:ext uri="{FF2B5EF4-FFF2-40B4-BE49-F238E27FC236}">
                <a16:creationId xmlns:a16="http://schemas.microsoft.com/office/drawing/2014/main" id="{F9A4AA42-8A7F-4A6D-8A58-FC5E1E5B0E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889352"/>
            <a:ext cx="7543800" cy="5130448"/>
          </a:xfrm>
        </p:spPr>
      </p:pic>
    </p:spTree>
    <p:extLst>
      <p:ext uri="{BB962C8B-B14F-4D97-AF65-F5344CB8AC3E}">
        <p14:creationId xmlns:p14="http://schemas.microsoft.com/office/powerpoint/2010/main" val="320940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6B486B-9D6A-4878-A195-E9EFAF72F1DA}"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Content Placeholder 10">
            <a:extLst>
              <a:ext uri="{FF2B5EF4-FFF2-40B4-BE49-F238E27FC236}">
                <a16:creationId xmlns:a16="http://schemas.microsoft.com/office/drawing/2014/main" id="{22DD9842-6133-438B-B42C-75D93C9CA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90601"/>
            <a:ext cx="8991600" cy="5162196"/>
          </a:xfrm>
        </p:spPr>
      </p:pic>
    </p:spTree>
    <p:extLst>
      <p:ext uri="{BB962C8B-B14F-4D97-AF65-F5344CB8AC3E}">
        <p14:creationId xmlns:p14="http://schemas.microsoft.com/office/powerpoint/2010/main" val="9777615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26D1CB-5E14-4DE1-AB96-8965A564481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a:extLst>
              <a:ext uri="{FF2B5EF4-FFF2-40B4-BE49-F238E27FC236}">
                <a16:creationId xmlns:a16="http://schemas.microsoft.com/office/drawing/2014/main" id="{95D827A0-1B0D-4275-8647-8FF0ED431D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889353"/>
            <a:ext cx="8534400" cy="4901848"/>
          </a:xfrm>
        </p:spPr>
      </p:pic>
    </p:spTree>
    <p:extLst>
      <p:ext uri="{BB962C8B-B14F-4D97-AF65-F5344CB8AC3E}">
        <p14:creationId xmlns:p14="http://schemas.microsoft.com/office/powerpoint/2010/main" val="29661004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459097-5A48-4870-B692-9ED3E823C13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 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66578" y="817163"/>
            <a:ext cx="8229600" cy="5539187"/>
          </a:xfrm>
        </p:spPr>
        <p:txBody>
          <a:bodyPr>
            <a:noAutofit/>
          </a:bodyPr>
          <a:lstStyle/>
          <a:p>
            <a:pPr algn="just"/>
            <a:r>
              <a:rPr lang="en-IN" sz="2200" b="1" dirty="0"/>
              <a:t>Machine learning :</a:t>
            </a:r>
            <a:r>
              <a:rPr lang="en-IN" sz="2200" dirty="0"/>
              <a:t>can be defined as the practice of using algorithms to extract data, learn from it, and then forecast future trends for that topic. </a:t>
            </a:r>
          </a:p>
        </p:txBody>
      </p:sp>
    </p:spTree>
    <p:extLst>
      <p:ext uri="{BB962C8B-B14F-4D97-AF65-F5344CB8AC3E}">
        <p14:creationId xmlns:p14="http://schemas.microsoft.com/office/powerpoint/2010/main" val="8029777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1A8C7A-F2AB-4ED7-8E1F-D7650E88C045}"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72189"/>
            <a:ext cx="7772400" cy="88935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Data Science Vs Machine Learning(</a:t>
            </a:r>
            <a:r>
              <a:rPr lang="en-IN" sz="3200" b="1" dirty="0"/>
              <a:t>Case Study)</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66578" y="817163"/>
            <a:ext cx="8229600" cy="5539187"/>
          </a:xfrm>
        </p:spPr>
        <p:txBody>
          <a:bodyPr>
            <a:noAutofit/>
          </a:bodyPr>
          <a:lstStyle/>
          <a:p>
            <a:pPr algn="just"/>
            <a:r>
              <a:rPr lang="en-IN" sz="2200" b="1" dirty="0"/>
              <a:t>Case Study: How Would the Three Be Used Together?</a:t>
            </a:r>
          </a:p>
          <a:p>
            <a:pPr algn="just"/>
            <a:r>
              <a:rPr lang="en-IN" sz="2200" dirty="0"/>
              <a:t>Suppose we were building a self-driving car, and were working on the specific problem of stopping at stop signs. We would need skills drawn from all three of these fields.</a:t>
            </a:r>
          </a:p>
          <a:p>
            <a:pPr algn="just"/>
            <a:endParaRPr lang="en-IN" sz="2200" dirty="0"/>
          </a:p>
          <a:p>
            <a:pPr algn="just"/>
            <a:r>
              <a:rPr lang="en-IN" sz="2200"/>
              <a:t>ML </a:t>
            </a:r>
            <a:r>
              <a:rPr lang="en-IN" sz="2200" dirty="0"/>
              <a:t>The car has to recognize a stop sign using its cameras. We construct a dataset of millions of photos of street side objects, and train an algorithm to predict which have stop signs in them.</a:t>
            </a:r>
          </a:p>
          <a:p>
            <a:pPr algn="just"/>
            <a:endParaRPr lang="en-IN" sz="2200" dirty="0"/>
          </a:p>
          <a:p>
            <a:pPr algn="just"/>
            <a:r>
              <a:rPr lang="en-IN" sz="2200" dirty="0"/>
              <a:t>AI: Once our car can recognize stop signs, it needs to decide when to take the action of applying the brakes. It’s dangerous to apply them too early or too late, and we need it to handle varying road conditions (for example, to recognize on a slippery road that it is not slowing down quickly enough), which is a problem of control theory.</a:t>
            </a:r>
          </a:p>
        </p:txBody>
      </p:sp>
    </p:spTree>
    <p:extLst>
      <p:ext uri="{BB962C8B-B14F-4D97-AF65-F5344CB8AC3E}">
        <p14:creationId xmlns:p14="http://schemas.microsoft.com/office/powerpoint/2010/main" val="3228107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FA4BFC-9284-459F-8A68-C5B334B45EEF}"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Data Science Vs Machine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676400"/>
            <a:ext cx="8229600" cy="4343400"/>
          </a:xfrm>
        </p:spPr>
        <p:txBody>
          <a:bodyPr>
            <a:noAutofit/>
          </a:bodyPr>
          <a:lstStyle/>
          <a:p>
            <a:pPr marL="0" indent="0" algn="just">
              <a:lnSpc>
                <a:spcPct val="150000"/>
              </a:lnSpc>
              <a:buNone/>
            </a:pPr>
            <a:r>
              <a:rPr lang="en-IN" sz="2200" dirty="0"/>
              <a:t>Data science: In street tests we find that the car’s performance isn’t good enough, with some false negatives in which it drives right by a stop sign. After analysing the street test data, we gain the insight that the rate of false negatives depends on the time of day: it is more likely to miss a stop sign before sunrise or after sunset. We realize that most of our training data included only objects in full daylight, so we construct a better dataset including night time images and go back to the machine learning step.</a:t>
            </a:r>
          </a:p>
        </p:txBody>
      </p:sp>
    </p:spTree>
    <p:extLst>
      <p:ext uri="{BB962C8B-B14F-4D97-AF65-F5344CB8AC3E}">
        <p14:creationId xmlns:p14="http://schemas.microsoft.com/office/powerpoint/2010/main" val="413576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dk1"/>
                </a:solidFill>
                <a:effectLst/>
                <a:uLnTx/>
                <a:uFillTx/>
                <a:latin typeface="+mn-lt"/>
                <a:ea typeface="+mn-ea"/>
                <a:cs typeface="+mn-cs"/>
              </a:rPr>
              <a:t>Program outcomes</a:t>
            </a:r>
          </a:p>
        </p:txBody>
      </p:sp>
      <p:sp>
        <p:nvSpPr>
          <p:cNvPr id="9" name="Footer Placeholder 8"/>
          <p:cNvSpPr>
            <a:spLocks noGrp="1"/>
          </p:cNvSpPr>
          <p:nvPr>
            <p:ph type="ftr" sz="quarter" idx="11"/>
          </p:nvPr>
        </p:nvSpPr>
        <p:spPr>
          <a:xfrm>
            <a:off x="533400" y="6356350"/>
            <a:ext cx="7772400" cy="365125"/>
          </a:xfrm>
        </p:spPr>
        <p:txBody>
          <a:bodyPr/>
          <a:lstStyle/>
          <a:p>
            <a:r>
              <a:rPr lang="en-IN"/>
              <a:t>K N SINGH                                    KCS 055 ( MLT)                                Unit 1</a:t>
            </a:r>
            <a:endParaRPr lang="en-IN" dirty="0"/>
          </a:p>
        </p:txBody>
      </p:sp>
      <p:sp>
        <p:nvSpPr>
          <p:cNvPr id="11" name="Content Placeholder 10"/>
          <p:cNvSpPr>
            <a:spLocks noGrp="1"/>
          </p:cNvSpPr>
          <p:nvPr>
            <p:ph idx="1"/>
          </p:nvPr>
        </p:nvSpPr>
        <p:spPr/>
        <p:txBody>
          <a:bodyPr>
            <a:normAutofit fontScale="70000" lnSpcReduction="20000"/>
          </a:bodyPr>
          <a:lstStyle/>
          <a:p>
            <a:pPr marL="0" indent="0">
              <a:buNone/>
            </a:pPr>
            <a:r>
              <a:rPr lang="en-US" dirty="0"/>
              <a:t>1. Engineering knowledge</a:t>
            </a:r>
          </a:p>
          <a:p>
            <a:pPr marL="0" indent="0">
              <a:buNone/>
            </a:pPr>
            <a:r>
              <a:rPr lang="en-US" dirty="0"/>
              <a:t>2. </a:t>
            </a:r>
            <a:r>
              <a:rPr lang="en-US" dirty="0">
                <a:solidFill>
                  <a:srgbClr val="00B0F0"/>
                </a:solidFill>
              </a:rPr>
              <a:t>Problem analysis</a:t>
            </a:r>
          </a:p>
          <a:p>
            <a:pPr marL="0" indent="0">
              <a:buNone/>
            </a:pPr>
            <a:r>
              <a:rPr lang="en-US" dirty="0"/>
              <a:t>3. Design/development of solutions </a:t>
            </a:r>
          </a:p>
          <a:p>
            <a:pPr marL="0" indent="0">
              <a:buNone/>
            </a:pPr>
            <a:r>
              <a:rPr lang="en-US" dirty="0"/>
              <a:t>4. </a:t>
            </a:r>
            <a:r>
              <a:rPr lang="en-US" dirty="0">
                <a:solidFill>
                  <a:srgbClr val="00B0F0"/>
                </a:solidFill>
              </a:rPr>
              <a:t>Conduct investigations of complex problems</a:t>
            </a:r>
          </a:p>
          <a:p>
            <a:pPr marL="0" indent="0">
              <a:buNone/>
            </a:pPr>
            <a:r>
              <a:rPr lang="en-US" dirty="0"/>
              <a:t>5. Modern tool usage</a:t>
            </a:r>
          </a:p>
          <a:p>
            <a:pPr marL="0" indent="0">
              <a:buNone/>
            </a:pPr>
            <a:r>
              <a:rPr lang="en-US" dirty="0"/>
              <a:t>6. </a:t>
            </a:r>
            <a:r>
              <a:rPr lang="en-US" dirty="0">
                <a:solidFill>
                  <a:srgbClr val="00B0F0"/>
                </a:solidFill>
              </a:rPr>
              <a:t>The engineer and society</a:t>
            </a:r>
          </a:p>
          <a:p>
            <a:pPr marL="0" indent="0">
              <a:buNone/>
            </a:pPr>
            <a:r>
              <a:rPr lang="en-US" dirty="0"/>
              <a:t>7. Environment and sustainability</a:t>
            </a:r>
          </a:p>
          <a:p>
            <a:pPr marL="0" indent="0">
              <a:buNone/>
            </a:pPr>
            <a:r>
              <a:rPr lang="en-US" dirty="0"/>
              <a:t> 8. </a:t>
            </a:r>
            <a:r>
              <a:rPr lang="en-US" dirty="0">
                <a:solidFill>
                  <a:srgbClr val="00B0F0"/>
                </a:solidFill>
              </a:rPr>
              <a:t>Ethics</a:t>
            </a:r>
          </a:p>
          <a:p>
            <a:pPr marL="0" indent="0">
              <a:buNone/>
            </a:pPr>
            <a:r>
              <a:rPr lang="en-US" dirty="0"/>
              <a:t>9. Individual and team work</a:t>
            </a:r>
          </a:p>
          <a:p>
            <a:pPr marL="0" indent="0">
              <a:buNone/>
            </a:pPr>
            <a:r>
              <a:rPr lang="en-US" dirty="0"/>
              <a:t>10. </a:t>
            </a:r>
            <a:r>
              <a:rPr lang="en-US" dirty="0">
                <a:solidFill>
                  <a:srgbClr val="00B0F0"/>
                </a:solidFill>
              </a:rPr>
              <a:t>Communication</a:t>
            </a:r>
          </a:p>
          <a:p>
            <a:pPr marL="0" indent="0">
              <a:buNone/>
            </a:pPr>
            <a:r>
              <a:rPr lang="en-US" dirty="0"/>
              <a:t>11. Project management and finance</a:t>
            </a:r>
          </a:p>
          <a:p>
            <a:pPr marL="0" indent="0">
              <a:buNone/>
            </a:pPr>
            <a:r>
              <a:rPr lang="en-US" dirty="0"/>
              <a:t>12. </a:t>
            </a:r>
            <a:r>
              <a:rPr lang="en-US" dirty="0">
                <a:solidFill>
                  <a:srgbClr val="00B0F0"/>
                </a:solidFill>
              </a:rPr>
              <a:t>Life-long learning</a:t>
            </a:r>
          </a:p>
        </p:txBody>
      </p:sp>
      <p:sp>
        <p:nvSpPr>
          <p:cNvPr id="2" name="Date Placeholder 1"/>
          <p:cNvSpPr>
            <a:spLocks noGrp="1"/>
          </p:cNvSpPr>
          <p:nvPr>
            <p:ph type="dt" sz="half" idx="10"/>
          </p:nvPr>
        </p:nvSpPr>
        <p:spPr/>
        <p:txBody>
          <a:bodyPr/>
          <a:lstStyle/>
          <a:p>
            <a:fld id="{999EFE29-7141-4917-804E-E507D29B5863}" type="datetime1">
              <a:rPr lang="en-US" smtClean="0"/>
              <a:t>3/1/2022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49813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AF809A-6488-4D2A-9F9B-A9FDCA71F40C}"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algn="just"/>
            <a:r>
              <a:rPr lang="en-IN" sz="2400" b="1" dirty="0"/>
              <a:t>Decision Tree Learning: </a:t>
            </a:r>
          </a:p>
          <a:p>
            <a:pPr lvl="1" algn="just"/>
            <a:endParaRPr lang="en-IN" sz="2200" dirty="0"/>
          </a:p>
          <a:p>
            <a:pPr lvl="1" algn="just"/>
            <a:r>
              <a:rPr lang="en-IN" sz="2200" dirty="0"/>
              <a:t>Decision tree  belongs to the deterministic family of classifier and is a model based techniques.</a:t>
            </a:r>
          </a:p>
          <a:p>
            <a:pPr lvl="1" algn="just"/>
            <a:endParaRPr lang="en-IN" sz="2200" dirty="0"/>
          </a:p>
          <a:p>
            <a:pPr lvl="1" algn="just"/>
            <a:r>
              <a:rPr lang="en-IN" sz="2200" dirty="0"/>
              <a:t>The most common  implementation of decision tree algo uses a binary tree structure for classification.</a:t>
            </a:r>
          </a:p>
          <a:p>
            <a:pPr lvl="1" algn="just"/>
            <a:endParaRPr lang="en-IN" sz="2200" dirty="0"/>
          </a:p>
          <a:p>
            <a:pPr lvl="1" algn="just"/>
            <a:r>
              <a:rPr lang="en-IN" sz="2200" dirty="0"/>
              <a:t>It is in the nature of the decision tree algorithm to overfit the training data</a:t>
            </a:r>
          </a:p>
          <a:p>
            <a:pPr lvl="1" algn="just"/>
            <a:r>
              <a:rPr lang="en-IN" sz="2200" dirty="0"/>
              <a:t>DT pruning: Experimenting with the depth of the tree to avoid overfitting is know as decision tree pruning</a:t>
            </a:r>
          </a:p>
          <a:p>
            <a:pPr algn="just"/>
            <a:endParaRPr lang="en-IN" sz="2200" dirty="0"/>
          </a:p>
        </p:txBody>
      </p:sp>
    </p:spTree>
    <p:extLst>
      <p:ext uri="{BB962C8B-B14F-4D97-AF65-F5344CB8AC3E}">
        <p14:creationId xmlns:p14="http://schemas.microsoft.com/office/powerpoint/2010/main" val="636928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9F0069-6475-4AD2-A323-7139EC0BE3D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Content Placeholder 10">
            <a:extLst>
              <a:ext uri="{FF2B5EF4-FFF2-40B4-BE49-F238E27FC236}">
                <a16:creationId xmlns:a16="http://schemas.microsoft.com/office/drawing/2014/main" id="{F8D18B46-1809-4166-A3FD-CE3CECC86F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774" y="1219200"/>
            <a:ext cx="8429625" cy="4548981"/>
          </a:xfrm>
        </p:spPr>
      </p:pic>
    </p:spTree>
    <p:extLst>
      <p:ext uri="{BB962C8B-B14F-4D97-AF65-F5344CB8AC3E}">
        <p14:creationId xmlns:p14="http://schemas.microsoft.com/office/powerpoint/2010/main" val="33387269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D1E43D-26E5-478C-966D-08A0DE3AD2A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a:extLst>
              <a:ext uri="{FF2B5EF4-FFF2-40B4-BE49-F238E27FC236}">
                <a16:creationId xmlns:a16="http://schemas.microsoft.com/office/drawing/2014/main" id="{2F162E89-BF26-4082-9AA5-47A625129E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612" y="1314450"/>
            <a:ext cx="8010525" cy="4457700"/>
          </a:xfrm>
        </p:spPr>
      </p:pic>
    </p:spTree>
    <p:extLst>
      <p:ext uri="{BB962C8B-B14F-4D97-AF65-F5344CB8AC3E}">
        <p14:creationId xmlns:p14="http://schemas.microsoft.com/office/powerpoint/2010/main" val="3877763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0D628D-5B0A-43D8-9C1B-F30059DA706B}"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r>
              <a:rPr lang="en-IN" sz="2400" b="1" dirty="0"/>
              <a:t>Now the question arise??</a:t>
            </a:r>
          </a:p>
          <a:p>
            <a:pPr marL="0" indent="0" algn="just">
              <a:buNone/>
            </a:pPr>
            <a:r>
              <a:rPr lang="en-IN" sz="2400" dirty="0"/>
              <a:t>Q1: How has the Decision tree Algorithm selected the attribute ‘k’?</a:t>
            </a:r>
          </a:p>
          <a:p>
            <a:pPr marL="0" indent="0" algn="just">
              <a:buNone/>
            </a:pPr>
            <a:r>
              <a:rPr lang="en-IN" sz="2400" dirty="0"/>
              <a:t> 			Or </a:t>
            </a:r>
          </a:p>
          <a:p>
            <a:pPr marL="0" indent="0" algn="just">
              <a:buNone/>
            </a:pPr>
            <a:r>
              <a:rPr lang="en-IN" sz="2400" dirty="0"/>
              <a:t>Q2: How has the decision tree algorithm selected the threshold ‘k’?</a:t>
            </a:r>
          </a:p>
          <a:p>
            <a:pPr marL="0" indent="0" algn="just">
              <a:buNone/>
            </a:pPr>
            <a:r>
              <a:rPr lang="en-IN" sz="2400" dirty="0"/>
              <a:t>Answer is :with the help of ‘</a:t>
            </a:r>
            <a:r>
              <a:rPr lang="en-IN" sz="2400" b="1" dirty="0"/>
              <a:t>Gini’ and ‘Entropy’ </a:t>
            </a:r>
            <a:r>
              <a:rPr lang="en-IN" sz="2400" dirty="0"/>
              <a:t>with minimum value</a:t>
            </a:r>
          </a:p>
          <a:p>
            <a:pPr marL="0" indent="0" algn="just">
              <a:buNone/>
            </a:pPr>
            <a:endParaRPr lang="en-IN" sz="2400" dirty="0"/>
          </a:p>
          <a:p>
            <a:pPr marL="0" indent="0" algn="just">
              <a:buNone/>
            </a:pPr>
            <a:r>
              <a:rPr lang="en-IN" sz="2400" dirty="0"/>
              <a:t>Que: how has the decision tree algorithm divided the depth?</a:t>
            </a:r>
          </a:p>
          <a:p>
            <a:pPr marL="0" indent="0" algn="just">
              <a:buNone/>
            </a:pPr>
            <a:r>
              <a:rPr lang="en-IN" sz="2400" dirty="0"/>
              <a:t>Answer : with  the help of parameter setting </a:t>
            </a:r>
            <a:r>
              <a:rPr lang="en-IN" sz="2400" b="1" dirty="0"/>
              <a:t>max-depth = ‘2’ </a:t>
            </a:r>
            <a:r>
              <a:rPr lang="en-IN" sz="2400" dirty="0"/>
              <a:t>0r by using ‘</a:t>
            </a:r>
            <a:r>
              <a:rPr lang="en-IN" sz="2400" b="1" dirty="0"/>
              <a:t>Grid Search</a:t>
            </a:r>
            <a:r>
              <a:rPr lang="en-IN" sz="2400" dirty="0"/>
              <a:t>’</a:t>
            </a:r>
          </a:p>
        </p:txBody>
      </p:sp>
    </p:spTree>
    <p:extLst>
      <p:ext uri="{BB962C8B-B14F-4D97-AF65-F5344CB8AC3E}">
        <p14:creationId xmlns:p14="http://schemas.microsoft.com/office/powerpoint/2010/main" val="3701923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C72F3-139F-4BB9-A6F7-58EE13235C9A}"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algn="just"/>
            <a:r>
              <a:rPr lang="en-IN" sz="2400" b="1" dirty="0"/>
              <a:t>Genetic algorithms</a:t>
            </a:r>
          </a:p>
          <a:p>
            <a:pPr algn="just"/>
            <a:r>
              <a:rPr lang="en-IN" sz="2400" dirty="0"/>
              <a:t>Genetic algorithms are stochastic search algorithms which act on a population of possible solutions.</a:t>
            </a:r>
          </a:p>
          <a:p>
            <a:pPr algn="just"/>
            <a:r>
              <a:rPr lang="en-IN" sz="2400" dirty="0"/>
              <a:t> </a:t>
            </a:r>
          </a:p>
          <a:p>
            <a:pPr algn="just"/>
            <a:r>
              <a:rPr lang="en-IN" sz="2400" dirty="0"/>
              <a:t>They are loosely based on the mechanics of population genetics and selection.</a:t>
            </a:r>
          </a:p>
          <a:p>
            <a:pPr algn="just"/>
            <a:endParaRPr lang="en-IN" sz="2400" dirty="0"/>
          </a:p>
          <a:p>
            <a:pPr algn="just"/>
            <a:r>
              <a:rPr lang="en-IN" sz="2400" dirty="0"/>
              <a:t> The potential solutions are encoded as ‘genes’ — strings of characters from some alphabet. </a:t>
            </a:r>
          </a:p>
          <a:p>
            <a:pPr marL="0" indent="0" algn="just">
              <a:buNone/>
            </a:pPr>
            <a:endParaRPr lang="en-IN" sz="2400" dirty="0"/>
          </a:p>
        </p:txBody>
      </p:sp>
    </p:spTree>
    <p:extLst>
      <p:ext uri="{BB962C8B-B14F-4D97-AF65-F5344CB8AC3E}">
        <p14:creationId xmlns:p14="http://schemas.microsoft.com/office/powerpoint/2010/main" val="40771735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DF0A2A-CA07-4E39-B4FE-F9EEE61769A9}"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73612" y="1066800"/>
            <a:ext cx="8229600" cy="4953000"/>
          </a:xfrm>
        </p:spPr>
        <p:txBody>
          <a:bodyPr>
            <a:noAutofit/>
          </a:bodyPr>
          <a:lstStyle/>
          <a:p>
            <a:pPr marL="0" indent="0" algn="just">
              <a:buNone/>
            </a:pPr>
            <a:endParaRPr lang="en-IN" sz="2400" dirty="0"/>
          </a:p>
          <a:p>
            <a:pPr marL="342900" indent="-342900" algn="just">
              <a:lnSpc>
                <a:spcPct val="150000"/>
              </a:lnSpc>
              <a:buFont typeface="Arial" panose="020B0604020202020204" pitchFamily="34" charset="0"/>
              <a:buChar char="•"/>
            </a:pPr>
            <a:r>
              <a:rPr lang="en-US" sz="2400" dirty="0">
                <a:effectLst/>
              </a:rPr>
              <a:t>New solutions can be produced by ‘mutating’ members of the current population, and by ‘mating’ two solutions together to form a new solution.</a:t>
            </a:r>
          </a:p>
          <a:p>
            <a:pPr marL="342900" indent="-342900" algn="just">
              <a:lnSpc>
                <a:spcPct val="150000"/>
              </a:lnSpc>
              <a:buFont typeface="Arial" panose="020B0604020202020204" pitchFamily="34" charset="0"/>
              <a:buChar char="•"/>
            </a:pPr>
            <a:r>
              <a:rPr lang="en-US" sz="2400" dirty="0">
                <a:effectLst/>
              </a:rPr>
              <a:t> The better solutions are selected to breed and mutate and the worse ones are discarded. </a:t>
            </a:r>
            <a:endParaRPr lang="en-IN" sz="2400" dirty="0"/>
          </a:p>
          <a:p>
            <a:pPr marL="0" indent="0" algn="just">
              <a:buNone/>
            </a:pPr>
            <a:endParaRPr lang="en-IN" sz="2400" dirty="0"/>
          </a:p>
        </p:txBody>
      </p:sp>
    </p:spTree>
    <p:extLst>
      <p:ext uri="{BB962C8B-B14F-4D97-AF65-F5344CB8AC3E}">
        <p14:creationId xmlns:p14="http://schemas.microsoft.com/office/powerpoint/2010/main" val="14897139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E8558-E81D-4BED-9F7D-A4BD7850CAE1}"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45994"/>
            <a:ext cx="8229600" cy="4953000"/>
          </a:xfrm>
        </p:spPr>
        <p:txBody>
          <a:bodyPr>
            <a:noAutofit/>
          </a:bodyPr>
          <a:lstStyle/>
          <a:p>
            <a:pPr algn="just"/>
            <a:endParaRPr lang="en-IN" sz="2400" dirty="0"/>
          </a:p>
          <a:p>
            <a:pPr algn="just"/>
            <a:r>
              <a:rPr lang="en-IN" sz="2400" b="1" dirty="0"/>
              <a:t>Reinforcement Learning</a:t>
            </a:r>
            <a:r>
              <a:rPr lang="en-IN" sz="2400" dirty="0"/>
              <a:t>: A reinforcement learning algorithm, or agent, learns by interacting with its environment. </a:t>
            </a:r>
          </a:p>
          <a:p>
            <a:pPr algn="just"/>
            <a:r>
              <a:rPr lang="en-US" sz="2400" dirty="0"/>
              <a:t>Reinforcement learning is a goal-driven, highly adaptive machine learning technique in the field of artificial intelligence , in which there are two basic elements: state and action</a:t>
            </a:r>
            <a:endParaRPr lang="en-IN" sz="2400" dirty="0"/>
          </a:p>
          <a:p>
            <a:pPr marL="342900" indent="-342900" algn="just">
              <a:lnSpc>
                <a:spcPct val="150000"/>
              </a:lnSpc>
              <a:buFont typeface="Arial" panose="020B0604020202020204" pitchFamily="34" charset="0"/>
              <a:buChar char="•"/>
            </a:pPr>
            <a:r>
              <a:rPr lang="en-US" sz="2400" dirty="0"/>
              <a:t>Performing an action in a certain state is a strategy. The learner must constantly explore to generate an optimal strategy. </a:t>
            </a:r>
          </a:p>
          <a:p>
            <a:pPr marL="0" indent="0" algn="just">
              <a:buNone/>
            </a:pPr>
            <a:endParaRPr lang="en-IN" sz="2400" dirty="0"/>
          </a:p>
        </p:txBody>
      </p:sp>
    </p:spTree>
    <p:extLst>
      <p:ext uri="{BB962C8B-B14F-4D97-AF65-F5344CB8AC3E}">
        <p14:creationId xmlns:p14="http://schemas.microsoft.com/office/powerpoint/2010/main" val="42285641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28BC7D-F5A8-4AF3-B0E5-68DC4F626B2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45994"/>
            <a:ext cx="8229600" cy="4953000"/>
          </a:xfrm>
        </p:spPr>
        <p:txBody>
          <a:bodyPr>
            <a:noAutofit/>
          </a:bodyPr>
          <a:lstStyle/>
          <a:p>
            <a:pPr marL="342900" indent="-342900" algn="just">
              <a:lnSpc>
                <a:spcPct val="150000"/>
              </a:lnSpc>
              <a:buFont typeface="Arial" panose="020B0604020202020204" pitchFamily="34" charset="0"/>
              <a:buChar char="•"/>
            </a:pPr>
            <a:r>
              <a:rPr lang="en-US" sz="2400" dirty="0"/>
              <a:t>Different from supervised and unsupervised learning, it regards learning as a process of interaction between agents and the environment through exploration and evaluation. </a:t>
            </a:r>
          </a:p>
          <a:p>
            <a:pPr marL="342900" indent="-342900" algn="just">
              <a:lnSpc>
                <a:spcPct val="150000"/>
              </a:lnSpc>
              <a:buFont typeface="Arial" panose="020B0604020202020204" pitchFamily="34" charset="0"/>
              <a:buChar char="•"/>
            </a:pPr>
            <a:r>
              <a:rPr lang="en-US" sz="2400" dirty="0"/>
              <a:t>The agent selects an action to be applied to the environment by sensing the current state of the environment. </a:t>
            </a:r>
          </a:p>
          <a:p>
            <a:pPr marL="342900" indent="-342900" algn="just">
              <a:lnSpc>
                <a:spcPct val="150000"/>
              </a:lnSpc>
              <a:buFont typeface="Arial" panose="020B0604020202020204" pitchFamily="34" charset="0"/>
              <a:buChar char="•"/>
            </a:pPr>
            <a:r>
              <a:rPr lang="en-US" sz="2400" dirty="0"/>
              <a:t>After the environment accepts the action, the state changes, and a reward is given to the agent.</a:t>
            </a:r>
          </a:p>
          <a:p>
            <a:pPr marL="0" indent="0" algn="just">
              <a:buNone/>
            </a:pPr>
            <a:endParaRPr lang="en-IN" sz="2400" dirty="0"/>
          </a:p>
        </p:txBody>
      </p:sp>
    </p:spTree>
    <p:extLst>
      <p:ext uri="{BB962C8B-B14F-4D97-AF65-F5344CB8AC3E}">
        <p14:creationId xmlns:p14="http://schemas.microsoft.com/office/powerpoint/2010/main" val="35041534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EAC68-CCDD-4758-B91C-2B8FB5CAD574}"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45994"/>
            <a:ext cx="8229600" cy="4953000"/>
          </a:xfrm>
        </p:spPr>
        <p:txBody>
          <a:bodyPr>
            <a:noAutofit/>
          </a:bodyPr>
          <a:lstStyle/>
          <a:p>
            <a:pPr marL="342900" indent="-342900" algn="l">
              <a:lnSpc>
                <a:spcPct val="150000"/>
              </a:lnSpc>
              <a:buFont typeface="Arial" panose="020B0604020202020204" pitchFamily="34" charset="0"/>
              <a:buChar char="•"/>
            </a:pPr>
            <a:r>
              <a:rPr lang="en-US" sz="2400" dirty="0"/>
              <a:t>According to the new state of the environment, the agent continues to select the next action, and this is repeated until it reaches the terminated state. </a:t>
            </a:r>
          </a:p>
          <a:p>
            <a:pPr marL="342900" indent="-342900" algn="l">
              <a:lnSpc>
                <a:spcPct val="150000"/>
              </a:lnSpc>
              <a:buFont typeface="Arial" panose="020B0604020202020204" pitchFamily="34" charset="0"/>
              <a:buChar char="•"/>
            </a:pPr>
            <a:r>
              <a:rPr lang="en-US" sz="2400" dirty="0"/>
              <a:t>The goal of reinforcement learning is to maximize the accumulated rewards by adjusting strategies.</a:t>
            </a:r>
          </a:p>
          <a:p>
            <a:pPr marL="0" indent="0" algn="just">
              <a:buNone/>
            </a:pPr>
            <a:endParaRPr lang="en-IN" sz="2400" dirty="0"/>
          </a:p>
        </p:txBody>
      </p:sp>
    </p:spTree>
    <p:extLst>
      <p:ext uri="{BB962C8B-B14F-4D97-AF65-F5344CB8AC3E}">
        <p14:creationId xmlns:p14="http://schemas.microsoft.com/office/powerpoint/2010/main" val="25081858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03D50C-B9FE-4560-946D-FFD63495ED37}" type="datetime1">
              <a:rPr lang="en-US" smtClean="0"/>
              <a:t>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K N SINGH                                    KCS 055 ( MLT)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721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Introduction of Machine Learning Approaches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0B1878CE-ED3C-4A82-B6BD-DEAA04078BEE}"/>
              </a:ext>
            </a:extLst>
          </p:cNvPr>
          <p:cNvSpPr>
            <a:spLocks noGrp="1"/>
          </p:cNvSpPr>
          <p:nvPr>
            <p:ph idx="1"/>
          </p:nvPr>
        </p:nvSpPr>
        <p:spPr>
          <a:xfrm>
            <a:off x="457200" y="1045994"/>
            <a:ext cx="8229600" cy="4953000"/>
          </a:xfrm>
        </p:spPr>
        <p:txBody>
          <a:bodyPr>
            <a:noAutofit/>
          </a:bodyPr>
          <a:lstStyle/>
          <a:p>
            <a:pPr algn="just"/>
            <a:r>
              <a:rPr lang="en-IN" sz="2400" dirty="0"/>
              <a:t>Learning Models of Reinforcement</a:t>
            </a:r>
          </a:p>
          <a:p>
            <a:pPr algn="just"/>
            <a:endParaRPr lang="en-IN" sz="2400" dirty="0"/>
          </a:p>
          <a:p>
            <a:pPr algn="just"/>
            <a:r>
              <a:rPr lang="en-IN" sz="2400" dirty="0"/>
              <a:t>There are two important learning models in reinforcement learning:</a:t>
            </a:r>
          </a:p>
          <a:p>
            <a:pPr algn="just"/>
            <a:endParaRPr lang="en-IN" sz="2400" dirty="0"/>
          </a:p>
          <a:p>
            <a:pPr lvl="1" algn="just"/>
            <a:r>
              <a:rPr lang="en-IN" sz="2400" dirty="0"/>
              <a:t>Markov Decision Process</a:t>
            </a:r>
          </a:p>
          <a:p>
            <a:pPr lvl="1" algn="just"/>
            <a:r>
              <a:rPr lang="en-IN" sz="2400" dirty="0"/>
              <a:t>Q learning</a:t>
            </a:r>
          </a:p>
        </p:txBody>
      </p:sp>
    </p:spTree>
    <p:extLst>
      <p:ext uri="{BB962C8B-B14F-4D97-AF65-F5344CB8AC3E}">
        <p14:creationId xmlns:p14="http://schemas.microsoft.com/office/powerpoint/2010/main" val="2794928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15817</TotalTime>
  <Words>9881</Words>
  <Application>Microsoft Office PowerPoint</Application>
  <PresentationFormat>On-screen Show (4:3)</PresentationFormat>
  <Paragraphs>1591</Paragraphs>
  <Slides>152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152</vt:i4>
      </vt:variant>
    </vt:vector>
  </HeadingPairs>
  <TitlesOfParts>
    <vt:vector size="160" baseType="lpstr">
      <vt:lpstr>Arial</vt:lpstr>
      <vt:lpstr>Calibri</vt:lpstr>
      <vt:lpstr>Calibri (Body)</vt:lpstr>
      <vt:lpstr>charter</vt:lpstr>
      <vt:lpstr>Courier New</vt:lpstr>
      <vt:lpstr>Times New Roman</vt:lpstr>
      <vt:lpstr>Wingdings</vt:lpstr>
      <vt:lpstr>Office Theme</vt:lpstr>
      <vt:lpstr>Noida Institute of Engineering and Technology, Greater Noida</vt:lpstr>
      <vt:lpstr> Faculty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Alisha Sikri</cp:lastModifiedBy>
  <cp:revision>466</cp:revision>
  <dcterms:created xsi:type="dcterms:W3CDTF">2006-08-16T00:00:00Z</dcterms:created>
  <dcterms:modified xsi:type="dcterms:W3CDTF">2022-03-01T12:39:43Z</dcterms:modified>
</cp:coreProperties>
</file>