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90" r:id="rId4"/>
    <p:sldId id="278" r:id="rId5"/>
    <p:sldId id="279" r:id="rId6"/>
    <p:sldId id="280" r:id="rId7"/>
    <p:sldId id="281" r:id="rId8"/>
    <p:sldId id="282" r:id="rId9"/>
    <p:sldId id="283" r:id="rId10"/>
    <p:sldId id="284" r:id="rId11"/>
    <p:sldId id="285" r:id="rId12"/>
    <p:sldId id="286" r:id="rId13"/>
    <p:sldId id="287" r:id="rId14"/>
    <p:sldId id="289" r:id="rId15"/>
    <p:sldId id="288"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32BF78B-B9FB-488A-B3EB-4E686269FA19}">
          <p14:sldIdLst>
            <p14:sldId id="256"/>
          </p14:sldIdLst>
        </p14:section>
        <p14:section name="Untitled Section" id="{43EB2070-B56B-43A4-829A-6463E1E3A333}">
          <p14:sldIdLst>
            <p14:sldId id="257"/>
            <p14:sldId id="258"/>
            <p14:sldId id="259"/>
            <p14:sldId id="260"/>
            <p14:sldId id="272"/>
            <p14:sldId id="273"/>
            <p14:sldId id="274"/>
            <p14:sldId id="275"/>
            <p14:sldId id="261"/>
            <p14:sldId id="276"/>
            <p14:sldId id="277"/>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1" autoAdjust="0"/>
    <p:restoredTop sz="94660"/>
  </p:normalViewPr>
  <p:slideViewPr>
    <p:cSldViewPr snapToGrid="0">
      <p:cViewPr varScale="1">
        <p:scale>
          <a:sx n="64" d="100"/>
          <a:sy n="64" d="100"/>
        </p:scale>
        <p:origin x="-88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53E058D-F5D7-442D-BF6C-5A791C03873D}" type="datetimeFigureOut">
              <a:rPr lang="en-US" smtClean="0"/>
              <a:pPr/>
              <a:t>3/29/2022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6DC4407-C35C-4A11-96C9-789334702714}"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314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3E058D-F5D7-442D-BF6C-5A791C03873D}" type="datetimeFigureOut">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C4407-C35C-4A11-96C9-789334702714}" type="slidenum">
              <a:rPr lang="en-US" smtClean="0"/>
              <a:pPr/>
              <a:t>‹#›</a:t>
            </a:fld>
            <a:endParaRPr lang="en-US"/>
          </a:p>
        </p:txBody>
      </p:sp>
    </p:spTree>
    <p:extLst>
      <p:ext uri="{BB962C8B-B14F-4D97-AF65-F5344CB8AC3E}">
        <p14:creationId xmlns:p14="http://schemas.microsoft.com/office/powerpoint/2010/main" xmlns="" val="233934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E058D-F5D7-442D-BF6C-5A791C03873D}"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4407-C35C-4A11-96C9-789334702714}"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92624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E058D-F5D7-442D-BF6C-5A791C03873D}"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4407-C35C-4A11-96C9-789334702714}"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805400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E058D-F5D7-442D-BF6C-5A791C03873D}"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4407-C35C-4A11-96C9-789334702714}" type="slidenum">
              <a:rPr lang="en-US" smtClean="0"/>
              <a:pPr/>
              <a:t>‹#›</a:t>
            </a:fld>
            <a:endParaRPr lang="en-US"/>
          </a:p>
        </p:txBody>
      </p:sp>
    </p:spTree>
    <p:extLst>
      <p:ext uri="{BB962C8B-B14F-4D97-AF65-F5344CB8AC3E}">
        <p14:creationId xmlns:p14="http://schemas.microsoft.com/office/powerpoint/2010/main" xmlns="" val="286254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E058D-F5D7-442D-BF6C-5A791C03873D}"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4407-C35C-4A11-96C9-789334702714}"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60877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E058D-F5D7-442D-BF6C-5A791C03873D}"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4407-C35C-4A11-96C9-789334702714}"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34508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E058D-F5D7-442D-BF6C-5A791C03873D}"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4407-C35C-4A11-96C9-789334702714}"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40881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E058D-F5D7-442D-BF6C-5A791C03873D}"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4407-C35C-4A11-96C9-789334702714}"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9988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E058D-F5D7-442D-BF6C-5A791C03873D}"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4407-C35C-4A11-96C9-789334702714}" type="slidenum">
              <a:rPr lang="en-US" smtClean="0"/>
              <a:pPr/>
              <a:t>‹#›</a:t>
            </a:fld>
            <a:endParaRPr lang="en-US"/>
          </a:p>
        </p:txBody>
      </p:sp>
    </p:spTree>
    <p:extLst>
      <p:ext uri="{BB962C8B-B14F-4D97-AF65-F5344CB8AC3E}">
        <p14:creationId xmlns:p14="http://schemas.microsoft.com/office/powerpoint/2010/main" xmlns="" val="119273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E058D-F5D7-442D-BF6C-5A791C03873D}"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4407-C35C-4A11-96C9-789334702714}"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1999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3E058D-F5D7-442D-BF6C-5A791C03873D}" type="datetimeFigureOut">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C4407-C35C-4A11-96C9-789334702714}" type="slidenum">
              <a:rPr lang="en-US" smtClean="0"/>
              <a:pPr/>
              <a:t>‹#›</a:t>
            </a:fld>
            <a:endParaRPr lang="en-US"/>
          </a:p>
        </p:txBody>
      </p:sp>
    </p:spTree>
    <p:extLst>
      <p:ext uri="{BB962C8B-B14F-4D97-AF65-F5344CB8AC3E}">
        <p14:creationId xmlns:p14="http://schemas.microsoft.com/office/powerpoint/2010/main" xmlns="" val="152689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3E058D-F5D7-442D-BF6C-5A791C03873D}" type="datetimeFigureOut">
              <a:rPr lang="en-US" smtClean="0"/>
              <a:pPr/>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C4407-C35C-4A11-96C9-789334702714}"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4435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3E058D-F5D7-442D-BF6C-5A791C03873D}" type="datetimeFigureOut">
              <a:rPr lang="en-US" smtClean="0"/>
              <a:pPr/>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C4407-C35C-4A11-96C9-789334702714}"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6029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E058D-F5D7-442D-BF6C-5A791C03873D}" type="datetimeFigureOut">
              <a:rPr lang="en-US" smtClean="0"/>
              <a:pPr/>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C4407-C35C-4A11-96C9-789334702714}" type="slidenum">
              <a:rPr lang="en-US" smtClean="0"/>
              <a:pPr/>
              <a:t>‹#›</a:t>
            </a:fld>
            <a:endParaRPr lang="en-US"/>
          </a:p>
        </p:txBody>
      </p:sp>
    </p:spTree>
    <p:extLst>
      <p:ext uri="{BB962C8B-B14F-4D97-AF65-F5344CB8AC3E}">
        <p14:creationId xmlns:p14="http://schemas.microsoft.com/office/powerpoint/2010/main" xmlns="" val="324195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3E058D-F5D7-442D-BF6C-5A791C03873D}" type="datetimeFigureOut">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C4407-C35C-4A11-96C9-789334702714}"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94793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3E058D-F5D7-442D-BF6C-5A791C03873D}" type="datetimeFigureOut">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C4407-C35C-4A11-96C9-789334702714}" type="slidenum">
              <a:rPr lang="en-US" smtClean="0"/>
              <a:pPr/>
              <a:t>‹#›</a:t>
            </a:fld>
            <a:endParaRPr lang="en-US"/>
          </a:p>
        </p:txBody>
      </p:sp>
    </p:spTree>
    <p:extLst>
      <p:ext uri="{BB962C8B-B14F-4D97-AF65-F5344CB8AC3E}">
        <p14:creationId xmlns:p14="http://schemas.microsoft.com/office/powerpoint/2010/main" xmlns="" val="338720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3E058D-F5D7-442D-BF6C-5A791C03873D}" type="datetimeFigureOut">
              <a:rPr lang="en-US" smtClean="0"/>
              <a:pPr/>
              <a:t>3/29/2022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DC4407-C35C-4A11-96C9-789334702714}" type="slidenum">
              <a:rPr lang="en-US" smtClean="0"/>
              <a:pPr/>
              <a:t>‹#›</a:t>
            </a:fld>
            <a:endParaRPr lang="en-US"/>
          </a:p>
        </p:txBody>
      </p:sp>
    </p:spTree>
    <p:extLst>
      <p:ext uri="{BB962C8B-B14F-4D97-AF65-F5344CB8AC3E}">
        <p14:creationId xmlns:p14="http://schemas.microsoft.com/office/powerpoint/2010/main" xmlns="" val="4659913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UNIT%20-%203%20Examples.docx"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p:nvPr>
        </p:nvSpPr>
        <p:spPr>
          <a:xfrm>
            <a:off x="838200" y="1617786"/>
            <a:ext cx="10515600" cy="844060"/>
          </a:xfrm>
        </p:spPr>
        <p:txBody>
          <a:bodyPr>
            <a:normAutofit/>
          </a:bodyPr>
          <a:lstStyle/>
          <a:p>
            <a:pPr algn="ctr"/>
            <a:r>
              <a:rPr lang="en-US" dirty="0" smtClean="0">
                <a:solidFill>
                  <a:srgbClr val="C00000"/>
                </a:solidFill>
                <a:latin typeface="Algerian" panose="04020705040A02060702" pitchFamily="82" charset="0"/>
              </a:rPr>
              <a:t>Machine learning techniques</a:t>
            </a:r>
            <a:endParaRPr lang="en-US" dirty="0">
              <a:solidFill>
                <a:srgbClr val="C00000"/>
              </a:solidFill>
              <a:latin typeface="Algerian" panose="04020705040A02060702" pitchFamily="82" charset="0"/>
            </a:endParaRPr>
          </a:p>
        </p:txBody>
      </p:sp>
      <p:sp>
        <p:nvSpPr>
          <p:cNvPr id="5" name="Text Placeholder 4">
            <a:extLst>
              <a:ext uri="{FF2B5EF4-FFF2-40B4-BE49-F238E27FC236}">
                <a16:creationId xmlns:a16="http://schemas.microsoft.com/office/drawing/2014/main" xmlns="" id="{845AB037-4696-4F90-A832-9755FA03670B}"/>
              </a:ext>
            </a:extLst>
          </p:cNvPr>
          <p:cNvSpPr>
            <a:spLocks noGrp="1"/>
          </p:cNvSpPr>
          <p:nvPr>
            <p:ph type="body" idx="1"/>
          </p:nvPr>
        </p:nvSpPr>
        <p:spPr>
          <a:xfrm>
            <a:off x="7807568" y="4735474"/>
            <a:ext cx="3729111" cy="1009480"/>
          </a:xfrm>
        </p:spPr>
        <p:txBody>
          <a:bodyPr>
            <a:normAutofit/>
          </a:bodyPr>
          <a:lstStyle/>
          <a:p>
            <a:r>
              <a:rPr lang="en-US" dirty="0"/>
              <a:t>Manish Kumar</a:t>
            </a:r>
          </a:p>
          <a:p>
            <a:endParaRPr lang="en-US" dirty="0"/>
          </a:p>
        </p:txBody>
      </p:sp>
      <p:sp>
        <p:nvSpPr>
          <p:cNvPr id="2" name="TextBox 1">
            <a:extLst>
              <a:ext uri="{FF2B5EF4-FFF2-40B4-BE49-F238E27FC236}">
                <a16:creationId xmlns:a16="http://schemas.microsoft.com/office/drawing/2014/main" xmlns="" id="{E43D1306-A6DA-497F-AFAF-F48DE2D6879A}"/>
              </a:ext>
            </a:extLst>
          </p:cNvPr>
          <p:cNvSpPr txBox="1"/>
          <p:nvPr/>
        </p:nvSpPr>
        <p:spPr>
          <a:xfrm>
            <a:off x="4445390" y="2829218"/>
            <a:ext cx="3301219" cy="769441"/>
          </a:xfrm>
          <a:prstGeom prst="rect">
            <a:avLst/>
          </a:prstGeom>
          <a:noFill/>
        </p:spPr>
        <p:txBody>
          <a:bodyPr wrap="square" rtlCol="0">
            <a:spAutoFit/>
          </a:bodyPr>
          <a:lstStyle/>
          <a:p>
            <a:pPr algn="ctr"/>
            <a:r>
              <a:rPr lang="en-US" sz="4400" dirty="0" smtClean="0">
                <a:ln w="3175" cmpd="sng">
                  <a:noFill/>
                </a:ln>
                <a:solidFill>
                  <a:srgbClr val="C00000"/>
                </a:solidFill>
                <a:latin typeface="Algerian" panose="04020705040A02060702" pitchFamily="82" charset="0"/>
                <a:ea typeface="+mj-ea"/>
                <a:cs typeface="+mj-cs"/>
              </a:rPr>
              <a:t>Unit - 3</a:t>
            </a:r>
            <a:endParaRPr lang="en-US" sz="4400" dirty="0">
              <a:ln w="3175" cmpd="sng">
                <a:noFill/>
              </a:ln>
              <a:solidFill>
                <a:srgbClr val="C00000"/>
              </a:solidFill>
              <a:latin typeface="Algerian" panose="04020705040A02060702" pitchFamily="82" charset="0"/>
              <a:ea typeface="+mj-ea"/>
              <a:cs typeface="+mj-cs"/>
            </a:endParaRPr>
          </a:p>
        </p:txBody>
      </p:sp>
    </p:spTree>
    <p:extLst>
      <p:ext uri="{BB962C8B-B14F-4D97-AF65-F5344CB8AC3E}">
        <p14:creationId xmlns:p14="http://schemas.microsoft.com/office/powerpoint/2010/main" xmlns="" val="373902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neighbors</a:t>
            </a:r>
            <a:endParaRPr lang="en-US" u="sng" dirty="0">
              <a:solidFill>
                <a:srgbClr val="C00000"/>
              </a:solidFill>
              <a:latin typeface="Algerian" panose="04020705040A02060702" pitchFamily="82" charset="0"/>
            </a:endParaRPr>
          </a:p>
        </p:txBody>
      </p:sp>
      <p:pic>
        <p:nvPicPr>
          <p:cNvPr id="28674" name="Picture 2" descr="K-Nearest Neighbor(KNN) Algorithm for Machine Learning"/>
          <p:cNvPicPr>
            <a:picLocks noChangeAspect="1" noChangeArrowheads="1"/>
          </p:cNvPicPr>
          <p:nvPr/>
        </p:nvPicPr>
        <p:blipFill>
          <a:blip r:embed="rId2"/>
          <a:srcRect/>
          <a:stretch>
            <a:fillRect/>
          </a:stretch>
        </p:blipFill>
        <p:spPr bwMode="auto">
          <a:xfrm>
            <a:off x="920073" y="1963712"/>
            <a:ext cx="4762500" cy="3810000"/>
          </a:xfrm>
          <a:prstGeom prst="rect">
            <a:avLst/>
          </a:prstGeom>
          <a:noFill/>
        </p:spPr>
      </p:pic>
      <p:sp>
        <p:nvSpPr>
          <p:cNvPr id="6" name="Rectangle 5"/>
          <p:cNvSpPr/>
          <p:nvPr/>
        </p:nvSpPr>
        <p:spPr>
          <a:xfrm>
            <a:off x="6650636" y="3135816"/>
            <a:ext cx="4172262" cy="923330"/>
          </a:xfrm>
          <a:prstGeom prst="rect">
            <a:avLst/>
          </a:prstGeom>
          <a:solidFill>
            <a:schemeClr val="accent3">
              <a:lumMod val="40000"/>
              <a:lumOff val="60000"/>
            </a:schemeClr>
          </a:solidFill>
        </p:spPr>
        <p:txBody>
          <a:bodyPr wrap="square">
            <a:spAutoFit/>
          </a:bodyPr>
          <a:lstStyle/>
          <a:p>
            <a:pPr algn="just"/>
            <a:r>
              <a:rPr lang="en-US" dirty="0" smtClean="0">
                <a:latin typeface="Times New Roman" pitchFamily="18" charset="0"/>
                <a:cs typeface="Times New Roman" pitchFamily="18" charset="0"/>
              </a:rPr>
              <a:t>As we can see the 3 nearest neighbors are from category A, hence this new data point must belong to category 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neighbors</a:t>
            </a:r>
            <a:endParaRPr lang="en-US" u="sng" dirty="0">
              <a:solidFill>
                <a:srgbClr val="C00000"/>
              </a:solidFill>
              <a:latin typeface="Algerian" panose="04020705040A02060702" pitchFamily="82" charset="0"/>
            </a:endParaRPr>
          </a:p>
        </p:txBody>
      </p:sp>
      <p:sp>
        <p:nvSpPr>
          <p:cNvPr id="5" name="Rectangle 4"/>
          <p:cNvSpPr/>
          <p:nvPr/>
        </p:nvSpPr>
        <p:spPr>
          <a:xfrm>
            <a:off x="962743" y="1880229"/>
            <a:ext cx="5378460" cy="369332"/>
          </a:xfrm>
          <a:prstGeom prst="rect">
            <a:avLst/>
          </a:prstGeom>
        </p:spPr>
        <p:txBody>
          <a:bodyPr wrap="none">
            <a:spAutoFit/>
          </a:bodyPr>
          <a:lstStyle/>
          <a:p>
            <a:r>
              <a:rPr lang="en-US" b="1" u="sng" dirty="0" smtClean="0">
                <a:solidFill>
                  <a:schemeClr val="tx1">
                    <a:lumMod val="95000"/>
                    <a:lumOff val="5000"/>
                  </a:schemeClr>
                </a:solidFill>
                <a:latin typeface="Times New Roman" pitchFamily="18" charset="0"/>
                <a:cs typeface="Times New Roman" pitchFamily="18" charset="0"/>
              </a:rPr>
              <a:t>How to select the value of K in the K-NN Algorithm?</a:t>
            </a:r>
            <a:endParaRPr lang="en-US" b="1" dirty="0">
              <a:solidFill>
                <a:schemeClr val="tx1">
                  <a:lumMod val="95000"/>
                  <a:lumOff val="5000"/>
                </a:schemeClr>
              </a:solidFill>
              <a:latin typeface="Times New Roman" pitchFamily="18" charset="0"/>
              <a:cs typeface="Times New Roman" pitchFamily="18" charset="0"/>
            </a:endParaRPr>
          </a:p>
        </p:txBody>
      </p:sp>
      <p:sp>
        <p:nvSpPr>
          <p:cNvPr id="6" name="Rectangle 5"/>
          <p:cNvSpPr/>
          <p:nvPr/>
        </p:nvSpPr>
        <p:spPr>
          <a:xfrm>
            <a:off x="1069298" y="2457670"/>
            <a:ext cx="10233286" cy="1477328"/>
          </a:xfrm>
          <a:prstGeom prst="rect">
            <a:avLst/>
          </a:prstGeom>
        </p:spPr>
        <p:txBody>
          <a:bodyPr wrap="square">
            <a:spAutoFit/>
          </a:bodyPr>
          <a:lstStyle/>
          <a:p>
            <a:pPr algn="just"/>
            <a:r>
              <a:rPr lang="en-US" dirty="0" smtClean="0">
                <a:solidFill>
                  <a:schemeClr val="tx1">
                    <a:lumMod val="95000"/>
                    <a:lumOff val="5000"/>
                  </a:schemeClr>
                </a:solidFill>
                <a:latin typeface="Times New Roman" pitchFamily="18" charset="0"/>
                <a:cs typeface="Times New Roman" pitchFamily="18" charset="0"/>
              </a:rPr>
              <a:t>The value of </a:t>
            </a:r>
            <a:r>
              <a:rPr lang="en-US" b="1" dirty="0" smtClean="0">
                <a:solidFill>
                  <a:schemeClr val="tx1">
                    <a:lumMod val="95000"/>
                    <a:lumOff val="5000"/>
                  </a:schemeClr>
                </a:solidFill>
                <a:latin typeface="Times New Roman" pitchFamily="18" charset="0"/>
                <a:cs typeface="Times New Roman" pitchFamily="18" charset="0"/>
              </a:rPr>
              <a:t>k</a:t>
            </a:r>
            <a:r>
              <a:rPr lang="en-US" dirty="0" smtClean="0">
                <a:solidFill>
                  <a:schemeClr val="tx1">
                    <a:lumMod val="95000"/>
                    <a:lumOff val="5000"/>
                  </a:schemeClr>
                </a:solidFill>
                <a:latin typeface="Times New Roman" pitchFamily="18" charset="0"/>
                <a:cs typeface="Times New Roman" pitchFamily="18" charset="0"/>
              </a:rPr>
              <a:t> is non-parametric and a general rule of thumb in choosing the value of </a:t>
            </a:r>
            <a:r>
              <a:rPr lang="en-US" b="1" dirty="0" smtClean="0">
                <a:solidFill>
                  <a:schemeClr val="tx1">
                    <a:lumMod val="95000"/>
                    <a:lumOff val="5000"/>
                  </a:schemeClr>
                </a:solidFill>
                <a:latin typeface="Times New Roman" pitchFamily="18" charset="0"/>
                <a:cs typeface="Times New Roman" pitchFamily="18" charset="0"/>
              </a:rPr>
              <a:t>k</a:t>
            </a:r>
            <a:r>
              <a:rPr lang="en-US" dirty="0" smtClean="0">
                <a:solidFill>
                  <a:schemeClr val="tx1">
                    <a:lumMod val="95000"/>
                    <a:lumOff val="5000"/>
                  </a:schemeClr>
                </a:solidFill>
                <a:latin typeface="Times New Roman" pitchFamily="18" charset="0"/>
                <a:cs typeface="Times New Roman" pitchFamily="18" charset="0"/>
              </a:rPr>
              <a:t> is </a:t>
            </a:r>
            <a:r>
              <a:rPr lang="en-US" b="1" dirty="0" smtClean="0">
                <a:solidFill>
                  <a:schemeClr val="tx1">
                    <a:lumMod val="95000"/>
                    <a:lumOff val="5000"/>
                  </a:schemeClr>
                </a:solidFill>
                <a:latin typeface="Times New Roman" pitchFamily="18" charset="0"/>
                <a:cs typeface="Times New Roman" pitchFamily="18" charset="0"/>
              </a:rPr>
              <a:t>k = sqrt(N)/2</a:t>
            </a:r>
            <a:r>
              <a:rPr lang="en-US" dirty="0" smtClean="0">
                <a:solidFill>
                  <a:schemeClr val="tx1">
                    <a:lumMod val="95000"/>
                    <a:lumOff val="5000"/>
                  </a:schemeClr>
                </a:solidFill>
                <a:latin typeface="Times New Roman" pitchFamily="18" charset="0"/>
                <a:cs typeface="Times New Roman" pitchFamily="18" charset="0"/>
              </a:rPr>
              <a:t>, where </a:t>
            </a:r>
            <a:r>
              <a:rPr lang="en-US" b="1" dirty="0" smtClean="0">
                <a:solidFill>
                  <a:schemeClr val="tx1">
                    <a:lumMod val="95000"/>
                    <a:lumOff val="5000"/>
                  </a:schemeClr>
                </a:solidFill>
                <a:latin typeface="Times New Roman" pitchFamily="18" charset="0"/>
                <a:cs typeface="Times New Roman" pitchFamily="18" charset="0"/>
              </a:rPr>
              <a:t>N</a:t>
            </a:r>
            <a:r>
              <a:rPr lang="en-US" dirty="0" smtClean="0">
                <a:solidFill>
                  <a:schemeClr val="tx1">
                    <a:lumMod val="95000"/>
                    <a:lumOff val="5000"/>
                  </a:schemeClr>
                </a:solidFill>
                <a:latin typeface="Times New Roman" pitchFamily="18" charset="0"/>
                <a:cs typeface="Times New Roman" pitchFamily="18" charset="0"/>
              </a:rPr>
              <a:t> stands for the </a:t>
            </a:r>
            <a:r>
              <a:rPr lang="en-US" b="1" dirty="0" smtClean="0">
                <a:solidFill>
                  <a:schemeClr val="tx1">
                    <a:lumMod val="95000"/>
                    <a:lumOff val="5000"/>
                  </a:schemeClr>
                </a:solidFill>
                <a:latin typeface="Times New Roman" pitchFamily="18" charset="0"/>
                <a:cs typeface="Times New Roman" pitchFamily="18" charset="0"/>
              </a:rPr>
              <a:t>number of samples in your training dataset</a:t>
            </a:r>
            <a:r>
              <a:rPr lang="en-US" dirty="0" smtClean="0">
                <a:solidFill>
                  <a:schemeClr val="tx1">
                    <a:lumMod val="95000"/>
                    <a:lumOff val="5000"/>
                  </a:schemeClr>
                </a:solidFill>
                <a:latin typeface="Times New Roman" pitchFamily="18" charset="0"/>
                <a:cs typeface="Times New Roman" pitchFamily="18" charset="0"/>
              </a:rPr>
              <a:t>.</a:t>
            </a:r>
          </a:p>
          <a:p>
            <a:pPr algn="just"/>
            <a:endParaRPr lang="en-US" dirty="0" smtClean="0">
              <a:solidFill>
                <a:schemeClr val="tx1">
                  <a:lumMod val="95000"/>
                  <a:lumOff val="5000"/>
                </a:schemeClr>
              </a:solidFill>
              <a:latin typeface="Times New Roman" pitchFamily="18" charset="0"/>
              <a:cs typeface="Times New Roman" pitchFamily="18" charset="0"/>
            </a:endParaRPr>
          </a:p>
          <a:p>
            <a:pPr algn="just"/>
            <a:r>
              <a:rPr lang="en-US" dirty="0" smtClean="0">
                <a:solidFill>
                  <a:schemeClr val="tx1">
                    <a:lumMod val="95000"/>
                    <a:lumOff val="5000"/>
                  </a:schemeClr>
                </a:solidFill>
                <a:latin typeface="Times New Roman" pitchFamily="18" charset="0"/>
                <a:cs typeface="Times New Roman" pitchFamily="18" charset="0"/>
              </a:rPr>
              <a:t>Another tip that I suggest is to try and keep the value of k odd, so that there is no tie between choosing a class.</a:t>
            </a: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neighbors</a:t>
            </a:r>
            <a:endParaRPr lang="en-US" u="sng" dirty="0">
              <a:solidFill>
                <a:srgbClr val="C00000"/>
              </a:solidFill>
              <a:latin typeface="Algerian" panose="04020705040A02060702" pitchFamily="82" charset="0"/>
            </a:endParaRPr>
          </a:p>
        </p:txBody>
      </p:sp>
      <p:sp>
        <p:nvSpPr>
          <p:cNvPr id="5" name="Rectangle 4"/>
          <p:cNvSpPr/>
          <p:nvPr/>
        </p:nvSpPr>
        <p:spPr>
          <a:xfrm>
            <a:off x="962743" y="1880229"/>
            <a:ext cx="3307380" cy="369332"/>
          </a:xfrm>
          <a:prstGeom prst="rect">
            <a:avLst/>
          </a:prstGeom>
        </p:spPr>
        <p:txBody>
          <a:bodyPr wrap="none">
            <a:spAutoFit/>
          </a:bodyPr>
          <a:lstStyle/>
          <a:p>
            <a:r>
              <a:rPr lang="en-US" b="1" u="sng" dirty="0" smtClean="0">
                <a:solidFill>
                  <a:schemeClr val="tx1">
                    <a:lumMod val="95000"/>
                    <a:lumOff val="5000"/>
                  </a:schemeClr>
                </a:solidFill>
                <a:latin typeface="Times New Roman" pitchFamily="18" charset="0"/>
                <a:cs typeface="Times New Roman" pitchFamily="18" charset="0"/>
              </a:rPr>
              <a:t>Advantages of KNN Algorithm:</a:t>
            </a:r>
            <a:endParaRPr lang="en-US" b="1" dirty="0">
              <a:solidFill>
                <a:schemeClr val="tx1">
                  <a:lumMod val="95000"/>
                  <a:lumOff val="5000"/>
                </a:schemeClr>
              </a:solidFill>
              <a:latin typeface="Times New Roman" pitchFamily="18" charset="0"/>
              <a:cs typeface="Times New Roman" pitchFamily="18" charset="0"/>
            </a:endParaRPr>
          </a:p>
        </p:txBody>
      </p:sp>
      <p:sp>
        <p:nvSpPr>
          <p:cNvPr id="6" name="Rectangle 5"/>
          <p:cNvSpPr/>
          <p:nvPr/>
        </p:nvSpPr>
        <p:spPr>
          <a:xfrm>
            <a:off x="1069298" y="2457670"/>
            <a:ext cx="10233286" cy="2862322"/>
          </a:xfrm>
          <a:prstGeom prst="rect">
            <a:avLst/>
          </a:prstGeom>
        </p:spPr>
        <p:txBody>
          <a:bodyPr wrap="square">
            <a:spAutoFit/>
          </a:bodyPr>
          <a:lstStyle/>
          <a:p>
            <a:pPr>
              <a:buFont typeface="Wingdings" pitchFamily="2" charset="2"/>
              <a:buChar char="Ø"/>
            </a:pPr>
            <a:r>
              <a:rPr lang="en-US" dirty="0" smtClean="0">
                <a:latin typeface="Times New Roman" pitchFamily="18" charset="0"/>
                <a:cs typeface="Times New Roman" pitchFamily="18" charset="0"/>
              </a:rPr>
              <a:t>It is simple to implement.</a:t>
            </a:r>
          </a:p>
          <a:p>
            <a:pPr>
              <a:buFont typeface="Wingdings" pitchFamily="2" charset="2"/>
              <a:buChar char="Ø"/>
            </a:pPr>
            <a:r>
              <a:rPr lang="en-US" dirty="0" smtClean="0">
                <a:latin typeface="Times New Roman" pitchFamily="18" charset="0"/>
                <a:cs typeface="Times New Roman" pitchFamily="18" charset="0"/>
              </a:rPr>
              <a:t>It is robust to the noisy training data</a:t>
            </a:r>
          </a:p>
          <a:p>
            <a:pPr>
              <a:buFont typeface="Wingdings" pitchFamily="2" charset="2"/>
              <a:buChar char="Ø"/>
            </a:pPr>
            <a:r>
              <a:rPr lang="en-US" dirty="0" smtClean="0">
                <a:latin typeface="Times New Roman" pitchFamily="18" charset="0"/>
                <a:cs typeface="Times New Roman" pitchFamily="18" charset="0"/>
              </a:rPr>
              <a:t>It can be more effective if the training data is large.</a:t>
            </a:r>
          </a:p>
          <a:p>
            <a:endParaRPr lang="en-US" dirty="0" smtClean="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a:p>
            <a:r>
              <a:rPr lang="en-US" b="1" u="sng" dirty="0" smtClean="0">
                <a:latin typeface="Times New Roman" pitchFamily="18" charset="0"/>
                <a:cs typeface="Times New Roman" pitchFamily="18" charset="0"/>
              </a:rPr>
              <a:t>Disadvantages of KNN Algorithm:</a:t>
            </a:r>
          </a:p>
          <a:p>
            <a:endParaRPr lang="en-US" b="1" u="sng"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Always needs to determine the value of K which may be complex some time.</a:t>
            </a:r>
          </a:p>
          <a:p>
            <a:pPr algn="just">
              <a:buFont typeface="Wingdings" pitchFamily="2" charset="2"/>
              <a:buChar char="Ø"/>
            </a:pPr>
            <a:r>
              <a:rPr lang="en-US" dirty="0" smtClean="0">
                <a:latin typeface="Times New Roman" pitchFamily="18" charset="0"/>
                <a:cs typeface="Times New Roman" pitchFamily="18" charset="0"/>
              </a:rPr>
              <a:t>The computation cost is high because of calculating the distance between the data points for all the training</a:t>
            </a:r>
          </a:p>
          <a:p>
            <a:pPr algn="just"/>
            <a:r>
              <a:rPr lang="en-US" dirty="0" smtClean="0">
                <a:latin typeface="Times New Roman" pitchFamily="18" charset="0"/>
                <a:cs typeface="Times New Roman" pitchFamily="18" charset="0"/>
              </a:rPr>
              <a:t>    samples.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neighbors</a:t>
            </a:r>
            <a:endParaRPr lang="en-US" u="sng" dirty="0">
              <a:solidFill>
                <a:srgbClr val="C00000"/>
              </a:solidFill>
              <a:latin typeface="Algerian" panose="04020705040A02060702" pitchFamily="82" charset="0"/>
            </a:endParaRPr>
          </a:p>
        </p:txBody>
      </p:sp>
      <p:sp>
        <p:nvSpPr>
          <p:cNvPr id="5" name="Rectangle 4"/>
          <p:cNvSpPr/>
          <p:nvPr/>
        </p:nvSpPr>
        <p:spPr>
          <a:xfrm>
            <a:off x="962743" y="1880229"/>
            <a:ext cx="4038606" cy="369332"/>
          </a:xfrm>
          <a:prstGeom prst="rect">
            <a:avLst/>
          </a:prstGeom>
        </p:spPr>
        <p:txBody>
          <a:bodyPr wrap="none">
            <a:spAutoFit/>
          </a:bodyPr>
          <a:lstStyle/>
          <a:p>
            <a:r>
              <a:rPr lang="en-US" b="1" u="sng" dirty="0" smtClean="0">
                <a:solidFill>
                  <a:schemeClr val="tx1">
                    <a:lumMod val="95000"/>
                    <a:lumOff val="5000"/>
                  </a:schemeClr>
                </a:solidFill>
                <a:latin typeface="Times New Roman" pitchFamily="18" charset="0"/>
                <a:cs typeface="Times New Roman" pitchFamily="18" charset="0"/>
              </a:rPr>
              <a:t>Independent and Dependent Variables:</a:t>
            </a:r>
            <a:endParaRPr lang="en-US" b="1" dirty="0">
              <a:solidFill>
                <a:schemeClr val="tx1">
                  <a:lumMod val="95000"/>
                  <a:lumOff val="5000"/>
                </a:schemeClr>
              </a:solidFill>
              <a:latin typeface="Times New Roman" pitchFamily="18" charset="0"/>
              <a:cs typeface="Times New Roman" pitchFamily="18" charset="0"/>
            </a:endParaRPr>
          </a:p>
        </p:txBody>
      </p:sp>
      <p:sp>
        <p:nvSpPr>
          <p:cNvPr id="6" name="Rectangle 5"/>
          <p:cNvSpPr/>
          <p:nvPr/>
        </p:nvSpPr>
        <p:spPr>
          <a:xfrm>
            <a:off x="1069298" y="2457670"/>
            <a:ext cx="10233286" cy="3416320"/>
          </a:xfrm>
          <a:prstGeom prst="rect">
            <a:avLst/>
          </a:prstGeom>
        </p:spPr>
        <p:txBody>
          <a:bodyPr wrap="square">
            <a:spAutoFit/>
          </a:bodyPr>
          <a:lstStyle/>
          <a:p>
            <a:pPr algn="just"/>
            <a:r>
              <a:rPr lang="en-US" dirty="0" smtClean="0">
                <a:latin typeface="Times New Roman" pitchFamily="18" charset="0"/>
                <a:cs typeface="Times New Roman" pitchFamily="18" charset="0"/>
              </a:rPr>
              <a:t>The independent variable is the cause. Its value is independent of other variables in your study. The dependent variable is the effect. Its value depends on changes in the independent variable.</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 </a:t>
            </a:r>
          </a:p>
          <a:p>
            <a:pPr algn="just"/>
            <a:r>
              <a:rPr lang="en-US" b="1" dirty="0" smtClean="0">
                <a:latin typeface="Times New Roman" pitchFamily="18" charset="0"/>
                <a:cs typeface="Times New Roman" pitchFamily="18" charset="0"/>
              </a:rPr>
              <a:t>How long you sleep (independent variable) affects your test score (dependent variable)</a:t>
            </a:r>
            <a:r>
              <a:rPr lang="en-US" dirty="0" smtClean="0">
                <a:latin typeface="Times New Roman" pitchFamily="18" charset="0"/>
                <a:cs typeface="Times New Roman" pitchFamily="18" charset="0"/>
              </a:rPr>
              <a:t>. This makes sense, but: Example: Your test score affects how long you sleep.</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easiest way to identify which variable in your experiment is the Independent Variable (IV) and which one is the Dependent Variable (DV) is by </a:t>
            </a:r>
            <a:r>
              <a:rPr lang="en-US" b="1" dirty="0" smtClean="0">
                <a:latin typeface="Times New Roman" pitchFamily="18" charset="0"/>
                <a:cs typeface="Times New Roman" pitchFamily="18" charset="0"/>
              </a:rPr>
              <a:t>putting both the variables in the sentence below in a way that makes sense</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“The IV causes a change in the DV.”</a:t>
            </a:r>
            <a:endParaRPr lang="en-US" b="1" i="1" dirty="0">
              <a:latin typeface="Times New Roman" pitchFamily="18" charset="0"/>
              <a:cs typeface="Times New Roman" pitchFamily="18" charset="0"/>
            </a:endParaRP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neighbors</a:t>
            </a:r>
            <a:endParaRPr lang="en-US" u="sng" dirty="0">
              <a:solidFill>
                <a:srgbClr val="C00000"/>
              </a:solidFill>
              <a:latin typeface="Algerian" panose="04020705040A02060702" pitchFamily="82" charset="0"/>
            </a:endParaRPr>
          </a:p>
        </p:txBody>
      </p:sp>
      <p:sp>
        <p:nvSpPr>
          <p:cNvPr id="7" name="Rectangle 6"/>
          <p:cNvSpPr/>
          <p:nvPr/>
        </p:nvSpPr>
        <p:spPr>
          <a:xfrm>
            <a:off x="959370" y="1760946"/>
            <a:ext cx="10193312" cy="3416320"/>
          </a:xfrm>
          <a:prstGeom prst="rect">
            <a:avLst/>
          </a:prstGeom>
        </p:spPr>
        <p:txBody>
          <a:bodyPr wrap="square">
            <a:spAutoFit/>
          </a:bodyPr>
          <a:lstStyle/>
          <a:p>
            <a:pPr algn="just"/>
            <a:r>
              <a:rPr lang="en-US" b="1" u="sng" dirty="0" smtClean="0">
                <a:latin typeface="Times New Roman" pitchFamily="18" charset="0"/>
                <a:cs typeface="Times New Roman" pitchFamily="18" charset="0"/>
              </a:rPr>
              <a:t>Can KNN be used for regression</a:t>
            </a:r>
            <a:r>
              <a:rPr lang="en-US" b="1" u="sng" dirty="0" smtClean="0">
                <a:latin typeface="Times New Roman" pitchFamily="18" charset="0"/>
                <a:cs typeface="Times New Roman" pitchFamily="18" charset="0"/>
              </a:rPr>
              <a:t>?</a:t>
            </a:r>
          </a:p>
          <a:p>
            <a:pPr algn="just"/>
            <a:endParaRPr lang="en-US" b="1" u="sng"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Yes, K-nearest neighbor can be used for regression. In other words, K-nearest neighbor algorithm can be applied  when dependent variable is continuous. In this case, the predicted value is the average of the values of its k nearest neighbors</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b="1" u="sng" dirty="0" smtClean="0">
                <a:latin typeface="Times New Roman" pitchFamily="18" charset="0"/>
                <a:cs typeface="Times New Roman" pitchFamily="18" charset="0"/>
              </a:rPr>
              <a:t>Why KNN is non-parametric?</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Non-parametric means not making any assumptions on the underlying data distribution. Non-parametric methods do not have fixed numbers of parameters in the model. Similarly in KNN, model parameters actually grows with the training data set - you can imagine each training case as a "parameter" in the model.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a:t>
            </a:r>
            <a:r>
              <a:rPr lang="en-US" u="sng" dirty="0" smtClean="0">
                <a:solidFill>
                  <a:srgbClr val="C00000"/>
                </a:solidFill>
                <a:latin typeface="Algerian" panose="04020705040A02060702" pitchFamily="82" charset="0"/>
              </a:rPr>
              <a:t>neighbors</a:t>
            </a:r>
            <a:endParaRPr lang="en-US" u="sng" dirty="0">
              <a:solidFill>
                <a:srgbClr val="C00000"/>
              </a:solidFill>
              <a:latin typeface="Algerian" panose="04020705040A02060702" pitchFamily="82" charset="0"/>
            </a:endParaRPr>
          </a:p>
        </p:txBody>
      </p:sp>
      <p:sp>
        <p:nvSpPr>
          <p:cNvPr id="5" name="Rectangle 4"/>
          <p:cNvSpPr/>
          <p:nvPr/>
        </p:nvSpPr>
        <p:spPr>
          <a:xfrm>
            <a:off x="1367478" y="2045121"/>
            <a:ext cx="9665283" cy="2246769"/>
          </a:xfrm>
          <a:prstGeom prst="rect">
            <a:avLst/>
          </a:prstGeom>
        </p:spPr>
        <p:txBody>
          <a:bodyPr wrap="square">
            <a:spAutoFit/>
          </a:bodyPr>
          <a:lstStyle/>
          <a:p>
            <a:r>
              <a:rPr lang="en-US" sz="2400" b="1" u="sng" dirty="0" smtClean="0">
                <a:solidFill>
                  <a:schemeClr val="tx1">
                    <a:lumMod val="95000"/>
                    <a:lumOff val="5000"/>
                  </a:schemeClr>
                </a:solidFill>
                <a:latin typeface="Times New Roman" pitchFamily="18" charset="0"/>
                <a:cs typeface="Times New Roman" pitchFamily="18" charset="0"/>
              </a:rPr>
              <a:t>For Numerical Examples click on below link:</a:t>
            </a:r>
          </a:p>
          <a:p>
            <a:endParaRPr lang="en-US" b="1" u="sng" dirty="0" smtClean="0">
              <a:solidFill>
                <a:schemeClr val="tx1">
                  <a:lumMod val="95000"/>
                  <a:lumOff val="5000"/>
                </a:schemeClr>
              </a:solidFill>
              <a:latin typeface="Times New Roman" pitchFamily="18" charset="0"/>
              <a:cs typeface="Times New Roman" pitchFamily="18" charset="0"/>
            </a:endParaRPr>
          </a:p>
          <a:p>
            <a:endParaRPr lang="en-US" b="1" u="sng" dirty="0" smtClean="0">
              <a:solidFill>
                <a:schemeClr val="tx1">
                  <a:lumMod val="95000"/>
                  <a:lumOff val="5000"/>
                </a:schemeClr>
              </a:solidFill>
              <a:latin typeface="Times New Roman" pitchFamily="18" charset="0"/>
              <a:cs typeface="Times New Roman" pitchFamily="18" charset="0"/>
            </a:endParaRPr>
          </a:p>
          <a:p>
            <a:endParaRPr lang="en-US" b="1" u="sng" dirty="0" smtClean="0">
              <a:solidFill>
                <a:schemeClr val="tx1">
                  <a:lumMod val="95000"/>
                  <a:lumOff val="5000"/>
                </a:schemeClr>
              </a:solidFill>
              <a:latin typeface="Times New Roman" pitchFamily="18" charset="0"/>
              <a:cs typeface="Times New Roman" pitchFamily="18" charset="0"/>
            </a:endParaRPr>
          </a:p>
          <a:p>
            <a:endParaRPr lang="en-US" b="1" u="sng" dirty="0" smtClean="0">
              <a:solidFill>
                <a:schemeClr val="tx1">
                  <a:lumMod val="95000"/>
                  <a:lumOff val="5000"/>
                </a:schemeClr>
              </a:solidFill>
              <a:latin typeface="Times New Roman" pitchFamily="18" charset="0"/>
              <a:cs typeface="Times New Roman" pitchFamily="18" charset="0"/>
            </a:endParaRPr>
          </a:p>
          <a:p>
            <a:endParaRPr lang="en-US" sz="2200" b="1" u="sng" dirty="0" smtClean="0">
              <a:solidFill>
                <a:srgbClr val="C00000"/>
              </a:solidFill>
              <a:latin typeface="Times New Roman" pitchFamily="18" charset="0"/>
              <a:cs typeface="Times New Roman" pitchFamily="18" charset="0"/>
            </a:endParaRPr>
          </a:p>
          <a:p>
            <a:pPr algn="ctr"/>
            <a:r>
              <a:rPr lang="en-US" sz="2200" b="1" dirty="0" smtClean="0">
                <a:solidFill>
                  <a:srgbClr val="C00000"/>
                </a:solidFill>
                <a:latin typeface="Times New Roman" pitchFamily="18" charset="0"/>
                <a:cs typeface="Times New Roman" pitchFamily="18" charset="0"/>
                <a:hlinkClick r:id="rId2" action="ppaction://hlinkfile"/>
              </a:rPr>
              <a:t>Numeric Examples</a:t>
            </a:r>
            <a:endParaRPr lang="en-US" sz="2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CEEBE6D-B466-42C9-B3CB-BC0388D61385}"/>
              </a:ext>
              <a:ext uri="{C183D7F6-B498-43B3-948B-1728B52AA6E4}">
                <adec:decorative xmlns:adec="http://schemas.microsoft.com/office/drawing/2017/decorative" xmlns="" val="1"/>
              </a:ext>
            </a:extLst>
          </p:cNvPr>
          <p:cNvSpPr/>
          <p:nvPr/>
        </p:nvSpPr>
        <p:spPr>
          <a:xfrm rot="20083165">
            <a:off x="3667651" y="2967334"/>
            <a:ext cx="4856699"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panose="02020603050405020304" pitchFamily="18" charset="0"/>
                <a:cs typeface="Times New Roman" panose="02020603050405020304" pitchFamily="18" charset="0"/>
              </a:rPr>
              <a:t>THANK YOU</a:t>
            </a:r>
            <a:endParaRPr lang="en-US" sz="5400" b="1" cap="none" spc="0" dirty="0">
              <a:ln/>
              <a:solidFill>
                <a:schemeClr val="accent3"/>
              </a:solidFill>
              <a:effectLst/>
            </a:endParaRPr>
          </a:p>
        </p:txBody>
      </p:sp>
      <p:sp>
        <p:nvSpPr>
          <p:cNvPr id="3" name="TextBox 2"/>
          <p:cNvSpPr txBox="1"/>
          <p:nvPr/>
        </p:nvSpPr>
        <p:spPr>
          <a:xfrm>
            <a:off x="5795889" y="4853354"/>
            <a:ext cx="4923693" cy="523220"/>
          </a:xfrm>
          <a:prstGeom prst="rect">
            <a:avLst/>
          </a:prstGeom>
          <a:solidFill>
            <a:schemeClr val="accent2">
              <a:lumMod val="20000"/>
              <a:lumOff val="80000"/>
            </a:schemeClr>
          </a:solidFill>
        </p:spPr>
        <p:txBody>
          <a:bodyPr wrap="square" rtlCol="0">
            <a:spAutoFit/>
          </a:bodyPr>
          <a:lstStyle/>
          <a:p>
            <a:r>
              <a:rPr lang="en-US" sz="2800" dirty="0" smtClean="0">
                <a:solidFill>
                  <a:srgbClr val="C00000"/>
                </a:solidFill>
                <a:latin typeface="Times New Roman" pitchFamily="18" charset="0"/>
                <a:cs typeface="Times New Roman" pitchFamily="18" charset="0"/>
              </a:rPr>
              <a:t>manish.kumar@niet.co.in</a:t>
            </a:r>
            <a:endParaRPr lang="en-US" sz="28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28893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Instance – based learning</a:t>
            </a:r>
            <a:endParaRPr lang="en-US" u="sng" dirty="0">
              <a:solidFill>
                <a:srgbClr val="C00000"/>
              </a:solidFill>
              <a:latin typeface="Algerian" panose="04020705040A02060702" pitchFamily="82" charset="0"/>
            </a:endParaRPr>
          </a:p>
        </p:txBody>
      </p:sp>
      <p:sp>
        <p:nvSpPr>
          <p:cNvPr id="5" name="Rectangle 4"/>
          <p:cNvSpPr/>
          <p:nvPr/>
        </p:nvSpPr>
        <p:spPr>
          <a:xfrm>
            <a:off x="839447" y="1644614"/>
            <a:ext cx="10373193" cy="4524315"/>
          </a:xfrm>
          <a:prstGeom prst="rect">
            <a:avLst/>
          </a:prstGeom>
        </p:spPr>
        <p:txBody>
          <a:bodyPr wrap="square">
            <a:spAutoFit/>
          </a:bodyPr>
          <a:lstStyle/>
          <a:p>
            <a:pPr algn="just"/>
            <a:r>
              <a:rPr lang="en-US" b="1" dirty="0" smtClean="0">
                <a:latin typeface="Times New Roman" pitchFamily="18" charset="0"/>
                <a:cs typeface="Times New Roman" pitchFamily="18" charset="0"/>
              </a:rPr>
              <a:t>Instance-based learning</a:t>
            </a:r>
            <a:r>
              <a:rPr lang="en-US" dirty="0" smtClean="0">
                <a:latin typeface="Times New Roman" pitchFamily="18" charset="0"/>
                <a:cs typeface="Times New Roman" pitchFamily="18" charset="0"/>
              </a:rPr>
              <a:t> are the systems that learn the training examples by heart and then generalizes to new instances based on some similarity measure. It is called instance-based because it builds the hypotheses from the training instances. It is also known as </a:t>
            </a:r>
            <a:r>
              <a:rPr lang="en-US" b="1" dirty="0" smtClean="0">
                <a:latin typeface="Times New Roman" pitchFamily="18" charset="0"/>
                <a:cs typeface="Times New Roman" pitchFamily="18" charset="0"/>
              </a:rPr>
              <a:t>memory-based learning </a:t>
            </a:r>
            <a:r>
              <a:rPr lang="en-US" dirty="0" smtClean="0">
                <a:latin typeface="Times New Roman" pitchFamily="18" charset="0"/>
                <a:cs typeface="Times New Roman" pitchFamily="18" charset="0"/>
              </a:rPr>
              <a:t>or</a:t>
            </a:r>
            <a:r>
              <a:rPr lang="en-US" b="1" dirty="0" smtClean="0">
                <a:latin typeface="Times New Roman" pitchFamily="18" charset="0"/>
                <a:cs typeface="Times New Roman" pitchFamily="18" charset="0"/>
              </a:rPr>
              <a:t> lazy-learning. </a:t>
            </a:r>
          </a:p>
          <a:p>
            <a:pPr algn="just"/>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time complexity of this algorithm depends upon the size of training data.</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worst-case time complexity of this algorithm is O (n), where n is the number of training instances.</a:t>
            </a:r>
          </a:p>
          <a:p>
            <a:pPr algn="just"/>
            <a:endParaRPr lang="en-US" dirty="0" smtClean="0">
              <a:latin typeface="Times New Roman" pitchFamily="18" charset="0"/>
              <a:cs typeface="Times New Roman" pitchFamily="18" charset="0"/>
            </a:endParaRPr>
          </a:p>
          <a:p>
            <a:pPr algn="ctr"/>
            <a:r>
              <a:rPr lang="en-US" b="1" i="1" dirty="0" smtClean="0">
                <a:solidFill>
                  <a:schemeClr val="tx1">
                    <a:lumMod val="95000"/>
                    <a:lumOff val="5000"/>
                  </a:schemeClr>
                </a:solidFill>
                <a:latin typeface="Times New Roman" pitchFamily="18" charset="0"/>
                <a:cs typeface="Times New Roman" pitchFamily="18" charset="0"/>
              </a:rPr>
              <a:t>Instance – based learning algorithms use the entire dataset as the model.</a:t>
            </a:r>
          </a:p>
          <a:p>
            <a:pPr algn="ctr"/>
            <a:endParaRPr lang="en-US" b="1" i="1" dirty="0" smtClean="0">
              <a:solidFill>
                <a:schemeClr val="tx1">
                  <a:lumMod val="95000"/>
                  <a:lumOff val="5000"/>
                </a:schemeClr>
              </a:solidFill>
              <a:latin typeface="Times New Roman" pitchFamily="18" charset="0"/>
              <a:cs typeface="Times New Roman" pitchFamily="18" charset="0"/>
            </a:endParaRPr>
          </a:p>
          <a:p>
            <a:r>
              <a:rPr lang="en-US" b="1" dirty="0" smtClean="0">
                <a:solidFill>
                  <a:schemeClr val="tx1">
                    <a:lumMod val="95000"/>
                    <a:lumOff val="5000"/>
                  </a:schemeClr>
                </a:solidFill>
                <a:latin typeface="Times New Roman" pitchFamily="18" charset="0"/>
                <a:cs typeface="Times New Roman" pitchFamily="18" charset="0"/>
              </a:rPr>
              <a:t>For Example: </a:t>
            </a:r>
          </a:p>
          <a:p>
            <a:endParaRPr lang="en-US" b="1" dirty="0" smtClean="0">
              <a:solidFill>
                <a:schemeClr val="tx1">
                  <a:lumMod val="95000"/>
                  <a:lumOff val="5000"/>
                </a:schemeClr>
              </a:solidFill>
              <a:latin typeface="Times New Roman" pitchFamily="18" charset="0"/>
              <a:cs typeface="Times New Roman" pitchFamily="18" charset="0"/>
            </a:endParaRPr>
          </a:p>
          <a:p>
            <a:pPr fontAlgn="base">
              <a:buFont typeface="Wingdings" pitchFamily="2" charset="2"/>
              <a:buChar char="Ø"/>
            </a:pPr>
            <a:r>
              <a:rPr lang="en-US" dirty="0" smtClean="0">
                <a:solidFill>
                  <a:schemeClr val="tx1">
                    <a:lumMod val="95000"/>
                    <a:lumOff val="5000"/>
                  </a:schemeClr>
                </a:solidFill>
                <a:latin typeface="Times New Roman" pitchFamily="18" charset="0"/>
                <a:cs typeface="Times New Roman" pitchFamily="18" charset="0"/>
              </a:rPr>
              <a:t>K Nearest Neighbor (KNN)</a:t>
            </a:r>
          </a:p>
          <a:p>
            <a:pPr fontAlgn="base">
              <a:buFont typeface="Wingdings" pitchFamily="2" charset="2"/>
              <a:buChar char="Ø"/>
            </a:pPr>
            <a:r>
              <a:rPr lang="en-US" dirty="0" smtClean="0">
                <a:solidFill>
                  <a:schemeClr val="tx1">
                    <a:lumMod val="95000"/>
                    <a:lumOff val="5000"/>
                  </a:schemeClr>
                </a:solidFill>
                <a:latin typeface="Times New Roman" pitchFamily="18" charset="0"/>
                <a:cs typeface="Times New Roman" pitchFamily="18" charset="0"/>
              </a:rPr>
              <a:t>Self-Organizing Map (SOM)</a:t>
            </a:r>
          </a:p>
          <a:p>
            <a:pPr fontAlgn="base">
              <a:buFont typeface="Wingdings" pitchFamily="2" charset="2"/>
              <a:buChar char="Ø"/>
            </a:pPr>
            <a:r>
              <a:rPr lang="en-US" dirty="0" smtClean="0">
                <a:solidFill>
                  <a:schemeClr val="tx1">
                    <a:lumMod val="95000"/>
                    <a:lumOff val="5000"/>
                  </a:schemeClr>
                </a:solidFill>
                <a:latin typeface="Times New Roman" pitchFamily="18" charset="0"/>
                <a:cs typeface="Times New Roman" pitchFamily="18" charset="0"/>
              </a:rPr>
              <a:t>Learning Vector Quantization (LVQ)</a:t>
            </a:r>
          </a:p>
          <a:p>
            <a:pPr fontAlgn="base">
              <a:buFont typeface="Wingdings" pitchFamily="2" charset="2"/>
              <a:buChar char="Ø"/>
            </a:pPr>
            <a:r>
              <a:rPr lang="en-US" dirty="0" smtClean="0">
                <a:solidFill>
                  <a:schemeClr val="tx1">
                    <a:lumMod val="95000"/>
                    <a:lumOff val="5000"/>
                  </a:schemeClr>
                </a:solidFill>
                <a:latin typeface="Times New Roman" pitchFamily="18" charset="0"/>
                <a:cs typeface="Times New Roman" pitchFamily="18" charset="0"/>
              </a:rPr>
              <a:t>Locally Weighted Learning (LWL)</a:t>
            </a: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Instance – based learning</a:t>
            </a:r>
            <a:endParaRPr lang="en-US" u="sng" dirty="0">
              <a:solidFill>
                <a:srgbClr val="C00000"/>
              </a:solidFill>
              <a:latin typeface="Algerian" panose="04020705040A02060702" pitchFamily="82" charset="0"/>
            </a:endParaRPr>
          </a:p>
        </p:txBody>
      </p:sp>
      <p:sp>
        <p:nvSpPr>
          <p:cNvPr id="5" name="Rectangle 4"/>
          <p:cNvSpPr/>
          <p:nvPr/>
        </p:nvSpPr>
        <p:spPr>
          <a:xfrm>
            <a:off x="839447" y="1644614"/>
            <a:ext cx="10373193" cy="3970318"/>
          </a:xfrm>
          <a:prstGeom prst="rect">
            <a:avLst/>
          </a:prstGeom>
        </p:spPr>
        <p:txBody>
          <a:bodyPr wrap="square">
            <a:spAutoFit/>
          </a:bodyPr>
          <a:lstStyle/>
          <a:p>
            <a:pPr algn="just"/>
            <a:r>
              <a:rPr lang="en-US" b="1" u="sng" dirty="0" smtClean="0">
                <a:solidFill>
                  <a:schemeClr val="tx1">
                    <a:lumMod val="95000"/>
                    <a:lumOff val="5000"/>
                  </a:schemeClr>
                </a:solidFill>
                <a:latin typeface="Times New Roman" pitchFamily="18" charset="0"/>
                <a:cs typeface="Times New Roman" pitchFamily="18" charset="0"/>
              </a:rPr>
              <a:t>Advantages:</a:t>
            </a:r>
          </a:p>
          <a:p>
            <a:pPr algn="just"/>
            <a:endParaRPr lang="en-US" b="1" u="sng" dirty="0" smtClean="0">
              <a:solidFill>
                <a:schemeClr val="tx1">
                  <a:lumMod val="95000"/>
                  <a:lumOff val="5000"/>
                </a:schemeClr>
              </a:solidFill>
              <a:latin typeface="Times New Roman" pitchFamily="18" charset="0"/>
              <a:cs typeface="Times New Roman" pitchFamily="18" charset="0"/>
            </a:endParaRPr>
          </a:p>
          <a:p>
            <a:pPr marL="342900" indent="-342900" algn="just" fontAlgn="base">
              <a:lnSpc>
                <a:spcPct val="150000"/>
              </a:lnSpc>
              <a:buFont typeface="+mj-lt"/>
              <a:buAutoNum type="arabicPeriod"/>
            </a:pPr>
            <a:r>
              <a:rPr lang="en-US" dirty="0" smtClean="0">
                <a:latin typeface="Times New Roman" pitchFamily="18" charset="0"/>
                <a:cs typeface="Times New Roman" pitchFamily="18" charset="0"/>
              </a:rPr>
              <a:t>Instead of estimating for the entire instance set, local approximations can be made to the target function.</a:t>
            </a:r>
          </a:p>
          <a:p>
            <a:pPr marL="342900" indent="-342900" algn="just" fontAlgn="base">
              <a:lnSpc>
                <a:spcPct val="150000"/>
              </a:lnSpc>
              <a:buFont typeface="+mj-lt"/>
              <a:buAutoNum type="arabicPeriod"/>
            </a:pPr>
            <a:r>
              <a:rPr lang="en-US" dirty="0" smtClean="0">
                <a:latin typeface="Times New Roman" pitchFamily="18" charset="0"/>
                <a:cs typeface="Times New Roman" pitchFamily="18" charset="0"/>
              </a:rPr>
              <a:t>This algorithm can adapt to new data easily, one which is collected as we go </a:t>
            </a:r>
            <a:r>
              <a:rPr lang="en-US" dirty="0" smtClean="0">
                <a:latin typeface="Times New Roman" pitchFamily="18" charset="0"/>
                <a:cs typeface="Times New Roman" pitchFamily="18" charset="0"/>
              </a:rPr>
              <a:t>.</a:t>
            </a:r>
          </a:p>
          <a:p>
            <a:pPr marL="342900" indent="-342900" algn="just" fontAlgn="base">
              <a:lnSpc>
                <a:spcPct val="150000"/>
              </a:lnSpc>
            </a:pPr>
            <a:endParaRPr lang="en-US" dirty="0" smtClean="0">
              <a:latin typeface="Times New Roman" pitchFamily="18" charset="0"/>
              <a:cs typeface="Times New Roman" pitchFamily="18" charset="0"/>
            </a:endParaRPr>
          </a:p>
          <a:p>
            <a:pPr marL="342900" indent="-342900" algn="just" fontAlgn="base">
              <a:lnSpc>
                <a:spcPct val="150000"/>
              </a:lnSpc>
            </a:pPr>
            <a:r>
              <a:rPr lang="en-US" b="1" u="sng" dirty="0" smtClean="0">
                <a:solidFill>
                  <a:schemeClr val="tx1">
                    <a:lumMod val="95000"/>
                    <a:lumOff val="5000"/>
                  </a:schemeClr>
                </a:solidFill>
                <a:latin typeface="Times New Roman" pitchFamily="18" charset="0"/>
                <a:cs typeface="Times New Roman" pitchFamily="18" charset="0"/>
              </a:rPr>
              <a:t>Disadvantages</a:t>
            </a:r>
            <a:r>
              <a:rPr lang="en-US" b="1" u="sng" dirty="0" smtClean="0">
                <a:solidFill>
                  <a:schemeClr val="tx1">
                    <a:lumMod val="95000"/>
                    <a:lumOff val="5000"/>
                  </a:schemeClr>
                </a:solidFill>
                <a:latin typeface="Times New Roman" pitchFamily="18" charset="0"/>
                <a:cs typeface="Times New Roman" pitchFamily="18" charset="0"/>
              </a:rPr>
              <a:t>:</a:t>
            </a:r>
          </a:p>
          <a:p>
            <a:pPr marL="342900" indent="-342900" algn="just" fontAlgn="base">
              <a:lnSpc>
                <a:spcPct val="150000"/>
              </a:lnSpc>
            </a:pPr>
            <a:endParaRPr lang="en-US" dirty="0" smtClean="0">
              <a:latin typeface="Times New Roman" pitchFamily="18" charset="0"/>
              <a:cs typeface="Times New Roman" pitchFamily="18" charset="0"/>
            </a:endParaRPr>
          </a:p>
          <a:p>
            <a:pPr marL="342900" indent="-342900" algn="just" fontAlgn="base">
              <a:lnSpc>
                <a:spcPct val="150000"/>
              </a:lnSpc>
              <a:buFont typeface="+mj-lt"/>
              <a:buAutoNum type="arabicPeriod"/>
            </a:pPr>
            <a:r>
              <a:rPr lang="en-US" dirty="0" smtClean="0">
                <a:latin typeface="Times New Roman" pitchFamily="18" charset="0"/>
                <a:cs typeface="Times New Roman" pitchFamily="18" charset="0"/>
              </a:rPr>
              <a:t>Classification costs are high</a:t>
            </a:r>
          </a:p>
          <a:p>
            <a:pPr marL="342900" indent="-342900" algn="just" fontAlgn="base">
              <a:buFont typeface="+mj-lt"/>
              <a:buAutoNum type="arabicPeriod"/>
            </a:pPr>
            <a:r>
              <a:rPr lang="en-US" dirty="0" smtClean="0">
                <a:latin typeface="Times New Roman" pitchFamily="18" charset="0"/>
                <a:cs typeface="Times New Roman" pitchFamily="18" charset="0"/>
              </a:rPr>
              <a:t>Large amount of memory required to store the data, and each query involves starting the identification of a local model from scratch.</a:t>
            </a:r>
          </a:p>
          <a:p>
            <a:pPr algn="just"/>
            <a:endParaRPr lang="en-US" dirty="0" smtClean="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neighbors</a:t>
            </a:r>
            <a:endParaRPr lang="en-US" u="sng" dirty="0">
              <a:solidFill>
                <a:srgbClr val="C00000"/>
              </a:solidFill>
              <a:latin typeface="Algerian" panose="04020705040A02060702" pitchFamily="82" charset="0"/>
            </a:endParaRPr>
          </a:p>
        </p:txBody>
      </p:sp>
      <p:sp>
        <p:nvSpPr>
          <p:cNvPr id="6" name="Rectangle 5"/>
          <p:cNvSpPr/>
          <p:nvPr/>
        </p:nvSpPr>
        <p:spPr>
          <a:xfrm>
            <a:off x="824459" y="1948004"/>
            <a:ext cx="10493115" cy="3139321"/>
          </a:xfrm>
          <a:prstGeom prst="rect">
            <a:avLst/>
          </a:prstGeom>
        </p:spPr>
        <p:txBody>
          <a:bodyPr wrap="square">
            <a:spAutoFit/>
          </a:bodyPr>
          <a:lstStyle/>
          <a:p>
            <a:r>
              <a:rPr lang="en-US" dirty="0" smtClean="0">
                <a:latin typeface="Times New Roman" pitchFamily="18" charset="0"/>
                <a:cs typeface="Times New Roman" pitchFamily="18" charset="0"/>
              </a:rPr>
              <a:t>KNN Can be used for both classiﬁcation and regression problems. KNN stores all available cases and classiﬁes new cases by a majority vote of its K neighbors.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K-NN algorithm assumes the similarity between the new case/data and available cases and put the new case into the category that is most similar to the available categories.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K-NN is a </a:t>
            </a:r>
            <a:r>
              <a:rPr lang="en-US" b="1" dirty="0" smtClean="0">
                <a:latin typeface="Times New Roman" pitchFamily="18" charset="0"/>
                <a:cs typeface="Times New Roman" pitchFamily="18" charset="0"/>
              </a:rPr>
              <a:t>non-parametric algorithm</a:t>
            </a:r>
            <a:r>
              <a:rPr lang="en-US" dirty="0" smtClean="0">
                <a:latin typeface="Times New Roman" pitchFamily="18" charset="0"/>
                <a:cs typeface="Times New Roman" pitchFamily="18" charset="0"/>
              </a:rPr>
              <a:t>, which means it does not make any assumption on underlying data.</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is also called a </a:t>
            </a:r>
            <a:r>
              <a:rPr lang="en-US" b="1" dirty="0" smtClean="0">
                <a:latin typeface="Times New Roman" pitchFamily="18" charset="0"/>
                <a:cs typeface="Times New Roman" pitchFamily="18" charset="0"/>
              </a:rPr>
              <a:t>lazy learner algorithm</a:t>
            </a:r>
            <a:r>
              <a:rPr lang="en-US" dirty="0" smtClean="0">
                <a:latin typeface="Times New Roman" pitchFamily="18" charset="0"/>
                <a:cs typeface="Times New Roman" pitchFamily="18" charset="0"/>
              </a:rPr>
              <a:t> because it does not learn from the training set immediately instead it stores the dataset and at the time of classification, it performs an action on the dataset.</a:t>
            </a: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neighbors</a:t>
            </a:r>
            <a:endParaRPr lang="en-US" u="sng" dirty="0">
              <a:solidFill>
                <a:srgbClr val="C00000"/>
              </a:solidFill>
              <a:latin typeface="Algerian" panose="04020705040A02060702" pitchFamily="82" charset="0"/>
            </a:endParaRPr>
          </a:p>
        </p:txBody>
      </p:sp>
      <p:pic>
        <p:nvPicPr>
          <p:cNvPr id="1026" name="Picture 2" descr="K-Nearest Neighbor(KNN) Algorithm for Machine Learning"/>
          <p:cNvPicPr>
            <a:picLocks noChangeAspect="1" noChangeArrowheads="1"/>
          </p:cNvPicPr>
          <p:nvPr/>
        </p:nvPicPr>
        <p:blipFill>
          <a:blip r:embed="rId2"/>
          <a:srcRect/>
          <a:stretch>
            <a:fillRect/>
          </a:stretch>
        </p:blipFill>
        <p:spPr bwMode="auto">
          <a:xfrm>
            <a:off x="2368447" y="1783830"/>
            <a:ext cx="6745573" cy="3327815"/>
          </a:xfrm>
          <a:prstGeom prst="rect">
            <a:avLst/>
          </a:prstGeom>
          <a:noFill/>
        </p:spPr>
      </p:pic>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neighbors</a:t>
            </a:r>
            <a:endParaRPr lang="en-US" u="sng" dirty="0">
              <a:solidFill>
                <a:srgbClr val="C00000"/>
              </a:solidFill>
              <a:latin typeface="Algerian" panose="04020705040A02060702" pitchFamily="82" charset="0"/>
            </a:endParaRPr>
          </a:p>
        </p:txBody>
      </p:sp>
      <p:pic>
        <p:nvPicPr>
          <p:cNvPr id="24578" name="Picture 2" descr="Concept of K"/>
          <p:cNvPicPr>
            <a:picLocks noChangeAspect="1" noChangeArrowheads="1"/>
          </p:cNvPicPr>
          <p:nvPr/>
        </p:nvPicPr>
        <p:blipFill>
          <a:blip r:embed="rId2"/>
          <a:srcRect/>
          <a:stretch>
            <a:fillRect/>
          </a:stretch>
        </p:blipFill>
        <p:spPr bwMode="auto">
          <a:xfrm>
            <a:off x="1444729" y="2401731"/>
            <a:ext cx="3600450" cy="2409826"/>
          </a:xfrm>
          <a:prstGeom prst="rect">
            <a:avLst/>
          </a:prstGeom>
          <a:noFill/>
        </p:spPr>
      </p:pic>
      <p:sp>
        <p:nvSpPr>
          <p:cNvPr id="5" name="Rectangle 4"/>
          <p:cNvSpPr/>
          <p:nvPr/>
        </p:nvSpPr>
        <p:spPr>
          <a:xfrm>
            <a:off x="888375" y="1760308"/>
            <a:ext cx="6092565" cy="369332"/>
          </a:xfrm>
          <a:prstGeom prst="rect">
            <a:avLst/>
          </a:prstGeom>
        </p:spPr>
        <p:txBody>
          <a:bodyPr wrap="none">
            <a:spAutoFit/>
          </a:bodyPr>
          <a:lstStyle/>
          <a:p>
            <a:r>
              <a:rPr lang="en-US" b="1" dirty="0" smtClean="0">
                <a:latin typeface="Times New Roman" pitchFamily="18" charset="0"/>
                <a:cs typeface="Times New Roman" pitchFamily="18" charset="0"/>
              </a:rPr>
              <a:t>Suppose we have a dataset which can be plotted as follows −</a:t>
            </a:r>
            <a:endParaRPr lang="en-US" b="1" dirty="0">
              <a:latin typeface="Times New Roman" pitchFamily="18" charset="0"/>
              <a:cs typeface="Times New Roman" pitchFamily="18" charset="0"/>
            </a:endParaRPr>
          </a:p>
        </p:txBody>
      </p:sp>
      <p:pic>
        <p:nvPicPr>
          <p:cNvPr id="24580" name="Picture 4" descr="KNN Algorithm"/>
          <p:cNvPicPr>
            <a:picLocks noChangeAspect="1" noChangeArrowheads="1"/>
          </p:cNvPicPr>
          <p:nvPr/>
        </p:nvPicPr>
        <p:blipFill>
          <a:blip r:embed="rId3"/>
          <a:srcRect/>
          <a:stretch>
            <a:fillRect/>
          </a:stretch>
        </p:blipFill>
        <p:spPr bwMode="auto">
          <a:xfrm>
            <a:off x="7710618" y="2402615"/>
            <a:ext cx="3619500" cy="2619089"/>
          </a:xfrm>
          <a:prstGeom prst="rect">
            <a:avLst/>
          </a:prstGeom>
          <a:noFill/>
        </p:spPr>
      </p:pic>
      <p:sp>
        <p:nvSpPr>
          <p:cNvPr id="7" name="Rectangle 6"/>
          <p:cNvSpPr/>
          <p:nvPr/>
        </p:nvSpPr>
        <p:spPr>
          <a:xfrm>
            <a:off x="5141626" y="2472660"/>
            <a:ext cx="2413417" cy="2585323"/>
          </a:xfrm>
          <a:prstGeom prst="rect">
            <a:avLst/>
          </a:prstGeom>
          <a:solidFill>
            <a:schemeClr val="accent4">
              <a:lumMod val="40000"/>
              <a:lumOff val="60000"/>
            </a:schemeClr>
          </a:solidFill>
        </p:spPr>
        <p:txBody>
          <a:bodyPr wrap="square">
            <a:spAutoFit/>
          </a:bodyPr>
          <a:lstStyle/>
          <a:p>
            <a:pPr algn="just"/>
            <a:r>
              <a:rPr lang="en-US" dirty="0" smtClean="0">
                <a:solidFill>
                  <a:schemeClr val="tx1">
                    <a:lumMod val="95000"/>
                    <a:lumOff val="5000"/>
                  </a:schemeClr>
                </a:solidFill>
                <a:latin typeface="Times New Roman" pitchFamily="18" charset="0"/>
                <a:cs typeface="Times New Roman" pitchFamily="18" charset="0"/>
              </a:rPr>
              <a:t>Now, we need to classify new data point with black dot (at point 60,60) into blue or red class. We are assuming K = 3 i.e. it would find three nearest data points. It is shown in the next diagram.</a:t>
            </a:r>
            <a:endParaRPr lang="en-US" dirty="0">
              <a:solidFill>
                <a:schemeClr val="tx1">
                  <a:lumMod val="95000"/>
                  <a:lumOff val="5000"/>
                </a:schemeClr>
              </a:solidFill>
              <a:latin typeface="Times New Roman" pitchFamily="18" charset="0"/>
              <a:cs typeface="Times New Roman" pitchFamily="18" charset="0"/>
            </a:endParaRPr>
          </a:p>
        </p:txBody>
      </p:sp>
      <p:sp>
        <p:nvSpPr>
          <p:cNvPr id="8" name="Rectangle 7"/>
          <p:cNvSpPr/>
          <p:nvPr/>
        </p:nvSpPr>
        <p:spPr>
          <a:xfrm>
            <a:off x="2848131" y="5182291"/>
            <a:ext cx="7779895" cy="923330"/>
          </a:xfrm>
          <a:prstGeom prst="rect">
            <a:avLst/>
          </a:prstGeom>
          <a:solidFill>
            <a:schemeClr val="accent3">
              <a:lumMod val="40000"/>
              <a:lumOff val="60000"/>
            </a:schemeClr>
          </a:solidFill>
        </p:spPr>
        <p:txBody>
          <a:bodyPr wrap="square">
            <a:spAutoFit/>
          </a:bodyPr>
          <a:lstStyle/>
          <a:p>
            <a:pPr algn="just"/>
            <a:r>
              <a:rPr lang="en-US" dirty="0" smtClean="0">
                <a:solidFill>
                  <a:schemeClr val="tx1">
                    <a:lumMod val="95000"/>
                    <a:lumOff val="5000"/>
                  </a:schemeClr>
                </a:solidFill>
                <a:latin typeface="Times New Roman" pitchFamily="18" charset="0"/>
                <a:cs typeface="Times New Roman" pitchFamily="18" charset="0"/>
              </a:rPr>
              <a:t>We can see in the 2nd diagram the three nearest neighbors of the data point with black dot. Among those three, two of them lies in Red class hence the black dot will also be assigned in red class.</a:t>
            </a:r>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neighbors</a:t>
            </a:r>
            <a:endParaRPr lang="en-US" u="sng" dirty="0">
              <a:solidFill>
                <a:srgbClr val="C00000"/>
              </a:solidFill>
              <a:latin typeface="Algerian" panose="04020705040A02060702" pitchFamily="82" charset="0"/>
            </a:endParaRPr>
          </a:p>
        </p:txBody>
      </p:sp>
      <p:sp>
        <p:nvSpPr>
          <p:cNvPr id="6" name="Rectangle 5"/>
          <p:cNvSpPr/>
          <p:nvPr/>
        </p:nvSpPr>
        <p:spPr>
          <a:xfrm>
            <a:off x="824459" y="1948004"/>
            <a:ext cx="10493115" cy="3416320"/>
          </a:xfrm>
          <a:prstGeom prst="rect">
            <a:avLst/>
          </a:prstGeom>
        </p:spPr>
        <p:txBody>
          <a:bodyPr wrap="square">
            <a:spAutoFit/>
          </a:bodyPr>
          <a:lstStyle/>
          <a:p>
            <a:r>
              <a:rPr lang="en-US" b="1" u="sng" dirty="0" smtClean="0">
                <a:latin typeface="Times New Roman" pitchFamily="18" charset="0"/>
                <a:cs typeface="Times New Roman" pitchFamily="18" charset="0"/>
              </a:rPr>
              <a:t>How does KNN work:</a:t>
            </a:r>
          </a:p>
          <a:p>
            <a:endParaRPr lang="en-US" b="1" u="sng" dirty="0" smtClean="0">
              <a:latin typeface="Times New Roman" pitchFamily="18" charset="0"/>
              <a:cs typeface="Times New Roman" pitchFamily="18" charset="0"/>
            </a:endParaRPr>
          </a:p>
          <a:p>
            <a:pPr>
              <a:lnSpc>
                <a:spcPct val="150000"/>
              </a:lnSpc>
            </a:pPr>
            <a:r>
              <a:rPr lang="en-US" b="1" dirty="0" smtClean="0">
                <a:solidFill>
                  <a:schemeClr val="tx1">
                    <a:lumMod val="95000"/>
                    <a:lumOff val="5000"/>
                  </a:schemeClr>
                </a:solidFill>
                <a:latin typeface="Times New Roman" pitchFamily="18" charset="0"/>
                <a:cs typeface="Times New Roman" pitchFamily="18" charset="0"/>
              </a:rPr>
              <a:t>Step-1:</a:t>
            </a:r>
            <a:r>
              <a:rPr lang="en-US" dirty="0" smtClean="0">
                <a:solidFill>
                  <a:schemeClr val="tx1">
                    <a:lumMod val="95000"/>
                    <a:lumOff val="5000"/>
                  </a:schemeClr>
                </a:solidFill>
                <a:latin typeface="Times New Roman" pitchFamily="18" charset="0"/>
                <a:cs typeface="Times New Roman" pitchFamily="18" charset="0"/>
              </a:rPr>
              <a:t> Select the number K of the neighbors</a:t>
            </a:r>
          </a:p>
          <a:p>
            <a:pPr>
              <a:lnSpc>
                <a:spcPct val="150000"/>
              </a:lnSpc>
            </a:pPr>
            <a:r>
              <a:rPr lang="en-US" b="1" dirty="0" smtClean="0">
                <a:solidFill>
                  <a:schemeClr val="tx1">
                    <a:lumMod val="95000"/>
                    <a:lumOff val="5000"/>
                  </a:schemeClr>
                </a:solidFill>
                <a:latin typeface="Times New Roman" pitchFamily="18" charset="0"/>
                <a:cs typeface="Times New Roman" pitchFamily="18" charset="0"/>
              </a:rPr>
              <a:t>Step-2:</a:t>
            </a:r>
            <a:r>
              <a:rPr lang="en-US" dirty="0" smtClean="0">
                <a:solidFill>
                  <a:schemeClr val="tx1">
                    <a:lumMod val="95000"/>
                    <a:lumOff val="5000"/>
                  </a:schemeClr>
                </a:solidFill>
                <a:latin typeface="Times New Roman" pitchFamily="18" charset="0"/>
                <a:cs typeface="Times New Roman" pitchFamily="18" charset="0"/>
              </a:rPr>
              <a:t> Calculate the Euclidean distance of </a:t>
            </a:r>
            <a:r>
              <a:rPr lang="en-US" b="1" dirty="0" smtClean="0">
                <a:solidFill>
                  <a:schemeClr val="tx1">
                    <a:lumMod val="95000"/>
                    <a:lumOff val="5000"/>
                  </a:schemeClr>
                </a:solidFill>
                <a:latin typeface="Times New Roman" pitchFamily="18" charset="0"/>
                <a:cs typeface="Times New Roman" pitchFamily="18" charset="0"/>
              </a:rPr>
              <a:t>K number of neighbors</a:t>
            </a:r>
            <a:endParaRPr lang="en-US" dirty="0" smtClean="0">
              <a:solidFill>
                <a:schemeClr val="tx1">
                  <a:lumMod val="95000"/>
                  <a:lumOff val="5000"/>
                </a:schemeClr>
              </a:solidFill>
              <a:latin typeface="Times New Roman" pitchFamily="18" charset="0"/>
              <a:cs typeface="Times New Roman" pitchFamily="18" charset="0"/>
            </a:endParaRPr>
          </a:p>
          <a:p>
            <a:pPr>
              <a:lnSpc>
                <a:spcPct val="150000"/>
              </a:lnSpc>
            </a:pPr>
            <a:r>
              <a:rPr lang="en-US" b="1" dirty="0" smtClean="0">
                <a:solidFill>
                  <a:schemeClr val="tx1">
                    <a:lumMod val="95000"/>
                    <a:lumOff val="5000"/>
                  </a:schemeClr>
                </a:solidFill>
                <a:latin typeface="Times New Roman" pitchFamily="18" charset="0"/>
                <a:cs typeface="Times New Roman" pitchFamily="18" charset="0"/>
              </a:rPr>
              <a:t>Step-3:</a:t>
            </a:r>
            <a:r>
              <a:rPr lang="en-US" dirty="0" smtClean="0">
                <a:solidFill>
                  <a:schemeClr val="tx1">
                    <a:lumMod val="95000"/>
                    <a:lumOff val="5000"/>
                  </a:schemeClr>
                </a:solidFill>
                <a:latin typeface="Times New Roman" pitchFamily="18" charset="0"/>
                <a:cs typeface="Times New Roman" pitchFamily="18" charset="0"/>
              </a:rPr>
              <a:t> Take the K nearest neighbors as per the calculated Euclidean distance.</a:t>
            </a:r>
          </a:p>
          <a:p>
            <a:pPr>
              <a:lnSpc>
                <a:spcPct val="150000"/>
              </a:lnSpc>
            </a:pPr>
            <a:r>
              <a:rPr lang="en-US" b="1" dirty="0" smtClean="0">
                <a:solidFill>
                  <a:schemeClr val="tx1">
                    <a:lumMod val="95000"/>
                    <a:lumOff val="5000"/>
                  </a:schemeClr>
                </a:solidFill>
                <a:latin typeface="Times New Roman" pitchFamily="18" charset="0"/>
                <a:cs typeface="Times New Roman" pitchFamily="18" charset="0"/>
              </a:rPr>
              <a:t>Step-4:</a:t>
            </a:r>
            <a:r>
              <a:rPr lang="en-US" dirty="0" smtClean="0">
                <a:solidFill>
                  <a:schemeClr val="tx1">
                    <a:lumMod val="95000"/>
                    <a:lumOff val="5000"/>
                  </a:schemeClr>
                </a:solidFill>
                <a:latin typeface="Times New Roman" pitchFamily="18" charset="0"/>
                <a:cs typeface="Times New Roman" pitchFamily="18" charset="0"/>
              </a:rPr>
              <a:t> Among these k neighbors, count the number of the data points in each category.</a:t>
            </a:r>
          </a:p>
          <a:p>
            <a:pPr>
              <a:lnSpc>
                <a:spcPct val="150000"/>
              </a:lnSpc>
            </a:pPr>
            <a:r>
              <a:rPr lang="en-US" b="1" dirty="0" smtClean="0">
                <a:solidFill>
                  <a:schemeClr val="tx1">
                    <a:lumMod val="95000"/>
                    <a:lumOff val="5000"/>
                  </a:schemeClr>
                </a:solidFill>
                <a:latin typeface="Times New Roman" pitchFamily="18" charset="0"/>
                <a:cs typeface="Times New Roman" pitchFamily="18" charset="0"/>
              </a:rPr>
              <a:t>Step-5:</a:t>
            </a:r>
            <a:r>
              <a:rPr lang="en-US" dirty="0" smtClean="0">
                <a:solidFill>
                  <a:schemeClr val="tx1">
                    <a:lumMod val="95000"/>
                    <a:lumOff val="5000"/>
                  </a:schemeClr>
                </a:solidFill>
                <a:latin typeface="Times New Roman" pitchFamily="18" charset="0"/>
                <a:cs typeface="Times New Roman" pitchFamily="18" charset="0"/>
              </a:rPr>
              <a:t> Assign the new data points to that category for which the number of the neighbor is maximum.</a:t>
            </a:r>
          </a:p>
          <a:p>
            <a:pPr>
              <a:lnSpc>
                <a:spcPct val="150000"/>
              </a:lnSpc>
            </a:pPr>
            <a:r>
              <a:rPr lang="en-US" b="1" dirty="0" smtClean="0">
                <a:solidFill>
                  <a:schemeClr val="tx1">
                    <a:lumMod val="95000"/>
                    <a:lumOff val="5000"/>
                  </a:schemeClr>
                </a:solidFill>
                <a:latin typeface="Times New Roman" pitchFamily="18" charset="0"/>
                <a:cs typeface="Times New Roman" pitchFamily="18" charset="0"/>
              </a:rPr>
              <a:t>Step-6:</a:t>
            </a:r>
            <a:r>
              <a:rPr lang="en-US" dirty="0" smtClean="0">
                <a:solidFill>
                  <a:schemeClr val="tx1">
                    <a:lumMod val="95000"/>
                    <a:lumOff val="5000"/>
                  </a:schemeClr>
                </a:solidFill>
                <a:latin typeface="Times New Roman" pitchFamily="18" charset="0"/>
                <a:cs typeface="Times New Roman" pitchFamily="18" charset="0"/>
              </a:rPr>
              <a:t> Our model is ready.</a:t>
            </a: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neighbors</a:t>
            </a:r>
            <a:endParaRPr lang="en-US" u="sng" dirty="0">
              <a:solidFill>
                <a:srgbClr val="C00000"/>
              </a:solidFill>
              <a:latin typeface="Algerian" panose="04020705040A02060702" pitchFamily="82" charset="0"/>
            </a:endParaRPr>
          </a:p>
        </p:txBody>
      </p:sp>
      <p:sp>
        <p:nvSpPr>
          <p:cNvPr id="6" name="Rectangle 5"/>
          <p:cNvSpPr/>
          <p:nvPr/>
        </p:nvSpPr>
        <p:spPr>
          <a:xfrm>
            <a:off x="824459" y="1678181"/>
            <a:ext cx="10493115" cy="369332"/>
          </a:xfrm>
          <a:prstGeom prst="rect">
            <a:avLst/>
          </a:prstGeom>
        </p:spPr>
        <p:txBody>
          <a:bodyPr wrap="square">
            <a:spAutoFit/>
          </a:bodyPr>
          <a:lstStyle/>
          <a:p>
            <a:r>
              <a:rPr lang="en-US" dirty="0" smtClean="0">
                <a:latin typeface="Times New Roman" pitchFamily="18" charset="0"/>
                <a:cs typeface="Times New Roman" pitchFamily="18" charset="0"/>
              </a:rPr>
              <a:t>Suppose we have a new data point and we need to put it in the required category. Consider the below image:</a:t>
            </a:r>
          </a:p>
        </p:txBody>
      </p:sp>
      <p:pic>
        <p:nvPicPr>
          <p:cNvPr id="25602" name="Picture 2" descr="K-Nearest Neighbor(KNN) Algorithm for Machine Learning"/>
          <p:cNvPicPr>
            <a:picLocks noChangeAspect="1" noChangeArrowheads="1"/>
          </p:cNvPicPr>
          <p:nvPr/>
        </p:nvPicPr>
        <p:blipFill>
          <a:blip r:embed="rId2"/>
          <a:srcRect/>
          <a:stretch>
            <a:fillRect/>
          </a:stretch>
        </p:blipFill>
        <p:spPr bwMode="auto">
          <a:xfrm>
            <a:off x="6916139" y="2323475"/>
            <a:ext cx="4762500" cy="3810000"/>
          </a:xfrm>
          <a:prstGeom prst="rect">
            <a:avLst/>
          </a:prstGeom>
          <a:noFill/>
        </p:spPr>
      </p:pic>
      <p:sp>
        <p:nvSpPr>
          <p:cNvPr id="5" name="Rectangle 4"/>
          <p:cNvSpPr/>
          <p:nvPr/>
        </p:nvSpPr>
        <p:spPr>
          <a:xfrm>
            <a:off x="874427" y="2510454"/>
            <a:ext cx="6096000" cy="2031325"/>
          </a:xfrm>
          <a:prstGeom prst="rect">
            <a:avLst/>
          </a:prstGeom>
        </p:spPr>
        <p:txBody>
          <a:bodyPr>
            <a:spAutoFit/>
          </a:bodyPr>
          <a:lstStyle/>
          <a:p>
            <a:pPr algn="just"/>
            <a:r>
              <a:rPr lang="en-US" dirty="0" smtClean="0">
                <a:latin typeface="Times New Roman" pitchFamily="18" charset="0"/>
                <a:cs typeface="Times New Roman" pitchFamily="18" charset="0"/>
              </a:rPr>
              <a:t>Firstly, we will choose the number of neighbors, so we will choose the k=5.</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Next, we will calculate the </a:t>
            </a:r>
            <a:r>
              <a:rPr lang="en-US" b="1" dirty="0" smtClean="0">
                <a:latin typeface="Times New Roman" pitchFamily="18" charset="0"/>
                <a:cs typeface="Times New Roman" pitchFamily="18" charset="0"/>
              </a:rPr>
              <a:t>Euclidean distance</a:t>
            </a:r>
            <a:r>
              <a:rPr lang="en-US" dirty="0" smtClean="0">
                <a:latin typeface="Times New Roman" pitchFamily="18" charset="0"/>
                <a:cs typeface="Times New Roman" pitchFamily="18" charset="0"/>
              </a:rPr>
              <a:t> between the data points. The Euclidean distance is the distance between two points, which we have already studied in geometry. It can be calculated as: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0128B8-77FA-448B-8A59-3C32049EC3EF}"/>
              </a:ext>
            </a:extLst>
          </p:cNvPr>
          <p:cNvSpPr>
            <a:spLocks noGrp="1"/>
          </p:cNvSpPr>
          <p:nvPr>
            <p:ph type="title" idx="4294967295"/>
          </p:nvPr>
        </p:nvSpPr>
        <p:spPr>
          <a:xfrm>
            <a:off x="838200" y="720994"/>
            <a:ext cx="10515600" cy="827087"/>
          </a:xfrm>
        </p:spPr>
        <p:txBody>
          <a:bodyPr>
            <a:normAutofit/>
          </a:bodyPr>
          <a:lstStyle/>
          <a:p>
            <a:pPr algn="ctr"/>
            <a:r>
              <a:rPr lang="en-US" u="sng" dirty="0" smtClean="0">
                <a:solidFill>
                  <a:srgbClr val="C00000"/>
                </a:solidFill>
                <a:latin typeface="Algerian" panose="04020705040A02060702" pitchFamily="82" charset="0"/>
              </a:rPr>
              <a:t>K-nearest neighbors</a:t>
            </a:r>
            <a:endParaRPr lang="en-US" u="sng" dirty="0">
              <a:solidFill>
                <a:srgbClr val="C00000"/>
              </a:solidFill>
              <a:latin typeface="Algerian" panose="04020705040A02060702" pitchFamily="82" charset="0"/>
            </a:endParaRPr>
          </a:p>
        </p:txBody>
      </p:sp>
      <p:pic>
        <p:nvPicPr>
          <p:cNvPr id="27650" name="Picture 2" descr="K-Nearest Neighbor(KNN) Algorithm for Machine Learning"/>
          <p:cNvPicPr>
            <a:picLocks noChangeAspect="1" noChangeArrowheads="1"/>
          </p:cNvPicPr>
          <p:nvPr/>
        </p:nvPicPr>
        <p:blipFill>
          <a:blip r:embed="rId2"/>
          <a:srcRect/>
          <a:stretch>
            <a:fillRect/>
          </a:stretch>
        </p:blipFill>
        <p:spPr bwMode="auto">
          <a:xfrm>
            <a:off x="1204887" y="1933731"/>
            <a:ext cx="4762500" cy="3810000"/>
          </a:xfrm>
          <a:prstGeom prst="rect">
            <a:avLst/>
          </a:prstGeom>
          <a:noFill/>
        </p:spPr>
      </p:pic>
      <p:sp>
        <p:nvSpPr>
          <p:cNvPr id="7" name="Rectangle 6"/>
          <p:cNvSpPr/>
          <p:nvPr/>
        </p:nvSpPr>
        <p:spPr>
          <a:xfrm>
            <a:off x="6595671" y="2922363"/>
            <a:ext cx="4227227" cy="1477328"/>
          </a:xfrm>
          <a:prstGeom prst="rect">
            <a:avLst/>
          </a:prstGeom>
          <a:solidFill>
            <a:schemeClr val="accent3">
              <a:lumMod val="40000"/>
              <a:lumOff val="60000"/>
            </a:schemeClr>
          </a:solidFill>
        </p:spPr>
        <p:txBody>
          <a:bodyPr wrap="square">
            <a:spAutoFit/>
          </a:bodyPr>
          <a:lstStyle/>
          <a:p>
            <a:pPr algn="just"/>
            <a:r>
              <a:rPr lang="en-US" dirty="0" smtClean="0">
                <a:solidFill>
                  <a:schemeClr val="tx1">
                    <a:lumMod val="95000"/>
                    <a:lumOff val="5000"/>
                  </a:schemeClr>
                </a:solidFill>
                <a:latin typeface="Times New Roman" pitchFamily="18" charset="0"/>
                <a:cs typeface="Times New Roman" pitchFamily="18" charset="0"/>
              </a:rPr>
              <a:t>By calculating the Euclidean distance we got the nearest neighbors, as three nearest neighbors in category A and two nearest neighbors in category B. Consider the  image show on next slide:</a:t>
            </a:r>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041260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5835</TotalTime>
  <Words>522</Words>
  <Application>Microsoft Office PowerPoint</Application>
  <PresentationFormat>Custom</PresentationFormat>
  <Paragraphs>105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Machine learning techniques</vt:lpstr>
      <vt:lpstr>Instance – based learning</vt:lpstr>
      <vt:lpstr>Instance – based learning</vt:lpstr>
      <vt:lpstr>K-nearest neighbors</vt:lpstr>
      <vt:lpstr>K-nearest neighbors</vt:lpstr>
      <vt:lpstr>K-nearest neighbors</vt:lpstr>
      <vt:lpstr>K-nearest neighbors</vt:lpstr>
      <vt:lpstr>K-nearest neighbors</vt:lpstr>
      <vt:lpstr>K-nearest neighbors</vt:lpstr>
      <vt:lpstr>K-nearest neighbors</vt:lpstr>
      <vt:lpstr>K-nearest neighbors</vt:lpstr>
      <vt:lpstr>K-nearest neighbors</vt:lpstr>
      <vt:lpstr>K-nearest neighbors</vt:lpstr>
      <vt:lpstr>K-nearest neighbors</vt:lpstr>
      <vt:lpstr>K-nearest neighbors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knowledge discovery </dc:title>
  <dc:creator>User</dc:creator>
  <cp:lastModifiedBy>User</cp:lastModifiedBy>
  <cp:revision>254</cp:revision>
  <dcterms:created xsi:type="dcterms:W3CDTF">2020-03-17T05:21:21Z</dcterms:created>
  <dcterms:modified xsi:type="dcterms:W3CDTF">2022-03-29T08:57:40Z</dcterms:modified>
</cp:coreProperties>
</file>