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6"/>
  </p:notesMasterIdLst>
  <p:handoutMasterIdLst>
    <p:handoutMasterId r:id="rId147"/>
  </p:handoutMasterIdLst>
  <p:sldIdLst>
    <p:sldId id="440" r:id="rId2"/>
    <p:sldId id="446" r:id="rId3"/>
    <p:sldId id="447" r:id="rId4"/>
    <p:sldId id="449" r:id="rId5"/>
    <p:sldId id="450" r:id="rId6"/>
    <p:sldId id="451" r:id="rId7"/>
    <p:sldId id="452" r:id="rId8"/>
    <p:sldId id="453" r:id="rId9"/>
    <p:sldId id="454" r:id="rId10"/>
    <p:sldId id="455" r:id="rId11"/>
    <p:sldId id="284" r:id="rId12"/>
    <p:sldId id="456" r:id="rId13"/>
    <p:sldId id="457" r:id="rId14"/>
    <p:sldId id="458" r:id="rId15"/>
    <p:sldId id="459" r:id="rId16"/>
    <p:sldId id="460" r:id="rId17"/>
    <p:sldId id="461" r:id="rId18"/>
    <p:sldId id="462" r:id="rId19"/>
    <p:sldId id="463" r:id="rId20"/>
    <p:sldId id="465" r:id="rId21"/>
    <p:sldId id="438" r:id="rId22"/>
    <p:sldId id="257" r:id="rId23"/>
    <p:sldId id="353" r:id="rId24"/>
    <p:sldId id="349" r:id="rId25"/>
    <p:sldId id="258" r:id="rId26"/>
    <p:sldId id="272" r:id="rId27"/>
    <p:sldId id="355" r:id="rId28"/>
    <p:sldId id="356" r:id="rId29"/>
    <p:sldId id="368" r:id="rId30"/>
    <p:sldId id="357" r:id="rId31"/>
    <p:sldId id="360" r:id="rId32"/>
    <p:sldId id="358" r:id="rId33"/>
    <p:sldId id="365" r:id="rId34"/>
    <p:sldId id="364" r:id="rId35"/>
    <p:sldId id="363" r:id="rId36"/>
    <p:sldId id="362" r:id="rId37"/>
    <p:sldId id="367" r:id="rId38"/>
    <p:sldId id="369" r:id="rId39"/>
    <p:sldId id="366" r:id="rId40"/>
    <p:sldId id="370" r:id="rId41"/>
    <p:sldId id="371" r:id="rId42"/>
    <p:sldId id="372" r:id="rId43"/>
    <p:sldId id="373" r:id="rId44"/>
    <p:sldId id="375" r:id="rId45"/>
    <p:sldId id="374" r:id="rId46"/>
    <p:sldId id="378" r:id="rId47"/>
    <p:sldId id="377" r:id="rId48"/>
    <p:sldId id="376" r:id="rId49"/>
    <p:sldId id="379" r:id="rId50"/>
    <p:sldId id="361" r:id="rId51"/>
    <p:sldId id="380" r:id="rId52"/>
    <p:sldId id="381" r:id="rId53"/>
    <p:sldId id="382" r:id="rId54"/>
    <p:sldId id="384" r:id="rId55"/>
    <p:sldId id="383" r:id="rId56"/>
    <p:sldId id="385" r:id="rId57"/>
    <p:sldId id="386" r:id="rId58"/>
    <p:sldId id="387" r:id="rId59"/>
    <p:sldId id="389" r:id="rId60"/>
    <p:sldId id="390" r:id="rId61"/>
    <p:sldId id="388" r:id="rId62"/>
    <p:sldId id="391" r:id="rId63"/>
    <p:sldId id="393" r:id="rId64"/>
    <p:sldId id="392" r:id="rId65"/>
    <p:sldId id="394" r:id="rId66"/>
    <p:sldId id="395" r:id="rId67"/>
    <p:sldId id="396" r:id="rId68"/>
    <p:sldId id="397" r:id="rId69"/>
    <p:sldId id="398" r:id="rId70"/>
    <p:sldId id="399" r:id="rId71"/>
    <p:sldId id="400" r:id="rId72"/>
    <p:sldId id="402" r:id="rId73"/>
    <p:sldId id="359" r:id="rId74"/>
    <p:sldId id="403" r:id="rId75"/>
    <p:sldId id="404" r:id="rId76"/>
    <p:sldId id="405" r:id="rId77"/>
    <p:sldId id="406" r:id="rId78"/>
    <p:sldId id="466" r:id="rId79"/>
    <p:sldId id="467" r:id="rId80"/>
    <p:sldId id="468" r:id="rId81"/>
    <p:sldId id="469" r:id="rId82"/>
    <p:sldId id="470" r:id="rId83"/>
    <p:sldId id="323" r:id="rId84"/>
    <p:sldId id="324" r:id="rId85"/>
    <p:sldId id="319" r:id="rId86"/>
    <p:sldId id="318" r:id="rId87"/>
    <p:sldId id="316" r:id="rId88"/>
    <p:sldId id="310" r:id="rId89"/>
    <p:sldId id="411" r:id="rId90"/>
    <p:sldId id="424" r:id="rId91"/>
    <p:sldId id="425" r:id="rId92"/>
    <p:sldId id="409" r:id="rId93"/>
    <p:sldId id="410" r:id="rId94"/>
    <p:sldId id="412" r:id="rId95"/>
    <p:sldId id="413" r:id="rId96"/>
    <p:sldId id="415" r:id="rId97"/>
    <p:sldId id="321" r:id="rId98"/>
    <p:sldId id="422" r:id="rId99"/>
    <p:sldId id="423" r:id="rId100"/>
    <p:sldId id="416" r:id="rId101"/>
    <p:sldId id="417" r:id="rId102"/>
    <p:sldId id="418" r:id="rId103"/>
    <p:sldId id="408" r:id="rId104"/>
    <p:sldId id="333" r:id="rId105"/>
    <p:sldId id="351" r:id="rId106"/>
    <p:sldId id="426" r:id="rId107"/>
    <p:sldId id="427" r:id="rId108"/>
    <p:sldId id="428" r:id="rId109"/>
    <p:sldId id="429" r:id="rId110"/>
    <p:sldId id="401" r:id="rId111"/>
    <p:sldId id="430" r:id="rId112"/>
    <p:sldId id="431" r:id="rId113"/>
    <p:sldId id="432" r:id="rId114"/>
    <p:sldId id="261" r:id="rId115"/>
    <p:sldId id="435" r:id="rId116"/>
    <p:sldId id="436" r:id="rId117"/>
    <p:sldId id="414" r:id="rId118"/>
    <p:sldId id="437" r:id="rId119"/>
    <p:sldId id="305" r:id="rId120"/>
    <p:sldId id="301" r:id="rId121"/>
    <p:sldId id="300" r:id="rId122"/>
    <p:sldId id="295" r:id="rId123"/>
    <p:sldId id="294" r:id="rId124"/>
    <p:sldId id="293" r:id="rId125"/>
    <p:sldId id="292" r:id="rId126"/>
    <p:sldId id="290" r:id="rId127"/>
    <p:sldId id="289" r:id="rId128"/>
    <p:sldId id="287" r:id="rId129"/>
    <p:sldId id="271" r:id="rId130"/>
    <p:sldId id="282" r:id="rId131"/>
    <p:sldId id="276" r:id="rId132"/>
    <p:sldId id="275" r:id="rId133"/>
    <p:sldId id="270" r:id="rId134"/>
    <p:sldId id="338" r:id="rId135"/>
    <p:sldId id="339" r:id="rId136"/>
    <p:sldId id="340" r:id="rId137"/>
    <p:sldId id="264" r:id="rId138"/>
    <p:sldId id="341" r:id="rId139"/>
    <p:sldId id="344" r:id="rId140"/>
    <p:sldId id="274" r:id="rId141"/>
    <p:sldId id="267" r:id="rId142"/>
    <p:sldId id="265" r:id="rId143"/>
    <p:sldId id="283" r:id="rId144"/>
    <p:sldId id="334" r:id="rId1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0" autoAdjust="0"/>
    <p:restoredTop sz="94757" autoAdjust="0"/>
  </p:normalViewPr>
  <p:slideViewPr>
    <p:cSldViewPr>
      <p:cViewPr varScale="1">
        <p:scale>
          <a:sx n="78" d="100"/>
          <a:sy n="78" d="100"/>
        </p:scale>
        <p:origin x="1526" y="7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11/17/2021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11/17/2021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11</a:t>
            </a:fld>
            <a:endParaRPr lang="en-US"/>
          </a:p>
        </p:txBody>
      </p:sp>
    </p:spTree>
    <p:extLst>
      <p:ext uri="{BB962C8B-B14F-4D97-AF65-F5344CB8AC3E}">
        <p14:creationId xmlns:p14="http://schemas.microsoft.com/office/powerpoint/2010/main" val="2925100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err="1"/>
              <a:t>Shubhi</a:t>
            </a:r>
            <a:r>
              <a:rPr lang="en-IN"/>
              <a:t> and Jyoti</a:t>
            </a:r>
          </a:p>
        </p:txBody>
      </p:sp>
      <p:sp>
        <p:nvSpPr>
          <p:cNvPr id="4" name="Slide Number Placeholder 3"/>
          <p:cNvSpPr>
            <a:spLocks noGrp="1"/>
          </p:cNvSpPr>
          <p:nvPr>
            <p:ph type="sldNum" sz="quarter" idx="5"/>
          </p:nvPr>
        </p:nvSpPr>
        <p:spPr/>
        <p:txBody>
          <a:bodyPr/>
          <a:lstStyle/>
          <a:p>
            <a:fld id="{E897426F-D8DE-435B-A503-E97FD59197C2}" type="slidenum">
              <a:rPr lang="en-IN" smtClean="0"/>
              <a:pPr/>
              <a:t>12</a:t>
            </a:fld>
            <a:endParaRPr lang="en-IN"/>
          </a:p>
        </p:txBody>
      </p:sp>
    </p:spTree>
    <p:extLst>
      <p:ext uri="{BB962C8B-B14F-4D97-AF65-F5344CB8AC3E}">
        <p14:creationId xmlns:p14="http://schemas.microsoft.com/office/powerpoint/2010/main" val="1011138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13</a:t>
            </a:fld>
            <a:endParaRPr lang="en-US"/>
          </a:p>
        </p:txBody>
      </p:sp>
    </p:spTree>
    <p:extLst>
      <p:ext uri="{BB962C8B-B14F-4D97-AF65-F5344CB8AC3E}">
        <p14:creationId xmlns:p14="http://schemas.microsoft.com/office/powerpoint/2010/main" val="3144523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14</a:t>
            </a:fld>
            <a:endParaRPr lang="en-US"/>
          </a:p>
        </p:txBody>
      </p:sp>
    </p:spTree>
    <p:extLst>
      <p:ext uri="{BB962C8B-B14F-4D97-AF65-F5344CB8AC3E}">
        <p14:creationId xmlns:p14="http://schemas.microsoft.com/office/powerpoint/2010/main" val="676165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15</a:t>
            </a:fld>
            <a:endParaRPr lang="en-US"/>
          </a:p>
        </p:txBody>
      </p:sp>
    </p:spTree>
    <p:extLst>
      <p:ext uri="{BB962C8B-B14F-4D97-AF65-F5344CB8AC3E}">
        <p14:creationId xmlns:p14="http://schemas.microsoft.com/office/powerpoint/2010/main" val="832348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16</a:t>
            </a:fld>
            <a:endParaRPr lang="en-US"/>
          </a:p>
        </p:txBody>
      </p:sp>
    </p:spTree>
    <p:extLst>
      <p:ext uri="{BB962C8B-B14F-4D97-AF65-F5344CB8AC3E}">
        <p14:creationId xmlns:p14="http://schemas.microsoft.com/office/powerpoint/2010/main" val="696054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17</a:t>
            </a:fld>
            <a:endParaRPr lang="en-US"/>
          </a:p>
        </p:txBody>
      </p:sp>
    </p:spTree>
    <p:extLst>
      <p:ext uri="{BB962C8B-B14F-4D97-AF65-F5344CB8AC3E}">
        <p14:creationId xmlns:p14="http://schemas.microsoft.com/office/powerpoint/2010/main" val="574291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18</a:t>
            </a:fld>
            <a:endParaRPr lang="en-US"/>
          </a:p>
        </p:txBody>
      </p:sp>
    </p:spTree>
    <p:extLst>
      <p:ext uri="{BB962C8B-B14F-4D97-AF65-F5344CB8AC3E}">
        <p14:creationId xmlns:p14="http://schemas.microsoft.com/office/powerpoint/2010/main" val="2499236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19</a:t>
            </a:fld>
            <a:endParaRPr lang="en-US"/>
          </a:p>
        </p:txBody>
      </p:sp>
    </p:spTree>
    <p:extLst>
      <p:ext uri="{BB962C8B-B14F-4D97-AF65-F5344CB8AC3E}">
        <p14:creationId xmlns:p14="http://schemas.microsoft.com/office/powerpoint/2010/main" val="1182632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extLst>
      <p:ext uri="{BB962C8B-B14F-4D97-AF65-F5344CB8AC3E}">
        <p14:creationId xmlns:p14="http://schemas.microsoft.com/office/powerpoint/2010/main" val="780494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4272799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23</a:t>
            </a:fld>
            <a:endParaRPr lang="en-US"/>
          </a:p>
        </p:txBody>
      </p:sp>
    </p:spTree>
    <p:extLst>
      <p:ext uri="{BB962C8B-B14F-4D97-AF65-F5344CB8AC3E}">
        <p14:creationId xmlns:p14="http://schemas.microsoft.com/office/powerpoint/2010/main" val="4166150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90</a:t>
            </a:fld>
            <a:endParaRPr lang="en-US"/>
          </a:p>
        </p:txBody>
      </p:sp>
    </p:spTree>
    <p:extLst>
      <p:ext uri="{BB962C8B-B14F-4D97-AF65-F5344CB8AC3E}">
        <p14:creationId xmlns:p14="http://schemas.microsoft.com/office/powerpoint/2010/main" val="3611950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106</a:t>
            </a:fld>
            <a:endParaRPr lang="en-US"/>
          </a:p>
        </p:txBody>
      </p:sp>
    </p:spTree>
    <p:extLst>
      <p:ext uri="{BB962C8B-B14F-4D97-AF65-F5344CB8AC3E}">
        <p14:creationId xmlns:p14="http://schemas.microsoft.com/office/powerpoint/2010/main" val="2419451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107</a:t>
            </a:fld>
            <a:endParaRPr lang="en-US"/>
          </a:p>
        </p:txBody>
      </p:sp>
    </p:spTree>
    <p:extLst>
      <p:ext uri="{BB962C8B-B14F-4D97-AF65-F5344CB8AC3E}">
        <p14:creationId xmlns:p14="http://schemas.microsoft.com/office/powerpoint/2010/main" val="1588608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111</a:t>
            </a:fld>
            <a:endParaRPr lang="en-US"/>
          </a:p>
        </p:txBody>
      </p:sp>
    </p:spTree>
    <p:extLst>
      <p:ext uri="{BB962C8B-B14F-4D97-AF65-F5344CB8AC3E}">
        <p14:creationId xmlns:p14="http://schemas.microsoft.com/office/powerpoint/2010/main" val="40354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112</a:t>
            </a:fld>
            <a:endParaRPr lang="en-US"/>
          </a:p>
        </p:txBody>
      </p:sp>
    </p:spTree>
    <p:extLst>
      <p:ext uri="{BB962C8B-B14F-4D97-AF65-F5344CB8AC3E}">
        <p14:creationId xmlns:p14="http://schemas.microsoft.com/office/powerpoint/2010/main" val="3231040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extLst>
      <p:ext uri="{BB962C8B-B14F-4D97-AF65-F5344CB8AC3E}">
        <p14:creationId xmlns:p14="http://schemas.microsoft.com/office/powerpoint/2010/main" val="3077206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3873514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3389647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657548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137068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674320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extLst>
      <p:ext uri="{BB962C8B-B14F-4D97-AF65-F5344CB8AC3E}">
        <p14:creationId xmlns:p14="http://schemas.microsoft.com/office/powerpoint/2010/main" val="3960605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036E4DA-79D2-48A6-83D9-48AD2EC504F3}" type="datetime1">
              <a:rPr lang="en-US" smtClean="0"/>
              <a:t>11/17/2021</a:t>
            </a:fld>
            <a:endParaRPr lang="en-US"/>
          </a:p>
        </p:txBody>
      </p:sp>
      <p:sp>
        <p:nvSpPr>
          <p:cNvPr id="5" name="Footer Placeholder 4"/>
          <p:cNvSpPr>
            <a:spLocks noGrp="1"/>
          </p:cNvSpPr>
          <p:nvPr>
            <p:ph type="ftr" sz="quarter" idx="11"/>
          </p:nvPr>
        </p:nvSpPr>
        <p:spPr/>
        <p:txBody>
          <a:bodyPr/>
          <a:lstStyle/>
          <a:p>
            <a:r>
              <a:rPr lang="fr-FR"/>
              <a:t>Dr. P.P. Giri      EVS (ANC 0302)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0F4F0-5C4F-46F2-B2F8-0377AE93D9C8}" type="datetime1">
              <a:rPr lang="en-US" smtClean="0"/>
              <a:t>11/17/2021</a:t>
            </a:fld>
            <a:endParaRPr lang="en-US"/>
          </a:p>
        </p:txBody>
      </p:sp>
      <p:sp>
        <p:nvSpPr>
          <p:cNvPr id="5" name="Footer Placeholder 4"/>
          <p:cNvSpPr>
            <a:spLocks noGrp="1"/>
          </p:cNvSpPr>
          <p:nvPr>
            <p:ph type="ftr" sz="quarter" idx="11"/>
          </p:nvPr>
        </p:nvSpPr>
        <p:spPr/>
        <p:txBody>
          <a:bodyPr/>
          <a:lstStyle/>
          <a:p>
            <a:r>
              <a:rPr lang="fr-FR"/>
              <a:t>Dr. P.P. Giri      EVS (ANC 0302)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8CE5C9-11CD-4B01-AEC5-F1CD2400B873}" type="datetime1">
              <a:rPr lang="en-US" smtClean="0"/>
              <a:t>11/17/2021</a:t>
            </a:fld>
            <a:endParaRPr lang="en-US"/>
          </a:p>
        </p:txBody>
      </p:sp>
      <p:sp>
        <p:nvSpPr>
          <p:cNvPr id="5" name="Footer Placeholder 4"/>
          <p:cNvSpPr>
            <a:spLocks noGrp="1"/>
          </p:cNvSpPr>
          <p:nvPr>
            <p:ph type="ftr" sz="quarter" idx="11"/>
          </p:nvPr>
        </p:nvSpPr>
        <p:spPr/>
        <p:txBody>
          <a:bodyPr/>
          <a:lstStyle/>
          <a:p>
            <a:r>
              <a:rPr lang="fr-FR"/>
              <a:t>Dr. P.P. Giri      EVS (ANC 0302)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2375F-3CEC-4717-AF04-AD6BFE720265}" type="datetime1">
              <a:rPr lang="en-US" smtClean="0"/>
              <a:t>11/17/2021</a:t>
            </a:fld>
            <a:endParaRPr lang="en-US"/>
          </a:p>
        </p:txBody>
      </p:sp>
      <p:sp>
        <p:nvSpPr>
          <p:cNvPr id="5" name="Footer Placeholder 4"/>
          <p:cNvSpPr>
            <a:spLocks noGrp="1"/>
          </p:cNvSpPr>
          <p:nvPr>
            <p:ph type="ftr" sz="quarter" idx="11"/>
          </p:nvPr>
        </p:nvSpPr>
        <p:spPr/>
        <p:txBody>
          <a:bodyPr/>
          <a:lstStyle/>
          <a:p>
            <a:r>
              <a:rPr lang="fr-FR"/>
              <a:t>Dr. P.P. Giri      EVS (ANC 0302)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5191CA-39BE-463D-B2F0-E7FD8F541E66}" type="datetime1">
              <a:rPr lang="en-US" smtClean="0"/>
              <a:t>11/17/2021</a:t>
            </a:fld>
            <a:endParaRPr lang="en-US"/>
          </a:p>
        </p:txBody>
      </p:sp>
      <p:sp>
        <p:nvSpPr>
          <p:cNvPr id="5" name="Footer Placeholder 4"/>
          <p:cNvSpPr>
            <a:spLocks noGrp="1"/>
          </p:cNvSpPr>
          <p:nvPr>
            <p:ph type="ftr" sz="quarter" idx="11"/>
          </p:nvPr>
        </p:nvSpPr>
        <p:spPr/>
        <p:txBody>
          <a:bodyPr/>
          <a:lstStyle/>
          <a:p>
            <a:r>
              <a:rPr lang="fr-FR"/>
              <a:t>Dr. P.P. Giri      EVS (ANC 0302)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052D69-1901-444E-B32F-84F2E93E4E2A}" type="datetime1">
              <a:rPr lang="en-US" smtClean="0"/>
              <a:t>11/17/2021</a:t>
            </a:fld>
            <a:endParaRPr lang="en-US"/>
          </a:p>
        </p:txBody>
      </p:sp>
      <p:sp>
        <p:nvSpPr>
          <p:cNvPr id="6" name="Footer Placeholder 5"/>
          <p:cNvSpPr>
            <a:spLocks noGrp="1"/>
          </p:cNvSpPr>
          <p:nvPr>
            <p:ph type="ftr" sz="quarter" idx="11"/>
          </p:nvPr>
        </p:nvSpPr>
        <p:spPr/>
        <p:txBody>
          <a:bodyPr/>
          <a:lstStyle/>
          <a:p>
            <a:r>
              <a:rPr lang="fr-FR"/>
              <a:t>Dr. P.P. Giri      EVS (ANC 0302)           Unit 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F9C822-6BA3-4860-9F40-010CC74A74CA}" type="datetime1">
              <a:rPr lang="en-US" smtClean="0"/>
              <a:t>11/17/2021</a:t>
            </a:fld>
            <a:endParaRPr lang="en-US"/>
          </a:p>
        </p:txBody>
      </p:sp>
      <p:sp>
        <p:nvSpPr>
          <p:cNvPr id="8" name="Footer Placeholder 7"/>
          <p:cNvSpPr>
            <a:spLocks noGrp="1"/>
          </p:cNvSpPr>
          <p:nvPr>
            <p:ph type="ftr" sz="quarter" idx="11"/>
          </p:nvPr>
        </p:nvSpPr>
        <p:spPr/>
        <p:txBody>
          <a:bodyPr/>
          <a:lstStyle/>
          <a:p>
            <a:r>
              <a:rPr lang="fr-FR"/>
              <a:t>Dr. P.P. Giri      EVS (ANC 0302)           Unit II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5BC7EC-62A1-46D3-9C7B-D9914886CA99}" type="datetime1">
              <a:rPr lang="en-US" smtClean="0"/>
              <a:t>11/17/2021</a:t>
            </a:fld>
            <a:endParaRPr lang="en-US"/>
          </a:p>
        </p:txBody>
      </p:sp>
      <p:sp>
        <p:nvSpPr>
          <p:cNvPr id="4" name="Footer Placeholder 3"/>
          <p:cNvSpPr>
            <a:spLocks noGrp="1"/>
          </p:cNvSpPr>
          <p:nvPr>
            <p:ph type="ftr" sz="quarter" idx="11"/>
          </p:nvPr>
        </p:nvSpPr>
        <p:spPr/>
        <p:txBody>
          <a:bodyPr/>
          <a:lstStyle/>
          <a:p>
            <a:r>
              <a:rPr lang="fr-FR"/>
              <a:t>Dr. P.P. Giri      EVS (ANC 0302)           Unit II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2CBAEF-D595-4247-80A3-20DCA0EDA774}" type="datetime1">
              <a:rPr lang="en-US" smtClean="0"/>
              <a:t>11/17/2021</a:t>
            </a:fld>
            <a:endParaRPr lang="en-US"/>
          </a:p>
        </p:txBody>
      </p:sp>
      <p:sp>
        <p:nvSpPr>
          <p:cNvPr id="3" name="Footer Placeholder 2"/>
          <p:cNvSpPr>
            <a:spLocks noGrp="1"/>
          </p:cNvSpPr>
          <p:nvPr>
            <p:ph type="ftr" sz="quarter" idx="11"/>
          </p:nvPr>
        </p:nvSpPr>
        <p:spPr/>
        <p:txBody>
          <a:bodyPr/>
          <a:lstStyle/>
          <a:p>
            <a:r>
              <a:rPr lang="fr-FR"/>
              <a:t>Dr. P.P. Giri      EVS (ANC 0302)           Unit II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143C24-C702-41B5-A1C9-F95CB645215E}" type="datetime1">
              <a:rPr lang="en-US" smtClean="0"/>
              <a:t>11/17/2021</a:t>
            </a:fld>
            <a:endParaRPr lang="en-US"/>
          </a:p>
        </p:txBody>
      </p:sp>
      <p:sp>
        <p:nvSpPr>
          <p:cNvPr id="6" name="Footer Placeholder 5"/>
          <p:cNvSpPr>
            <a:spLocks noGrp="1"/>
          </p:cNvSpPr>
          <p:nvPr>
            <p:ph type="ftr" sz="quarter" idx="11"/>
          </p:nvPr>
        </p:nvSpPr>
        <p:spPr/>
        <p:txBody>
          <a:bodyPr/>
          <a:lstStyle/>
          <a:p>
            <a:r>
              <a:rPr lang="fr-FR"/>
              <a:t>Dr. P.P. Giri      EVS (ANC 0302)           Unit 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4F0A13-27E0-4A6D-B264-EDEBF903585E}" type="datetime1">
              <a:rPr lang="en-US" smtClean="0"/>
              <a:t>11/17/2021</a:t>
            </a:fld>
            <a:endParaRPr lang="en-US"/>
          </a:p>
        </p:txBody>
      </p:sp>
      <p:sp>
        <p:nvSpPr>
          <p:cNvPr id="6" name="Footer Placeholder 5"/>
          <p:cNvSpPr>
            <a:spLocks noGrp="1"/>
          </p:cNvSpPr>
          <p:nvPr>
            <p:ph type="ftr" sz="quarter" idx="11"/>
          </p:nvPr>
        </p:nvSpPr>
        <p:spPr/>
        <p:txBody>
          <a:bodyPr/>
          <a:lstStyle/>
          <a:p>
            <a:r>
              <a:rPr lang="fr-FR"/>
              <a:t>Dr. P.P. Giri      EVS (ANC 0302)           Unit 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E6FD2-11FC-43FD-8BAE-ACB25822A88C}" type="datetime1">
              <a:rPr lang="en-US" smtClean="0"/>
              <a:t>11/17/2021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Dr. P.P. Giri      EVS (ANC 0302)           Unit II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hyperlink" Target="https://en.wikipedia.org/wiki/Wind_power" TargetMode="External"/><Relationship Id="rId13" Type="http://schemas.openxmlformats.org/officeDocument/2006/relationships/hyperlink" Target="https://en.wikipedia.org/wiki/Electricity_generation" TargetMode="External"/><Relationship Id="rId18" Type="http://schemas.openxmlformats.org/officeDocument/2006/relationships/hyperlink" Target="https://en.wikipedia.org/wiki/Stand-alone_power_system" TargetMode="External"/><Relationship Id="rId3" Type="http://schemas.openxmlformats.org/officeDocument/2006/relationships/hyperlink" Target="https://en.wikipedia.org/wiki/Useful_energy" TargetMode="External"/><Relationship Id="rId7" Type="http://schemas.openxmlformats.org/officeDocument/2006/relationships/hyperlink" Target="https://en.wikipedia.org/wiki/Sunlight" TargetMode="External"/><Relationship Id="rId12" Type="http://schemas.openxmlformats.org/officeDocument/2006/relationships/hyperlink" Target="https://en.wikipedia.org/wiki/Geothermal_energy" TargetMode="External"/><Relationship Id="rId17" Type="http://schemas.openxmlformats.org/officeDocument/2006/relationships/hyperlink" Target="https://en.wikipedia.org/wiki/Transportation" TargetMode="External"/><Relationship Id="rId2" Type="http://schemas.openxmlformats.org/officeDocument/2006/relationships/image" Target="../media/image1.png"/><Relationship Id="rId16" Type="http://schemas.openxmlformats.org/officeDocument/2006/relationships/hyperlink" Target="https://en.wikipedia.org/wiki/Air_conditioning" TargetMode="External"/><Relationship Id="rId20" Type="http://schemas.openxmlformats.org/officeDocument/2006/relationships/hyperlink" Target="http://homeguides.sfgate.com/difference-between-active-passive-solar-collectors-79681.html" TargetMode="External"/><Relationship Id="rId1" Type="http://schemas.openxmlformats.org/officeDocument/2006/relationships/slideLayout" Target="../slideLayouts/slideLayout2.xml"/><Relationship Id="rId6" Type="http://schemas.openxmlformats.org/officeDocument/2006/relationships/hyperlink" Target="https://en.wikipedia.org/wiki/Carbon_neutral" TargetMode="External"/><Relationship Id="rId11" Type="http://schemas.openxmlformats.org/officeDocument/2006/relationships/hyperlink" Target="https://en.wikipedia.org/wiki/Wave_power" TargetMode="External"/><Relationship Id="rId5" Type="http://schemas.openxmlformats.org/officeDocument/2006/relationships/hyperlink" Target="https://en.wikipedia.org/wiki/Orders_of_magnitude_(time)" TargetMode="External"/><Relationship Id="rId15" Type="http://schemas.openxmlformats.org/officeDocument/2006/relationships/hyperlink" Target="https://en.wikipedia.org/wiki/Water_heating" TargetMode="External"/><Relationship Id="rId10" Type="http://schemas.openxmlformats.org/officeDocument/2006/relationships/hyperlink" Target="https://en.wikipedia.org/wiki/Tidal_power" TargetMode="External"/><Relationship Id="rId19" Type="http://schemas.openxmlformats.org/officeDocument/2006/relationships/hyperlink" Target="https://en.wikipedia.org/wiki/Renewable_energy" TargetMode="External"/><Relationship Id="rId4" Type="http://schemas.openxmlformats.org/officeDocument/2006/relationships/hyperlink" Target="https://en.wikipedia.org/wiki/Renewable_resource" TargetMode="External"/><Relationship Id="rId9" Type="http://schemas.openxmlformats.org/officeDocument/2006/relationships/hyperlink" Target="https://en.wikipedia.org/wiki/Rain" TargetMode="External"/><Relationship Id="rId14" Type="http://schemas.openxmlformats.org/officeDocument/2006/relationships/hyperlink" Target="https://en.wikipedia.org/wiki/Space_heating" TargetMode="External"/></Relationships>
</file>

<file path=ppt/slides/_rels/slide102.xml.rels><?xml version="1.0" encoding="UTF-8" standalone="yes"?>
<Relationships xmlns="http://schemas.openxmlformats.org/package/2006/relationships"><Relationship Id="rId3" Type="http://schemas.openxmlformats.org/officeDocument/2006/relationships/hyperlink" Target="https://en.wikipedia.org/wiki/Photovoltaics"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en.wikipedia.org/wiki/Solar_thermal_collector" TargetMode="External"/><Relationship Id="rId4" Type="http://schemas.openxmlformats.org/officeDocument/2006/relationships/hyperlink" Target="https://en.wikipedia.org/wiki/Concentrated_solar_power" TargetMode="Externa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8" Type="http://schemas.openxmlformats.org/officeDocument/2006/relationships/hyperlink" Target="https://en.wikipedia.org/wiki/Renewable_energy" TargetMode="External"/><Relationship Id="rId3" Type="http://schemas.openxmlformats.org/officeDocument/2006/relationships/hyperlink" Target="https://en.wikipedia.org/wiki/Mechanical_power" TargetMode="External"/><Relationship Id="rId7" Type="http://schemas.openxmlformats.org/officeDocument/2006/relationships/hyperlink" Target="https://en.wikipedia.org/wiki/Sustainable_energy" TargetMode="External"/><Relationship Id="rId2" Type="http://schemas.openxmlformats.org/officeDocument/2006/relationships/hyperlink" Target="https://en.wikipedia.org/wiki/Wind" TargetMode="External"/><Relationship Id="rId1" Type="http://schemas.openxmlformats.org/officeDocument/2006/relationships/slideLayout" Target="../slideLayouts/slideLayout4.xml"/><Relationship Id="rId6" Type="http://schemas.openxmlformats.org/officeDocument/2006/relationships/hyperlink" Target="https://en.wikipedia.org/wiki/Electrical_power" TargetMode="External"/><Relationship Id="rId11" Type="http://schemas.openxmlformats.org/officeDocument/2006/relationships/image" Target="../media/image1.png"/><Relationship Id="rId5" Type="http://schemas.openxmlformats.org/officeDocument/2006/relationships/hyperlink" Target="https://en.wikipedia.org/wiki/Electric_generator" TargetMode="External"/><Relationship Id="rId10" Type="http://schemas.openxmlformats.org/officeDocument/2006/relationships/hyperlink" Target="https://en.wikipedia.org/wiki/Fossil_fuel" TargetMode="External"/><Relationship Id="rId4" Type="http://schemas.openxmlformats.org/officeDocument/2006/relationships/hyperlink" Target="https://en.wikipedia.org/wiki/Wind_turbine" TargetMode="External"/><Relationship Id="rId9" Type="http://schemas.openxmlformats.org/officeDocument/2006/relationships/hyperlink" Target="https://en.wikipedia.org/wiki/Environmental_impact_of_wind_power" TargetMode="External"/></Relationships>
</file>

<file path=ppt/slides/_rels/slide10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en.wikipedia.org/wiki/Thermal_energy" TargetMode="External"/><Relationship Id="rId7"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hyperlink" Target="https://en.wikipedia.org/wiki/Radioactive_decay" TargetMode="External"/><Relationship Id="rId5" Type="http://schemas.openxmlformats.org/officeDocument/2006/relationships/hyperlink" Target="https://en.wikipedia.org/wiki/Crust_(geology)" TargetMode="External"/><Relationship Id="rId4" Type="http://schemas.openxmlformats.org/officeDocument/2006/relationships/hyperlink" Target="https://en.wikipedia.org/wiki/Temperature" TargetMode="External"/><Relationship Id="rId9" Type="http://schemas.openxmlformats.org/officeDocument/2006/relationships/image" Target="../media/image18.png"/></Relationships>
</file>

<file path=ppt/slides/_rels/slide107.xml.rels><?xml version="1.0" encoding="UTF-8" standalone="yes"?>
<Relationships xmlns="http://schemas.openxmlformats.org/package/2006/relationships"><Relationship Id="rId3" Type="http://schemas.openxmlformats.org/officeDocument/2006/relationships/hyperlink" Target="https://en.wikipedia.org/wiki/Core%E2%80%93mantle_boundary"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png"/></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lideshare.net/nibeditamishra/presentation-on-geothermal-energy-2423136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9.jpeg"/></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hyperlink" Target="https://en.wikipedia.org/wiki/Tide"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en.wikipedia.org/wiki/Bathymetry" TargetMode="External"/><Relationship Id="rId5" Type="http://schemas.openxmlformats.org/officeDocument/2006/relationships/hyperlink" Target="https://en.wikipedia.org/wiki/Coriolis_effect" TargetMode="External"/><Relationship Id="rId4" Type="http://schemas.openxmlformats.org/officeDocument/2006/relationships/hyperlink" Target="https://en.wikipedia.org/wiki/Tidal_force" TargetMode="Externa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8" Type="http://schemas.openxmlformats.org/officeDocument/2006/relationships/hyperlink" Target="https://en.wikipedia.org/wiki/Municipal_waste" TargetMode="External"/><Relationship Id="rId13" Type="http://schemas.openxmlformats.org/officeDocument/2006/relationships/hyperlink" Target="https://en.wikipedia.org/wiki/Renewable_energy" TargetMode="External"/><Relationship Id="rId18" Type="http://schemas.openxmlformats.org/officeDocument/2006/relationships/hyperlink" Target="https://en.wikipedia.org/wiki/Bioreactor" TargetMode="External"/><Relationship Id="rId3" Type="http://schemas.openxmlformats.org/officeDocument/2006/relationships/hyperlink" Target="https://en.wikipedia.org/wiki/Gas" TargetMode="External"/><Relationship Id="rId21" Type="http://schemas.openxmlformats.org/officeDocument/2006/relationships/hyperlink" Target="https://en.wikipedia.org/wiki/Hydrogen" TargetMode="External"/><Relationship Id="rId7" Type="http://schemas.openxmlformats.org/officeDocument/2006/relationships/hyperlink" Target="https://en.wikipedia.org/wiki/Manure" TargetMode="External"/><Relationship Id="rId12" Type="http://schemas.openxmlformats.org/officeDocument/2006/relationships/hyperlink" Target="https://en.wikipedia.org/wiki/Food_waste" TargetMode="External"/><Relationship Id="rId17" Type="http://schemas.openxmlformats.org/officeDocument/2006/relationships/hyperlink" Target="https://en.wikipedia.org/wiki/Biodigester" TargetMode="External"/><Relationship Id="rId2" Type="http://schemas.openxmlformats.org/officeDocument/2006/relationships/image" Target="../media/image1.png"/><Relationship Id="rId16" Type="http://schemas.openxmlformats.org/officeDocument/2006/relationships/hyperlink" Target="https://en.wikipedia.org/wiki/Methanogen" TargetMode="External"/><Relationship Id="rId20" Type="http://schemas.openxmlformats.org/officeDocument/2006/relationships/hyperlink" Target="https://en.wikipedia.org/wiki/Siloxane" TargetMode="External"/><Relationship Id="rId1" Type="http://schemas.openxmlformats.org/officeDocument/2006/relationships/slideLayout" Target="../slideLayouts/slideLayout2.xml"/><Relationship Id="rId6" Type="http://schemas.openxmlformats.org/officeDocument/2006/relationships/hyperlink" Target="https://en.wikipedia.org/wiki/Agricultural_waste" TargetMode="External"/><Relationship Id="rId11" Type="http://schemas.openxmlformats.org/officeDocument/2006/relationships/hyperlink" Target="https://en.wikipedia.org/wiki/Green_waste" TargetMode="External"/><Relationship Id="rId24" Type="http://schemas.openxmlformats.org/officeDocument/2006/relationships/hyperlink" Target="https://en.wikipedia.org/wiki/Fuel_cell" TargetMode="External"/><Relationship Id="rId5" Type="http://schemas.openxmlformats.org/officeDocument/2006/relationships/hyperlink" Target="https://en.wikipedia.org/wiki/Carbon_dioxide" TargetMode="External"/><Relationship Id="rId15" Type="http://schemas.openxmlformats.org/officeDocument/2006/relationships/hyperlink" Target="https://en.wikipedia.org/wiki/Anaerobic_organism" TargetMode="External"/><Relationship Id="rId23" Type="http://schemas.openxmlformats.org/officeDocument/2006/relationships/hyperlink" Target="https://en.wikipedia.org/wiki/Fuel" TargetMode="External"/><Relationship Id="rId10" Type="http://schemas.openxmlformats.org/officeDocument/2006/relationships/hyperlink" Target="https://en.wikipedia.org/wiki/Sewage" TargetMode="External"/><Relationship Id="rId19" Type="http://schemas.openxmlformats.org/officeDocument/2006/relationships/hyperlink" Target="https://en.wikipedia.org/wiki/Hydrogen_sulfide" TargetMode="External"/><Relationship Id="rId4" Type="http://schemas.openxmlformats.org/officeDocument/2006/relationships/hyperlink" Target="https://en.wikipedia.org/wiki/Methane" TargetMode="External"/><Relationship Id="rId9" Type="http://schemas.openxmlformats.org/officeDocument/2006/relationships/hyperlink" Target="https://en.wikipedia.org/wiki/Plant_material" TargetMode="External"/><Relationship Id="rId14" Type="http://schemas.openxmlformats.org/officeDocument/2006/relationships/hyperlink" Target="https://en.wikipedia.org/wiki/Anaerobic_digestion" TargetMode="External"/><Relationship Id="rId22" Type="http://schemas.openxmlformats.org/officeDocument/2006/relationships/hyperlink" Target="https://en.wikipedia.org/wiki/Carbon_monoxide" TargetMode="External"/></Relationships>
</file>

<file path=ppt/slides/_rels/slide118.xml.rels><?xml version="1.0" encoding="UTF-8" standalone="yes"?>
<Relationships xmlns="http://schemas.openxmlformats.org/package/2006/relationships"><Relationship Id="rId8" Type="http://schemas.openxmlformats.org/officeDocument/2006/relationships/hyperlink" Target="https://en.wikipedia.org/wiki/Compressed_natural_gas" TargetMode="External"/><Relationship Id="rId3" Type="http://schemas.openxmlformats.org/officeDocument/2006/relationships/image" Target="../media/image22.png"/><Relationship Id="rId7" Type="http://schemas.openxmlformats.org/officeDocument/2006/relationships/hyperlink" Target="https://en.wikipedia.org/wiki/Water_heating"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en.wikipedia.org/wiki/Waste_heat" TargetMode="External"/><Relationship Id="rId11" Type="http://schemas.openxmlformats.org/officeDocument/2006/relationships/hyperlink" Target="https://en.wikipedia.org/wiki/Biogas" TargetMode="External"/><Relationship Id="rId5" Type="http://schemas.openxmlformats.org/officeDocument/2006/relationships/hyperlink" Target="https://en.wikipedia.org/wiki/Gas_engine" TargetMode="External"/><Relationship Id="rId10" Type="http://schemas.openxmlformats.org/officeDocument/2006/relationships/hyperlink" Target="https://en.wikipedia.org/wiki/Fuel_cell" TargetMode="External"/><Relationship Id="rId4" Type="http://schemas.openxmlformats.org/officeDocument/2006/relationships/hyperlink" Target="https://en.wikipedia.org/wiki/Cogeneration" TargetMode="External"/><Relationship Id="rId9" Type="http://schemas.openxmlformats.org/officeDocument/2006/relationships/hyperlink" Target="https://en.wikipedia.org/wiki/Internal_combustion_engine" TargetMode="Externa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hyperlink" Target="https://en.wikipedia.org/wiki/Methane" TargetMode="External"/><Relationship Id="rId7" Type="http://schemas.openxmlformats.org/officeDocument/2006/relationships/image" Target="../media/image1.png"/><Relationship Id="rId2" Type="http://schemas.openxmlformats.org/officeDocument/2006/relationships/hyperlink" Target="https://en.wikipedia.org/wiki/Steam_reforming" TargetMode="External"/><Relationship Id="rId1" Type="http://schemas.openxmlformats.org/officeDocument/2006/relationships/slideLayout" Target="../slideLayouts/slideLayout2.xml"/><Relationship Id="rId6" Type="http://schemas.openxmlformats.org/officeDocument/2006/relationships/hyperlink" Target="https://en.wikipedia.org/wiki/Green_hydrogen" TargetMode="External"/><Relationship Id="rId5" Type="http://schemas.openxmlformats.org/officeDocument/2006/relationships/hyperlink" Target="https://en.wikipedia.org/wiki/Hydrogen_fuel#cite_note-10" TargetMode="External"/><Relationship Id="rId4" Type="http://schemas.openxmlformats.org/officeDocument/2006/relationships/hyperlink" Target="https://en.wikipedia.org/wiki/Coal_gas" TargetMode="External"/></Relationships>
</file>

<file path=ppt/slides/_rels/slide121.xml.rels><?xml version="1.0" encoding="UTF-8" standalone="yes"?>
<Relationships xmlns="http://schemas.openxmlformats.org/package/2006/relationships"><Relationship Id="rId8" Type="http://schemas.openxmlformats.org/officeDocument/2006/relationships/hyperlink" Target="https://en.wikipedia.org/wiki/Hydrogen_fuel" TargetMode="External"/><Relationship Id="rId3" Type="http://schemas.openxmlformats.org/officeDocument/2006/relationships/hyperlink" Target="https://en.wikipedia.org/wiki/Power_(physics)" TargetMode="External"/><Relationship Id="rId7" Type="http://schemas.openxmlformats.org/officeDocument/2006/relationships/hyperlink" Target="https://en.wikipedia.org/wiki/Renewable_energy"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en.wikipedia.org/wiki/Stationary_fuel_cell_applications" TargetMode="External"/><Relationship Id="rId5" Type="http://schemas.openxmlformats.org/officeDocument/2006/relationships/hyperlink" Target="https://en.wikipedia.org/wiki/Portable_fuel_cell_applications" TargetMode="External"/><Relationship Id="rId4" Type="http://schemas.openxmlformats.org/officeDocument/2006/relationships/hyperlink" Target="https://en.wikipedia.org/wiki/Liquid-propellant_rocket" TargetMode="External"/><Relationship Id="rId9" Type="http://schemas.openxmlformats.org/officeDocument/2006/relationships/hyperlink" Target="https://vikaspedia.in/energy/energy-basics/sources-of-energy" TargetMode="External"/></Relationships>
</file>

<file path=ppt/slides/_rels/slide1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image" Target="../media/image25.png"/></Relationships>
</file>

<file path=ppt/slides/_rels/slide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hyperlink" Target="https://www.youtube.com/watch?v=yqev1G2iy20" TargetMode="External"/><Relationship Id="rId2" Type="http://schemas.openxmlformats.org/officeDocument/2006/relationships/hyperlink" Target="https://www.youtube.com/watch?v=mOwyPENHhbc"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youtube.com/watch?v=jXVw6M6m2g0" TargetMode="External"/><Relationship Id="rId4" Type="http://schemas.openxmlformats.org/officeDocument/2006/relationships/hyperlink" Target="https://www.youtube.com/watch?v=_74S3z3IO_I" TargetMode="External"/></Relationships>
</file>

<file path=ppt/slides/_rels/slide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byjus.com/chemistry/types-natural-resource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en.wikipedia.org/wiki/Coal" TargetMode="External"/><Relationship Id="rId13" Type="http://schemas.openxmlformats.org/officeDocument/2006/relationships/hyperlink" Target="https://en.wikipedia.org/wiki/Air" TargetMode="External"/><Relationship Id="rId18" Type="http://schemas.openxmlformats.org/officeDocument/2006/relationships/hyperlink" Target="https://en.wikipedia.org/wiki/Copper" TargetMode="External"/><Relationship Id="rId3" Type="http://schemas.openxmlformats.org/officeDocument/2006/relationships/hyperlink" Target="https://en.wikipedia.org/wiki/Biotic_component" TargetMode="External"/><Relationship Id="rId7" Type="http://schemas.openxmlformats.org/officeDocument/2006/relationships/hyperlink" Target="https://en.wikipedia.org/wiki/Fossil_fuel" TargetMode="External"/><Relationship Id="rId12" Type="http://schemas.openxmlformats.org/officeDocument/2006/relationships/hyperlink" Target="https://en.wikipedia.org/wiki/Water" TargetMode="External"/><Relationship Id="rId17" Type="http://schemas.openxmlformats.org/officeDocument/2006/relationships/hyperlink" Target="https://en.wikipedia.org/wiki/Iron" TargetMode="External"/><Relationship Id="rId2" Type="http://schemas.openxmlformats.org/officeDocument/2006/relationships/image" Target="../media/image1.png"/><Relationship Id="rId16" Type="http://schemas.openxmlformats.org/officeDocument/2006/relationships/hyperlink" Target="https://en.wikipedia.org/wiki/Gold" TargetMode="External"/><Relationship Id="rId20"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en.wikipedia.org/wiki/Animal" TargetMode="External"/><Relationship Id="rId11" Type="http://schemas.openxmlformats.org/officeDocument/2006/relationships/hyperlink" Target="https://en.wiktionary.org/wiki/land" TargetMode="External"/><Relationship Id="rId5" Type="http://schemas.openxmlformats.org/officeDocument/2006/relationships/hyperlink" Target="https://en.wikipedia.org/wiki/Forest" TargetMode="External"/><Relationship Id="rId15" Type="http://schemas.openxmlformats.org/officeDocument/2006/relationships/hyperlink" Target="https://en.wikipedia.org/wiki/Ore" TargetMode="External"/><Relationship Id="rId10" Type="http://schemas.openxmlformats.org/officeDocument/2006/relationships/hyperlink" Target="https://en.wikipedia.org/wiki/Abiotic_component" TargetMode="External"/><Relationship Id="rId19" Type="http://schemas.openxmlformats.org/officeDocument/2006/relationships/hyperlink" Target="https://en.wikipedia.org/wiki/Silver" TargetMode="External"/><Relationship Id="rId4" Type="http://schemas.openxmlformats.org/officeDocument/2006/relationships/hyperlink" Target="https://en.wikipedia.org/wiki/Biosphere" TargetMode="External"/><Relationship Id="rId9" Type="http://schemas.openxmlformats.org/officeDocument/2006/relationships/hyperlink" Target="https://en.wikipedia.org/wiki/Petroleum" TargetMode="External"/><Relationship Id="rId14" Type="http://schemas.openxmlformats.org/officeDocument/2006/relationships/hyperlink" Target="https://en.wikipedia.org/wiki/Rare-earth_element"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ecoursesonline.iasri.res.in/mod/page/view.php?id=89582"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en.wikipedia.org/wiki/Quartz_reef_mining" TargetMode="External"/><Relationship Id="rId3" Type="http://schemas.openxmlformats.org/officeDocument/2006/relationships/hyperlink" Target="https://en.wikipedia.org/wiki/Mineral" TargetMode="External"/><Relationship Id="rId7" Type="http://schemas.openxmlformats.org/officeDocument/2006/relationships/hyperlink" Target="https://en.wikipedia.org/wiki/Coal_mining"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en.wikipedia.org/wiki/Vein_(geology)" TargetMode="External"/><Relationship Id="rId5" Type="http://schemas.openxmlformats.org/officeDocument/2006/relationships/hyperlink" Target="https://en.wikipedia.org/wiki/Lode" TargetMode="External"/><Relationship Id="rId4" Type="http://schemas.openxmlformats.org/officeDocument/2006/relationships/hyperlink" Target="https://en.wikipedia.org/wiki/Ore" TargetMode="External"/><Relationship Id="rId9" Type="http://schemas.openxmlformats.org/officeDocument/2006/relationships/hyperlink" Target="https://en.wikipedia.org/wiki/Placer_deposit"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ecoursesonline.iasri.res.in/mod/page/view.php?id=4527"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ecoursesonline.iasri.res.in/mod/page/view.php?id=4531"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ecoursesonline.iasri.res.in/mod/page/view.php?id=4533"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ecoursesonline.iasri.res.in/mod/page/view.php?id=4533"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coursesonline.iasri.res.in/mod/page/view.php?id=4537"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hyperlink" Target="https://en.wikipedia.org/wiki/Polar_climate" TargetMode="External"/><Relationship Id="rId13" Type="http://schemas.openxmlformats.org/officeDocument/2006/relationships/hyperlink" Target="https://en.wikipedia.org/wiki/Wastewater_treatment" TargetMode="External"/><Relationship Id="rId18" Type="http://schemas.openxmlformats.org/officeDocument/2006/relationships/hyperlink" Target="https://en.wikipedia.org/wiki/Household" TargetMode="External"/><Relationship Id="rId3" Type="http://schemas.openxmlformats.org/officeDocument/2006/relationships/hyperlink" Target="https://en.wikipedia.org/wiki/Natural_resource" TargetMode="External"/><Relationship Id="rId7" Type="http://schemas.openxmlformats.org/officeDocument/2006/relationships/hyperlink" Target="https://en.wikipedia.org/wiki/Glacier" TargetMode="External"/><Relationship Id="rId12" Type="http://schemas.openxmlformats.org/officeDocument/2006/relationships/hyperlink" Target="https://en.wikipedia.org/wiki/Frozen_water" TargetMode="External"/><Relationship Id="rId17" Type="http://schemas.openxmlformats.org/officeDocument/2006/relationships/hyperlink" Target="https://en.wikipedia.org/wiki/Industrial_sector" TargetMode="External"/><Relationship Id="rId2" Type="http://schemas.openxmlformats.org/officeDocument/2006/relationships/image" Target="../media/image1.png"/><Relationship Id="rId16" Type="http://schemas.openxmlformats.org/officeDocument/2006/relationships/hyperlink" Target="https://en.wikipedia.org/wiki/Agricultural" TargetMode="External"/><Relationship Id="rId20" Type="http://schemas.openxmlformats.org/officeDocument/2006/relationships/hyperlink" Target="https://en.wikipedia.org/wiki/Natural_environment" TargetMode="External"/><Relationship Id="rId1" Type="http://schemas.openxmlformats.org/officeDocument/2006/relationships/slideLayout" Target="../slideLayouts/slideLayout2.xml"/><Relationship Id="rId6" Type="http://schemas.openxmlformats.org/officeDocument/2006/relationships/hyperlink" Target="https://en.wikipedia.org/wiki/Fresh_water" TargetMode="External"/><Relationship Id="rId11" Type="http://schemas.openxmlformats.org/officeDocument/2006/relationships/hyperlink" Target="https://en.wikipedia.org/wiki/Groundwater" TargetMode="External"/><Relationship Id="rId5" Type="http://schemas.openxmlformats.org/officeDocument/2006/relationships/hyperlink" Target="https://en.wikipedia.org/wiki/Water_supply" TargetMode="External"/><Relationship Id="rId15" Type="http://schemas.openxmlformats.org/officeDocument/2006/relationships/hyperlink" Target="https://en.wikipedia.org/wiki/Desalination" TargetMode="External"/><Relationship Id="rId10" Type="http://schemas.openxmlformats.org/officeDocument/2006/relationships/hyperlink" Target="https://en.wikipedia.org/wiki/Surface_water" TargetMode="External"/><Relationship Id="rId19" Type="http://schemas.openxmlformats.org/officeDocument/2006/relationships/hyperlink" Target="https://en.wikipedia.org/wiki/Recreational" TargetMode="External"/><Relationship Id="rId4" Type="http://schemas.openxmlformats.org/officeDocument/2006/relationships/hyperlink" Target="https://en.wikipedia.org/wiki/Water" TargetMode="External"/><Relationship Id="rId9" Type="http://schemas.openxmlformats.org/officeDocument/2006/relationships/hyperlink" Target="https://en.wikipedia.org/wiki/Ice_cap" TargetMode="External"/><Relationship Id="rId14" Type="http://schemas.openxmlformats.org/officeDocument/2006/relationships/hyperlink" Target="https://en.wikipedia.org/wiki/Reclaimed_water" TargetMode="External"/></Relationships>
</file>

<file path=ppt/slides/_rels/slide79.xml.rels><?xml version="1.0" encoding="UTF-8" standalone="yes"?>
<Relationships xmlns="http://schemas.openxmlformats.org/package/2006/relationships"><Relationship Id="rId8" Type="http://schemas.openxmlformats.org/officeDocument/2006/relationships/hyperlink" Target="https://en.wikipedia.org/wiki/Water" TargetMode="External"/><Relationship Id="rId3" Type="http://schemas.openxmlformats.org/officeDocument/2006/relationships/hyperlink" Target="https://en.wikipedia.org/wiki/Pathogenic" TargetMode="External"/><Relationship Id="rId7" Type="http://schemas.openxmlformats.org/officeDocument/2006/relationships/hyperlink" Target="https://en.wikipedia.org/wiki/Virus" TargetMode="External"/><Relationship Id="rId12" Type="http://schemas.openxmlformats.org/officeDocument/2006/relationships/hyperlink" Target="https://en.wikipedia.org/wiki/Diarrhea"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en.wikipedia.org/wiki/Bacteria" TargetMode="External"/><Relationship Id="rId11" Type="http://schemas.openxmlformats.org/officeDocument/2006/relationships/hyperlink" Target="https://en.wikipedia.org/wiki/Dysentery" TargetMode="External"/><Relationship Id="rId5" Type="http://schemas.openxmlformats.org/officeDocument/2006/relationships/hyperlink" Target="https://en.wikipedia.org/wiki/Protozoa" TargetMode="External"/><Relationship Id="rId10" Type="http://schemas.openxmlformats.org/officeDocument/2006/relationships/hyperlink" Target="https://en.wikipedia.org/wiki/Cholera" TargetMode="External"/><Relationship Id="rId4" Type="http://schemas.openxmlformats.org/officeDocument/2006/relationships/hyperlink" Target="https://en.wikipedia.org/wiki/Microorganism" TargetMode="External"/><Relationship Id="rId9" Type="http://schemas.openxmlformats.org/officeDocument/2006/relationships/hyperlink" Target="https://en.wikipedia.org/wiki/Feve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swaconhospital.com/blog/8-effective-ways-to-fight-malaria-and-dengue-while-travelling-in-nepa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hyperlink" Target="https://en.wikipedia.org/wiki/Hyperpigmentation" TargetMode="External"/><Relationship Id="rId3" Type="http://schemas.openxmlformats.org/officeDocument/2006/relationships/hyperlink" Target="https://en.wikipedia.org/wiki/Vomiting" TargetMode="External"/><Relationship Id="rId7" Type="http://schemas.openxmlformats.org/officeDocument/2006/relationships/hyperlink" Target="https://en.wikipedia.org/wiki/Blood" TargetMode="External"/><Relationship Id="rId12" Type="http://schemas.openxmlformats.org/officeDocument/2006/relationships/hyperlink" Target="https://en.wikipedia.org/wiki/Arsenic_poisoning#cite_note-Rat2003-1"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en.wikipedia.org/wiki/Diarrhea" TargetMode="External"/><Relationship Id="rId11" Type="http://schemas.openxmlformats.org/officeDocument/2006/relationships/hyperlink" Target="https://en.wikipedia.org/wiki/Cancer" TargetMode="External"/><Relationship Id="rId5" Type="http://schemas.openxmlformats.org/officeDocument/2006/relationships/hyperlink" Target="https://en.wikipedia.org/wiki/Encephalopathy" TargetMode="External"/><Relationship Id="rId10" Type="http://schemas.openxmlformats.org/officeDocument/2006/relationships/hyperlink" Target="https://en.wikipedia.org/wiki/Neuropathy" TargetMode="External"/><Relationship Id="rId4" Type="http://schemas.openxmlformats.org/officeDocument/2006/relationships/hyperlink" Target="https://en.wikipedia.org/wiki/Abdominal_pain" TargetMode="External"/><Relationship Id="rId9" Type="http://schemas.openxmlformats.org/officeDocument/2006/relationships/hyperlink" Target="https://en.wikipedia.org/wiki/Heart_disease" TargetMode="External"/></Relationships>
</file>

<file path=ppt/slides/_rels/slide82.xml.rels><?xml version="1.0" encoding="UTF-8" standalone="yes"?>
<Relationships xmlns="http://schemas.openxmlformats.org/package/2006/relationships"><Relationship Id="rId3" Type="http://schemas.openxmlformats.org/officeDocument/2006/relationships/hyperlink" Target="https://www.mouthhealthy.org/en/az-topics/f/fluorosi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medicalnewstoday.com/articles/173312.php" TargetMode="Externa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ecoursesonline.iasri.res.in/mod/page/view.php?id=4539"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hyperlink" Target="https://en.wikipedia.org/wiki/Photosynthesis" TargetMode="External"/><Relationship Id="rId3" Type="http://schemas.openxmlformats.org/officeDocument/2006/relationships/hyperlink" Target="https://en.wikipedia.org/wiki/Natural" TargetMode="External"/><Relationship Id="rId7" Type="http://schemas.openxmlformats.org/officeDocument/2006/relationships/hyperlink" Target="https://en.wikipedia.org/wiki/Organic_molecules"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hyperlink" Target="https://en.wikipedia.org/wiki/Organism" TargetMode="External"/><Relationship Id="rId11" Type="http://schemas.openxmlformats.org/officeDocument/2006/relationships/image" Target="../media/image12.jpeg"/><Relationship Id="rId5" Type="http://schemas.openxmlformats.org/officeDocument/2006/relationships/hyperlink" Target="https://en.wikipedia.org/wiki/Anaerobic_decomposition" TargetMode="External"/><Relationship Id="rId10" Type="http://schemas.openxmlformats.org/officeDocument/2006/relationships/image" Target="../media/image1.png"/><Relationship Id="rId4" Type="http://schemas.openxmlformats.org/officeDocument/2006/relationships/hyperlink" Target="https://en.wikipedia.org/wiki/Earth%27s_crust" TargetMode="External"/><Relationship Id="rId9" Type="http://schemas.openxmlformats.org/officeDocument/2006/relationships/hyperlink" Target="https://en.wikipedia.org/wiki/Combustion" TargetMode="External"/></Relationships>
</file>

<file path=ppt/slides/_rels/slide91.xml.rels><?xml version="1.0" encoding="UTF-8" standalone="yes"?>
<Relationships xmlns="http://schemas.openxmlformats.org/package/2006/relationships"><Relationship Id="rId8" Type="http://schemas.openxmlformats.org/officeDocument/2006/relationships/hyperlink" Target="https://en.wikipedia.org/wiki/Volatility_(chemistry)" TargetMode="External"/><Relationship Id="rId13" Type="http://schemas.openxmlformats.org/officeDocument/2006/relationships/hyperlink" Target="https://en.wikipedia.org/wiki/World_energy_consumption" TargetMode="External"/><Relationship Id="rId18" Type="http://schemas.openxmlformats.org/officeDocument/2006/relationships/hyperlink" Target="https://en.wikipedia.org/wiki/Solar_energy" TargetMode="External"/><Relationship Id="rId3" Type="http://schemas.openxmlformats.org/officeDocument/2006/relationships/hyperlink" Target="https://en.wikipedia.org/wiki/Petroleum" TargetMode="External"/><Relationship Id="rId21" Type="http://schemas.openxmlformats.org/officeDocument/2006/relationships/hyperlink" Target="https://en.wikipedia.org/wiki/Wood_fuel" TargetMode="External"/><Relationship Id="rId7" Type="http://schemas.openxmlformats.org/officeDocument/2006/relationships/hyperlink" Target="https://en.wikipedia.org/wiki/Propane" TargetMode="External"/><Relationship Id="rId12" Type="http://schemas.openxmlformats.org/officeDocument/2006/relationships/hyperlink" Target="https://en.wikipedia.org/wiki/Primary_energy" TargetMode="External"/><Relationship Id="rId17" Type="http://schemas.openxmlformats.org/officeDocument/2006/relationships/hyperlink" Target="https://en.wikipedia.org/wiki/Geothermal_power" TargetMode="External"/><Relationship Id="rId2" Type="http://schemas.openxmlformats.org/officeDocument/2006/relationships/hyperlink" Target="https://en.wikipedia.org/wiki/Carbon" TargetMode="External"/><Relationship Id="rId16" Type="http://schemas.openxmlformats.org/officeDocument/2006/relationships/hyperlink" Target="https://en.wikipedia.org/wiki/Renewable_energy" TargetMode="External"/><Relationship Id="rId20" Type="http://schemas.openxmlformats.org/officeDocument/2006/relationships/hyperlink" Target="https://en.wikipedia.org/wiki/Wind_power" TargetMode="External"/><Relationship Id="rId1" Type="http://schemas.openxmlformats.org/officeDocument/2006/relationships/slideLayout" Target="../slideLayouts/slideLayout2.xml"/><Relationship Id="rId6" Type="http://schemas.openxmlformats.org/officeDocument/2006/relationships/hyperlink" Target="https://en.wikipedia.org/wiki/Kerosene" TargetMode="External"/><Relationship Id="rId11" Type="http://schemas.openxmlformats.org/officeDocument/2006/relationships/hyperlink" Target="https://en.wikipedia.org/wiki/Anthracite" TargetMode="External"/><Relationship Id="rId24" Type="http://schemas.openxmlformats.org/officeDocument/2006/relationships/image" Target="../media/image1.png"/><Relationship Id="rId5" Type="http://schemas.openxmlformats.org/officeDocument/2006/relationships/hyperlink" Target="https://en.wikipedia.org/wiki/Natural_gas" TargetMode="External"/><Relationship Id="rId15" Type="http://schemas.openxmlformats.org/officeDocument/2006/relationships/hyperlink" Target="https://en.wikipedia.org/wiki/Hydroelectricity" TargetMode="External"/><Relationship Id="rId23" Type="http://schemas.openxmlformats.org/officeDocument/2006/relationships/hyperlink" Target="https://www.slideshare.net/danbel2/fossil-fuels-powerpoint?next_slideshow=1" TargetMode="External"/><Relationship Id="rId10" Type="http://schemas.openxmlformats.org/officeDocument/2006/relationships/hyperlink" Target="https://en.wikipedia.org/wiki/Methane" TargetMode="External"/><Relationship Id="rId19" Type="http://schemas.openxmlformats.org/officeDocument/2006/relationships/hyperlink" Target="https://en.wikipedia.org/wiki/Tidal_power" TargetMode="External"/><Relationship Id="rId4" Type="http://schemas.openxmlformats.org/officeDocument/2006/relationships/hyperlink" Target="https://en.wikipedia.org/wiki/Coal" TargetMode="External"/><Relationship Id="rId9" Type="http://schemas.openxmlformats.org/officeDocument/2006/relationships/hyperlink" Target="https://en.wikipedia.org/wiki/Hydrogen" TargetMode="External"/><Relationship Id="rId14" Type="http://schemas.openxmlformats.org/officeDocument/2006/relationships/hyperlink" Target="https://en.wikipedia.org/wiki/Nuclear_power" TargetMode="External"/><Relationship Id="rId22" Type="http://schemas.openxmlformats.org/officeDocument/2006/relationships/hyperlink" Target="https://en.wikipedia.org/wiki/Waste-to-energy" TargetMode="External"/></Relationships>
</file>

<file path=ppt/slides/_rels/slide92.xml.rels><?xml version="1.0" encoding="UTF-8" standalone="yes"?>
<Relationships xmlns="http://schemas.openxmlformats.org/package/2006/relationships"><Relationship Id="rId3" Type="http://schemas.openxmlformats.org/officeDocument/2006/relationships/hyperlink" Target="http://ecoursesonline.iasri.res.in/mod/page/view.php?id=4535"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hyperlink" Target="https://en.wikipedia.org/wiki/Nitrogen" TargetMode="External"/><Relationship Id="rId3" Type="http://schemas.openxmlformats.org/officeDocument/2006/relationships/hyperlink" Target="https://en.wikipedia.org/wiki/Hydrocarbon" TargetMode="External"/><Relationship Id="rId7" Type="http://schemas.openxmlformats.org/officeDocument/2006/relationships/hyperlink" Target="https://en.wikipedia.org/wiki/Carbon_dioxide"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en.wikipedia.org/wiki/Alkanes" TargetMode="External"/><Relationship Id="rId5" Type="http://schemas.openxmlformats.org/officeDocument/2006/relationships/hyperlink" Target="https://en.wikipedia.org/wiki/Methane" TargetMode="External"/><Relationship Id="rId10" Type="http://schemas.openxmlformats.org/officeDocument/2006/relationships/hyperlink" Target="https://en.wikipedia.org/wiki/Helium" TargetMode="External"/><Relationship Id="rId4" Type="http://schemas.openxmlformats.org/officeDocument/2006/relationships/hyperlink" Target="https://en.wikipedia.org/wiki/Gas" TargetMode="External"/><Relationship Id="rId9" Type="http://schemas.openxmlformats.org/officeDocument/2006/relationships/hyperlink" Target="https://en.wikipedia.org/wiki/Hydrogen_sulfide" TargetMode="External"/></Relationships>
</file>

<file path=ppt/slides/_rels/slide94.xml.rels><?xml version="1.0" encoding="UTF-8" standalone="yes"?>
<Relationships xmlns="http://schemas.openxmlformats.org/package/2006/relationships"><Relationship Id="rId8" Type="http://schemas.openxmlformats.org/officeDocument/2006/relationships/hyperlink" Target="https://en.wikipedia.org/wiki/Coal_bed" TargetMode="External"/><Relationship Id="rId13" Type="http://schemas.openxmlformats.org/officeDocument/2006/relationships/hyperlink" Target="https://en.wikipedia.org/wiki/Bogs" TargetMode="External"/><Relationship Id="rId3" Type="http://schemas.openxmlformats.org/officeDocument/2006/relationships/hyperlink" Target="https://en.wikipedia.org/wiki/Non-renewable_resource" TargetMode="External"/><Relationship Id="rId7" Type="http://schemas.openxmlformats.org/officeDocument/2006/relationships/hyperlink" Target="https://en.wikipedia.org/wiki/Organic_compound" TargetMode="External"/><Relationship Id="rId12" Type="http://schemas.openxmlformats.org/officeDocument/2006/relationships/hyperlink" Target="https://en.wikipedia.org/wiki/Marshe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en.wikipedia.org/wiki/Plastics" TargetMode="External"/><Relationship Id="rId11" Type="http://schemas.openxmlformats.org/officeDocument/2006/relationships/hyperlink" Target="https://en.wikipedia.org/wiki/Methanogenic" TargetMode="External"/><Relationship Id="rId5" Type="http://schemas.openxmlformats.org/officeDocument/2006/relationships/hyperlink" Target="https://en.wikipedia.org/wiki/Natural_gas_vehicle" TargetMode="External"/><Relationship Id="rId10" Type="http://schemas.openxmlformats.org/officeDocument/2006/relationships/hyperlink" Target="https://en.wikipedia.org/wiki/Petroleum" TargetMode="External"/><Relationship Id="rId4" Type="http://schemas.openxmlformats.org/officeDocument/2006/relationships/hyperlink" Target="https://en.wikipedia.org/wiki/Hydrocarbon" TargetMode="External"/><Relationship Id="rId9" Type="http://schemas.openxmlformats.org/officeDocument/2006/relationships/hyperlink" Target="https://en.wikipedia.org/wiki/Methane_clathrate" TargetMode="External"/><Relationship Id="rId14" Type="http://schemas.openxmlformats.org/officeDocument/2006/relationships/hyperlink" Target="https://en.wikipedia.org/wiki/Landfills" TargetMode="External"/></Relationships>
</file>

<file path=ppt/slides/_rels/slide95.xml.rels><?xml version="1.0" encoding="UTF-8" standalone="yes"?>
<Relationships xmlns="http://schemas.openxmlformats.org/package/2006/relationships"><Relationship Id="rId3" Type="http://schemas.openxmlformats.org/officeDocument/2006/relationships/hyperlink" Target="https://www.solarschools.net/glossary#letter-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solarschools.net/glossary#letter-a" TargetMode="External"/></Relationships>
</file>

<file path=ppt/slides/_rels/slide9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2209800" y="914400"/>
            <a:ext cx="5410200" cy="898525"/>
          </a:xfrm>
        </p:spPr>
        <p:style>
          <a:lnRef idx="2">
            <a:schemeClr val="accent5"/>
          </a:lnRef>
          <a:fillRef idx="1">
            <a:schemeClr val="lt1"/>
          </a:fillRef>
          <a:effectRef idx="0">
            <a:schemeClr val="accent5"/>
          </a:effectRef>
          <a:fontRef idx="minor">
            <a:schemeClr val="dk1"/>
          </a:fontRef>
        </p:style>
        <p:txBody>
          <a:bodyPr>
            <a:normAutofit/>
          </a:bodyPr>
          <a:lstStyle/>
          <a:p>
            <a:r>
              <a:rPr lang="en-US" sz="2500" dirty="0">
                <a:solidFill>
                  <a:schemeClr val="tx1"/>
                </a:solidFill>
                <a:latin typeface="Times New Roman" panose="02020603050405020304" pitchFamily="18" charset="0"/>
                <a:cs typeface="Times New Roman" panose="02020603050405020304" pitchFamily="18" charset="0"/>
              </a:rPr>
              <a:t>Faculty Introduction</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533400" y="2545086"/>
            <a:ext cx="4038600" cy="2499989"/>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Dr. P </a:t>
            </a:r>
            <a:r>
              <a:rPr lang="en-US" sz="2400" dirty="0" err="1">
                <a:solidFill>
                  <a:schemeClr val="tx1"/>
                </a:solidFill>
              </a:rPr>
              <a:t>P</a:t>
            </a:r>
            <a:r>
              <a:rPr lang="en-US" sz="2400" dirty="0">
                <a:solidFill>
                  <a:schemeClr val="tx1"/>
                </a:solidFill>
              </a:rPr>
              <a:t> Giri</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err="1">
                <a:solidFill>
                  <a:schemeClr val="tx1"/>
                </a:solidFill>
              </a:rPr>
              <a:t>M.Sc.M.Phil,PhD</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Professor</a:t>
            </a:r>
          </a:p>
          <a:p>
            <a:pPr algn="ctr">
              <a:spcBef>
                <a:spcPct val="20000"/>
              </a:spcBef>
              <a:defRPr/>
            </a:pPr>
            <a:r>
              <a:rPr lang="en-US" sz="2400" baseline="0" dirty="0">
                <a:solidFill>
                  <a:schemeClr val="tx1"/>
                </a:solidFill>
              </a:rPr>
              <a:t>Department of </a:t>
            </a:r>
            <a:r>
              <a:rPr lang="en-US" sz="2400" dirty="0">
                <a:solidFill>
                  <a:schemeClr val="tx1"/>
                </a:solidFill>
              </a:rPr>
              <a:t>Chemistry</a:t>
            </a:r>
            <a:endParaRPr kumimoji="0" lang="en-US" sz="2400" b="0" i="0" u="none" strike="noStrike" kern="1200" cap="none" spc="0" normalizeH="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5C886F9C-6856-49CB-9B2E-791388F63A81}" type="datetime1">
              <a:rPr lang="en-US" smtClean="0"/>
              <a:t>11/17/2021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477000" y="2590800"/>
            <a:ext cx="1524000" cy="1524000"/>
          </a:xfrm>
          <a:prstGeom prst="rect">
            <a:avLst/>
          </a:prstGeom>
          <a:noFill/>
        </p:spPr>
      </p:pic>
      <p:sp>
        <p:nvSpPr>
          <p:cNvPr id="13" name="Footer Placeholder 12"/>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P.P. Giri      EVS (ANC 0302)           Unit II</a:t>
            </a:r>
            <a:endParaRPr lang="en-US" dirty="0"/>
          </a:p>
        </p:txBody>
      </p:sp>
      <p:pic>
        <p:nvPicPr>
          <p:cNvPr id="16" name="Picture 15">
            <a:extLst>
              <a:ext uri="{FF2B5EF4-FFF2-40B4-BE49-F238E27FC236}">
                <a16:creationId xmlns:a16="http://schemas.microsoft.com/office/drawing/2014/main" id="{FB041331-85D7-43D0-AD2E-475F064769FC}"/>
              </a:ext>
            </a:extLst>
          </p:cNvPr>
          <p:cNvPicPr>
            <a:picLocks noChangeAspect="1"/>
          </p:cNvPicPr>
          <p:nvPr/>
        </p:nvPicPr>
        <p:blipFill>
          <a:blip r:embed="rId6"/>
          <a:stretch>
            <a:fillRect/>
          </a:stretch>
        </p:blipFill>
        <p:spPr>
          <a:xfrm>
            <a:off x="5486400" y="2383236"/>
            <a:ext cx="3048000" cy="25697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5114"/>
            <a:ext cx="8229600" cy="5215336"/>
          </a:xfrm>
        </p:spPr>
        <p:txBody>
          <a:bodyPr>
            <a:normAutofit/>
          </a:bodyPr>
          <a:lstStyle/>
          <a:p>
            <a:r>
              <a:rPr lang="en-US" sz="2000" b="1" dirty="0"/>
              <a:t>To help the students in realizing the inter-relationship between man and environment and help the students in acquiring basic knowledge about environment.</a:t>
            </a:r>
          </a:p>
          <a:p>
            <a:r>
              <a:rPr lang="en-US" sz="2000" dirty="0"/>
              <a:t>To develop the sense of awareness among the students about environment and its various problems.</a:t>
            </a:r>
          </a:p>
          <a:p>
            <a:r>
              <a:rPr lang="en-US" sz="2000" dirty="0"/>
              <a:t>To create positive attitude about environment among the student.</a:t>
            </a:r>
          </a:p>
          <a:p>
            <a:r>
              <a:rPr lang="en-US" sz="2000" dirty="0"/>
              <a:t>To develop proper skill required for the fulfillment of the aims of environmental education and educational evaluations</a:t>
            </a:r>
          </a:p>
          <a:p>
            <a:r>
              <a:rPr lang="en-US" sz="2000" dirty="0"/>
              <a:t>To develop the capability of using skills to fulfill the required aims, to realize and solve environmental problems through social, political, cultural and educational processes</a:t>
            </a:r>
          </a:p>
          <a:p>
            <a:endParaRPr lang="en-US" sz="2800" dirty="0"/>
          </a:p>
          <a:p>
            <a:endParaRPr lang="en-US" sz="2800" dirty="0"/>
          </a:p>
          <a:p>
            <a:endParaRPr lang="en-US" sz="2800" dirty="0"/>
          </a:p>
        </p:txBody>
      </p:sp>
      <p:sp>
        <p:nvSpPr>
          <p:cNvPr id="4" name="Date Placeholder 3"/>
          <p:cNvSpPr>
            <a:spLocks noGrp="1"/>
          </p:cNvSpPr>
          <p:nvPr>
            <p:ph type="dt" sz="half" idx="10"/>
          </p:nvPr>
        </p:nvSpPr>
        <p:spPr/>
        <p:txBody>
          <a:bodyPr/>
          <a:lstStyle/>
          <a:p>
            <a:fld id="{6C3DA1F9-C55D-420C-983A-54B818405B42}" type="datetime1">
              <a:rPr lang="en-US" smtClean="0"/>
              <a:t>11/17/2021</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Dr. P.P. Giri      EVS (ANC 0302)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Objectives(CO1)</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8C4B08-E684-4A3A-BDAC-8D6CA3592965}"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Non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4C9B3D86-54E8-4FB9-A3AD-F66519BE1B7F}"/>
              </a:ext>
            </a:extLst>
          </p:cNvPr>
          <p:cNvSpPr txBox="1"/>
          <p:nvPr/>
        </p:nvSpPr>
        <p:spPr>
          <a:xfrm>
            <a:off x="685800" y="1006220"/>
            <a:ext cx="8001000" cy="3139321"/>
          </a:xfrm>
          <a:prstGeom prst="rect">
            <a:avLst/>
          </a:prstGeom>
          <a:noFill/>
        </p:spPr>
        <p:txBody>
          <a:bodyPr wrap="square">
            <a:spAutoFit/>
          </a:bodyPr>
          <a:lstStyle/>
          <a:p>
            <a:pPr algn="l"/>
            <a:r>
              <a:rPr lang="en-US" b="1" i="0" dirty="0">
                <a:solidFill>
                  <a:srgbClr val="1C1C1C"/>
                </a:solidFill>
                <a:effectLst/>
                <a:latin typeface="Times" panose="02020603050405020304" pitchFamily="18" charset="0"/>
                <a:cs typeface="Times" panose="02020603050405020304" pitchFamily="18" charset="0"/>
              </a:rPr>
              <a:t>Petroleum</a:t>
            </a:r>
            <a:endParaRPr lang="en-US" b="0" i="0" dirty="0">
              <a:solidFill>
                <a:srgbClr val="1C1C1C"/>
              </a:solidFill>
              <a:effectLst/>
              <a:latin typeface="Times" panose="02020603050405020304" pitchFamily="18" charset="0"/>
              <a:cs typeface="Times" panose="02020603050405020304" pitchFamily="18" charset="0"/>
            </a:endParaRPr>
          </a:p>
          <a:p>
            <a:pPr marL="285750" indent="-285750" algn="just">
              <a:buFont typeface="Arial" panose="020B0604020202020204" pitchFamily="34" charset="0"/>
              <a:buChar char="•"/>
            </a:pPr>
            <a:r>
              <a:rPr lang="en-US" b="0" i="0" dirty="0">
                <a:solidFill>
                  <a:srgbClr val="1C1C1C"/>
                </a:solidFill>
                <a:effectLst/>
                <a:latin typeface="Times" panose="02020603050405020304" pitchFamily="18" charset="0"/>
                <a:cs typeface="Times" panose="02020603050405020304" pitchFamily="18" charset="0"/>
              </a:rPr>
              <a:t>Also referred to as </a:t>
            </a:r>
            <a:r>
              <a:rPr lang="en-US" b="1" i="0" dirty="0">
                <a:solidFill>
                  <a:srgbClr val="1C1C1C"/>
                </a:solidFill>
                <a:effectLst/>
                <a:latin typeface="Times" panose="02020603050405020304" pitchFamily="18" charset="0"/>
                <a:cs typeface="Times" panose="02020603050405020304" pitchFamily="18" charset="0"/>
              </a:rPr>
              <a:t>oil </a:t>
            </a:r>
            <a:r>
              <a:rPr lang="en-US" b="0" i="0" dirty="0">
                <a:solidFill>
                  <a:srgbClr val="1C1C1C"/>
                </a:solidFill>
                <a:effectLst/>
                <a:latin typeface="Times" panose="02020603050405020304" pitchFamily="18" charset="0"/>
                <a:cs typeface="Times" panose="02020603050405020304" pitchFamily="18" charset="0"/>
              </a:rPr>
              <a:t>or </a:t>
            </a:r>
            <a:r>
              <a:rPr lang="en-US" b="1" i="0" dirty="0">
                <a:solidFill>
                  <a:srgbClr val="1C1C1C"/>
                </a:solidFill>
                <a:effectLst/>
                <a:latin typeface="Times" panose="02020603050405020304" pitchFamily="18" charset="0"/>
                <a:cs typeface="Times" panose="02020603050405020304" pitchFamily="18" charset="0"/>
              </a:rPr>
              <a:t>crude oil</a:t>
            </a:r>
            <a:r>
              <a:rPr lang="en-US" b="0" i="0" dirty="0">
                <a:solidFill>
                  <a:srgbClr val="1C1C1C"/>
                </a:solidFill>
                <a:effectLst/>
                <a:latin typeface="Times" panose="02020603050405020304" pitchFamily="18" charset="0"/>
                <a:cs typeface="Times" panose="02020603050405020304" pitchFamily="18" charset="0"/>
              </a:rPr>
              <a:t>, petroleum keeps much of the world’s wheels spinning: about half of the world’s supply of this liquid fossil fuel is converted into </a:t>
            </a:r>
            <a:r>
              <a:rPr lang="en-US" b="1" i="0" dirty="0">
                <a:solidFill>
                  <a:srgbClr val="1C1C1C"/>
                </a:solidFill>
                <a:effectLst/>
                <a:latin typeface="Times" panose="02020603050405020304" pitchFamily="18" charset="0"/>
                <a:cs typeface="Times" panose="02020603050405020304" pitchFamily="18" charset="0"/>
              </a:rPr>
              <a:t>gasoline</a:t>
            </a:r>
            <a:r>
              <a:rPr lang="en-US" b="0" i="0" dirty="0">
                <a:solidFill>
                  <a:srgbClr val="1C1C1C"/>
                </a:solidFill>
                <a:effectLst/>
                <a:latin typeface="Times" panose="02020603050405020304" pitchFamily="18" charset="0"/>
                <a:cs typeface="Times" panose="02020603050405020304" pitchFamily="18" charset="0"/>
              </a:rPr>
              <a:t>. </a:t>
            </a:r>
          </a:p>
          <a:p>
            <a:pPr marL="285750" indent="-285750" algn="just">
              <a:buFont typeface="Arial" panose="020B0604020202020204" pitchFamily="34" charset="0"/>
              <a:buChar char="•"/>
            </a:pPr>
            <a:r>
              <a:rPr lang="en-US" b="0" i="0" dirty="0">
                <a:solidFill>
                  <a:srgbClr val="1C1C1C"/>
                </a:solidFill>
                <a:effectLst/>
                <a:latin typeface="Times" panose="02020603050405020304" pitchFamily="18" charset="0"/>
                <a:cs typeface="Times" panose="02020603050405020304" pitchFamily="18" charset="0"/>
              </a:rPr>
              <a:t>Petroleum is an easily portable source of (nonrenewable) energy that allows people to stay on the move. </a:t>
            </a:r>
          </a:p>
          <a:p>
            <a:pPr marL="285750" indent="-285750" algn="just">
              <a:buFont typeface="Arial" panose="020B0604020202020204" pitchFamily="34" charset="0"/>
              <a:buChar char="•"/>
            </a:pPr>
            <a:r>
              <a:rPr lang="en-US" b="0" i="0" dirty="0">
                <a:solidFill>
                  <a:srgbClr val="1C1C1C"/>
                </a:solidFill>
                <a:effectLst/>
                <a:latin typeface="Times" panose="02020603050405020304" pitchFamily="18" charset="0"/>
                <a:cs typeface="Times" panose="02020603050405020304" pitchFamily="18" charset="0"/>
              </a:rPr>
              <a:t>But the </a:t>
            </a:r>
            <a:r>
              <a:rPr lang="en-US" b="1" i="0" dirty="0">
                <a:solidFill>
                  <a:srgbClr val="1C1C1C"/>
                </a:solidFill>
                <a:effectLst/>
                <a:latin typeface="Times" panose="02020603050405020304" pitchFamily="18" charset="0"/>
                <a:cs typeface="Times" panose="02020603050405020304" pitchFamily="18" charset="0"/>
              </a:rPr>
              <a:t>disadvantages of petroleum</a:t>
            </a:r>
            <a:r>
              <a:rPr lang="en-US" b="0" i="0" dirty="0">
                <a:solidFill>
                  <a:srgbClr val="1C1C1C"/>
                </a:solidFill>
                <a:effectLst/>
                <a:latin typeface="Times" panose="02020603050405020304" pitchFamily="18" charset="0"/>
                <a:cs typeface="Times" panose="02020603050405020304" pitchFamily="18" charset="0"/>
              </a:rPr>
              <a:t> in this day and age cannot be ignored: burning gasoline releases toxins into the air that humans breathe.</a:t>
            </a:r>
          </a:p>
          <a:p>
            <a:pPr marL="285750" indent="-285750" algn="just">
              <a:buFont typeface="Arial" panose="020B0604020202020204" pitchFamily="34" charset="0"/>
              <a:buChar char="•"/>
            </a:pPr>
            <a:r>
              <a:rPr lang="en-US" b="0" i="0" dirty="0">
                <a:solidFill>
                  <a:srgbClr val="1C1C1C"/>
                </a:solidFill>
                <a:effectLst/>
                <a:latin typeface="Times" panose="02020603050405020304" pitchFamily="18" charset="0"/>
                <a:cs typeface="Times" panose="02020603050405020304" pitchFamily="18" charset="0"/>
              </a:rPr>
              <a:t>Oil is extracted via a range of </a:t>
            </a:r>
            <a:r>
              <a:rPr lang="en-US" b="1" i="0" dirty="0">
                <a:solidFill>
                  <a:srgbClr val="1C1C1C"/>
                </a:solidFill>
                <a:effectLst/>
                <a:latin typeface="Times" panose="02020603050405020304" pitchFamily="18" charset="0"/>
                <a:cs typeface="Times" panose="02020603050405020304" pitchFamily="18" charset="0"/>
              </a:rPr>
              <a:t>drilling</a:t>
            </a:r>
            <a:r>
              <a:rPr lang="en-US" b="0" i="0" dirty="0">
                <a:solidFill>
                  <a:srgbClr val="1C1C1C"/>
                </a:solidFill>
                <a:effectLst/>
                <a:latin typeface="Times" panose="02020603050405020304" pitchFamily="18" charset="0"/>
                <a:cs typeface="Times" panose="02020603050405020304" pitchFamily="18" charset="0"/>
              </a:rPr>
              <a:t> methods that carry with them many inherent risks, including possible </a:t>
            </a:r>
            <a:r>
              <a:rPr lang="en-US" b="1" i="0" dirty="0">
                <a:solidFill>
                  <a:srgbClr val="1C1C1C"/>
                </a:solidFill>
                <a:effectLst/>
                <a:latin typeface="Times" panose="02020603050405020304" pitchFamily="18" charset="0"/>
                <a:cs typeface="Times" panose="02020603050405020304" pitchFamily="18" charset="0"/>
              </a:rPr>
              <a:t>oil spills</a:t>
            </a:r>
            <a:r>
              <a:rPr lang="en-US" b="0" i="0" dirty="0">
                <a:solidFill>
                  <a:srgbClr val="1C1C1C"/>
                </a:solidFill>
                <a:effectLst/>
                <a:latin typeface="Times" panose="02020603050405020304" pitchFamily="18" charset="0"/>
                <a:cs typeface="Times" panose="02020603050405020304" pitchFamily="18" charset="0"/>
              </a:rPr>
              <a:t>, which can be devastating for the environment.</a:t>
            </a:r>
          </a:p>
        </p:txBody>
      </p:sp>
      <p:sp>
        <p:nvSpPr>
          <p:cNvPr id="2" name="Footer Placeholder 1">
            <a:extLst>
              <a:ext uri="{FF2B5EF4-FFF2-40B4-BE49-F238E27FC236}">
                <a16:creationId xmlns:a16="http://schemas.microsoft.com/office/drawing/2014/main" id="{A3739483-FEE2-4F81-A031-3EE914F839F3}"/>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12439748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C0E766-E113-48D7-A5CB-AC1F9633DB06}"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FA20D3A0-E8DC-4996-9075-29E41336E358}"/>
              </a:ext>
            </a:extLst>
          </p:cNvPr>
          <p:cNvSpPr txBox="1"/>
          <p:nvPr/>
        </p:nvSpPr>
        <p:spPr>
          <a:xfrm>
            <a:off x="555523" y="739497"/>
            <a:ext cx="8077200" cy="5632311"/>
          </a:xfrm>
          <a:prstGeom prst="rect">
            <a:avLst/>
          </a:prstGeom>
          <a:noFill/>
        </p:spPr>
        <p:txBody>
          <a:bodyPr wrap="square">
            <a:spAutoFit/>
          </a:bodyPr>
          <a:lstStyle/>
          <a:p>
            <a:r>
              <a:rPr lang="en-US" b="1" i="0" dirty="0">
                <a:effectLst/>
                <a:latin typeface="Times" panose="02020603050405020304" pitchFamily="18" charset="0"/>
                <a:cs typeface="Times" panose="02020603050405020304" pitchFamily="18" charset="0"/>
              </a:rPr>
              <a:t>Renewable energy</a:t>
            </a:r>
            <a:r>
              <a:rPr lang="en-US" b="0" i="0" dirty="0">
                <a:effectLst/>
                <a:latin typeface="Times" panose="02020603050405020304" pitchFamily="18" charset="0"/>
                <a:cs typeface="Times" panose="02020603050405020304" pitchFamily="18" charset="0"/>
              </a:rPr>
              <a:t> </a:t>
            </a:r>
          </a:p>
          <a:p>
            <a:pPr marL="285750" indent="-285750">
              <a:buFont typeface="Arial" panose="020B0604020202020204" pitchFamily="34" charset="0"/>
              <a:buChar char="•"/>
            </a:pPr>
            <a:r>
              <a:rPr lang="en-US" dirty="0">
                <a:latin typeface="Times" panose="02020603050405020304" pitchFamily="18" charset="0"/>
                <a:cs typeface="Times" panose="02020603050405020304" pitchFamily="18" charset="0"/>
              </a:rPr>
              <a:t>I</a:t>
            </a:r>
            <a:r>
              <a:rPr lang="en-US" b="0" i="0" dirty="0">
                <a:effectLst/>
                <a:latin typeface="Times" panose="02020603050405020304" pitchFamily="18" charset="0"/>
                <a:cs typeface="Times" panose="02020603050405020304" pitchFamily="18" charset="0"/>
              </a:rPr>
              <a:t>t is </a:t>
            </a:r>
            <a:r>
              <a:rPr lang="en-US" b="0" i="0" u="none" strike="noStrike" dirty="0">
                <a:effectLst/>
                <a:latin typeface="Times" panose="02020603050405020304" pitchFamily="18" charset="0"/>
                <a:cs typeface="Times" panose="02020603050405020304" pitchFamily="18" charset="0"/>
                <a:hlinkClick r:id="rId3" tooltip="Useful energy">
                  <a:extLst>
                    <a:ext uri="{A12FA001-AC4F-418D-AE19-62706E023703}">
                      <ahyp:hlinkClr xmlns:ahyp="http://schemas.microsoft.com/office/drawing/2018/hyperlinkcolor" val="tx"/>
                    </a:ext>
                  </a:extLst>
                </a:hlinkClick>
              </a:rPr>
              <a:t>useful energy</a:t>
            </a:r>
            <a:r>
              <a:rPr lang="en-US" b="0" i="0" dirty="0">
                <a:effectLst/>
                <a:latin typeface="Times" panose="02020603050405020304" pitchFamily="18" charset="0"/>
                <a:cs typeface="Times" panose="02020603050405020304" pitchFamily="18" charset="0"/>
              </a:rPr>
              <a:t> that is collected from </a:t>
            </a:r>
            <a:r>
              <a:rPr lang="en-US" b="0" i="0" u="none" strike="noStrike" dirty="0">
                <a:effectLst/>
                <a:latin typeface="Times" panose="02020603050405020304" pitchFamily="18" charset="0"/>
                <a:cs typeface="Times" panose="02020603050405020304" pitchFamily="18" charset="0"/>
                <a:hlinkClick r:id="rId4" tooltip="Renewable resource">
                  <a:extLst>
                    <a:ext uri="{A12FA001-AC4F-418D-AE19-62706E023703}">
                      <ahyp:hlinkClr xmlns:ahyp="http://schemas.microsoft.com/office/drawing/2018/hyperlinkcolor" val="tx"/>
                    </a:ext>
                  </a:extLst>
                </a:hlinkClick>
              </a:rPr>
              <a:t>renewable resources</a:t>
            </a:r>
            <a:r>
              <a:rPr lang="en-US" b="0" i="0" dirty="0">
                <a:effectLst/>
                <a:latin typeface="Times" panose="02020603050405020304" pitchFamily="18" charset="0"/>
                <a:cs typeface="Times" panose="02020603050405020304" pitchFamily="18" charset="0"/>
              </a:rPr>
              <a:t>, which are naturally replenished on a </a:t>
            </a:r>
            <a:r>
              <a:rPr lang="en-US" b="0" i="0" u="none" strike="noStrike" dirty="0">
                <a:effectLst/>
                <a:latin typeface="Times" panose="02020603050405020304" pitchFamily="18" charset="0"/>
                <a:cs typeface="Times" panose="02020603050405020304" pitchFamily="18" charset="0"/>
                <a:hlinkClick r:id="rId5" tooltip="Orders of magnitude (time)">
                  <a:extLst>
                    <a:ext uri="{A12FA001-AC4F-418D-AE19-62706E023703}">
                      <ahyp:hlinkClr xmlns:ahyp="http://schemas.microsoft.com/office/drawing/2018/hyperlinkcolor" val="tx"/>
                    </a:ext>
                  </a:extLst>
                </a:hlinkClick>
              </a:rPr>
              <a:t>human timescale</a:t>
            </a:r>
            <a:r>
              <a:rPr lang="en-US" b="0" i="0" dirty="0">
                <a:effectLst/>
                <a:latin typeface="Times" panose="02020603050405020304" pitchFamily="18" charset="0"/>
                <a:cs typeface="Times" panose="02020603050405020304" pitchFamily="18" charset="0"/>
              </a:rPr>
              <a:t>, including </a:t>
            </a:r>
            <a:r>
              <a:rPr lang="en-US" b="0" i="0" u="none" strike="noStrike" dirty="0">
                <a:effectLst/>
                <a:latin typeface="Times" panose="02020603050405020304" pitchFamily="18" charset="0"/>
                <a:cs typeface="Times" panose="02020603050405020304" pitchFamily="18" charset="0"/>
                <a:hlinkClick r:id="rId6" tooltip="Carbon neutral">
                  <a:extLst>
                    <a:ext uri="{A12FA001-AC4F-418D-AE19-62706E023703}">
                      <ahyp:hlinkClr xmlns:ahyp="http://schemas.microsoft.com/office/drawing/2018/hyperlinkcolor" val="tx"/>
                    </a:ext>
                  </a:extLst>
                </a:hlinkClick>
              </a:rPr>
              <a:t>carbon neutral</a:t>
            </a:r>
            <a:r>
              <a:rPr lang="en-US" b="0" i="0" dirty="0">
                <a:effectLst/>
                <a:latin typeface="Times" panose="02020603050405020304" pitchFamily="18" charset="0"/>
                <a:cs typeface="Times" panose="02020603050405020304" pitchFamily="18" charset="0"/>
              </a:rPr>
              <a:t> sources like </a:t>
            </a:r>
            <a:r>
              <a:rPr lang="en-US" b="0" i="0" u="none" strike="noStrike" dirty="0">
                <a:effectLst/>
                <a:latin typeface="Times" panose="02020603050405020304" pitchFamily="18" charset="0"/>
                <a:cs typeface="Times" panose="02020603050405020304" pitchFamily="18" charset="0"/>
                <a:hlinkClick r:id="rId7" tooltip="Sunlight">
                  <a:extLst>
                    <a:ext uri="{A12FA001-AC4F-418D-AE19-62706E023703}">
                      <ahyp:hlinkClr xmlns:ahyp="http://schemas.microsoft.com/office/drawing/2018/hyperlinkcolor" val="tx"/>
                    </a:ext>
                  </a:extLst>
                </a:hlinkClick>
              </a:rPr>
              <a:t>sunlight</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8" tooltip="Wind power">
                  <a:extLst>
                    <a:ext uri="{A12FA001-AC4F-418D-AE19-62706E023703}">
                      <ahyp:hlinkClr xmlns:ahyp="http://schemas.microsoft.com/office/drawing/2018/hyperlinkcolor" val="tx"/>
                    </a:ext>
                  </a:extLst>
                </a:hlinkClick>
              </a:rPr>
              <a:t>wind</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9" tooltip="Rain">
                  <a:extLst>
                    <a:ext uri="{A12FA001-AC4F-418D-AE19-62706E023703}">
                      <ahyp:hlinkClr xmlns:ahyp="http://schemas.microsoft.com/office/drawing/2018/hyperlinkcolor" val="tx"/>
                    </a:ext>
                  </a:extLst>
                </a:hlinkClick>
              </a:rPr>
              <a:t>rain</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10" tooltip="Tidal power">
                  <a:extLst>
                    <a:ext uri="{A12FA001-AC4F-418D-AE19-62706E023703}">
                      <ahyp:hlinkClr xmlns:ahyp="http://schemas.microsoft.com/office/drawing/2018/hyperlinkcolor" val="tx"/>
                    </a:ext>
                  </a:extLst>
                </a:hlinkClick>
              </a:rPr>
              <a:t>tides</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11" tooltip="Wave power">
                  <a:extLst>
                    <a:ext uri="{A12FA001-AC4F-418D-AE19-62706E023703}">
                      <ahyp:hlinkClr xmlns:ahyp="http://schemas.microsoft.com/office/drawing/2018/hyperlinkcolor" val="tx"/>
                    </a:ext>
                  </a:extLst>
                </a:hlinkClick>
              </a:rPr>
              <a:t>waves</a:t>
            </a:r>
            <a:r>
              <a:rPr lang="en-US" b="0" i="0" dirty="0">
                <a:effectLst/>
                <a:latin typeface="Times" panose="02020603050405020304" pitchFamily="18" charset="0"/>
                <a:cs typeface="Times" panose="02020603050405020304" pitchFamily="18" charset="0"/>
              </a:rPr>
              <a:t>, and </a:t>
            </a:r>
            <a:r>
              <a:rPr lang="en-US" b="0" i="0" u="none" strike="noStrike" dirty="0">
                <a:effectLst/>
                <a:latin typeface="Times" panose="02020603050405020304" pitchFamily="18" charset="0"/>
                <a:cs typeface="Times" panose="02020603050405020304" pitchFamily="18" charset="0"/>
                <a:hlinkClick r:id="rId12" tooltip="Geothermal energy">
                  <a:extLst>
                    <a:ext uri="{A12FA001-AC4F-418D-AE19-62706E023703}">
                      <ahyp:hlinkClr xmlns:ahyp="http://schemas.microsoft.com/office/drawing/2018/hyperlinkcolor" val="tx"/>
                    </a:ext>
                  </a:extLst>
                </a:hlinkClick>
              </a:rPr>
              <a:t>geothermal heat</a:t>
            </a:r>
            <a:r>
              <a:rPr lang="en-US" b="0" i="0" u="none" strike="noStrike" dirty="0">
                <a:effectLst/>
                <a:latin typeface="Times" panose="02020603050405020304" pitchFamily="18" charset="0"/>
                <a:cs typeface="Times" panose="02020603050405020304" pitchFamily="18" charset="0"/>
              </a:rPr>
              <a:t>.</a:t>
            </a:r>
          </a:p>
          <a:p>
            <a:pPr marL="285750" indent="-285750">
              <a:buFont typeface="Arial" panose="020B0604020202020204" pitchFamily="34" charset="0"/>
              <a:buChar char="•"/>
            </a:pPr>
            <a:r>
              <a:rPr lang="en-US" dirty="0">
                <a:latin typeface="Times" panose="02020603050405020304" pitchFamily="18" charset="0"/>
                <a:cs typeface="Times" panose="02020603050405020304" pitchFamily="18" charset="0"/>
              </a:rPr>
              <a:t>It provides energy in four important areas: </a:t>
            </a:r>
            <a:r>
              <a:rPr lang="en-US" dirty="0">
                <a:latin typeface="Times" panose="02020603050405020304" pitchFamily="18" charset="0"/>
                <a:cs typeface="Times" panose="02020603050405020304" pitchFamily="18" charset="0"/>
                <a:hlinkClick r:id="rId13" tooltip="Electricity generation">
                  <a:extLst>
                    <a:ext uri="{A12FA001-AC4F-418D-AE19-62706E023703}">
                      <ahyp:hlinkClr xmlns:ahyp="http://schemas.microsoft.com/office/drawing/2018/hyperlinkcolor" val="tx"/>
                    </a:ext>
                  </a:extLst>
                </a:hlinkClick>
              </a:rPr>
              <a:t>electricity generation</a:t>
            </a:r>
            <a:r>
              <a:rPr lang="en-US" dirty="0">
                <a:latin typeface="Times" panose="02020603050405020304" pitchFamily="18" charset="0"/>
                <a:cs typeface="Times" panose="02020603050405020304" pitchFamily="18" charset="0"/>
              </a:rPr>
              <a:t>, </a:t>
            </a:r>
            <a:r>
              <a:rPr lang="en-US" dirty="0">
                <a:latin typeface="Times" panose="02020603050405020304" pitchFamily="18" charset="0"/>
                <a:cs typeface="Times" panose="02020603050405020304" pitchFamily="18" charset="0"/>
                <a:hlinkClick r:id="rId14" tooltip="Space heating">
                  <a:extLst>
                    <a:ext uri="{A12FA001-AC4F-418D-AE19-62706E023703}">
                      <ahyp:hlinkClr xmlns:ahyp="http://schemas.microsoft.com/office/drawing/2018/hyperlinkcolor" val="tx"/>
                    </a:ext>
                  </a:extLst>
                </a:hlinkClick>
              </a:rPr>
              <a:t>air</a:t>
            </a:r>
            <a:r>
              <a:rPr lang="en-US" dirty="0">
                <a:latin typeface="Times" panose="02020603050405020304" pitchFamily="18" charset="0"/>
                <a:cs typeface="Times" panose="02020603050405020304" pitchFamily="18" charset="0"/>
              </a:rPr>
              <a:t> and </a:t>
            </a:r>
            <a:r>
              <a:rPr lang="en-US" dirty="0">
                <a:latin typeface="Times" panose="02020603050405020304" pitchFamily="18" charset="0"/>
                <a:cs typeface="Times" panose="02020603050405020304" pitchFamily="18" charset="0"/>
                <a:hlinkClick r:id="rId15" tooltip="Water heating">
                  <a:extLst>
                    <a:ext uri="{A12FA001-AC4F-418D-AE19-62706E023703}">
                      <ahyp:hlinkClr xmlns:ahyp="http://schemas.microsoft.com/office/drawing/2018/hyperlinkcolor" val="tx"/>
                    </a:ext>
                  </a:extLst>
                </a:hlinkClick>
              </a:rPr>
              <a:t>water heating</a:t>
            </a:r>
            <a:r>
              <a:rPr lang="en-US" dirty="0">
                <a:latin typeface="Times" panose="02020603050405020304" pitchFamily="18" charset="0"/>
                <a:cs typeface="Times" panose="02020603050405020304" pitchFamily="18" charset="0"/>
              </a:rPr>
              <a:t>/</a:t>
            </a:r>
            <a:r>
              <a:rPr lang="en-US" dirty="0">
                <a:latin typeface="Times" panose="02020603050405020304" pitchFamily="18" charset="0"/>
                <a:cs typeface="Times" panose="02020603050405020304" pitchFamily="18" charset="0"/>
                <a:hlinkClick r:id="rId16" tooltip="Air conditioning">
                  <a:extLst>
                    <a:ext uri="{A12FA001-AC4F-418D-AE19-62706E023703}">
                      <ahyp:hlinkClr xmlns:ahyp="http://schemas.microsoft.com/office/drawing/2018/hyperlinkcolor" val="tx"/>
                    </a:ext>
                  </a:extLst>
                </a:hlinkClick>
              </a:rPr>
              <a:t>cooling</a:t>
            </a:r>
            <a:r>
              <a:rPr lang="en-US" dirty="0">
                <a:latin typeface="Times" panose="02020603050405020304" pitchFamily="18" charset="0"/>
                <a:cs typeface="Times" panose="02020603050405020304" pitchFamily="18" charset="0"/>
              </a:rPr>
              <a:t>, </a:t>
            </a:r>
            <a:r>
              <a:rPr lang="en-US" dirty="0">
                <a:latin typeface="Times" panose="02020603050405020304" pitchFamily="18" charset="0"/>
                <a:cs typeface="Times" panose="02020603050405020304" pitchFamily="18" charset="0"/>
                <a:hlinkClick r:id="rId17" tooltip="Transportation">
                  <a:extLst>
                    <a:ext uri="{A12FA001-AC4F-418D-AE19-62706E023703}">
                      <ahyp:hlinkClr xmlns:ahyp="http://schemas.microsoft.com/office/drawing/2018/hyperlinkcolor" val="tx"/>
                    </a:ext>
                  </a:extLst>
                </a:hlinkClick>
              </a:rPr>
              <a:t>transportation</a:t>
            </a:r>
            <a:r>
              <a:rPr lang="en-US" dirty="0">
                <a:latin typeface="Times" panose="02020603050405020304" pitchFamily="18" charset="0"/>
                <a:cs typeface="Times" panose="02020603050405020304" pitchFamily="18" charset="0"/>
              </a:rPr>
              <a:t>, and </a:t>
            </a:r>
            <a:r>
              <a:rPr lang="en-US" dirty="0">
                <a:latin typeface="Times" panose="02020603050405020304" pitchFamily="18" charset="0"/>
                <a:cs typeface="Times" panose="02020603050405020304" pitchFamily="18" charset="0"/>
                <a:hlinkClick r:id="rId18" tooltip="Stand-alone power system">
                  <a:extLst>
                    <a:ext uri="{A12FA001-AC4F-418D-AE19-62706E023703}">
                      <ahyp:hlinkClr xmlns:ahyp="http://schemas.microsoft.com/office/drawing/2018/hyperlinkcolor" val="tx"/>
                    </a:ext>
                  </a:extLst>
                </a:hlinkClick>
              </a:rPr>
              <a:t>rural (off-grid)</a:t>
            </a:r>
            <a:r>
              <a:rPr lang="en-US" dirty="0">
                <a:latin typeface="Times" panose="02020603050405020304" pitchFamily="18" charset="0"/>
                <a:cs typeface="Times" panose="02020603050405020304" pitchFamily="18" charset="0"/>
              </a:rPr>
              <a:t> energy services</a:t>
            </a:r>
            <a:r>
              <a:rPr lang="en-US" b="0" i="0" dirty="0">
                <a:effectLst/>
                <a:latin typeface="Arial" panose="020B0604020202020204" pitchFamily="34" charset="0"/>
              </a:rPr>
              <a:t>.</a:t>
            </a:r>
            <a:r>
              <a:rPr lang="en-IN" sz="1800" b="0" i="0" u="sng" strike="noStrike" dirty="0">
                <a:solidFill>
                  <a:srgbClr val="0563C1"/>
                </a:solidFill>
                <a:effectLst/>
                <a:latin typeface="Calibri" panose="020F0502020204030204" pitchFamily="34" charset="0"/>
                <a:hlinkClick r:id="rId19"/>
              </a:rPr>
              <a:t> </a:t>
            </a:r>
          </a:p>
          <a:p>
            <a:pPr algn="just"/>
            <a:r>
              <a:rPr lang="en-US" b="1" dirty="0"/>
              <a:t>Solar energy</a:t>
            </a:r>
          </a:p>
          <a:p>
            <a:pPr marL="742950" lvl="1" indent="-285750" algn="just">
              <a:buFont typeface="Arial" panose="020B0604020202020204" pitchFamily="34" charset="0"/>
              <a:buChar char="•"/>
            </a:pPr>
            <a:r>
              <a:rPr lang="en-US" dirty="0">
                <a:latin typeface="Times" panose="02020603050405020304" pitchFamily="18" charset="0"/>
                <a:cs typeface="Times" panose="02020603050405020304" pitchFamily="18" charset="0"/>
              </a:rPr>
              <a:t>Solar energy is the energy obtained by capturing  light and heat  (E = </a:t>
            </a:r>
            <a:r>
              <a:rPr lang="en-US" dirty="0" err="1">
                <a:latin typeface="Times" panose="02020603050405020304" pitchFamily="18" charset="0"/>
                <a:cs typeface="Times" panose="02020603050405020304" pitchFamily="18" charset="0"/>
              </a:rPr>
              <a:t>hν</a:t>
            </a:r>
            <a:r>
              <a:rPr lang="en-US" dirty="0">
                <a:latin typeface="Times" panose="02020603050405020304" pitchFamily="18" charset="0"/>
                <a:cs typeface="Times" panose="02020603050405020304" pitchFamily="18" charset="0"/>
              </a:rPr>
              <a:t>)from the Sun .</a:t>
            </a:r>
          </a:p>
          <a:p>
            <a:pPr marL="742950" lvl="1" indent="-285750" algn="just">
              <a:buFont typeface="Arial" panose="020B0604020202020204" pitchFamily="34" charset="0"/>
              <a:buChar char="•"/>
            </a:pPr>
            <a:r>
              <a:rPr lang="en-US" dirty="0">
                <a:latin typeface="Times" panose="02020603050405020304" pitchFamily="18" charset="0"/>
                <a:cs typeface="Times" panose="02020603050405020304" pitchFamily="18" charset="0"/>
              </a:rPr>
              <a:t>Energy from the Sun is referred to as solar energy</a:t>
            </a:r>
          </a:p>
          <a:p>
            <a:pPr marL="742950" lvl="1" indent="-285750" algn="just">
              <a:buFont typeface="Arial" panose="020B0604020202020204" pitchFamily="34" charset="0"/>
              <a:buChar char="•"/>
            </a:pPr>
            <a:r>
              <a:rPr lang="en-US" dirty="0">
                <a:latin typeface="Times" panose="02020603050405020304" pitchFamily="18" charset="0"/>
                <a:cs typeface="Times" panose="02020603050405020304" pitchFamily="18" charset="0"/>
              </a:rPr>
              <a:t>It is considered a green technology because it does not emit greenhouse gases</a:t>
            </a:r>
          </a:p>
          <a:p>
            <a:pPr marL="742950" lvl="1" indent="-285750" algn="just">
              <a:buFont typeface="Arial" panose="020B0604020202020204" pitchFamily="34" charset="0"/>
              <a:buChar char="•"/>
            </a:pPr>
            <a:r>
              <a:rPr lang="en-US" dirty="0">
                <a:latin typeface="Times" panose="02020603050405020304" pitchFamily="18" charset="0"/>
                <a:cs typeface="Times" panose="02020603050405020304" pitchFamily="18" charset="0"/>
              </a:rPr>
              <a:t>Solar energy is abundantly available and has been utilized since long both as electricity and as a source of heat</a:t>
            </a:r>
          </a:p>
          <a:p>
            <a:pPr lvl="1" algn="just"/>
            <a:r>
              <a:rPr lang="en-US" b="1" dirty="0">
                <a:latin typeface="Times" panose="02020603050405020304" pitchFamily="18" charset="0"/>
                <a:cs typeface="Times" panose="02020603050405020304" pitchFamily="18" charset="0"/>
              </a:rPr>
              <a:t>Solar technology can be broadly classified as :</a:t>
            </a:r>
          </a:p>
          <a:p>
            <a:pPr marL="914400" lvl="2" indent="0">
              <a:buNone/>
            </a:pPr>
            <a:r>
              <a:rPr lang="en-US" dirty="0">
                <a:latin typeface="Times" panose="02020603050405020304" pitchFamily="18" charset="0"/>
                <a:cs typeface="Times" panose="02020603050405020304" pitchFamily="18" charset="0"/>
              </a:rPr>
              <a:t>1.Active solar system</a:t>
            </a:r>
          </a:p>
          <a:p>
            <a:pPr marL="914400" lvl="2" indent="0">
              <a:buNone/>
            </a:pPr>
            <a:r>
              <a:rPr lang="en-US" dirty="0">
                <a:latin typeface="Times" panose="02020603050405020304" pitchFamily="18" charset="0"/>
                <a:cs typeface="Times" panose="02020603050405020304" pitchFamily="18" charset="0"/>
              </a:rPr>
              <a:t>2.Passive solar system</a:t>
            </a:r>
          </a:p>
          <a:p>
            <a:pPr marL="914400" lvl="2" indent="0">
              <a:buNone/>
            </a:pPr>
            <a:r>
              <a:rPr lang="en-US" dirty="0">
                <a:latin typeface="Times" panose="02020603050405020304" pitchFamily="18" charset="0"/>
                <a:cs typeface="Times" panose="02020603050405020304" pitchFamily="18" charset="0"/>
              </a:rPr>
              <a:t>Both active and passive solar energy systems can convert the sun’s rays into direct electricity, but their mechanisms are a bit </a:t>
            </a:r>
            <a:r>
              <a:rPr lang="en-US" dirty="0">
                <a:latin typeface="Times" panose="02020603050405020304" pitchFamily="18" charset="0"/>
                <a:cs typeface="Times" panose="02020603050405020304" pitchFamily="18" charset="0"/>
                <a:hlinkClick r:id="rId20">
                  <a:extLst>
                    <a:ext uri="{A12FA001-AC4F-418D-AE19-62706E023703}">
                      <ahyp:hlinkClr xmlns:ahyp="http://schemas.microsoft.com/office/drawing/2018/hyperlinkcolor" val="tx"/>
                    </a:ext>
                  </a:extLst>
                </a:hlinkClick>
              </a:rPr>
              <a:t>different from each other</a:t>
            </a:r>
            <a:endParaRPr lang="en-IN" dirty="0">
              <a:latin typeface="Times" panose="02020603050405020304" pitchFamily="18" charset="0"/>
              <a:cs typeface="Times" panose="02020603050405020304" pitchFamily="18" charset="0"/>
              <a:hlinkClick r:id="rId19">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endParaRPr lang="en-IN" u="sng" dirty="0">
              <a:solidFill>
                <a:srgbClr val="0563C1"/>
              </a:solidFill>
              <a:latin typeface="Calibri" panose="020F0502020204030204" pitchFamily="34" charset="0"/>
              <a:hlinkClick r:id="rId19"/>
            </a:endParaRPr>
          </a:p>
          <a:p>
            <a:pPr marL="285750" indent="-285750">
              <a:buFont typeface="Arial" panose="020B0604020202020204" pitchFamily="34" charset="0"/>
              <a:buChar char="•"/>
            </a:pPr>
            <a:r>
              <a:rPr lang="en-IN" sz="1800" b="0" i="0" u="sng" strike="noStrike" dirty="0">
                <a:solidFill>
                  <a:srgbClr val="0563C1"/>
                </a:solidFill>
                <a:effectLst/>
                <a:latin typeface="Calibri" panose="020F0502020204030204" pitchFamily="34" charset="0"/>
                <a:hlinkClick r:id="rId19"/>
              </a:rPr>
              <a:t>https://en.wikipedia.org/wiki/Renewable_energy</a:t>
            </a:r>
            <a:r>
              <a:rPr lang="en-IN" dirty="0"/>
              <a:t> </a:t>
            </a:r>
            <a:endParaRPr lang="en-IN" dirty="0">
              <a:latin typeface="Times" panose="02020603050405020304" pitchFamily="18" charset="0"/>
              <a:cs typeface="Times" panose="02020603050405020304" pitchFamily="18" charset="0"/>
            </a:endParaRPr>
          </a:p>
        </p:txBody>
      </p:sp>
      <p:sp>
        <p:nvSpPr>
          <p:cNvPr id="2" name="Footer Placeholder 1">
            <a:extLst>
              <a:ext uri="{FF2B5EF4-FFF2-40B4-BE49-F238E27FC236}">
                <a16:creationId xmlns:a16="http://schemas.microsoft.com/office/drawing/2014/main" id="{890C7F20-AF5A-48F6-AED8-15C9E114B561}"/>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23292292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64D06A-AF05-457F-9CEE-F0EF6B28192D}"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2" name="Table 1">
            <a:extLst>
              <a:ext uri="{FF2B5EF4-FFF2-40B4-BE49-F238E27FC236}">
                <a16:creationId xmlns:a16="http://schemas.microsoft.com/office/drawing/2014/main" id="{56ADD81A-BC8F-44C8-B42D-E554851C541A}"/>
              </a:ext>
            </a:extLst>
          </p:cNvPr>
          <p:cNvGraphicFramePr>
            <a:graphicFrameLocks noGrp="1"/>
          </p:cNvGraphicFramePr>
          <p:nvPr>
            <p:extLst>
              <p:ext uri="{D42A27DB-BD31-4B8C-83A1-F6EECF244321}">
                <p14:modId xmlns:p14="http://schemas.microsoft.com/office/powerpoint/2010/main" val="1709243217"/>
              </p:ext>
            </p:extLst>
          </p:nvPr>
        </p:nvGraphicFramePr>
        <p:xfrm>
          <a:off x="486697" y="1503197"/>
          <a:ext cx="8229600" cy="3840480"/>
        </p:xfrm>
        <a:graphic>
          <a:graphicData uri="http://schemas.openxmlformats.org/drawingml/2006/table">
            <a:tbl>
              <a:tblPr/>
              <a:tblGrid>
                <a:gridCol w="4114800">
                  <a:extLst>
                    <a:ext uri="{9D8B030D-6E8A-4147-A177-3AD203B41FA5}">
                      <a16:colId xmlns:a16="http://schemas.microsoft.com/office/drawing/2014/main" val="843070797"/>
                    </a:ext>
                  </a:extLst>
                </a:gridCol>
                <a:gridCol w="4114800">
                  <a:extLst>
                    <a:ext uri="{9D8B030D-6E8A-4147-A177-3AD203B41FA5}">
                      <a16:colId xmlns:a16="http://schemas.microsoft.com/office/drawing/2014/main" val="1574685794"/>
                    </a:ext>
                  </a:extLst>
                </a:gridCol>
              </a:tblGrid>
              <a:tr h="0">
                <a:tc>
                  <a:txBody>
                    <a:bodyPr/>
                    <a:lstStyle/>
                    <a:p>
                      <a:r>
                        <a:rPr lang="en-US">
                          <a:solidFill>
                            <a:schemeClr val="tx1"/>
                          </a:solidFill>
                          <a:effectLst/>
                        </a:rPr>
                        <a:t>Global electricity power generation capacity</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dirty="0">
                          <a:solidFill>
                            <a:schemeClr val="tx1"/>
                          </a:solidFill>
                          <a:effectLst/>
                        </a:rPr>
                        <a:t>714 GW (2020)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366247803"/>
                  </a:ext>
                </a:extLst>
              </a:tr>
              <a:tr h="0">
                <a:tc>
                  <a:txBody>
                    <a:bodyPr/>
                    <a:lstStyle/>
                    <a:p>
                      <a:r>
                        <a:rPr lang="en-US">
                          <a:solidFill>
                            <a:schemeClr val="tx1"/>
                          </a:solidFill>
                          <a:effectLst/>
                        </a:rPr>
                        <a:t>Global electricity power generation capacity annual growth rate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dirty="0">
                          <a:solidFill>
                            <a:schemeClr val="tx1"/>
                          </a:solidFill>
                          <a:effectLst/>
                        </a:rPr>
                        <a:t>29% (2011-2020)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63131563"/>
                  </a:ext>
                </a:extLst>
              </a:tr>
              <a:tr h="0">
                <a:tc>
                  <a:txBody>
                    <a:bodyPr/>
                    <a:lstStyle/>
                    <a:p>
                      <a:r>
                        <a:rPr lang="en-US">
                          <a:solidFill>
                            <a:schemeClr val="tx1"/>
                          </a:solidFill>
                          <a:effectLst/>
                        </a:rPr>
                        <a:t>Share of global electricity generation</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dirty="0">
                          <a:solidFill>
                            <a:schemeClr val="tx1"/>
                          </a:solidFill>
                          <a:effectLst/>
                        </a:rPr>
                        <a:t>2% (2018)</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10766445"/>
                  </a:ext>
                </a:extLst>
              </a:tr>
              <a:tr h="0">
                <a:tc>
                  <a:txBody>
                    <a:bodyPr/>
                    <a:lstStyle/>
                    <a:p>
                      <a:r>
                        <a:rPr lang="en-US">
                          <a:solidFill>
                            <a:schemeClr val="tx1"/>
                          </a:solidFill>
                          <a:effectLst/>
                        </a:rPr>
                        <a:t>Levelized cost per megawatt hour</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solidFill>
                            <a:schemeClr val="tx1"/>
                          </a:solidFill>
                          <a:effectLst/>
                        </a:rPr>
                        <a:t>Utility-scale photovoltaics: USD 38.343 (2019)</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446054665"/>
                  </a:ext>
                </a:extLst>
              </a:tr>
              <a:tr h="0">
                <a:tc>
                  <a:txBody>
                    <a:bodyPr/>
                    <a:lstStyle/>
                    <a:p>
                      <a:r>
                        <a:rPr lang="en-IN">
                          <a:solidFill>
                            <a:schemeClr val="tx1"/>
                          </a:solidFill>
                          <a:effectLst/>
                        </a:rPr>
                        <a:t>Primary technologies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u="none" strike="noStrike" dirty="0">
                          <a:solidFill>
                            <a:schemeClr val="tx1"/>
                          </a:solidFill>
                          <a:effectLst/>
                          <a:hlinkClick r:id="rId3" tooltip="Photovoltaics">
                            <a:extLst>
                              <a:ext uri="{A12FA001-AC4F-418D-AE19-62706E023703}">
                                <ahyp:hlinkClr xmlns:ahyp="http://schemas.microsoft.com/office/drawing/2018/hyperlinkcolor" val="tx"/>
                              </a:ext>
                            </a:extLst>
                          </a:hlinkClick>
                        </a:rPr>
                        <a:t>Photovoltaics</a:t>
                      </a:r>
                      <a:r>
                        <a:rPr lang="en-US" dirty="0">
                          <a:solidFill>
                            <a:schemeClr val="tx1"/>
                          </a:solidFill>
                          <a:effectLst/>
                        </a:rPr>
                        <a:t>, </a:t>
                      </a:r>
                      <a:r>
                        <a:rPr lang="en-US" u="none" strike="noStrike" dirty="0">
                          <a:solidFill>
                            <a:schemeClr val="tx1"/>
                          </a:solidFill>
                          <a:effectLst/>
                          <a:hlinkClick r:id="rId4" tooltip="Concentrated solar power">
                            <a:extLst>
                              <a:ext uri="{A12FA001-AC4F-418D-AE19-62706E023703}">
                                <ahyp:hlinkClr xmlns:ahyp="http://schemas.microsoft.com/office/drawing/2018/hyperlinkcolor" val="tx"/>
                              </a:ext>
                            </a:extLst>
                          </a:hlinkClick>
                        </a:rPr>
                        <a:t>concentrated solar power</a:t>
                      </a:r>
                      <a:r>
                        <a:rPr lang="en-US" dirty="0">
                          <a:solidFill>
                            <a:schemeClr val="tx1"/>
                          </a:solidFill>
                          <a:effectLst/>
                        </a:rPr>
                        <a:t>, </a:t>
                      </a:r>
                      <a:r>
                        <a:rPr lang="en-US" u="none" strike="noStrike" dirty="0">
                          <a:solidFill>
                            <a:schemeClr val="tx1"/>
                          </a:solidFill>
                          <a:effectLst/>
                          <a:hlinkClick r:id="rId5" tooltip="Solar thermal collector">
                            <a:extLst>
                              <a:ext uri="{A12FA001-AC4F-418D-AE19-62706E023703}">
                                <ahyp:hlinkClr xmlns:ahyp="http://schemas.microsoft.com/office/drawing/2018/hyperlinkcolor" val="tx"/>
                              </a:ext>
                            </a:extLst>
                          </a:hlinkClick>
                        </a:rPr>
                        <a:t>solar thermal collector</a:t>
                      </a:r>
                      <a:endParaRPr lang="en-US" dirty="0">
                        <a:solidFill>
                          <a:schemeClr val="tx1"/>
                        </a:solidFill>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35006319"/>
                  </a:ext>
                </a:extLst>
              </a:tr>
              <a:tr h="0">
                <a:tc>
                  <a:txBody>
                    <a:bodyPr/>
                    <a:lstStyle/>
                    <a:p>
                      <a:r>
                        <a:rPr lang="en-IN" dirty="0">
                          <a:solidFill>
                            <a:schemeClr val="tx1"/>
                          </a:solidFill>
                          <a:effectLst/>
                        </a:rPr>
                        <a:t>Other energy applications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solidFill>
                            <a:schemeClr val="tx1"/>
                          </a:solidFill>
                          <a:effectLst/>
                        </a:rPr>
                        <a:t>Water heating; heating, ventilation, and air conditioning (HVAC); cooking; process heat; water treatment</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172942186"/>
                  </a:ext>
                </a:extLst>
              </a:tr>
            </a:tbl>
          </a:graphicData>
        </a:graphic>
      </p:graphicFrame>
      <p:sp>
        <p:nvSpPr>
          <p:cNvPr id="9" name="TextBox 8">
            <a:extLst>
              <a:ext uri="{FF2B5EF4-FFF2-40B4-BE49-F238E27FC236}">
                <a16:creationId xmlns:a16="http://schemas.microsoft.com/office/drawing/2014/main" id="{C3A07C3D-0F82-4FBF-9B43-CC3B669B4AF2}"/>
              </a:ext>
            </a:extLst>
          </p:cNvPr>
          <p:cNvSpPr txBox="1"/>
          <p:nvPr/>
        </p:nvSpPr>
        <p:spPr>
          <a:xfrm>
            <a:off x="656304" y="1007469"/>
            <a:ext cx="4601496" cy="369332"/>
          </a:xfrm>
          <a:prstGeom prst="rect">
            <a:avLst/>
          </a:prstGeom>
          <a:noFill/>
        </p:spPr>
        <p:txBody>
          <a:bodyPr wrap="square">
            <a:spAutoFit/>
          </a:bodyPr>
          <a:lstStyle/>
          <a:p>
            <a:r>
              <a:rPr kumimoji="0" lang="en-US" sz="1800" b="0" i="0" u="none" strike="noStrike" kern="1200" cap="none" spc="0" normalizeH="0" baseline="0" noProof="0" dirty="0">
                <a:ln>
                  <a:noFill/>
                </a:ln>
                <a:solidFill>
                  <a:schemeClr val="dk1"/>
                </a:solidFill>
                <a:effectLst/>
                <a:uLnTx/>
                <a:uFillTx/>
                <a:latin typeface="+mn-lt"/>
                <a:ea typeface="+mn-ea"/>
                <a:cs typeface="+mn-cs"/>
              </a:rPr>
              <a:t>Solar energy capacity</a:t>
            </a:r>
            <a:endParaRPr lang="en-IN" dirty="0"/>
          </a:p>
        </p:txBody>
      </p:sp>
      <p:sp>
        <p:nvSpPr>
          <p:cNvPr id="3" name="Footer Placeholder 2">
            <a:extLst>
              <a:ext uri="{FF2B5EF4-FFF2-40B4-BE49-F238E27FC236}">
                <a16:creationId xmlns:a16="http://schemas.microsoft.com/office/drawing/2014/main" id="{064F0604-DA3D-44D9-9401-81DF4F37D7B8}"/>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21256060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000" b="1" dirty="0">
                <a:latin typeface="Times" panose="02020603050405020304" pitchFamily="18" charset="0"/>
                <a:cs typeface="Times" panose="02020603050405020304" pitchFamily="18" charset="0"/>
              </a:rPr>
              <a:t>Uses</a:t>
            </a:r>
            <a:endParaRPr lang="en-US" sz="2000" b="1" u="sng" dirty="0">
              <a:latin typeface="Times" panose="02020603050405020304" pitchFamily="18" charset="0"/>
              <a:cs typeface="Times" panose="02020603050405020304" pitchFamily="18" charset="0"/>
            </a:endParaRPr>
          </a:p>
          <a:p>
            <a:r>
              <a:rPr lang="en-US" sz="2000" dirty="0">
                <a:latin typeface="Times" panose="02020603050405020304" pitchFamily="18" charset="0"/>
                <a:cs typeface="Times" panose="02020603050405020304" pitchFamily="18" charset="0"/>
              </a:rPr>
              <a:t>Used in calculators, electronic watches. Street lights, water pumps to run radios and TVs.</a:t>
            </a:r>
          </a:p>
          <a:p>
            <a:r>
              <a:rPr lang="en-US" sz="2000" dirty="0">
                <a:latin typeface="Times" panose="02020603050405020304" pitchFamily="18" charset="0"/>
                <a:cs typeface="Times" panose="02020603050405020304" pitchFamily="18" charset="0"/>
              </a:rPr>
              <a:t> </a:t>
            </a:r>
          </a:p>
          <a:p>
            <a:r>
              <a:rPr lang="en-US" sz="2000" b="1" dirty="0">
                <a:latin typeface="Times" panose="02020603050405020304" pitchFamily="18" charset="0"/>
                <a:cs typeface="Times" panose="02020603050405020304" pitchFamily="18" charset="0"/>
              </a:rPr>
              <a:t>Solar Battery</a:t>
            </a:r>
            <a:endParaRPr lang="en-US" sz="2000" b="1" u="sng" dirty="0">
              <a:latin typeface="Times" panose="02020603050405020304" pitchFamily="18" charset="0"/>
              <a:cs typeface="Times" panose="02020603050405020304" pitchFamily="18" charset="0"/>
            </a:endParaRPr>
          </a:p>
          <a:p>
            <a:pPr lvl="1"/>
            <a:r>
              <a:rPr lang="en-US" sz="2000" dirty="0">
                <a:latin typeface="Times" panose="02020603050405020304" pitchFamily="18" charset="0"/>
                <a:cs typeface="Times" panose="02020603050405020304" pitchFamily="18" charset="0"/>
              </a:rPr>
              <a:t>Large number of solar cells is connected in series to form a solar battery.</a:t>
            </a:r>
          </a:p>
          <a:p>
            <a:pPr lvl="1"/>
            <a:r>
              <a:rPr lang="en-US" sz="2000" dirty="0">
                <a:latin typeface="Times" panose="02020603050405020304" pitchFamily="18" charset="0"/>
                <a:cs typeface="Times" panose="02020603050405020304" pitchFamily="18" charset="0"/>
              </a:rPr>
              <a:t>Solar battery produce more electricity which is enough to run water pump, to run street-light, etc.,</a:t>
            </a:r>
          </a:p>
          <a:p>
            <a:endParaRPr lang="en-US" sz="1800" dirty="0"/>
          </a:p>
        </p:txBody>
      </p:sp>
      <p:sp>
        <p:nvSpPr>
          <p:cNvPr id="4" name="Date Placeholder 3"/>
          <p:cNvSpPr>
            <a:spLocks noGrp="1"/>
          </p:cNvSpPr>
          <p:nvPr>
            <p:ph type="dt" sz="half" idx="10"/>
          </p:nvPr>
        </p:nvSpPr>
        <p:spPr/>
        <p:txBody>
          <a:bodyPr/>
          <a:lstStyle/>
          <a:p>
            <a:fld id="{51792F0F-63B4-4185-84D6-2E35F9FE836E}"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a:extLst>
              <a:ext uri="{FF2B5EF4-FFF2-40B4-BE49-F238E27FC236}">
                <a16:creationId xmlns:a16="http://schemas.microsoft.com/office/drawing/2014/main" id="{B192EF27-FC71-45A1-953F-ED566F56E79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Footer Placeholder 1">
            <a:extLst>
              <a:ext uri="{FF2B5EF4-FFF2-40B4-BE49-F238E27FC236}">
                <a16:creationId xmlns:a16="http://schemas.microsoft.com/office/drawing/2014/main" id="{F19D4D54-79F3-4CDE-AB9D-6B5F458CD894}"/>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26469931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081484"/>
            <a:ext cx="5257800" cy="5463381"/>
          </a:xfrm>
        </p:spPr>
        <p:txBody>
          <a:bodyPr>
            <a:normAutofit fontScale="40000" lnSpcReduction="20000"/>
          </a:bodyPr>
          <a:lstStyle/>
          <a:p>
            <a:pPr algn="just"/>
            <a:r>
              <a:rPr lang="en-US" sz="6500" dirty="0"/>
              <a:t>Wind energy (Wind power)</a:t>
            </a:r>
          </a:p>
          <a:p>
            <a:pPr lvl="1" algn="just"/>
            <a:r>
              <a:rPr lang="en-US" sz="5500" dirty="0"/>
              <a:t>Airflows  can be used to run wind turbines</a:t>
            </a:r>
          </a:p>
          <a:p>
            <a:pPr lvl="1" algn="just"/>
            <a:r>
              <a:rPr lang="en-US" sz="5500" dirty="0"/>
              <a:t>Wind energy is used in wind mills which converts the kinetic energy of the wind into mechanical or electrical energy</a:t>
            </a:r>
          </a:p>
          <a:p>
            <a:pPr lvl="1" algn="just"/>
            <a:r>
              <a:rPr lang="en-US" sz="5500" dirty="0"/>
              <a:t>The kinetic energy of wind can be used to do mechanical work like lifting water from wells or grinding grains in flour mills</a:t>
            </a:r>
          </a:p>
          <a:p>
            <a:pPr lvl="1" algn="just"/>
            <a:r>
              <a:rPr lang="en-US" sz="5500" dirty="0"/>
              <a:t>A single wind mill produces only a small amount of electricity</a:t>
            </a:r>
          </a:p>
          <a:p>
            <a:pPr lvl="1" algn="just"/>
            <a:r>
              <a:rPr lang="en-US" sz="5500" dirty="0"/>
              <a:t>Large number of wind mills in  a large area are coupled together to produce more electricity in wind energy farms</a:t>
            </a:r>
          </a:p>
        </p:txBody>
      </p:sp>
      <p:pic>
        <p:nvPicPr>
          <p:cNvPr id="11"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26" name="Picture 2" descr="Wind Energy | National Geographic Socie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1400256"/>
            <a:ext cx="3733800" cy="454977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6B0F5B8E-92DA-4807-8814-402927D56D0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FF6D3263-16E4-4985-A49A-56B27DF2A986}"/>
              </a:ext>
            </a:extLst>
          </p:cNvPr>
          <p:cNvSpPr>
            <a:spLocks noGrp="1"/>
          </p:cNvSpPr>
          <p:nvPr>
            <p:ph type="dt" sz="half" idx="10"/>
          </p:nvPr>
        </p:nvSpPr>
        <p:spPr/>
        <p:txBody>
          <a:bodyPr/>
          <a:lstStyle/>
          <a:p>
            <a:fld id="{94917A1A-C200-43F2-9687-B454B0C70BB5}" type="datetime1">
              <a:rPr lang="en-US" smtClean="0"/>
              <a:t>11/17/2021</a:t>
            </a:fld>
            <a:endParaRPr lang="en-US"/>
          </a:p>
        </p:txBody>
      </p:sp>
      <p:sp>
        <p:nvSpPr>
          <p:cNvPr id="4" name="Footer Placeholder 3">
            <a:extLst>
              <a:ext uri="{FF2B5EF4-FFF2-40B4-BE49-F238E27FC236}">
                <a16:creationId xmlns:a16="http://schemas.microsoft.com/office/drawing/2014/main" id="{07506928-E886-4D66-A919-70C82AF0C26C}"/>
              </a:ext>
            </a:extLst>
          </p:cNvPr>
          <p:cNvSpPr>
            <a:spLocks noGrp="1"/>
          </p:cNvSpPr>
          <p:nvPr>
            <p:ph type="ftr" sz="quarter" idx="11"/>
          </p:nvPr>
        </p:nvSpPr>
        <p:spPr/>
        <p:txBody>
          <a:bodyPr/>
          <a:lstStyle/>
          <a:p>
            <a:r>
              <a:rPr lang="fr-FR"/>
              <a:t>Dr. P.P. Giri      EVS (ANC 0302)           Unit II</a:t>
            </a:r>
            <a:endParaRPr lang="en-US"/>
          </a:p>
        </p:txBody>
      </p:sp>
      <p:sp>
        <p:nvSpPr>
          <p:cNvPr id="5" name="Slide Number Placeholder 4">
            <a:extLst>
              <a:ext uri="{FF2B5EF4-FFF2-40B4-BE49-F238E27FC236}">
                <a16:creationId xmlns:a16="http://schemas.microsoft.com/office/drawing/2014/main" id="{A22148A1-4C55-4034-BBB9-70051D576ADD}"/>
              </a:ext>
            </a:extLst>
          </p:cNvPr>
          <p:cNvSpPr>
            <a:spLocks noGrp="1"/>
          </p:cNvSpPr>
          <p:nvPr>
            <p:ph type="sldNum" sz="quarter" idx="12"/>
          </p:nvPr>
        </p:nvSpPr>
        <p:spPr/>
        <p:txBody>
          <a:bodyPr/>
          <a:lstStyle/>
          <a:p>
            <a:fld id="{B6F15528-21DE-4FAA-801E-634DDDAF4B2B}" type="slidenum">
              <a:rPr lang="en-US" smtClean="0"/>
              <a:pPr/>
              <a:t>104</a:t>
            </a:fld>
            <a:endParaRPr lang="en-US"/>
          </a:p>
        </p:txBody>
      </p:sp>
    </p:spTree>
    <p:extLst>
      <p:ext uri="{BB962C8B-B14F-4D97-AF65-F5344CB8AC3E}">
        <p14:creationId xmlns:p14="http://schemas.microsoft.com/office/powerpoint/2010/main" val="193639716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990600"/>
            <a:ext cx="8229600" cy="4800600"/>
          </a:xfrm>
        </p:spPr>
        <p:txBody>
          <a:bodyPr>
            <a:normAutofit/>
          </a:bodyPr>
          <a:lstStyle/>
          <a:p>
            <a:pPr algn="just"/>
            <a:r>
              <a:rPr lang="en-US" sz="2600" dirty="0"/>
              <a:t>Wind energy (Wind power)</a:t>
            </a:r>
          </a:p>
          <a:p>
            <a:pPr lvl="1" algn="just"/>
            <a:r>
              <a:rPr lang="en-US" sz="2200" dirty="0"/>
              <a:t>The minimum wind speed required is 15 km/</a:t>
            </a:r>
            <a:r>
              <a:rPr lang="en-US" sz="2200" dirty="0" err="1"/>
              <a:t>hr</a:t>
            </a:r>
            <a:endParaRPr lang="en-US" sz="2200" dirty="0"/>
          </a:p>
          <a:p>
            <a:pPr lvl="1" algn="just"/>
            <a:r>
              <a:rPr lang="en-US" sz="2200" dirty="0"/>
              <a:t>Largest wind farm is near Kanyakumari in Tamilnadu generate 380 MW electricity</a:t>
            </a:r>
          </a:p>
          <a:p>
            <a:pPr lvl="1" algn="just"/>
            <a:r>
              <a:rPr lang="en-US" sz="2200" dirty="0"/>
              <a:t>Wind power or wind energy is the use of </a:t>
            </a:r>
            <a:r>
              <a:rPr lang="en-US" sz="2200" dirty="0">
                <a:hlinkClick r:id="rId2" tooltip="Wind">
                  <a:extLst>
                    <a:ext uri="{A12FA001-AC4F-418D-AE19-62706E023703}">
                      <ahyp:hlinkClr xmlns:ahyp="http://schemas.microsoft.com/office/drawing/2018/hyperlinkcolor" val="tx"/>
                    </a:ext>
                  </a:extLst>
                </a:hlinkClick>
              </a:rPr>
              <a:t>wind</a:t>
            </a:r>
            <a:r>
              <a:rPr lang="en-US" sz="2200" dirty="0"/>
              <a:t> </a:t>
            </a:r>
          </a:p>
          <a:p>
            <a:pPr lvl="1" algn="just"/>
            <a:r>
              <a:rPr lang="en-US" sz="2200" dirty="0"/>
              <a:t>To provide </a:t>
            </a:r>
            <a:r>
              <a:rPr lang="en-US" sz="2200" dirty="0">
                <a:hlinkClick r:id="rId3">
                  <a:extLst>
                    <a:ext uri="{A12FA001-AC4F-418D-AE19-62706E023703}">
                      <ahyp:hlinkClr xmlns:ahyp="http://schemas.microsoft.com/office/drawing/2018/hyperlinkcolor" val="tx"/>
                    </a:ext>
                  </a:extLst>
                </a:hlinkClick>
              </a:rPr>
              <a:t>mechanical power</a:t>
            </a:r>
            <a:r>
              <a:rPr lang="en-US" sz="2200" dirty="0"/>
              <a:t> through </a:t>
            </a:r>
            <a:r>
              <a:rPr lang="en-US" sz="2200" dirty="0">
                <a:hlinkClick r:id="rId4" tooltip="Wind turbine">
                  <a:extLst>
                    <a:ext uri="{A12FA001-AC4F-418D-AE19-62706E023703}">
                      <ahyp:hlinkClr xmlns:ahyp="http://schemas.microsoft.com/office/drawing/2018/hyperlinkcolor" val="tx"/>
                    </a:ext>
                  </a:extLst>
                </a:hlinkClick>
              </a:rPr>
              <a:t>wind turbines</a:t>
            </a:r>
            <a:endParaRPr lang="en-US" sz="2200" dirty="0"/>
          </a:p>
          <a:p>
            <a:pPr lvl="1" algn="just"/>
            <a:r>
              <a:rPr lang="en-US" sz="2200" dirty="0"/>
              <a:t>To turn </a:t>
            </a:r>
            <a:r>
              <a:rPr lang="en-US" sz="2200" dirty="0">
                <a:hlinkClick r:id="rId5" tooltip="Electric generator">
                  <a:extLst>
                    <a:ext uri="{A12FA001-AC4F-418D-AE19-62706E023703}">
                      <ahyp:hlinkClr xmlns:ahyp="http://schemas.microsoft.com/office/drawing/2018/hyperlinkcolor" val="tx"/>
                    </a:ext>
                  </a:extLst>
                </a:hlinkClick>
              </a:rPr>
              <a:t>electric generators</a:t>
            </a:r>
            <a:r>
              <a:rPr lang="en-US" sz="2200" dirty="0"/>
              <a:t> for </a:t>
            </a:r>
            <a:r>
              <a:rPr lang="en-US" sz="2200" dirty="0">
                <a:hlinkClick r:id="rId6" tooltip="Electrical power">
                  <a:extLst>
                    <a:ext uri="{A12FA001-AC4F-418D-AE19-62706E023703}">
                      <ahyp:hlinkClr xmlns:ahyp="http://schemas.microsoft.com/office/drawing/2018/hyperlinkcolor" val="tx"/>
                    </a:ext>
                  </a:extLst>
                </a:hlinkClick>
              </a:rPr>
              <a:t>electrical power</a:t>
            </a:r>
            <a:r>
              <a:rPr lang="en-US" sz="2200" dirty="0"/>
              <a:t>. </a:t>
            </a:r>
          </a:p>
          <a:p>
            <a:pPr lvl="1" algn="just"/>
            <a:r>
              <a:rPr lang="en-US" sz="2200" dirty="0"/>
              <a:t>Wind power is a popular </a:t>
            </a:r>
            <a:r>
              <a:rPr lang="en-US" sz="2200" dirty="0">
                <a:hlinkClick r:id="rId7" tooltip="Sustainable energy">
                  <a:extLst>
                    <a:ext uri="{A12FA001-AC4F-418D-AE19-62706E023703}">
                      <ahyp:hlinkClr xmlns:ahyp="http://schemas.microsoft.com/office/drawing/2018/hyperlinkcolor" val="tx"/>
                    </a:ext>
                  </a:extLst>
                </a:hlinkClick>
              </a:rPr>
              <a:t>sustainable</a:t>
            </a:r>
            <a:r>
              <a:rPr lang="en-US" sz="2200" dirty="0"/>
              <a:t>, </a:t>
            </a:r>
            <a:r>
              <a:rPr lang="en-US" sz="2200" dirty="0">
                <a:hlinkClick r:id="rId8" tooltip="Renewable energy">
                  <a:extLst>
                    <a:ext uri="{A12FA001-AC4F-418D-AE19-62706E023703}">
                      <ahyp:hlinkClr xmlns:ahyp="http://schemas.microsoft.com/office/drawing/2018/hyperlinkcolor" val="tx"/>
                    </a:ext>
                  </a:extLst>
                </a:hlinkClick>
              </a:rPr>
              <a:t>renewable energy</a:t>
            </a:r>
            <a:r>
              <a:rPr lang="en-US" sz="2200" dirty="0"/>
              <a:t> source that has a much smaller </a:t>
            </a:r>
            <a:r>
              <a:rPr lang="en-US" sz="2200" dirty="0">
                <a:hlinkClick r:id="rId9" tooltip="Environmental impact of wind power">
                  <a:extLst>
                    <a:ext uri="{A12FA001-AC4F-418D-AE19-62706E023703}">
                      <ahyp:hlinkClr xmlns:ahyp="http://schemas.microsoft.com/office/drawing/2018/hyperlinkcolor" val="tx"/>
                    </a:ext>
                  </a:extLst>
                </a:hlinkClick>
              </a:rPr>
              <a:t>impact on the environment</a:t>
            </a:r>
            <a:r>
              <a:rPr lang="en-US" sz="2200" dirty="0"/>
              <a:t> compared to burning </a:t>
            </a:r>
            <a:r>
              <a:rPr lang="en-US" sz="2200" dirty="0">
                <a:hlinkClick r:id="rId10" tooltip="Dispatchable generation">
                  <a:extLst>
                    <a:ext uri="{A12FA001-AC4F-418D-AE19-62706E023703}">
                      <ahyp:hlinkClr xmlns:ahyp="http://schemas.microsoft.com/office/drawing/2018/hyperlinkcolor" val="tx"/>
                    </a:ext>
                  </a:extLst>
                </a:hlinkClick>
              </a:rPr>
              <a:t>fossil fuels</a:t>
            </a:r>
            <a:r>
              <a:rPr lang="en-US" sz="2200" dirty="0"/>
              <a:t>.</a:t>
            </a:r>
          </a:p>
        </p:txBody>
      </p:sp>
      <p:pic>
        <p:nvPicPr>
          <p:cNvPr id="11" name="Picture 2" descr="E:\NIET\Project\xLogo11.png.pagespeed.ic.pydHLuCQEZ.png"/>
          <p:cNvPicPr>
            <a:picLocks noChangeAspect="1" noChangeArrowheads="1"/>
          </p:cNvPicPr>
          <p:nvPr/>
        </p:nvPicPr>
        <p:blipFill>
          <a:blip r:embed="rId11"/>
          <a:srcRect/>
          <a:stretch>
            <a:fillRect/>
          </a:stretch>
        </p:blipFill>
        <p:spPr bwMode="auto">
          <a:xfrm>
            <a:off x="0" y="0"/>
            <a:ext cx="1447800" cy="817163"/>
          </a:xfrm>
          <a:prstGeom prst="rect">
            <a:avLst/>
          </a:prstGeom>
          <a:noFill/>
        </p:spPr>
      </p:pic>
      <p:sp>
        <p:nvSpPr>
          <p:cNvPr id="7" name="Title 1">
            <a:extLst>
              <a:ext uri="{FF2B5EF4-FFF2-40B4-BE49-F238E27FC236}">
                <a16:creationId xmlns:a16="http://schemas.microsoft.com/office/drawing/2014/main" id="{857AC5BA-320A-41EB-A0A5-BBC1B3A5174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0AD42B75-AF93-4B8D-AE4D-680B7B001C63}"/>
              </a:ext>
            </a:extLst>
          </p:cNvPr>
          <p:cNvSpPr>
            <a:spLocks noGrp="1"/>
          </p:cNvSpPr>
          <p:nvPr>
            <p:ph type="dt" sz="half" idx="10"/>
          </p:nvPr>
        </p:nvSpPr>
        <p:spPr/>
        <p:txBody>
          <a:bodyPr/>
          <a:lstStyle/>
          <a:p>
            <a:fld id="{153951AB-1E43-4F0A-9BE8-5E7E0016FA79}" type="datetime1">
              <a:rPr lang="en-US" smtClean="0"/>
              <a:t>11/17/2021</a:t>
            </a:fld>
            <a:endParaRPr lang="en-US"/>
          </a:p>
        </p:txBody>
      </p:sp>
      <p:sp>
        <p:nvSpPr>
          <p:cNvPr id="4" name="Footer Placeholder 3">
            <a:extLst>
              <a:ext uri="{FF2B5EF4-FFF2-40B4-BE49-F238E27FC236}">
                <a16:creationId xmlns:a16="http://schemas.microsoft.com/office/drawing/2014/main" id="{C39D6B21-AB30-42AE-B252-3E5A0219718D}"/>
              </a:ext>
            </a:extLst>
          </p:cNvPr>
          <p:cNvSpPr>
            <a:spLocks noGrp="1"/>
          </p:cNvSpPr>
          <p:nvPr>
            <p:ph type="ftr" sz="quarter" idx="11"/>
          </p:nvPr>
        </p:nvSpPr>
        <p:spPr/>
        <p:txBody>
          <a:bodyPr/>
          <a:lstStyle/>
          <a:p>
            <a:r>
              <a:rPr lang="fr-FR"/>
              <a:t>Dr. P.P. Giri      EVS (ANC 0302)           Unit II</a:t>
            </a:r>
            <a:endParaRPr lang="en-US"/>
          </a:p>
        </p:txBody>
      </p:sp>
      <p:sp>
        <p:nvSpPr>
          <p:cNvPr id="5" name="Slide Number Placeholder 4">
            <a:extLst>
              <a:ext uri="{FF2B5EF4-FFF2-40B4-BE49-F238E27FC236}">
                <a16:creationId xmlns:a16="http://schemas.microsoft.com/office/drawing/2014/main" id="{913DA215-73B2-4ECB-81A9-675E122600B9}"/>
              </a:ext>
            </a:extLst>
          </p:cNvPr>
          <p:cNvSpPr>
            <a:spLocks noGrp="1"/>
          </p:cNvSpPr>
          <p:nvPr>
            <p:ph type="sldNum" sz="quarter" idx="12"/>
          </p:nvPr>
        </p:nvSpPr>
        <p:spPr/>
        <p:txBody>
          <a:bodyPr/>
          <a:lstStyle/>
          <a:p>
            <a:fld id="{B6F15528-21DE-4FAA-801E-634DDDAF4B2B}" type="slidenum">
              <a:rPr lang="en-US" smtClean="0"/>
              <a:pPr/>
              <a:t>105</a:t>
            </a:fld>
            <a:endParaRPr lang="en-US"/>
          </a:p>
        </p:txBody>
      </p:sp>
    </p:spTree>
    <p:extLst>
      <p:ext uri="{BB962C8B-B14F-4D97-AF65-F5344CB8AC3E}">
        <p14:creationId xmlns:p14="http://schemas.microsoft.com/office/powerpoint/2010/main" val="295174773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126" y="747712"/>
            <a:ext cx="5151474" cy="5791200"/>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Geo-thermal energy</a:t>
            </a:r>
            <a:r>
              <a:rPr lang="en-US" sz="2000" b="1" dirty="0">
                <a:solidFill>
                  <a:srgbClr val="202122"/>
                </a:solidFill>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It</a:t>
            </a:r>
            <a:r>
              <a:rPr lang="en-US" sz="1800" i="0" dirty="0">
                <a:effectLst/>
                <a:latin typeface="Times New Roman" panose="02020603050405020304" pitchFamily="18" charset="0"/>
                <a:cs typeface="Times New Roman" panose="02020603050405020304" pitchFamily="18" charset="0"/>
              </a:rPr>
              <a:t> is the </a:t>
            </a:r>
            <a:r>
              <a:rPr lang="en-US" sz="1800" i="0" u="none" strike="noStrike" dirty="0">
                <a:effectLst/>
                <a:latin typeface="Times New Roman" panose="02020603050405020304" pitchFamily="18" charset="0"/>
                <a:cs typeface="Times New Roman" panose="02020603050405020304" pitchFamily="18" charset="0"/>
                <a:hlinkClick r:id="rId3" tooltip="Thermal energy">
                  <a:extLst>
                    <a:ext uri="{A12FA001-AC4F-418D-AE19-62706E023703}">
                      <ahyp:hlinkClr xmlns:ahyp="http://schemas.microsoft.com/office/drawing/2018/hyperlinkcolor" val="tx"/>
                    </a:ext>
                  </a:extLst>
                </a:hlinkClick>
              </a:rPr>
              <a:t>thermal energy</a:t>
            </a:r>
            <a:r>
              <a:rPr lang="en-US" sz="1800" i="0" dirty="0">
                <a:effectLst/>
                <a:latin typeface="Times New Roman" panose="02020603050405020304" pitchFamily="18" charset="0"/>
                <a:cs typeface="Times New Roman" panose="02020603050405020304" pitchFamily="18" charset="0"/>
              </a:rPr>
              <a:t> which generated and stored in the Earth. </a:t>
            </a:r>
          </a:p>
          <a:p>
            <a:pPr algn="just"/>
            <a:r>
              <a:rPr lang="en-US" sz="1800" i="0" dirty="0">
                <a:effectLst/>
                <a:latin typeface="Times New Roman" panose="02020603050405020304" pitchFamily="18" charset="0"/>
                <a:cs typeface="Times New Roman" panose="02020603050405020304" pitchFamily="18" charset="0"/>
              </a:rPr>
              <a:t>Thermal energy is the energy that determines the </a:t>
            </a:r>
            <a:r>
              <a:rPr lang="en-US" sz="1800" i="0" u="none" strike="noStrike" dirty="0">
                <a:effectLst/>
                <a:latin typeface="Times New Roman" panose="02020603050405020304" pitchFamily="18" charset="0"/>
                <a:cs typeface="Times New Roman" panose="02020603050405020304" pitchFamily="18" charset="0"/>
                <a:hlinkClick r:id="rId4" tooltip="Temperature">
                  <a:extLst>
                    <a:ext uri="{A12FA001-AC4F-418D-AE19-62706E023703}">
                      <ahyp:hlinkClr xmlns:ahyp="http://schemas.microsoft.com/office/drawing/2018/hyperlinkcolor" val="tx"/>
                    </a:ext>
                  </a:extLst>
                </a:hlinkClick>
              </a:rPr>
              <a:t>temperature</a:t>
            </a:r>
            <a:r>
              <a:rPr lang="en-US" sz="1800" i="0" dirty="0">
                <a:effectLst/>
                <a:latin typeface="Times New Roman" panose="02020603050405020304" pitchFamily="18" charset="0"/>
                <a:cs typeface="Times New Roman" panose="02020603050405020304" pitchFamily="18" charset="0"/>
              </a:rPr>
              <a:t> of matter. </a:t>
            </a:r>
          </a:p>
          <a:p>
            <a:pPr algn="just"/>
            <a:r>
              <a:rPr lang="en-US" sz="1800" i="0" dirty="0">
                <a:effectLst/>
                <a:latin typeface="Times New Roman" panose="02020603050405020304" pitchFamily="18" charset="0"/>
                <a:cs typeface="Times New Roman" panose="02020603050405020304" pitchFamily="18" charset="0"/>
              </a:rPr>
              <a:t>The geothermal energy of the Earth's </a:t>
            </a:r>
            <a:r>
              <a:rPr lang="en-US" sz="1800" i="0" u="none" strike="noStrike" dirty="0">
                <a:effectLst/>
                <a:latin typeface="Times New Roman" panose="02020603050405020304" pitchFamily="18" charset="0"/>
                <a:cs typeface="Times New Roman" panose="02020603050405020304" pitchFamily="18" charset="0"/>
                <a:hlinkClick r:id="rId5" tooltip="Crust (geology)">
                  <a:extLst>
                    <a:ext uri="{A12FA001-AC4F-418D-AE19-62706E023703}">
                      <ahyp:hlinkClr xmlns:ahyp="http://schemas.microsoft.com/office/drawing/2018/hyperlinkcolor" val="tx"/>
                    </a:ext>
                  </a:extLst>
                </a:hlinkClick>
              </a:rPr>
              <a:t>crust</a:t>
            </a:r>
            <a:r>
              <a:rPr lang="en-US" sz="1800" i="0" dirty="0">
                <a:effectLst/>
                <a:latin typeface="Times New Roman" panose="02020603050405020304" pitchFamily="18" charset="0"/>
                <a:cs typeface="Times New Roman" panose="02020603050405020304" pitchFamily="18" charset="0"/>
              </a:rPr>
              <a:t> originates from the original formation of the planet and from </a:t>
            </a:r>
            <a:r>
              <a:rPr lang="en-US" sz="1800" i="0" u="none" strike="noStrike" dirty="0">
                <a:effectLst/>
                <a:latin typeface="Times New Roman" panose="02020603050405020304" pitchFamily="18" charset="0"/>
                <a:cs typeface="Times New Roman" panose="02020603050405020304" pitchFamily="18" charset="0"/>
                <a:hlinkClick r:id="rId6" tooltip="Radioactive decay">
                  <a:extLst>
                    <a:ext uri="{A12FA001-AC4F-418D-AE19-62706E023703}">
                      <ahyp:hlinkClr xmlns:ahyp="http://schemas.microsoft.com/office/drawing/2018/hyperlinkcolor" val="tx"/>
                    </a:ext>
                  </a:extLst>
                </a:hlinkClick>
              </a:rPr>
              <a:t>radioactive decay</a:t>
            </a:r>
            <a:r>
              <a:rPr lang="en-US" sz="1800" i="0" dirty="0">
                <a:effectLst/>
                <a:latin typeface="Times New Roman" panose="02020603050405020304" pitchFamily="18" charset="0"/>
                <a:cs typeface="Times New Roman" panose="02020603050405020304" pitchFamily="18" charset="0"/>
              </a:rPr>
              <a:t> of materials. </a:t>
            </a:r>
          </a:p>
          <a:p>
            <a:pPr algn="just"/>
            <a:r>
              <a:rPr lang="en-US" sz="1800" i="0" dirty="0">
                <a:effectLst/>
                <a:latin typeface="Times New Roman" panose="02020603050405020304" pitchFamily="18" charset="0"/>
                <a:cs typeface="Times New Roman" panose="02020603050405020304" pitchFamily="18" charset="0"/>
              </a:rPr>
              <a:t>The </a:t>
            </a:r>
            <a:r>
              <a:rPr lang="en-US" sz="1800" i="1" dirty="0">
                <a:effectLst/>
                <a:latin typeface="Times New Roman" panose="02020603050405020304" pitchFamily="18" charset="0"/>
                <a:cs typeface="Times New Roman" panose="02020603050405020304" pitchFamily="18" charset="0"/>
              </a:rPr>
              <a:t>geothermal</a:t>
            </a:r>
            <a:r>
              <a:rPr lang="en-US" sz="1800" i="0" dirty="0">
                <a:effectLst/>
                <a:latin typeface="Times New Roman" panose="02020603050405020304" pitchFamily="18" charset="0"/>
                <a:cs typeface="Times New Roman" panose="02020603050405020304" pitchFamily="18" charset="0"/>
              </a:rPr>
              <a:t> originates from the Greek roots geo (</a:t>
            </a:r>
            <a:r>
              <a:rPr lang="en-US" sz="1800" i="1" dirty="0" err="1">
                <a:effectLst/>
                <a:latin typeface="Times New Roman" panose="02020603050405020304" pitchFamily="18" charset="0"/>
                <a:cs typeface="Times New Roman" panose="02020603050405020304" pitchFamily="18" charset="0"/>
              </a:rPr>
              <a:t>gê</a:t>
            </a:r>
            <a:r>
              <a:rPr lang="en-US" sz="1800" i="0" dirty="0">
                <a:effectLst/>
                <a:latin typeface="Times New Roman" panose="02020603050405020304" pitchFamily="18" charset="0"/>
                <a:cs typeface="Times New Roman" panose="02020603050405020304" pitchFamily="18" charset="0"/>
              </a:rPr>
              <a:t>), meaning Earth, and (</a:t>
            </a:r>
            <a:r>
              <a:rPr lang="en-US" sz="1800" i="1" dirty="0" err="1">
                <a:effectLst/>
                <a:latin typeface="Times New Roman" panose="02020603050405020304" pitchFamily="18" charset="0"/>
                <a:cs typeface="Times New Roman" panose="02020603050405020304" pitchFamily="18" charset="0"/>
              </a:rPr>
              <a:t>thermós</a:t>
            </a:r>
            <a:r>
              <a:rPr lang="en-US" sz="1800" i="0" dirty="0">
                <a:effectLst/>
                <a:latin typeface="Times New Roman" panose="02020603050405020304" pitchFamily="18" charset="0"/>
                <a:cs typeface="Times New Roman" panose="02020603050405020304" pitchFamily="18" charset="0"/>
              </a:rPr>
              <a:t>), meaning hot.</a:t>
            </a:r>
          </a:p>
          <a:p>
            <a:pPr algn="just"/>
            <a:r>
              <a:rPr lang="en-US" sz="1800" dirty="0">
                <a:latin typeface="Times New Roman" panose="02020603050405020304" pitchFamily="18" charset="0"/>
                <a:cs typeface="Times New Roman" panose="02020603050405020304" pitchFamily="18" charset="0"/>
              </a:rPr>
              <a:t>It is simply the heat energy of the earth, generated by various natural processes, such as:</a:t>
            </a:r>
          </a:p>
          <a:p>
            <a:pPr algn="just"/>
            <a:r>
              <a:rPr lang="en-US" sz="1800" dirty="0">
                <a:latin typeface="Times New Roman" panose="02020603050405020304" pitchFamily="18" charset="0"/>
                <a:cs typeface="Times New Roman" panose="02020603050405020304" pitchFamily="18" charset="0"/>
              </a:rPr>
              <a:t>Heat from when the planet formed &amp; accreted, which has not been yet lost</a:t>
            </a:r>
          </a:p>
          <a:p>
            <a:pPr algn="just"/>
            <a:r>
              <a:rPr lang="en-US" sz="1800" dirty="0">
                <a:latin typeface="Times New Roman" panose="02020603050405020304" pitchFamily="18" charset="0"/>
                <a:cs typeface="Times New Roman" panose="02020603050405020304" pitchFamily="18" charset="0"/>
              </a:rPr>
              <a:t>Decay of radioactive elements </a:t>
            </a:r>
          </a:p>
          <a:p>
            <a:pPr algn="just"/>
            <a:r>
              <a:rPr lang="en-US" sz="1800" dirty="0">
                <a:latin typeface="Times New Roman" panose="02020603050405020304" pitchFamily="18" charset="0"/>
                <a:cs typeface="Times New Roman" panose="02020603050405020304" pitchFamily="18" charset="0"/>
              </a:rPr>
              <a:t>Friction</a:t>
            </a:r>
          </a:p>
          <a:p>
            <a:pPr algn="just"/>
            <a:endParaRPr lang="en-US" sz="1800" b="1" dirty="0"/>
          </a:p>
          <a:p>
            <a:pPr lvl="3" algn="just"/>
            <a:endParaRPr lang="en-US" dirty="0"/>
          </a:p>
        </p:txBody>
      </p:sp>
      <p:pic>
        <p:nvPicPr>
          <p:cNvPr id="11" name="Picture 2" descr="E:\NIET\Project\xLogo11.png.pagespeed.ic.pydHLuCQEZ.png"/>
          <p:cNvPicPr>
            <a:picLocks noChangeAspect="1" noChangeArrowheads="1"/>
          </p:cNvPicPr>
          <p:nvPr/>
        </p:nvPicPr>
        <p:blipFill>
          <a:blip r:embed="rId7"/>
          <a:srcRect/>
          <a:stretch>
            <a:fillRect/>
          </a:stretch>
        </p:blipFill>
        <p:spPr bwMode="auto">
          <a:xfrm>
            <a:off x="0" y="0"/>
            <a:ext cx="1447800" cy="817163"/>
          </a:xfrm>
          <a:prstGeom prst="rect">
            <a:avLst/>
          </a:prstGeom>
          <a:noFill/>
        </p:spPr>
      </p:pic>
      <p:pic>
        <p:nvPicPr>
          <p:cNvPr id="8" name="Picture 7"/>
          <p:cNvPicPr>
            <a:picLocks noChangeAspect="1"/>
          </p:cNvPicPr>
          <p:nvPr/>
        </p:nvPicPr>
        <p:blipFill>
          <a:blip r:embed="rId8"/>
          <a:stretch>
            <a:fillRect/>
          </a:stretch>
        </p:blipFill>
        <p:spPr>
          <a:xfrm>
            <a:off x="5334000" y="1115034"/>
            <a:ext cx="3637649" cy="2313966"/>
          </a:xfrm>
          <a:prstGeom prst="rect">
            <a:avLst/>
          </a:prstGeom>
        </p:spPr>
      </p:pic>
      <p:pic>
        <p:nvPicPr>
          <p:cNvPr id="9" name="Picture 8"/>
          <p:cNvPicPr>
            <a:picLocks noChangeAspect="1"/>
          </p:cNvPicPr>
          <p:nvPr/>
        </p:nvPicPr>
        <p:blipFill>
          <a:blip r:embed="rId9"/>
          <a:stretch>
            <a:fillRect/>
          </a:stretch>
        </p:blipFill>
        <p:spPr>
          <a:xfrm>
            <a:off x="5334000" y="3902075"/>
            <a:ext cx="3810000" cy="2362200"/>
          </a:xfrm>
          <a:prstGeom prst="rect">
            <a:avLst/>
          </a:prstGeom>
        </p:spPr>
      </p:pic>
      <p:sp>
        <p:nvSpPr>
          <p:cNvPr id="12" name="Title 1">
            <a:extLst>
              <a:ext uri="{FF2B5EF4-FFF2-40B4-BE49-F238E27FC236}">
                <a16:creationId xmlns:a16="http://schemas.microsoft.com/office/drawing/2014/main" id="{F5313DC8-595F-4B0F-8916-C09757735FA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9370B775-D45C-4C0F-88D9-3024981439B3}"/>
              </a:ext>
            </a:extLst>
          </p:cNvPr>
          <p:cNvSpPr>
            <a:spLocks noGrp="1"/>
          </p:cNvSpPr>
          <p:nvPr>
            <p:ph type="dt" sz="half" idx="10"/>
          </p:nvPr>
        </p:nvSpPr>
        <p:spPr/>
        <p:txBody>
          <a:bodyPr/>
          <a:lstStyle/>
          <a:p>
            <a:fld id="{A55E2AF3-1519-4EEC-9943-870742D4149B}" type="datetime1">
              <a:rPr lang="en-US" smtClean="0"/>
              <a:t>11/17/2021</a:t>
            </a:fld>
            <a:endParaRPr lang="en-US"/>
          </a:p>
        </p:txBody>
      </p:sp>
      <p:sp>
        <p:nvSpPr>
          <p:cNvPr id="4" name="Footer Placeholder 3">
            <a:extLst>
              <a:ext uri="{FF2B5EF4-FFF2-40B4-BE49-F238E27FC236}">
                <a16:creationId xmlns:a16="http://schemas.microsoft.com/office/drawing/2014/main" id="{8F5063D0-6808-4650-8558-0BB2DF5099B0}"/>
              </a:ext>
            </a:extLst>
          </p:cNvPr>
          <p:cNvSpPr>
            <a:spLocks noGrp="1"/>
          </p:cNvSpPr>
          <p:nvPr>
            <p:ph type="ftr" sz="quarter" idx="11"/>
          </p:nvPr>
        </p:nvSpPr>
        <p:spPr/>
        <p:txBody>
          <a:bodyPr/>
          <a:lstStyle/>
          <a:p>
            <a:r>
              <a:rPr lang="fr-FR"/>
              <a:t>Dr. P.P. Giri      EVS (ANC 0302)           Unit II</a:t>
            </a:r>
            <a:endParaRPr lang="en-US"/>
          </a:p>
        </p:txBody>
      </p:sp>
      <p:sp>
        <p:nvSpPr>
          <p:cNvPr id="5" name="Slide Number Placeholder 4">
            <a:extLst>
              <a:ext uri="{FF2B5EF4-FFF2-40B4-BE49-F238E27FC236}">
                <a16:creationId xmlns:a16="http://schemas.microsoft.com/office/drawing/2014/main" id="{1703390B-3B84-4475-BD53-045647C54F8F}"/>
              </a:ext>
            </a:extLst>
          </p:cNvPr>
          <p:cNvSpPr>
            <a:spLocks noGrp="1"/>
          </p:cNvSpPr>
          <p:nvPr>
            <p:ph type="sldNum" sz="quarter" idx="12"/>
          </p:nvPr>
        </p:nvSpPr>
        <p:spPr/>
        <p:txBody>
          <a:bodyPr/>
          <a:lstStyle/>
          <a:p>
            <a:fld id="{B6F15528-21DE-4FAA-801E-634DDDAF4B2B}" type="slidenum">
              <a:rPr lang="en-US" smtClean="0"/>
              <a:pPr/>
              <a:t>106</a:t>
            </a:fld>
            <a:endParaRPr lang="en-US"/>
          </a:p>
        </p:txBody>
      </p:sp>
    </p:spTree>
    <p:extLst>
      <p:ext uri="{BB962C8B-B14F-4D97-AF65-F5344CB8AC3E}">
        <p14:creationId xmlns:p14="http://schemas.microsoft.com/office/powerpoint/2010/main" val="8652178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817163"/>
            <a:ext cx="4800600" cy="6040837"/>
          </a:xfrm>
        </p:spPr>
        <p:txBody>
          <a:bodyPr>
            <a:noAutofit/>
          </a:bodyPr>
          <a:lstStyle/>
          <a:p>
            <a:pPr marL="0" indent="0" algn="l">
              <a:buNone/>
            </a:pPr>
            <a:endParaRPr lang="en-US" sz="1200" b="0" i="0" dirty="0">
              <a:solidFill>
                <a:srgbClr val="202122"/>
              </a:solidFill>
              <a:effectLst/>
              <a:latin typeface="Arial" panose="020B0604020202020204" pitchFamily="34" charset="0"/>
            </a:endParaRPr>
          </a:p>
          <a:p>
            <a:pPr algn="l"/>
            <a:r>
              <a:rPr lang="en-US" sz="1800" dirty="0">
                <a:latin typeface="Times New Roman" panose="02020603050405020304" pitchFamily="18" charset="0"/>
                <a:cs typeface="Times New Roman" panose="02020603050405020304" pitchFamily="18" charset="0"/>
              </a:rPr>
              <a:t>The earth's internal heat</a:t>
            </a:r>
            <a:r>
              <a:rPr lang="en-US" sz="1800" b="0" i="0" dirty="0">
                <a:effectLst/>
                <a:latin typeface="Times New Roman" panose="02020603050405020304" pitchFamily="18" charset="0"/>
                <a:cs typeface="Times New Roman" panose="02020603050405020304" pitchFamily="18" charset="0"/>
              </a:rPr>
              <a:t> is a thermal energy generated from radioactive decay and continual heat loss from Earth's formation.</a:t>
            </a:r>
            <a:endParaRPr lang="en-US" sz="1800" b="0" i="0" baseline="30000" dirty="0">
              <a:effectLst/>
              <a:latin typeface="Times New Roman" panose="02020603050405020304" pitchFamily="18" charset="0"/>
              <a:cs typeface="Times New Roman" panose="02020603050405020304" pitchFamily="18" charset="0"/>
            </a:endParaRPr>
          </a:p>
          <a:p>
            <a:pPr algn="l"/>
            <a:r>
              <a:rPr lang="en-US" sz="1800" b="0" i="0" dirty="0">
                <a:effectLst/>
                <a:latin typeface="Times New Roman" panose="02020603050405020304" pitchFamily="18" charset="0"/>
                <a:cs typeface="Times New Roman" panose="02020603050405020304" pitchFamily="18" charset="0"/>
              </a:rPr>
              <a:t>Temperatures at the </a:t>
            </a:r>
            <a:r>
              <a:rPr lang="en-US" sz="1800" b="0" i="0" u="none" strike="noStrike" dirty="0">
                <a:effectLst/>
                <a:latin typeface="Times New Roman" panose="02020603050405020304" pitchFamily="18" charset="0"/>
                <a:cs typeface="Times New Roman" panose="02020603050405020304" pitchFamily="18" charset="0"/>
                <a:hlinkClick r:id="rId3" tooltip="Core–mantle boundary">
                  <a:extLst>
                    <a:ext uri="{A12FA001-AC4F-418D-AE19-62706E023703}">
                      <ahyp:hlinkClr xmlns:ahyp="http://schemas.microsoft.com/office/drawing/2018/hyperlinkcolor" val="tx"/>
                    </a:ext>
                  </a:extLst>
                </a:hlinkClick>
              </a:rPr>
              <a:t>core–mantle boundary</a:t>
            </a:r>
            <a:r>
              <a:rPr lang="en-US" sz="1800" b="0" i="0" dirty="0">
                <a:effectLst/>
                <a:latin typeface="Times New Roman" panose="02020603050405020304" pitchFamily="18" charset="0"/>
                <a:cs typeface="Times New Roman" panose="02020603050405020304" pitchFamily="18" charset="0"/>
              </a:rPr>
              <a:t> may reach over 4000 °C (7200 °F).</a:t>
            </a:r>
            <a:endParaRPr lang="en-US" sz="1800" b="0" i="0" baseline="30000" dirty="0">
              <a:effectLst/>
              <a:latin typeface="Times New Roman" panose="02020603050405020304" pitchFamily="18" charset="0"/>
              <a:cs typeface="Times New Roman" panose="02020603050405020304" pitchFamily="18" charset="0"/>
            </a:endParaRPr>
          </a:p>
          <a:p>
            <a:pPr algn="l"/>
            <a:r>
              <a:rPr lang="en-US" sz="1800" b="0" i="0" dirty="0">
                <a:effectLst/>
                <a:latin typeface="Times New Roman" panose="02020603050405020304" pitchFamily="18" charset="0"/>
                <a:cs typeface="Times New Roman" panose="02020603050405020304" pitchFamily="18" charset="0"/>
              </a:rPr>
              <a:t>The high temperature and pressure in Earth's interior cause some rock to melt .</a:t>
            </a:r>
          </a:p>
          <a:p>
            <a:pPr algn="l"/>
            <a:r>
              <a:rPr lang="en-US" sz="1800" b="0" i="0" dirty="0">
                <a:effectLst/>
                <a:latin typeface="Times New Roman" panose="02020603050405020304" pitchFamily="18" charset="0"/>
                <a:cs typeface="Times New Roman" panose="02020603050405020304" pitchFamily="18" charset="0"/>
              </a:rPr>
              <a:t>Rock and water is heated in the crust, sometimes up to 370 °C (700 °F).</a:t>
            </a:r>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Sources</a:t>
            </a:r>
          </a:p>
          <a:p>
            <a:pPr lvl="1" algn="just"/>
            <a:r>
              <a:rPr lang="en-US" sz="1800" dirty="0">
                <a:latin typeface="Times New Roman" panose="02020603050405020304" pitchFamily="18" charset="0"/>
                <a:cs typeface="Times New Roman" panose="02020603050405020304" pitchFamily="18" charset="0"/>
              </a:rPr>
              <a:t>Reservoirs can be suspected in the areas where we find</a:t>
            </a:r>
          </a:p>
          <a:p>
            <a:pPr lvl="3" algn="just"/>
            <a:r>
              <a:rPr lang="en-US" dirty="0">
                <a:latin typeface="Times New Roman" panose="02020603050405020304" pitchFamily="18" charset="0"/>
                <a:cs typeface="Times New Roman" panose="02020603050405020304" pitchFamily="18" charset="0"/>
              </a:rPr>
              <a:t>Geyser</a:t>
            </a:r>
          </a:p>
          <a:p>
            <a:pPr lvl="3" algn="just"/>
            <a:r>
              <a:rPr lang="en-US" dirty="0">
                <a:latin typeface="Times New Roman" panose="02020603050405020304" pitchFamily="18" charset="0"/>
                <a:cs typeface="Times New Roman" panose="02020603050405020304" pitchFamily="18" charset="0"/>
              </a:rPr>
              <a:t>Boiling mud pot</a:t>
            </a:r>
          </a:p>
          <a:p>
            <a:pPr lvl="3" algn="just"/>
            <a:r>
              <a:rPr lang="en-US" dirty="0">
                <a:latin typeface="Times New Roman" panose="02020603050405020304" pitchFamily="18" charset="0"/>
                <a:cs typeface="Times New Roman" panose="02020603050405020304" pitchFamily="18" charset="0"/>
              </a:rPr>
              <a:t>Volcano</a:t>
            </a:r>
          </a:p>
          <a:p>
            <a:pPr lvl="3" algn="just"/>
            <a:r>
              <a:rPr lang="en-US" dirty="0">
                <a:latin typeface="Times New Roman" panose="02020603050405020304" pitchFamily="18" charset="0"/>
                <a:cs typeface="Times New Roman" panose="02020603050405020304" pitchFamily="18" charset="0"/>
              </a:rPr>
              <a:t>Hot springs</a:t>
            </a:r>
          </a:p>
        </p:txBody>
      </p:sp>
      <p:pic>
        <p:nvPicPr>
          <p:cNvPr id="11"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pic>
        <p:nvPicPr>
          <p:cNvPr id="8" name="Picture 7"/>
          <p:cNvPicPr>
            <a:picLocks noChangeAspect="1"/>
          </p:cNvPicPr>
          <p:nvPr/>
        </p:nvPicPr>
        <p:blipFill>
          <a:blip r:embed="rId5"/>
          <a:stretch>
            <a:fillRect/>
          </a:stretch>
        </p:blipFill>
        <p:spPr>
          <a:xfrm>
            <a:off x="4800600" y="1054598"/>
            <a:ext cx="4103709" cy="2313966"/>
          </a:xfrm>
          <a:prstGeom prst="rect">
            <a:avLst/>
          </a:prstGeom>
        </p:spPr>
      </p:pic>
      <p:pic>
        <p:nvPicPr>
          <p:cNvPr id="9" name="Picture 8"/>
          <p:cNvPicPr>
            <a:picLocks noChangeAspect="1"/>
          </p:cNvPicPr>
          <p:nvPr/>
        </p:nvPicPr>
        <p:blipFill>
          <a:blip r:embed="rId6"/>
          <a:stretch>
            <a:fillRect/>
          </a:stretch>
        </p:blipFill>
        <p:spPr>
          <a:xfrm>
            <a:off x="4800600" y="3737363"/>
            <a:ext cx="4103709" cy="2362200"/>
          </a:xfrm>
          <a:prstGeom prst="rect">
            <a:avLst/>
          </a:prstGeom>
        </p:spPr>
      </p:pic>
      <p:sp>
        <p:nvSpPr>
          <p:cNvPr id="12" name="Title 1">
            <a:extLst>
              <a:ext uri="{FF2B5EF4-FFF2-40B4-BE49-F238E27FC236}">
                <a16:creationId xmlns:a16="http://schemas.microsoft.com/office/drawing/2014/main" id="{C243FE05-83EB-42D3-8438-896C3292FB13}"/>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79DFA229-0715-40B0-9029-052252ADFBB5}"/>
              </a:ext>
            </a:extLst>
          </p:cNvPr>
          <p:cNvSpPr>
            <a:spLocks noGrp="1"/>
          </p:cNvSpPr>
          <p:nvPr>
            <p:ph type="dt" sz="half" idx="10"/>
          </p:nvPr>
        </p:nvSpPr>
        <p:spPr/>
        <p:txBody>
          <a:bodyPr/>
          <a:lstStyle/>
          <a:p>
            <a:fld id="{26AB8412-0E09-4909-B05A-2B5448953D02}" type="datetime1">
              <a:rPr lang="en-US" smtClean="0"/>
              <a:t>11/17/2021</a:t>
            </a:fld>
            <a:endParaRPr lang="en-US"/>
          </a:p>
        </p:txBody>
      </p:sp>
      <p:sp>
        <p:nvSpPr>
          <p:cNvPr id="4" name="Footer Placeholder 3">
            <a:extLst>
              <a:ext uri="{FF2B5EF4-FFF2-40B4-BE49-F238E27FC236}">
                <a16:creationId xmlns:a16="http://schemas.microsoft.com/office/drawing/2014/main" id="{E9BBC03E-3404-41E5-A247-9FD58CC99355}"/>
              </a:ext>
            </a:extLst>
          </p:cNvPr>
          <p:cNvSpPr>
            <a:spLocks noGrp="1"/>
          </p:cNvSpPr>
          <p:nvPr>
            <p:ph type="ftr" sz="quarter" idx="11"/>
          </p:nvPr>
        </p:nvSpPr>
        <p:spPr/>
        <p:txBody>
          <a:bodyPr/>
          <a:lstStyle/>
          <a:p>
            <a:r>
              <a:rPr lang="fr-FR"/>
              <a:t>Dr. P.P. Giri      EVS (ANC 0302)           Unit II</a:t>
            </a:r>
            <a:endParaRPr lang="en-US"/>
          </a:p>
        </p:txBody>
      </p:sp>
      <p:sp>
        <p:nvSpPr>
          <p:cNvPr id="5" name="Slide Number Placeholder 4">
            <a:extLst>
              <a:ext uri="{FF2B5EF4-FFF2-40B4-BE49-F238E27FC236}">
                <a16:creationId xmlns:a16="http://schemas.microsoft.com/office/drawing/2014/main" id="{FF5063EC-00C2-4AD6-BDFD-B1D67B9D4F77}"/>
              </a:ext>
            </a:extLst>
          </p:cNvPr>
          <p:cNvSpPr>
            <a:spLocks noGrp="1"/>
          </p:cNvSpPr>
          <p:nvPr>
            <p:ph type="sldNum" sz="quarter" idx="12"/>
          </p:nvPr>
        </p:nvSpPr>
        <p:spPr/>
        <p:txBody>
          <a:bodyPr/>
          <a:lstStyle/>
          <a:p>
            <a:fld id="{B6F15528-21DE-4FAA-801E-634DDDAF4B2B}" type="slidenum">
              <a:rPr lang="en-US" smtClean="0"/>
              <a:pPr/>
              <a:t>107</a:t>
            </a:fld>
            <a:endParaRPr lang="en-US"/>
          </a:p>
        </p:txBody>
      </p:sp>
    </p:spTree>
    <p:extLst>
      <p:ext uri="{BB962C8B-B14F-4D97-AF65-F5344CB8AC3E}">
        <p14:creationId xmlns:p14="http://schemas.microsoft.com/office/powerpoint/2010/main" val="24917947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534400" cy="5730874"/>
          </a:xfrm>
        </p:spPr>
        <p:txBody>
          <a:bodyPr>
            <a:normAutofit/>
          </a:bodyPr>
          <a:lstStyle/>
          <a:p>
            <a:pPr marL="0" indent="0" algn="just">
              <a:buNone/>
            </a:pPr>
            <a:r>
              <a:rPr lang="en-US" sz="2600" b="1" dirty="0"/>
              <a:t>Extraction</a:t>
            </a:r>
            <a:r>
              <a:rPr lang="en-US" sz="2600" dirty="0"/>
              <a:t> :</a:t>
            </a:r>
          </a:p>
          <a:p>
            <a:pPr marL="0" indent="0" algn="just">
              <a:buNone/>
            </a:pPr>
            <a:r>
              <a:rPr lang="en-US" sz="2200" dirty="0"/>
              <a:t>To produce power from geothermal energy, </a:t>
            </a:r>
            <a:r>
              <a:rPr lang="en-US" sz="2200" b="1" dirty="0"/>
              <a:t>wells are dug a mile deep </a:t>
            </a:r>
            <a:r>
              <a:rPr lang="en-US" sz="2200" dirty="0"/>
              <a:t>into underground reservoirs to access </a:t>
            </a:r>
            <a:r>
              <a:rPr lang="en-US" sz="2200" b="1" dirty="0"/>
              <a:t>the steam and hot water </a:t>
            </a:r>
            <a:r>
              <a:rPr lang="en-US" sz="2200" dirty="0"/>
              <a:t>there, which can then be used to </a:t>
            </a:r>
            <a:r>
              <a:rPr lang="en-US" sz="2200" b="1" dirty="0"/>
              <a:t>drive turbines connected to electricity generators .</a:t>
            </a:r>
          </a:p>
          <a:p>
            <a:pPr marL="0" indent="0" algn="just">
              <a:buNone/>
            </a:pPr>
            <a:r>
              <a:rPr lang="en-US" sz="2200" dirty="0"/>
              <a:t>There are three types of geothermal power plants</a:t>
            </a:r>
          </a:p>
          <a:p>
            <a:pPr algn="just"/>
            <a:r>
              <a:rPr lang="en-US" sz="2200" dirty="0"/>
              <a:t>Dry steam plant</a:t>
            </a:r>
          </a:p>
          <a:p>
            <a:pPr algn="just"/>
            <a:r>
              <a:rPr lang="en-US" sz="2200" dirty="0"/>
              <a:t>Flash plant</a:t>
            </a:r>
          </a:p>
          <a:p>
            <a:pPr algn="just"/>
            <a:r>
              <a:rPr lang="en-US" sz="2200" dirty="0"/>
              <a:t>Binary plant</a:t>
            </a:r>
          </a:p>
          <a:p>
            <a:pPr algn="just"/>
            <a:r>
              <a:rPr lang="en-US" sz="2200" b="1" dirty="0"/>
              <a:t>Dry steam </a:t>
            </a:r>
            <a:r>
              <a:rPr lang="en-US" sz="2200" dirty="0"/>
              <a:t>is the oldest form of geothermal technology and takes steam out of the ground and uses it to directly drive a turbine. </a:t>
            </a:r>
          </a:p>
          <a:p>
            <a:pPr algn="just"/>
            <a:r>
              <a:rPr lang="en-US" sz="2200" b="1" dirty="0"/>
              <a:t>Flash plants </a:t>
            </a:r>
            <a:r>
              <a:rPr lang="en-US" sz="2200" dirty="0"/>
              <a:t>use high-pressure hot water into cool, low-pressure water </a:t>
            </a:r>
          </a:p>
          <a:p>
            <a:pPr algn="just"/>
            <a:r>
              <a:rPr lang="en-US" sz="2200" b="1" dirty="0"/>
              <a:t>Binary plants </a:t>
            </a:r>
            <a:r>
              <a:rPr lang="en-US" sz="2200" dirty="0"/>
              <a:t>pass hot water through a secondary liquid with a lower boiling point, which turns to </a:t>
            </a:r>
            <a:r>
              <a:rPr lang="en-US" sz="2200" dirty="0" err="1"/>
              <a:t>vapour</a:t>
            </a:r>
            <a:r>
              <a:rPr lang="en-US" sz="2200" dirty="0"/>
              <a:t> to drive the turbine.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Title 1">
            <a:extLst>
              <a:ext uri="{FF2B5EF4-FFF2-40B4-BE49-F238E27FC236}">
                <a16:creationId xmlns:a16="http://schemas.microsoft.com/office/drawing/2014/main" id="{C3F952A7-EFC1-42BC-817D-C238E798F557}"/>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2A23049F-3DA2-411D-AB85-38F1777B8A26}"/>
              </a:ext>
            </a:extLst>
          </p:cNvPr>
          <p:cNvSpPr>
            <a:spLocks noGrp="1"/>
          </p:cNvSpPr>
          <p:nvPr>
            <p:ph type="dt" sz="half" idx="10"/>
          </p:nvPr>
        </p:nvSpPr>
        <p:spPr/>
        <p:txBody>
          <a:bodyPr/>
          <a:lstStyle/>
          <a:p>
            <a:fld id="{41AA9538-505B-4F3F-9C08-29649F3F9F01}" type="datetime1">
              <a:rPr lang="en-US" smtClean="0"/>
              <a:t>11/17/2021</a:t>
            </a:fld>
            <a:endParaRPr lang="en-US"/>
          </a:p>
        </p:txBody>
      </p:sp>
      <p:sp>
        <p:nvSpPr>
          <p:cNvPr id="4" name="Footer Placeholder 3">
            <a:extLst>
              <a:ext uri="{FF2B5EF4-FFF2-40B4-BE49-F238E27FC236}">
                <a16:creationId xmlns:a16="http://schemas.microsoft.com/office/drawing/2014/main" id="{AB7679D6-FAF6-4F88-A2E5-6E197252C0FD}"/>
              </a:ext>
            </a:extLst>
          </p:cNvPr>
          <p:cNvSpPr>
            <a:spLocks noGrp="1"/>
          </p:cNvSpPr>
          <p:nvPr>
            <p:ph type="ftr" sz="quarter" idx="11"/>
          </p:nvPr>
        </p:nvSpPr>
        <p:spPr/>
        <p:txBody>
          <a:bodyPr/>
          <a:lstStyle/>
          <a:p>
            <a:r>
              <a:rPr lang="fr-FR"/>
              <a:t>Dr. P.P. Giri      EVS (ANC 0302)           Unit II</a:t>
            </a:r>
            <a:endParaRPr lang="en-US"/>
          </a:p>
        </p:txBody>
      </p:sp>
      <p:sp>
        <p:nvSpPr>
          <p:cNvPr id="5" name="Slide Number Placeholder 4">
            <a:extLst>
              <a:ext uri="{FF2B5EF4-FFF2-40B4-BE49-F238E27FC236}">
                <a16:creationId xmlns:a16="http://schemas.microsoft.com/office/drawing/2014/main" id="{7E3D91AE-F7FB-40ED-B397-DF4C26E4FC30}"/>
              </a:ext>
            </a:extLst>
          </p:cNvPr>
          <p:cNvSpPr>
            <a:spLocks noGrp="1"/>
          </p:cNvSpPr>
          <p:nvPr>
            <p:ph type="sldNum" sz="quarter" idx="12"/>
          </p:nvPr>
        </p:nvSpPr>
        <p:spPr/>
        <p:txBody>
          <a:bodyPr/>
          <a:lstStyle/>
          <a:p>
            <a:fld id="{B6F15528-21DE-4FAA-801E-634DDDAF4B2B}" type="slidenum">
              <a:rPr lang="en-US" smtClean="0"/>
              <a:pPr/>
              <a:t>108</a:t>
            </a:fld>
            <a:endParaRPr lang="en-US"/>
          </a:p>
        </p:txBody>
      </p:sp>
    </p:spTree>
    <p:extLst>
      <p:ext uri="{BB962C8B-B14F-4D97-AF65-F5344CB8AC3E}">
        <p14:creationId xmlns:p14="http://schemas.microsoft.com/office/powerpoint/2010/main" val="42942427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534400" cy="5730874"/>
          </a:xfrm>
        </p:spPr>
        <p:txBody>
          <a:bodyPr>
            <a:normAutofit/>
          </a:bodyPr>
          <a:lstStyle/>
          <a:p>
            <a:pPr algn="just"/>
            <a:r>
              <a:rPr lang="en-US" sz="2600" dirty="0"/>
              <a:t>Extraction &amp; uses</a:t>
            </a:r>
          </a:p>
          <a:p>
            <a:pPr lvl="1" algn="just"/>
            <a:r>
              <a:rPr lang="en-US" sz="2200" dirty="0"/>
              <a:t>The heat energy can be brought to earth surface by following ways:</a:t>
            </a:r>
            <a:endParaRPr lang="en-US" sz="2200" dirty="0">
              <a:hlinkClick r:id="rId2"/>
            </a:endParaRPr>
          </a:p>
          <a:p>
            <a:pPr lvl="2" algn="just"/>
            <a:r>
              <a:rPr lang="en-US" sz="2200" dirty="0"/>
              <a:t>Directly from hot springs/geysers</a:t>
            </a:r>
          </a:p>
          <a:p>
            <a:pPr lvl="2" algn="just"/>
            <a:r>
              <a:rPr lang="en-US" sz="2200" dirty="0"/>
              <a:t>Geo-thermal heat pump</a:t>
            </a:r>
          </a:p>
          <a:p>
            <a:pPr lvl="1" algn="just"/>
            <a:r>
              <a:rPr lang="en-US" sz="2200" dirty="0"/>
              <a:t>Uses</a:t>
            </a:r>
          </a:p>
          <a:p>
            <a:pPr lvl="2" algn="just"/>
            <a:r>
              <a:rPr lang="en-US" sz="2200" dirty="0"/>
              <a:t>Direct use: Hot springs used as spas, heating water at fish farms, provide heat for buildings, provide heat to industrial processes</a:t>
            </a:r>
          </a:p>
          <a:p>
            <a:pPr lvl="2" algn="just"/>
            <a:r>
              <a:rPr lang="en-US" sz="2200" dirty="0"/>
              <a:t>Indirect: Electricity generation</a:t>
            </a:r>
          </a:p>
          <a:p>
            <a:pPr lvl="1" algn="just"/>
            <a:r>
              <a:rPr lang="en-US" sz="2200" dirty="0">
                <a:hlinkClick r:id="rId2"/>
              </a:rPr>
              <a:t>https://www.slideshare.net/nibeditamishra/presentation-on-geothermal-energy-24231365</a:t>
            </a:r>
            <a:endParaRPr lang="en-US" sz="2200"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Title 1">
            <a:extLst>
              <a:ext uri="{FF2B5EF4-FFF2-40B4-BE49-F238E27FC236}">
                <a16:creationId xmlns:a16="http://schemas.microsoft.com/office/drawing/2014/main" id="{BE22242D-A7AA-44CD-BF77-6D0EE21539A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FFA2056E-4EE3-4288-A6AB-F4A1743D952C}"/>
              </a:ext>
            </a:extLst>
          </p:cNvPr>
          <p:cNvSpPr>
            <a:spLocks noGrp="1"/>
          </p:cNvSpPr>
          <p:nvPr>
            <p:ph type="dt" sz="half" idx="10"/>
          </p:nvPr>
        </p:nvSpPr>
        <p:spPr/>
        <p:txBody>
          <a:bodyPr/>
          <a:lstStyle/>
          <a:p>
            <a:fld id="{B503A688-A21D-4138-9D44-9955E406C630}" type="datetime1">
              <a:rPr lang="en-US" smtClean="0"/>
              <a:t>11/17/2021</a:t>
            </a:fld>
            <a:endParaRPr lang="en-US"/>
          </a:p>
        </p:txBody>
      </p:sp>
      <p:sp>
        <p:nvSpPr>
          <p:cNvPr id="4" name="Footer Placeholder 3">
            <a:extLst>
              <a:ext uri="{FF2B5EF4-FFF2-40B4-BE49-F238E27FC236}">
                <a16:creationId xmlns:a16="http://schemas.microsoft.com/office/drawing/2014/main" id="{02BC5C08-F370-4706-8D1F-46086B388B46}"/>
              </a:ext>
            </a:extLst>
          </p:cNvPr>
          <p:cNvSpPr>
            <a:spLocks noGrp="1"/>
          </p:cNvSpPr>
          <p:nvPr>
            <p:ph type="ftr" sz="quarter" idx="11"/>
          </p:nvPr>
        </p:nvSpPr>
        <p:spPr/>
        <p:txBody>
          <a:bodyPr/>
          <a:lstStyle/>
          <a:p>
            <a:r>
              <a:rPr lang="fr-FR"/>
              <a:t>Dr. P.P. Giri      EVS (ANC 0302)           Unit II</a:t>
            </a:r>
            <a:endParaRPr lang="en-US"/>
          </a:p>
        </p:txBody>
      </p:sp>
      <p:sp>
        <p:nvSpPr>
          <p:cNvPr id="5" name="Slide Number Placeholder 4">
            <a:extLst>
              <a:ext uri="{FF2B5EF4-FFF2-40B4-BE49-F238E27FC236}">
                <a16:creationId xmlns:a16="http://schemas.microsoft.com/office/drawing/2014/main" id="{FD81C572-A2FB-431E-A67B-51395230C2AD}"/>
              </a:ext>
            </a:extLst>
          </p:cNvPr>
          <p:cNvSpPr>
            <a:spLocks noGrp="1"/>
          </p:cNvSpPr>
          <p:nvPr>
            <p:ph type="sldNum" sz="quarter" idx="12"/>
          </p:nvPr>
        </p:nvSpPr>
        <p:spPr/>
        <p:txBody>
          <a:bodyPr/>
          <a:lstStyle/>
          <a:p>
            <a:fld id="{B6F15528-21DE-4FAA-801E-634DDDAF4B2B}" type="slidenum">
              <a:rPr lang="en-US" smtClean="0"/>
              <a:pPr/>
              <a:t>109</a:t>
            </a:fld>
            <a:endParaRPr lang="en-US"/>
          </a:p>
        </p:txBody>
      </p:sp>
    </p:spTree>
    <p:extLst>
      <p:ext uri="{BB962C8B-B14F-4D97-AF65-F5344CB8AC3E}">
        <p14:creationId xmlns:p14="http://schemas.microsoft.com/office/powerpoint/2010/main" val="358788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53BDD7-71BD-4C5A-9623-313C6215EE57}" type="datetime1">
              <a:rPr lang="en-US" smtClean="0"/>
              <a:t>11/17/2021</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Dr. P.P. Giri      EVS (ANC 0302)           Unit II</a:t>
            </a:r>
            <a:endParaRPr lang="en-US" sz="1600" dirty="0">
              <a:solidFill>
                <a:schemeClr val="tx1"/>
              </a:solidFill>
            </a:endParaRPr>
          </a:p>
        </p:txBody>
      </p:sp>
      <p:sp>
        <p:nvSpPr>
          <p:cNvPr id="7" name="Title 1"/>
          <p:cNvSpPr txBox="1">
            <a:spLocks/>
          </p:cNvSpPr>
          <p:nvPr/>
        </p:nvSpPr>
        <p:spPr>
          <a:xfrm>
            <a:off x="1209711" y="21"/>
            <a:ext cx="7781887"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Course Outcome</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123862" y="18"/>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11</a:t>
            </a:fld>
            <a:endParaRPr lang="en-US" dirty="0"/>
          </a:p>
        </p:txBody>
      </p:sp>
      <p:graphicFrame>
        <p:nvGraphicFramePr>
          <p:cNvPr id="9" name="Table 8"/>
          <p:cNvGraphicFramePr>
            <a:graphicFrameLocks noGrp="1"/>
          </p:cNvGraphicFramePr>
          <p:nvPr/>
        </p:nvGraphicFramePr>
        <p:xfrm>
          <a:off x="457208" y="817181"/>
          <a:ext cx="8534391" cy="4948992"/>
        </p:xfrm>
        <a:graphic>
          <a:graphicData uri="http://schemas.openxmlformats.org/drawingml/2006/table">
            <a:tbl>
              <a:tblPr/>
              <a:tblGrid>
                <a:gridCol w="638989">
                  <a:extLst>
                    <a:ext uri="{9D8B030D-6E8A-4147-A177-3AD203B41FA5}">
                      <a16:colId xmlns:a16="http://schemas.microsoft.com/office/drawing/2014/main" val="20000"/>
                    </a:ext>
                  </a:extLst>
                </a:gridCol>
                <a:gridCol w="5947886">
                  <a:extLst>
                    <a:ext uri="{9D8B030D-6E8A-4147-A177-3AD203B41FA5}">
                      <a16:colId xmlns:a16="http://schemas.microsoft.com/office/drawing/2014/main" val="20001"/>
                    </a:ext>
                  </a:extLst>
                </a:gridCol>
                <a:gridCol w="1947516">
                  <a:extLst>
                    <a:ext uri="{9D8B030D-6E8A-4147-A177-3AD203B41FA5}">
                      <a16:colId xmlns:a16="http://schemas.microsoft.com/office/drawing/2014/main" val="20002"/>
                    </a:ext>
                  </a:extLst>
                </a:gridCol>
              </a:tblGrid>
              <a:tr h="1224457">
                <a:tc>
                  <a:txBody>
                    <a:bodyPr/>
                    <a:lstStyle/>
                    <a:p>
                      <a:pPr marL="0" marR="0" algn="ctr">
                        <a:lnSpc>
                          <a:spcPct val="107000"/>
                        </a:lnSpc>
                        <a:spcBef>
                          <a:spcPts val="0"/>
                        </a:spcBef>
                        <a:spcAft>
                          <a:spcPts val="0"/>
                        </a:spcAft>
                      </a:pPr>
                      <a:r>
                        <a:rPr lang="en-US" sz="1600" dirty="0">
                          <a:latin typeface="Calibri"/>
                          <a:ea typeface="Times New Roman"/>
                        </a:rPr>
                        <a:t>CO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just">
                        <a:lnSpc>
                          <a:spcPct val="107000"/>
                        </a:lnSpc>
                        <a:spcBef>
                          <a:spcPts val="0"/>
                        </a:spcBef>
                        <a:spcAft>
                          <a:spcPts val="0"/>
                        </a:spcAft>
                      </a:pPr>
                      <a:r>
                        <a:rPr lang="en-US" sz="1800" dirty="0">
                          <a:latin typeface="Calibri"/>
                          <a:ea typeface="Times New Roman"/>
                        </a:rPr>
                        <a:t>Understand the basic principles of ecology and environment. Ecosystem: Basic concepts, components of ecosystem, food chains and food webs. Ecological pyramids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just">
                        <a:lnSpc>
                          <a:spcPct val="107000"/>
                        </a:lnSpc>
                        <a:spcBef>
                          <a:spcPts val="0"/>
                        </a:spcBef>
                        <a:spcAft>
                          <a:spcPts val="0"/>
                        </a:spcAft>
                      </a:pPr>
                      <a:r>
                        <a:rPr lang="en-US" sz="1600" dirty="0">
                          <a:latin typeface="Calibri"/>
                          <a:ea typeface="Times New Roman"/>
                        </a:rPr>
                        <a:t>K1,K2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r h="816302">
                <a:tc>
                  <a:txBody>
                    <a:bodyPr/>
                    <a:lstStyle/>
                    <a:p>
                      <a:pPr marL="0" marR="0" algn="ctr">
                        <a:lnSpc>
                          <a:spcPct val="107000"/>
                        </a:lnSpc>
                        <a:spcBef>
                          <a:spcPts val="0"/>
                        </a:spcBef>
                        <a:spcAft>
                          <a:spcPts val="0"/>
                        </a:spcAft>
                      </a:pPr>
                      <a:r>
                        <a:rPr lang="en-US" sz="1600">
                          <a:latin typeface="Calibri"/>
                          <a:ea typeface="Times New Roman"/>
                        </a:rPr>
                        <a:t>CO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800" kern="1200" dirty="0">
                          <a:solidFill>
                            <a:schemeClr val="tx1"/>
                          </a:solidFill>
                          <a:latin typeface="Calibri"/>
                          <a:ea typeface="Times New Roman"/>
                          <a:cs typeface="+mn-cs"/>
                        </a:rPr>
                        <a:t>Understand the different types of natural recourses like food, forest, Minerals and energy and their conservation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K1.K2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16302">
                <a:tc>
                  <a:txBody>
                    <a:bodyPr/>
                    <a:lstStyle/>
                    <a:p>
                      <a:pPr marL="0" marR="0" algn="ctr">
                        <a:lnSpc>
                          <a:spcPct val="107000"/>
                        </a:lnSpc>
                        <a:spcBef>
                          <a:spcPts val="0"/>
                        </a:spcBef>
                        <a:spcAft>
                          <a:spcPts val="0"/>
                        </a:spcAft>
                      </a:pPr>
                      <a:r>
                        <a:rPr lang="en-US" sz="1600">
                          <a:latin typeface="Calibri"/>
                          <a:ea typeface="Times New Roman"/>
                        </a:rPr>
                        <a:t>CO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800" kern="1200" dirty="0">
                          <a:solidFill>
                            <a:schemeClr val="tx1"/>
                          </a:solidFill>
                          <a:latin typeface="Calibri"/>
                          <a:ea typeface="Times New Roman"/>
                          <a:cs typeface="+mn-cs"/>
                        </a:rPr>
                        <a:t>Understand the importance of biodiversity, Threats of biodiversity and different methods of biodiversity conservation</a:t>
                      </a:r>
                      <a:r>
                        <a:rPr lang="en-US" sz="1600" dirty="0">
                          <a:latin typeface="Calibri"/>
                          <a:ea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K1,K2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16302">
                <a:tc>
                  <a:txBody>
                    <a:bodyPr/>
                    <a:lstStyle/>
                    <a:p>
                      <a:pPr marL="0" marR="0" algn="ctr">
                        <a:lnSpc>
                          <a:spcPct val="107000"/>
                        </a:lnSpc>
                        <a:spcBef>
                          <a:spcPts val="0"/>
                        </a:spcBef>
                        <a:spcAft>
                          <a:spcPts val="0"/>
                        </a:spcAft>
                      </a:pPr>
                      <a:r>
                        <a:rPr lang="en-US" sz="1600">
                          <a:latin typeface="Calibri"/>
                          <a:ea typeface="Times New Roman"/>
                        </a:rPr>
                        <a:t>CO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800" kern="1200" dirty="0">
                          <a:solidFill>
                            <a:schemeClr val="tx1"/>
                          </a:solidFill>
                          <a:latin typeface="Calibri"/>
                          <a:ea typeface="Times New Roman"/>
                          <a:cs typeface="+mn-cs"/>
                        </a:rPr>
                        <a:t>Understand</a:t>
                      </a:r>
                      <a:r>
                        <a:rPr lang="en-US" sz="1600" dirty="0">
                          <a:latin typeface="Calibri"/>
                          <a:ea typeface="Times New Roman"/>
                        </a:rPr>
                        <a:t> </a:t>
                      </a:r>
                      <a:r>
                        <a:rPr lang="en-US" sz="1800" kern="1200" dirty="0">
                          <a:solidFill>
                            <a:schemeClr val="tx1"/>
                          </a:solidFill>
                          <a:latin typeface="Calibri"/>
                          <a:ea typeface="Times New Roman"/>
                          <a:cs typeface="+mn-cs"/>
                        </a:rPr>
                        <a:t>the different types of pollution, pollutants, their sources, effects and their control methods</a:t>
                      </a:r>
                      <a:r>
                        <a:rPr lang="en-US" sz="1600" dirty="0">
                          <a:latin typeface="Calibri"/>
                          <a:ea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a:latin typeface="Calibri"/>
                          <a:ea typeface="Times New Roman"/>
                        </a:rPr>
                        <a:t>K1,K2,K3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24457">
                <a:tc>
                  <a:txBody>
                    <a:bodyPr/>
                    <a:lstStyle/>
                    <a:p>
                      <a:pPr marL="0" marR="0" algn="ctr">
                        <a:lnSpc>
                          <a:spcPct val="107000"/>
                        </a:lnSpc>
                        <a:spcBef>
                          <a:spcPts val="0"/>
                        </a:spcBef>
                        <a:spcAft>
                          <a:spcPts val="0"/>
                        </a:spcAft>
                      </a:pPr>
                      <a:r>
                        <a:rPr lang="en-US" sz="1600">
                          <a:latin typeface="Calibri"/>
                          <a:ea typeface="Times New Roman"/>
                        </a:rPr>
                        <a:t>CO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200" dirty="0">
                          <a:solidFill>
                            <a:schemeClr val="tx1"/>
                          </a:solidFill>
                          <a:latin typeface="Calibri"/>
                          <a:ea typeface="Times New Roman"/>
                          <a:cs typeface="+mn-cs"/>
                        </a:rPr>
                        <a:t>Understand the basic concepts of sustainable development, Environmental Impact Assessment (EIA) and different acts related to environment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K1,K2,K3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43911294"/>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534400" cy="5730874"/>
          </a:xfrm>
        </p:spPr>
        <p:txBody>
          <a:bodyPr>
            <a:normAutofit/>
          </a:bodyPr>
          <a:lstStyle/>
          <a:p>
            <a:pPr marL="0" indent="0" algn="just">
              <a:buNone/>
            </a:pPr>
            <a:r>
              <a:rPr lang="en-IN" sz="1800" b="1" i="0" dirty="0">
                <a:solidFill>
                  <a:srgbClr val="363636"/>
                </a:solidFill>
                <a:effectLst/>
                <a:latin typeface="Open Sans" panose="020B0606030504020204" pitchFamily="34" charset="0"/>
              </a:rPr>
              <a:t>Advantages</a:t>
            </a:r>
            <a:r>
              <a:rPr lang="en-US" sz="1800" b="1" i="0" dirty="0">
                <a:solidFill>
                  <a:srgbClr val="363636"/>
                </a:solidFill>
                <a:effectLst/>
                <a:latin typeface="Open Sans" panose="020B0606030504020204" pitchFamily="34" charset="0"/>
              </a:rPr>
              <a:t> :</a:t>
            </a:r>
          </a:p>
          <a:p>
            <a:pPr algn="just"/>
            <a:r>
              <a:rPr lang="en-IN" sz="1800" b="1" i="0" dirty="0">
                <a:solidFill>
                  <a:srgbClr val="363636"/>
                </a:solidFill>
                <a:effectLst/>
                <a:latin typeface="Open Sans" panose="020B0606030504020204" pitchFamily="34" charset="0"/>
              </a:rPr>
              <a:t> </a:t>
            </a:r>
            <a:r>
              <a:rPr lang="en-IN" sz="1800" i="0" dirty="0">
                <a:solidFill>
                  <a:srgbClr val="363636"/>
                </a:solidFill>
                <a:effectLst/>
                <a:latin typeface="Open Sans" panose="020B0606030504020204" pitchFamily="34" charset="0"/>
              </a:rPr>
              <a:t>Environmentally Friendly</a:t>
            </a:r>
          </a:p>
          <a:p>
            <a:pPr algn="just"/>
            <a:r>
              <a:rPr lang="en-IN" sz="1800" i="0" dirty="0">
                <a:solidFill>
                  <a:srgbClr val="363636"/>
                </a:solidFill>
                <a:effectLst/>
                <a:latin typeface="Open Sans" panose="020B0606030504020204" pitchFamily="34" charset="0"/>
              </a:rPr>
              <a:t>Renewable</a:t>
            </a:r>
          </a:p>
          <a:p>
            <a:pPr algn="just"/>
            <a:r>
              <a:rPr lang="en-IN" sz="1800" i="0" dirty="0">
                <a:solidFill>
                  <a:srgbClr val="363636"/>
                </a:solidFill>
                <a:effectLst/>
                <a:latin typeface="Open Sans" panose="020B0606030504020204" pitchFamily="34" charset="0"/>
              </a:rPr>
              <a:t>Huge Potential around 15 terawatts (0.0035 and 2 terawatts)</a:t>
            </a:r>
          </a:p>
          <a:p>
            <a:pPr algn="just"/>
            <a:r>
              <a:rPr lang="en-IN" sz="1800" i="0" dirty="0">
                <a:solidFill>
                  <a:srgbClr val="363636"/>
                </a:solidFill>
                <a:effectLst/>
                <a:latin typeface="Open Sans" panose="020B0606030504020204" pitchFamily="34" charset="0"/>
              </a:rPr>
              <a:t>Sustainable / Stable</a:t>
            </a:r>
          </a:p>
          <a:p>
            <a:pPr algn="just"/>
            <a:r>
              <a:rPr lang="en-IN" sz="1800" i="0" dirty="0">
                <a:solidFill>
                  <a:srgbClr val="363636"/>
                </a:solidFill>
                <a:effectLst/>
                <a:latin typeface="Open Sans" panose="020B0606030504020204" pitchFamily="34" charset="0"/>
              </a:rPr>
              <a:t>No Fuel Required</a:t>
            </a:r>
          </a:p>
          <a:p>
            <a:pPr algn="just"/>
            <a:r>
              <a:rPr lang="en-IN" sz="1800" i="0" dirty="0">
                <a:solidFill>
                  <a:srgbClr val="363636"/>
                </a:solidFill>
                <a:effectLst/>
                <a:latin typeface="Open Sans" panose="020B0606030504020204" pitchFamily="34" charset="0"/>
              </a:rPr>
              <a:t>Rapid </a:t>
            </a:r>
            <a:r>
              <a:rPr lang="en-IN" sz="1800" dirty="0">
                <a:solidFill>
                  <a:srgbClr val="363636"/>
                </a:solidFill>
                <a:latin typeface="Open Sans" panose="020B0606030504020204" pitchFamily="34" charset="0"/>
              </a:rPr>
              <a:t>Evolution</a:t>
            </a:r>
          </a:p>
          <a:p>
            <a:pPr marL="0" indent="0" algn="just">
              <a:buNone/>
            </a:pPr>
            <a:r>
              <a:rPr lang="en-IN" sz="1800" b="1" i="0" dirty="0">
                <a:solidFill>
                  <a:srgbClr val="363636"/>
                </a:solidFill>
                <a:effectLst/>
                <a:latin typeface="Open Sans" panose="020B0606030504020204" pitchFamily="34" charset="0"/>
              </a:rPr>
              <a:t>Disadvantages</a:t>
            </a:r>
          </a:p>
          <a:p>
            <a:pPr algn="just"/>
            <a:r>
              <a:rPr lang="en-IN" sz="1800" i="0" dirty="0">
                <a:solidFill>
                  <a:srgbClr val="363636"/>
                </a:solidFill>
                <a:effectLst/>
                <a:latin typeface="Open Sans" panose="020B0606030504020204" pitchFamily="34" charset="0"/>
              </a:rPr>
              <a:t>Location Restricted</a:t>
            </a:r>
          </a:p>
          <a:p>
            <a:pPr algn="just"/>
            <a:r>
              <a:rPr lang="en-IN" sz="1800" i="0" dirty="0">
                <a:solidFill>
                  <a:srgbClr val="363636"/>
                </a:solidFill>
                <a:effectLst/>
                <a:latin typeface="Open Sans" panose="020B0606030504020204" pitchFamily="34" charset="0"/>
              </a:rPr>
              <a:t>Environmental Side Effects</a:t>
            </a:r>
          </a:p>
          <a:p>
            <a:pPr algn="just"/>
            <a:r>
              <a:rPr lang="en-IN" sz="1800" i="0" dirty="0">
                <a:solidFill>
                  <a:srgbClr val="363636"/>
                </a:solidFill>
                <a:effectLst/>
                <a:latin typeface="Open Sans" panose="020B0606030504020204" pitchFamily="34" charset="0"/>
              </a:rPr>
              <a:t>Earthquakes</a:t>
            </a:r>
          </a:p>
          <a:p>
            <a:pPr algn="just"/>
            <a:r>
              <a:rPr lang="en-IN" sz="1800" i="0" dirty="0">
                <a:solidFill>
                  <a:srgbClr val="363636"/>
                </a:solidFill>
                <a:effectLst/>
                <a:latin typeface="Open Sans" panose="020B0606030504020204" pitchFamily="34" charset="0"/>
              </a:rPr>
              <a:t>High Costs</a:t>
            </a:r>
          </a:p>
          <a:p>
            <a:pPr algn="just"/>
            <a:r>
              <a:rPr lang="en-IN" sz="1800" i="0" dirty="0">
                <a:solidFill>
                  <a:srgbClr val="363636"/>
                </a:solidFill>
                <a:effectLst/>
                <a:latin typeface="Open Sans" panose="020B0606030504020204" pitchFamily="34" charset="0"/>
              </a:rPr>
              <a:t>Sustainability</a:t>
            </a:r>
          </a:p>
          <a:p>
            <a:pPr algn="just"/>
            <a:endParaRPr lang="en-IN" sz="1600" b="1" i="0" dirty="0">
              <a:solidFill>
                <a:srgbClr val="363636"/>
              </a:solidFill>
              <a:effectLst/>
              <a:latin typeface="Open Sans" panose="020B0606030504020204" pitchFamily="34"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Title 1">
            <a:extLst>
              <a:ext uri="{FF2B5EF4-FFF2-40B4-BE49-F238E27FC236}">
                <a16:creationId xmlns:a16="http://schemas.microsoft.com/office/drawing/2014/main" id="{CFEE1931-29BE-4F56-BFBF-823B5C403FB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63C3C9FB-5C9E-4695-8675-B9A284366BC0}"/>
              </a:ext>
            </a:extLst>
          </p:cNvPr>
          <p:cNvSpPr>
            <a:spLocks noGrp="1"/>
          </p:cNvSpPr>
          <p:nvPr>
            <p:ph type="dt" sz="half" idx="10"/>
          </p:nvPr>
        </p:nvSpPr>
        <p:spPr/>
        <p:txBody>
          <a:bodyPr/>
          <a:lstStyle/>
          <a:p>
            <a:fld id="{08E91B5E-F60C-4353-9406-304269EBB2E8}" type="datetime1">
              <a:rPr lang="en-US" smtClean="0"/>
              <a:t>11/17/2021</a:t>
            </a:fld>
            <a:endParaRPr lang="en-US"/>
          </a:p>
        </p:txBody>
      </p:sp>
      <p:sp>
        <p:nvSpPr>
          <p:cNvPr id="4" name="Footer Placeholder 3">
            <a:extLst>
              <a:ext uri="{FF2B5EF4-FFF2-40B4-BE49-F238E27FC236}">
                <a16:creationId xmlns:a16="http://schemas.microsoft.com/office/drawing/2014/main" id="{CAD0A8B1-2DE8-49AA-9026-ACE8B0B3F2EF}"/>
              </a:ext>
            </a:extLst>
          </p:cNvPr>
          <p:cNvSpPr>
            <a:spLocks noGrp="1"/>
          </p:cNvSpPr>
          <p:nvPr>
            <p:ph type="ftr" sz="quarter" idx="11"/>
          </p:nvPr>
        </p:nvSpPr>
        <p:spPr/>
        <p:txBody>
          <a:bodyPr/>
          <a:lstStyle/>
          <a:p>
            <a:r>
              <a:rPr lang="fr-FR"/>
              <a:t>Dr. P.P. Giri      EVS (ANC 0302)           Unit II</a:t>
            </a:r>
            <a:endParaRPr lang="en-US"/>
          </a:p>
        </p:txBody>
      </p:sp>
      <p:sp>
        <p:nvSpPr>
          <p:cNvPr id="5" name="Slide Number Placeholder 4">
            <a:extLst>
              <a:ext uri="{FF2B5EF4-FFF2-40B4-BE49-F238E27FC236}">
                <a16:creationId xmlns:a16="http://schemas.microsoft.com/office/drawing/2014/main" id="{0971EC91-5064-4150-B4F3-55FE2BCF67B6}"/>
              </a:ext>
            </a:extLst>
          </p:cNvPr>
          <p:cNvSpPr>
            <a:spLocks noGrp="1"/>
          </p:cNvSpPr>
          <p:nvPr>
            <p:ph type="sldNum" sz="quarter" idx="12"/>
          </p:nvPr>
        </p:nvSpPr>
        <p:spPr/>
        <p:txBody>
          <a:bodyPr/>
          <a:lstStyle/>
          <a:p>
            <a:fld id="{B6F15528-21DE-4FAA-801E-634DDDAF4B2B}" type="slidenum">
              <a:rPr lang="en-US" smtClean="0"/>
              <a:pPr/>
              <a:t>110</a:t>
            </a:fld>
            <a:endParaRPr lang="en-US"/>
          </a:p>
        </p:txBody>
      </p:sp>
    </p:spTree>
    <p:extLst>
      <p:ext uri="{BB962C8B-B14F-4D97-AF65-F5344CB8AC3E}">
        <p14:creationId xmlns:p14="http://schemas.microsoft.com/office/powerpoint/2010/main" val="22192132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914400"/>
            <a:ext cx="5181600" cy="5943600"/>
          </a:xfrm>
        </p:spPr>
        <p:txBody>
          <a:bodyPr>
            <a:normAutofit/>
          </a:bodyPr>
          <a:lstStyle/>
          <a:p>
            <a:pPr marL="0" indent="0" algn="just">
              <a:buNone/>
            </a:pPr>
            <a:r>
              <a:rPr lang="en-US" sz="2400" b="1" i="0" dirty="0">
                <a:solidFill>
                  <a:srgbClr val="202122"/>
                </a:solidFill>
                <a:effectLst/>
                <a:latin typeface="Times New Roman" panose="02020603050405020304" pitchFamily="18" charset="0"/>
                <a:cs typeface="Times New Roman" panose="02020603050405020304" pitchFamily="18" charset="0"/>
              </a:rPr>
              <a:t>Hydropower :</a:t>
            </a:r>
            <a:r>
              <a:rPr lang="en-US" sz="3600" b="0" i="0" dirty="0">
                <a:solidFill>
                  <a:srgbClr val="202122"/>
                </a:solidFill>
                <a:effectLst/>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It is </a:t>
            </a:r>
            <a:r>
              <a:rPr lang="en-US" sz="1800" b="0" i="0" dirty="0">
                <a:effectLst/>
                <a:latin typeface="Times New Roman" panose="02020603050405020304" pitchFamily="18" charset="0"/>
                <a:cs typeface="Times New Roman" panose="02020603050405020304" pitchFamily="18" charset="0"/>
              </a:rPr>
              <a:t> also known as </a:t>
            </a:r>
            <a:r>
              <a:rPr lang="en-US" sz="1800" b="1" i="0" dirty="0">
                <a:effectLst/>
                <a:latin typeface="Times New Roman" panose="02020603050405020304" pitchFamily="18" charset="0"/>
                <a:cs typeface="Times New Roman" panose="02020603050405020304" pitchFamily="18" charset="0"/>
              </a:rPr>
              <a:t>water power</a:t>
            </a:r>
            <a:r>
              <a:rPr lang="en-US" sz="1800" b="0" i="0" dirty="0">
                <a:effectLst/>
                <a:latin typeface="Times New Roman" panose="02020603050405020304" pitchFamily="18" charset="0"/>
                <a:cs typeface="Times New Roman" panose="02020603050405020304" pitchFamily="18" charset="0"/>
              </a:rPr>
              <a:t>, is the use of falling or fast-running water to produce electricity or to power machines. </a:t>
            </a:r>
          </a:p>
          <a:p>
            <a:pPr algn="just"/>
            <a:r>
              <a:rPr lang="en-US" sz="1800" b="0" i="0" dirty="0">
                <a:effectLst/>
                <a:latin typeface="Times New Roman" panose="02020603050405020304" pitchFamily="18" charset="0"/>
                <a:cs typeface="Times New Roman" panose="02020603050405020304" pitchFamily="18" charset="0"/>
              </a:rPr>
              <a:t>This is achieved by </a:t>
            </a:r>
            <a:r>
              <a:rPr lang="en-US" sz="1800" dirty="0">
                <a:latin typeface="Times New Roman" panose="02020603050405020304" pitchFamily="18" charset="0"/>
                <a:cs typeface="Times New Roman" panose="02020603050405020304" pitchFamily="18" charset="0"/>
              </a:rPr>
              <a:t>converting</a:t>
            </a:r>
            <a:r>
              <a:rPr lang="en-US" sz="1800" b="0" i="0" dirty="0">
                <a:effectLst/>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kinetic energy</a:t>
            </a:r>
            <a:r>
              <a:rPr lang="en-US" sz="1800" b="0" i="0" dirty="0">
                <a:effectLst/>
                <a:latin typeface="Times New Roman" panose="02020603050405020304" pitchFamily="18" charset="0"/>
                <a:cs typeface="Times New Roman" panose="02020603050405020304" pitchFamily="18" charset="0"/>
              </a:rPr>
              <a:t> of water into electrical or mechanical energy.</a:t>
            </a:r>
            <a:endParaRPr lang="en-US" sz="1800" b="0" i="0" baseline="30000" dirty="0">
              <a:effectLst/>
              <a:latin typeface="Times New Roman" panose="02020603050405020304" pitchFamily="18" charset="0"/>
              <a:cs typeface="Times New Roman" panose="02020603050405020304" pitchFamily="18" charset="0"/>
            </a:endParaRPr>
          </a:p>
          <a:p>
            <a:pPr algn="just"/>
            <a:r>
              <a:rPr lang="en-US" sz="1800" b="0" i="0" dirty="0">
                <a:effectLst/>
                <a:latin typeface="Times New Roman" panose="02020603050405020304" pitchFamily="18" charset="0"/>
                <a:cs typeface="Times New Roman" panose="02020603050405020304" pitchFamily="18" charset="0"/>
              </a:rPr>
              <a:t>Hydropower is a form of </a:t>
            </a:r>
            <a:r>
              <a:rPr lang="en-US" sz="1800" dirty="0">
                <a:latin typeface="Times New Roman" panose="02020603050405020304" pitchFamily="18" charset="0"/>
                <a:cs typeface="Times New Roman" panose="02020603050405020304" pitchFamily="18" charset="0"/>
              </a:rPr>
              <a:t>sustainable energy</a:t>
            </a:r>
            <a:r>
              <a:rPr lang="en-US" sz="1800" b="0" i="0" dirty="0">
                <a:effectLst/>
                <a:latin typeface="Times New Roman" panose="02020603050405020304" pitchFamily="18" charset="0"/>
                <a:cs typeface="Times New Roman" panose="02020603050405020304" pitchFamily="18" charset="0"/>
              </a:rPr>
              <a:t> production</a:t>
            </a:r>
            <a:r>
              <a:rPr lang="en-US" sz="1800" b="0" i="0" dirty="0">
                <a:solidFill>
                  <a:srgbClr val="202122"/>
                </a:solidFill>
                <a:effectLst/>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Hydropower has been used as a renewable energy source for irrigation and the operation of mechanical devices, such as gristmills, sawmills, textile mills, trip hammers, dock cranes, domestic lifts, and ore mills.</a:t>
            </a:r>
          </a:p>
        </p:txBody>
      </p:sp>
      <p:pic>
        <p:nvPicPr>
          <p:cNvPr id="11"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2050" name="Picture 2" descr="Hydro Images, Stock Photos &amp; Vectors | Shutter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647824"/>
            <a:ext cx="3714750" cy="482917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22DE1B80-802E-4E86-9BC7-31062076FB2A}"/>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2ED30C3A-11BE-4C0D-8B8E-CC22CC2CC4D5}"/>
              </a:ext>
            </a:extLst>
          </p:cNvPr>
          <p:cNvSpPr>
            <a:spLocks noGrp="1"/>
          </p:cNvSpPr>
          <p:nvPr>
            <p:ph type="dt" sz="half" idx="10"/>
          </p:nvPr>
        </p:nvSpPr>
        <p:spPr/>
        <p:txBody>
          <a:bodyPr/>
          <a:lstStyle/>
          <a:p>
            <a:fld id="{5EB67AD8-03BE-4A71-A3F2-B701955A58E6}" type="datetime1">
              <a:rPr lang="en-US" smtClean="0"/>
              <a:t>11/17/2021</a:t>
            </a:fld>
            <a:endParaRPr lang="en-US"/>
          </a:p>
        </p:txBody>
      </p:sp>
      <p:sp>
        <p:nvSpPr>
          <p:cNvPr id="4" name="Footer Placeholder 3">
            <a:extLst>
              <a:ext uri="{FF2B5EF4-FFF2-40B4-BE49-F238E27FC236}">
                <a16:creationId xmlns:a16="http://schemas.microsoft.com/office/drawing/2014/main" id="{D810541C-CE8F-4066-83F4-FA2E6B451342}"/>
              </a:ext>
            </a:extLst>
          </p:cNvPr>
          <p:cNvSpPr>
            <a:spLocks noGrp="1"/>
          </p:cNvSpPr>
          <p:nvPr>
            <p:ph type="ftr" sz="quarter" idx="11"/>
          </p:nvPr>
        </p:nvSpPr>
        <p:spPr/>
        <p:txBody>
          <a:bodyPr/>
          <a:lstStyle/>
          <a:p>
            <a:r>
              <a:rPr lang="fr-FR"/>
              <a:t>Dr. P.P. Giri      EVS (ANC 0302)           Unit II</a:t>
            </a:r>
            <a:endParaRPr lang="en-US"/>
          </a:p>
        </p:txBody>
      </p:sp>
      <p:sp>
        <p:nvSpPr>
          <p:cNvPr id="5" name="Slide Number Placeholder 4">
            <a:extLst>
              <a:ext uri="{FF2B5EF4-FFF2-40B4-BE49-F238E27FC236}">
                <a16:creationId xmlns:a16="http://schemas.microsoft.com/office/drawing/2014/main" id="{8059E2BF-1BBE-4CF2-A321-565518885E83}"/>
              </a:ext>
            </a:extLst>
          </p:cNvPr>
          <p:cNvSpPr>
            <a:spLocks noGrp="1"/>
          </p:cNvSpPr>
          <p:nvPr>
            <p:ph type="sldNum" sz="quarter" idx="12"/>
          </p:nvPr>
        </p:nvSpPr>
        <p:spPr/>
        <p:txBody>
          <a:bodyPr/>
          <a:lstStyle/>
          <a:p>
            <a:fld id="{B6F15528-21DE-4FAA-801E-634DDDAF4B2B}" type="slidenum">
              <a:rPr lang="en-US" smtClean="0"/>
              <a:pPr/>
              <a:t>111</a:t>
            </a:fld>
            <a:endParaRPr lang="en-US"/>
          </a:p>
        </p:txBody>
      </p:sp>
    </p:spTree>
    <p:extLst>
      <p:ext uri="{BB962C8B-B14F-4D97-AF65-F5344CB8AC3E}">
        <p14:creationId xmlns:p14="http://schemas.microsoft.com/office/powerpoint/2010/main" val="180606897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14400" y="685799"/>
            <a:ext cx="8001000" cy="5665235"/>
          </a:xfrm>
        </p:spPr>
        <p:txBody>
          <a:bodyPr>
            <a:normAutofit fontScale="92500" lnSpcReduction="10000"/>
          </a:bodyPr>
          <a:lstStyle/>
          <a:p>
            <a:pPr marL="0" indent="0" algn="just">
              <a:buNone/>
            </a:pPr>
            <a:r>
              <a:rPr lang="en-US" sz="2000" b="1" dirty="0">
                <a:latin typeface="Times New Roman" panose="02020603050405020304" pitchFamily="18" charset="0"/>
                <a:cs typeface="Times New Roman" panose="02020603050405020304" pitchFamily="18" charset="0"/>
              </a:rPr>
              <a:t>Type of Hydro power:</a:t>
            </a:r>
          </a:p>
          <a:p>
            <a:pPr marL="0" indent="0" algn="just">
              <a:buNone/>
            </a:pPr>
            <a:r>
              <a:rPr lang="en-US" sz="1800" b="0" i="0" dirty="0">
                <a:solidFill>
                  <a:srgbClr val="292929"/>
                </a:solidFill>
                <a:effectLst/>
                <a:latin typeface="Times New Roman" panose="02020603050405020304" pitchFamily="18" charset="0"/>
                <a:cs typeface="Times New Roman" panose="02020603050405020304" pitchFamily="18" charset="0"/>
              </a:rPr>
              <a:t>There are three types of hydropower facilities</a:t>
            </a:r>
            <a:endParaRPr lang="en-US" sz="3600" dirty="0">
              <a:solidFill>
                <a:srgbClr val="292929"/>
              </a:solidFill>
              <a:latin typeface="Times New Roman" panose="02020603050405020304" pitchFamily="18" charset="0"/>
              <a:cs typeface="Times New Roman" panose="02020603050405020304" pitchFamily="18" charset="0"/>
            </a:endParaRPr>
          </a:p>
          <a:p>
            <a:pPr algn="just"/>
            <a:r>
              <a:rPr lang="en-US" sz="1800" dirty="0">
                <a:solidFill>
                  <a:srgbClr val="292929"/>
                </a:solidFill>
                <a:latin typeface="Times New Roman" panose="02020603050405020304" pitchFamily="18" charset="0"/>
                <a:cs typeface="Times New Roman" panose="02020603050405020304" pitchFamily="18" charset="0"/>
              </a:rPr>
              <a:t>I</a:t>
            </a:r>
            <a:r>
              <a:rPr lang="en-US" sz="1800" b="0" i="0" dirty="0">
                <a:solidFill>
                  <a:srgbClr val="292929"/>
                </a:solidFill>
                <a:effectLst/>
                <a:latin typeface="Times New Roman" panose="02020603050405020304" pitchFamily="18" charset="0"/>
                <a:cs typeface="Times New Roman" panose="02020603050405020304" pitchFamily="18" charset="0"/>
              </a:rPr>
              <a:t>mpoundment </a:t>
            </a:r>
          </a:p>
          <a:p>
            <a:pPr algn="just"/>
            <a:r>
              <a:rPr lang="en-US" sz="1800" dirty="0">
                <a:solidFill>
                  <a:srgbClr val="292929"/>
                </a:solidFill>
                <a:latin typeface="Times New Roman" panose="02020603050405020304" pitchFamily="18" charset="0"/>
                <a:cs typeface="Times New Roman" panose="02020603050405020304" pitchFamily="18" charset="0"/>
              </a:rPr>
              <a:t>D</a:t>
            </a:r>
            <a:r>
              <a:rPr lang="en-US" sz="1800" b="0" i="0" dirty="0">
                <a:solidFill>
                  <a:srgbClr val="292929"/>
                </a:solidFill>
                <a:effectLst/>
                <a:latin typeface="Times New Roman" panose="02020603050405020304" pitchFamily="18" charset="0"/>
                <a:cs typeface="Times New Roman" panose="02020603050405020304" pitchFamily="18" charset="0"/>
              </a:rPr>
              <a:t>iversion</a:t>
            </a:r>
          </a:p>
          <a:p>
            <a:pPr algn="just"/>
            <a:r>
              <a:rPr lang="en-US" sz="1800" dirty="0">
                <a:solidFill>
                  <a:srgbClr val="292929"/>
                </a:solidFill>
                <a:latin typeface="Times New Roman" panose="02020603050405020304" pitchFamily="18" charset="0"/>
                <a:cs typeface="Times New Roman" panose="02020603050405020304" pitchFamily="18" charset="0"/>
              </a:rPr>
              <a:t>P</a:t>
            </a:r>
            <a:r>
              <a:rPr lang="en-US" sz="1800" b="0" i="0" dirty="0">
                <a:solidFill>
                  <a:srgbClr val="292929"/>
                </a:solidFill>
                <a:effectLst/>
                <a:latin typeface="Times New Roman" panose="02020603050405020304" pitchFamily="18" charset="0"/>
                <a:cs typeface="Times New Roman" panose="02020603050405020304" pitchFamily="18" charset="0"/>
              </a:rPr>
              <a:t>umped storge</a:t>
            </a:r>
          </a:p>
          <a:p>
            <a:pPr marL="0" indent="0" algn="l" fontAlgn="base">
              <a:buNone/>
            </a:pPr>
            <a:r>
              <a:rPr lang="en-US" sz="2000" b="1" i="0" dirty="0">
                <a:solidFill>
                  <a:srgbClr val="3A3A3A"/>
                </a:solidFill>
                <a:effectLst/>
                <a:latin typeface="Times New Roman" panose="02020603050405020304" pitchFamily="18" charset="0"/>
                <a:cs typeface="Times New Roman" panose="02020603050405020304" pitchFamily="18" charset="0"/>
              </a:rPr>
              <a:t>Advantages :</a:t>
            </a:r>
          </a:p>
          <a:p>
            <a:pPr algn="l" fontAlgn="base"/>
            <a:r>
              <a:rPr lang="en-US" sz="1800" i="0" dirty="0">
                <a:solidFill>
                  <a:srgbClr val="3A3A3A"/>
                </a:solidFill>
                <a:effectLst/>
                <a:latin typeface="Times New Roman" panose="02020603050405020304" pitchFamily="18" charset="0"/>
                <a:cs typeface="Times New Roman" panose="02020603050405020304" pitchFamily="18" charset="0"/>
              </a:rPr>
              <a:t> Renewable</a:t>
            </a:r>
          </a:p>
          <a:p>
            <a:pPr algn="l" fontAlgn="base"/>
            <a:r>
              <a:rPr lang="en-US" sz="1800" i="0" dirty="0">
                <a:solidFill>
                  <a:srgbClr val="3A3A3A"/>
                </a:solidFill>
                <a:effectLst/>
                <a:latin typeface="Times New Roman" panose="02020603050405020304" pitchFamily="18" charset="0"/>
                <a:cs typeface="Times New Roman" panose="02020603050405020304" pitchFamily="18" charset="0"/>
              </a:rPr>
              <a:t> Emission Free</a:t>
            </a:r>
          </a:p>
          <a:p>
            <a:pPr algn="l" fontAlgn="base"/>
            <a:r>
              <a:rPr lang="en-US" sz="1800" i="0" dirty="0">
                <a:solidFill>
                  <a:srgbClr val="3A3A3A"/>
                </a:solidFill>
                <a:effectLst/>
                <a:latin typeface="Times New Roman" panose="02020603050405020304" pitchFamily="18" charset="0"/>
                <a:cs typeface="Times New Roman" panose="02020603050405020304" pitchFamily="18" charset="0"/>
              </a:rPr>
              <a:t> Reliable</a:t>
            </a:r>
          </a:p>
          <a:p>
            <a:pPr algn="l" fontAlgn="base"/>
            <a:r>
              <a:rPr lang="en-US" sz="1800" i="0" dirty="0">
                <a:solidFill>
                  <a:srgbClr val="3A3A3A"/>
                </a:solidFill>
                <a:effectLst/>
                <a:latin typeface="Times New Roman" panose="02020603050405020304" pitchFamily="18" charset="0"/>
                <a:cs typeface="Times New Roman" panose="02020603050405020304" pitchFamily="18" charset="0"/>
              </a:rPr>
              <a:t>Adjustable</a:t>
            </a:r>
          </a:p>
          <a:p>
            <a:pPr algn="l" fontAlgn="base"/>
            <a:r>
              <a:rPr lang="en-US" sz="1800" i="0" dirty="0">
                <a:solidFill>
                  <a:srgbClr val="3A3A3A"/>
                </a:solidFill>
                <a:effectLst/>
                <a:latin typeface="Times New Roman" panose="02020603050405020304" pitchFamily="18" charset="0"/>
                <a:cs typeface="Times New Roman" panose="02020603050405020304" pitchFamily="18" charset="0"/>
              </a:rPr>
              <a:t> Create Lakes</a:t>
            </a:r>
          </a:p>
          <a:p>
            <a:pPr fontAlgn="base"/>
            <a:r>
              <a:rPr lang="en-IN" sz="1800" i="0" dirty="0">
                <a:solidFill>
                  <a:srgbClr val="3A3A3A"/>
                </a:solidFill>
                <a:effectLst/>
                <a:latin typeface="Times New Roman" panose="02020603050405020304" pitchFamily="18" charset="0"/>
                <a:cs typeface="Times New Roman" panose="02020603050405020304" pitchFamily="18" charset="0"/>
              </a:rPr>
              <a:t> Faster Developed Land</a:t>
            </a:r>
          </a:p>
          <a:p>
            <a:pPr marL="0" indent="0" fontAlgn="base">
              <a:buNone/>
            </a:pPr>
            <a:r>
              <a:rPr lang="en-US" sz="2000" b="1" i="0" dirty="0">
                <a:solidFill>
                  <a:srgbClr val="3A3A3A"/>
                </a:solidFill>
                <a:effectLst/>
                <a:latin typeface="Times New Roman" panose="02020603050405020304" pitchFamily="18" charset="0"/>
                <a:cs typeface="Times New Roman" panose="02020603050405020304" pitchFamily="18" charset="0"/>
              </a:rPr>
              <a:t>Disadvantages :</a:t>
            </a:r>
            <a:endParaRPr lang="en-IN" sz="2000" b="1" i="0" dirty="0">
              <a:solidFill>
                <a:srgbClr val="3A3A3A"/>
              </a:solidFill>
              <a:effectLst/>
              <a:latin typeface="Times New Roman" panose="02020603050405020304" pitchFamily="18" charset="0"/>
              <a:cs typeface="Times New Roman" panose="02020603050405020304" pitchFamily="18" charset="0"/>
            </a:endParaRPr>
          </a:p>
          <a:p>
            <a:pPr algn="l" fontAlgn="base"/>
            <a:r>
              <a:rPr lang="en-US" sz="1800" i="0" dirty="0">
                <a:solidFill>
                  <a:srgbClr val="3A3A3A"/>
                </a:solidFill>
                <a:effectLst/>
                <a:latin typeface="Times New Roman" panose="02020603050405020304" pitchFamily="18" charset="0"/>
                <a:cs typeface="Times New Roman" panose="02020603050405020304" pitchFamily="18" charset="0"/>
              </a:rPr>
              <a:t> Impact on Fish</a:t>
            </a:r>
          </a:p>
          <a:p>
            <a:pPr algn="l" fontAlgn="base"/>
            <a:r>
              <a:rPr lang="en-US" sz="1800" i="0" dirty="0">
                <a:solidFill>
                  <a:srgbClr val="3A3A3A"/>
                </a:solidFill>
                <a:effectLst/>
                <a:latin typeface="Times New Roman" panose="02020603050405020304" pitchFamily="18" charset="0"/>
                <a:cs typeface="Times New Roman" panose="02020603050405020304" pitchFamily="18" charset="0"/>
              </a:rPr>
              <a:t> Limited Plant Locations</a:t>
            </a:r>
          </a:p>
          <a:p>
            <a:pPr algn="l" fontAlgn="base"/>
            <a:r>
              <a:rPr lang="en-US" sz="1800" i="0" dirty="0">
                <a:solidFill>
                  <a:srgbClr val="3A3A3A"/>
                </a:solidFill>
                <a:effectLst/>
                <a:latin typeface="Times New Roman" panose="02020603050405020304" pitchFamily="18" charset="0"/>
                <a:cs typeface="Times New Roman" panose="02020603050405020304" pitchFamily="18" charset="0"/>
              </a:rPr>
              <a:t>Higher initial Costs</a:t>
            </a:r>
          </a:p>
          <a:p>
            <a:pPr algn="l" fontAlgn="base"/>
            <a:r>
              <a:rPr lang="en-US" sz="1800" i="0" dirty="0">
                <a:solidFill>
                  <a:srgbClr val="3A3A3A"/>
                </a:solidFill>
                <a:effectLst/>
                <a:latin typeface="Times New Roman" panose="02020603050405020304" pitchFamily="18" charset="0"/>
                <a:cs typeface="Times New Roman" panose="02020603050405020304" pitchFamily="18" charset="0"/>
              </a:rPr>
              <a:t>Carbon and Methane Emissions</a:t>
            </a:r>
          </a:p>
          <a:p>
            <a:pPr algn="l" fontAlgn="base"/>
            <a:r>
              <a:rPr lang="en-US" sz="1800" dirty="0">
                <a:solidFill>
                  <a:srgbClr val="3A3A3A"/>
                </a:solidFill>
                <a:latin typeface="Times New Roman" panose="02020603050405020304" pitchFamily="18" charset="0"/>
                <a:cs typeface="Times New Roman" panose="02020603050405020304" pitchFamily="18" charset="0"/>
              </a:rPr>
              <a:t>Susceptible to Droughts</a:t>
            </a:r>
          </a:p>
          <a:p>
            <a:pPr algn="l" fontAlgn="base"/>
            <a:r>
              <a:rPr lang="en-US" sz="1800" dirty="0">
                <a:solidFill>
                  <a:srgbClr val="3A3A3A"/>
                </a:solidFill>
                <a:latin typeface="Times New Roman" panose="02020603050405020304" pitchFamily="18" charset="0"/>
                <a:cs typeface="Times New Roman" panose="02020603050405020304" pitchFamily="18" charset="0"/>
              </a:rPr>
              <a:t> Flood Risk</a:t>
            </a:r>
          </a:p>
          <a:p>
            <a:pPr algn="just"/>
            <a:endParaRPr lang="en-US" sz="1800" b="0" i="0" dirty="0">
              <a:solidFill>
                <a:srgbClr val="292929"/>
              </a:solidFill>
              <a:effectLst/>
              <a:latin typeface="Times New Roman" panose="02020603050405020304" pitchFamily="18" charset="0"/>
              <a:cs typeface="Times New Roman" panose="02020603050405020304" pitchFamily="18" charset="0"/>
            </a:endParaRPr>
          </a:p>
        </p:txBody>
      </p:sp>
      <p:pic>
        <p:nvPicPr>
          <p:cNvPr id="11"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7" name="Title 1">
            <a:extLst>
              <a:ext uri="{FF2B5EF4-FFF2-40B4-BE49-F238E27FC236}">
                <a16:creationId xmlns:a16="http://schemas.microsoft.com/office/drawing/2014/main" id="{D591451F-8F79-45D8-8AEA-804B18F0258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633CBF58-8F94-4626-AC29-E033BAF33AE4}"/>
              </a:ext>
            </a:extLst>
          </p:cNvPr>
          <p:cNvSpPr>
            <a:spLocks noGrp="1"/>
          </p:cNvSpPr>
          <p:nvPr>
            <p:ph type="dt" sz="half" idx="10"/>
          </p:nvPr>
        </p:nvSpPr>
        <p:spPr/>
        <p:txBody>
          <a:bodyPr/>
          <a:lstStyle/>
          <a:p>
            <a:fld id="{622FC4A0-275D-4B53-B8E3-6585AC7B50B4}" type="datetime1">
              <a:rPr lang="en-US" smtClean="0"/>
              <a:t>11/17/2021</a:t>
            </a:fld>
            <a:endParaRPr lang="en-US"/>
          </a:p>
        </p:txBody>
      </p:sp>
      <p:sp>
        <p:nvSpPr>
          <p:cNvPr id="4" name="Footer Placeholder 3">
            <a:extLst>
              <a:ext uri="{FF2B5EF4-FFF2-40B4-BE49-F238E27FC236}">
                <a16:creationId xmlns:a16="http://schemas.microsoft.com/office/drawing/2014/main" id="{176532FD-D0A1-46B0-B3AC-D1162FC49362}"/>
              </a:ext>
            </a:extLst>
          </p:cNvPr>
          <p:cNvSpPr>
            <a:spLocks noGrp="1"/>
          </p:cNvSpPr>
          <p:nvPr>
            <p:ph type="ftr" sz="quarter" idx="11"/>
          </p:nvPr>
        </p:nvSpPr>
        <p:spPr/>
        <p:txBody>
          <a:bodyPr/>
          <a:lstStyle/>
          <a:p>
            <a:r>
              <a:rPr lang="fr-FR"/>
              <a:t>Dr. P.P. Giri      EVS (ANC 0302)           Unit II</a:t>
            </a:r>
            <a:endParaRPr lang="en-US"/>
          </a:p>
        </p:txBody>
      </p:sp>
      <p:sp>
        <p:nvSpPr>
          <p:cNvPr id="5" name="Slide Number Placeholder 4">
            <a:extLst>
              <a:ext uri="{FF2B5EF4-FFF2-40B4-BE49-F238E27FC236}">
                <a16:creationId xmlns:a16="http://schemas.microsoft.com/office/drawing/2014/main" id="{C4462DCA-2730-48BE-8278-B573067D3AFA}"/>
              </a:ext>
            </a:extLst>
          </p:cNvPr>
          <p:cNvSpPr>
            <a:spLocks noGrp="1"/>
          </p:cNvSpPr>
          <p:nvPr>
            <p:ph type="sldNum" sz="quarter" idx="12"/>
          </p:nvPr>
        </p:nvSpPr>
        <p:spPr/>
        <p:txBody>
          <a:bodyPr/>
          <a:lstStyle/>
          <a:p>
            <a:fld id="{B6F15528-21DE-4FAA-801E-634DDDAF4B2B}" type="slidenum">
              <a:rPr lang="en-US" smtClean="0"/>
              <a:pPr/>
              <a:t>112</a:t>
            </a:fld>
            <a:endParaRPr lang="en-US"/>
          </a:p>
        </p:txBody>
      </p:sp>
    </p:spTree>
    <p:extLst>
      <p:ext uri="{BB962C8B-B14F-4D97-AF65-F5344CB8AC3E}">
        <p14:creationId xmlns:p14="http://schemas.microsoft.com/office/powerpoint/2010/main" val="393359004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03410"/>
            <a:ext cx="4343400" cy="4794948"/>
          </a:xfrm>
        </p:spPr>
        <p:txBody>
          <a:bodyPr>
            <a:normAutofit fontScale="32500" lnSpcReduction="20000"/>
          </a:bodyPr>
          <a:lstStyle/>
          <a:p>
            <a:pPr marL="0" indent="0" algn="just">
              <a:buNone/>
            </a:pPr>
            <a:endParaRPr lang="en-US" sz="3750" b="1" dirty="0">
              <a:latin typeface="Times New Roman" panose="02020603050405020304" pitchFamily="18" charset="0"/>
              <a:cs typeface="Times New Roman" panose="02020603050405020304" pitchFamily="18" charset="0"/>
            </a:endParaRPr>
          </a:p>
          <a:p>
            <a:pPr marL="0" indent="0" algn="just">
              <a:buNone/>
            </a:pPr>
            <a:r>
              <a:rPr lang="en-US" sz="4900" b="1" dirty="0">
                <a:latin typeface="Times New Roman" panose="02020603050405020304" pitchFamily="18" charset="0"/>
                <a:cs typeface="Times New Roman" panose="02020603050405020304" pitchFamily="18" charset="0"/>
              </a:rPr>
              <a:t>Tidal power</a:t>
            </a:r>
            <a:r>
              <a:rPr lang="en-US" sz="4900" dirty="0">
                <a:latin typeface="Times New Roman" panose="02020603050405020304" pitchFamily="18" charset="0"/>
                <a:cs typeface="Times New Roman" panose="02020603050405020304" pitchFamily="18" charset="0"/>
              </a:rPr>
              <a:t> or </a:t>
            </a:r>
            <a:r>
              <a:rPr lang="en-US" sz="4900" b="1" dirty="0">
                <a:latin typeface="Times New Roman" panose="02020603050405020304" pitchFamily="18" charset="0"/>
                <a:cs typeface="Times New Roman" panose="02020603050405020304" pitchFamily="18" charset="0"/>
              </a:rPr>
              <a:t>tidal energy</a:t>
            </a:r>
            <a:r>
              <a:rPr lang="en-US" sz="4900" dirty="0">
                <a:latin typeface="Times New Roman" panose="02020603050405020304" pitchFamily="18" charset="0"/>
                <a:cs typeface="Times New Roman" panose="02020603050405020304" pitchFamily="18" charset="0"/>
              </a:rPr>
              <a:t> </a:t>
            </a:r>
          </a:p>
          <a:p>
            <a:pPr algn="just"/>
            <a:r>
              <a:rPr lang="en-US" sz="4900" dirty="0">
                <a:latin typeface="Times New Roman" panose="02020603050405020304" pitchFamily="18" charset="0"/>
                <a:cs typeface="Times New Roman" panose="02020603050405020304" pitchFamily="18" charset="0"/>
              </a:rPr>
              <a:t>It is harnessed by converting energy from tides into useful forms of power, mainly electricity using various methods.</a:t>
            </a:r>
          </a:p>
          <a:p>
            <a:pPr algn="just"/>
            <a:r>
              <a:rPr lang="en-US" sz="4900" dirty="0">
                <a:latin typeface="Times New Roman" panose="02020603050405020304" pitchFamily="18" charset="0"/>
                <a:cs typeface="Times New Roman" panose="02020603050405020304" pitchFamily="18" charset="0"/>
              </a:rPr>
              <a:t>This energy is produced from the gravitational pull from both the moon and the sun, which pulls water upwards, </a:t>
            </a:r>
          </a:p>
          <a:p>
            <a:pPr algn="just"/>
            <a:r>
              <a:rPr lang="en-US" sz="4900" dirty="0">
                <a:latin typeface="Times New Roman" panose="02020603050405020304" pitchFamily="18" charset="0"/>
                <a:cs typeface="Times New Roman" panose="02020603050405020304" pitchFamily="18" charset="0"/>
              </a:rPr>
              <a:t>while the Earth’s rotational and gravitational power pulls water down, thus creating high and low tides.</a:t>
            </a:r>
          </a:p>
          <a:p>
            <a:pPr algn="l"/>
            <a:r>
              <a:rPr lang="en-US" sz="4900" dirty="0">
                <a:latin typeface="Times New Roman" panose="02020603050405020304" pitchFamily="18" charset="0"/>
                <a:cs typeface="Times New Roman" panose="02020603050405020304" pitchFamily="18" charset="0"/>
              </a:rPr>
              <a:t>This movement of water from the changing tides is a natural form of kinetic energy.</a:t>
            </a:r>
          </a:p>
          <a:p>
            <a:pPr algn="l"/>
            <a:r>
              <a:rPr lang="en-US" sz="4900" dirty="0">
                <a:latin typeface="Times New Roman" panose="02020603050405020304" pitchFamily="18" charset="0"/>
                <a:cs typeface="Times New Roman" panose="02020603050405020304" pitchFamily="18" charset="0"/>
              </a:rPr>
              <a:t>All it takes is a steam generator, tidal turbine or the more innovative dynamic tidal power (DTP) technology to turn kinetic energy into electricity.</a:t>
            </a:r>
            <a:endParaRPr lang="en-US" sz="4900" dirty="0">
              <a:solidFill>
                <a:srgbClr val="202122"/>
              </a:solidFill>
              <a:latin typeface="Arial" panose="020B0604020202020204" pitchFamily="34" charset="0"/>
            </a:endParaRPr>
          </a:p>
          <a:p>
            <a:pPr algn="just"/>
            <a:endParaRPr lang="en-US" sz="1200" dirty="0">
              <a:solidFill>
                <a:srgbClr val="202122"/>
              </a:solidFill>
              <a:latin typeface="Arial" panose="020B0604020202020204" pitchFamily="34" charset="0"/>
            </a:endParaRPr>
          </a:p>
          <a:p>
            <a:pPr algn="just"/>
            <a:endParaRPr lang="en-US" sz="1200" dirty="0">
              <a:solidFill>
                <a:srgbClr val="202122"/>
              </a:solidFill>
              <a:latin typeface="Arial" panose="020B0604020202020204" pitchFamily="34" charset="0"/>
            </a:endParaRPr>
          </a:p>
          <a:p>
            <a:pPr algn="just"/>
            <a:endParaRPr lang="en-US" sz="1200" dirty="0">
              <a:solidFill>
                <a:srgbClr val="202122"/>
              </a:solidFill>
              <a:latin typeface="Arial" panose="020B0604020202020204" pitchFamily="34" charset="0"/>
            </a:endParaRPr>
          </a:p>
          <a:p>
            <a:pPr marL="0" indent="0" algn="just">
              <a:buNone/>
            </a:pPr>
            <a:r>
              <a:rPr lang="en-IN" sz="3750" u="sng" dirty="0">
                <a:solidFill>
                  <a:srgbClr val="0563C1"/>
                </a:solidFill>
                <a:latin typeface="Calibri" panose="020F0502020204030204" pitchFamily="34" charset="0"/>
              </a:rPr>
              <a:t>https://www.youtube.com/watch?v=Nai-dcyogb8</a:t>
            </a:r>
            <a:r>
              <a:rPr lang="en-IN" sz="3750" dirty="0"/>
              <a:t> </a:t>
            </a:r>
          </a:p>
          <a:p>
            <a:pPr marL="0" indent="0" algn="just">
              <a:buNone/>
            </a:pPr>
            <a:r>
              <a:rPr lang="en-IN" sz="3750" u="sng" dirty="0">
                <a:solidFill>
                  <a:srgbClr val="0563C1"/>
                </a:solidFill>
                <a:latin typeface="Calibri" panose="020F0502020204030204" pitchFamily="34" charset="0"/>
              </a:rPr>
              <a:t>https://www.youtube.com/watch?v=VkTRcTyDSyk</a:t>
            </a:r>
            <a:r>
              <a:rPr lang="en-IN" sz="3750" dirty="0"/>
              <a:t> </a:t>
            </a:r>
            <a:endParaRPr lang="en-US" sz="3750" dirty="0">
              <a:solidFill>
                <a:srgbClr val="202122"/>
              </a:solidFill>
              <a:latin typeface="Arial" panose="020B0604020202020204" pitchFamily="34"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304800" y="210774"/>
            <a:ext cx="1085850" cy="612872"/>
          </a:xfrm>
          <a:prstGeom prst="rect">
            <a:avLst/>
          </a:prstGeom>
          <a:noFill/>
        </p:spPr>
      </p:pic>
      <p:pic>
        <p:nvPicPr>
          <p:cNvPr id="2050" name="Picture 2" descr="Image result for Tidal Energy. Size: 198 x 160. Source: helpsavenature.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314450"/>
            <a:ext cx="3581400" cy="415439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7ED88705-F0D0-49B1-83D5-64EC860ADDA8}"/>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5D8CFDED-8944-4300-852E-2E88651139C3}"/>
              </a:ext>
            </a:extLst>
          </p:cNvPr>
          <p:cNvSpPr>
            <a:spLocks noGrp="1"/>
          </p:cNvSpPr>
          <p:nvPr>
            <p:ph type="dt" sz="half" idx="10"/>
          </p:nvPr>
        </p:nvSpPr>
        <p:spPr/>
        <p:txBody>
          <a:bodyPr/>
          <a:lstStyle/>
          <a:p>
            <a:fld id="{B7288C32-04E5-413B-AEF0-8DDC29597D47}" type="datetime1">
              <a:rPr lang="en-US" smtClean="0"/>
              <a:t>11/17/2021</a:t>
            </a:fld>
            <a:endParaRPr lang="en-US"/>
          </a:p>
        </p:txBody>
      </p:sp>
      <p:sp>
        <p:nvSpPr>
          <p:cNvPr id="4" name="Footer Placeholder 3">
            <a:extLst>
              <a:ext uri="{FF2B5EF4-FFF2-40B4-BE49-F238E27FC236}">
                <a16:creationId xmlns:a16="http://schemas.microsoft.com/office/drawing/2014/main" id="{29F62579-663F-4630-AD57-1077FA515D59}"/>
              </a:ext>
            </a:extLst>
          </p:cNvPr>
          <p:cNvSpPr>
            <a:spLocks noGrp="1"/>
          </p:cNvSpPr>
          <p:nvPr>
            <p:ph type="ftr" sz="quarter" idx="11"/>
          </p:nvPr>
        </p:nvSpPr>
        <p:spPr/>
        <p:txBody>
          <a:bodyPr/>
          <a:lstStyle/>
          <a:p>
            <a:r>
              <a:rPr lang="fr-FR"/>
              <a:t>Dr. P.P. Giri      EVS (ANC 0302)           Unit II</a:t>
            </a:r>
            <a:endParaRPr lang="en-US"/>
          </a:p>
        </p:txBody>
      </p:sp>
      <p:sp>
        <p:nvSpPr>
          <p:cNvPr id="5" name="Slide Number Placeholder 4">
            <a:extLst>
              <a:ext uri="{FF2B5EF4-FFF2-40B4-BE49-F238E27FC236}">
                <a16:creationId xmlns:a16="http://schemas.microsoft.com/office/drawing/2014/main" id="{E560301B-5332-4949-961C-43D9CF11C9B5}"/>
              </a:ext>
            </a:extLst>
          </p:cNvPr>
          <p:cNvSpPr>
            <a:spLocks noGrp="1"/>
          </p:cNvSpPr>
          <p:nvPr>
            <p:ph type="sldNum" sz="quarter" idx="12"/>
          </p:nvPr>
        </p:nvSpPr>
        <p:spPr/>
        <p:txBody>
          <a:bodyPr/>
          <a:lstStyle/>
          <a:p>
            <a:fld id="{B6F15528-21DE-4FAA-801E-634DDDAF4B2B}" type="slidenum">
              <a:rPr lang="en-US" smtClean="0"/>
              <a:pPr/>
              <a:t>113</a:t>
            </a:fld>
            <a:endParaRPr lang="en-US"/>
          </a:p>
        </p:txBody>
      </p:sp>
    </p:spTree>
    <p:extLst>
      <p:ext uri="{BB962C8B-B14F-4D97-AF65-F5344CB8AC3E}">
        <p14:creationId xmlns:p14="http://schemas.microsoft.com/office/powerpoint/2010/main" val="41849255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 y="134480"/>
            <a:ext cx="1085850" cy="685799"/>
          </a:xfrm>
          <a:prstGeom prst="rect">
            <a:avLst/>
          </a:prstGeom>
          <a:noFill/>
        </p:spPr>
      </p:pic>
      <p:pic>
        <p:nvPicPr>
          <p:cNvPr id="3074" name="Picture 2" descr="See the source imag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59642"/>
            <a:ext cx="7772400" cy="466487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5405468E-E78A-49FE-BEE4-2CD5F308957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5C3F8959-6261-46E4-8D62-416891BE0419}"/>
              </a:ext>
            </a:extLst>
          </p:cNvPr>
          <p:cNvSpPr>
            <a:spLocks noGrp="1"/>
          </p:cNvSpPr>
          <p:nvPr>
            <p:ph type="dt" sz="half" idx="10"/>
          </p:nvPr>
        </p:nvSpPr>
        <p:spPr/>
        <p:txBody>
          <a:bodyPr/>
          <a:lstStyle/>
          <a:p>
            <a:fld id="{EB64D7AE-D993-4843-A3AB-AE31816C47FA}" type="datetime1">
              <a:rPr lang="en-US" smtClean="0"/>
              <a:t>11/17/2021</a:t>
            </a:fld>
            <a:endParaRPr lang="en-US"/>
          </a:p>
        </p:txBody>
      </p:sp>
      <p:sp>
        <p:nvSpPr>
          <p:cNvPr id="3" name="Footer Placeholder 2">
            <a:extLst>
              <a:ext uri="{FF2B5EF4-FFF2-40B4-BE49-F238E27FC236}">
                <a16:creationId xmlns:a16="http://schemas.microsoft.com/office/drawing/2014/main" id="{EBB421A4-073D-4CF3-9B08-991434F1CD2D}"/>
              </a:ext>
            </a:extLst>
          </p:cNvPr>
          <p:cNvSpPr>
            <a:spLocks noGrp="1"/>
          </p:cNvSpPr>
          <p:nvPr>
            <p:ph type="ftr" sz="quarter" idx="11"/>
          </p:nvPr>
        </p:nvSpPr>
        <p:spPr/>
        <p:txBody>
          <a:bodyPr/>
          <a:lstStyle/>
          <a:p>
            <a:r>
              <a:rPr lang="fr-FR"/>
              <a:t>Dr. P.P. Giri      EVS (ANC 0302)           Unit II</a:t>
            </a:r>
            <a:endParaRPr lang="en-US"/>
          </a:p>
        </p:txBody>
      </p:sp>
      <p:sp>
        <p:nvSpPr>
          <p:cNvPr id="4" name="Slide Number Placeholder 3">
            <a:extLst>
              <a:ext uri="{FF2B5EF4-FFF2-40B4-BE49-F238E27FC236}">
                <a16:creationId xmlns:a16="http://schemas.microsoft.com/office/drawing/2014/main" id="{4B5E1F88-8743-46C1-8FF0-3A5A1741C9BD}"/>
              </a:ext>
            </a:extLst>
          </p:cNvPr>
          <p:cNvSpPr>
            <a:spLocks noGrp="1"/>
          </p:cNvSpPr>
          <p:nvPr>
            <p:ph type="sldNum" sz="quarter" idx="12"/>
          </p:nvPr>
        </p:nvSpPr>
        <p:spPr/>
        <p:txBody>
          <a:bodyPr/>
          <a:lstStyle/>
          <a:p>
            <a:fld id="{B6F15528-21DE-4FAA-801E-634DDDAF4B2B}" type="slidenum">
              <a:rPr lang="en-US" smtClean="0"/>
              <a:pPr/>
              <a:t>114</a:t>
            </a:fld>
            <a:endParaRPr lang="en-US"/>
          </a:p>
        </p:txBody>
      </p:sp>
    </p:spTree>
    <p:extLst>
      <p:ext uri="{BB962C8B-B14F-4D97-AF65-F5344CB8AC3E}">
        <p14:creationId xmlns:p14="http://schemas.microsoft.com/office/powerpoint/2010/main" val="396400735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F7B7AD6E-2695-4CFF-8107-90D808F14617}"/>
              </a:ext>
            </a:extLst>
          </p:cNvPr>
          <p:cNvSpPr txBox="1"/>
          <p:nvPr/>
        </p:nvSpPr>
        <p:spPr>
          <a:xfrm>
            <a:off x="914400" y="990600"/>
            <a:ext cx="7620000" cy="5078313"/>
          </a:xfrm>
          <a:prstGeom prst="rect">
            <a:avLst/>
          </a:prstGeom>
          <a:noFill/>
        </p:spPr>
        <p:txBody>
          <a:bodyPr wrap="square">
            <a:spAutoFit/>
          </a:bodyPr>
          <a:lstStyle/>
          <a:p>
            <a:pPr algn="l"/>
            <a:r>
              <a:rPr lang="en-US" b="1" i="0" dirty="0">
                <a:solidFill>
                  <a:srgbClr val="202122"/>
                </a:solidFill>
                <a:effectLst/>
                <a:latin typeface="Arial" panose="020B0604020202020204" pitchFamily="34" charset="0"/>
              </a:rPr>
              <a:t>Principle: </a:t>
            </a:r>
          </a:p>
          <a:p>
            <a:pPr marL="285750" indent="-285750" algn="l">
              <a:buFont typeface="Arial" panose="020B0604020202020204" pitchFamily="34" charset="0"/>
              <a:buChar char="•"/>
            </a:pPr>
            <a:r>
              <a:rPr lang="en-US" b="0" i="0" dirty="0">
                <a:effectLst/>
                <a:latin typeface="Arial" panose="020B0604020202020204" pitchFamily="34" charset="0"/>
              </a:rPr>
              <a:t>Tidal energy is taken from the Earth's oceanic </a:t>
            </a:r>
            <a:r>
              <a:rPr lang="en-US" b="0" i="0" u="none" strike="noStrike" dirty="0">
                <a:effectLst/>
                <a:latin typeface="Arial" panose="020B0604020202020204" pitchFamily="34" charset="0"/>
                <a:hlinkClick r:id="rId3" tooltip="Tide">
                  <a:extLst>
                    <a:ext uri="{A12FA001-AC4F-418D-AE19-62706E023703}">
                      <ahyp:hlinkClr xmlns:ahyp="http://schemas.microsoft.com/office/drawing/2018/hyperlinkcolor" val="tx"/>
                    </a:ext>
                  </a:extLst>
                </a:hlinkClick>
              </a:rPr>
              <a:t>tides</a:t>
            </a:r>
            <a:r>
              <a:rPr lang="en-US" b="0" i="0" dirty="0">
                <a:effectLst/>
                <a:latin typeface="Arial" panose="020B0604020202020204" pitchFamily="34" charset="0"/>
              </a:rPr>
              <a:t>. </a:t>
            </a:r>
          </a:p>
          <a:p>
            <a:pPr marL="285750" indent="-285750" algn="l">
              <a:buFont typeface="Arial" panose="020B0604020202020204" pitchFamily="34" charset="0"/>
              <a:buChar char="•"/>
            </a:pPr>
            <a:r>
              <a:rPr lang="en-US" b="0" i="0" u="none" strike="noStrike" dirty="0">
                <a:effectLst/>
                <a:latin typeface="Arial" panose="020B0604020202020204" pitchFamily="34" charset="0"/>
                <a:hlinkClick r:id="rId4" tooltip="Tidal force">
                  <a:extLst>
                    <a:ext uri="{A12FA001-AC4F-418D-AE19-62706E023703}">
                      <ahyp:hlinkClr xmlns:ahyp="http://schemas.microsoft.com/office/drawing/2018/hyperlinkcolor" val="tx"/>
                    </a:ext>
                  </a:extLst>
                </a:hlinkClick>
              </a:rPr>
              <a:t>Tidal forces</a:t>
            </a:r>
            <a:r>
              <a:rPr lang="en-US" b="0" i="0" dirty="0">
                <a:effectLst/>
                <a:latin typeface="Arial" panose="020B0604020202020204" pitchFamily="34" charset="0"/>
              </a:rPr>
              <a:t> result from periodic variations in gravitational attraction exerted by celestial bodies. </a:t>
            </a:r>
          </a:p>
          <a:p>
            <a:pPr marL="285750" indent="-285750" algn="l">
              <a:buFont typeface="Arial" panose="020B0604020202020204" pitchFamily="34" charset="0"/>
              <a:buChar char="•"/>
            </a:pPr>
            <a:r>
              <a:rPr lang="en-US" b="0" i="0" dirty="0">
                <a:effectLst/>
                <a:latin typeface="Arial" panose="020B0604020202020204" pitchFamily="34" charset="0"/>
              </a:rPr>
              <a:t>These forces create corresponding motions or currents in the world's oceans. </a:t>
            </a:r>
          </a:p>
          <a:p>
            <a:pPr marL="285750" indent="-285750" algn="l">
              <a:buFont typeface="Arial" panose="020B0604020202020204" pitchFamily="34" charset="0"/>
              <a:buChar char="•"/>
            </a:pPr>
            <a:r>
              <a:rPr lang="en-US" b="0" i="0" dirty="0">
                <a:effectLst/>
                <a:latin typeface="Arial" panose="020B0604020202020204" pitchFamily="34" charset="0"/>
              </a:rPr>
              <a:t>This results in periodic changes in sea levels, varying as the Earth rotates. </a:t>
            </a:r>
            <a:endParaRPr lang="en-US" dirty="0">
              <a:latin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rPr>
              <a:t>These changes are highly regular and predictable, due to the consistent pattern of the Earth's rotation and the Moon's orbit around the Earth.</a:t>
            </a:r>
            <a:endParaRPr lang="en-US" b="0" i="0" baseline="30000" dirty="0">
              <a:effectLst/>
              <a:latin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rPr>
              <a:t>The magnitude and variations of this motion reflect the changing positions of the Moon and Sun relative to the Earth, the </a:t>
            </a:r>
            <a:r>
              <a:rPr lang="en-US" b="0" i="0" u="none" strike="noStrike" dirty="0">
                <a:effectLst/>
                <a:latin typeface="Arial" panose="020B0604020202020204" pitchFamily="34" charset="0"/>
                <a:hlinkClick r:id="rId5" tooltip="Coriolis effect">
                  <a:extLst>
                    <a:ext uri="{A12FA001-AC4F-418D-AE19-62706E023703}">
                      <ahyp:hlinkClr xmlns:ahyp="http://schemas.microsoft.com/office/drawing/2018/hyperlinkcolor" val="tx"/>
                    </a:ext>
                  </a:extLst>
                </a:hlinkClick>
              </a:rPr>
              <a:t>effects of Earth's rotation</a:t>
            </a:r>
            <a:r>
              <a:rPr lang="en-US" b="0" i="0" dirty="0">
                <a:effectLst/>
                <a:latin typeface="Arial" panose="020B0604020202020204" pitchFamily="34" charset="0"/>
              </a:rPr>
              <a:t>, and local </a:t>
            </a:r>
            <a:r>
              <a:rPr lang="en-US" b="0" i="0" u="none" strike="noStrike" dirty="0">
                <a:effectLst/>
                <a:latin typeface="Arial" panose="020B0604020202020204" pitchFamily="34" charset="0"/>
                <a:hlinkClick r:id="rId6" tooltip="Bathymetry">
                  <a:extLst>
                    <a:ext uri="{A12FA001-AC4F-418D-AE19-62706E023703}">
                      <ahyp:hlinkClr xmlns:ahyp="http://schemas.microsoft.com/office/drawing/2018/hyperlinkcolor" val="tx"/>
                    </a:ext>
                  </a:extLst>
                </a:hlinkClick>
              </a:rPr>
              <a:t>geography of the seafloor and coastlines</a:t>
            </a:r>
            <a:r>
              <a:rPr lang="en-US" b="0" i="0" dirty="0">
                <a:solidFill>
                  <a:srgbClr val="202122"/>
                </a:solidFill>
                <a:effectLst/>
                <a:latin typeface="Arial" panose="020B0604020202020204" pitchFamily="34" charset="0"/>
              </a:rPr>
              <a:t>.</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Tidal power is the only technology that draws on energy inherent in the orbital characteristics of the Earth–Moon system, and to a lesser extent in the Earth–Sun system. </a:t>
            </a:r>
          </a:p>
          <a:p>
            <a:pPr marL="285750" indent="-285750" algn="l">
              <a:buFont typeface="Arial" panose="020B0604020202020204" pitchFamily="34" charset="0"/>
              <a:buChar char="•"/>
            </a:pPr>
            <a:endParaRPr lang="en-US" b="0" i="0" dirty="0">
              <a:solidFill>
                <a:srgbClr val="202122"/>
              </a:solidFill>
              <a:effectLst/>
              <a:latin typeface="Arial" panose="020B0604020202020204" pitchFamily="34" charset="0"/>
            </a:endParaRPr>
          </a:p>
        </p:txBody>
      </p:sp>
      <p:sp>
        <p:nvSpPr>
          <p:cNvPr id="6" name="Title 1">
            <a:extLst>
              <a:ext uri="{FF2B5EF4-FFF2-40B4-BE49-F238E27FC236}">
                <a16:creationId xmlns:a16="http://schemas.microsoft.com/office/drawing/2014/main" id="{EC14F06F-D71F-47D8-BB17-4DD19792059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25E5F852-9649-45F5-8150-8047F16D8BDF}"/>
              </a:ext>
            </a:extLst>
          </p:cNvPr>
          <p:cNvSpPr>
            <a:spLocks noGrp="1"/>
          </p:cNvSpPr>
          <p:nvPr>
            <p:ph type="dt" sz="half" idx="10"/>
          </p:nvPr>
        </p:nvSpPr>
        <p:spPr/>
        <p:txBody>
          <a:bodyPr/>
          <a:lstStyle/>
          <a:p>
            <a:fld id="{7B2E7E9E-F9A1-4C46-ABB0-F639F97E88C4}" type="datetime1">
              <a:rPr lang="en-US" smtClean="0"/>
              <a:t>11/17/2021</a:t>
            </a:fld>
            <a:endParaRPr lang="en-US"/>
          </a:p>
        </p:txBody>
      </p:sp>
      <p:sp>
        <p:nvSpPr>
          <p:cNvPr id="3" name="Footer Placeholder 2">
            <a:extLst>
              <a:ext uri="{FF2B5EF4-FFF2-40B4-BE49-F238E27FC236}">
                <a16:creationId xmlns:a16="http://schemas.microsoft.com/office/drawing/2014/main" id="{85DFF68E-91CB-4EE8-BC30-6BBE19AFDB2E}"/>
              </a:ext>
            </a:extLst>
          </p:cNvPr>
          <p:cNvSpPr>
            <a:spLocks noGrp="1"/>
          </p:cNvSpPr>
          <p:nvPr>
            <p:ph type="ftr" sz="quarter" idx="11"/>
          </p:nvPr>
        </p:nvSpPr>
        <p:spPr/>
        <p:txBody>
          <a:bodyPr/>
          <a:lstStyle/>
          <a:p>
            <a:r>
              <a:rPr lang="fr-FR"/>
              <a:t>Dr. P.P. Giri      EVS (ANC 0302)           Unit II</a:t>
            </a:r>
            <a:endParaRPr lang="en-US"/>
          </a:p>
        </p:txBody>
      </p:sp>
      <p:sp>
        <p:nvSpPr>
          <p:cNvPr id="4" name="Slide Number Placeholder 3">
            <a:extLst>
              <a:ext uri="{FF2B5EF4-FFF2-40B4-BE49-F238E27FC236}">
                <a16:creationId xmlns:a16="http://schemas.microsoft.com/office/drawing/2014/main" id="{AAC9AC53-977C-4113-9761-8B72CEFD4DC0}"/>
              </a:ext>
            </a:extLst>
          </p:cNvPr>
          <p:cNvSpPr>
            <a:spLocks noGrp="1"/>
          </p:cNvSpPr>
          <p:nvPr>
            <p:ph type="sldNum" sz="quarter" idx="12"/>
          </p:nvPr>
        </p:nvSpPr>
        <p:spPr/>
        <p:txBody>
          <a:bodyPr/>
          <a:lstStyle/>
          <a:p>
            <a:fld id="{B6F15528-21DE-4FAA-801E-634DDDAF4B2B}" type="slidenum">
              <a:rPr lang="en-US" smtClean="0"/>
              <a:pPr/>
              <a:t>115</a:t>
            </a:fld>
            <a:endParaRPr lang="en-US"/>
          </a:p>
        </p:txBody>
      </p:sp>
    </p:spTree>
    <p:extLst>
      <p:ext uri="{BB962C8B-B14F-4D97-AF65-F5344CB8AC3E}">
        <p14:creationId xmlns:p14="http://schemas.microsoft.com/office/powerpoint/2010/main" val="96955248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DA4B254B-C1B1-4DAD-A43E-C66F4CD5E015}"/>
              </a:ext>
            </a:extLst>
          </p:cNvPr>
          <p:cNvSpPr txBox="1"/>
          <p:nvPr/>
        </p:nvSpPr>
        <p:spPr>
          <a:xfrm>
            <a:off x="838200" y="1294709"/>
            <a:ext cx="7391400" cy="3139321"/>
          </a:xfrm>
          <a:prstGeom prst="rect">
            <a:avLst/>
          </a:prstGeom>
          <a:noFill/>
        </p:spPr>
        <p:txBody>
          <a:bodyPr wrap="square">
            <a:spAutoFit/>
          </a:bodyPr>
          <a:lstStyle/>
          <a:p>
            <a:pPr algn="l"/>
            <a:r>
              <a:rPr lang="en-US" b="1" dirty="0">
                <a:latin typeface="Times New Roman" panose="02020603050405020304" pitchFamily="18" charset="0"/>
                <a:cs typeface="Times New Roman" panose="02020603050405020304" pitchFamily="18" charset="0"/>
              </a:rPr>
              <a:t>A</a:t>
            </a:r>
            <a:r>
              <a:rPr lang="en-US" b="1" i="0" dirty="0">
                <a:effectLst/>
                <a:latin typeface="Times New Roman" panose="02020603050405020304" pitchFamily="18" charset="0"/>
                <a:cs typeface="Times New Roman" panose="02020603050405020304" pitchFamily="18" charset="0"/>
              </a:rPr>
              <a:t>dvantages of tidal energy :</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Environment-friendly</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highly predictable energy source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High energy density</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Operational and maintenance costs are low</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An inexhaustible source of energy</a:t>
            </a:r>
          </a:p>
          <a:p>
            <a:pPr algn="l"/>
            <a:r>
              <a:rPr lang="en-US" b="1" i="0" dirty="0">
                <a:effectLst/>
                <a:latin typeface="Times New Roman" panose="02020603050405020304" pitchFamily="18" charset="0"/>
                <a:cs typeface="Times New Roman" panose="02020603050405020304" pitchFamily="18" charset="0"/>
              </a:rPr>
              <a:t>Disadvantages of tidal energy :</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High tidal power plant construction costs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Negative influence on marine life forms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Location limits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variable intensity of sea waves</a:t>
            </a:r>
          </a:p>
        </p:txBody>
      </p:sp>
      <p:sp>
        <p:nvSpPr>
          <p:cNvPr id="6" name="Title 1">
            <a:extLst>
              <a:ext uri="{FF2B5EF4-FFF2-40B4-BE49-F238E27FC236}">
                <a16:creationId xmlns:a16="http://schemas.microsoft.com/office/drawing/2014/main" id="{2C8AA3B3-3126-4055-9A9F-9FB90C7F4420}"/>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AA7BFC43-B373-454D-A7F8-51D4AC12310D}"/>
              </a:ext>
            </a:extLst>
          </p:cNvPr>
          <p:cNvSpPr>
            <a:spLocks noGrp="1"/>
          </p:cNvSpPr>
          <p:nvPr>
            <p:ph type="dt" sz="half" idx="10"/>
          </p:nvPr>
        </p:nvSpPr>
        <p:spPr/>
        <p:txBody>
          <a:bodyPr/>
          <a:lstStyle/>
          <a:p>
            <a:fld id="{EF1CB7DD-3827-410F-AE78-86358E6A092A}" type="datetime1">
              <a:rPr lang="en-US" smtClean="0"/>
              <a:t>11/17/2021</a:t>
            </a:fld>
            <a:endParaRPr lang="en-US"/>
          </a:p>
        </p:txBody>
      </p:sp>
      <p:sp>
        <p:nvSpPr>
          <p:cNvPr id="3" name="Footer Placeholder 2">
            <a:extLst>
              <a:ext uri="{FF2B5EF4-FFF2-40B4-BE49-F238E27FC236}">
                <a16:creationId xmlns:a16="http://schemas.microsoft.com/office/drawing/2014/main" id="{BCF1FDA8-352E-4F9E-9268-836FD355CDB4}"/>
              </a:ext>
            </a:extLst>
          </p:cNvPr>
          <p:cNvSpPr>
            <a:spLocks noGrp="1"/>
          </p:cNvSpPr>
          <p:nvPr>
            <p:ph type="ftr" sz="quarter" idx="11"/>
          </p:nvPr>
        </p:nvSpPr>
        <p:spPr/>
        <p:txBody>
          <a:bodyPr/>
          <a:lstStyle/>
          <a:p>
            <a:r>
              <a:rPr lang="fr-FR"/>
              <a:t>Dr. P.P. Giri      EVS (ANC 0302)           Unit II</a:t>
            </a:r>
            <a:endParaRPr lang="en-US"/>
          </a:p>
        </p:txBody>
      </p:sp>
      <p:sp>
        <p:nvSpPr>
          <p:cNvPr id="4" name="Slide Number Placeholder 3">
            <a:extLst>
              <a:ext uri="{FF2B5EF4-FFF2-40B4-BE49-F238E27FC236}">
                <a16:creationId xmlns:a16="http://schemas.microsoft.com/office/drawing/2014/main" id="{6CCAFDB1-98F2-4B9E-A1BD-B53A78BAC7AC}"/>
              </a:ext>
            </a:extLst>
          </p:cNvPr>
          <p:cNvSpPr>
            <a:spLocks noGrp="1"/>
          </p:cNvSpPr>
          <p:nvPr>
            <p:ph type="sldNum" sz="quarter" idx="12"/>
          </p:nvPr>
        </p:nvSpPr>
        <p:spPr/>
        <p:txBody>
          <a:bodyPr/>
          <a:lstStyle/>
          <a:p>
            <a:fld id="{B6F15528-21DE-4FAA-801E-634DDDAF4B2B}" type="slidenum">
              <a:rPr lang="en-US" smtClean="0"/>
              <a:pPr/>
              <a:t>116</a:t>
            </a:fld>
            <a:endParaRPr lang="en-US"/>
          </a:p>
        </p:txBody>
      </p:sp>
    </p:spTree>
    <p:extLst>
      <p:ext uri="{BB962C8B-B14F-4D97-AF65-F5344CB8AC3E}">
        <p14:creationId xmlns:p14="http://schemas.microsoft.com/office/powerpoint/2010/main" val="371571408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332177-E32B-4482-83C3-7C39B1336098}"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9D3E1BEC-4136-423C-A8AB-D0928394714A}"/>
              </a:ext>
            </a:extLst>
          </p:cNvPr>
          <p:cNvSpPr txBox="1"/>
          <p:nvPr/>
        </p:nvSpPr>
        <p:spPr>
          <a:xfrm>
            <a:off x="304800" y="817163"/>
            <a:ext cx="8153400" cy="4247317"/>
          </a:xfrm>
          <a:prstGeom prst="rect">
            <a:avLst/>
          </a:prstGeom>
          <a:noFill/>
        </p:spPr>
        <p:txBody>
          <a:bodyPr wrap="square">
            <a:spAutoFit/>
          </a:bodyPr>
          <a:lstStyle/>
          <a:p>
            <a:pPr algn="l"/>
            <a:r>
              <a:rPr lang="en-US" b="1" i="0" dirty="0">
                <a:effectLst/>
                <a:latin typeface="Times" panose="02020603050405020304" pitchFamily="18" charset="0"/>
                <a:cs typeface="Times" panose="02020603050405020304" pitchFamily="18" charset="0"/>
              </a:rPr>
              <a:t>Biogas</a:t>
            </a:r>
            <a:r>
              <a:rPr lang="en-US" b="0" i="0" dirty="0">
                <a:effectLst/>
                <a:latin typeface="Times" panose="02020603050405020304" pitchFamily="18" charset="0"/>
                <a:cs typeface="Times" panose="02020603050405020304" pitchFamily="18" charset="0"/>
              </a:rPr>
              <a:t> </a:t>
            </a:r>
          </a:p>
          <a:p>
            <a:pPr marL="285750" indent="-285750" algn="l">
              <a:buFont typeface="Arial" panose="020B0604020202020204" pitchFamily="34" charset="0"/>
              <a:buChar char="•"/>
            </a:pPr>
            <a:r>
              <a:rPr lang="en-US" dirty="0">
                <a:latin typeface="Times" panose="02020603050405020304" pitchFamily="18" charset="0"/>
                <a:cs typeface="Times" panose="02020603050405020304" pitchFamily="18" charset="0"/>
              </a:rPr>
              <a:t>It </a:t>
            </a:r>
            <a:r>
              <a:rPr lang="en-US" b="0" i="0" dirty="0">
                <a:effectLst/>
                <a:latin typeface="Times" panose="02020603050405020304" pitchFamily="18" charset="0"/>
                <a:cs typeface="Times" panose="02020603050405020304" pitchFamily="18" charset="0"/>
              </a:rPr>
              <a:t>is a mixture of </a:t>
            </a:r>
            <a:r>
              <a:rPr lang="en-US" b="0" i="0" u="none" strike="noStrike" dirty="0">
                <a:effectLst/>
                <a:latin typeface="Times" panose="02020603050405020304" pitchFamily="18" charset="0"/>
                <a:cs typeface="Times" panose="02020603050405020304" pitchFamily="18" charset="0"/>
                <a:hlinkClick r:id="rId3" tooltip="Gas">
                  <a:extLst>
                    <a:ext uri="{A12FA001-AC4F-418D-AE19-62706E023703}">
                      <ahyp:hlinkClr xmlns:ahyp="http://schemas.microsoft.com/office/drawing/2018/hyperlinkcolor" val="tx"/>
                    </a:ext>
                  </a:extLst>
                </a:hlinkClick>
              </a:rPr>
              <a:t>gases</a:t>
            </a:r>
            <a:r>
              <a:rPr lang="en-US" b="0" i="0" dirty="0">
                <a:effectLst/>
                <a:latin typeface="Times" panose="02020603050405020304" pitchFamily="18" charset="0"/>
                <a:cs typeface="Times" panose="02020603050405020304" pitchFamily="18" charset="0"/>
              </a:rPr>
              <a:t>, primarily consisting of </a:t>
            </a:r>
            <a:r>
              <a:rPr lang="en-US" b="0" i="0" u="none" strike="noStrike" dirty="0">
                <a:effectLst/>
                <a:latin typeface="Times" panose="02020603050405020304" pitchFamily="18" charset="0"/>
                <a:cs typeface="Times" panose="02020603050405020304" pitchFamily="18" charset="0"/>
                <a:hlinkClick r:id="rId4" tooltip="Methane">
                  <a:extLst>
                    <a:ext uri="{A12FA001-AC4F-418D-AE19-62706E023703}">
                      <ahyp:hlinkClr xmlns:ahyp="http://schemas.microsoft.com/office/drawing/2018/hyperlinkcolor" val="tx"/>
                    </a:ext>
                  </a:extLst>
                </a:hlinkClick>
              </a:rPr>
              <a:t>methane</a:t>
            </a:r>
            <a:r>
              <a:rPr lang="en-US" b="0" i="0" dirty="0">
                <a:effectLst/>
                <a:latin typeface="Times" panose="02020603050405020304" pitchFamily="18" charset="0"/>
                <a:cs typeface="Times" panose="02020603050405020304" pitchFamily="18" charset="0"/>
              </a:rPr>
              <a:t> and </a:t>
            </a:r>
            <a:r>
              <a:rPr lang="en-US" b="0" i="0" u="none" strike="noStrike" dirty="0">
                <a:effectLst/>
                <a:latin typeface="Times" panose="02020603050405020304" pitchFamily="18" charset="0"/>
                <a:cs typeface="Times" panose="02020603050405020304" pitchFamily="18" charset="0"/>
                <a:hlinkClick r:id="rId5" tooltip="Carbon dioxide">
                  <a:extLst>
                    <a:ext uri="{A12FA001-AC4F-418D-AE19-62706E023703}">
                      <ahyp:hlinkClr xmlns:ahyp="http://schemas.microsoft.com/office/drawing/2018/hyperlinkcolor" val="tx"/>
                    </a:ext>
                  </a:extLst>
                </a:hlinkClick>
              </a:rPr>
              <a:t>carbon dioxide</a:t>
            </a:r>
            <a:r>
              <a:rPr lang="en-US" b="0" i="0" dirty="0">
                <a:effectLst/>
                <a:latin typeface="Times" panose="02020603050405020304" pitchFamily="18" charset="0"/>
                <a:cs typeface="Times" panose="02020603050405020304" pitchFamily="18" charset="0"/>
              </a:rPr>
              <a:t>, produced from raw materials such as </a:t>
            </a:r>
            <a:r>
              <a:rPr lang="en-US" b="0" i="0" u="none" strike="noStrike" dirty="0">
                <a:effectLst/>
                <a:latin typeface="Times" panose="02020603050405020304" pitchFamily="18" charset="0"/>
                <a:cs typeface="Times" panose="02020603050405020304" pitchFamily="18" charset="0"/>
                <a:hlinkClick r:id="rId6" tooltip="Agricultural waste">
                  <a:extLst>
                    <a:ext uri="{A12FA001-AC4F-418D-AE19-62706E023703}">
                      <ahyp:hlinkClr xmlns:ahyp="http://schemas.microsoft.com/office/drawing/2018/hyperlinkcolor" val="tx"/>
                    </a:ext>
                  </a:extLst>
                </a:hlinkClick>
              </a:rPr>
              <a:t>agricultural waste</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7" tooltip="Manure">
                  <a:extLst>
                    <a:ext uri="{A12FA001-AC4F-418D-AE19-62706E023703}">
                      <ahyp:hlinkClr xmlns:ahyp="http://schemas.microsoft.com/office/drawing/2018/hyperlinkcolor" val="tx"/>
                    </a:ext>
                  </a:extLst>
                </a:hlinkClick>
              </a:rPr>
              <a:t>manure</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8" tooltip="Municipal waste">
                  <a:extLst>
                    <a:ext uri="{A12FA001-AC4F-418D-AE19-62706E023703}">
                      <ahyp:hlinkClr xmlns:ahyp="http://schemas.microsoft.com/office/drawing/2018/hyperlinkcolor" val="tx"/>
                    </a:ext>
                  </a:extLst>
                </a:hlinkClick>
              </a:rPr>
              <a:t>municipal waste</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9" tooltip="Plant material">
                  <a:extLst>
                    <a:ext uri="{A12FA001-AC4F-418D-AE19-62706E023703}">
                      <ahyp:hlinkClr xmlns:ahyp="http://schemas.microsoft.com/office/drawing/2018/hyperlinkcolor" val="tx"/>
                    </a:ext>
                  </a:extLst>
                </a:hlinkClick>
              </a:rPr>
              <a:t>plant material</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10" tooltip="Sewage">
                  <a:extLst>
                    <a:ext uri="{A12FA001-AC4F-418D-AE19-62706E023703}">
                      <ahyp:hlinkClr xmlns:ahyp="http://schemas.microsoft.com/office/drawing/2018/hyperlinkcolor" val="tx"/>
                    </a:ext>
                  </a:extLst>
                </a:hlinkClick>
              </a:rPr>
              <a:t>sewage</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11" tooltip="Green waste">
                  <a:extLst>
                    <a:ext uri="{A12FA001-AC4F-418D-AE19-62706E023703}">
                      <ahyp:hlinkClr xmlns:ahyp="http://schemas.microsoft.com/office/drawing/2018/hyperlinkcolor" val="tx"/>
                    </a:ext>
                  </a:extLst>
                </a:hlinkClick>
              </a:rPr>
              <a:t>green waste</a:t>
            </a:r>
            <a:r>
              <a:rPr lang="en-US" b="0" i="0" dirty="0">
                <a:effectLst/>
                <a:latin typeface="Times" panose="02020603050405020304" pitchFamily="18" charset="0"/>
                <a:cs typeface="Times" panose="02020603050405020304" pitchFamily="18" charset="0"/>
              </a:rPr>
              <a:t> or </a:t>
            </a:r>
            <a:r>
              <a:rPr lang="en-US" b="0" i="0" u="none" strike="noStrike" dirty="0">
                <a:effectLst/>
                <a:latin typeface="Times" panose="02020603050405020304" pitchFamily="18" charset="0"/>
                <a:cs typeface="Times" panose="02020603050405020304" pitchFamily="18" charset="0"/>
                <a:hlinkClick r:id="rId12" tooltip="Food waste">
                  <a:extLst>
                    <a:ext uri="{A12FA001-AC4F-418D-AE19-62706E023703}">
                      <ahyp:hlinkClr xmlns:ahyp="http://schemas.microsoft.com/office/drawing/2018/hyperlinkcolor" val="tx"/>
                    </a:ext>
                  </a:extLst>
                </a:hlinkClick>
              </a:rPr>
              <a:t>food waste</a:t>
            </a:r>
            <a:r>
              <a:rPr lang="en-US" b="0" i="0" dirty="0">
                <a:effectLst/>
                <a:latin typeface="Times" panose="02020603050405020304" pitchFamily="18" charset="0"/>
                <a:cs typeface="Times" panose="02020603050405020304" pitchFamily="18" charset="0"/>
              </a:rPr>
              <a:t>. </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It is a </a:t>
            </a:r>
            <a:r>
              <a:rPr lang="en-US" b="0" i="0" u="none" strike="noStrike" dirty="0">
                <a:effectLst/>
                <a:latin typeface="Times" panose="02020603050405020304" pitchFamily="18" charset="0"/>
                <a:cs typeface="Times" panose="02020603050405020304" pitchFamily="18" charset="0"/>
                <a:hlinkClick r:id="rId13" tooltip="Renewable energy">
                  <a:extLst>
                    <a:ext uri="{A12FA001-AC4F-418D-AE19-62706E023703}">
                      <ahyp:hlinkClr xmlns:ahyp="http://schemas.microsoft.com/office/drawing/2018/hyperlinkcolor" val="tx"/>
                    </a:ext>
                  </a:extLst>
                </a:hlinkClick>
              </a:rPr>
              <a:t>renewable energy</a:t>
            </a:r>
            <a:r>
              <a:rPr lang="en-US" b="0" i="0" dirty="0">
                <a:effectLst/>
                <a:latin typeface="Times" panose="02020603050405020304" pitchFamily="18" charset="0"/>
                <a:cs typeface="Times" panose="02020603050405020304" pitchFamily="18" charset="0"/>
              </a:rPr>
              <a:t> source.</a:t>
            </a:r>
          </a:p>
          <a:p>
            <a:pPr marL="285750" indent="-285750" algn="l">
              <a:buFont typeface="Arial" panose="020B0604020202020204" pitchFamily="34" charset="0"/>
              <a:buChar char="•"/>
            </a:pPr>
            <a:r>
              <a:rPr lang="en-US" dirty="0">
                <a:latin typeface="Times" panose="02020603050405020304" pitchFamily="18" charset="0"/>
                <a:cs typeface="Times" panose="02020603050405020304" pitchFamily="18" charset="0"/>
              </a:rPr>
              <a:t>It</a:t>
            </a:r>
            <a:r>
              <a:rPr lang="en-US" b="0" i="0" dirty="0">
                <a:effectLst/>
                <a:latin typeface="Times" panose="02020603050405020304" pitchFamily="18" charset="0"/>
                <a:cs typeface="Times" panose="02020603050405020304" pitchFamily="18" charset="0"/>
              </a:rPr>
              <a:t> is produced by </a:t>
            </a:r>
            <a:r>
              <a:rPr lang="en-US" b="0" i="0" u="none" strike="noStrike" dirty="0">
                <a:effectLst/>
                <a:latin typeface="Times" panose="02020603050405020304" pitchFamily="18" charset="0"/>
                <a:cs typeface="Times" panose="02020603050405020304" pitchFamily="18" charset="0"/>
                <a:hlinkClick r:id="rId14" tooltip="Anaerobic digestion">
                  <a:extLst>
                    <a:ext uri="{A12FA001-AC4F-418D-AE19-62706E023703}">
                      <ahyp:hlinkClr xmlns:ahyp="http://schemas.microsoft.com/office/drawing/2018/hyperlinkcolor" val="tx"/>
                    </a:ext>
                  </a:extLst>
                </a:hlinkClick>
              </a:rPr>
              <a:t>anaerobic digestion</a:t>
            </a:r>
            <a:r>
              <a:rPr lang="en-US" b="0" i="0" dirty="0">
                <a:effectLst/>
                <a:latin typeface="Times" panose="02020603050405020304" pitchFamily="18" charset="0"/>
                <a:cs typeface="Times" panose="02020603050405020304" pitchFamily="18" charset="0"/>
              </a:rPr>
              <a:t> with </a:t>
            </a:r>
            <a:r>
              <a:rPr lang="en-US" b="0" i="0" u="none" strike="noStrike" dirty="0">
                <a:effectLst/>
                <a:latin typeface="Times" panose="02020603050405020304" pitchFamily="18" charset="0"/>
                <a:cs typeface="Times" panose="02020603050405020304" pitchFamily="18" charset="0"/>
                <a:hlinkClick r:id="rId15" tooltip="Anaerobic organism">
                  <a:extLst>
                    <a:ext uri="{A12FA001-AC4F-418D-AE19-62706E023703}">
                      <ahyp:hlinkClr xmlns:ahyp="http://schemas.microsoft.com/office/drawing/2018/hyperlinkcolor" val="tx"/>
                    </a:ext>
                  </a:extLst>
                </a:hlinkClick>
              </a:rPr>
              <a:t>anaerobic organisms</a:t>
            </a:r>
            <a:r>
              <a:rPr lang="en-US" b="0" i="0" dirty="0">
                <a:effectLst/>
                <a:latin typeface="Times" panose="02020603050405020304" pitchFamily="18" charset="0"/>
                <a:cs typeface="Times" panose="02020603050405020304" pitchFamily="18" charset="0"/>
              </a:rPr>
              <a:t> or </a:t>
            </a:r>
            <a:r>
              <a:rPr lang="en-US" b="0" i="0" u="none" strike="noStrike" dirty="0">
                <a:effectLst/>
                <a:latin typeface="Times" panose="02020603050405020304" pitchFamily="18" charset="0"/>
                <a:cs typeface="Times" panose="02020603050405020304" pitchFamily="18" charset="0"/>
                <a:hlinkClick r:id="rId16" tooltip="Methanogen">
                  <a:extLst>
                    <a:ext uri="{A12FA001-AC4F-418D-AE19-62706E023703}">
                      <ahyp:hlinkClr xmlns:ahyp="http://schemas.microsoft.com/office/drawing/2018/hyperlinkcolor" val="tx"/>
                    </a:ext>
                  </a:extLst>
                </a:hlinkClick>
              </a:rPr>
              <a:t>methanogen</a:t>
            </a:r>
            <a:r>
              <a:rPr lang="en-US" b="0" i="0" dirty="0">
                <a:effectLst/>
                <a:latin typeface="Times" panose="02020603050405020304" pitchFamily="18" charset="0"/>
                <a:cs typeface="Times" panose="02020603050405020304" pitchFamily="18" charset="0"/>
              </a:rPr>
              <a:t> inside an </a:t>
            </a:r>
            <a:r>
              <a:rPr lang="en-US" b="0" i="0" u="none" strike="noStrike" dirty="0">
                <a:effectLst/>
                <a:latin typeface="Times" panose="02020603050405020304" pitchFamily="18" charset="0"/>
                <a:cs typeface="Times" panose="02020603050405020304" pitchFamily="18" charset="0"/>
                <a:hlinkClick r:id="rId14" tooltip="Anaerobic digestion">
                  <a:extLst>
                    <a:ext uri="{A12FA001-AC4F-418D-AE19-62706E023703}">
                      <ahyp:hlinkClr xmlns:ahyp="http://schemas.microsoft.com/office/drawing/2018/hyperlinkcolor" val="tx"/>
                    </a:ext>
                  </a:extLst>
                </a:hlinkClick>
              </a:rPr>
              <a:t>anaerobic digester</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17" tooltip="Biodigester">
                  <a:extLst>
                    <a:ext uri="{A12FA001-AC4F-418D-AE19-62706E023703}">
                      <ahyp:hlinkClr xmlns:ahyp="http://schemas.microsoft.com/office/drawing/2018/hyperlinkcolor" val="tx"/>
                    </a:ext>
                  </a:extLst>
                </a:hlinkClick>
              </a:rPr>
              <a:t>biodigester</a:t>
            </a:r>
            <a:r>
              <a:rPr lang="en-US" b="0" i="0" dirty="0">
                <a:effectLst/>
                <a:latin typeface="Times" panose="02020603050405020304" pitchFamily="18" charset="0"/>
                <a:cs typeface="Times" panose="02020603050405020304" pitchFamily="18" charset="0"/>
              </a:rPr>
              <a:t> or a </a:t>
            </a:r>
            <a:r>
              <a:rPr lang="en-US" b="0" i="0" u="none" strike="noStrike" dirty="0">
                <a:effectLst/>
                <a:latin typeface="Times" panose="02020603050405020304" pitchFamily="18" charset="0"/>
                <a:cs typeface="Times" panose="02020603050405020304" pitchFamily="18" charset="0"/>
                <a:hlinkClick r:id="rId18" tooltip="Bioreactor">
                  <a:extLst>
                    <a:ext uri="{A12FA001-AC4F-418D-AE19-62706E023703}">
                      <ahyp:hlinkClr xmlns:ahyp="http://schemas.microsoft.com/office/drawing/2018/hyperlinkcolor" val="tx"/>
                    </a:ext>
                  </a:extLst>
                </a:hlinkClick>
              </a:rPr>
              <a:t>bioreactor</a:t>
            </a:r>
            <a:r>
              <a:rPr lang="en-US" u="none" strike="noStrike" dirty="0">
                <a:latin typeface="Times" panose="02020603050405020304" pitchFamily="18" charset="0"/>
                <a:cs typeface="Times" panose="02020603050405020304" pitchFamily="18" charset="0"/>
              </a:rPr>
              <a:t>.</a:t>
            </a:r>
            <a:endParaRPr lang="en-US" b="0" i="0" dirty="0">
              <a:effectLst/>
              <a:latin typeface="Times" panose="02020603050405020304" pitchFamily="18" charset="0"/>
              <a:cs typeface="Times" panose="02020603050405020304" pitchFamily="18" charset="0"/>
            </a:endParaRP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Biogas is primarily methane (CH</a:t>
            </a:r>
            <a:r>
              <a:rPr lang="en-US" b="0" i="0" baseline="-25000" dirty="0">
                <a:effectLst/>
                <a:latin typeface="Times" panose="02020603050405020304" pitchFamily="18" charset="0"/>
                <a:cs typeface="Times" panose="02020603050405020304" pitchFamily="18" charset="0"/>
              </a:rPr>
              <a:t>4</a:t>
            </a:r>
            <a:r>
              <a:rPr lang="en-US" b="0" i="0" dirty="0">
                <a:effectLst/>
                <a:latin typeface="Times" panose="02020603050405020304" pitchFamily="18" charset="0"/>
                <a:cs typeface="Times" panose="02020603050405020304" pitchFamily="18" charset="0"/>
              </a:rPr>
              <a:t>) and carbon dioxide (CO</a:t>
            </a:r>
            <a:r>
              <a:rPr lang="en-US" b="0" i="0" baseline="-25000" dirty="0">
                <a:effectLst/>
                <a:latin typeface="Times" panose="02020603050405020304" pitchFamily="18" charset="0"/>
                <a:cs typeface="Times" panose="02020603050405020304" pitchFamily="18" charset="0"/>
              </a:rPr>
              <a:t>2</a:t>
            </a:r>
            <a:r>
              <a:rPr lang="en-US" b="0" i="0" dirty="0">
                <a:effectLst/>
                <a:latin typeface="Times" panose="02020603050405020304" pitchFamily="18" charset="0"/>
                <a:cs typeface="Times" panose="02020603050405020304" pitchFamily="18" charset="0"/>
              </a:rPr>
              <a:t>) and may have small amounts of </a:t>
            </a:r>
            <a:r>
              <a:rPr lang="en-US" b="0" i="0" u="none" strike="noStrike" dirty="0">
                <a:effectLst/>
                <a:latin typeface="Times" panose="02020603050405020304" pitchFamily="18" charset="0"/>
                <a:cs typeface="Times" panose="02020603050405020304" pitchFamily="18" charset="0"/>
                <a:hlinkClick r:id="rId19" tooltip="Hydrogen sulfide">
                  <a:extLst>
                    <a:ext uri="{A12FA001-AC4F-418D-AE19-62706E023703}">
                      <ahyp:hlinkClr xmlns:ahyp="http://schemas.microsoft.com/office/drawing/2018/hyperlinkcolor" val="tx"/>
                    </a:ext>
                  </a:extLst>
                </a:hlinkClick>
              </a:rPr>
              <a:t>hydrogen sulfide</a:t>
            </a:r>
            <a:r>
              <a:rPr lang="en-US" b="0" i="0" dirty="0">
                <a:effectLst/>
                <a:latin typeface="Times" panose="02020603050405020304" pitchFamily="18" charset="0"/>
                <a:cs typeface="Times" panose="02020603050405020304" pitchFamily="18" charset="0"/>
              </a:rPr>
              <a:t> (H</a:t>
            </a:r>
            <a:r>
              <a:rPr lang="en-US" b="0" i="0" baseline="-25000" dirty="0">
                <a:effectLst/>
                <a:latin typeface="Times" panose="02020603050405020304" pitchFamily="18" charset="0"/>
                <a:cs typeface="Times" panose="02020603050405020304" pitchFamily="18" charset="0"/>
              </a:rPr>
              <a:t>2</a:t>
            </a:r>
            <a:r>
              <a:rPr lang="en-US" b="0" i="0" dirty="0">
                <a:effectLst/>
                <a:latin typeface="Times" panose="02020603050405020304" pitchFamily="18" charset="0"/>
                <a:cs typeface="Times" panose="02020603050405020304" pitchFamily="18" charset="0"/>
              </a:rPr>
              <a:t>S), moisture and </a:t>
            </a:r>
            <a:r>
              <a:rPr lang="en-US" b="0" i="0" u="none" strike="noStrike" dirty="0">
                <a:effectLst/>
                <a:latin typeface="Times" panose="02020603050405020304" pitchFamily="18" charset="0"/>
                <a:cs typeface="Times" panose="02020603050405020304" pitchFamily="18" charset="0"/>
                <a:hlinkClick r:id="rId20" tooltip="Siloxane">
                  <a:extLst>
                    <a:ext uri="{A12FA001-AC4F-418D-AE19-62706E023703}">
                      <ahyp:hlinkClr xmlns:ahyp="http://schemas.microsoft.com/office/drawing/2018/hyperlinkcolor" val="tx"/>
                    </a:ext>
                  </a:extLst>
                </a:hlinkClick>
              </a:rPr>
              <a:t>siloxanes</a:t>
            </a:r>
            <a:r>
              <a:rPr lang="en-US" b="0" i="0" dirty="0">
                <a:effectLst/>
                <a:latin typeface="Times" panose="02020603050405020304" pitchFamily="18" charset="0"/>
                <a:cs typeface="Times" panose="02020603050405020304" pitchFamily="18" charset="0"/>
              </a:rPr>
              <a:t>. </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The gases methane, </a:t>
            </a:r>
            <a:r>
              <a:rPr lang="en-US" b="0" i="0" u="none" strike="noStrike" dirty="0">
                <a:effectLst/>
                <a:latin typeface="Times" panose="02020603050405020304" pitchFamily="18" charset="0"/>
                <a:cs typeface="Times" panose="02020603050405020304" pitchFamily="18" charset="0"/>
                <a:hlinkClick r:id="rId21" tooltip="Hydrogen">
                  <a:extLst>
                    <a:ext uri="{A12FA001-AC4F-418D-AE19-62706E023703}">
                      <ahyp:hlinkClr xmlns:ahyp="http://schemas.microsoft.com/office/drawing/2018/hyperlinkcolor" val="tx"/>
                    </a:ext>
                  </a:extLst>
                </a:hlinkClick>
              </a:rPr>
              <a:t>hydrogen</a:t>
            </a:r>
            <a:r>
              <a:rPr lang="en-US" b="0" i="0" dirty="0">
                <a:effectLst/>
                <a:latin typeface="Times" panose="02020603050405020304" pitchFamily="18" charset="0"/>
                <a:cs typeface="Times" panose="02020603050405020304" pitchFamily="18" charset="0"/>
              </a:rPr>
              <a:t>, and </a:t>
            </a:r>
            <a:r>
              <a:rPr lang="en-US" b="0" i="0" u="none" strike="noStrike" dirty="0">
                <a:effectLst/>
                <a:latin typeface="Times" panose="02020603050405020304" pitchFamily="18" charset="0"/>
                <a:cs typeface="Times" panose="02020603050405020304" pitchFamily="18" charset="0"/>
                <a:hlinkClick r:id="rId22" tooltip="Carbon monoxide">
                  <a:extLst>
                    <a:ext uri="{A12FA001-AC4F-418D-AE19-62706E023703}">
                      <ahyp:hlinkClr xmlns:ahyp="http://schemas.microsoft.com/office/drawing/2018/hyperlinkcolor" val="tx"/>
                    </a:ext>
                  </a:extLst>
                </a:hlinkClick>
              </a:rPr>
              <a:t>carbon monoxide</a:t>
            </a:r>
            <a:r>
              <a:rPr lang="en-US" b="0" i="0" dirty="0">
                <a:effectLst/>
                <a:latin typeface="Times" panose="02020603050405020304" pitchFamily="18" charset="0"/>
                <a:cs typeface="Times" panose="02020603050405020304" pitchFamily="18" charset="0"/>
              </a:rPr>
              <a:t> (CO) can be combusted or oxidized with oxygen. </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This energy release allows biogas to be used as a </a:t>
            </a:r>
            <a:r>
              <a:rPr lang="en-US" b="0" i="0" u="none" strike="noStrike" dirty="0">
                <a:effectLst/>
                <a:latin typeface="Times" panose="02020603050405020304" pitchFamily="18" charset="0"/>
                <a:cs typeface="Times" panose="02020603050405020304" pitchFamily="18" charset="0"/>
                <a:hlinkClick r:id="rId23" tooltip="Fuel">
                  <a:extLst>
                    <a:ext uri="{A12FA001-AC4F-418D-AE19-62706E023703}">
                      <ahyp:hlinkClr xmlns:ahyp="http://schemas.microsoft.com/office/drawing/2018/hyperlinkcolor" val="tx"/>
                    </a:ext>
                  </a:extLst>
                </a:hlinkClick>
              </a:rPr>
              <a:t>fuel</a:t>
            </a:r>
            <a:r>
              <a:rPr lang="en-US" b="0" i="0" dirty="0">
                <a:effectLst/>
                <a:latin typeface="Times" panose="02020603050405020304" pitchFamily="18" charset="0"/>
                <a:cs typeface="Times" panose="02020603050405020304" pitchFamily="18" charset="0"/>
              </a:rPr>
              <a:t>; it can be used in </a:t>
            </a:r>
            <a:r>
              <a:rPr lang="en-US" b="0" i="0" u="none" strike="noStrike" dirty="0">
                <a:effectLst/>
                <a:latin typeface="Times" panose="02020603050405020304" pitchFamily="18" charset="0"/>
                <a:cs typeface="Times" panose="02020603050405020304" pitchFamily="18" charset="0"/>
                <a:hlinkClick r:id="rId24" tooltip="Fuel cell">
                  <a:extLst>
                    <a:ext uri="{A12FA001-AC4F-418D-AE19-62706E023703}">
                      <ahyp:hlinkClr xmlns:ahyp="http://schemas.microsoft.com/office/drawing/2018/hyperlinkcolor" val="tx"/>
                    </a:ext>
                  </a:extLst>
                </a:hlinkClick>
              </a:rPr>
              <a:t>fuel cells</a:t>
            </a:r>
            <a:r>
              <a:rPr lang="en-US" b="0" i="0" dirty="0">
                <a:effectLst/>
                <a:latin typeface="Times" panose="02020603050405020304" pitchFamily="18" charset="0"/>
                <a:cs typeface="Times" panose="02020603050405020304" pitchFamily="18" charset="0"/>
              </a:rPr>
              <a:t> and for any heating purpose, such as cooking. </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It can also be used in a gas engine to convert the energy in the gas into electricity and heat.</a:t>
            </a:r>
          </a:p>
        </p:txBody>
      </p:sp>
      <p:sp>
        <p:nvSpPr>
          <p:cNvPr id="2" name="Footer Placeholder 1">
            <a:extLst>
              <a:ext uri="{FF2B5EF4-FFF2-40B4-BE49-F238E27FC236}">
                <a16:creationId xmlns:a16="http://schemas.microsoft.com/office/drawing/2014/main" id="{DC3D4258-37D9-4201-AE2A-119D2561BF2A}"/>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9098982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9B16AF-F889-45CB-B723-AA54A8D0FA62}"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0E63227B-9437-4212-8680-C7F9573567B2}"/>
              </a:ext>
            </a:extLst>
          </p:cNvPr>
          <p:cNvPicPr>
            <a:picLocks noChangeAspect="1"/>
          </p:cNvPicPr>
          <p:nvPr/>
        </p:nvPicPr>
        <p:blipFill>
          <a:blip r:embed="rId3"/>
          <a:stretch>
            <a:fillRect/>
          </a:stretch>
        </p:blipFill>
        <p:spPr>
          <a:xfrm>
            <a:off x="5120148" y="990601"/>
            <a:ext cx="3733800" cy="4143800"/>
          </a:xfrm>
          <a:prstGeom prst="rect">
            <a:avLst/>
          </a:prstGeom>
        </p:spPr>
      </p:pic>
      <p:sp>
        <p:nvSpPr>
          <p:cNvPr id="13" name="TextBox 12">
            <a:extLst>
              <a:ext uri="{FF2B5EF4-FFF2-40B4-BE49-F238E27FC236}">
                <a16:creationId xmlns:a16="http://schemas.microsoft.com/office/drawing/2014/main" id="{E91BB1A5-DA96-4197-A052-E06299EA6600}"/>
              </a:ext>
            </a:extLst>
          </p:cNvPr>
          <p:cNvSpPr txBox="1"/>
          <p:nvPr/>
        </p:nvSpPr>
        <p:spPr>
          <a:xfrm>
            <a:off x="290052" y="914400"/>
            <a:ext cx="4830096" cy="4928016"/>
          </a:xfrm>
          <a:prstGeom prst="rect">
            <a:avLst/>
          </a:prstGeom>
          <a:noFill/>
        </p:spPr>
        <p:txBody>
          <a:bodyPr wrap="square">
            <a:spAutoFit/>
          </a:bodyPr>
          <a:lstStyle/>
          <a:p>
            <a:pPr>
              <a:lnSpc>
                <a:spcPct val="107000"/>
              </a:lnSpc>
              <a:spcBef>
                <a:spcPts val="1200"/>
              </a:spcBef>
              <a:spcAft>
                <a:spcPts val="300"/>
              </a:spcAft>
            </a:pPr>
            <a:r>
              <a:rPr lang="en-IN" sz="2400" dirty="0">
                <a:effectLst/>
                <a:latin typeface="Times" panose="02020603050405020304" pitchFamily="18" charset="0"/>
                <a:ea typeface="Times New Roman" panose="02020603050405020304" pitchFamily="18" charset="0"/>
                <a:cs typeface="Times" panose="02020603050405020304" pitchFamily="18" charset="0"/>
              </a:rPr>
              <a:t>Applications</a:t>
            </a:r>
          </a:p>
          <a:p>
            <a:pPr marL="571500" indent="-571500">
              <a:lnSpc>
                <a:spcPct val="107000"/>
              </a:lnSpc>
              <a:spcBef>
                <a:spcPts val="1200"/>
              </a:spcBef>
              <a:spcAft>
                <a:spcPts val="300"/>
              </a:spcAft>
              <a:buFont typeface="Arial" panose="020B0604020202020204" pitchFamily="34" charset="0"/>
              <a:buChar char="•"/>
            </a:pPr>
            <a:r>
              <a:rPr lang="en-IN" dirty="0">
                <a:effectLst/>
                <a:latin typeface="Times" panose="02020603050405020304" pitchFamily="18" charset="0"/>
                <a:ea typeface="Times New Roman" panose="02020603050405020304" pitchFamily="18" charset="0"/>
                <a:cs typeface="Times" panose="02020603050405020304" pitchFamily="18" charset="0"/>
              </a:rPr>
              <a:t>Biogas can be used for electricity production on sewage works, in a </a:t>
            </a:r>
            <a:r>
              <a:rPr lang="en-IN" dirty="0">
                <a:effectLst/>
                <a:latin typeface="Times" panose="02020603050405020304" pitchFamily="18" charset="0"/>
                <a:ea typeface="Times New Roman" panose="02020603050405020304" pitchFamily="18" charset="0"/>
                <a:cs typeface="Times" panose="02020603050405020304" pitchFamily="18" charset="0"/>
                <a:hlinkClick r:id="rId4" tooltip="Cogeneration">
                  <a:extLst>
                    <a:ext uri="{A12FA001-AC4F-418D-AE19-62706E023703}">
                      <ahyp:hlinkClr xmlns:ahyp="http://schemas.microsoft.com/office/drawing/2018/hyperlinkcolor" val="tx"/>
                    </a:ext>
                  </a:extLst>
                </a:hlinkClick>
              </a:rPr>
              <a:t>CHP</a:t>
            </a:r>
            <a:r>
              <a:rPr lang="en-IN" dirty="0">
                <a:effectLst/>
                <a:latin typeface="Times" panose="02020603050405020304" pitchFamily="18" charset="0"/>
                <a:ea typeface="Times New Roman" panose="02020603050405020304" pitchFamily="18" charset="0"/>
                <a:cs typeface="Times" panose="02020603050405020304" pitchFamily="18" charset="0"/>
              </a:rPr>
              <a:t> </a:t>
            </a:r>
            <a:r>
              <a:rPr lang="en-IN" dirty="0">
                <a:effectLst/>
                <a:latin typeface="Times" panose="02020603050405020304" pitchFamily="18" charset="0"/>
                <a:ea typeface="Times New Roman" panose="02020603050405020304" pitchFamily="18" charset="0"/>
                <a:cs typeface="Times" panose="02020603050405020304" pitchFamily="18" charset="0"/>
                <a:hlinkClick r:id="rId5" tooltip="Gas engine">
                  <a:extLst>
                    <a:ext uri="{A12FA001-AC4F-418D-AE19-62706E023703}">
                      <ahyp:hlinkClr xmlns:ahyp="http://schemas.microsoft.com/office/drawing/2018/hyperlinkcolor" val="tx"/>
                    </a:ext>
                  </a:extLst>
                </a:hlinkClick>
              </a:rPr>
              <a:t>gas engine</a:t>
            </a:r>
            <a:r>
              <a:rPr lang="en-IN" dirty="0">
                <a:effectLst/>
                <a:latin typeface="Times" panose="02020603050405020304" pitchFamily="18" charset="0"/>
                <a:ea typeface="Times New Roman" panose="02020603050405020304" pitchFamily="18" charset="0"/>
                <a:cs typeface="Times" panose="02020603050405020304" pitchFamily="18" charset="0"/>
              </a:rPr>
              <a:t>, where the </a:t>
            </a:r>
            <a:r>
              <a:rPr lang="en-IN" dirty="0">
                <a:effectLst/>
                <a:latin typeface="Times" panose="02020603050405020304" pitchFamily="18" charset="0"/>
                <a:ea typeface="Times New Roman" panose="02020603050405020304" pitchFamily="18" charset="0"/>
                <a:cs typeface="Times" panose="02020603050405020304" pitchFamily="18" charset="0"/>
                <a:hlinkClick r:id="rId6" tooltip="Waste heat">
                  <a:extLst>
                    <a:ext uri="{A12FA001-AC4F-418D-AE19-62706E023703}">
                      <ahyp:hlinkClr xmlns:ahyp="http://schemas.microsoft.com/office/drawing/2018/hyperlinkcolor" val="tx"/>
                    </a:ext>
                  </a:extLst>
                </a:hlinkClick>
              </a:rPr>
              <a:t>waste heat</a:t>
            </a:r>
            <a:r>
              <a:rPr lang="en-IN" dirty="0">
                <a:effectLst/>
                <a:latin typeface="Times" panose="02020603050405020304" pitchFamily="18" charset="0"/>
                <a:ea typeface="Times New Roman" panose="02020603050405020304" pitchFamily="18" charset="0"/>
                <a:cs typeface="Times" panose="02020603050405020304" pitchFamily="18" charset="0"/>
              </a:rPr>
              <a:t> from the engine is conveniently used for heating the digester; cooking; space heating; </a:t>
            </a:r>
            <a:r>
              <a:rPr lang="en-IN" dirty="0">
                <a:effectLst/>
                <a:latin typeface="Times" panose="02020603050405020304" pitchFamily="18" charset="0"/>
                <a:ea typeface="Times New Roman" panose="02020603050405020304" pitchFamily="18" charset="0"/>
                <a:cs typeface="Times" panose="02020603050405020304" pitchFamily="18" charset="0"/>
                <a:hlinkClick r:id="rId7" tooltip="Water heating">
                  <a:extLst>
                    <a:ext uri="{A12FA001-AC4F-418D-AE19-62706E023703}">
                      <ahyp:hlinkClr xmlns:ahyp="http://schemas.microsoft.com/office/drawing/2018/hyperlinkcolor" val="tx"/>
                    </a:ext>
                  </a:extLst>
                </a:hlinkClick>
              </a:rPr>
              <a:t>water heating</a:t>
            </a:r>
            <a:r>
              <a:rPr lang="en-IN" dirty="0">
                <a:effectLst/>
                <a:latin typeface="Times" panose="02020603050405020304" pitchFamily="18" charset="0"/>
                <a:ea typeface="Times New Roman" panose="02020603050405020304" pitchFamily="18" charset="0"/>
                <a:cs typeface="Times" panose="02020603050405020304" pitchFamily="18" charset="0"/>
              </a:rPr>
              <a:t>; and process heating.</a:t>
            </a:r>
          </a:p>
          <a:p>
            <a:pPr marL="571500" indent="-571500">
              <a:lnSpc>
                <a:spcPct val="107000"/>
              </a:lnSpc>
              <a:spcBef>
                <a:spcPts val="1200"/>
              </a:spcBef>
              <a:spcAft>
                <a:spcPts val="300"/>
              </a:spcAft>
              <a:buFont typeface="Arial" panose="020B0604020202020204" pitchFamily="34" charset="0"/>
              <a:buChar char="•"/>
            </a:pPr>
            <a:r>
              <a:rPr lang="en-IN" dirty="0">
                <a:effectLst/>
                <a:latin typeface="Times" panose="02020603050405020304" pitchFamily="18" charset="0"/>
                <a:ea typeface="Times New Roman" panose="02020603050405020304" pitchFamily="18" charset="0"/>
                <a:cs typeface="Times" panose="02020603050405020304" pitchFamily="18" charset="0"/>
              </a:rPr>
              <a:t>If compressed, it can replace </a:t>
            </a:r>
            <a:r>
              <a:rPr lang="en-IN" dirty="0">
                <a:effectLst/>
                <a:latin typeface="Times" panose="02020603050405020304" pitchFamily="18" charset="0"/>
                <a:ea typeface="Times New Roman" panose="02020603050405020304" pitchFamily="18" charset="0"/>
                <a:cs typeface="Times" panose="02020603050405020304" pitchFamily="18" charset="0"/>
                <a:hlinkClick r:id="rId8" tooltip="Compressed natural gas">
                  <a:extLst>
                    <a:ext uri="{A12FA001-AC4F-418D-AE19-62706E023703}">
                      <ahyp:hlinkClr xmlns:ahyp="http://schemas.microsoft.com/office/drawing/2018/hyperlinkcolor" val="tx"/>
                    </a:ext>
                  </a:extLst>
                </a:hlinkClick>
              </a:rPr>
              <a:t>compressed natural gas</a:t>
            </a:r>
            <a:r>
              <a:rPr lang="en-IN" dirty="0">
                <a:effectLst/>
                <a:latin typeface="Times" panose="02020603050405020304" pitchFamily="18" charset="0"/>
                <a:ea typeface="Times New Roman" panose="02020603050405020304" pitchFamily="18" charset="0"/>
                <a:cs typeface="Times" panose="02020603050405020304" pitchFamily="18" charset="0"/>
              </a:rPr>
              <a:t> for use in vehicles, where it can fuel an </a:t>
            </a:r>
            <a:r>
              <a:rPr lang="en-IN" dirty="0">
                <a:effectLst/>
                <a:latin typeface="Times" panose="02020603050405020304" pitchFamily="18" charset="0"/>
                <a:ea typeface="Times New Roman" panose="02020603050405020304" pitchFamily="18" charset="0"/>
                <a:cs typeface="Times" panose="02020603050405020304" pitchFamily="18" charset="0"/>
                <a:hlinkClick r:id="rId9" tooltip="Internal combustion engine">
                  <a:extLst>
                    <a:ext uri="{A12FA001-AC4F-418D-AE19-62706E023703}">
                      <ahyp:hlinkClr xmlns:ahyp="http://schemas.microsoft.com/office/drawing/2018/hyperlinkcolor" val="tx"/>
                    </a:ext>
                  </a:extLst>
                </a:hlinkClick>
              </a:rPr>
              <a:t>internal combustion engine</a:t>
            </a:r>
            <a:r>
              <a:rPr lang="en-IN" dirty="0">
                <a:effectLst/>
                <a:latin typeface="Times" panose="02020603050405020304" pitchFamily="18" charset="0"/>
                <a:ea typeface="Times New Roman" panose="02020603050405020304" pitchFamily="18" charset="0"/>
                <a:cs typeface="Times" panose="02020603050405020304" pitchFamily="18" charset="0"/>
              </a:rPr>
              <a:t> or </a:t>
            </a:r>
            <a:r>
              <a:rPr lang="en-IN" dirty="0">
                <a:effectLst/>
                <a:latin typeface="Times" panose="02020603050405020304" pitchFamily="18" charset="0"/>
                <a:ea typeface="Times New Roman" panose="02020603050405020304" pitchFamily="18" charset="0"/>
                <a:cs typeface="Times" panose="02020603050405020304" pitchFamily="18" charset="0"/>
                <a:hlinkClick r:id="rId10" tooltip="Fuel cell">
                  <a:extLst>
                    <a:ext uri="{A12FA001-AC4F-418D-AE19-62706E023703}">
                      <ahyp:hlinkClr xmlns:ahyp="http://schemas.microsoft.com/office/drawing/2018/hyperlinkcolor" val="tx"/>
                    </a:ext>
                  </a:extLst>
                </a:hlinkClick>
              </a:rPr>
              <a:t>fuel cells</a:t>
            </a:r>
            <a:r>
              <a:rPr lang="en-IN" dirty="0">
                <a:effectLst/>
                <a:latin typeface="Times" panose="02020603050405020304" pitchFamily="18" charset="0"/>
                <a:ea typeface="Times New Roman" panose="02020603050405020304" pitchFamily="18" charset="0"/>
                <a:cs typeface="Times" panose="02020603050405020304" pitchFamily="18" charset="0"/>
              </a:rPr>
              <a:t> and is a much more effective displacer of carbon dioxide than the normal use in on-site CHP plants.</a:t>
            </a:r>
          </a:p>
          <a:p>
            <a:pPr marL="571500" indent="-571500">
              <a:lnSpc>
                <a:spcPct val="107000"/>
              </a:lnSpc>
              <a:spcBef>
                <a:spcPts val="1200"/>
              </a:spcBef>
              <a:spcAft>
                <a:spcPts val="300"/>
              </a:spcAft>
              <a:buFont typeface="Arial" panose="020B0604020202020204" pitchFamily="34" charset="0"/>
              <a:buChar char="•"/>
            </a:pPr>
            <a:r>
              <a:rPr lang="en-IN" sz="1800" b="0" i="0" u="sng" strike="noStrike" dirty="0">
                <a:solidFill>
                  <a:srgbClr val="0563C1"/>
                </a:solidFill>
                <a:effectLst/>
                <a:latin typeface="Calibri" panose="020F0502020204030204" pitchFamily="34" charset="0"/>
                <a:hlinkClick r:id="rId11"/>
              </a:rPr>
              <a:t>https://en.wikipedia.org/wiki/Biogas</a:t>
            </a:r>
            <a:r>
              <a:rPr lang="en-IN" sz="2000" dirty="0"/>
              <a:t> </a:t>
            </a:r>
            <a:endParaRPr lang="en-IN" sz="2000" dirty="0">
              <a:effectLst/>
              <a:latin typeface="Times" panose="02020603050405020304" pitchFamily="18" charset="0"/>
              <a:ea typeface="Calibri" panose="020F0502020204030204" pitchFamily="34" charset="0"/>
              <a:cs typeface="Times" panose="02020603050405020304" pitchFamily="18" charset="0"/>
            </a:endParaRPr>
          </a:p>
        </p:txBody>
      </p:sp>
      <p:sp>
        <p:nvSpPr>
          <p:cNvPr id="2" name="Footer Placeholder 1">
            <a:extLst>
              <a:ext uri="{FF2B5EF4-FFF2-40B4-BE49-F238E27FC236}">
                <a16:creationId xmlns:a16="http://schemas.microsoft.com/office/drawing/2014/main" id="{15C1F265-B643-4756-A132-F5C2E1C88072}"/>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38591756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458200" cy="4800600"/>
          </a:xfrm>
        </p:spPr>
        <p:txBody>
          <a:bodyPr>
            <a:noAutofit/>
          </a:bodyPr>
          <a:lstStyle/>
          <a:p>
            <a:pPr lvl="0"/>
            <a:r>
              <a:rPr lang="en-US" sz="1800" b="1" i="1" u="sng" dirty="0"/>
              <a:t>Ocean thermal energy (OTE)</a:t>
            </a:r>
            <a:r>
              <a:rPr lang="en-US" sz="1800" b="1" i="1" dirty="0"/>
              <a:t> </a:t>
            </a:r>
            <a:endParaRPr lang="en-US" sz="1800" dirty="0"/>
          </a:p>
          <a:p>
            <a:pPr lvl="1"/>
            <a:r>
              <a:rPr lang="en-US" sz="1800" dirty="0"/>
              <a:t>The temperature difference between the surface level &amp; deeper level of the oceans are used to generate electricity. </a:t>
            </a:r>
          </a:p>
          <a:p>
            <a:r>
              <a:rPr lang="en-US" sz="1800" b="1" i="1" dirty="0"/>
              <a:t>Condition</a:t>
            </a:r>
            <a:br>
              <a:rPr lang="en-US" sz="1800" dirty="0"/>
            </a:br>
            <a:r>
              <a:rPr lang="en-US" sz="1800" dirty="0"/>
              <a:t>The energy available due to the difference in temperature of water is called ocean thermal energy.</a:t>
            </a:r>
          </a:p>
          <a:p>
            <a:br>
              <a:rPr lang="en-US" sz="1800" dirty="0"/>
            </a:br>
            <a:r>
              <a:rPr lang="en-US" sz="1800" dirty="0"/>
              <a:t>The temperature difference should be of 20</a:t>
            </a:r>
            <a:r>
              <a:rPr lang="en-US" sz="1800" baseline="30000" dirty="0"/>
              <a:t>0</a:t>
            </a:r>
            <a:r>
              <a:rPr lang="en-US" sz="1800" dirty="0"/>
              <a:t>C or more between surface water and deeper water. </a:t>
            </a:r>
          </a:p>
          <a:p>
            <a:r>
              <a:rPr lang="en-US" sz="1800" b="1" i="1" dirty="0"/>
              <a:t>Process</a:t>
            </a:r>
          </a:p>
          <a:p>
            <a:pPr lvl="0"/>
            <a:r>
              <a:rPr lang="en-US" sz="1800" dirty="0"/>
              <a:t>The warm surface water of ocean is used to boil a low boiling liquid like ammonia.</a:t>
            </a:r>
          </a:p>
          <a:p>
            <a:pPr lvl="0"/>
            <a:r>
              <a:rPr lang="en-US" sz="1800" dirty="0"/>
              <a:t>The high </a:t>
            </a:r>
            <a:r>
              <a:rPr lang="en-US" sz="1800" dirty="0" err="1"/>
              <a:t>vapour</a:t>
            </a:r>
            <a:r>
              <a:rPr lang="en-US" sz="1800" dirty="0"/>
              <a:t> pressure thus produced turns the turbine of the generator and generates electricity.</a:t>
            </a:r>
          </a:p>
          <a:p>
            <a:r>
              <a:rPr lang="en-US" sz="1800" b="1" i="1" dirty="0"/>
              <a:t>Significance: </a:t>
            </a:r>
            <a:r>
              <a:rPr lang="en-US" sz="1800" dirty="0"/>
              <a:t>OTE is Continuous, renewable, pollution free, used to produce H</a:t>
            </a:r>
            <a:r>
              <a:rPr lang="en-US" sz="1800" baseline="-25000" dirty="0"/>
              <a:t>2</a:t>
            </a:r>
            <a:r>
              <a:rPr lang="en-US" sz="1800" dirty="0"/>
              <a:t>,</a:t>
            </a:r>
          </a:p>
          <a:p>
            <a:r>
              <a:rPr lang="en-US" sz="1800" dirty="0"/>
              <a:t> </a:t>
            </a:r>
          </a:p>
          <a:p>
            <a:endParaRPr lang="en-US" sz="1800" dirty="0"/>
          </a:p>
          <a:p>
            <a:endParaRPr lang="en-US" sz="1800" dirty="0"/>
          </a:p>
        </p:txBody>
      </p:sp>
      <p:sp>
        <p:nvSpPr>
          <p:cNvPr id="4" name="Date Placeholder 3"/>
          <p:cNvSpPr>
            <a:spLocks noGrp="1"/>
          </p:cNvSpPr>
          <p:nvPr>
            <p:ph type="dt" sz="half" idx="10"/>
          </p:nvPr>
        </p:nvSpPr>
        <p:spPr/>
        <p:txBody>
          <a:bodyPr/>
          <a:lstStyle/>
          <a:p>
            <a:fld id="{4CDAF006-5D72-4CC6-A61B-B1E260EB8564}"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3000" dirty="0"/>
              <a:t>Ocean thermal energy (OTE)(CO2)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6CEC9161-1E64-4D77-8ACE-94AE100D7A99}"/>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8E54679-DE2A-452C-94AF-39390C352003}"/>
              </a:ext>
            </a:extLst>
          </p:cNvPr>
          <p:cNvSpPr>
            <a:spLocks noGrp="1"/>
          </p:cNvSpPr>
          <p:nvPr/>
        </p:nvSpPr>
        <p:spPr>
          <a:xfrm>
            <a:off x="989574" y="47632"/>
            <a:ext cx="815442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a:t>Topic mapping with CO</a:t>
            </a:r>
          </a:p>
        </p:txBody>
      </p:sp>
      <p:sp>
        <p:nvSpPr>
          <p:cNvPr id="2" name="Date Placeholder 1">
            <a:extLst>
              <a:ext uri="{FF2B5EF4-FFF2-40B4-BE49-F238E27FC236}">
                <a16:creationId xmlns:a16="http://schemas.microsoft.com/office/drawing/2014/main" id="{41E00839-EE1B-4D2B-88CF-E49D876C0406}"/>
              </a:ext>
            </a:extLst>
          </p:cNvPr>
          <p:cNvSpPr>
            <a:spLocks noGrp="1"/>
          </p:cNvSpPr>
          <p:nvPr>
            <p:ph type="dt" sz="half" idx="10"/>
          </p:nvPr>
        </p:nvSpPr>
        <p:spPr/>
        <p:txBody>
          <a:bodyPr/>
          <a:lstStyle/>
          <a:p>
            <a:fld id="{C3414034-A3AD-4962-8354-6FC5F8CCA97E}" type="datetime1">
              <a:rPr lang="en-US" smtClean="0"/>
              <a:t>11/17/2021</a:t>
            </a:fld>
            <a:endParaRPr lang="en-IN"/>
          </a:p>
        </p:txBody>
      </p:sp>
      <p:sp>
        <p:nvSpPr>
          <p:cNvPr id="9" name="Footer Placeholder 8">
            <a:extLst>
              <a:ext uri="{FF2B5EF4-FFF2-40B4-BE49-F238E27FC236}">
                <a16:creationId xmlns:a16="http://schemas.microsoft.com/office/drawing/2014/main" id="{1C9CE17E-2577-4EBF-B83B-7163AB8E22A6}"/>
              </a:ext>
            </a:extLst>
          </p:cNvPr>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Dr. P.P. Giri      EVS (ANC 0302)           Unit II</a:t>
            </a:r>
            <a:endParaRPr lang="en-IN"/>
          </a:p>
        </p:txBody>
      </p:sp>
      <p:sp>
        <p:nvSpPr>
          <p:cNvPr id="10" name="Slide Number Placeholder 9">
            <a:extLst>
              <a:ext uri="{FF2B5EF4-FFF2-40B4-BE49-F238E27FC236}">
                <a16:creationId xmlns:a16="http://schemas.microsoft.com/office/drawing/2014/main" id="{0BDCD497-AADE-419F-9D48-D0F7343E4940}"/>
              </a:ext>
            </a:extLst>
          </p:cNvPr>
          <p:cNvSpPr>
            <a:spLocks noGrp="1"/>
          </p:cNvSpPr>
          <p:nvPr>
            <p:ph type="sldNum" sz="quarter" idx="12"/>
          </p:nvPr>
        </p:nvSpPr>
        <p:spPr/>
        <p:txBody>
          <a:bodyPr/>
          <a:lstStyle/>
          <a:p>
            <a:fld id="{08733D17-ACEF-41C4-8E3E-0A067B6D076A}" type="slidenum">
              <a:rPr lang="en-IN" smtClean="0"/>
              <a:pPr/>
              <a:t>12</a:t>
            </a:fld>
            <a:endParaRPr lang="en-IN"/>
          </a:p>
        </p:txBody>
      </p:sp>
      <p:pic>
        <p:nvPicPr>
          <p:cNvPr id="11" name="Picture 10" descr="Department of Electronics and Communication Enginnering,NIET - Home |  Facebook">
            <a:extLst>
              <a:ext uri="{FF2B5EF4-FFF2-40B4-BE49-F238E27FC236}">
                <a16:creationId xmlns:a16="http://schemas.microsoft.com/office/drawing/2014/main" id="{9568C11C-D7DD-4132-A436-E0C06E8C41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803"/>
            <a:ext cx="989574" cy="74826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11">
            <a:extLst>
              <a:ext uri="{FF2B5EF4-FFF2-40B4-BE49-F238E27FC236}">
                <a16:creationId xmlns:a16="http://schemas.microsoft.com/office/drawing/2014/main" id="{5F34553A-5F26-4771-9C64-9E2320EA613B}"/>
              </a:ext>
            </a:extLst>
          </p:cNvPr>
          <p:cNvGraphicFramePr>
            <a:graphicFrameLocks noGrp="1"/>
          </p:cNvGraphicFramePr>
          <p:nvPr/>
        </p:nvGraphicFramePr>
        <p:xfrm>
          <a:off x="304800" y="792603"/>
          <a:ext cx="8610599" cy="6435568"/>
        </p:xfrm>
        <a:graphic>
          <a:graphicData uri="http://schemas.openxmlformats.org/drawingml/2006/table">
            <a:tbl>
              <a:tblPr firstRow="1" bandRow="1">
                <a:tableStyleId>{5C22544A-7EE6-4342-B048-85BDC9FD1C3A}</a:tableStyleId>
              </a:tblPr>
              <a:tblGrid>
                <a:gridCol w="2900799">
                  <a:extLst>
                    <a:ext uri="{9D8B030D-6E8A-4147-A177-3AD203B41FA5}">
                      <a16:colId xmlns:a16="http://schemas.microsoft.com/office/drawing/2014/main" val="2132886195"/>
                    </a:ext>
                  </a:extLst>
                </a:gridCol>
                <a:gridCol w="4314478">
                  <a:extLst>
                    <a:ext uri="{9D8B030D-6E8A-4147-A177-3AD203B41FA5}">
                      <a16:colId xmlns:a16="http://schemas.microsoft.com/office/drawing/2014/main" val="3904522113"/>
                    </a:ext>
                  </a:extLst>
                </a:gridCol>
                <a:gridCol w="697661">
                  <a:extLst>
                    <a:ext uri="{9D8B030D-6E8A-4147-A177-3AD203B41FA5}">
                      <a16:colId xmlns:a16="http://schemas.microsoft.com/office/drawing/2014/main" val="637585672"/>
                    </a:ext>
                  </a:extLst>
                </a:gridCol>
                <a:gridCol w="697661">
                  <a:extLst>
                    <a:ext uri="{9D8B030D-6E8A-4147-A177-3AD203B41FA5}">
                      <a16:colId xmlns:a16="http://schemas.microsoft.com/office/drawing/2014/main" val="20003"/>
                    </a:ext>
                  </a:extLst>
                </a:gridCol>
              </a:tblGrid>
              <a:tr h="838815">
                <a:tc>
                  <a:txBody>
                    <a:bodyPr/>
                    <a:lstStyle/>
                    <a:p>
                      <a:r>
                        <a:rPr lang="en-IN" sz="1200" dirty="0">
                          <a:latin typeface="Times New Roman" panose="02020603050405020304" pitchFamily="18" charset="0"/>
                          <a:cs typeface="Times New Roman" panose="02020603050405020304" pitchFamily="18" charset="0"/>
                        </a:rPr>
                        <a:t>Topic</a:t>
                      </a:r>
                    </a:p>
                  </a:txBody>
                  <a:tcPr marL="68580" marR="68580"/>
                </a:tc>
                <a:tc>
                  <a:txBody>
                    <a:bodyPr/>
                    <a:lstStyle/>
                    <a:p>
                      <a:r>
                        <a:rPr lang="en-IN" sz="1200" dirty="0">
                          <a:latin typeface="Times New Roman" panose="02020603050405020304" pitchFamily="18" charset="0"/>
                          <a:cs typeface="Times New Roman" panose="02020603050405020304" pitchFamily="18" charset="0"/>
                        </a:rPr>
                        <a:t>Topic outcome</a:t>
                      </a:r>
                    </a:p>
                  </a:txBody>
                  <a:tcPr marL="68580" marR="68580"/>
                </a:tc>
                <a:tc>
                  <a:txBody>
                    <a:bodyPr/>
                    <a:lstStyle/>
                    <a:p>
                      <a:r>
                        <a:rPr lang="en-IN" sz="1200" dirty="0">
                          <a:latin typeface="Times New Roman" panose="02020603050405020304" pitchFamily="18" charset="0"/>
                          <a:cs typeface="Times New Roman" panose="02020603050405020304" pitchFamily="18" charset="0"/>
                        </a:rPr>
                        <a:t>CO Map</a:t>
                      </a: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t>Extend of mapping</a:t>
                      </a:r>
                    </a:p>
                    <a:p>
                      <a:endParaRPr lang="en-IN" sz="1200"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2467633568"/>
                  </a:ext>
                </a:extLst>
              </a:tr>
              <a:tr h="310698">
                <a:tc>
                  <a:txBody>
                    <a:bodyPr/>
                    <a:lstStyle/>
                    <a:p>
                      <a:r>
                        <a:rPr lang="en-US" sz="1400" dirty="0">
                          <a:latin typeface="+mn-lt"/>
                        </a:rPr>
                        <a:t>Environment and its segment</a:t>
                      </a:r>
                    </a:p>
                  </a:txBody>
                  <a:tcPr marL="68580" marR="68580"/>
                </a:tc>
                <a:tc>
                  <a:txBody>
                    <a:bodyPr/>
                    <a:lstStyle/>
                    <a:p>
                      <a:r>
                        <a:rPr lang="en-IN" sz="1400" dirty="0">
                          <a:latin typeface="+mn-lt"/>
                          <a:cs typeface="Times New Roman" panose="02020603050405020304" pitchFamily="18" charset="0"/>
                        </a:rPr>
                        <a:t>Students understand the meaning of environment</a:t>
                      </a:r>
                    </a:p>
                  </a:txBody>
                  <a:tcPr marL="68580" marR="68580"/>
                </a:tc>
                <a:tc>
                  <a:txBody>
                    <a:bodyPr/>
                    <a:lstStyle/>
                    <a:p>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2091857372"/>
                  </a:ext>
                </a:extLst>
              </a:tr>
              <a:tr h="1071487">
                <a:tc>
                  <a:txBody>
                    <a:bodyPr/>
                    <a:lstStyle/>
                    <a:p>
                      <a:r>
                        <a:rPr lang="en-US" sz="1400" dirty="0">
                          <a:latin typeface="+mn-lt"/>
                        </a:rPr>
                        <a:t>Segment of atmosphere</a:t>
                      </a:r>
                    </a:p>
                    <a:p>
                      <a:r>
                        <a:rPr lang="en-US" sz="1400" dirty="0">
                          <a:latin typeface="+mn-lt"/>
                        </a:rPr>
                        <a:t>Multidisciplinary nature of EVS</a:t>
                      </a:r>
                    </a:p>
                    <a:p>
                      <a:r>
                        <a:rPr lang="en-US" sz="1400" dirty="0">
                          <a:latin typeface="+mn-lt"/>
                        </a:rPr>
                        <a:t>Scope and importance of </a:t>
                      </a:r>
                      <a:r>
                        <a:rPr lang="en-US" sz="1400" dirty="0" err="1">
                          <a:latin typeface="+mn-lt"/>
                        </a:rPr>
                        <a:t>evs</a:t>
                      </a:r>
                      <a:endParaRPr lang="en-US" sz="1400" dirty="0">
                        <a:latin typeface="+mn-lt"/>
                      </a:endParaRPr>
                    </a:p>
                  </a:txBody>
                  <a:tcPr marL="68580" marR="68580"/>
                </a:tc>
                <a:tc>
                  <a:txBody>
                    <a:bodyPr/>
                    <a:lstStyle/>
                    <a:p>
                      <a:r>
                        <a:rPr lang="en-IN" sz="1400" dirty="0">
                          <a:latin typeface="+mn-lt"/>
                          <a:cs typeface="Times New Roman" panose="02020603050405020304" pitchFamily="18" charset="0"/>
                        </a:rPr>
                        <a:t>.Students understand different</a:t>
                      </a:r>
                      <a:r>
                        <a:rPr lang="en-IN" sz="1400" baseline="0" dirty="0">
                          <a:latin typeface="+mn-lt"/>
                          <a:cs typeface="Times New Roman" panose="02020603050405020304" pitchFamily="18" charset="0"/>
                        </a:rPr>
                        <a:t> segment of atmosphere</a:t>
                      </a:r>
                    </a:p>
                    <a:p>
                      <a:r>
                        <a:rPr lang="en-IN" sz="1400" baseline="0" dirty="0">
                          <a:latin typeface="+mn-lt"/>
                          <a:cs typeface="Times New Roman" panose="02020603050405020304" pitchFamily="18" charset="0"/>
                        </a:rPr>
                        <a:t>Students understand the basic knowledge of basic science</a:t>
                      </a:r>
                    </a:p>
                    <a:p>
                      <a:r>
                        <a:rPr lang="en-IN" sz="1400" baseline="0" dirty="0">
                          <a:latin typeface="+mn-lt"/>
                          <a:cs typeface="Times New Roman" panose="02020603050405020304" pitchFamily="18" charset="0"/>
                        </a:rPr>
                        <a:t>Students understand the  scope of environmental SC.</a:t>
                      </a:r>
                      <a:endParaRPr lang="en-IN" sz="1400" dirty="0">
                        <a:latin typeface="+mn-lt"/>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1333931630"/>
                  </a:ext>
                </a:extLst>
              </a:tr>
              <a:tr h="528143">
                <a:tc>
                  <a:txBody>
                    <a:bodyPr/>
                    <a:lstStyle/>
                    <a:p>
                      <a:r>
                        <a:rPr lang="en-US" sz="1400" dirty="0">
                          <a:latin typeface="+mn-lt"/>
                        </a:rPr>
                        <a:t>Food chain and food web</a:t>
                      </a:r>
                    </a:p>
                  </a:txBody>
                  <a:tcPr marL="68580" marR="68580"/>
                </a:tc>
                <a:tc>
                  <a:txBody>
                    <a:bodyPr/>
                    <a:lstStyle/>
                    <a:p>
                      <a:r>
                        <a:rPr lang="en-US" sz="1400" dirty="0">
                          <a:latin typeface="+mn-lt"/>
                        </a:rPr>
                        <a:t>Students understand the definition and types of food chain</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2</a:t>
                      </a:r>
                    </a:p>
                  </a:txBody>
                  <a:tcPr marL="68580" marR="68580"/>
                </a:tc>
                <a:extLst>
                  <a:ext uri="{0D108BD9-81ED-4DB2-BD59-A6C34878D82A}">
                    <a16:rowId xmlns:a16="http://schemas.microsoft.com/office/drawing/2014/main" val="2882597273"/>
                  </a:ext>
                </a:extLst>
              </a:tr>
              <a:tr h="528143">
                <a:tc>
                  <a:txBody>
                    <a:bodyPr/>
                    <a:lstStyle/>
                    <a:p>
                      <a:r>
                        <a:rPr lang="en-US" sz="1400" dirty="0">
                          <a:latin typeface="+mn-lt"/>
                        </a:rPr>
                        <a:t>Ecological pyramid</a:t>
                      </a:r>
                    </a:p>
                  </a:txBody>
                  <a:tcPr marL="68580" marR="68580"/>
                </a:tc>
                <a:tc>
                  <a:txBody>
                    <a:bodyPr/>
                    <a:lstStyle/>
                    <a:p>
                      <a:r>
                        <a:rPr lang="en-US" sz="1400" dirty="0">
                          <a:latin typeface="+mn-lt"/>
                        </a:rPr>
                        <a:t>Students understand the graphical representation of food chain</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2107617731"/>
                  </a:ext>
                </a:extLst>
              </a:tr>
              <a:tr h="745613">
                <a:tc>
                  <a:txBody>
                    <a:bodyPr/>
                    <a:lstStyle/>
                    <a:p>
                      <a:r>
                        <a:rPr lang="en-US" sz="1400" dirty="0">
                          <a:latin typeface="Calibri" pitchFamily="34" charset="0"/>
                        </a:rPr>
                        <a:t>Ecosystem and its types</a:t>
                      </a:r>
                    </a:p>
                  </a:txBody>
                  <a:tcPr marL="68580" marR="68580"/>
                </a:tc>
                <a:tc>
                  <a:txBody>
                    <a:bodyPr/>
                    <a:lstStyle/>
                    <a:p>
                      <a:r>
                        <a:rPr lang="en-IN" sz="1400" dirty="0">
                          <a:latin typeface="Calibri" pitchFamily="34" charset="0"/>
                          <a:cs typeface="Times New Roman" panose="02020603050405020304" pitchFamily="18" charset="0"/>
                        </a:rPr>
                        <a:t>Students understand the interaction between the biotic</a:t>
                      </a:r>
                      <a:r>
                        <a:rPr lang="en-IN" sz="1400" baseline="0" dirty="0">
                          <a:latin typeface="Calibri" pitchFamily="34" charset="0"/>
                          <a:cs typeface="Times New Roman" panose="02020603050405020304" pitchFamily="18" charset="0"/>
                        </a:rPr>
                        <a:t> </a:t>
                      </a:r>
                      <a:r>
                        <a:rPr lang="en-IN" sz="1400" dirty="0">
                          <a:latin typeface="Calibri" pitchFamily="34" charset="0"/>
                          <a:cs typeface="Times New Roman" panose="02020603050405020304" pitchFamily="18" charset="0"/>
                        </a:rPr>
                        <a:t>and </a:t>
                      </a:r>
                      <a:r>
                        <a:rPr lang="en-IN" sz="1400" dirty="0" err="1">
                          <a:latin typeface="Calibri" pitchFamily="34" charset="0"/>
                          <a:cs typeface="Times New Roman" panose="02020603050405020304" pitchFamily="18" charset="0"/>
                        </a:rPr>
                        <a:t>abiotic</a:t>
                      </a:r>
                      <a:endParaRPr lang="en-IN" sz="1400" dirty="0">
                        <a:latin typeface="Calibri" pitchFamily="34" charset="0"/>
                        <a:cs typeface="Times New Roman" panose="02020603050405020304" pitchFamily="18" charset="0"/>
                      </a:endParaRPr>
                    </a:p>
                    <a:p>
                      <a:r>
                        <a:rPr lang="en-IN" sz="1400" dirty="0">
                          <a:latin typeface="Calibri" pitchFamily="34" charset="0"/>
                          <a:cs typeface="Times New Roman" panose="02020603050405020304" pitchFamily="18" charset="0"/>
                        </a:rPr>
                        <a:t>Components .along its types</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257723499"/>
                  </a:ext>
                </a:extLst>
              </a:tr>
              <a:tr h="528143">
                <a:tc>
                  <a:txBody>
                    <a:bodyPr/>
                    <a:lstStyle/>
                    <a:p>
                      <a:r>
                        <a:rPr lang="en-US" sz="1400" dirty="0">
                          <a:latin typeface="Calibri" pitchFamily="34" charset="0"/>
                        </a:rPr>
                        <a:t>Components of ecosystem</a:t>
                      </a:r>
                    </a:p>
                  </a:txBody>
                  <a:tcPr marL="68580" marR="68580"/>
                </a:tc>
                <a:tc>
                  <a:txBody>
                    <a:bodyPr/>
                    <a:lstStyle/>
                    <a:p>
                      <a:r>
                        <a:rPr lang="en-US" sz="1400" dirty="0">
                          <a:latin typeface="Calibri" pitchFamily="34" charset="0"/>
                        </a:rPr>
                        <a:t>Students understand the living and non living components</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2918941928"/>
                  </a:ext>
                </a:extLst>
              </a:tr>
              <a:tr h="383053">
                <a:tc>
                  <a:txBody>
                    <a:bodyPr/>
                    <a:lstStyle/>
                    <a:p>
                      <a:r>
                        <a:rPr lang="en-US" sz="1400" dirty="0">
                          <a:latin typeface="Calibri" pitchFamily="34" charset="0"/>
                        </a:rPr>
                        <a:t>Function of ecosystem</a:t>
                      </a:r>
                    </a:p>
                  </a:txBody>
                  <a:tcPr marL="68580" marR="68580"/>
                </a:tc>
                <a:tc>
                  <a:txBody>
                    <a:bodyPr/>
                    <a:lstStyle/>
                    <a:p>
                      <a:r>
                        <a:rPr lang="en-US" sz="1400" dirty="0">
                          <a:latin typeface="Calibri" pitchFamily="34" charset="0"/>
                        </a:rPr>
                        <a:t>Students understand the functions of ecosystems.</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2</a:t>
                      </a:r>
                    </a:p>
                  </a:txBody>
                  <a:tcPr marL="68580" marR="68580"/>
                </a:tc>
                <a:extLst>
                  <a:ext uri="{0D108BD9-81ED-4DB2-BD59-A6C34878D82A}">
                    <a16:rowId xmlns:a16="http://schemas.microsoft.com/office/drawing/2014/main" val="3251158104"/>
                  </a:ext>
                </a:extLst>
              </a:tr>
              <a:tr h="383053">
                <a:tc>
                  <a:txBody>
                    <a:bodyPr/>
                    <a:lstStyle/>
                    <a:p>
                      <a:r>
                        <a:rPr lang="en-US" sz="1400" dirty="0">
                          <a:latin typeface="Calibri" pitchFamily="34" charset="0"/>
                        </a:rPr>
                        <a:t>Forest recourses</a:t>
                      </a:r>
                    </a:p>
                  </a:txBody>
                  <a:tcPr marL="68580" marR="68580"/>
                </a:tc>
                <a:tc>
                  <a:txBody>
                    <a:bodyPr/>
                    <a:lstStyle/>
                    <a:p>
                      <a:r>
                        <a:rPr lang="en-US" sz="1400" dirty="0">
                          <a:latin typeface="Calibri" pitchFamily="34" charset="0"/>
                        </a:rPr>
                        <a:t>Students understand the functions and value of forest</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1451889703"/>
                  </a:ext>
                </a:extLst>
              </a:tr>
              <a:tr h="528143">
                <a:tc>
                  <a:txBody>
                    <a:bodyPr/>
                    <a:lstStyle/>
                    <a:p>
                      <a:r>
                        <a:rPr lang="en-US" sz="1400" dirty="0">
                          <a:latin typeface="Calibri" pitchFamily="34" charset="0"/>
                        </a:rPr>
                        <a:t>Deforestation</a:t>
                      </a:r>
                    </a:p>
                  </a:txBody>
                  <a:tcPr marL="68580" marR="68580"/>
                </a:tc>
                <a:tc>
                  <a:txBody>
                    <a:bodyPr/>
                    <a:lstStyle/>
                    <a:p>
                      <a:r>
                        <a:rPr lang="en-US" sz="1400" dirty="0">
                          <a:latin typeface="Calibri" pitchFamily="34" charset="0"/>
                        </a:rPr>
                        <a:t>Students understand the ill effect and causes of deforestation</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4032471969"/>
                  </a:ext>
                </a:extLst>
              </a:tr>
              <a:tr h="590277">
                <a:tc>
                  <a:txBody>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Mining and transportation activity.</a:t>
                      </a:r>
                    </a:p>
                    <a:p>
                      <a:endParaRPr lang="en-US" dirty="0"/>
                    </a:p>
                  </a:txBody>
                  <a:tcPr marL="68580" marR="68580"/>
                </a:tc>
                <a:tc>
                  <a:txBody>
                    <a:bodyPr/>
                    <a:lstStyle/>
                    <a:p>
                      <a:r>
                        <a:rPr lang="en-US" sz="1400" dirty="0"/>
                        <a:t>Students understand the ill effects of mining and</a:t>
                      </a:r>
                      <a:r>
                        <a:rPr lang="en-US" sz="1400" baseline="0" dirty="0"/>
                        <a:t> transportation activity</a:t>
                      </a:r>
                      <a:endParaRPr lang="en-US" sz="1400" dirty="0"/>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3906935134"/>
                  </a:ext>
                </a:extLst>
              </a:tr>
            </a:tbl>
          </a:graphicData>
        </a:graphic>
      </p:graphicFrame>
    </p:spTree>
    <p:extLst>
      <p:ext uri="{BB962C8B-B14F-4D97-AF65-F5344CB8AC3E}">
        <p14:creationId xmlns:p14="http://schemas.microsoft.com/office/powerpoint/2010/main" val="14687931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r>
              <a:rPr lang="en-US" sz="1800" b="0" i="0" dirty="0">
                <a:effectLst/>
                <a:latin typeface="Times" panose="02020603050405020304" pitchFamily="18" charset="0"/>
                <a:cs typeface="Times" panose="02020603050405020304" pitchFamily="18" charset="0"/>
              </a:rPr>
              <a:t>Hydrogen fuel can be produced from methane or by electrolysis of water.</a:t>
            </a:r>
          </a:p>
          <a:p>
            <a:r>
              <a:rPr lang="en-US" sz="1800" b="0" i="0" dirty="0">
                <a:effectLst/>
                <a:latin typeface="Times" panose="02020603050405020304" pitchFamily="18" charset="0"/>
                <a:cs typeface="Times" panose="02020603050405020304" pitchFamily="18" charset="0"/>
              </a:rPr>
              <a:t>As of 2020, the majority of hydrogen (∼95%) is produced from fossil fuels by </a:t>
            </a:r>
            <a:r>
              <a:rPr lang="en-US" sz="1800" b="0" i="0" u="none" strike="noStrike" dirty="0">
                <a:effectLst/>
                <a:latin typeface="Times" panose="02020603050405020304" pitchFamily="18" charset="0"/>
                <a:cs typeface="Times" panose="02020603050405020304" pitchFamily="18" charset="0"/>
                <a:hlinkClick r:id="rId2" tooltip="Steam reforming">
                  <a:extLst>
                    <a:ext uri="{A12FA001-AC4F-418D-AE19-62706E023703}">
                      <ahyp:hlinkClr xmlns:ahyp="http://schemas.microsoft.com/office/drawing/2018/hyperlinkcolor" val="tx"/>
                    </a:ext>
                  </a:extLst>
                </a:hlinkClick>
              </a:rPr>
              <a:t>steam reforming</a:t>
            </a:r>
            <a:r>
              <a:rPr lang="en-US" sz="1800" b="0" i="0" dirty="0">
                <a:effectLst/>
                <a:latin typeface="Times" panose="02020603050405020304" pitchFamily="18" charset="0"/>
                <a:cs typeface="Times" panose="02020603050405020304" pitchFamily="18" charset="0"/>
              </a:rPr>
              <a:t> or partial oxidation of </a:t>
            </a:r>
            <a:r>
              <a:rPr lang="en-US" sz="1800" b="0" i="0" u="none" strike="noStrike" dirty="0">
                <a:effectLst/>
                <a:latin typeface="Times" panose="02020603050405020304" pitchFamily="18" charset="0"/>
                <a:cs typeface="Times" panose="02020603050405020304" pitchFamily="18" charset="0"/>
                <a:hlinkClick r:id="rId3" tooltip="Methane">
                  <a:extLst>
                    <a:ext uri="{A12FA001-AC4F-418D-AE19-62706E023703}">
                      <ahyp:hlinkClr xmlns:ahyp="http://schemas.microsoft.com/office/drawing/2018/hyperlinkcolor" val="tx"/>
                    </a:ext>
                  </a:extLst>
                </a:hlinkClick>
              </a:rPr>
              <a:t>methane</a:t>
            </a:r>
            <a:r>
              <a:rPr lang="en-US" sz="1800" b="0" i="0" dirty="0">
                <a:effectLst/>
                <a:latin typeface="Times" panose="02020603050405020304" pitchFamily="18" charset="0"/>
                <a:cs typeface="Times" panose="02020603050405020304" pitchFamily="18" charset="0"/>
              </a:rPr>
              <a:t> and </a:t>
            </a:r>
            <a:r>
              <a:rPr lang="en-US" sz="1800" b="0" i="0" u="none" strike="noStrike" dirty="0">
                <a:effectLst/>
                <a:latin typeface="Times" panose="02020603050405020304" pitchFamily="18" charset="0"/>
                <a:cs typeface="Times" panose="02020603050405020304" pitchFamily="18" charset="0"/>
                <a:hlinkClick r:id="rId4" tooltip="Coal gas">
                  <a:extLst>
                    <a:ext uri="{A12FA001-AC4F-418D-AE19-62706E023703}">
                      <ahyp:hlinkClr xmlns:ahyp="http://schemas.microsoft.com/office/drawing/2018/hyperlinkcolor" val="tx"/>
                    </a:ext>
                  </a:extLst>
                </a:hlinkClick>
              </a:rPr>
              <a:t>coal gasification</a:t>
            </a:r>
            <a:r>
              <a:rPr lang="en-US" sz="1800" b="0" i="0" dirty="0">
                <a:effectLst/>
                <a:latin typeface="Times" panose="02020603050405020304" pitchFamily="18" charset="0"/>
                <a:cs typeface="Times" panose="02020603050405020304" pitchFamily="18" charset="0"/>
              </a:rPr>
              <a:t> with only a small quantity by other routes such as biomass gasification or electrolysis of water.</a:t>
            </a:r>
            <a:r>
              <a:rPr lang="en-US" sz="1800" b="0" i="0" u="none" strike="noStrike" baseline="30000" dirty="0">
                <a:effectLst/>
                <a:latin typeface="Times" panose="02020603050405020304" pitchFamily="18" charset="0"/>
                <a:cs typeface="Times" panose="02020603050405020304" pitchFamily="18" charset="0"/>
                <a:hlinkClick r:id="rId5">
                  <a:extLst>
                    <a:ext uri="{A12FA001-AC4F-418D-AE19-62706E023703}">
                      <ahyp:hlinkClr xmlns:ahyp="http://schemas.microsoft.com/office/drawing/2018/hyperlinkcolor" val="tx"/>
                    </a:ext>
                  </a:extLst>
                </a:hlinkClick>
              </a:rPr>
              <a:t> </a:t>
            </a:r>
            <a:endParaRPr lang="en-US" sz="1800" b="0" i="0" u="none" strike="noStrike" baseline="30000" dirty="0">
              <a:effectLst/>
              <a:latin typeface="Times" panose="02020603050405020304" pitchFamily="18" charset="0"/>
              <a:cs typeface="Times" panose="02020603050405020304" pitchFamily="18" charset="0"/>
            </a:endParaRPr>
          </a:p>
          <a:p>
            <a:pPr marL="0" indent="0">
              <a:buNone/>
            </a:pPr>
            <a:r>
              <a:rPr lang="en-US" sz="1800" b="1" dirty="0">
                <a:latin typeface="Times" panose="02020603050405020304" pitchFamily="18" charset="0"/>
                <a:cs typeface="Times" panose="02020603050405020304" pitchFamily="18" charset="0"/>
              </a:rPr>
              <a:t>Production is usually classed in terms of </a:t>
            </a:r>
            <a:r>
              <a:rPr lang="en-US" sz="1800" b="1" dirty="0" err="1">
                <a:latin typeface="Times" panose="02020603050405020304" pitchFamily="18" charset="0"/>
                <a:cs typeface="Times" panose="02020603050405020304" pitchFamily="18" charset="0"/>
              </a:rPr>
              <a:t>colour</a:t>
            </a:r>
            <a:r>
              <a:rPr lang="en-US" sz="1800" b="1" dirty="0">
                <a:latin typeface="Times" panose="02020603050405020304" pitchFamily="18" charset="0"/>
                <a:cs typeface="Times" panose="02020603050405020304" pitchFamily="18" charset="0"/>
              </a:rPr>
              <a:t>; </a:t>
            </a:r>
          </a:p>
          <a:p>
            <a:r>
              <a:rPr lang="en-US" sz="1800" dirty="0">
                <a:latin typeface="Times" panose="02020603050405020304" pitchFamily="18" charset="0"/>
                <a:cs typeface="Times" panose="02020603050405020304" pitchFamily="18" charset="0"/>
              </a:rPr>
              <a:t>Grey hydrogen' is produced as a by-product of an industrial process, </a:t>
            </a:r>
          </a:p>
          <a:p>
            <a:r>
              <a:rPr lang="en-US" sz="1800" dirty="0">
                <a:latin typeface="Times" panose="02020603050405020304" pitchFamily="18" charset="0"/>
                <a:cs typeface="Times" panose="02020603050405020304" pitchFamily="18" charset="0"/>
              </a:rPr>
              <a:t>Blue hydrogen' is produced through a production process where CO</a:t>
            </a:r>
            <a:r>
              <a:rPr lang="en-US" sz="1800" baseline="-25000" dirty="0">
                <a:latin typeface="Times" panose="02020603050405020304" pitchFamily="18" charset="0"/>
                <a:cs typeface="Times" panose="02020603050405020304" pitchFamily="18" charset="0"/>
              </a:rPr>
              <a:t>2</a:t>
            </a:r>
            <a:r>
              <a:rPr lang="en-US" sz="1800" dirty="0">
                <a:latin typeface="Times" panose="02020603050405020304" pitchFamily="18" charset="0"/>
                <a:cs typeface="Times" panose="02020603050405020304" pitchFamily="18" charset="0"/>
              </a:rPr>
              <a:t> is also produced </a:t>
            </a:r>
          </a:p>
          <a:p>
            <a:r>
              <a:rPr lang="en-US" sz="1800" dirty="0">
                <a:latin typeface="Times" panose="02020603050405020304" pitchFamily="18" charset="0"/>
                <a:cs typeface="Times" panose="02020603050405020304" pitchFamily="18" charset="0"/>
              </a:rPr>
              <a:t>finally '</a:t>
            </a:r>
            <a:r>
              <a:rPr lang="en-US" sz="1800" dirty="0">
                <a:latin typeface="Times" panose="02020603050405020304" pitchFamily="18" charset="0"/>
                <a:cs typeface="Times" panose="02020603050405020304" pitchFamily="18" charset="0"/>
                <a:hlinkClick r:id="rId6" tooltip="Green hydrogen">
                  <a:extLst>
                    <a:ext uri="{A12FA001-AC4F-418D-AE19-62706E023703}">
                      <ahyp:hlinkClr xmlns:ahyp="http://schemas.microsoft.com/office/drawing/2018/hyperlinkcolor" val="tx"/>
                    </a:ext>
                  </a:extLst>
                </a:hlinkClick>
              </a:rPr>
              <a:t>green hydrogen'</a:t>
            </a:r>
            <a:r>
              <a:rPr lang="en-US" sz="1800" dirty="0">
                <a:latin typeface="Times" panose="02020603050405020304" pitchFamily="18" charset="0"/>
                <a:cs typeface="Times" panose="02020603050405020304" pitchFamily="18" charset="0"/>
              </a:rPr>
              <a:t> is produced entirely from renewable sources.</a:t>
            </a:r>
          </a:p>
          <a:p>
            <a:pPr marL="0" indent="0">
              <a:buNone/>
            </a:pPr>
            <a:r>
              <a:rPr lang="en-US" sz="1800" b="1" dirty="0">
                <a:latin typeface="Times" panose="02020603050405020304" pitchFamily="18" charset="0"/>
                <a:cs typeface="Times" panose="02020603050405020304" pitchFamily="18" charset="0"/>
              </a:rPr>
              <a:t>Disadvantages of hydrogen fuel </a:t>
            </a:r>
          </a:p>
          <a:p>
            <a:pPr lvl="0"/>
            <a:r>
              <a:rPr lang="en-US" sz="1800" dirty="0"/>
              <a:t>Hydrogen is highly inflammable and explosive in nature</a:t>
            </a:r>
          </a:p>
          <a:p>
            <a:pPr lvl="0"/>
            <a:r>
              <a:rPr lang="en-US" sz="1800" dirty="0"/>
              <a:t>Safe handling is required</a:t>
            </a:r>
          </a:p>
          <a:p>
            <a:pPr lvl="0"/>
            <a:r>
              <a:rPr lang="en-US" sz="1800" dirty="0"/>
              <a:t>It is difficult to store and transport.</a:t>
            </a:r>
          </a:p>
          <a:p>
            <a:r>
              <a:rPr lang="en-US" sz="1800" dirty="0"/>
              <a:t>It possesses high calorific value. It is non polluting, because the combustion product is water.</a:t>
            </a:r>
          </a:p>
          <a:p>
            <a:r>
              <a:rPr lang="en-US" sz="1800" dirty="0"/>
              <a:t>2H</a:t>
            </a:r>
            <a:r>
              <a:rPr lang="en-US" sz="1800" baseline="-25000" dirty="0"/>
              <a:t>2</a:t>
            </a:r>
            <a:r>
              <a:rPr lang="en-US" sz="1800" dirty="0"/>
              <a:t>+O</a:t>
            </a:r>
            <a:r>
              <a:rPr lang="en-US" sz="1800" baseline="-25000" dirty="0"/>
              <a:t>2     </a:t>
            </a:r>
            <a:r>
              <a:rPr lang="en-US" sz="1800" dirty="0"/>
              <a:t> ---------------</a:t>
            </a:r>
            <a:r>
              <a:rPr lang="en-US" sz="1800" dirty="0">
                <a:sym typeface="Wingdings" panose="05000000000000000000" pitchFamily="2" charset="2"/>
              </a:rPr>
              <a:t></a:t>
            </a:r>
            <a:r>
              <a:rPr lang="en-US" sz="1800" dirty="0"/>
              <a:t>    2H</a:t>
            </a:r>
            <a:r>
              <a:rPr lang="en-US" sz="1800" baseline="-25000" dirty="0"/>
              <a:t>2</a:t>
            </a:r>
            <a:r>
              <a:rPr lang="en-US" sz="1800" dirty="0"/>
              <a:t>O  +150 KJ</a:t>
            </a:r>
          </a:p>
          <a:p>
            <a:endParaRPr lang="en-US" sz="1800" dirty="0"/>
          </a:p>
        </p:txBody>
      </p:sp>
      <p:sp>
        <p:nvSpPr>
          <p:cNvPr id="4" name="Date Placeholder 3"/>
          <p:cNvSpPr>
            <a:spLocks noGrp="1"/>
          </p:cNvSpPr>
          <p:nvPr>
            <p:ph type="dt" sz="half" idx="10"/>
          </p:nvPr>
        </p:nvSpPr>
        <p:spPr/>
        <p:txBody>
          <a:bodyPr/>
          <a:lstStyle/>
          <a:p>
            <a:fld id="{A77B0538-41E9-4756-9F2C-224C8241D9B3}"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Hydrogen Fuel</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7"/>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A4C0C938-8C56-413E-A0AB-4193D22CB98C}"/>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7FB8FF-3DFB-4B59-8FC8-F1B245B76F19}"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RENEABLE ENERGY</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5ECB49EF-5423-4C1F-98C7-C0DFBC5641EE}"/>
              </a:ext>
            </a:extLst>
          </p:cNvPr>
          <p:cNvSpPr txBox="1"/>
          <p:nvPr/>
        </p:nvSpPr>
        <p:spPr>
          <a:xfrm>
            <a:off x="304800" y="1143000"/>
            <a:ext cx="7772400" cy="5078313"/>
          </a:xfrm>
          <a:prstGeom prst="rect">
            <a:avLst/>
          </a:prstGeom>
          <a:noFill/>
        </p:spPr>
        <p:txBody>
          <a:bodyPr wrap="square">
            <a:spAutoFit/>
          </a:bodyPr>
          <a:lstStyle/>
          <a:p>
            <a:r>
              <a:rPr lang="en-US" b="1" i="0" dirty="0">
                <a:effectLst/>
                <a:latin typeface="Times" panose="02020603050405020304" pitchFamily="18" charset="0"/>
                <a:cs typeface="Times" panose="02020603050405020304" pitchFamily="18" charset="0"/>
              </a:rPr>
              <a:t>Uses</a:t>
            </a:r>
          </a:p>
          <a:p>
            <a:pPr marL="285750" indent="-285750">
              <a:buFont typeface="Arial" panose="020B0604020202020204" pitchFamily="34" charset="0"/>
              <a:buChar char="•"/>
            </a:pPr>
            <a:r>
              <a:rPr lang="en-US" b="0" i="0" dirty="0">
                <a:effectLst/>
                <a:latin typeface="Times" panose="02020603050405020304" pitchFamily="18" charset="0"/>
                <a:cs typeface="Times" panose="02020603050405020304" pitchFamily="18" charset="0"/>
              </a:rPr>
              <a:t>Hydrogen fuel can provide </a:t>
            </a:r>
            <a:r>
              <a:rPr lang="en-US" b="0" i="0" u="none" strike="noStrike" dirty="0">
                <a:effectLst/>
                <a:latin typeface="Times" panose="02020603050405020304" pitchFamily="18" charset="0"/>
                <a:cs typeface="Times" panose="02020603050405020304" pitchFamily="18" charset="0"/>
                <a:hlinkClick r:id="rId3" tooltip="Power (physics)">
                  <a:extLst>
                    <a:ext uri="{A12FA001-AC4F-418D-AE19-62706E023703}">
                      <ahyp:hlinkClr xmlns:ahyp="http://schemas.microsoft.com/office/drawing/2018/hyperlinkcolor" val="tx"/>
                    </a:ext>
                  </a:extLst>
                </a:hlinkClick>
              </a:rPr>
              <a:t>motive power</a:t>
            </a:r>
            <a:r>
              <a:rPr lang="en-US" b="0" i="0" dirty="0">
                <a:effectLst/>
                <a:latin typeface="Times" panose="02020603050405020304" pitchFamily="18" charset="0"/>
                <a:cs typeface="Times" panose="02020603050405020304" pitchFamily="18" charset="0"/>
              </a:rPr>
              <a:t> for </a:t>
            </a:r>
            <a:r>
              <a:rPr lang="en-US" b="0" i="0" u="none" strike="noStrike" dirty="0">
                <a:effectLst/>
                <a:latin typeface="Times" panose="02020603050405020304" pitchFamily="18" charset="0"/>
                <a:cs typeface="Times" panose="02020603050405020304" pitchFamily="18" charset="0"/>
                <a:hlinkClick r:id="rId4" tooltip="Liquid-propellant rocket">
                  <a:extLst>
                    <a:ext uri="{A12FA001-AC4F-418D-AE19-62706E023703}">
                      <ahyp:hlinkClr xmlns:ahyp="http://schemas.microsoft.com/office/drawing/2018/hyperlinkcolor" val="tx"/>
                    </a:ext>
                  </a:extLst>
                </a:hlinkClick>
              </a:rPr>
              <a:t>liquid-propellant rockets</a:t>
            </a:r>
            <a:r>
              <a:rPr lang="en-US" b="0" i="0" dirty="0">
                <a:effectLst/>
                <a:latin typeface="Times" panose="02020603050405020304" pitchFamily="18" charset="0"/>
                <a:cs typeface="Times" panose="02020603050405020304" pitchFamily="18" charset="0"/>
              </a:rPr>
              <a:t>, cars, trucks, trains, boats and airplanes, </a:t>
            </a:r>
            <a:r>
              <a:rPr lang="en-US" b="0" i="0" u="none" strike="noStrike" dirty="0">
                <a:effectLst/>
                <a:latin typeface="Times" panose="02020603050405020304" pitchFamily="18" charset="0"/>
                <a:cs typeface="Times" panose="02020603050405020304" pitchFamily="18" charset="0"/>
                <a:hlinkClick r:id="rId5" tooltip="Portable fuel cell applications">
                  <a:extLst>
                    <a:ext uri="{A12FA001-AC4F-418D-AE19-62706E023703}">
                      <ahyp:hlinkClr xmlns:ahyp="http://schemas.microsoft.com/office/drawing/2018/hyperlinkcolor" val="tx"/>
                    </a:ext>
                  </a:extLst>
                </a:hlinkClick>
              </a:rPr>
              <a:t>portable fuel cell applications</a:t>
            </a:r>
            <a:r>
              <a:rPr lang="en-US" b="0" i="0" dirty="0">
                <a:effectLst/>
                <a:latin typeface="Times" panose="02020603050405020304" pitchFamily="18" charset="0"/>
                <a:cs typeface="Times" panose="02020603050405020304" pitchFamily="18" charset="0"/>
              </a:rPr>
              <a:t> or </a:t>
            </a:r>
            <a:r>
              <a:rPr lang="en-US" b="0" i="0" u="none" strike="noStrike" dirty="0">
                <a:effectLst/>
                <a:latin typeface="Times" panose="02020603050405020304" pitchFamily="18" charset="0"/>
                <a:cs typeface="Times" panose="02020603050405020304" pitchFamily="18" charset="0"/>
                <a:hlinkClick r:id="rId6" tooltip="Stationary fuel cell applications">
                  <a:extLst>
                    <a:ext uri="{A12FA001-AC4F-418D-AE19-62706E023703}">
                      <ahyp:hlinkClr xmlns:ahyp="http://schemas.microsoft.com/office/drawing/2018/hyperlinkcolor" val="tx"/>
                    </a:ext>
                  </a:extLst>
                </a:hlinkClick>
              </a:rPr>
              <a:t>stationary fuel cell applications</a:t>
            </a:r>
            <a:r>
              <a:rPr lang="en-US" b="0" i="0" dirty="0">
                <a:effectLst/>
                <a:latin typeface="Times" panose="02020603050405020304" pitchFamily="18" charset="0"/>
                <a:cs typeface="Times" panose="02020603050405020304" pitchFamily="18" charset="0"/>
              </a:rPr>
              <a:t>, which can power an electric motor.</a:t>
            </a:r>
            <a:endParaRPr lang="en-US" b="0" i="0" baseline="30000" dirty="0">
              <a:effectLst/>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b="0" i="0" dirty="0">
                <a:effectLst/>
                <a:latin typeface="Times" panose="02020603050405020304" pitchFamily="18" charset="0"/>
                <a:cs typeface="Times" panose="02020603050405020304" pitchFamily="18" charset="0"/>
              </a:rPr>
              <a:t>Hydrogen is considered as the primary sustainable source of </a:t>
            </a:r>
            <a:r>
              <a:rPr lang="en-US" b="0" i="0" u="none" strike="noStrike" dirty="0">
                <a:effectLst/>
                <a:latin typeface="Times" panose="02020603050405020304" pitchFamily="18" charset="0"/>
                <a:cs typeface="Times" panose="02020603050405020304" pitchFamily="18" charset="0"/>
                <a:hlinkClick r:id="rId7" tooltip="Renewable energy">
                  <a:extLst>
                    <a:ext uri="{A12FA001-AC4F-418D-AE19-62706E023703}">
                      <ahyp:hlinkClr xmlns:ahyp="http://schemas.microsoft.com/office/drawing/2018/hyperlinkcolor" val="tx"/>
                    </a:ext>
                  </a:extLst>
                </a:hlinkClick>
              </a:rPr>
              <a:t>renewable energy</a:t>
            </a:r>
            <a:r>
              <a:rPr lang="en-US" b="0" i="0" dirty="0">
                <a:effectLst/>
                <a:latin typeface="Times" panose="02020603050405020304" pitchFamily="18" charset="0"/>
                <a:cs typeface="Times" panose="02020603050405020304" pitchFamily="18" charset="0"/>
              </a:rPr>
              <a:t> and is "highly required for advanced energy conversion systems.</a:t>
            </a:r>
          </a:p>
          <a:p>
            <a:pPr marL="285750" indent="-285750">
              <a:buFont typeface="Arial" panose="020B0604020202020204" pitchFamily="34" charset="0"/>
              <a:buChar char="•"/>
            </a:pPr>
            <a:endParaRPr lang="en-US"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endParaRPr lang="en-US" b="0" i="0" dirty="0">
              <a:effectLst/>
              <a:latin typeface="Times" panose="02020603050405020304" pitchFamily="18" charset="0"/>
              <a:cs typeface="Times" panose="02020603050405020304" pitchFamily="18" charset="0"/>
            </a:endParaRPr>
          </a:p>
          <a:p>
            <a:pPr marL="285750" indent="-285750">
              <a:buFont typeface="Arial" panose="020B0604020202020204" pitchFamily="34" charset="0"/>
              <a:buChar char="•"/>
            </a:pPr>
            <a:endParaRPr lang="en-US"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endParaRPr lang="en-US" b="0" i="0" dirty="0">
              <a:effectLst/>
              <a:latin typeface="Times" panose="02020603050405020304" pitchFamily="18" charset="0"/>
              <a:cs typeface="Times" panose="02020603050405020304" pitchFamily="18" charset="0"/>
            </a:endParaRPr>
          </a:p>
          <a:p>
            <a:pPr marL="285750" indent="-285750">
              <a:buFont typeface="Arial" panose="020B0604020202020204" pitchFamily="34" charset="0"/>
              <a:buChar char="•"/>
            </a:pPr>
            <a:endParaRPr lang="en-US"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endParaRPr lang="en-US" b="0" i="0" dirty="0">
              <a:effectLst/>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IN" sz="1800" b="0" i="0" u="sng" strike="noStrike" dirty="0">
                <a:solidFill>
                  <a:srgbClr val="0563C1"/>
                </a:solidFill>
                <a:effectLst/>
                <a:latin typeface="Calibri" panose="020F0502020204030204" pitchFamily="34" charset="0"/>
                <a:hlinkClick r:id="rId8"/>
              </a:rPr>
              <a:t>https://en.wikipedia.org/wiki/Hydrogen_fuel</a:t>
            </a:r>
            <a:endParaRPr lang="en-IN" u="sng" dirty="0">
              <a:solidFill>
                <a:srgbClr val="0563C1"/>
              </a:solidFill>
              <a:latin typeface="Calibri" panose="020F0502020204030204" pitchFamily="34" charset="0"/>
            </a:endParaRPr>
          </a:p>
          <a:p>
            <a:pPr marL="285750" indent="-285750">
              <a:buFont typeface="Arial" panose="020B0604020202020204" pitchFamily="34" charset="0"/>
              <a:buChar char="•"/>
            </a:pPr>
            <a:endParaRPr lang="en-IN" sz="1800" b="0" i="0" u="sng" strike="noStrike" dirty="0">
              <a:solidFill>
                <a:srgbClr val="0563C1"/>
              </a:solidFill>
              <a:effectLst/>
              <a:latin typeface="Calibri" panose="020F0502020204030204" pitchFamily="34" charset="0"/>
            </a:endParaRPr>
          </a:p>
          <a:p>
            <a:pPr marL="285750" indent="-285750">
              <a:buFont typeface="Arial" panose="020B0604020202020204" pitchFamily="34" charset="0"/>
              <a:buChar char="•"/>
            </a:pPr>
            <a:r>
              <a:rPr lang="en-IN" sz="1800" b="0" i="0" u="sng" strike="noStrike" dirty="0">
                <a:solidFill>
                  <a:srgbClr val="0563C1"/>
                </a:solidFill>
                <a:effectLst/>
                <a:latin typeface="Calibri" panose="020F0502020204030204" pitchFamily="34" charset="0"/>
                <a:hlinkClick r:id="rId9"/>
              </a:rPr>
              <a:t>https://vikaspedia.in/energy/energy-basics/sources-of-energy</a:t>
            </a:r>
            <a:r>
              <a:rPr lang="en-IN" dirty="0"/>
              <a:t> </a:t>
            </a:r>
            <a:endParaRPr lang="en-IN" sz="1800" b="0" i="0" u="sng" strike="noStrike" dirty="0">
              <a:solidFill>
                <a:srgbClr val="0563C1"/>
              </a:solidFill>
              <a:effectLst/>
              <a:latin typeface="Calibri" panose="020F0502020204030204" pitchFamily="34" charset="0"/>
            </a:endParaRPr>
          </a:p>
          <a:p>
            <a:pPr marL="285750" indent="-285750">
              <a:buFont typeface="Arial" panose="020B0604020202020204" pitchFamily="34" charset="0"/>
              <a:buChar char="•"/>
            </a:pPr>
            <a:endParaRPr lang="en-IN" u="sng" dirty="0">
              <a:solidFill>
                <a:srgbClr val="0563C1"/>
              </a:solidFill>
              <a:latin typeface="Calibri" panose="020F0502020204030204" pitchFamily="34" charset="0"/>
              <a:cs typeface="Times" panose="02020603050405020304" pitchFamily="18" charset="0"/>
            </a:endParaRPr>
          </a:p>
          <a:p>
            <a:pPr marL="285750" indent="-285750">
              <a:buFont typeface="Arial" panose="020B0604020202020204" pitchFamily="34" charset="0"/>
              <a:buChar char="•"/>
            </a:pPr>
            <a:endParaRPr lang="en-IN" u="sng" dirty="0">
              <a:solidFill>
                <a:srgbClr val="0563C1"/>
              </a:solidFill>
              <a:latin typeface="Calibri" panose="020F0502020204030204" pitchFamily="34" charset="0"/>
              <a:cs typeface="Times" panose="02020603050405020304" pitchFamily="18" charset="0"/>
            </a:endParaRPr>
          </a:p>
          <a:p>
            <a:pPr marL="285750" indent="-285750">
              <a:buFont typeface="Arial" panose="020B0604020202020204" pitchFamily="34" charset="0"/>
              <a:buChar char="•"/>
            </a:pPr>
            <a:endParaRPr lang="en-IN" dirty="0">
              <a:latin typeface="Times" panose="02020603050405020304" pitchFamily="18" charset="0"/>
              <a:cs typeface="Times" panose="02020603050405020304" pitchFamily="18" charset="0"/>
            </a:endParaRPr>
          </a:p>
        </p:txBody>
      </p:sp>
      <p:sp>
        <p:nvSpPr>
          <p:cNvPr id="2" name="Footer Placeholder 1">
            <a:extLst>
              <a:ext uri="{FF2B5EF4-FFF2-40B4-BE49-F238E27FC236}">
                <a16:creationId xmlns:a16="http://schemas.microsoft.com/office/drawing/2014/main" id="{55A0176B-FB48-4C48-910B-648B25A391F3}"/>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altLang="zh-TW" sz="1800" dirty="0"/>
              <a:t>While 67% of Earth’s surface is covered by water, only less than 2.7% of global water is freshwater. Most of the freshwater (2.05%) are locked in ice caps and glaciers. Only less than 0.7% is available for human use.</a:t>
            </a:r>
          </a:p>
          <a:p>
            <a:endParaRPr lang="en-US" sz="1800" dirty="0"/>
          </a:p>
        </p:txBody>
      </p:sp>
      <p:sp>
        <p:nvSpPr>
          <p:cNvPr id="4" name="Date Placeholder 3"/>
          <p:cNvSpPr>
            <a:spLocks noGrp="1"/>
          </p:cNvSpPr>
          <p:nvPr>
            <p:ph type="dt" sz="half" idx="10"/>
          </p:nvPr>
        </p:nvSpPr>
        <p:spPr/>
        <p:txBody>
          <a:bodyPr/>
          <a:lstStyle/>
          <a:p>
            <a:fld id="{C7FD8265-2749-46E8-959B-45EEC6A53AFB}"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Water Recourses(CO2..)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Content Placeholder 4" descr="Carlb-newfoundland-iceberg-2002"/>
          <p:cNvPicPr>
            <a:picLocks noChangeAspect="1" noChangeArrowheads="1"/>
          </p:cNvPicPr>
          <p:nvPr/>
        </p:nvPicPr>
        <p:blipFill>
          <a:blip r:embed="rId3"/>
          <a:srcRect/>
          <a:stretch>
            <a:fillRect/>
          </a:stretch>
        </p:blipFill>
        <p:spPr bwMode="auto">
          <a:xfrm>
            <a:off x="1210529" y="2057400"/>
            <a:ext cx="6722941" cy="4068763"/>
          </a:xfrm>
          <a:prstGeom prst="rect">
            <a:avLst/>
          </a:prstGeom>
          <a:noFill/>
        </p:spPr>
      </p:pic>
      <p:sp>
        <p:nvSpPr>
          <p:cNvPr id="2" name="Footer Placeholder 1">
            <a:extLst>
              <a:ext uri="{FF2B5EF4-FFF2-40B4-BE49-F238E27FC236}">
                <a16:creationId xmlns:a16="http://schemas.microsoft.com/office/drawing/2014/main" id="{EAFD9D22-26F5-49D2-930C-E124F58F1251}"/>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altLang="zh-TW" sz="1800" dirty="0"/>
              <a:t>On a global basis, fresh water is a increasingly scarce resource. It is partially caused by increasing population coupled by change of consumption pattern and climate changes.</a:t>
            </a:r>
          </a:p>
          <a:p>
            <a:endParaRPr lang="en-US" altLang="zh-TW" sz="1800" dirty="0"/>
          </a:p>
          <a:p>
            <a:endParaRPr lang="en-US" altLang="zh-TW" sz="1800" dirty="0"/>
          </a:p>
          <a:p>
            <a:r>
              <a:rPr lang="en-US" altLang="zh-TW" sz="1800" dirty="0"/>
              <a:t>Meat production use a lot of water when compared to growing food crops.</a:t>
            </a:r>
          </a:p>
          <a:p>
            <a:r>
              <a:rPr lang="en-US" altLang="zh-TW" sz="1800" dirty="0"/>
              <a:t>A shift in food consumption pattern toward more meat consumption will cause a substantial increase in water consumption.</a:t>
            </a:r>
          </a:p>
          <a:p>
            <a:endParaRPr lang="en-US" sz="1800" dirty="0"/>
          </a:p>
        </p:txBody>
      </p:sp>
      <p:sp>
        <p:nvSpPr>
          <p:cNvPr id="4" name="Date Placeholder 3"/>
          <p:cNvSpPr>
            <a:spLocks noGrp="1"/>
          </p:cNvSpPr>
          <p:nvPr>
            <p:ph type="dt" sz="half" idx="10"/>
          </p:nvPr>
        </p:nvSpPr>
        <p:spPr/>
        <p:txBody>
          <a:bodyPr/>
          <a:lstStyle/>
          <a:p>
            <a:fld id="{AEF4DDFF-8058-4FE4-9D29-2A7A3DFCC0D5}"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Scarcity of water(CO2)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C7136160-1DB9-46B2-B833-5154527CE44D}"/>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206A0A-2BEC-4A22-BDF3-0F3200AA2A86}"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Water Recourses(CO2..)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Content Placeholder 4"/>
          <p:cNvPicPr>
            <a:picLocks noGrp="1" noChangeAspect="1" noChangeArrowheads="1"/>
          </p:cNvPicPr>
          <p:nvPr>
            <p:ph idx="1"/>
          </p:nvPr>
        </p:nvPicPr>
        <p:blipFill>
          <a:blip r:embed="rId3"/>
          <a:srcRect/>
          <a:stretch>
            <a:fillRect/>
          </a:stretch>
        </p:blipFill>
        <p:spPr bwMode="auto">
          <a:xfrm>
            <a:off x="304800" y="1371600"/>
            <a:ext cx="2843048" cy="3189890"/>
          </a:xfrm>
          <a:prstGeom prst="rect">
            <a:avLst/>
          </a:prstGeom>
          <a:noFill/>
          <a:ln w="9525">
            <a:noFill/>
            <a:miter lim="800000"/>
            <a:headEnd/>
            <a:tailEnd/>
          </a:ln>
          <a:effectLst/>
        </p:spPr>
      </p:pic>
      <p:pic>
        <p:nvPicPr>
          <p:cNvPr id="10" name="Picture 3"/>
          <p:cNvPicPr>
            <a:picLocks noChangeAspect="1" noChangeArrowheads="1"/>
          </p:cNvPicPr>
          <p:nvPr/>
        </p:nvPicPr>
        <p:blipFill>
          <a:blip r:embed="rId4"/>
          <a:srcRect/>
          <a:stretch>
            <a:fillRect/>
          </a:stretch>
        </p:blipFill>
        <p:spPr bwMode="auto">
          <a:xfrm>
            <a:off x="3352800" y="1143000"/>
            <a:ext cx="2852737" cy="3505200"/>
          </a:xfrm>
          <a:prstGeom prst="rect">
            <a:avLst/>
          </a:prstGeom>
          <a:noFill/>
          <a:ln w="9525">
            <a:noFill/>
            <a:miter lim="800000"/>
            <a:headEnd/>
            <a:tailEnd/>
          </a:ln>
          <a:effectLst/>
        </p:spPr>
      </p:pic>
      <p:pic>
        <p:nvPicPr>
          <p:cNvPr id="11" name="Picture 5"/>
          <p:cNvPicPr>
            <a:picLocks noChangeAspect="1" noChangeArrowheads="1"/>
          </p:cNvPicPr>
          <p:nvPr/>
        </p:nvPicPr>
        <p:blipFill>
          <a:blip r:embed="rId5"/>
          <a:srcRect/>
          <a:stretch>
            <a:fillRect/>
          </a:stretch>
        </p:blipFill>
        <p:spPr bwMode="auto">
          <a:xfrm>
            <a:off x="6019800" y="1524000"/>
            <a:ext cx="2800350" cy="3657600"/>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70B08C34-B2AF-4CCF-97BC-B2F2D57AD393}"/>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nSpc>
                <a:spcPct val="90000"/>
              </a:lnSpc>
            </a:pPr>
            <a:r>
              <a:rPr lang="en-US" altLang="zh-TW" sz="1800" dirty="0"/>
              <a:t>Inadequate access to safe drinking water by over 1.1 billion people</a:t>
            </a:r>
          </a:p>
          <a:p>
            <a:pPr>
              <a:lnSpc>
                <a:spcPct val="90000"/>
              </a:lnSpc>
            </a:pPr>
            <a:r>
              <a:rPr lang="en-US" altLang="zh-TW" sz="1800" dirty="0"/>
              <a:t>Groundwater over drafting leading to diminished agricultural yields</a:t>
            </a:r>
          </a:p>
          <a:p>
            <a:pPr>
              <a:lnSpc>
                <a:spcPct val="90000"/>
              </a:lnSpc>
            </a:pPr>
            <a:r>
              <a:rPr lang="en-US" altLang="zh-TW" sz="1800" dirty="0"/>
              <a:t>Overuse and pollution of water resources harming biodiversity</a:t>
            </a:r>
          </a:p>
          <a:p>
            <a:pPr>
              <a:lnSpc>
                <a:spcPct val="90000"/>
              </a:lnSpc>
            </a:pPr>
            <a:r>
              <a:rPr lang="en-US" altLang="zh-TW" sz="1800" dirty="0"/>
              <a:t>Regional conflicts over scarce water resources sometimes resulting in warfare</a:t>
            </a:r>
          </a:p>
          <a:p>
            <a:pPr>
              <a:lnSpc>
                <a:spcPct val="90000"/>
              </a:lnSpc>
            </a:pPr>
            <a:endParaRPr lang="en-US" sz="1800" dirty="0"/>
          </a:p>
          <a:p>
            <a:r>
              <a:rPr lang="en-US" altLang="zh-TW" sz="1800" dirty="0"/>
              <a:t>Climate change causes change in frequencies of droughts and floods.</a:t>
            </a:r>
          </a:p>
          <a:p>
            <a:r>
              <a:rPr lang="en-US" altLang="zh-TW" sz="1800" dirty="0"/>
              <a:t>Depletion of aquifers caused by over-consumption as a result of population growth.</a:t>
            </a:r>
          </a:p>
          <a:p>
            <a:r>
              <a:rPr lang="en-US" altLang="zh-TW" sz="1800" dirty="0"/>
              <a:t>Pollution and contamination by sewage, agricultural and industrial runoff</a:t>
            </a:r>
            <a:endParaRPr lang="en-US" sz="1800" dirty="0"/>
          </a:p>
        </p:txBody>
      </p:sp>
      <p:sp>
        <p:nvSpPr>
          <p:cNvPr id="4" name="Date Placeholder 3"/>
          <p:cNvSpPr>
            <a:spLocks noGrp="1"/>
          </p:cNvSpPr>
          <p:nvPr>
            <p:ph type="dt" sz="half" idx="10"/>
          </p:nvPr>
        </p:nvSpPr>
        <p:spPr/>
        <p:txBody>
          <a:bodyPr/>
          <a:lstStyle/>
          <a:p>
            <a:fld id="{D9D762E1-995B-4E7C-ADE8-7A1218DA29EF}"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Problems related to water crisis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74D57785-E332-4276-8000-EF3D73D29A89}"/>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b="1" i="1" dirty="0"/>
              <a:t>Definition: </a:t>
            </a:r>
            <a:r>
              <a:rPr lang="en-US" sz="1800" dirty="0"/>
              <a:t>* Water evaporation leaves behind a thin layer of salts in the topsoil. &amp; this process of accumulation of salts is called salinity of soil.</a:t>
            </a:r>
          </a:p>
          <a:p>
            <a:r>
              <a:rPr lang="en-US" sz="1800" dirty="0"/>
              <a:t>*Saline soils are due to Sodium chloride, calcium chloride, magnesium chloride, sodium </a:t>
            </a:r>
            <a:r>
              <a:rPr lang="en-US" sz="1800" dirty="0" err="1"/>
              <a:t>sulphate</a:t>
            </a:r>
            <a:r>
              <a:rPr lang="en-US" sz="1800" dirty="0"/>
              <a:t>, sodium bicarbonates &amp; sodium carbonates.</a:t>
            </a:r>
          </a:p>
          <a:p>
            <a:r>
              <a:rPr lang="en-US" sz="1800" dirty="0"/>
              <a:t>*The pH of the water exceeds 8.0</a:t>
            </a:r>
          </a:p>
          <a:p>
            <a:r>
              <a:rPr lang="en-US" sz="1800" dirty="0"/>
              <a:t> </a:t>
            </a:r>
          </a:p>
          <a:p>
            <a:r>
              <a:rPr lang="en-US" sz="1800" b="1" i="1" dirty="0"/>
              <a:t>Problems in salinity</a:t>
            </a:r>
          </a:p>
          <a:p>
            <a:r>
              <a:rPr lang="en-US" sz="1800" dirty="0"/>
              <a:t>Due to salinity the soil becomes alkaline &amp; crop yield decreases</a:t>
            </a:r>
          </a:p>
          <a:p>
            <a:r>
              <a:rPr lang="en-US" sz="1800" dirty="0"/>
              <a:t> </a:t>
            </a:r>
          </a:p>
          <a:p>
            <a:r>
              <a:rPr lang="en-US" sz="1800" b="1" i="1" dirty="0"/>
              <a:t>Remedy:</a:t>
            </a:r>
          </a:p>
          <a:p>
            <a:r>
              <a:rPr lang="en-US" sz="1800" dirty="0"/>
              <a:t>The salt deposit is removed by flushing them by good quality water Salt water is flushed out by using sub-surface drainage system</a:t>
            </a:r>
          </a:p>
        </p:txBody>
      </p:sp>
      <p:sp>
        <p:nvSpPr>
          <p:cNvPr id="4" name="Date Placeholder 3"/>
          <p:cNvSpPr>
            <a:spLocks noGrp="1"/>
          </p:cNvSpPr>
          <p:nvPr>
            <p:ph type="dt" sz="half" idx="10"/>
          </p:nvPr>
        </p:nvSpPr>
        <p:spPr/>
        <p:txBody>
          <a:bodyPr/>
          <a:lstStyle/>
          <a:p>
            <a:fld id="{892437F2-238E-4080-A3AA-F1BC18A55CF9}"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Salinity:</a:t>
            </a:r>
            <a:r>
              <a:rPr kumimoji="0" lang="en-US" sz="3000" b="0" i="0" u="none" strike="noStrike" kern="1200" cap="none" spc="0" normalizeH="0" baseline="0" noProof="0" dirty="0">
                <a:ln>
                  <a:noFill/>
                </a:ln>
                <a:solidFill>
                  <a:schemeClr val="dk1"/>
                </a:solidFill>
                <a:effectLst/>
                <a:uLnTx/>
                <a:uFillTx/>
                <a:latin typeface="+mn-lt"/>
                <a:ea typeface="+mn-ea"/>
                <a:cs typeface="+mn-cs"/>
              </a:rPr>
              <a:t> (CO2..)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F397BBFF-C3D4-4A0F-8E9B-916422932AFE}"/>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b="1" i="1" dirty="0"/>
              <a:t>1. Decrease of Ground water:  Reason: </a:t>
            </a:r>
            <a:r>
              <a:rPr lang="en-US" sz="1800" dirty="0"/>
              <a:t>Increased usage of ground water Inadequate rainfall</a:t>
            </a:r>
          </a:p>
          <a:p>
            <a:r>
              <a:rPr lang="en-US" sz="1800" dirty="0"/>
              <a:t>Construction activities reduces the area for percolation of rainwater</a:t>
            </a:r>
          </a:p>
          <a:p>
            <a:r>
              <a:rPr lang="en-US" sz="1800" b="1" i="1" dirty="0"/>
              <a:t>2. Ground subsidence:</a:t>
            </a:r>
            <a:endParaRPr lang="en-US" sz="1800" dirty="0"/>
          </a:p>
          <a:p>
            <a:r>
              <a:rPr lang="en-US" sz="1800" dirty="0"/>
              <a:t>When the groundwater withdrawal is more than recharge rate ground subsidence occur.</a:t>
            </a:r>
          </a:p>
          <a:p>
            <a:r>
              <a:rPr lang="en-US" sz="1800" b="1" i="1" dirty="0"/>
              <a:t>Problems:	</a:t>
            </a:r>
            <a:r>
              <a:rPr lang="en-US" sz="1800" dirty="0"/>
              <a:t>Structural damage in buildings</a:t>
            </a:r>
          </a:p>
          <a:p>
            <a:pPr lvl="0"/>
            <a:r>
              <a:rPr lang="en-US" sz="1800" dirty="0"/>
              <a:t>Fracture in pipes</a:t>
            </a:r>
          </a:p>
          <a:p>
            <a:pPr lvl="0"/>
            <a:r>
              <a:rPr lang="en-US" sz="1800" dirty="0"/>
              <a:t>Reversing flow of canals &amp; tidal flooding</a:t>
            </a:r>
          </a:p>
          <a:p>
            <a:r>
              <a:rPr lang="en-US" sz="1800" b="1" i="1" dirty="0"/>
              <a:t>3.Lowering of Water table:</a:t>
            </a:r>
            <a:endParaRPr lang="en-US" sz="1800" dirty="0"/>
          </a:p>
          <a:p>
            <a:r>
              <a:rPr lang="en-US" sz="1800" dirty="0"/>
              <a:t>Water pressure is lower than the atmospheric pressure, hence disturb the hydrological cycle.</a:t>
            </a:r>
          </a:p>
          <a:p>
            <a:r>
              <a:rPr lang="en-US" sz="1800" b="1" i="1" dirty="0"/>
              <a:t>Problems:	</a:t>
            </a:r>
            <a:r>
              <a:rPr lang="en-US" sz="1800" dirty="0"/>
              <a:t>Lowering of water table</a:t>
            </a:r>
          </a:p>
          <a:p>
            <a:r>
              <a:rPr lang="en-US" sz="1800" dirty="0"/>
              <a:t>Decreased pressure of water changes the speed &amp; direction of water flow.</a:t>
            </a:r>
          </a:p>
          <a:p>
            <a:endParaRPr lang="en-US" sz="1800" dirty="0"/>
          </a:p>
        </p:txBody>
      </p:sp>
      <p:sp>
        <p:nvSpPr>
          <p:cNvPr id="4" name="Date Placeholder 3"/>
          <p:cNvSpPr>
            <a:spLocks noGrp="1"/>
          </p:cNvSpPr>
          <p:nvPr>
            <p:ph type="dt" sz="half" idx="10"/>
          </p:nvPr>
        </p:nvSpPr>
        <p:spPr/>
        <p:txBody>
          <a:bodyPr/>
          <a:lstStyle/>
          <a:p>
            <a:fld id="{C0A9272E-CBEC-4850-965B-7D5A15935C9A}"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u="sng" dirty="0"/>
          </a:p>
          <a:p>
            <a:pPr lvl="0" algn="ctr">
              <a:spcBef>
                <a:spcPct val="0"/>
              </a:spcBef>
              <a:defRPr/>
            </a:pPr>
            <a:endParaRPr lang="en-US" sz="3200" u="sng" dirty="0"/>
          </a:p>
          <a:p>
            <a:pPr lvl="0" algn="ctr">
              <a:spcBef>
                <a:spcPct val="0"/>
              </a:spcBef>
              <a:defRPr/>
            </a:pPr>
            <a:r>
              <a:rPr lang="en-US" sz="3200" dirty="0"/>
              <a:t>OVER UTILIZATION OF WATER(CO2):</a:t>
            </a:r>
            <a:br>
              <a:rPr lang="en-US" sz="3200" dirty="0"/>
            </a:br>
            <a:r>
              <a:rPr lang="en-US" sz="3200" dirty="0"/>
              <a:t> </a:t>
            </a:r>
            <a:br>
              <a:rPr lang="en-US" sz="1100" dirty="0"/>
            </a:br>
            <a:endParaRPr kumimoji="0" lang="en-US"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F14828F9-B758-44DF-ACF8-A0E4808A5095}"/>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1"/>
            <a:r>
              <a:rPr lang="en-US" sz="1800" dirty="0"/>
              <a:t>Use minimum water for all domestic purpose</a:t>
            </a:r>
          </a:p>
          <a:p>
            <a:pPr lvl="1"/>
            <a:r>
              <a:rPr lang="en-US" sz="1800" dirty="0"/>
              <a:t>Check for water leaks in pipes &amp; toilets &amp; repair them properly</a:t>
            </a:r>
          </a:p>
          <a:p>
            <a:pPr lvl="1"/>
            <a:r>
              <a:rPr lang="en-US" sz="1800" dirty="0"/>
              <a:t>Reuse the soapy water after washing clothes for washing courtyards, drive ways etc.</a:t>
            </a:r>
          </a:p>
          <a:p>
            <a:pPr lvl="1"/>
            <a:r>
              <a:rPr lang="en-US" sz="1800" dirty="0"/>
              <a:t>Use drip irrigation to improve irrigation efficiency &amp; reduce evaporation</a:t>
            </a:r>
          </a:p>
          <a:p>
            <a:pPr lvl="1"/>
            <a:r>
              <a:rPr lang="en-US" sz="1800" dirty="0"/>
              <a:t>The waste water from kitchen, bath tub can be used for watering the plants</a:t>
            </a:r>
          </a:p>
          <a:p>
            <a:pPr lvl="1"/>
            <a:r>
              <a:rPr lang="en-US" sz="1800" dirty="0"/>
              <a:t>Build rainwater harvesting system in your home</a:t>
            </a:r>
          </a:p>
          <a:p>
            <a:endParaRPr lang="en-US" sz="1800" dirty="0"/>
          </a:p>
        </p:txBody>
      </p:sp>
      <p:sp>
        <p:nvSpPr>
          <p:cNvPr id="4" name="Date Placeholder 3"/>
          <p:cNvSpPr>
            <a:spLocks noGrp="1"/>
          </p:cNvSpPr>
          <p:nvPr>
            <p:ph type="dt" sz="half" idx="10"/>
          </p:nvPr>
        </p:nvSpPr>
        <p:spPr/>
        <p:txBody>
          <a:bodyPr/>
          <a:lstStyle/>
          <a:p>
            <a:fld id="{75550DAF-D0F1-4ACA-BB46-8C10771D81A7}"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Conservation of water(CO2..)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86D22894-DAAF-4B58-96D8-3DA34F653D5A}"/>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r>
              <a:rPr lang="en-US" sz="1800" b="1" u="sng" dirty="0"/>
              <a:t>CONFLICTS OVER WATER:</a:t>
            </a:r>
            <a:r>
              <a:rPr lang="en-US" sz="1800" b="1" dirty="0"/>
              <a:t> </a:t>
            </a:r>
            <a:endParaRPr lang="en-US" sz="1800" dirty="0"/>
          </a:p>
          <a:p>
            <a:pPr lvl="0"/>
            <a:r>
              <a:rPr lang="en-US" sz="1800" b="1" i="1" u="sng" dirty="0"/>
              <a:t>Conflicts through use:</a:t>
            </a:r>
          </a:p>
          <a:p>
            <a:r>
              <a:rPr lang="en-US" sz="1800" dirty="0"/>
              <a:t>Unequal distribution of water led to inter-state or international disputes.</a:t>
            </a:r>
          </a:p>
          <a:p>
            <a:pPr lvl="1"/>
            <a:r>
              <a:rPr lang="en-US" sz="1800" b="1" dirty="0"/>
              <a:t>Internation conflicts:</a:t>
            </a:r>
          </a:p>
          <a:p>
            <a:pPr lvl="2"/>
            <a:r>
              <a:rPr lang="en-US" sz="1800" dirty="0"/>
              <a:t>India &amp; Pakistan fight to water from the Indus</a:t>
            </a:r>
          </a:p>
          <a:p>
            <a:pPr lvl="2"/>
            <a:r>
              <a:rPr lang="en-US" sz="1800" dirty="0"/>
              <a:t>Iran &amp; Iraq fight for water from Shatt-al-Arab water</a:t>
            </a:r>
          </a:p>
          <a:p>
            <a:pPr lvl="2"/>
            <a:r>
              <a:rPr lang="en-US" sz="1800" dirty="0"/>
              <a:t>India &amp; Bangladesh fight for Brahmaputra river</a:t>
            </a:r>
          </a:p>
          <a:p>
            <a:pPr lvl="2"/>
            <a:r>
              <a:rPr lang="en-US" sz="1800" dirty="0"/>
              <a:t>Mexico &amp; USA fight over Colorado river</a:t>
            </a:r>
          </a:p>
          <a:p>
            <a:pPr lvl="1"/>
            <a:br>
              <a:rPr lang="en-US" sz="1800" b="1" dirty="0"/>
            </a:br>
            <a:r>
              <a:rPr lang="en-US" sz="1800" b="1" dirty="0"/>
              <a:t>National Conflicts:</a:t>
            </a:r>
          </a:p>
          <a:p>
            <a:r>
              <a:rPr lang="en-US" sz="1800" b="1" dirty="0"/>
              <a:t> </a:t>
            </a:r>
            <a:endParaRPr lang="en-US" sz="1800" dirty="0"/>
          </a:p>
          <a:p>
            <a:r>
              <a:rPr lang="en-US" sz="1800" dirty="0"/>
              <a:t>Cavery problem between Karnataka &amp; Tamilnadu Krishna problem between Karnataka &amp; Andhra Pradesh Siruveni water problem between Tamilnadu &amp; kerala</a:t>
            </a:r>
          </a:p>
          <a:p>
            <a:endParaRPr lang="en-US" sz="1800" dirty="0"/>
          </a:p>
          <a:p>
            <a:r>
              <a:rPr lang="en-US" sz="1800" dirty="0"/>
              <a:t> </a:t>
            </a:r>
          </a:p>
          <a:p>
            <a:pPr lvl="1"/>
            <a:br>
              <a:rPr lang="en-US" sz="1800" dirty="0"/>
            </a:br>
            <a:endParaRPr lang="en-US" sz="1800" dirty="0"/>
          </a:p>
          <a:p>
            <a:endParaRPr lang="en-US" dirty="0"/>
          </a:p>
        </p:txBody>
      </p:sp>
      <p:sp>
        <p:nvSpPr>
          <p:cNvPr id="4" name="Date Placeholder 3"/>
          <p:cNvSpPr>
            <a:spLocks noGrp="1"/>
          </p:cNvSpPr>
          <p:nvPr>
            <p:ph type="dt" sz="half" idx="10"/>
          </p:nvPr>
        </p:nvSpPr>
        <p:spPr/>
        <p:txBody>
          <a:bodyPr/>
          <a:lstStyle/>
          <a:p>
            <a:fld id="{202C49F5-A042-4467-8FDC-CD357DB16B04}"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CONFLICTS OVER WATER(CO2)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B5E442CD-823E-425E-95AC-47DBDDEA26D4}"/>
              </a:ext>
            </a:extLst>
          </p:cNvPr>
          <p:cNvSpPr>
            <a:spLocks noGrp="1"/>
          </p:cNvSpPr>
          <p:nvPr>
            <p:ph type="ftr" sz="quarter" idx="11"/>
          </p:nvPr>
        </p:nvSpPr>
        <p:spPr/>
        <p:txBody>
          <a:bodyPr/>
          <a:lstStyle/>
          <a:p>
            <a:r>
              <a:rPr lang="fr-FR" dirty="0"/>
              <a:t>Dr. P.P. </a:t>
            </a:r>
            <a:r>
              <a:rPr lang="fr-FR" dirty="0" err="1"/>
              <a:t>Giri</a:t>
            </a:r>
            <a:r>
              <a:rPr lang="fr-FR" dirty="0"/>
              <a:t>      EVS (ANC 0302)           Unit II</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82FFE6-6772-4F6A-86D1-3897746645A6}" type="datetime1">
              <a:rPr lang="en-US" smtClean="0"/>
              <a:t>11/17/2021</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Dr. P.P. Giri      EVS (ANC 0302)           Unit II</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Program Outcome (PO’s)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13</a:t>
            </a:fld>
            <a:endParaRPr lang="en-US" dirty="0"/>
          </a:p>
        </p:txBody>
      </p:sp>
      <p:sp>
        <p:nvSpPr>
          <p:cNvPr id="10" name="TextBox 9">
            <a:extLst>
              <a:ext uri="{FF2B5EF4-FFF2-40B4-BE49-F238E27FC236}">
                <a16:creationId xmlns:a16="http://schemas.microsoft.com/office/drawing/2014/main" id="{C1A44D11-6E59-4C7C-A6E7-F1553F982DBB}"/>
              </a:ext>
            </a:extLst>
          </p:cNvPr>
          <p:cNvSpPr txBox="1"/>
          <p:nvPr/>
        </p:nvSpPr>
        <p:spPr>
          <a:xfrm>
            <a:off x="304800" y="1081400"/>
            <a:ext cx="8686798" cy="4524315"/>
          </a:xfrm>
          <a:prstGeom prst="rect">
            <a:avLst/>
          </a:prstGeom>
          <a:noFill/>
        </p:spPr>
        <p:txBody>
          <a:bodyPr wrap="square">
            <a:spAutoFit/>
          </a:bodyPr>
          <a:lstStyle/>
          <a:p>
            <a:pPr marL="342900" indent="-342900">
              <a:buAutoNum type="arabicPeriod"/>
            </a:pPr>
            <a:r>
              <a:rPr lang="en-US" sz="2400" dirty="0"/>
              <a:t>Engineering Knowledge, </a:t>
            </a:r>
          </a:p>
          <a:p>
            <a:pPr marL="342900" indent="-342900">
              <a:buAutoNum type="arabicPeriod"/>
            </a:pPr>
            <a:r>
              <a:rPr lang="en-US" sz="2400" dirty="0"/>
              <a:t>Problem Analysis </a:t>
            </a:r>
          </a:p>
          <a:p>
            <a:pPr marL="342900" indent="-342900">
              <a:buAutoNum type="arabicPeriod"/>
            </a:pPr>
            <a:r>
              <a:rPr lang="en-US" sz="2400" dirty="0"/>
              <a:t>Design/development of solutions,</a:t>
            </a:r>
          </a:p>
          <a:p>
            <a:pPr marL="342900" indent="-342900">
              <a:buAutoNum type="arabicPeriod"/>
            </a:pPr>
            <a:r>
              <a:rPr lang="en-US" sz="2400" dirty="0"/>
              <a:t>Conduct investigations of complex Problems, </a:t>
            </a:r>
          </a:p>
          <a:p>
            <a:pPr marL="342900" indent="-342900">
              <a:buAutoNum type="arabicPeriod"/>
            </a:pPr>
            <a:r>
              <a:rPr lang="en-US" sz="2400" dirty="0"/>
              <a:t>Modern tool usage, </a:t>
            </a:r>
          </a:p>
          <a:p>
            <a:pPr marL="342900" indent="-342900">
              <a:buAutoNum type="arabicPeriod"/>
            </a:pPr>
            <a:r>
              <a:rPr lang="en-US" sz="2400" dirty="0"/>
              <a:t>The engineer and society, </a:t>
            </a:r>
          </a:p>
          <a:p>
            <a:pPr marL="342900" indent="-342900">
              <a:buAutoNum type="arabicPeriod"/>
            </a:pPr>
            <a:r>
              <a:rPr lang="en-US" sz="2400" dirty="0"/>
              <a:t>Environment and sustainability, </a:t>
            </a:r>
          </a:p>
          <a:p>
            <a:pPr marL="342900" indent="-342900">
              <a:buAutoNum type="arabicPeriod"/>
            </a:pPr>
            <a:r>
              <a:rPr lang="en-US" sz="2400" dirty="0"/>
              <a:t>Ethics, </a:t>
            </a:r>
          </a:p>
          <a:p>
            <a:pPr marL="342900" indent="-342900">
              <a:buAutoNum type="arabicPeriod"/>
            </a:pPr>
            <a:r>
              <a:rPr lang="en-US" sz="2400" dirty="0"/>
              <a:t>Individual and team work, </a:t>
            </a:r>
          </a:p>
          <a:p>
            <a:pPr marL="342900" indent="-342900">
              <a:buAutoNum type="arabicPeriod"/>
            </a:pPr>
            <a:r>
              <a:rPr lang="en-US" sz="2400" dirty="0"/>
              <a:t>Communication, </a:t>
            </a:r>
          </a:p>
          <a:p>
            <a:pPr marL="342900" indent="-342900">
              <a:buAutoNum type="arabicPeriod"/>
            </a:pPr>
            <a:r>
              <a:rPr lang="en-US" sz="2400" dirty="0"/>
              <a:t>Project management and finance, </a:t>
            </a:r>
          </a:p>
          <a:p>
            <a:pPr marL="342900" indent="-342900">
              <a:buAutoNum type="arabicPeriod"/>
            </a:pPr>
            <a:r>
              <a:rPr lang="en-US" sz="2400" dirty="0"/>
              <a:t>Life-long learning</a:t>
            </a:r>
          </a:p>
        </p:txBody>
      </p:sp>
    </p:spTree>
    <p:extLst>
      <p:ext uri="{BB962C8B-B14F-4D97-AF65-F5344CB8AC3E}">
        <p14:creationId xmlns:p14="http://schemas.microsoft.com/office/powerpoint/2010/main" val="3478573602"/>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Damodar river → It is the most polluted river, carrying 43 industries discharges/</a:t>
            </a:r>
          </a:p>
          <a:p>
            <a:r>
              <a:rPr lang="en-US" sz="1800" dirty="0"/>
              <a:t>Yamuna river → 19,000 cubic meters of Water containing DDT derivatives are dumped in the river. Ganga river → 1000 cubic meters of polluted water from 68 industries are discharged in the river. Periyar river → The River is dying due to mining of 4,37,000 tones of sand everyday &amp; become salty due to intrusion of sea water</a:t>
            </a:r>
          </a:p>
          <a:p>
            <a:r>
              <a:rPr lang="en-US" sz="1800" dirty="0"/>
              <a:t>Suriyapalayam river → 34 tanneries located around this river contaminate drinking water, &amp; make soil unfit for agriculture.</a:t>
            </a:r>
          </a:p>
          <a:p>
            <a:r>
              <a:rPr lang="en-US" sz="1800" dirty="0"/>
              <a:t>Thamraparani river → Continous brick making on its bank has converted the river into mud pools.</a:t>
            </a:r>
          </a:p>
          <a:p>
            <a:endParaRPr lang="en-US" sz="1800" dirty="0"/>
          </a:p>
        </p:txBody>
      </p:sp>
      <p:sp>
        <p:nvSpPr>
          <p:cNvPr id="4" name="Date Placeholder 3"/>
          <p:cNvSpPr>
            <a:spLocks noGrp="1"/>
          </p:cNvSpPr>
          <p:nvPr>
            <p:ph type="dt" sz="half" idx="10"/>
          </p:nvPr>
        </p:nvSpPr>
        <p:spPr/>
        <p:txBody>
          <a:bodyPr/>
          <a:lstStyle/>
          <a:p>
            <a:fld id="{BAEB9555-81FC-4A5F-B024-778DDBF69D6D}"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Conflicts in Indian river(CO2..)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3DC1AF4A-BD78-41F1-A4D6-48C79D0A91A5}"/>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Advantages of Rain water Harvesting</a:t>
            </a:r>
          </a:p>
          <a:p>
            <a:pPr lvl="1"/>
            <a:r>
              <a:rPr lang="en-US" sz="1800" dirty="0"/>
              <a:t>Reduces the use of current</a:t>
            </a:r>
          </a:p>
          <a:p>
            <a:pPr lvl="1"/>
            <a:r>
              <a:rPr lang="en-US" sz="1800" dirty="0"/>
              <a:t>Prevent drought</a:t>
            </a:r>
          </a:p>
          <a:p>
            <a:pPr lvl="1"/>
            <a:r>
              <a:rPr lang="en-US" sz="1800" dirty="0"/>
              <a:t>Increase the water level in well</a:t>
            </a:r>
          </a:p>
          <a:p>
            <a:pPr lvl="1"/>
            <a:r>
              <a:rPr lang="en-US" sz="1800" dirty="0"/>
              <a:t>Rise in ground water level</a:t>
            </a:r>
          </a:p>
          <a:p>
            <a:pPr lvl="1"/>
            <a:r>
              <a:rPr lang="en-US" sz="1800" dirty="0"/>
              <a:t>Minimize soil erosion &amp; flood hazards</a:t>
            </a:r>
          </a:p>
          <a:p>
            <a:pPr lvl="1"/>
            <a:r>
              <a:rPr lang="en-US" sz="1800" dirty="0"/>
              <a:t>Upgrading the social &amp; environmental status</a:t>
            </a:r>
          </a:p>
          <a:p>
            <a:pPr lvl="1"/>
            <a:r>
              <a:rPr lang="en-US" sz="1800" dirty="0"/>
              <a:t>Future generation is assured of water.</a:t>
            </a:r>
          </a:p>
          <a:p>
            <a:endParaRPr lang="en-US" sz="1800" dirty="0"/>
          </a:p>
        </p:txBody>
      </p:sp>
      <p:sp>
        <p:nvSpPr>
          <p:cNvPr id="4" name="Date Placeholder 3"/>
          <p:cNvSpPr>
            <a:spLocks noGrp="1"/>
          </p:cNvSpPr>
          <p:nvPr>
            <p:ph type="dt" sz="half" idx="10"/>
          </p:nvPr>
        </p:nvSpPr>
        <p:spPr/>
        <p:txBody>
          <a:bodyPr/>
          <a:lstStyle/>
          <a:p>
            <a:fld id="{5F2283C7-AB31-4658-98EE-ED1FEF37DCDD}"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Advantages of Rain water Harvesting(CO2..)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B50C0C23-54A9-4D93-8544-04EE0100607F}"/>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1800" dirty="0"/>
              <a:t>Self Made Video Link:</a:t>
            </a:r>
          </a:p>
          <a:p>
            <a:endParaRPr lang="en-US" sz="2000" dirty="0"/>
          </a:p>
          <a:p>
            <a:endParaRPr lang="en-US" sz="2000" dirty="0"/>
          </a:p>
          <a:p>
            <a:endParaRPr lang="en-US" sz="2000" dirty="0"/>
          </a:p>
          <a:p>
            <a:endParaRPr lang="en-US" sz="2000" dirty="0"/>
          </a:p>
          <a:p>
            <a:endParaRPr lang="en-US" sz="2000" dirty="0"/>
          </a:p>
          <a:p>
            <a:r>
              <a:rPr lang="en-US" sz="2000" dirty="0" err="1"/>
              <a:t>Youtube</a:t>
            </a:r>
            <a:r>
              <a:rPr lang="en-US" sz="2000" dirty="0"/>
              <a:t>/other  Video Links</a:t>
            </a:r>
          </a:p>
          <a:p>
            <a:r>
              <a:rPr lang="en-US" sz="2000" u="sng" dirty="0">
                <a:hlinkClick r:id="rId2"/>
              </a:rPr>
              <a:t>https://www.youtube.com/watch?v=mOwyPENHhbc</a:t>
            </a:r>
            <a:r>
              <a:rPr lang="en-US" sz="2000" dirty="0"/>
              <a:t>, </a:t>
            </a:r>
            <a:r>
              <a:rPr lang="en-US" sz="2000" u="sng" dirty="0">
                <a:hlinkClick r:id="rId3"/>
              </a:rPr>
              <a:t>https://www.youtube.com/watch?v=yqev1G2iy20</a:t>
            </a:r>
            <a:r>
              <a:rPr lang="en-US" sz="2000" dirty="0"/>
              <a:t>, </a:t>
            </a:r>
            <a:r>
              <a:rPr lang="en-US" sz="2000" u="sng" dirty="0">
                <a:hlinkClick r:id="rId4"/>
              </a:rPr>
              <a:t>https://www.youtube.com/watch?v=_74S3z3IO_I</a:t>
            </a:r>
            <a:r>
              <a:rPr lang="en-US" sz="2000" dirty="0"/>
              <a:t>, </a:t>
            </a:r>
            <a:r>
              <a:rPr lang="en-US" sz="2000" u="sng" dirty="0">
                <a:hlinkClick r:id="rId5"/>
              </a:rPr>
              <a:t>https://www.youtube.com/watch?v=jXVw6M6m2g0</a:t>
            </a:r>
            <a:endParaRPr lang="en-US" sz="2000" dirty="0"/>
          </a:p>
        </p:txBody>
      </p:sp>
      <p:sp>
        <p:nvSpPr>
          <p:cNvPr id="4" name="Date Placeholder 3"/>
          <p:cNvSpPr>
            <a:spLocks noGrp="1"/>
          </p:cNvSpPr>
          <p:nvPr>
            <p:ph type="dt" sz="half" idx="10"/>
          </p:nvPr>
        </p:nvSpPr>
        <p:spPr/>
        <p:txBody>
          <a:bodyPr/>
          <a:lstStyle/>
          <a:p>
            <a:fld id="{0E1782BC-2C6D-438C-89BB-FE3351F1E136}"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6"/>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EB4739DD-180D-4D71-BAFA-11338F2AFB57}"/>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AD5AAE-4F98-4CAB-A739-0E5E54BF2379}"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Daily Quiz(CO2)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289" name="Rectangle 1"/>
          <p:cNvSpPr>
            <a:spLocks noGrp="1" noChangeArrowheads="1"/>
          </p:cNvSpPr>
          <p:nvPr>
            <p:ph idx="1"/>
          </p:nvPr>
        </p:nvSpPr>
        <p:spPr bwMode="auto">
          <a:xfrm>
            <a:off x="533400" y="838200"/>
            <a:ext cx="8544775"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1. A continuous are of land surrounded by ocean is called__________________</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a) Seashore</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b) Beach</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c) Landmass</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d) Wetland</a:t>
            </a:r>
          </a:p>
          <a:p>
            <a:pPr marL="0" marR="0" lvl="0" indent="0" algn="just"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cs typeface="Times New Roman" pitchFamily="18" charset="0"/>
              </a:rPr>
              <a:t>Answer---c</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2. How many major continuous landmass are there?</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a) One</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b) Two</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c) Three</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d) Four</a:t>
            </a:r>
          </a:p>
          <a:p>
            <a:pPr marL="0" marR="0" lvl="0" indent="0" algn="just" defTabSz="914400" rtl="0" eaLnBrk="0" fontAlgn="base" latinLnBrk="0" hangingPunct="0">
              <a:lnSpc>
                <a:spcPct val="100000"/>
              </a:lnSpc>
              <a:spcBef>
                <a:spcPct val="0"/>
              </a:spcBef>
              <a:spcAft>
                <a:spcPct val="0"/>
              </a:spcAft>
              <a:buClrTx/>
              <a:buSzTx/>
              <a:buFontTx/>
              <a:buNone/>
              <a:tabLst/>
            </a:pPr>
            <a:r>
              <a:rPr lang="en-US" sz="1800" b="1" dirty="0">
                <a:latin typeface="Calibri" pitchFamily="34" charset="0"/>
                <a:cs typeface="Times New Roman" pitchFamily="18" charset="0"/>
              </a:rPr>
              <a:t>Answer---d</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 Land capable of being ploughed and used to grow crops is called as________________</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a) Domestic land</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b) Arable land</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c) Un arable land</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d) Dry land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Answer (b)</a:t>
            </a:r>
          </a:p>
        </p:txBody>
      </p:sp>
      <p:sp>
        <p:nvSpPr>
          <p:cNvPr id="2" name="Footer Placeholder 1">
            <a:extLst>
              <a:ext uri="{FF2B5EF4-FFF2-40B4-BE49-F238E27FC236}">
                <a16:creationId xmlns:a16="http://schemas.microsoft.com/office/drawing/2014/main" id="{F2B8BF47-742F-4808-B140-45573093B897}"/>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52A611-2898-44A6-BC97-E307C94BA64F}"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Daily Quiz(CO2)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289" name="Rectangle 1"/>
          <p:cNvSpPr>
            <a:spLocks noGrp="1" noChangeArrowheads="1"/>
          </p:cNvSpPr>
          <p:nvPr>
            <p:ph idx="1"/>
          </p:nvPr>
        </p:nvSpPr>
        <p:spPr bwMode="auto">
          <a:xfrm>
            <a:off x="489155" y="861497"/>
            <a:ext cx="8544775" cy="51337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dirty="0"/>
              <a:t>.4. Estimate of the ability of soils to resist erosion, based on the physical characteristics of each soil is known as__________________</a:t>
            </a:r>
          </a:p>
          <a:p>
            <a:r>
              <a:rPr lang="en-US" sz="1800" dirty="0"/>
              <a:t>a) </a:t>
            </a:r>
            <a:r>
              <a:rPr lang="en-US" sz="1800" b="1" dirty="0"/>
              <a:t>Soil </a:t>
            </a:r>
            <a:r>
              <a:rPr lang="en-US" sz="1800" b="1" dirty="0" err="1"/>
              <a:t>erodibility</a:t>
            </a:r>
            <a:r>
              <a:rPr lang="en-US" sz="1800" b="1" dirty="0"/>
              <a:t> </a:t>
            </a:r>
            <a:r>
              <a:rPr lang="en-US" sz="1800" dirty="0"/>
              <a:t>b) Soil erosion c) Soil potentiality</a:t>
            </a:r>
          </a:p>
          <a:p>
            <a:r>
              <a:rPr lang="en-US" sz="1800" dirty="0"/>
              <a:t>d) Soil neutrality</a:t>
            </a:r>
          </a:p>
          <a:p>
            <a:r>
              <a:rPr lang="en-US" sz="1800" dirty="0"/>
              <a:t>Answer---a)</a:t>
            </a:r>
          </a:p>
          <a:p>
            <a:r>
              <a:rPr lang="en-US" sz="1800" dirty="0"/>
              <a:t>5. Low lying tract of land enclosed by dikes that forms an artificial hydrological entity is known as_________________</a:t>
            </a:r>
          </a:p>
          <a:p>
            <a:r>
              <a:rPr lang="en-US" sz="1800" dirty="0"/>
              <a:t>a) </a:t>
            </a:r>
            <a:r>
              <a:rPr lang="en-US" sz="1800" b="1" dirty="0"/>
              <a:t>Polder </a:t>
            </a:r>
            <a:r>
              <a:rPr lang="en-US" sz="1800" dirty="0"/>
              <a:t>b) Resign c) Derelict</a:t>
            </a:r>
          </a:p>
          <a:p>
            <a:r>
              <a:rPr lang="en-US" sz="1800" dirty="0"/>
              <a:t>d) Catchment</a:t>
            </a:r>
          </a:p>
          <a:p>
            <a:r>
              <a:rPr lang="en-US" sz="1800" dirty="0"/>
              <a:t>Answer--a</a:t>
            </a:r>
          </a:p>
          <a:p>
            <a:r>
              <a:rPr lang="en-US" sz="1800" dirty="0"/>
              <a:t>6. In Germany marshes separated from the surrounding water by a dike are known as______________</a:t>
            </a:r>
          </a:p>
          <a:p>
            <a:r>
              <a:rPr lang="en-US" sz="1800" dirty="0"/>
              <a:t>a) </a:t>
            </a:r>
            <a:r>
              <a:rPr lang="en-US" sz="1800" dirty="0" err="1"/>
              <a:t>Delt</a:t>
            </a:r>
            <a:r>
              <a:rPr lang="en-US" sz="1800" dirty="0"/>
              <a:t> </a:t>
            </a:r>
            <a:r>
              <a:rPr lang="en-US" sz="1800" b="1" dirty="0"/>
              <a:t>b) </a:t>
            </a:r>
            <a:r>
              <a:rPr lang="en-US" sz="1800" b="1" dirty="0" err="1"/>
              <a:t>Koogs</a:t>
            </a:r>
            <a:r>
              <a:rPr lang="en-US" sz="1800" b="1" dirty="0"/>
              <a:t> </a:t>
            </a:r>
            <a:r>
              <a:rPr lang="en-US" sz="1800" dirty="0"/>
              <a:t>c) Catchment</a:t>
            </a:r>
          </a:p>
          <a:p>
            <a:r>
              <a:rPr lang="en-US" sz="1800" dirty="0"/>
              <a:t>d) Flood plains</a:t>
            </a:r>
          </a:p>
          <a:p>
            <a:r>
              <a:rPr lang="en-US" sz="1800" dirty="0"/>
              <a:t>Answer b</a:t>
            </a: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 name="Footer Placeholder 1">
            <a:extLst>
              <a:ext uri="{FF2B5EF4-FFF2-40B4-BE49-F238E27FC236}">
                <a16:creationId xmlns:a16="http://schemas.microsoft.com/office/drawing/2014/main" id="{B60214F3-9771-47BE-BD1C-77F3814EE23E}"/>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CDDC28-D6DA-4612-806E-8BF8DE116E49}"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Daily Quiz(CO2)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289" name="Rectangle 1"/>
          <p:cNvSpPr>
            <a:spLocks noGrp="1" noChangeArrowheads="1"/>
          </p:cNvSpPr>
          <p:nvPr>
            <p:ph idx="1"/>
          </p:nvPr>
        </p:nvSpPr>
        <p:spPr bwMode="auto">
          <a:xfrm>
            <a:off x="228601" y="1648158"/>
            <a:ext cx="8915400" cy="39149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dirty="0"/>
              <a:t>7. Hydroponics is a technique of growing crops without__________________</a:t>
            </a:r>
          </a:p>
          <a:p>
            <a:r>
              <a:rPr lang="en-US" sz="1800" dirty="0"/>
              <a:t>a) Water                                     b) Air                          </a:t>
            </a:r>
            <a:r>
              <a:rPr lang="en-US" sz="1800" b="1" dirty="0"/>
              <a:t>c) Soil                     </a:t>
            </a:r>
            <a:r>
              <a:rPr lang="en-US" sz="1800" dirty="0"/>
              <a:t>d) Sunlight</a:t>
            </a:r>
          </a:p>
          <a:p>
            <a:r>
              <a:rPr lang="en-US" sz="1800" dirty="0"/>
              <a:t>Answer  c</a:t>
            </a:r>
          </a:p>
          <a:p>
            <a:r>
              <a:rPr lang="en-US" sz="1800" dirty="0"/>
              <a:t>8. The land which is abandoned and declared as not good for cultivation anymore is known as_____________</a:t>
            </a:r>
          </a:p>
          <a:p>
            <a:r>
              <a:rPr lang="en-US" sz="1800" dirty="0"/>
              <a:t>a) Polder                                                    b) </a:t>
            </a:r>
            <a:r>
              <a:rPr lang="en-US" sz="1800" dirty="0" err="1"/>
              <a:t>Koogs</a:t>
            </a:r>
            <a:endParaRPr lang="en-US" sz="1800" dirty="0"/>
          </a:p>
          <a:p>
            <a:r>
              <a:rPr lang="en-US" sz="1800" dirty="0"/>
              <a:t>c) </a:t>
            </a:r>
            <a:r>
              <a:rPr lang="en-US" sz="1800" b="1" dirty="0"/>
              <a:t>Derelict land                                        </a:t>
            </a:r>
            <a:r>
              <a:rPr lang="en-US" sz="1800" dirty="0"/>
              <a:t>d) Catchment land</a:t>
            </a:r>
          </a:p>
          <a:p>
            <a:r>
              <a:rPr lang="en-US" sz="1800" dirty="0"/>
              <a:t>Answer c</a:t>
            </a:r>
          </a:p>
          <a:p>
            <a:r>
              <a:rPr lang="en-US" sz="1800" dirty="0"/>
              <a:t>9. The thin layer of grainy substance covering the surface of the earth is called as_______________</a:t>
            </a:r>
          </a:p>
          <a:p>
            <a:r>
              <a:rPr lang="en-US" sz="1800" dirty="0"/>
              <a:t>a) Mineral                                  </a:t>
            </a:r>
            <a:r>
              <a:rPr lang="en-US" sz="1800" b="1" dirty="0"/>
              <a:t>b) Soil                         </a:t>
            </a:r>
            <a:r>
              <a:rPr lang="en-US" sz="1800" dirty="0"/>
              <a:t>c) Sand      d) Chemical fertilizers</a:t>
            </a:r>
          </a:p>
          <a:p>
            <a:r>
              <a:rPr lang="en-US" sz="1800" dirty="0"/>
              <a:t>Answer b</a:t>
            </a:r>
          </a:p>
        </p:txBody>
      </p:sp>
      <p:sp>
        <p:nvSpPr>
          <p:cNvPr id="2" name="Footer Placeholder 1">
            <a:extLst>
              <a:ext uri="{FF2B5EF4-FFF2-40B4-BE49-F238E27FC236}">
                <a16:creationId xmlns:a16="http://schemas.microsoft.com/office/drawing/2014/main" id="{94BF458A-559E-4F29-99D4-F29130CF962E}"/>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FD8D45-57AC-4836-A88D-B35DAA4FF048}"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Daily Quiz(CO2)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289" name="Rectangle 1"/>
          <p:cNvSpPr>
            <a:spLocks noGrp="1" noChangeArrowheads="1"/>
          </p:cNvSpPr>
          <p:nvPr>
            <p:ph idx="1"/>
          </p:nvPr>
        </p:nvSpPr>
        <p:spPr bwMode="auto">
          <a:xfrm>
            <a:off x="687029" y="914400"/>
            <a:ext cx="8544775" cy="43027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r>
              <a:rPr lang="en-US" sz="1800" dirty="0"/>
              <a:t>10.. A collapse of a mass of earth or rock from a mountain is known as__________________</a:t>
            </a:r>
          </a:p>
          <a:p>
            <a:r>
              <a:rPr lang="en-US" sz="1800" dirty="0"/>
              <a:t>a) Landform</a:t>
            </a:r>
          </a:p>
          <a:p>
            <a:r>
              <a:rPr lang="en-US" sz="1800" b="1" dirty="0"/>
              <a:t>b) Landslide</a:t>
            </a:r>
            <a:endParaRPr lang="en-US" sz="1800" dirty="0"/>
          </a:p>
          <a:p>
            <a:r>
              <a:rPr lang="en-US" sz="1800" dirty="0"/>
              <a:t>c) Deforestation</a:t>
            </a:r>
          </a:p>
          <a:p>
            <a:r>
              <a:rPr lang="en-US" sz="1800" dirty="0"/>
              <a:t>d) Deformation</a:t>
            </a:r>
          </a:p>
          <a:p>
            <a:r>
              <a:rPr lang="en-US" sz="1800" dirty="0"/>
              <a:t>Answer-b</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 name="Footer Placeholder 1">
            <a:extLst>
              <a:ext uri="{FF2B5EF4-FFF2-40B4-BE49-F238E27FC236}">
                <a16:creationId xmlns:a16="http://schemas.microsoft.com/office/drawing/2014/main" id="{E8CE522A-C742-4048-A677-0E71B7684FCD}"/>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r>
              <a:rPr lang="en-US" sz="1800" dirty="0"/>
              <a:t>1. A continuous are of land surrounded by ocean is called__________________</a:t>
            </a:r>
          </a:p>
          <a:p>
            <a:r>
              <a:rPr lang="en-US" sz="1800" dirty="0"/>
              <a:t>a) Seashore</a:t>
            </a:r>
          </a:p>
          <a:p>
            <a:r>
              <a:rPr lang="en-US" sz="1800" dirty="0"/>
              <a:t>b) Beach</a:t>
            </a:r>
          </a:p>
          <a:p>
            <a:r>
              <a:rPr lang="en-US" sz="1800" b="1" dirty="0"/>
              <a:t>c) Landmass</a:t>
            </a:r>
            <a:endParaRPr lang="en-US" sz="1800" dirty="0"/>
          </a:p>
          <a:p>
            <a:r>
              <a:rPr lang="en-US" sz="1800" dirty="0"/>
              <a:t>d) Wetland</a:t>
            </a:r>
          </a:p>
          <a:p>
            <a:r>
              <a:rPr lang="en-US" sz="1800" dirty="0"/>
              <a:t>2. How many major continuous landmass are there?</a:t>
            </a:r>
          </a:p>
          <a:p>
            <a:r>
              <a:rPr lang="en-US" sz="1800" dirty="0"/>
              <a:t>a) One</a:t>
            </a:r>
          </a:p>
          <a:p>
            <a:r>
              <a:rPr lang="en-US" sz="1800" dirty="0"/>
              <a:t>b) Two</a:t>
            </a:r>
          </a:p>
          <a:p>
            <a:r>
              <a:rPr lang="en-US" sz="1800" dirty="0"/>
              <a:t>c) Three</a:t>
            </a:r>
          </a:p>
          <a:p>
            <a:r>
              <a:rPr lang="en-US" sz="1800" b="1" dirty="0"/>
              <a:t>d) Four</a:t>
            </a:r>
            <a:endParaRPr lang="en-US" sz="1800" dirty="0"/>
          </a:p>
          <a:p>
            <a:r>
              <a:rPr lang="en-US" sz="1800" dirty="0"/>
              <a:t>3. Land capable of being ploughed and used to grow crops is called as________________</a:t>
            </a:r>
          </a:p>
          <a:p>
            <a:r>
              <a:rPr lang="en-US" sz="1800" dirty="0"/>
              <a:t>a) Domestic land</a:t>
            </a:r>
          </a:p>
          <a:p>
            <a:r>
              <a:rPr lang="en-US" sz="1800" b="1" dirty="0"/>
              <a:t>b) Arable land</a:t>
            </a:r>
            <a:endParaRPr lang="en-US" sz="1800" dirty="0"/>
          </a:p>
          <a:p>
            <a:r>
              <a:rPr lang="en-US" sz="1800" dirty="0"/>
              <a:t>c) Un arable land</a:t>
            </a:r>
          </a:p>
          <a:p>
            <a:r>
              <a:rPr lang="en-US" sz="1800" dirty="0"/>
              <a:t>d) Dry land</a:t>
            </a:r>
          </a:p>
          <a:p>
            <a:endParaRPr lang="en-US" sz="1800" dirty="0"/>
          </a:p>
          <a:p>
            <a:endParaRPr lang="en-US" sz="1800" dirty="0"/>
          </a:p>
        </p:txBody>
      </p:sp>
      <p:sp>
        <p:nvSpPr>
          <p:cNvPr id="4" name="Date Placeholder 3"/>
          <p:cNvSpPr>
            <a:spLocks noGrp="1"/>
          </p:cNvSpPr>
          <p:nvPr>
            <p:ph type="dt" sz="half" idx="10"/>
          </p:nvPr>
        </p:nvSpPr>
        <p:spPr/>
        <p:txBody>
          <a:bodyPr/>
          <a:lstStyle/>
          <a:p>
            <a:fld id="{69F0B4A5-6174-4214-939E-8A50BEBC474C}"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15D82E56-3337-4CA1-91F0-544E0D78C05B}"/>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endParaRPr lang="en-US" sz="1800" dirty="0"/>
          </a:p>
          <a:p>
            <a:endParaRPr lang="en-US" sz="1800" dirty="0"/>
          </a:p>
        </p:txBody>
      </p:sp>
      <p:sp>
        <p:nvSpPr>
          <p:cNvPr id="4" name="Date Placeholder 3"/>
          <p:cNvSpPr>
            <a:spLocks noGrp="1"/>
          </p:cNvSpPr>
          <p:nvPr>
            <p:ph type="dt" sz="half" idx="10"/>
          </p:nvPr>
        </p:nvSpPr>
        <p:spPr/>
        <p:txBody>
          <a:bodyPr/>
          <a:lstStyle/>
          <a:p>
            <a:fld id="{717873C9-4AF4-4CB6-A72C-0498EC8AB7B6}"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p:cNvSpPr/>
          <p:nvPr/>
        </p:nvSpPr>
        <p:spPr>
          <a:xfrm>
            <a:off x="990600" y="838199"/>
            <a:ext cx="7772400" cy="4801314"/>
          </a:xfrm>
          <a:prstGeom prst="rect">
            <a:avLst/>
          </a:prstGeom>
        </p:spPr>
        <p:txBody>
          <a:bodyPr wrap="square">
            <a:spAutoFit/>
          </a:bodyPr>
          <a:lstStyle/>
          <a:p>
            <a:r>
              <a:rPr lang="en-US" dirty="0"/>
              <a:t>4. Hydroponics is a technique of growing crops without__________________</a:t>
            </a:r>
          </a:p>
          <a:p>
            <a:r>
              <a:rPr lang="en-US" dirty="0"/>
              <a:t>a) Water b) Air  </a:t>
            </a:r>
            <a:r>
              <a:rPr lang="en-US" b="1" dirty="0"/>
              <a:t>c) Soil  </a:t>
            </a:r>
            <a:r>
              <a:rPr lang="en-US" dirty="0"/>
              <a:t>d) Sunlight</a:t>
            </a:r>
          </a:p>
          <a:p>
            <a:r>
              <a:rPr lang="en-US" dirty="0"/>
              <a:t>Answer  c</a:t>
            </a:r>
          </a:p>
          <a:p>
            <a:r>
              <a:rPr lang="en-US" dirty="0"/>
              <a:t>5. The land which is abandoned and declared as not good for cultivation anymore is known as_____________</a:t>
            </a:r>
          </a:p>
          <a:p>
            <a:r>
              <a:rPr lang="en-US" dirty="0"/>
              <a:t>a) Polder</a:t>
            </a:r>
          </a:p>
          <a:p>
            <a:r>
              <a:rPr lang="en-US" dirty="0"/>
              <a:t>b) </a:t>
            </a:r>
            <a:r>
              <a:rPr lang="en-US" dirty="0" err="1"/>
              <a:t>Koogs</a:t>
            </a:r>
            <a:endParaRPr lang="en-US" dirty="0"/>
          </a:p>
          <a:p>
            <a:r>
              <a:rPr lang="en-US" dirty="0"/>
              <a:t>c) </a:t>
            </a:r>
            <a:r>
              <a:rPr lang="en-US" b="1" dirty="0"/>
              <a:t>Derelict land</a:t>
            </a:r>
            <a:endParaRPr lang="en-US" dirty="0"/>
          </a:p>
          <a:p>
            <a:r>
              <a:rPr lang="en-US" dirty="0"/>
              <a:t>d) Catchment land</a:t>
            </a:r>
          </a:p>
          <a:p>
            <a:r>
              <a:rPr lang="en-US" dirty="0"/>
              <a:t>Answer c</a:t>
            </a:r>
          </a:p>
          <a:p>
            <a:r>
              <a:rPr lang="en-US" dirty="0"/>
              <a:t>6. The thin layer of grainy substance covering the surface of the earth is called as_______________</a:t>
            </a:r>
          </a:p>
          <a:p>
            <a:r>
              <a:rPr lang="en-US" dirty="0"/>
              <a:t>a) Mineral</a:t>
            </a:r>
          </a:p>
          <a:p>
            <a:r>
              <a:rPr lang="en-US" b="1" dirty="0"/>
              <a:t>b) Soil</a:t>
            </a:r>
            <a:endParaRPr lang="en-US" dirty="0"/>
          </a:p>
          <a:p>
            <a:r>
              <a:rPr lang="en-US" dirty="0"/>
              <a:t>c) Sand</a:t>
            </a:r>
          </a:p>
          <a:p>
            <a:r>
              <a:rPr lang="en-US" dirty="0"/>
              <a:t>d) Chemical fertilizers</a:t>
            </a:r>
          </a:p>
          <a:p>
            <a:r>
              <a:rPr lang="en-US" dirty="0"/>
              <a:t>Answer b</a:t>
            </a:r>
          </a:p>
        </p:txBody>
      </p:sp>
      <p:sp>
        <p:nvSpPr>
          <p:cNvPr id="2" name="Footer Placeholder 1">
            <a:extLst>
              <a:ext uri="{FF2B5EF4-FFF2-40B4-BE49-F238E27FC236}">
                <a16:creationId xmlns:a16="http://schemas.microsoft.com/office/drawing/2014/main" id="{EEBAE79F-7971-4AA9-9944-C2D5A5D09102}"/>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525963"/>
          </a:xfrm>
        </p:spPr>
        <p:txBody>
          <a:bodyPr>
            <a:normAutofit lnSpcReduction="10000"/>
          </a:bodyPr>
          <a:lstStyle/>
          <a:p>
            <a:pPr fontAlgn="base"/>
            <a:r>
              <a:rPr lang="en-US" sz="1800" dirty="0"/>
              <a:t>7.On which river has </a:t>
            </a:r>
            <a:r>
              <a:rPr lang="en-US" sz="1800" dirty="0" err="1"/>
              <a:t>Nagarjun</a:t>
            </a:r>
            <a:r>
              <a:rPr lang="en-US" sz="1800" dirty="0"/>
              <a:t> Sager Dam been constructed?</a:t>
            </a:r>
          </a:p>
          <a:p>
            <a:pPr fontAlgn="base"/>
            <a:r>
              <a:rPr lang="en-US" sz="1800" dirty="0"/>
              <a:t>(a) River </a:t>
            </a:r>
            <a:r>
              <a:rPr lang="en-US" sz="1800" dirty="0" err="1"/>
              <a:t>Coyana</a:t>
            </a:r>
            <a:r>
              <a:rPr lang="en-US" sz="1800" dirty="0"/>
              <a:t>  (b) River Krishna (c) River Godavari (d) River </a:t>
            </a:r>
            <a:r>
              <a:rPr lang="en-US" sz="1800" dirty="0" err="1"/>
              <a:t>Tapi</a:t>
            </a:r>
            <a:endParaRPr lang="en-US" sz="1800" dirty="0"/>
          </a:p>
          <a:p>
            <a:r>
              <a:rPr lang="en-US" sz="1800" dirty="0"/>
              <a:t>Answer b</a:t>
            </a:r>
          </a:p>
          <a:p>
            <a:pPr fontAlgn="base"/>
            <a:r>
              <a:rPr lang="en-US" sz="1800" dirty="0"/>
              <a:t>8. How much percentage (%) of the Earth’s Surface is covered with water?</a:t>
            </a:r>
          </a:p>
          <a:p>
            <a:pPr fontAlgn="base"/>
            <a:r>
              <a:rPr lang="en-US" sz="1800" dirty="0"/>
              <a:t>(a) About 70% (b) About 90% (c) About 60% (d) None of these</a:t>
            </a:r>
          </a:p>
          <a:p>
            <a:pPr fontAlgn="base">
              <a:buNone/>
            </a:pPr>
            <a:r>
              <a:rPr lang="en-US" sz="1800" dirty="0"/>
              <a:t>Answer----a </a:t>
            </a:r>
          </a:p>
          <a:p>
            <a:pPr fontAlgn="base"/>
            <a:r>
              <a:rPr lang="en-US" sz="1800" dirty="0"/>
              <a:t>9. What is the rank of India in the world countries in the terms of Water availability per person p.a.?</a:t>
            </a:r>
          </a:p>
          <a:p>
            <a:pPr fontAlgn="base"/>
            <a:r>
              <a:rPr lang="en-US" sz="1800" dirty="0"/>
              <a:t>(a) 129</a:t>
            </a:r>
            <a:r>
              <a:rPr lang="en-US" sz="1800" baseline="30000" dirty="0"/>
              <a:t>th</a:t>
            </a:r>
            <a:r>
              <a:rPr lang="en-US" sz="1800" dirty="0"/>
              <a:t> (b) 130</a:t>
            </a:r>
            <a:r>
              <a:rPr lang="en-US" sz="1800" baseline="30000" dirty="0"/>
              <a:t>th</a:t>
            </a:r>
            <a:r>
              <a:rPr lang="en-US" sz="1800" dirty="0"/>
              <a:t> (c) 131</a:t>
            </a:r>
            <a:r>
              <a:rPr lang="en-US" sz="1800" baseline="30000" dirty="0"/>
              <a:t>st</a:t>
            </a:r>
            <a:r>
              <a:rPr lang="en-US" sz="1800" dirty="0"/>
              <a:t> (d) 133rd </a:t>
            </a:r>
          </a:p>
          <a:p>
            <a:pPr fontAlgn="base"/>
            <a:r>
              <a:rPr lang="en-US" sz="1800" dirty="0"/>
              <a:t>Answer d</a:t>
            </a:r>
          </a:p>
          <a:p>
            <a:pPr fontAlgn="base"/>
            <a:r>
              <a:rPr lang="en-US" sz="1800" dirty="0"/>
              <a:t>10: It is predicated that nearly 2 billion people will live in absolute water scarcity in the year of –</a:t>
            </a:r>
          </a:p>
          <a:p>
            <a:pPr fontAlgn="base"/>
            <a:r>
              <a:rPr lang="en-US" sz="1800" dirty="0"/>
              <a:t>(a) 2015 (b) 2020 (c) 2025 (d) 2030</a:t>
            </a:r>
          </a:p>
          <a:p>
            <a:pPr fontAlgn="base"/>
            <a:r>
              <a:rPr lang="en-US" sz="1800" dirty="0"/>
              <a:t>Answer--c</a:t>
            </a:r>
          </a:p>
          <a:p>
            <a:endParaRPr lang="en-US" sz="1800" dirty="0"/>
          </a:p>
        </p:txBody>
      </p:sp>
      <p:sp>
        <p:nvSpPr>
          <p:cNvPr id="4" name="Date Placeholder 3"/>
          <p:cNvSpPr>
            <a:spLocks noGrp="1"/>
          </p:cNvSpPr>
          <p:nvPr>
            <p:ph type="dt" sz="half" idx="10"/>
          </p:nvPr>
        </p:nvSpPr>
        <p:spPr/>
        <p:txBody>
          <a:bodyPr/>
          <a:lstStyle/>
          <a:p>
            <a:fld id="{5096B853-75B5-4063-A14E-970F81F143E7}"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MCQ(CO2)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8065" name="Rectangle 1"/>
          <p:cNvSpPr>
            <a:spLocks noChangeArrowheads="1"/>
          </p:cNvSpPr>
          <p:nvPr/>
        </p:nvSpPr>
        <p:spPr bwMode="auto">
          <a:xfrm>
            <a:off x="609600" y="914400"/>
            <a:ext cx="80010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dirty="0">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dirty="0">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a:ln>
                <a:noFill/>
              </a:ln>
              <a:solidFill>
                <a:schemeClr val="tx1"/>
              </a:solidFill>
              <a:effectLst/>
              <a:latin typeface="Calibri" pitchFamily="34" charset="0"/>
              <a:cs typeface="Arial" pitchFamily="34" charset="0"/>
            </a:endParaRPr>
          </a:p>
        </p:txBody>
      </p:sp>
      <p:sp>
        <p:nvSpPr>
          <p:cNvPr id="2" name="Footer Placeholder 1">
            <a:extLst>
              <a:ext uri="{FF2B5EF4-FFF2-40B4-BE49-F238E27FC236}">
                <a16:creationId xmlns:a16="http://schemas.microsoft.com/office/drawing/2014/main" id="{539E38A9-8AE5-4007-8ADB-E8B27B062D71}"/>
              </a:ext>
            </a:extLst>
          </p:cNvPr>
          <p:cNvSpPr>
            <a:spLocks noGrp="1"/>
          </p:cNvSpPr>
          <p:nvPr>
            <p:ph type="ftr" sz="quarter" idx="11"/>
          </p:nvPr>
        </p:nvSpPr>
        <p:spPr>
          <a:xfrm>
            <a:off x="3124200" y="6356350"/>
            <a:ext cx="3352800" cy="365125"/>
          </a:xfrm>
        </p:spPr>
        <p:txBody>
          <a:bodyPr/>
          <a:lstStyle/>
          <a:p>
            <a:r>
              <a:rPr lang="fr-FR"/>
              <a:t>Dr. P.P. Giri      EVS (ANC 0302)           Unit II</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4AFE1D-E3AD-44E4-AC6B-7846B4F4EE06}" type="datetime1">
              <a:rPr lang="en-US" smtClean="0"/>
              <a:t>11/17/2021</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Dr. P.P. Giri      EVS (ANC 0302)           Unit II</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CO-PO Mapping</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14</a:t>
            </a:fld>
            <a:endParaRPr lang="en-US" dirty="0"/>
          </a:p>
        </p:txBody>
      </p:sp>
      <p:graphicFrame>
        <p:nvGraphicFramePr>
          <p:cNvPr id="3" name="Table 2">
            <a:extLst>
              <a:ext uri="{FF2B5EF4-FFF2-40B4-BE49-F238E27FC236}">
                <a16:creationId xmlns:a16="http://schemas.microsoft.com/office/drawing/2014/main" id="{9C8570E0-F65D-4D29-A2E5-6E47BFDD62FB}"/>
              </a:ext>
            </a:extLst>
          </p:cNvPr>
          <p:cNvGraphicFramePr>
            <a:graphicFrameLocks noGrp="1"/>
          </p:cNvGraphicFramePr>
          <p:nvPr/>
        </p:nvGraphicFramePr>
        <p:xfrm>
          <a:off x="305929" y="1219200"/>
          <a:ext cx="8685671" cy="3619035"/>
        </p:xfrm>
        <a:graphic>
          <a:graphicData uri="http://schemas.openxmlformats.org/drawingml/2006/table">
            <a:tbl>
              <a:tblPr>
                <a:tableStyleId>{5DA37D80-6434-44D0-A028-1B22A696006F}</a:tableStyleId>
              </a:tblPr>
              <a:tblGrid>
                <a:gridCol w="602579">
                  <a:extLst>
                    <a:ext uri="{9D8B030D-6E8A-4147-A177-3AD203B41FA5}">
                      <a16:colId xmlns:a16="http://schemas.microsoft.com/office/drawing/2014/main" val="691924379"/>
                    </a:ext>
                  </a:extLst>
                </a:gridCol>
                <a:gridCol w="673591">
                  <a:extLst>
                    <a:ext uri="{9D8B030D-6E8A-4147-A177-3AD203B41FA5}">
                      <a16:colId xmlns:a16="http://schemas.microsoft.com/office/drawing/2014/main" val="2547414843"/>
                    </a:ext>
                  </a:extLst>
                </a:gridCol>
                <a:gridCol w="673591">
                  <a:extLst>
                    <a:ext uri="{9D8B030D-6E8A-4147-A177-3AD203B41FA5}">
                      <a16:colId xmlns:a16="http://schemas.microsoft.com/office/drawing/2014/main" val="1230452329"/>
                    </a:ext>
                  </a:extLst>
                </a:gridCol>
                <a:gridCol w="673591">
                  <a:extLst>
                    <a:ext uri="{9D8B030D-6E8A-4147-A177-3AD203B41FA5}">
                      <a16:colId xmlns:a16="http://schemas.microsoft.com/office/drawing/2014/main" val="3641980527"/>
                    </a:ext>
                  </a:extLst>
                </a:gridCol>
                <a:gridCol w="673591">
                  <a:extLst>
                    <a:ext uri="{9D8B030D-6E8A-4147-A177-3AD203B41FA5}">
                      <a16:colId xmlns:a16="http://schemas.microsoft.com/office/drawing/2014/main" val="786123283"/>
                    </a:ext>
                  </a:extLst>
                </a:gridCol>
                <a:gridCol w="673591">
                  <a:extLst>
                    <a:ext uri="{9D8B030D-6E8A-4147-A177-3AD203B41FA5}">
                      <a16:colId xmlns:a16="http://schemas.microsoft.com/office/drawing/2014/main" val="1608820323"/>
                    </a:ext>
                  </a:extLst>
                </a:gridCol>
                <a:gridCol w="673591">
                  <a:extLst>
                    <a:ext uri="{9D8B030D-6E8A-4147-A177-3AD203B41FA5}">
                      <a16:colId xmlns:a16="http://schemas.microsoft.com/office/drawing/2014/main" val="3709310902"/>
                    </a:ext>
                  </a:extLst>
                </a:gridCol>
                <a:gridCol w="673591">
                  <a:extLst>
                    <a:ext uri="{9D8B030D-6E8A-4147-A177-3AD203B41FA5}">
                      <a16:colId xmlns:a16="http://schemas.microsoft.com/office/drawing/2014/main" val="442867165"/>
                    </a:ext>
                  </a:extLst>
                </a:gridCol>
                <a:gridCol w="673591">
                  <a:extLst>
                    <a:ext uri="{9D8B030D-6E8A-4147-A177-3AD203B41FA5}">
                      <a16:colId xmlns:a16="http://schemas.microsoft.com/office/drawing/2014/main" val="281383457"/>
                    </a:ext>
                  </a:extLst>
                </a:gridCol>
                <a:gridCol w="673591">
                  <a:extLst>
                    <a:ext uri="{9D8B030D-6E8A-4147-A177-3AD203B41FA5}">
                      <a16:colId xmlns:a16="http://schemas.microsoft.com/office/drawing/2014/main" val="3655867986"/>
                    </a:ext>
                  </a:extLst>
                </a:gridCol>
                <a:gridCol w="673591">
                  <a:extLst>
                    <a:ext uri="{9D8B030D-6E8A-4147-A177-3AD203B41FA5}">
                      <a16:colId xmlns:a16="http://schemas.microsoft.com/office/drawing/2014/main" val="1306424498"/>
                    </a:ext>
                  </a:extLst>
                </a:gridCol>
                <a:gridCol w="673591">
                  <a:extLst>
                    <a:ext uri="{9D8B030D-6E8A-4147-A177-3AD203B41FA5}">
                      <a16:colId xmlns:a16="http://schemas.microsoft.com/office/drawing/2014/main" val="2738825095"/>
                    </a:ext>
                  </a:extLst>
                </a:gridCol>
                <a:gridCol w="673591">
                  <a:extLst>
                    <a:ext uri="{9D8B030D-6E8A-4147-A177-3AD203B41FA5}">
                      <a16:colId xmlns:a16="http://schemas.microsoft.com/office/drawing/2014/main" val="3798800617"/>
                    </a:ext>
                  </a:extLst>
                </a:gridCol>
              </a:tblGrid>
              <a:tr h="554182">
                <a:tc>
                  <a:txBody>
                    <a:bodyPr/>
                    <a:lstStyle/>
                    <a:p>
                      <a:pPr algn="ctr" fontAlgn="ctr"/>
                      <a:r>
                        <a:rPr lang="en-US" sz="1800" u="none" strike="noStrike">
                          <a:effectLst/>
                        </a:rPr>
                        <a:t>CO</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PO-1</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dirty="0">
                          <a:effectLst/>
                        </a:rPr>
                        <a:t>PO-2</a:t>
                      </a:r>
                      <a:endParaRPr lang="en-US" sz="1800" b="1" i="0" u="none" strike="noStrike" dirty="0">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PO-3</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PO-4</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PO-5</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PO-6</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dirty="0">
                          <a:effectLst/>
                        </a:rPr>
                        <a:t>PO-7</a:t>
                      </a:r>
                      <a:endParaRPr lang="en-US" sz="1800" b="1" i="0" u="none" strike="noStrike" dirty="0">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PO-8</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PO-9</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PO-10</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PO-11</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dirty="0">
                          <a:effectLst/>
                        </a:rPr>
                        <a:t>PO-12</a:t>
                      </a:r>
                      <a:endParaRPr lang="en-US" sz="1800" b="1" i="0" u="none" strike="noStrike" dirty="0">
                        <a:solidFill>
                          <a:srgbClr val="000000"/>
                        </a:solidFill>
                        <a:effectLst/>
                        <a:latin typeface="Calibri" panose="020F0502020204030204" pitchFamily="34" charset="0"/>
                      </a:endParaRPr>
                    </a:p>
                  </a:txBody>
                  <a:tcPr marL="5768" marR="5768" marT="5768" marB="0" anchor="ctr">
                    <a:solidFill>
                      <a:srgbClr val="D4F5FF"/>
                    </a:solidFill>
                  </a:tcPr>
                </a:tc>
                <a:extLst>
                  <a:ext uri="{0D108BD9-81ED-4DB2-BD59-A6C34878D82A}">
                    <a16:rowId xmlns:a16="http://schemas.microsoft.com/office/drawing/2014/main" val="2188784393"/>
                  </a:ext>
                </a:extLst>
              </a:tr>
              <a:tr h="554182">
                <a:tc>
                  <a:txBody>
                    <a:bodyPr/>
                    <a:lstStyle/>
                    <a:p>
                      <a:pPr algn="ctr" fontAlgn="ctr"/>
                      <a:r>
                        <a:rPr lang="en-US" sz="1800" u="none" strike="noStrike" dirty="0">
                          <a:effectLst/>
                        </a:rPr>
                        <a:t>CO1</a:t>
                      </a:r>
                      <a:endParaRPr lang="en-US" sz="1800" b="0" i="0" u="none" strike="noStrike" dirty="0">
                        <a:solidFill>
                          <a:srgbClr val="000000"/>
                        </a:solidFill>
                        <a:effectLst/>
                        <a:latin typeface="Calibri" panose="020F0502020204030204" pitchFamily="34" charset="0"/>
                      </a:endParaRPr>
                    </a:p>
                  </a:txBody>
                  <a:tcPr marL="5768" marR="5768" marT="5768" marB="0" anchor="ctr">
                    <a:solidFill>
                      <a:srgbClr val="E8C0BF"/>
                    </a:solidFill>
                  </a:tcP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dirty="0">
                          <a:effectLst/>
                        </a:rPr>
                        <a:t>-</a:t>
                      </a:r>
                      <a:endParaRPr lang="en-US" sz="1800" b="0" i="0" u="none" strike="noStrike" dirty="0">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693448162"/>
                  </a:ext>
                </a:extLst>
              </a:tr>
              <a:tr h="554182">
                <a:tc>
                  <a:txBody>
                    <a:bodyPr/>
                    <a:lstStyle/>
                    <a:p>
                      <a:pPr algn="ctr" fontAlgn="ctr"/>
                      <a:r>
                        <a:rPr lang="en-US" sz="1800" u="none" strike="noStrike" dirty="0">
                          <a:effectLst/>
                        </a:rPr>
                        <a:t>CO2</a:t>
                      </a:r>
                      <a:endParaRPr lang="en-US" sz="1800" b="0" i="0" u="none" strike="noStrike" dirty="0">
                        <a:solidFill>
                          <a:srgbClr val="000000"/>
                        </a:solidFill>
                        <a:effectLst/>
                        <a:latin typeface="Calibri" panose="020F0502020204030204" pitchFamily="34" charset="0"/>
                      </a:endParaRPr>
                    </a:p>
                  </a:txBody>
                  <a:tcPr marL="5768" marR="5768" marT="5768" marB="0" anchor="ctr">
                    <a:solidFill>
                      <a:srgbClr val="E8C0BF"/>
                    </a:solidFill>
                  </a:tcP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1425901788"/>
                  </a:ext>
                </a:extLst>
              </a:tr>
              <a:tr h="554182">
                <a:tc>
                  <a:txBody>
                    <a:bodyPr/>
                    <a:lstStyle/>
                    <a:p>
                      <a:pPr algn="ctr" fontAlgn="ctr"/>
                      <a:r>
                        <a:rPr lang="en-US" sz="1800" u="none" strike="noStrike" dirty="0">
                          <a:effectLst/>
                        </a:rPr>
                        <a:t>CO3</a:t>
                      </a:r>
                      <a:endParaRPr lang="en-US" sz="1800" b="0" i="0" u="none" strike="noStrike" dirty="0">
                        <a:solidFill>
                          <a:srgbClr val="000000"/>
                        </a:solidFill>
                        <a:effectLst/>
                        <a:latin typeface="Calibri" panose="020F0502020204030204" pitchFamily="34" charset="0"/>
                      </a:endParaRPr>
                    </a:p>
                  </a:txBody>
                  <a:tcPr marL="5768" marR="5768" marT="5768" marB="0" anchor="ctr">
                    <a:solidFill>
                      <a:srgbClr val="E8C0BF"/>
                    </a:solidFill>
                  </a:tcP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4266066842"/>
                  </a:ext>
                </a:extLst>
              </a:tr>
              <a:tr h="554182">
                <a:tc>
                  <a:txBody>
                    <a:bodyPr/>
                    <a:lstStyle/>
                    <a:p>
                      <a:pPr algn="ctr" fontAlgn="ctr"/>
                      <a:r>
                        <a:rPr lang="en-US" sz="1800" u="none" strike="noStrike" dirty="0">
                          <a:effectLst/>
                        </a:rPr>
                        <a:t>CO4</a:t>
                      </a:r>
                      <a:endParaRPr lang="en-US" sz="1800" b="0" i="0" u="none" strike="noStrike" dirty="0">
                        <a:solidFill>
                          <a:srgbClr val="000000"/>
                        </a:solidFill>
                        <a:effectLst/>
                        <a:latin typeface="Calibri" panose="020F0502020204030204" pitchFamily="34" charset="0"/>
                      </a:endParaRPr>
                    </a:p>
                  </a:txBody>
                  <a:tcPr marL="5768" marR="5768" marT="5768" marB="0" anchor="ctr">
                    <a:solidFill>
                      <a:srgbClr val="E8C0BF"/>
                    </a:solidFill>
                  </a:tcP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1979543103"/>
                  </a:ext>
                </a:extLst>
              </a:tr>
              <a:tr h="568037">
                <a:tc>
                  <a:txBody>
                    <a:bodyPr/>
                    <a:lstStyle/>
                    <a:p>
                      <a:pPr algn="ctr" fontAlgn="ctr"/>
                      <a:r>
                        <a:rPr lang="en-US" sz="1800" u="none" strike="noStrike" dirty="0">
                          <a:effectLst/>
                        </a:rPr>
                        <a:t>CO5</a:t>
                      </a:r>
                      <a:endParaRPr lang="en-US" sz="1800" b="0" i="0" u="none" strike="noStrike" dirty="0">
                        <a:solidFill>
                          <a:srgbClr val="000000"/>
                        </a:solidFill>
                        <a:effectLst/>
                        <a:latin typeface="Calibri" panose="020F0502020204030204" pitchFamily="34" charset="0"/>
                      </a:endParaRPr>
                    </a:p>
                  </a:txBody>
                  <a:tcPr marL="5768" marR="5768" marT="5768" marB="0" anchor="ctr">
                    <a:solidFill>
                      <a:srgbClr val="E8C0BF"/>
                    </a:solidFill>
                  </a:tcP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634687372"/>
                  </a:ext>
                </a:extLst>
              </a:tr>
              <a:tr h="242454">
                <a:tc>
                  <a:txBody>
                    <a:bodyPr/>
                    <a:lstStyle/>
                    <a:p>
                      <a:pPr algn="ctr" fontAlgn="ctr"/>
                      <a:r>
                        <a:rPr lang="en-US" sz="1800" b="1" u="none" strike="noStrike" dirty="0">
                          <a:solidFill>
                            <a:srgbClr val="FF0000"/>
                          </a:solidFill>
                          <a:effectLst/>
                        </a:rPr>
                        <a:t>Mean</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1</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1</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3</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2162029946"/>
                  </a:ext>
                </a:extLst>
              </a:tr>
            </a:tbl>
          </a:graphicData>
        </a:graphic>
      </p:graphicFrame>
    </p:spTree>
    <p:extLst>
      <p:ext uri="{BB962C8B-B14F-4D97-AF65-F5344CB8AC3E}">
        <p14:creationId xmlns:p14="http://schemas.microsoft.com/office/powerpoint/2010/main" val="3746287550"/>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NEW SYLLABUS AUTONOMOUS</a:t>
            </a:r>
          </a:p>
          <a:p>
            <a:endParaRPr lang="en-US" sz="1800" dirty="0"/>
          </a:p>
        </p:txBody>
      </p:sp>
      <p:sp>
        <p:nvSpPr>
          <p:cNvPr id="4" name="Date Placeholder 3"/>
          <p:cNvSpPr>
            <a:spLocks noGrp="1"/>
          </p:cNvSpPr>
          <p:nvPr>
            <p:ph type="dt" sz="half" idx="10"/>
          </p:nvPr>
        </p:nvSpPr>
        <p:spPr/>
        <p:txBody>
          <a:bodyPr/>
          <a:lstStyle/>
          <a:p>
            <a:fld id="{980D273F-311A-4B40-A3FA-91B304EA6A0B}"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6406C443-59FF-4C3A-9C35-227A448F0E40}"/>
              </a:ext>
            </a:extLst>
          </p:cNvPr>
          <p:cNvSpPr>
            <a:spLocks noGrp="1"/>
          </p:cNvSpPr>
          <p:nvPr>
            <p:ph type="ftr" sz="quarter" idx="11"/>
          </p:nvPr>
        </p:nvSpPr>
        <p:spPr>
          <a:xfrm>
            <a:off x="3124200" y="6356350"/>
            <a:ext cx="3810000" cy="365125"/>
          </a:xfrm>
        </p:spPr>
        <p:txBody>
          <a:bodyPr/>
          <a:lstStyle/>
          <a:p>
            <a:r>
              <a:rPr lang="fr-FR"/>
              <a:t>Dr. P.P. Giri      EVS (ANC 0302)           Unit II</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r>
              <a:rPr lang="en-US" sz="1800" b="1" dirty="0"/>
              <a:t>1</a:t>
            </a:r>
            <a:r>
              <a:rPr lang="en-US" sz="1800" dirty="0"/>
              <a:t>What are the advantages, limitations and applications of </a:t>
            </a:r>
          </a:p>
          <a:p>
            <a:r>
              <a:rPr lang="en-US" sz="1800" dirty="0"/>
              <a:t>a) Solar energy     b)wind energy     c) hydro power        d) Nuclear energy. </a:t>
            </a:r>
          </a:p>
          <a:p>
            <a:r>
              <a:rPr lang="en-US" sz="1800" dirty="0"/>
              <a:t>2. Describe potential of hydrogen as a future source of energy. </a:t>
            </a:r>
          </a:p>
          <a:p>
            <a:r>
              <a:rPr lang="en-US" sz="1800" dirty="0"/>
              <a:t>3.Differentiate between conventional and non-conventional energy resources.</a:t>
            </a:r>
          </a:p>
          <a:p>
            <a:r>
              <a:rPr lang="en-US" sz="1800" dirty="0"/>
              <a:t> 4.Write the adverse effects of over-exploitation of ground water resources and surface water recourses?</a:t>
            </a:r>
          </a:p>
          <a:p>
            <a:r>
              <a:rPr lang="en-US" sz="1800" dirty="0"/>
              <a:t>5.What are the  main causes of water scarcity? Suggest some preventive measures to conserve water recourses.</a:t>
            </a:r>
          </a:p>
          <a:p>
            <a:r>
              <a:rPr lang="en-US" sz="1800" dirty="0"/>
              <a:t>  6.. What were the different types of hydraulic structures constructed in Ancient India? Give examples.</a:t>
            </a:r>
          </a:p>
          <a:p>
            <a:r>
              <a:rPr lang="en-US" sz="1800" dirty="0"/>
              <a:t>7. How was water conserved in ancient India? Give any four examples in support of your answer.?</a:t>
            </a:r>
          </a:p>
          <a:p>
            <a:r>
              <a:rPr lang="en-US" sz="1800" dirty="0"/>
              <a:t>8. How can I use renewable energy?</a:t>
            </a:r>
          </a:p>
          <a:p>
            <a:r>
              <a:rPr lang="en-US" sz="1800" b="1" dirty="0"/>
              <a:t>9.</a:t>
            </a:r>
            <a:r>
              <a:rPr lang="en-US" sz="1800" dirty="0"/>
              <a:t> What is Rainwater harvesting?</a:t>
            </a:r>
            <a:r>
              <a:rPr lang="en-US" sz="1800" b="1" dirty="0"/>
              <a:t> </a:t>
            </a:r>
            <a:r>
              <a:rPr lang="en-US" sz="1800" dirty="0"/>
              <a:t>Why do we Harvest Rainwater? Discuss the advantages and disadvantages of Rainwater Harvesting</a:t>
            </a:r>
            <a:endParaRPr lang="en-US" sz="1800" b="1" dirty="0"/>
          </a:p>
          <a:p>
            <a:pPr lvl="0"/>
            <a:r>
              <a:rPr lang="en-US" sz="1800" dirty="0"/>
              <a:t>10 Differentiate between hydro electricity and thermal electricity.</a:t>
            </a:r>
          </a:p>
          <a:p>
            <a:pPr lvl="0"/>
            <a:r>
              <a:rPr lang="en-US" sz="1800" dirty="0"/>
              <a:t>11.How nuclear or atomic energy is obtained? Mention the nuclear power stations and the states where they are located.</a:t>
            </a:r>
          </a:p>
          <a:p>
            <a:pPr lvl="0"/>
            <a:endParaRPr lang="en-US" sz="1800" b="1" dirty="0"/>
          </a:p>
          <a:p>
            <a:endParaRPr lang="en-US" sz="1800" dirty="0"/>
          </a:p>
        </p:txBody>
      </p:sp>
      <p:sp>
        <p:nvSpPr>
          <p:cNvPr id="4" name="Date Placeholder 3"/>
          <p:cNvSpPr>
            <a:spLocks noGrp="1"/>
          </p:cNvSpPr>
          <p:nvPr>
            <p:ph type="dt" sz="half" idx="10"/>
          </p:nvPr>
        </p:nvSpPr>
        <p:spPr/>
        <p:txBody>
          <a:bodyPr/>
          <a:lstStyle/>
          <a:p>
            <a:fld id="{4CF78A82-466A-4FE1-B95B-95FDBC6C3BCD}"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Exam(CO2)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3512549E-8B8C-48CB-BA53-AB64C4FD4337}"/>
              </a:ext>
            </a:extLst>
          </p:cNvPr>
          <p:cNvSpPr>
            <a:spLocks noGrp="1"/>
          </p:cNvSpPr>
          <p:nvPr>
            <p:ph type="ftr" sz="quarter" idx="11"/>
          </p:nvPr>
        </p:nvSpPr>
        <p:spPr>
          <a:xfrm>
            <a:off x="3124200" y="6356350"/>
            <a:ext cx="4038600" cy="365125"/>
          </a:xfrm>
        </p:spPr>
        <p:txBody>
          <a:bodyPr/>
          <a:lstStyle/>
          <a:p>
            <a:r>
              <a:rPr lang="fr-FR"/>
              <a:t>Dr. P.P. Giri      EVS (ANC 0302)           Unit II</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EBC16D-0F0A-457C-BFB7-EABB10E4C021}"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Summary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p:cNvSpPr/>
          <p:nvPr/>
        </p:nvSpPr>
        <p:spPr>
          <a:xfrm>
            <a:off x="762000" y="838200"/>
            <a:ext cx="7696200" cy="4247317"/>
          </a:xfrm>
          <a:prstGeom prst="rect">
            <a:avLst/>
          </a:prstGeom>
        </p:spPr>
        <p:txBody>
          <a:bodyPr wrap="square">
            <a:spAutoFit/>
          </a:bodyPr>
          <a:lstStyle/>
          <a:p>
            <a:r>
              <a:rPr lang="en-US" dirty="0"/>
              <a:t>Land is a natural resource of utmost importance. It supports natural vegetation, wildlife, human life, economic activities, transport and communication systems. India has land under a variety of relief features, namely; mountains, plateaus, plains and islands .</a:t>
            </a:r>
          </a:p>
          <a:p>
            <a:endParaRPr lang="en-US" dirty="0"/>
          </a:p>
          <a:p>
            <a:r>
              <a:rPr lang="en-US" dirty="0"/>
              <a:t>The denudation of the soil cover and subsequent washing down is described as soil erosion. The soil erosion is caused due to human activities like deforestation, over-grazing, construction and mining etc. Also, there are some natural forces like wind, glacier and water which lead to soil erosion. Soil erosion is also caused due to defective methods of farming.</a:t>
            </a:r>
          </a:p>
          <a:p>
            <a:r>
              <a:rPr lang="en-US" dirty="0"/>
              <a:t>The running water cuts through the clayey soils and makes deep channels as gullies. The land becomes unfit for cultivation and is known as</a:t>
            </a:r>
            <a:r>
              <a:rPr lang="en-US" b="1" dirty="0"/>
              <a:t> bad land</a:t>
            </a:r>
            <a:r>
              <a:rPr lang="en-US" dirty="0"/>
              <a:t>. When water flows as a sheet over large areas down a slope and the topsoil is washed away, it is known as </a:t>
            </a:r>
            <a:r>
              <a:rPr lang="en-US" b="1" dirty="0"/>
              <a:t>sheet erosion</a:t>
            </a:r>
            <a:r>
              <a:rPr lang="en-US" dirty="0"/>
              <a:t>. Wind blows loose soil off flat or sloping land known as </a:t>
            </a:r>
            <a:r>
              <a:rPr lang="en-US" b="1" dirty="0"/>
              <a:t>wind erosion</a:t>
            </a:r>
            <a:r>
              <a:rPr lang="en-US" dirty="0"/>
              <a:t>.</a:t>
            </a:r>
          </a:p>
        </p:txBody>
      </p:sp>
      <p:sp>
        <p:nvSpPr>
          <p:cNvPr id="2" name="Footer Placeholder 1">
            <a:extLst>
              <a:ext uri="{FF2B5EF4-FFF2-40B4-BE49-F238E27FC236}">
                <a16:creationId xmlns:a16="http://schemas.microsoft.com/office/drawing/2014/main" id="{3AEF5E37-A99B-40DF-AADA-3269A7CCEE31}"/>
              </a:ext>
            </a:extLst>
          </p:cNvPr>
          <p:cNvSpPr>
            <a:spLocks noGrp="1"/>
          </p:cNvSpPr>
          <p:nvPr>
            <p:ph type="ftr" sz="quarter" idx="11"/>
          </p:nvPr>
        </p:nvSpPr>
        <p:spPr>
          <a:xfrm>
            <a:off x="3124200" y="6356350"/>
            <a:ext cx="3733800" cy="365125"/>
          </a:xfrm>
        </p:spPr>
        <p:txBody>
          <a:bodyPr/>
          <a:lstStyle/>
          <a:p>
            <a:r>
              <a:rPr lang="fr-FR"/>
              <a:t>Dr. P.P. Giri      EVS (ANC 0302)           Unit II</a:t>
            </a:r>
            <a:endParaRPr 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F5EE07-B518-4D1B-8A75-214F4577E74D}"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References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305800" cy="3471720"/>
          </a:xfrm>
          <a:prstGeom prst="rect">
            <a:avLst/>
          </a:prstGeom>
          <a:noFill/>
        </p:spPr>
        <p:txBody>
          <a:bodyPr wrap="square" lIns="91440" tIns="45720" rIns="91440" bIns="45720">
            <a:spAutoFit/>
          </a:bodyPr>
          <a:lstStyle/>
          <a:p>
            <a:r>
              <a:rPr lang="en-IN" sz="1800" dirty="0"/>
              <a:t>1. Brady, N.C. 1990. The nature and properties of Soils, Tenth Edition. Mac </a:t>
            </a:r>
            <a:r>
              <a:rPr lang="en-IN" sz="1800" dirty="0" err="1"/>
              <a:t>Millan</a:t>
            </a:r>
            <a:r>
              <a:rPr lang="en-IN" sz="1800" dirty="0"/>
              <a:t> Publishing Co., New York.</a:t>
            </a:r>
            <a:endParaRPr lang="en-US" sz="1800" dirty="0"/>
          </a:p>
          <a:p>
            <a:r>
              <a:rPr lang="en-IN" sz="1800" dirty="0"/>
              <a:t>2. </a:t>
            </a:r>
            <a:r>
              <a:rPr lang="en-IN" sz="1800" dirty="0" err="1"/>
              <a:t>Botkin</a:t>
            </a:r>
            <a:r>
              <a:rPr lang="en-IN" sz="1800" dirty="0"/>
              <a:t>, D.B and </a:t>
            </a:r>
            <a:r>
              <a:rPr lang="en-IN" sz="1800" dirty="0" err="1"/>
              <a:t>Kodler</a:t>
            </a:r>
            <a:r>
              <a:rPr lang="en-IN" sz="1800" dirty="0"/>
              <a:t> E.A., 2000, Environmental Studies : The earth as a living planet. John Wiley and Sons Inc.</a:t>
            </a:r>
            <a:endParaRPr lang="en-US" sz="1800" dirty="0"/>
          </a:p>
          <a:p>
            <a:r>
              <a:rPr lang="en-IN" sz="1800" dirty="0"/>
              <a:t>3. </a:t>
            </a:r>
            <a:r>
              <a:rPr lang="en-IN" sz="1800" dirty="0" err="1"/>
              <a:t>Rao</a:t>
            </a:r>
            <a:r>
              <a:rPr lang="en-IN" sz="1800" dirty="0"/>
              <a:t> M.N. and H.V.N. </a:t>
            </a:r>
            <a:r>
              <a:rPr lang="en-IN" sz="1800" dirty="0" err="1"/>
              <a:t>Rao</a:t>
            </a:r>
            <a:r>
              <a:rPr lang="en-IN" sz="1800" dirty="0"/>
              <a:t>, 1989 : Air Pollution, Tata McGraw Hill Publishing Co. Ltd., New Delhi</a:t>
            </a:r>
            <a:endParaRPr lang="en-US" sz="1800" dirty="0"/>
          </a:p>
          <a:p>
            <a:r>
              <a:rPr lang="en-IN" sz="1800" dirty="0"/>
              <a:t>4. Singh J.S., Singh S.P. and Gupta S.R., 2006, Ecology Environment and Resource Conservation, </a:t>
            </a:r>
            <a:r>
              <a:rPr lang="en-IN" sz="1800" dirty="0" err="1"/>
              <a:t>Anamaya</a:t>
            </a:r>
            <a:r>
              <a:rPr lang="en-IN" sz="1800" dirty="0"/>
              <a:t> Publishers, New Delhi.</a:t>
            </a:r>
            <a:endParaRPr lang="en-US" sz="1800" dirty="0"/>
          </a:p>
          <a:p>
            <a:r>
              <a:rPr lang="en-IN" sz="1800" dirty="0"/>
              <a:t>5.Environmental Studies -Benny Joseph-Tata McgrawHill-2005</a:t>
            </a:r>
          </a:p>
          <a:p>
            <a:endParaRPr lang="en-IN" sz="1800" dirty="0"/>
          </a:p>
          <a:p>
            <a:pPr algn="ctr">
              <a:buNone/>
            </a:pPr>
            <a:endParaRPr lang="en-US" sz="1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2" name="Footer Placeholder 1">
            <a:extLst>
              <a:ext uri="{FF2B5EF4-FFF2-40B4-BE49-F238E27FC236}">
                <a16:creationId xmlns:a16="http://schemas.microsoft.com/office/drawing/2014/main" id="{8DC1EFB1-C384-4776-8BDD-7F2898EA093E}"/>
              </a:ext>
            </a:extLst>
          </p:cNvPr>
          <p:cNvSpPr>
            <a:spLocks noGrp="1"/>
          </p:cNvSpPr>
          <p:nvPr>
            <p:ph type="ftr" sz="quarter" idx="11"/>
          </p:nvPr>
        </p:nvSpPr>
        <p:spPr>
          <a:xfrm>
            <a:off x="3124200" y="6356350"/>
            <a:ext cx="3733800" cy="365125"/>
          </a:xfrm>
        </p:spPr>
        <p:txBody>
          <a:bodyPr/>
          <a:lstStyle/>
          <a:p>
            <a:r>
              <a:rPr lang="fr-FR"/>
              <a:t>Dr. P.P. Giri      EVS (ANC 0302)           Unit II</a:t>
            </a:r>
            <a:endParaRPr lang="en-US" dirty="0"/>
          </a:p>
        </p:txBody>
      </p:sp>
    </p:spTree>
    <p:extLst>
      <p:ext uri="{BB962C8B-B14F-4D97-AF65-F5344CB8AC3E}">
        <p14:creationId xmlns:p14="http://schemas.microsoft.com/office/powerpoint/2010/main" val="255522020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2ADEEA-220D-4FF4-A802-99D65692E401}"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Noida Institute of Engineering and Technology, Greater Noida</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305800" cy="1446550"/>
          </a:xfrm>
          <a:prstGeom prst="rect">
            <a:avLst/>
          </a:prstGeom>
          <a:noFill/>
        </p:spPr>
        <p:txBody>
          <a:bodyPr wrap="square" lIns="91440" tIns="45720" rIns="91440" bIns="45720">
            <a:spAutoFit/>
          </a:bodyPr>
          <a:lstStyle/>
          <a:p>
            <a:pPr algn="ctr">
              <a:buNone/>
            </a:pPr>
            <a:r>
              <a:rPr lang="en-US" sz="8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2" name="Footer Placeholder 1">
            <a:extLst>
              <a:ext uri="{FF2B5EF4-FFF2-40B4-BE49-F238E27FC236}">
                <a16:creationId xmlns:a16="http://schemas.microsoft.com/office/drawing/2014/main" id="{D113BBFA-C403-4E28-B51A-9893E29E8A9B}"/>
              </a:ext>
            </a:extLst>
          </p:cNvPr>
          <p:cNvSpPr>
            <a:spLocks noGrp="1"/>
          </p:cNvSpPr>
          <p:nvPr>
            <p:ph type="ftr" sz="quarter" idx="11"/>
          </p:nvPr>
        </p:nvSpPr>
        <p:spPr>
          <a:xfrm>
            <a:off x="3124200" y="6356350"/>
            <a:ext cx="3962400" cy="365125"/>
          </a:xfrm>
        </p:spPr>
        <p:txBody>
          <a:bodyPr/>
          <a:lstStyle/>
          <a:p>
            <a:r>
              <a:rPr lang="fr-FR"/>
              <a:t>Dr. P.P. Giri      EVS (ANC 0302)           Unit II</a:t>
            </a:r>
            <a:endParaRPr lang="en-US" dirty="0"/>
          </a:p>
        </p:txBody>
      </p:sp>
    </p:spTree>
    <p:extLst>
      <p:ext uri="{BB962C8B-B14F-4D97-AF65-F5344CB8AC3E}">
        <p14:creationId xmlns:p14="http://schemas.microsoft.com/office/powerpoint/2010/main" val="2555220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96CD7A-47A8-4BE4-9B18-1C3058691D81}" type="datetime1">
              <a:rPr lang="en-US" smtClean="0"/>
              <a:t>11/17/2021</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Dr. P.P. Giri      EVS (ANC 0302)           Unit II</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Program Specific Outcome (PSO’s)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15</a:t>
            </a:fld>
            <a:endParaRPr lang="en-US" dirty="0"/>
          </a:p>
        </p:txBody>
      </p:sp>
      <p:sp>
        <p:nvSpPr>
          <p:cNvPr id="10" name="TextBox 9">
            <a:extLst>
              <a:ext uri="{FF2B5EF4-FFF2-40B4-BE49-F238E27FC236}">
                <a16:creationId xmlns:a16="http://schemas.microsoft.com/office/drawing/2014/main" id="{C1A44D11-6E59-4C7C-A6E7-F1553F982DBB}"/>
              </a:ext>
            </a:extLst>
          </p:cNvPr>
          <p:cNvSpPr txBox="1"/>
          <p:nvPr/>
        </p:nvSpPr>
        <p:spPr>
          <a:xfrm>
            <a:off x="304800" y="1081400"/>
            <a:ext cx="8686798" cy="461665"/>
          </a:xfrm>
          <a:prstGeom prst="rect">
            <a:avLst/>
          </a:prstGeom>
          <a:noFill/>
        </p:spPr>
        <p:txBody>
          <a:bodyPr wrap="square">
            <a:spAutoFit/>
          </a:bodyPr>
          <a:lstStyle/>
          <a:p>
            <a:r>
              <a:rPr lang="en-US" sz="2400" dirty="0"/>
              <a:t>Not applicable </a:t>
            </a:r>
          </a:p>
        </p:txBody>
      </p:sp>
    </p:spTree>
    <p:extLst>
      <p:ext uri="{BB962C8B-B14F-4D97-AF65-F5344CB8AC3E}">
        <p14:creationId xmlns:p14="http://schemas.microsoft.com/office/powerpoint/2010/main" val="309163435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E0D990-ACDF-4A04-B245-265FA30ABAA2}" type="datetime1">
              <a:rPr lang="en-US" smtClean="0"/>
              <a:t>11/17/2021</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Dr. P.P. Giri      EVS (ANC 0302)           Unit II</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COs and PSOs Mapping</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16</a:t>
            </a:fld>
            <a:endParaRPr lang="en-US" dirty="0"/>
          </a:p>
        </p:txBody>
      </p:sp>
      <p:sp>
        <p:nvSpPr>
          <p:cNvPr id="10" name="TextBox 9">
            <a:extLst>
              <a:ext uri="{FF2B5EF4-FFF2-40B4-BE49-F238E27FC236}">
                <a16:creationId xmlns:a16="http://schemas.microsoft.com/office/drawing/2014/main" id="{C1A44D11-6E59-4C7C-A6E7-F1553F982DBB}"/>
              </a:ext>
            </a:extLst>
          </p:cNvPr>
          <p:cNvSpPr txBox="1"/>
          <p:nvPr/>
        </p:nvSpPr>
        <p:spPr>
          <a:xfrm>
            <a:off x="304800" y="1081400"/>
            <a:ext cx="8686798" cy="461665"/>
          </a:xfrm>
          <a:prstGeom prst="rect">
            <a:avLst/>
          </a:prstGeom>
          <a:noFill/>
        </p:spPr>
        <p:txBody>
          <a:bodyPr wrap="square">
            <a:spAutoFit/>
          </a:bodyPr>
          <a:lstStyle/>
          <a:p>
            <a:r>
              <a:rPr lang="en-US" sz="2400" dirty="0"/>
              <a:t>Not applicable </a:t>
            </a:r>
          </a:p>
        </p:txBody>
      </p:sp>
    </p:spTree>
    <p:extLst>
      <p:ext uri="{BB962C8B-B14F-4D97-AF65-F5344CB8AC3E}">
        <p14:creationId xmlns:p14="http://schemas.microsoft.com/office/powerpoint/2010/main" val="183827906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6BA3CF-0207-4750-BDB0-C931CDE519F7}" type="datetime1">
              <a:rPr lang="en-US" smtClean="0"/>
              <a:t>11/17/2021</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Dr. P.P. Giri      EVS (ANC 0302)           Unit II</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Program Educational Objectives (PEOs)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17</a:t>
            </a:fld>
            <a:endParaRPr lang="en-US" dirty="0"/>
          </a:p>
        </p:txBody>
      </p:sp>
      <p:sp>
        <p:nvSpPr>
          <p:cNvPr id="10" name="TextBox 9">
            <a:extLst>
              <a:ext uri="{FF2B5EF4-FFF2-40B4-BE49-F238E27FC236}">
                <a16:creationId xmlns:a16="http://schemas.microsoft.com/office/drawing/2014/main" id="{C1A44D11-6E59-4C7C-A6E7-F1553F982DBB}"/>
              </a:ext>
            </a:extLst>
          </p:cNvPr>
          <p:cNvSpPr txBox="1"/>
          <p:nvPr/>
        </p:nvSpPr>
        <p:spPr>
          <a:xfrm>
            <a:off x="304800" y="1081400"/>
            <a:ext cx="8686798" cy="461665"/>
          </a:xfrm>
          <a:prstGeom prst="rect">
            <a:avLst/>
          </a:prstGeom>
          <a:noFill/>
        </p:spPr>
        <p:txBody>
          <a:bodyPr wrap="square">
            <a:spAutoFit/>
          </a:bodyPr>
          <a:lstStyle/>
          <a:p>
            <a:r>
              <a:rPr lang="en-US" sz="2400" dirty="0"/>
              <a:t>Not applicable </a:t>
            </a:r>
          </a:p>
        </p:txBody>
      </p:sp>
    </p:spTree>
    <p:extLst>
      <p:ext uri="{BB962C8B-B14F-4D97-AF65-F5344CB8AC3E}">
        <p14:creationId xmlns:p14="http://schemas.microsoft.com/office/powerpoint/2010/main" val="45831233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BE06D0-8A64-4FEC-9ACB-5F0293612862}" type="datetime1">
              <a:rPr lang="en-US" smtClean="0"/>
              <a:t>11/17/2021</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Dr. P.P. Giri      EVS (ANC 0302)           Unit II</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Result Analysis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18</a:t>
            </a:fld>
            <a:endParaRPr lang="en-US" dirty="0"/>
          </a:p>
        </p:txBody>
      </p:sp>
      <p:sp>
        <p:nvSpPr>
          <p:cNvPr id="10" name="TextBox 9">
            <a:extLst>
              <a:ext uri="{FF2B5EF4-FFF2-40B4-BE49-F238E27FC236}">
                <a16:creationId xmlns:a16="http://schemas.microsoft.com/office/drawing/2014/main" id="{C1A44D11-6E59-4C7C-A6E7-F1553F982DBB}"/>
              </a:ext>
            </a:extLst>
          </p:cNvPr>
          <p:cNvSpPr txBox="1"/>
          <p:nvPr/>
        </p:nvSpPr>
        <p:spPr>
          <a:xfrm>
            <a:off x="304800" y="1081400"/>
            <a:ext cx="8686798" cy="461665"/>
          </a:xfrm>
          <a:prstGeom prst="rect">
            <a:avLst/>
          </a:prstGeom>
          <a:noFill/>
        </p:spPr>
        <p:txBody>
          <a:bodyPr wrap="square">
            <a:spAutoFit/>
          </a:bodyPr>
          <a:lstStyle/>
          <a:p>
            <a:r>
              <a:rPr lang="en-US" sz="2400" dirty="0"/>
              <a:t>Not Available (first time included)</a:t>
            </a:r>
          </a:p>
        </p:txBody>
      </p:sp>
    </p:spTree>
    <p:extLst>
      <p:ext uri="{BB962C8B-B14F-4D97-AF65-F5344CB8AC3E}">
        <p14:creationId xmlns:p14="http://schemas.microsoft.com/office/powerpoint/2010/main" val="134197900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A093DC-6FAC-43AC-9612-26C6A2E7D9AE}" type="datetime1">
              <a:rPr lang="en-US" smtClean="0"/>
              <a:t>11/17/2021</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Dr. P.P. Giri      EVS (ANC 0302)           Unit II</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End Semester Question Paper Templates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19</a:t>
            </a:fld>
            <a:endParaRPr lang="en-US" dirty="0"/>
          </a:p>
        </p:txBody>
      </p:sp>
    </p:spTree>
    <p:extLst>
      <p:ext uri="{BB962C8B-B14F-4D97-AF65-F5344CB8AC3E}">
        <p14:creationId xmlns:p14="http://schemas.microsoft.com/office/powerpoint/2010/main" val="56885688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B4405ACE-9154-4614-87B4-3221AADC49D4}" type="datetime1">
              <a:rPr lang="en-US" smtClean="0"/>
              <a:t>11/17/2021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2</a:t>
            </a:fld>
            <a:endParaRPr lang="en-US"/>
          </a:p>
        </p:txBody>
      </p:sp>
      <p:sp>
        <p:nvSpPr>
          <p:cNvPr id="13" name="Footer Placeholder 12"/>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P.P. Giri      EVS (ANC 0302)           Unit II</a:t>
            </a:r>
            <a:endParaRPr lang="en-US" dirty="0"/>
          </a:p>
        </p:txBody>
      </p:sp>
      <p:sp>
        <p:nvSpPr>
          <p:cNvPr id="14" name="Subtitle 2">
            <a:extLst>
              <a:ext uri="{FF2B5EF4-FFF2-40B4-BE49-F238E27FC236}">
                <a16:creationId xmlns:a16="http://schemas.microsoft.com/office/drawing/2014/main" id="{CAB57AC4-5C25-496B-BDC7-2CFC65F4B029}"/>
              </a:ext>
            </a:extLst>
          </p:cNvPr>
          <p:cNvSpPr txBox="1">
            <a:spLocks/>
          </p:cNvSpPr>
          <p:nvPr/>
        </p:nvSpPr>
        <p:spPr>
          <a:xfrm>
            <a:off x="2104418" y="2064055"/>
            <a:ext cx="6096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Subject</a:t>
            </a:r>
            <a:r>
              <a:rPr kumimoji="0" lang="en-US" sz="2000" b="1" i="0" u="none" strike="noStrike" kern="1200" cap="none" spc="0" normalizeH="0" noProof="0" dirty="0">
                <a:ln>
                  <a:noFill/>
                </a:ln>
                <a:solidFill>
                  <a:schemeClr val="tx1"/>
                </a:solidFill>
                <a:effectLst/>
                <a:uLnTx/>
                <a:uFillTx/>
                <a:latin typeface="+mn-lt"/>
                <a:ea typeface="+mn-ea"/>
                <a:cs typeface="+mn-cs"/>
              </a:rPr>
              <a:t> /Course Name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baseline="0" dirty="0">
                <a:solidFill>
                  <a:schemeClr val="tx1"/>
                </a:solidFill>
              </a:rPr>
              <a:t>Environmental science</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a:extLst>
              <a:ext uri="{FF2B5EF4-FFF2-40B4-BE49-F238E27FC236}">
                <a16:creationId xmlns:a16="http://schemas.microsoft.com/office/drawing/2014/main" id="{45407675-3BC8-44C0-A906-B7A8F8E33158}"/>
              </a:ext>
            </a:extLst>
          </p:cNvPr>
          <p:cNvSpPr txBox="1">
            <a:spLocks/>
          </p:cNvSpPr>
          <p:nvPr/>
        </p:nvSpPr>
        <p:spPr>
          <a:xfrm>
            <a:off x="2099554" y="4276420"/>
            <a:ext cx="6011692" cy="55653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Year</a:t>
            </a:r>
            <a:r>
              <a:rPr kumimoji="0" lang="en-US" sz="2000" b="1" i="0" u="none" strike="noStrike" kern="1200" cap="none" spc="0" normalizeH="0" noProof="0" dirty="0">
                <a:ln>
                  <a:noFill/>
                </a:ln>
                <a:solidFill>
                  <a:schemeClr val="tx1"/>
                </a:solidFill>
                <a:effectLst/>
                <a:uLnTx/>
                <a:uFillTx/>
                <a:latin typeface="+mn-lt"/>
                <a:ea typeface="+mn-ea"/>
                <a:cs typeface="+mn-cs"/>
              </a:rPr>
              <a:t> –II</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8" name="Subtitle 2">
            <a:extLst>
              <a:ext uri="{FF2B5EF4-FFF2-40B4-BE49-F238E27FC236}">
                <a16:creationId xmlns:a16="http://schemas.microsoft.com/office/drawing/2014/main" id="{69F7F13F-5A0C-45FA-929E-574D642C595E}"/>
              </a:ext>
            </a:extLst>
          </p:cNvPr>
          <p:cNvSpPr txBox="1">
            <a:spLocks/>
          </p:cNvSpPr>
          <p:nvPr/>
        </p:nvSpPr>
        <p:spPr>
          <a:xfrm>
            <a:off x="2141706" y="3286920"/>
            <a:ext cx="6011693"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Subject</a:t>
            </a:r>
            <a:r>
              <a:rPr kumimoji="0" lang="en-US" sz="2000" b="1" i="0" u="none" strike="noStrike" kern="1200" cap="none" spc="0" normalizeH="0" noProof="0" dirty="0">
                <a:ln>
                  <a:noFill/>
                </a:ln>
                <a:solidFill>
                  <a:schemeClr val="tx1"/>
                </a:solidFill>
                <a:effectLst/>
                <a:uLnTx/>
                <a:uFillTx/>
                <a:latin typeface="+mn-lt"/>
                <a:ea typeface="+mn-ea"/>
                <a:cs typeface="+mn-cs"/>
              </a:rPr>
              <a:t> /Course Code</a:t>
            </a:r>
            <a:endParaRPr lang="en-US" sz="2000" b="1"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noProof="0" dirty="0">
                <a:ln>
                  <a:noFill/>
                </a:ln>
                <a:solidFill>
                  <a:schemeClr val="tx1"/>
                </a:solidFill>
                <a:effectLst/>
                <a:uLnTx/>
                <a:uFillTx/>
                <a:latin typeface="+mn-lt"/>
                <a:ea typeface="+mn-ea"/>
                <a:cs typeface="+mn-cs"/>
              </a:rPr>
              <a:t>ANC0302 / ANC0402</a:t>
            </a:r>
          </a:p>
        </p:txBody>
      </p:sp>
      <p:sp>
        <p:nvSpPr>
          <p:cNvPr id="19" name="Subtitle 2">
            <a:extLst>
              <a:ext uri="{FF2B5EF4-FFF2-40B4-BE49-F238E27FC236}">
                <a16:creationId xmlns:a16="http://schemas.microsoft.com/office/drawing/2014/main" id="{E82E45C6-F524-4844-8BEE-DE674B1E33DA}"/>
              </a:ext>
            </a:extLst>
          </p:cNvPr>
          <p:cNvSpPr txBox="1">
            <a:spLocks/>
          </p:cNvSpPr>
          <p:nvPr/>
        </p:nvSpPr>
        <p:spPr>
          <a:xfrm>
            <a:off x="2057400" y="883258"/>
            <a:ext cx="6096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schemeClr val="tx1"/>
                </a:solidFill>
                <a:effectLst/>
                <a:uLnTx/>
                <a:uFillTx/>
                <a:latin typeface="+mn-lt"/>
                <a:ea typeface="+mn-ea"/>
                <a:cs typeface="+mn-cs"/>
              </a:rPr>
              <a:t>Subject</a:t>
            </a:r>
            <a:r>
              <a:rPr kumimoji="0" lang="en-US" sz="2800" b="1" i="0" u="none" strike="noStrike" kern="1200" cap="none" spc="0" normalizeH="0" noProof="0" dirty="0">
                <a:ln>
                  <a:noFill/>
                </a:ln>
                <a:solidFill>
                  <a:schemeClr val="tx1"/>
                </a:solidFill>
                <a:effectLst/>
                <a:uLnTx/>
                <a:uFillTx/>
                <a:latin typeface="+mn-lt"/>
                <a:ea typeface="+mn-ea"/>
                <a:cs typeface="+mn-cs"/>
              </a:rPr>
              <a:t> /Course Details</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20" name="Subtitle 2">
            <a:extLst>
              <a:ext uri="{FF2B5EF4-FFF2-40B4-BE49-F238E27FC236}">
                <a16:creationId xmlns:a16="http://schemas.microsoft.com/office/drawing/2014/main" id="{0D4AD3A2-2D86-418B-BCFB-7E60685CA69A}"/>
              </a:ext>
            </a:extLst>
          </p:cNvPr>
          <p:cNvSpPr txBox="1">
            <a:spLocks/>
          </p:cNvSpPr>
          <p:nvPr/>
        </p:nvSpPr>
        <p:spPr>
          <a:xfrm>
            <a:off x="2141707" y="5175553"/>
            <a:ext cx="6011692"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br>
              <a:rPr kumimoji="0" lang="en-US" sz="2000" b="1" i="0" u="none" strike="noStrike" kern="1200" cap="none" spc="0" normalizeH="0" noProof="0" dirty="0">
                <a:ln>
                  <a:noFill/>
                </a:ln>
                <a:solidFill>
                  <a:schemeClr val="tx1"/>
                </a:solidFill>
                <a:effectLst/>
                <a:uLnTx/>
                <a:uFillTx/>
                <a:latin typeface="+mn-lt"/>
                <a:ea typeface="+mn-ea"/>
                <a:cs typeface="+mn-cs"/>
              </a:rPr>
            </a:br>
            <a:r>
              <a:rPr kumimoji="0" lang="en-US" sz="2000" b="1" i="0" u="none" strike="noStrike" kern="1200" cap="none" spc="0" normalizeH="0" noProof="0" dirty="0">
                <a:ln>
                  <a:noFill/>
                </a:ln>
                <a:solidFill>
                  <a:schemeClr val="tx1"/>
                </a:solidFill>
                <a:effectLst/>
                <a:uLnTx/>
                <a:uFillTx/>
                <a:latin typeface="+mn-lt"/>
                <a:ea typeface="+mn-ea"/>
                <a:cs typeface="+mn-cs"/>
              </a:rPr>
              <a:t>Semester –III/IV</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15061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839200" cy="5310586"/>
          </a:xfrm>
        </p:spPr>
        <p:txBody>
          <a:bodyPr>
            <a:normAutofit/>
          </a:bodyPr>
          <a:lstStyle/>
          <a:p>
            <a:pPr algn="just"/>
            <a:r>
              <a:rPr lang="en-US" sz="2000" dirty="0">
                <a:latin typeface="Times New Roman" panose="02020603050405020304" pitchFamily="18" charset="0"/>
                <a:cs typeface="Times New Roman" panose="02020603050405020304" pitchFamily="18" charset="0"/>
              </a:rPr>
              <a:t>Environmental studies are the study of human interaction with the environment and in the interests of solving complex problems. </a:t>
            </a:r>
          </a:p>
          <a:p>
            <a:pPr algn="just"/>
            <a:r>
              <a:rPr lang="en-US" sz="2000" dirty="0">
                <a:latin typeface="Times New Roman" panose="02020603050405020304" pitchFamily="18" charset="0"/>
                <a:cs typeface="Times New Roman" panose="02020603050405020304" pitchFamily="18" charset="0"/>
              </a:rPr>
              <a:t>Environment includes which we are directly or indirectly dependent for our survival, whether it is living component like animals, plants or non living component like soil, air and water.</a:t>
            </a:r>
          </a:p>
          <a:p>
            <a:pPr algn="just"/>
            <a:r>
              <a:rPr lang="en-US" sz="2000" dirty="0">
                <a:latin typeface="Times New Roman" panose="02020603050405020304" pitchFamily="18" charset="0"/>
                <a:cs typeface="Times New Roman" panose="02020603050405020304" pitchFamily="18" charset="0"/>
              </a:rPr>
              <a:t>The biologist Jacob Van </a:t>
            </a:r>
            <a:r>
              <a:rPr lang="en-US" sz="2000" dirty="0" err="1">
                <a:latin typeface="Times New Roman" panose="02020603050405020304" pitchFamily="18" charset="0"/>
                <a:cs typeface="Times New Roman" panose="02020603050405020304" pitchFamily="18" charset="0"/>
              </a:rPr>
              <a:t>Uerkal</a:t>
            </a:r>
            <a:r>
              <a:rPr lang="en-US" sz="2000" dirty="0">
                <a:latin typeface="Times New Roman" panose="02020603050405020304" pitchFamily="18" charset="0"/>
                <a:cs typeface="Times New Roman" panose="02020603050405020304" pitchFamily="18" charset="0"/>
              </a:rPr>
              <a:t> (1864-1944) introduced the term ‘environment’</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Video: https://www.youtube.com/watch?v=7G3eXI_DPn8</a:t>
            </a:r>
            <a:endParaRPr lang="en-US" sz="1800" dirty="0"/>
          </a:p>
        </p:txBody>
      </p:sp>
      <p:sp>
        <p:nvSpPr>
          <p:cNvPr id="4" name="Date Placeholder 3"/>
          <p:cNvSpPr>
            <a:spLocks noGrp="1"/>
          </p:cNvSpPr>
          <p:nvPr>
            <p:ph type="dt" sz="half" idx="10"/>
          </p:nvPr>
        </p:nvSpPr>
        <p:spPr/>
        <p:txBody>
          <a:bodyPr/>
          <a:lstStyle/>
          <a:p>
            <a:fld id="{C14CE149-D5F8-491C-B6BD-E8AE9A2270A0}" type="datetime1">
              <a:rPr lang="en-US" smtClean="0"/>
              <a:t>11/17/2021</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Dr. P.P. Giri      EVS (ANC 0302)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40283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solidFill>
                  <a:prstClr val="black"/>
                </a:solidFill>
                <a:ea typeface="+mj-ea"/>
                <a:cs typeface="+mj-cs"/>
              </a:rPr>
              <a:t>Brief Introduction about the Subject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id="{80DB584A-BE7F-43BB-8983-A64CB1553BC7}"/>
              </a:ext>
            </a:extLst>
          </p:cNvPr>
          <p:cNvPicPr>
            <a:picLocks noChangeAspect="1"/>
          </p:cNvPicPr>
          <p:nvPr/>
        </p:nvPicPr>
        <p:blipFill>
          <a:blip r:embed="rId3"/>
          <a:stretch>
            <a:fillRect/>
          </a:stretch>
        </p:blipFill>
        <p:spPr>
          <a:xfrm>
            <a:off x="5867400" y="4157307"/>
            <a:ext cx="3276600" cy="1842188"/>
          </a:xfrm>
          <a:prstGeom prst="rect">
            <a:avLst/>
          </a:prstGeom>
        </p:spPr>
      </p:pic>
    </p:spTree>
    <p:extLst>
      <p:ext uri="{BB962C8B-B14F-4D97-AF65-F5344CB8AC3E}">
        <p14:creationId xmlns:p14="http://schemas.microsoft.com/office/powerpoint/2010/main" val="4195553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841EF187-EE4D-4D7B-84B6-35233267E9D8}" type="datetime1">
              <a:rPr lang="en-US" smtClean="0"/>
              <a:t>11/17/2021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21</a:t>
            </a:fld>
            <a:endParaRPr lang="en-US"/>
          </a:p>
        </p:txBody>
      </p:sp>
      <p:sp>
        <p:nvSpPr>
          <p:cNvPr id="15" name="Subtitle 2">
            <a:extLst>
              <a:ext uri="{FF2B5EF4-FFF2-40B4-BE49-F238E27FC236}">
                <a16:creationId xmlns:a16="http://schemas.microsoft.com/office/drawing/2014/main" id="{C84810CA-C504-41C4-96F5-AD4D2662F4E2}"/>
              </a:ext>
            </a:extLst>
          </p:cNvPr>
          <p:cNvSpPr txBox="1">
            <a:spLocks/>
          </p:cNvSpPr>
          <p:nvPr/>
        </p:nvSpPr>
        <p:spPr>
          <a:xfrm>
            <a:off x="2494935" y="930275"/>
            <a:ext cx="4724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II</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Content Placeholder 2">
            <a:extLst>
              <a:ext uri="{FF2B5EF4-FFF2-40B4-BE49-F238E27FC236}">
                <a16:creationId xmlns:a16="http://schemas.microsoft.com/office/drawing/2014/main" id="{4BB4A3A6-F2B0-45A1-8181-7CFDF5D74181}"/>
              </a:ext>
            </a:extLst>
          </p:cNvPr>
          <p:cNvSpPr txBox="1">
            <a:spLocks/>
          </p:cNvSpPr>
          <p:nvPr/>
        </p:nvSpPr>
        <p:spPr>
          <a:xfrm>
            <a:off x="381000" y="1708150"/>
            <a:ext cx="8534400" cy="396081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a:solidFill>
                  <a:schemeClr val="tx1"/>
                </a:solidFill>
              </a:rPr>
              <a:t>UNIT-II (Natural Resources and Associated Problems)</a:t>
            </a:r>
            <a:endParaRPr lang="en-US" sz="1800" b="1" dirty="0">
              <a:solidFill>
                <a:schemeClr val="tx1"/>
              </a:solidFill>
            </a:endParaRPr>
          </a:p>
          <a:p>
            <a:pPr algn="just"/>
            <a:r>
              <a:rPr lang="en-US" sz="2000" dirty="0">
                <a:solidFill>
                  <a:schemeClr val="tx1"/>
                </a:solidFill>
              </a:rPr>
              <a:t>Natural resources and associated problems. </a:t>
            </a:r>
          </a:p>
          <a:p>
            <a:pPr algn="just"/>
            <a:r>
              <a:rPr lang="en-US" sz="2000" b="1" dirty="0">
                <a:solidFill>
                  <a:schemeClr val="tx1"/>
                </a:solidFill>
              </a:rPr>
              <a:t>Forest resources: </a:t>
            </a:r>
            <a:r>
              <a:rPr lang="en-US" sz="2000" dirty="0">
                <a:solidFill>
                  <a:schemeClr val="tx1"/>
                </a:solidFill>
              </a:rPr>
              <a:t>Use and over-exploitation, deforestation. Timber extraction, mining, dams and their effects on forest and tribal people.</a:t>
            </a:r>
          </a:p>
          <a:p>
            <a:pPr algn="just"/>
            <a:r>
              <a:rPr lang="en-US" sz="2000" dirty="0">
                <a:solidFill>
                  <a:schemeClr val="tx1"/>
                </a:solidFill>
              </a:rPr>
              <a:t>Mineral resources: Use and exploitation, environmental effects of extracting and using mineral resources. </a:t>
            </a:r>
          </a:p>
          <a:p>
            <a:pPr algn="just"/>
            <a:r>
              <a:rPr lang="en-US" sz="2000" b="1" dirty="0">
                <a:solidFill>
                  <a:schemeClr val="tx1"/>
                </a:solidFill>
              </a:rPr>
              <a:t>Food resources: </a:t>
            </a:r>
            <a:r>
              <a:rPr lang="en-US" sz="2000" dirty="0">
                <a:solidFill>
                  <a:schemeClr val="tx1"/>
                </a:solidFill>
              </a:rPr>
              <a:t>World food problems, changes caused by agriculture and over-grazing, effects of modern agriculture, fertilizer-pesticide problems, water logging, salinity.</a:t>
            </a:r>
          </a:p>
          <a:p>
            <a:pPr algn="just"/>
            <a:r>
              <a:rPr lang="en-US" sz="2000" b="1" dirty="0">
                <a:solidFill>
                  <a:schemeClr val="tx1"/>
                </a:solidFill>
              </a:rPr>
              <a:t>Land resources:</a:t>
            </a:r>
            <a:r>
              <a:rPr lang="en-US" sz="2000" dirty="0">
                <a:solidFill>
                  <a:schemeClr val="tx1"/>
                </a:solidFill>
              </a:rPr>
              <a:t> Land as a resource, land degradation, man induced landslides. Equitable use of resources for sustainable lifestyles.</a:t>
            </a:r>
          </a:p>
          <a:p>
            <a:pPr algn="just"/>
            <a:r>
              <a:rPr lang="en-US" sz="2000" b="1" dirty="0">
                <a:solidFill>
                  <a:schemeClr val="tx1"/>
                </a:solidFill>
              </a:rPr>
              <a:t>Non Renewable Energy Resources:</a:t>
            </a:r>
            <a:r>
              <a:rPr lang="en-US" sz="2000" dirty="0">
                <a:solidFill>
                  <a:schemeClr val="tx1"/>
                </a:solidFill>
              </a:rPr>
              <a:t> Fossil fuels and their reserves, Nuclear energy, types, uses and effects, </a:t>
            </a:r>
          </a:p>
          <a:p>
            <a:pPr algn="just"/>
            <a:r>
              <a:rPr lang="en-US" sz="2000" b="1" dirty="0">
                <a:solidFill>
                  <a:schemeClr val="tx1"/>
                </a:solidFill>
              </a:rPr>
              <a:t>Renewable Energy Resources: </a:t>
            </a:r>
            <a:r>
              <a:rPr lang="en-US" sz="2000" dirty="0">
                <a:solidFill>
                  <a:schemeClr val="tx1"/>
                </a:solidFill>
              </a:rPr>
              <a:t>hydropower, Solar energy, geothermal, tidal and wind energy, Biomass energy, biogas and its advantages.</a:t>
            </a:r>
          </a:p>
          <a:p>
            <a:endParaRPr lang="en-US" sz="1800" dirty="0">
              <a:solidFill>
                <a:schemeClr val="tx1"/>
              </a:solidFill>
            </a:endParaRPr>
          </a:p>
        </p:txBody>
      </p:sp>
      <p:sp>
        <p:nvSpPr>
          <p:cNvPr id="3" name="Footer Placeholder 2">
            <a:extLst>
              <a:ext uri="{FF2B5EF4-FFF2-40B4-BE49-F238E27FC236}">
                <a16:creationId xmlns:a16="http://schemas.microsoft.com/office/drawing/2014/main" id="{0D1637DC-E74A-4097-9225-9058EA558670}"/>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137102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239DD44-80D6-4F36-B048-B88BCE91DD52}" type="datetime1">
              <a:rPr lang="en-US" smtClean="0"/>
              <a:t>11/17/2021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5012E04B-D740-4395-B017-10C80D277732}"/>
              </a:ext>
            </a:extLst>
          </p:cNvPr>
          <p:cNvSpPr txBox="1"/>
          <p:nvPr/>
        </p:nvSpPr>
        <p:spPr>
          <a:xfrm>
            <a:off x="457200" y="836282"/>
            <a:ext cx="8229600" cy="5355312"/>
          </a:xfrm>
          <a:prstGeom prst="rect">
            <a:avLst/>
          </a:prstGeom>
          <a:noFill/>
        </p:spPr>
        <p:txBody>
          <a:bodyPr wrap="square">
            <a:spAutoFit/>
          </a:bodyPr>
          <a:lstStyle/>
          <a:p>
            <a:pPr algn="just"/>
            <a:r>
              <a:rPr lang="en-US" sz="1800" b="1" dirty="0"/>
              <a:t>Forest resources: </a:t>
            </a:r>
          </a:p>
          <a:p>
            <a:pPr marL="285750" indent="-285750" algn="just">
              <a:buFont typeface="Arial" panose="020B0604020202020204" pitchFamily="34" charset="0"/>
              <a:buChar char="•"/>
            </a:pPr>
            <a:r>
              <a:rPr lang="en-US" sz="1800" dirty="0"/>
              <a:t>Use and over-exploitation,</a:t>
            </a:r>
          </a:p>
          <a:p>
            <a:pPr marL="285750" indent="-285750" algn="just">
              <a:buFont typeface="Arial" panose="020B0604020202020204" pitchFamily="34" charset="0"/>
              <a:buChar char="•"/>
            </a:pPr>
            <a:r>
              <a:rPr lang="en-US" dirty="0"/>
              <a:t>D</a:t>
            </a:r>
            <a:r>
              <a:rPr lang="en-US" sz="1800" dirty="0"/>
              <a:t>eforestation. </a:t>
            </a:r>
          </a:p>
          <a:p>
            <a:pPr marL="285750" indent="-285750" algn="just">
              <a:buFont typeface="Arial" panose="020B0604020202020204" pitchFamily="34" charset="0"/>
              <a:buChar char="•"/>
            </a:pPr>
            <a:r>
              <a:rPr lang="en-US" sz="1800" dirty="0"/>
              <a:t>Timber extraction, mining, dams and </a:t>
            </a:r>
          </a:p>
          <a:p>
            <a:pPr marL="285750" indent="-285750" algn="just">
              <a:buFont typeface="Arial" panose="020B0604020202020204" pitchFamily="34" charset="0"/>
              <a:buChar char="•"/>
            </a:pPr>
            <a:r>
              <a:rPr lang="en-US" dirty="0"/>
              <a:t>T</a:t>
            </a:r>
            <a:r>
              <a:rPr lang="en-US" sz="1800" dirty="0"/>
              <a:t>heir effects on forest and tribal people.</a:t>
            </a:r>
          </a:p>
          <a:p>
            <a:pPr algn="just"/>
            <a:r>
              <a:rPr lang="en-US" sz="1800" b="1" dirty="0"/>
              <a:t>Mineral resources: </a:t>
            </a:r>
          </a:p>
          <a:p>
            <a:pPr marL="285750" indent="-285750" algn="just">
              <a:buFont typeface="Arial" panose="020B0604020202020204" pitchFamily="34" charset="0"/>
              <a:buChar char="•"/>
            </a:pPr>
            <a:r>
              <a:rPr lang="en-US" sz="1800" dirty="0"/>
              <a:t>Use and exploitation, </a:t>
            </a:r>
          </a:p>
          <a:p>
            <a:pPr marL="285750" indent="-285750" algn="just">
              <a:buFont typeface="Arial" panose="020B0604020202020204" pitchFamily="34" charset="0"/>
              <a:buChar char="•"/>
            </a:pPr>
            <a:r>
              <a:rPr lang="en-US" dirty="0"/>
              <a:t>E</a:t>
            </a:r>
            <a:r>
              <a:rPr lang="en-US" sz="1800" dirty="0"/>
              <a:t>nvironmental effects of extracting and using mineral resources. </a:t>
            </a:r>
          </a:p>
          <a:p>
            <a:pPr algn="just"/>
            <a:r>
              <a:rPr lang="en-US" sz="1800" b="1" dirty="0"/>
              <a:t>Food resources: </a:t>
            </a:r>
          </a:p>
          <a:p>
            <a:pPr marL="285750" indent="-285750" algn="just">
              <a:buFont typeface="Arial" panose="020B0604020202020204" pitchFamily="34" charset="0"/>
              <a:buChar char="•"/>
            </a:pPr>
            <a:r>
              <a:rPr lang="en-US" sz="1800" dirty="0"/>
              <a:t>World food problems, </a:t>
            </a:r>
          </a:p>
          <a:p>
            <a:pPr marL="285750" indent="-285750" algn="just">
              <a:buFont typeface="Arial" panose="020B0604020202020204" pitchFamily="34" charset="0"/>
              <a:buChar char="•"/>
            </a:pPr>
            <a:r>
              <a:rPr lang="en-US" dirty="0"/>
              <a:t>C</a:t>
            </a:r>
            <a:r>
              <a:rPr lang="en-US" sz="1800" dirty="0"/>
              <a:t>hanges caused by agriculture and over-grazing, </a:t>
            </a:r>
          </a:p>
          <a:p>
            <a:pPr marL="285750" indent="-285750" algn="just">
              <a:buFont typeface="Arial" panose="020B0604020202020204" pitchFamily="34" charset="0"/>
              <a:buChar char="•"/>
            </a:pPr>
            <a:r>
              <a:rPr lang="en-US" dirty="0"/>
              <a:t>E</a:t>
            </a:r>
            <a:r>
              <a:rPr lang="en-US" sz="1800" dirty="0"/>
              <a:t>ffects of modern agriculture, fertilizer-pesticide problems, water logging, salinity.</a:t>
            </a:r>
          </a:p>
          <a:p>
            <a:pPr algn="just"/>
            <a:r>
              <a:rPr lang="en-US" sz="1800" b="1" dirty="0"/>
              <a:t>Land resources:</a:t>
            </a:r>
            <a:r>
              <a:rPr lang="en-US" sz="1800" dirty="0"/>
              <a:t> </a:t>
            </a:r>
          </a:p>
          <a:p>
            <a:pPr marL="285750" indent="-285750" algn="just">
              <a:buFont typeface="Arial" panose="020B0604020202020204" pitchFamily="34" charset="0"/>
              <a:buChar char="•"/>
            </a:pPr>
            <a:r>
              <a:rPr lang="en-US" sz="1800" dirty="0"/>
              <a:t>Land as a resource, land degradation, man induced landslides. </a:t>
            </a:r>
          </a:p>
          <a:p>
            <a:pPr marL="285750" indent="-285750" algn="just">
              <a:buFont typeface="Arial" panose="020B0604020202020204" pitchFamily="34" charset="0"/>
              <a:buChar char="•"/>
            </a:pPr>
            <a:r>
              <a:rPr lang="en-US" sz="1800" dirty="0"/>
              <a:t>Equitable use of resources for sustainable lifestyles.</a:t>
            </a:r>
          </a:p>
          <a:p>
            <a:pPr algn="just"/>
            <a:r>
              <a:rPr lang="en-US" sz="1800" b="1" dirty="0"/>
              <a:t>Non Renewable Energy Resources:</a:t>
            </a:r>
            <a:r>
              <a:rPr lang="en-US" sz="1800" dirty="0"/>
              <a:t> </a:t>
            </a:r>
          </a:p>
          <a:p>
            <a:pPr marL="285750" indent="-285750" algn="just">
              <a:buFont typeface="Arial" panose="020B0604020202020204" pitchFamily="34" charset="0"/>
              <a:buChar char="•"/>
            </a:pPr>
            <a:r>
              <a:rPr lang="en-US" sz="1800" dirty="0"/>
              <a:t>Fossil fuels and their reserves,</a:t>
            </a:r>
          </a:p>
          <a:p>
            <a:pPr marL="285750" indent="-285750" algn="just">
              <a:buFont typeface="Arial" panose="020B0604020202020204" pitchFamily="34" charset="0"/>
              <a:buChar char="•"/>
            </a:pPr>
            <a:r>
              <a:rPr lang="en-US" sz="1800" dirty="0"/>
              <a:t> Nuclear energy, types, uses and effects, </a:t>
            </a:r>
          </a:p>
          <a:p>
            <a:pPr algn="just"/>
            <a:endParaRPr lang="en-IN" dirty="0"/>
          </a:p>
        </p:txBody>
      </p:sp>
      <p:sp>
        <p:nvSpPr>
          <p:cNvPr id="2" name="Footer Placeholder 1">
            <a:extLst>
              <a:ext uri="{FF2B5EF4-FFF2-40B4-BE49-F238E27FC236}">
                <a16:creationId xmlns:a16="http://schemas.microsoft.com/office/drawing/2014/main" id="{74559D40-A56D-4788-8734-95DA665DF5A6}"/>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039DCED-CAFD-4D19-A21E-F69C6B9B9F28}" type="datetime1">
              <a:rPr lang="en-US" smtClean="0"/>
              <a:t>11/17/2021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5012E04B-D740-4395-B017-10C80D277732}"/>
              </a:ext>
            </a:extLst>
          </p:cNvPr>
          <p:cNvSpPr txBox="1"/>
          <p:nvPr/>
        </p:nvSpPr>
        <p:spPr>
          <a:xfrm>
            <a:off x="533400" y="1016052"/>
            <a:ext cx="8382000" cy="2308324"/>
          </a:xfrm>
          <a:prstGeom prst="rect">
            <a:avLst/>
          </a:prstGeom>
          <a:noFill/>
        </p:spPr>
        <p:txBody>
          <a:bodyPr wrap="square">
            <a:spAutoFit/>
          </a:bodyPr>
          <a:lstStyle/>
          <a:p>
            <a:pPr algn="just"/>
            <a:r>
              <a:rPr lang="en-US" sz="1800" b="1" dirty="0"/>
              <a:t>Renewable Energy Resources: </a:t>
            </a:r>
          </a:p>
          <a:p>
            <a:pPr marL="285750" indent="-285750" algn="just">
              <a:buFont typeface="Arial" panose="020B0604020202020204" pitchFamily="34" charset="0"/>
              <a:buChar char="•"/>
            </a:pPr>
            <a:r>
              <a:rPr lang="en-US" dirty="0"/>
              <a:t>H</a:t>
            </a:r>
            <a:r>
              <a:rPr lang="en-US" sz="1800" dirty="0"/>
              <a:t>ydropower, </a:t>
            </a:r>
          </a:p>
          <a:p>
            <a:pPr marL="285750" indent="-285750" algn="just">
              <a:buFont typeface="Arial" panose="020B0604020202020204" pitchFamily="34" charset="0"/>
              <a:buChar char="•"/>
            </a:pPr>
            <a:r>
              <a:rPr lang="en-US" sz="1800" dirty="0"/>
              <a:t>Solar energy,</a:t>
            </a:r>
          </a:p>
          <a:p>
            <a:pPr marL="285750" indent="-285750" algn="just">
              <a:buFont typeface="Arial" panose="020B0604020202020204" pitchFamily="34" charset="0"/>
              <a:buChar char="•"/>
            </a:pPr>
            <a:r>
              <a:rPr lang="en-US" sz="1800" dirty="0"/>
              <a:t>Geothermal, </a:t>
            </a:r>
          </a:p>
          <a:p>
            <a:pPr marL="285750" indent="-285750" algn="just">
              <a:buFont typeface="Arial" panose="020B0604020202020204" pitchFamily="34" charset="0"/>
              <a:buChar char="•"/>
            </a:pPr>
            <a:r>
              <a:rPr lang="en-US" sz="1800" dirty="0"/>
              <a:t>Tidal </a:t>
            </a:r>
          </a:p>
          <a:p>
            <a:pPr marL="285750" indent="-285750" algn="just">
              <a:buFont typeface="Arial" panose="020B0604020202020204" pitchFamily="34" charset="0"/>
              <a:buChar char="•"/>
            </a:pPr>
            <a:r>
              <a:rPr lang="en-US" dirty="0"/>
              <a:t>W</a:t>
            </a:r>
            <a:r>
              <a:rPr lang="en-US" sz="1800" dirty="0"/>
              <a:t>ind energy, </a:t>
            </a:r>
          </a:p>
          <a:p>
            <a:pPr marL="285750" indent="-285750" algn="just">
              <a:buFont typeface="Arial" panose="020B0604020202020204" pitchFamily="34" charset="0"/>
              <a:buChar char="•"/>
            </a:pPr>
            <a:r>
              <a:rPr lang="en-US" sz="1800" dirty="0"/>
              <a:t>Biomass energy, biogas and its advantages.</a:t>
            </a:r>
          </a:p>
          <a:p>
            <a:pPr algn="just"/>
            <a:endParaRPr lang="en-IN" dirty="0"/>
          </a:p>
        </p:txBody>
      </p:sp>
      <p:sp>
        <p:nvSpPr>
          <p:cNvPr id="2" name="Footer Placeholder 1">
            <a:extLst>
              <a:ext uri="{FF2B5EF4-FFF2-40B4-BE49-F238E27FC236}">
                <a16:creationId xmlns:a16="http://schemas.microsoft.com/office/drawing/2014/main" id="{CB252F3A-B7BC-4A56-ADDC-6486A9FE77AA}"/>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1668003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1800" dirty="0"/>
              <a:t>Basic knowledge of nature</a:t>
            </a:r>
          </a:p>
          <a:p>
            <a:endParaRPr lang="en-US" dirty="0"/>
          </a:p>
        </p:txBody>
      </p:sp>
      <p:sp>
        <p:nvSpPr>
          <p:cNvPr id="4" name="Date Placeholder 3"/>
          <p:cNvSpPr>
            <a:spLocks noGrp="1"/>
          </p:cNvSpPr>
          <p:nvPr>
            <p:ph type="dt" sz="half" idx="10"/>
          </p:nvPr>
        </p:nvSpPr>
        <p:spPr/>
        <p:txBody>
          <a:bodyPr/>
          <a:lstStyle/>
          <a:p>
            <a:fld id="{9BF828DE-7B09-4E27-B28E-6C715C684208}"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9050885E-48B8-4614-A103-E89AD67E62FC}"/>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3761818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b="1" dirty="0"/>
              <a:t>To develop the sense of awareness among the students about environment and its various problems.</a:t>
            </a:r>
          </a:p>
          <a:p>
            <a:pPr algn="just">
              <a:buNone/>
            </a:pPr>
            <a:endParaRPr lang="en-US" sz="2400" dirty="0"/>
          </a:p>
        </p:txBody>
      </p:sp>
      <p:sp>
        <p:nvSpPr>
          <p:cNvPr id="4" name="Date Placeholder 3"/>
          <p:cNvSpPr>
            <a:spLocks noGrp="1"/>
          </p:cNvSpPr>
          <p:nvPr>
            <p:ph type="dt" sz="half" idx="10"/>
          </p:nvPr>
        </p:nvSpPr>
        <p:spPr/>
        <p:txBody>
          <a:bodyPr/>
          <a:lstStyle/>
          <a:p>
            <a:fld id="{E7B7C98F-65F2-4940-A669-F1E09E9B05EF}"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Objective(CO2)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39B7CB1C-2888-4EB6-805D-60C1C799E307}"/>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5DB5B2-A893-44E7-88EE-0F120234A43E}"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Natural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E204B0F4-8AF1-4E61-A479-54AA1BB00D52}"/>
              </a:ext>
            </a:extLst>
          </p:cNvPr>
          <p:cNvSpPr txBox="1"/>
          <p:nvPr/>
        </p:nvSpPr>
        <p:spPr>
          <a:xfrm>
            <a:off x="228600" y="685799"/>
            <a:ext cx="8686800" cy="5560497"/>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Natural Resources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Any material which can be transformed in a way that it becomes more valuable and useful can be termed as resource.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In other words, it is possible to obtain valuable items from any resources.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Life on this planet depends upon a large number of things and services provided by the nature, which are known as Natural Resources.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These are water, air, soil, minerals, coal, forests, crops and wild life are all examples of natural resources.</a:t>
            </a:r>
          </a:p>
          <a:p>
            <a:r>
              <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Natural resources can be defined as the resources that exist (on the planet) independent of human actions.</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l">
              <a:spcAft>
                <a:spcPts val="75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These are the resources that are found in the environment and are developed without the intervention of humans. </a:t>
            </a:r>
          </a:p>
          <a:p>
            <a:pPr marL="285750" indent="-285750" algn="l">
              <a:spcAft>
                <a:spcPts val="75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Common examples of natural resources include air, sunlight, water, soil, stone, plants, animals and fossil fuels.</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Natural resources are naturally occurring materials that are useful to man or could be useful under conceivable technological, economic or social circumstances or supplies drawn from the earth, supplies such as food, building and clothing materials, fertilizers, metals, water and geothermal power.</a:t>
            </a:r>
            <a:endParaRPr lang="en-US"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
        <p:nvSpPr>
          <p:cNvPr id="2" name="Footer Placeholder 1">
            <a:extLst>
              <a:ext uri="{FF2B5EF4-FFF2-40B4-BE49-F238E27FC236}">
                <a16:creationId xmlns:a16="http://schemas.microsoft.com/office/drawing/2014/main" id="{4B1024F8-52D6-4127-997A-8C89784304D2}"/>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C4A27A-FC06-492C-97DC-4E6A28BD8176}"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Natural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9BACB3F3-C87A-4085-B273-42965B08DD03}"/>
              </a:ext>
            </a:extLst>
          </p:cNvPr>
          <p:cNvSpPr txBox="1"/>
          <p:nvPr/>
        </p:nvSpPr>
        <p:spPr>
          <a:xfrm>
            <a:off x="228600" y="707570"/>
            <a:ext cx="8686799" cy="2862322"/>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Types of Natural Resources</a:t>
            </a:r>
          </a:p>
          <a:p>
            <a:pPr algn="l"/>
            <a:r>
              <a:rPr lang="en-US" b="0" i="0" dirty="0">
                <a:effectLst/>
                <a:latin typeface="Times New Roman" panose="02020603050405020304" pitchFamily="18" charset="0"/>
                <a:cs typeface="Times New Roman" panose="02020603050405020304" pitchFamily="18" charset="0"/>
              </a:rPr>
              <a:t>Based on the availability are two </a:t>
            </a:r>
            <a:r>
              <a:rPr lang="en-US"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types of natural resources</a:t>
            </a:r>
            <a:r>
              <a:rPr lang="en-US" b="1" i="0" dirty="0">
                <a:effectLst/>
                <a:latin typeface="Times New Roman" panose="02020603050405020304" pitchFamily="18" charset="0"/>
                <a:cs typeface="Times New Roman" panose="02020603050405020304" pitchFamily="18" charset="0"/>
              </a:rPr>
              <a:t>:</a:t>
            </a:r>
            <a:endParaRPr lang="en-US" b="0" i="0" dirty="0">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Renewable:</a:t>
            </a:r>
            <a:r>
              <a:rPr lang="en-US" b="0" i="0" dirty="0">
                <a:effectLst/>
                <a:latin typeface="Times New Roman" panose="02020603050405020304" pitchFamily="18" charset="0"/>
                <a:cs typeface="Times New Roman" panose="02020603050405020304" pitchFamily="18" charset="0"/>
              </a:rPr>
              <a:t> </a:t>
            </a: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t>
            </a:r>
            <a:r>
              <a:rPr lang="en-US" b="0" i="0" dirty="0">
                <a:effectLst/>
                <a:latin typeface="Times New Roman" panose="02020603050405020304" pitchFamily="18" charset="0"/>
                <a:cs typeface="Times New Roman" panose="02020603050405020304" pitchFamily="18" charset="0"/>
              </a:rPr>
              <a:t>esources that are available in infinite quantity and can be used repeatedly are called renewable resources. </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Example: Forest, wind, water, etc.</a:t>
            </a:r>
          </a:p>
          <a:p>
            <a:pPr algn="l"/>
            <a:r>
              <a:rPr lang="en-US" b="1" i="0" dirty="0">
                <a:effectLst/>
                <a:latin typeface="Times New Roman" panose="02020603050405020304" pitchFamily="18" charset="0"/>
                <a:cs typeface="Times New Roman" panose="02020603050405020304" pitchFamily="18" charset="0"/>
              </a:rPr>
              <a:t>Non-Renewable:</a:t>
            </a:r>
            <a:r>
              <a:rPr lang="en-US" b="0" i="0" dirty="0">
                <a:effectLst/>
                <a:latin typeface="Times New Roman" panose="02020603050405020304" pitchFamily="18" charset="0"/>
                <a:cs typeface="Times New Roman" panose="02020603050405020304" pitchFamily="18" charset="0"/>
              </a:rPr>
              <a:t> </a:t>
            </a: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t>
            </a:r>
            <a:r>
              <a:rPr lang="en-US" b="0" i="0" dirty="0">
                <a:effectLst/>
                <a:latin typeface="Times New Roman" panose="02020603050405020304" pitchFamily="18" charset="0"/>
                <a:cs typeface="Times New Roman" panose="02020603050405020304" pitchFamily="18" charset="0"/>
              </a:rPr>
              <a:t>esources that are limited in abundance due to their non-renewable nature and whose availability may run out in the future are called non-renewable resources. </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Examples include fossil fuels, minerals, etc.</a:t>
            </a:r>
          </a:p>
        </p:txBody>
      </p:sp>
      <p:graphicFrame>
        <p:nvGraphicFramePr>
          <p:cNvPr id="12" name="Table 11">
            <a:extLst>
              <a:ext uri="{FF2B5EF4-FFF2-40B4-BE49-F238E27FC236}">
                <a16:creationId xmlns:a16="http://schemas.microsoft.com/office/drawing/2014/main" id="{C94B51BF-62B9-4AD7-8FE4-0409DFD3C68E}"/>
              </a:ext>
            </a:extLst>
          </p:cNvPr>
          <p:cNvGraphicFramePr>
            <a:graphicFrameLocks noGrp="1"/>
          </p:cNvGraphicFramePr>
          <p:nvPr>
            <p:extLst>
              <p:ext uri="{D42A27DB-BD31-4B8C-83A1-F6EECF244321}">
                <p14:modId xmlns:p14="http://schemas.microsoft.com/office/powerpoint/2010/main" val="2705708155"/>
              </p:ext>
            </p:extLst>
          </p:nvPr>
        </p:nvGraphicFramePr>
        <p:xfrm>
          <a:off x="228600" y="3569892"/>
          <a:ext cx="8229600" cy="2529840"/>
        </p:xfrm>
        <a:graphic>
          <a:graphicData uri="http://schemas.openxmlformats.org/drawingml/2006/table">
            <a:tbl>
              <a:tblPr/>
              <a:tblGrid>
                <a:gridCol w="4114800">
                  <a:extLst>
                    <a:ext uri="{9D8B030D-6E8A-4147-A177-3AD203B41FA5}">
                      <a16:colId xmlns:a16="http://schemas.microsoft.com/office/drawing/2014/main" val="3126536463"/>
                    </a:ext>
                  </a:extLst>
                </a:gridCol>
                <a:gridCol w="4114800">
                  <a:extLst>
                    <a:ext uri="{9D8B030D-6E8A-4147-A177-3AD203B41FA5}">
                      <a16:colId xmlns:a16="http://schemas.microsoft.com/office/drawing/2014/main" val="1956643348"/>
                    </a:ext>
                  </a:extLst>
                </a:gridCol>
              </a:tblGrid>
              <a:tr h="0">
                <a:tc>
                  <a:txBody>
                    <a:bodyPr/>
                    <a:lstStyle/>
                    <a:p>
                      <a:r>
                        <a:rPr lang="en-IN" b="1">
                          <a:effectLst/>
                        </a:rPr>
                        <a:t>Renewable resource</a:t>
                      </a:r>
                      <a:endParaRPr lang="en-IN">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b="1">
                          <a:effectLst/>
                        </a:rPr>
                        <a:t>Non-renewable resource</a:t>
                      </a:r>
                      <a:endParaRPr lang="en-IN">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89387550"/>
                  </a:ext>
                </a:extLst>
              </a:tr>
              <a:tr h="0">
                <a:tc>
                  <a:txBody>
                    <a:bodyPr/>
                    <a:lstStyle/>
                    <a:p>
                      <a:r>
                        <a:rPr lang="en-US" dirty="0">
                          <a:effectLst/>
                        </a:rPr>
                        <a:t>It can be renewed as it is available in infinite quantity</a:t>
                      </a: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Once completely consumed, it cannot be renewed due to limited stock</a:t>
                      </a: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25520682"/>
                  </a:ext>
                </a:extLst>
              </a:tr>
              <a:tr h="0">
                <a:tc>
                  <a:txBody>
                    <a:bodyPr/>
                    <a:lstStyle/>
                    <a:p>
                      <a:r>
                        <a:rPr lang="en-IN" dirty="0">
                          <a:effectLst/>
                        </a:rPr>
                        <a:t>Sustainable in nature</a:t>
                      </a: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a:effectLst/>
                        </a:rPr>
                        <a:t>Exhaustible in nature</a:t>
                      </a: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21121853"/>
                  </a:ext>
                </a:extLst>
              </a:tr>
              <a:tr h="0">
                <a:tc>
                  <a:txBody>
                    <a:bodyPr/>
                    <a:lstStyle/>
                    <a:p>
                      <a:r>
                        <a:rPr lang="en-IN">
                          <a:effectLst/>
                        </a:rPr>
                        <a:t>Low cost and environment-friendly</a:t>
                      </a: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High cost and less environment-friendly</a:t>
                      </a: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861357"/>
                  </a:ext>
                </a:extLst>
              </a:tr>
              <a:tr h="0">
                <a:tc>
                  <a:txBody>
                    <a:bodyPr/>
                    <a:lstStyle/>
                    <a:p>
                      <a:r>
                        <a:rPr lang="en-IN" dirty="0">
                          <a:effectLst/>
                        </a:rPr>
                        <a:t>Replenish quickly</a:t>
                      </a: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Replenish slowly or do not replenish naturally at all</a:t>
                      </a: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59319543"/>
                  </a:ext>
                </a:extLst>
              </a:tr>
            </a:tbl>
          </a:graphicData>
        </a:graphic>
      </p:graphicFrame>
      <p:sp>
        <p:nvSpPr>
          <p:cNvPr id="2" name="Footer Placeholder 1">
            <a:extLst>
              <a:ext uri="{FF2B5EF4-FFF2-40B4-BE49-F238E27FC236}">
                <a16:creationId xmlns:a16="http://schemas.microsoft.com/office/drawing/2014/main" id="{BFD393A2-0412-479C-AE5D-FACFA53BD4BD}"/>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2555280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9FD3ED-CB1C-4F32-A21A-AE2D0D929C6A}"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2000CD6A-AF0B-495E-A898-36888A71C315}"/>
              </a:ext>
            </a:extLst>
          </p:cNvPr>
          <p:cNvSpPr txBox="1"/>
          <p:nvPr/>
        </p:nvSpPr>
        <p:spPr>
          <a:xfrm>
            <a:off x="228600" y="914400"/>
            <a:ext cx="8686800" cy="2308324"/>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On the </a:t>
            </a:r>
            <a:r>
              <a:rPr lang="en-US" b="1" i="0" dirty="0">
                <a:effectLst/>
                <a:latin typeface="Times New Roman" panose="02020603050405020304" pitchFamily="18" charset="0"/>
                <a:cs typeface="Times New Roman" panose="02020603050405020304" pitchFamily="18" charset="0"/>
              </a:rPr>
              <a:t>basis of origin</a:t>
            </a:r>
            <a:r>
              <a:rPr lang="en-US" b="0" i="0" dirty="0">
                <a:effectLst/>
                <a:latin typeface="Times New Roman" panose="02020603050405020304" pitchFamily="18" charset="0"/>
                <a:cs typeface="Times New Roman" panose="02020603050405020304" pitchFamily="18" charset="0"/>
              </a:rPr>
              <a:t>, natural resources may be divided into two types:</a:t>
            </a:r>
          </a:p>
          <a:p>
            <a:pPr algn="l">
              <a:buFont typeface="Arial" panose="020B0604020202020204" pitchFamily="34" charset="0"/>
              <a:buChar char="•"/>
            </a:pPr>
            <a:r>
              <a:rPr lang="en-US" b="0" i="1" u="none" strike="noStrike" dirty="0">
                <a:effectLst/>
                <a:latin typeface="Times New Roman" panose="02020603050405020304" pitchFamily="18" charset="0"/>
                <a:cs typeface="Times New Roman" panose="02020603050405020304" pitchFamily="18" charset="0"/>
                <a:hlinkClick r:id="rId3" tooltip="Biotic component">
                  <a:extLst>
                    <a:ext uri="{A12FA001-AC4F-418D-AE19-62706E023703}">
                      <ahyp:hlinkClr xmlns:ahyp="http://schemas.microsoft.com/office/drawing/2018/hyperlinkcolor" val="tx"/>
                    </a:ext>
                  </a:extLst>
                </a:hlinkClick>
              </a:rPr>
              <a:t>Biotic</a:t>
            </a:r>
            <a:r>
              <a:rPr lang="en-US" b="0" i="0" dirty="0">
                <a:effectLst/>
                <a:latin typeface="Times New Roman" panose="02020603050405020304" pitchFamily="18" charset="0"/>
                <a:cs typeface="Times New Roman" panose="02020603050405020304" pitchFamily="18" charset="0"/>
              </a:rPr>
              <a:t> — Biotic resources are obtained from the </a:t>
            </a:r>
            <a:r>
              <a:rPr lang="en-US" b="0" i="0" u="none" strike="noStrike" dirty="0">
                <a:effectLst/>
                <a:latin typeface="Times New Roman" panose="02020603050405020304" pitchFamily="18" charset="0"/>
                <a:cs typeface="Times New Roman" panose="02020603050405020304" pitchFamily="18" charset="0"/>
                <a:hlinkClick r:id="rId4" tooltip="Biosphere">
                  <a:extLst>
                    <a:ext uri="{A12FA001-AC4F-418D-AE19-62706E023703}">
                      <ahyp:hlinkClr xmlns:ahyp="http://schemas.microsoft.com/office/drawing/2018/hyperlinkcolor" val="tx"/>
                    </a:ext>
                  </a:extLst>
                </a:hlinkClick>
              </a:rPr>
              <a:t>biosphere</a:t>
            </a:r>
            <a:r>
              <a:rPr lang="en-US" b="0" i="0" dirty="0">
                <a:effectLst/>
                <a:latin typeface="Times New Roman" panose="02020603050405020304" pitchFamily="18" charset="0"/>
                <a:cs typeface="Times New Roman" panose="02020603050405020304" pitchFamily="18" charset="0"/>
              </a:rPr>
              <a:t> (living and organic material), such as </a:t>
            </a:r>
            <a:r>
              <a:rPr lang="en-US" b="0" i="0" u="none" strike="noStrike" dirty="0">
                <a:effectLst/>
                <a:latin typeface="Times New Roman" panose="02020603050405020304" pitchFamily="18" charset="0"/>
                <a:cs typeface="Times New Roman" panose="02020603050405020304" pitchFamily="18" charset="0"/>
                <a:hlinkClick r:id="rId5" tooltip="Forest">
                  <a:extLst>
                    <a:ext uri="{A12FA001-AC4F-418D-AE19-62706E023703}">
                      <ahyp:hlinkClr xmlns:ahyp="http://schemas.microsoft.com/office/drawing/2018/hyperlinkcolor" val="tx"/>
                    </a:ext>
                  </a:extLst>
                </a:hlinkClick>
              </a:rPr>
              <a:t>forests</a:t>
            </a:r>
            <a:r>
              <a:rPr lang="en-US" b="0" i="0" dirty="0">
                <a:effectLst/>
                <a:latin typeface="Times New Roman" panose="02020603050405020304" pitchFamily="18" charset="0"/>
                <a:cs typeface="Times New Roman" panose="02020603050405020304" pitchFamily="18" charset="0"/>
              </a:rPr>
              <a:t> and </a:t>
            </a:r>
            <a:r>
              <a:rPr lang="en-US" b="0" i="0" u="none" strike="noStrike" dirty="0">
                <a:effectLst/>
                <a:latin typeface="Times New Roman" panose="02020603050405020304" pitchFamily="18" charset="0"/>
                <a:cs typeface="Times New Roman" panose="02020603050405020304" pitchFamily="18" charset="0"/>
                <a:hlinkClick r:id="rId6" tooltip="Animal">
                  <a:extLst>
                    <a:ext uri="{A12FA001-AC4F-418D-AE19-62706E023703}">
                      <ahyp:hlinkClr xmlns:ahyp="http://schemas.microsoft.com/office/drawing/2018/hyperlinkcolor" val="tx"/>
                    </a:ext>
                  </a:extLst>
                </a:hlinkClick>
              </a:rPr>
              <a:t>animals</a:t>
            </a:r>
            <a:r>
              <a:rPr lang="en-US" b="0" i="0" dirty="0">
                <a:effectLst/>
                <a:latin typeface="Times New Roman" panose="02020603050405020304" pitchFamily="18" charset="0"/>
                <a:cs typeface="Times New Roman" panose="02020603050405020304" pitchFamily="18" charset="0"/>
              </a:rPr>
              <a:t>, and the materials that can be obtained from them. </a:t>
            </a:r>
          </a:p>
          <a:p>
            <a:pPr algn="l">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hlinkClick r:id="rId7" tooltip="Fossil fuel">
                  <a:extLst>
                    <a:ext uri="{A12FA001-AC4F-418D-AE19-62706E023703}">
                      <ahyp:hlinkClr xmlns:ahyp="http://schemas.microsoft.com/office/drawing/2018/hyperlinkcolor" val="tx"/>
                    </a:ext>
                  </a:extLst>
                </a:hlinkClick>
              </a:rPr>
              <a:t>Fossil fuels</a:t>
            </a:r>
            <a:r>
              <a:rPr lang="en-US" b="0" i="0" dirty="0">
                <a:effectLst/>
                <a:latin typeface="Times New Roman" panose="02020603050405020304" pitchFamily="18" charset="0"/>
                <a:cs typeface="Times New Roman" panose="02020603050405020304" pitchFamily="18" charset="0"/>
              </a:rPr>
              <a:t> such as </a:t>
            </a:r>
            <a:r>
              <a:rPr lang="en-US" b="0" i="0" u="none" strike="noStrike" dirty="0">
                <a:effectLst/>
                <a:latin typeface="Times New Roman" panose="02020603050405020304" pitchFamily="18" charset="0"/>
                <a:cs typeface="Times New Roman" panose="02020603050405020304" pitchFamily="18" charset="0"/>
                <a:hlinkClick r:id="rId8" tooltip="Coal">
                  <a:extLst>
                    <a:ext uri="{A12FA001-AC4F-418D-AE19-62706E023703}">
                      <ahyp:hlinkClr xmlns:ahyp="http://schemas.microsoft.com/office/drawing/2018/hyperlinkcolor" val="tx"/>
                    </a:ext>
                  </a:extLst>
                </a:hlinkClick>
              </a:rPr>
              <a:t>coal</a:t>
            </a:r>
            <a:r>
              <a:rPr lang="en-US" b="0" i="0" dirty="0">
                <a:effectLst/>
                <a:latin typeface="Times New Roman" panose="02020603050405020304" pitchFamily="18" charset="0"/>
                <a:cs typeface="Times New Roman" panose="02020603050405020304" pitchFamily="18" charset="0"/>
              </a:rPr>
              <a:t> and </a:t>
            </a:r>
            <a:r>
              <a:rPr lang="en-US" b="0" i="0" u="none" strike="noStrike" dirty="0">
                <a:effectLst/>
                <a:latin typeface="Times New Roman" panose="02020603050405020304" pitchFamily="18" charset="0"/>
                <a:cs typeface="Times New Roman" panose="02020603050405020304" pitchFamily="18" charset="0"/>
                <a:hlinkClick r:id="rId9" tooltip="Petroleum">
                  <a:extLst>
                    <a:ext uri="{A12FA001-AC4F-418D-AE19-62706E023703}">
                      <ahyp:hlinkClr xmlns:ahyp="http://schemas.microsoft.com/office/drawing/2018/hyperlinkcolor" val="tx"/>
                    </a:ext>
                  </a:extLst>
                </a:hlinkClick>
              </a:rPr>
              <a:t>petroleum</a:t>
            </a:r>
            <a:r>
              <a:rPr lang="en-US" b="0" i="0" dirty="0">
                <a:effectLst/>
                <a:latin typeface="Times New Roman" panose="02020603050405020304" pitchFamily="18" charset="0"/>
                <a:cs typeface="Times New Roman" panose="02020603050405020304" pitchFamily="18" charset="0"/>
              </a:rPr>
              <a:t> are also included in this category because they are formed from decayed organic matter.</a:t>
            </a:r>
          </a:p>
          <a:p>
            <a:pPr algn="l">
              <a:buFont typeface="Arial" panose="020B0604020202020204" pitchFamily="34" charset="0"/>
              <a:buChar char="•"/>
            </a:pPr>
            <a:r>
              <a:rPr lang="en-US" b="0" i="1" u="none" strike="noStrike" dirty="0">
                <a:effectLst/>
                <a:latin typeface="Times New Roman" panose="02020603050405020304" pitchFamily="18" charset="0"/>
                <a:cs typeface="Times New Roman" panose="02020603050405020304" pitchFamily="18" charset="0"/>
                <a:hlinkClick r:id="rId10" tooltip="Abiotic component">
                  <a:extLst>
                    <a:ext uri="{A12FA001-AC4F-418D-AE19-62706E023703}">
                      <ahyp:hlinkClr xmlns:ahyp="http://schemas.microsoft.com/office/drawing/2018/hyperlinkcolor" val="tx"/>
                    </a:ext>
                  </a:extLst>
                </a:hlinkClick>
              </a:rPr>
              <a:t>Abiotic</a:t>
            </a:r>
            <a:r>
              <a:rPr lang="en-US" b="0" i="0" dirty="0">
                <a:effectLst/>
                <a:latin typeface="Times New Roman" panose="02020603050405020304" pitchFamily="18" charset="0"/>
                <a:cs typeface="Times New Roman" panose="02020603050405020304" pitchFamily="18" charset="0"/>
              </a:rPr>
              <a:t> – Abiotic resources are those that come from non-living, non-organic material.</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Examples of abiotic resources include </a:t>
            </a:r>
            <a:r>
              <a:rPr lang="en-US" b="0" i="0" u="none" strike="noStrike" dirty="0">
                <a:effectLst/>
                <a:latin typeface="Times New Roman" panose="02020603050405020304" pitchFamily="18" charset="0"/>
                <a:cs typeface="Times New Roman" panose="02020603050405020304" pitchFamily="18" charset="0"/>
                <a:hlinkClick r:id="rId11" tooltip="wikt:land">
                  <a:extLst>
                    <a:ext uri="{A12FA001-AC4F-418D-AE19-62706E023703}">
                      <ahyp:hlinkClr xmlns:ahyp="http://schemas.microsoft.com/office/drawing/2018/hyperlinkcolor" val="tx"/>
                    </a:ext>
                  </a:extLst>
                </a:hlinkClick>
              </a:rPr>
              <a:t>land</a:t>
            </a:r>
            <a:r>
              <a:rPr lang="en-US" b="0" i="0" dirty="0">
                <a:effectLst/>
                <a:latin typeface="Times New Roman" panose="02020603050405020304" pitchFamily="18" charset="0"/>
                <a:cs typeface="Times New Roman" panose="02020603050405020304" pitchFamily="18" charset="0"/>
              </a:rPr>
              <a:t>, fresh </a:t>
            </a:r>
            <a:r>
              <a:rPr lang="en-US" b="0" i="0" u="none" strike="noStrike" dirty="0">
                <a:effectLst/>
                <a:latin typeface="Times New Roman" panose="02020603050405020304" pitchFamily="18" charset="0"/>
                <a:cs typeface="Times New Roman" panose="02020603050405020304" pitchFamily="18" charset="0"/>
                <a:hlinkClick r:id="rId12" tooltip="Water">
                  <a:extLst>
                    <a:ext uri="{A12FA001-AC4F-418D-AE19-62706E023703}">
                      <ahyp:hlinkClr xmlns:ahyp="http://schemas.microsoft.com/office/drawing/2018/hyperlinkcolor" val="tx"/>
                    </a:ext>
                  </a:extLst>
                </a:hlinkClick>
              </a:rPr>
              <a:t>water</a:t>
            </a:r>
            <a:r>
              <a:rPr lang="en-US" b="0" i="0" dirty="0">
                <a:effectLst/>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cs typeface="Times New Roman" panose="02020603050405020304" pitchFamily="18" charset="0"/>
                <a:hlinkClick r:id="rId13" tooltip="Air">
                  <a:extLst>
                    <a:ext uri="{A12FA001-AC4F-418D-AE19-62706E023703}">
                      <ahyp:hlinkClr xmlns:ahyp="http://schemas.microsoft.com/office/drawing/2018/hyperlinkcolor" val="tx"/>
                    </a:ext>
                  </a:extLst>
                </a:hlinkClick>
              </a:rPr>
              <a:t>air</a:t>
            </a:r>
            <a:r>
              <a:rPr lang="en-US" b="0" i="0" dirty="0">
                <a:effectLst/>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cs typeface="Times New Roman" panose="02020603050405020304" pitchFamily="18" charset="0"/>
                <a:hlinkClick r:id="rId14" tooltip="Rare-earth element">
                  <a:extLst>
                    <a:ext uri="{A12FA001-AC4F-418D-AE19-62706E023703}">
                      <ahyp:hlinkClr xmlns:ahyp="http://schemas.microsoft.com/office/drawing/2018/hyperlinkcolor" val="tx"/>
                    </a:ext>
                  </a:extLst>
                </a:hlinkClick>
              </a:rPr>
              <a:t>rare-earth elements</a:t>
            </a:r>
            <a:r>
              <a:rPr lang="en-US" b="0" i="0" dirty="0">
                <a:effectLst/>
                <a:latin typeface="Times New Roman" panose="02020603050405020304" pitchFamily="18" charset="0"/>
                <a:cs typeface="Times New Roman" panose="02020603050405020304" pitchFamily="18" charset="0"/>
              </a:rPr>
              <a:t>, and heavy metals including </a:t>
            </a:r>
            <a:r>
              <a:rPr lang="en-US" b="0" i="0" u="none" strike="noStrike" dirty="0">
                <a:effectLst/>
                <a:latin typeface="Times New Roman" panose="02020603050405020304" pitchFamily="18" charset="0"/>
                <a:cs typeface="Times New Roman" panose="02020603050405020304" pitchFamily="18" charset="0"/>
                <a:hlinkClick r:id="rId15" tooltip="Ore">
                  <a:extLst>
                    <a:ext uri="{A12FA001-AC4F-418D-AE19-62706E023703}">
                      <ahyp:hlinkClr xmlns:ahyp="http://schemas.microsoft.com/office/drawing/2018/hyperlinkcolor" val="tx"/>
                    </a:ext>
                  </a:extLst>
                </a:hlinkClick>
              </a:rPr>
              <a:t>ores</a:t>
            </a:r>
            <a:r>
              <a:rPr lang="en-US" b="0" i="0" dirty="0">
                <a:effectLst/>
                <a:latin typeface="Times New Roman" panose="02020603050405020304" pitchFamily="18" charset="0"/>
                <a:cs typeface="Times New Roman" panose="02020603050405020304" pitchFamily="18" charset="0"/>
              </a:rPr>
              <a:t>, such as </a:t>
            </a:r>
            <a:r>
              <a:rPr lang="en-US" b="0" i="0" u="none" strike="noStrike" dirty="0">
                <a:effectLst/>
                <a:latin typeface="Times New Roman" panose="02020603050405020304" pitchFamily="18" charset="0"/>
                <a:cs typeface="Times New Roman" panose="02020603050405020304" pitchFamily="18" charset="0"/>
                <a:hlinkClick r:id="rId16" tooltip="Gold">
                  <a:extLst>
                    <a:ext uri="{A12FA001-AC4F-418D-AE19-62706E023703}">
                      <ahyp:hlinkClr xmlns:ahyp="http://schemas.microsoft.com/office/drawing/2018/hyperlinkcolor" val="tx"/>
                    </a:ext>
                  </a:extLst>
                </a:hlinkClick>
              </a:rPr>
              <a:t>gold</a:t>
            </a:r>
            <a:r>
              <a:rPr lang="en-US" b="0" i="0" dirty="0">
                <a:effectLst/>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cs typeface="Times New Roman" panose="02020603050405020304" pitchFamily="18" charset="0"/>
                <a:hlinkClick r:id="rId17" tooltip="Iron">
                  <a:extLst>
                    <a:ext uri="{A12FA001-AC4F-418D-AE19-62706E023703}">
                      <ahyp:hlinkClr xmlns:ahyp="http://schemas.microsoft.com/office/drawing/2018/hyperlinkcolor" val="tx"/>
                    </a:ext>
                  </a:extLst>
                </a:hlinkClick>
              </a:rPr>
              <a:t>iron</a:t>
            </a:r>
            <a:r>
              <a:rPr lang="en-US" b="0" i="0" dirty="0">
                <a:effectLst/>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cs typeface="Times New Roman" panose="02020603050405020304" pitchFamily="18" charset="0"/>
                <a:hlinkClick r:id="rId18" tooltip="Copper">
                  <a:extLst>
                    <a:ext uri="{A12FA001-AC4F-418D-AE19-62706E023703}">
                      <ahyp:hlinkClr xmlns:ahyp="http://schemas.microsoft.com/office/drawing/2018/hyperlinkcolor" val="tx"/>
                    </a:ext>
                  </a:extLst>
                </a:hlinkClick>
              </a:rPr>
              <a:t>copper</a:t>
            </a:r>
            <a:r>
              <a:rPr lang="en-US" b="0" i="0" dirty="0">
                <a:effectLst/>
                <a:latin typeface="Times New Roman" panose="02020603050405020304" pitchFamily="18" charset="0"/>
                <a:cs typeface="Times New Roman" panose="02020603050405020304" pitchFamily="18" charset="0"/>
              </a:rPr>
              <a:t>, </a:t>
            </a:r>
            <a:r>
              <a:rPr lang="en-US" b="0" i="0" u="sng" dirty="0">
                <a:effectLst/>
                <a:latin typeface="Times New Roman" panose="02020603050405020304" pitchFamily="18" charset="0"/>
                <a:cs typeface="Times New Roman" panose="02020603050405020304" pitchFamily="18" charset="0"/>
                <a:hlinkClick r:id="rId19">
                  <a:extLst>
                    <a:ext uri="{A12FA001-AC4F-418D-AE19-62706E023703}">
                      <ahyp:hlinkClr xmlns:ahyp="http://schemas.microsoft.com/office/drawing/2018/hyperlinkcolor" val="tx"/>
                    </a:ext>
                  </a:extLst>
                </a:hlinkClick>
              </a:rPr>
              <a:t>silver</a:t>
            </a:r>
            <a:r>
              <a:rPr lang="en-US" b="0" i="0" dirty="0">
                <a:effectLst/>
                <a:latin typeface="Times New Roman" panose="02020603050405020304" pitchFamily="18" charset="0"/>
                <a:cs typeface="Times New Roman" panose="02020603050405020304" pitchFamily="18" charset="0"/>
              </a:rPr>
              <a:t>, etc.</a:t>
            </a:r>
          </a:p>
        </p:txBody>
      </p:sp>
      <p:sp>
        <p:nvSpPr>
          <p:cNvPr id="12" name="Title 1">
            <a:extLst>
              <a:ext uri="{FF2B5EF4-FFF2-40B4-BE49-F238E27FC236}">
                <a16:creationId xmlns:a16="http://schemas.microsoft.com/office/drawing/2014/main" id="{DDA1DDC3-545A-49B5-A92A-EF345ED546B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Natural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1026" name="Picture 2" descr="Chapter 8 Our Natural Resources - Gujarat State Board of School Textbooks  Solutions for Class 7 Science Maharashtra - TopperLearning">
            <a:extLst>
              <a:ext uri="{FF2B5EF4-FFF2-40B4-BE49-F238E27FC236}">
                <a16:creationId xmlns:a16="http://schemas.microsoft.com/office/drawing/2014/main" id="{0A399DEA-2C84-450F-96B8-02CB3B90CB2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2000" y="3124200"/>
            <a:ext cx="6781800" cy="3173324"/>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FA5F7310-426D-42AC-8E67-82733F7E48FB}"/>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4004480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FD2609-6460-4723-BC9B-4C5561AB1E6D}"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Title 1">
            <a:extLst>
              <a:ext uri="{FF2B5EF4-FFF2-40B4-BE49-F238E27FC236}">
                <a16:creationId xmlns:a16="http://schemas.microsoft.com/office/drawing/2014/main" id="{DDA1DDC3-545A-49B5-A92A-EF345ED546B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Natural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1028" name="Picture 4" descr="ENVIRONMENTAL SCIENCE (1+1) :: Lecture 02">
            <a:extLst>
              <a:ext uri="{FF2B5EF4-FFF2-40B4-BE49-F238E27FC236}">
                <a16:creationId xmlns:a16="http://schemas.microsoft.com/office/drawing/2014/main" id="{B66BF9DA-3DD6-48E9-AE6B-CF72F4BAD5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990601"/>
            <a:ext cx="8191500" cy="51816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53D2CB89-AF2A-4176-B21B-30BB490B5C74}"/>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44702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Evaluation Scheme </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67927B85-533D-4571-AE1D-C5071CD11A22}" type="datetime1">
              <a:rPr lang="en-US" smtClean="0"/>
              <a:t>11/17/2021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3</a:t>
            </a:fld>
            <a:endParaRPr lang="en-US"/>
          </a:p>
        </p:txBody>
      </p:sp>
      <p:sp>
        <p:nvSpPr>
          <p:cNvPr id="13" name="Footer Placeholder 12"/>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Dr. P.P. Giri      EVS (ANC 0302)           Unit II</a:t>
            </a:r>
            <a:endParaRPr lang="en-US" dirty="0"/>
          </a:p>
        </p:txBody>
      </p:sp>
      <p:pic>
        <p:nvPicPr>
          <p:cNvPr id="4" name="Picture 3" descr="Table&#10;&#10;Description automatically generated">
            <a:extLst>
              <a:ext uri="{FF2B5EF4-FFF2-40B4-BE49-F238E27FC236}">
                <a16:creationId xmlns:a16="http://schemas.microsoft.com/office/drawing/2014/main" id="{2FE77908-281A-4E50-9B34-82C628C96D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178" y="937865"/>
            <a:ext cx="7649643" cy="4982270"/>
          </a:xfrm>
          <a:prstGeom prst="rect">
            <a:avLst/>
          </a:prstGeom>
        </p:spPr>
      </p:pic>
    </p:spTree>
    <p:extLst>
      <p:ext uri="{BB962C8B-B14F-4D97-AF65-F5344CB8AC3E}">
        <p14:creationId xmlns:p14="http://schemas.microsoft.com/office/powerpoint/2010/main" val="3145347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819F26-E450-4942-AFAF-855064866456}"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07FC2883-50E7-4E14-8ACA-249B013951E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Natural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13" name="TextBox 12">
            <a:extLst>
              <a:ext uri="{FF2B5EF4-FFF2-40B4-BE49-F238E27FC236}">
                <a16:creationId xmlns:a16="http://schemas.microsoft.com/office/drawing/2014/main" id="{1FD6079D-340E-4431-8129-B34AA1F55788}"/>
              </a:ext>
            </a:extLst>
          </p:cNvPr>
          <p:cNvSpPr txBox="1"/>
          <p:nvPr/>
        </p:nvSpPr>
        <p:spPr>
          <a:xfrm>
            <a:off x="680484" y="751344"/>
            <a:ext cx="8001000" cy="5355312"/>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Problems associated with natural resources</a:t>
            </a:r>
          </a:p>
          <a:p>
            <a:br>
              <a:rPr lang="en-US" dirty="0"/>
            </a:br>
            <a:r>
              <a:rPr lang="en-US" b="1" i="1" dirty="0">
                <a:solidFill>
                  <a:srgbClr val="000000"/>
                </a:solidFill>
                <a:effectLst/>
                <a:latin typeface="times new roman" panose="02020603050405020304" pitchFamily="18" charset="0"/>
              </a:rPr>
              <a:t>1. The unequal consumption of natural resources</a:t>
            </a:r>
          </a:p>
          <a:p>
            <a:br>
              <a:rPr lang="en-US" dirty="0"/>
            </a:br>
            <a:r>
              <a:rPr lang="en-US" b="1" i="1" dirty="0">
                <a:solidFill>
                  <a:srgbClr val="000000"/>
                </a:solidFill>
                <a:effectLst/>
                <a:latin typeface="times new roman" panose="02020603050405020304" pitchFamily="18" charset="0"/>
              </a:rPr>
              <a:t>2. Planning land use</a:t>
            </a:r>
          </a:p>
          <a:p>
            <a:br>
              <a:rPr lang="en-US" dirty="0"/>
            </a:br>
            <a:r>
              <a:rPr lang="en-US" b="1" i="1" dirty="0">
                <a:solidFill>
                  <a:srgbClr val="000000"/>
                </a:solidFill>
                <a:effectLst/>
                <a:latin typeface="times new roman" panose="02020603050405020304" pitchFamily="18" charset="0"/>
              </a:rPr>
              <a:t>3. The need for sustainable lifestyles</a:t>
            </a:r>
          </a:p>
          <a:p>
            <a:endParaRPr lang="en-US" b="1" i="1" dirty="0">
              <a:solidFill>
                <a:srgbClr val="000000"/>
              </a:solidFill>
              <a:effectLst/>
              <a:latin typeface="times new roman" panose="02020603050405020304" pitchFamily="18" charset="0"/>
            </a:endParaRPr>
          </a:p>
          <a:p>
            <a:r>
              <a:rPr lang="en-US" b="1" i="1" dirty="0">
                <a:solidFill>
                  <a:srgbClr val="000000"/>
                </a:solidFill>
                <a:effectLst/>
                <a:latin typeface="times new roman" panose="02020603050405020304" pitchFamily="18" charset="0"/>
              </a:rPr>
              <a:t>The unequal consumption of natural resources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 major part of natural resources today are consumed in the technologically advanced or ‘developed’ world, usually termed ‘the west’.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 ‘developing nations’ of ‘the east’, including India and China, also over use many resources because of their greater human population.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However, the consumption of resources per capita (per individual) of the developed countries is up to 50 times greater than in most developing countries.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Advanced countries produce over 75% of global industrial waste and greenhouse gases.</a:t>
            </a:r>
            <a:br>
              <a:rPr lang="en-US" dirty="0"/>
            </a:br>
            <a:br>
              <a:rPr lang="en-US" dirty="0"/>
            </a:br>
            <a:endParaRPr lang="en-IN" dirty="0"/>
          </a:p>
        </p:txBody>
      </p:sp>
      <p:sp>
        <p:nvSpPr>
          <p:cNvPr id="2" name="Footer Placeholder 1">
            <a:extLst>
              <a:ext uri="{FF2B5EF4-FFF2-40B4-BE49-F238E27FC236}">
                <a16:creationId xmlns:a16="http://schemas.microsoft.com/office/drawing/2014/main" id="{46BB5AC2-76FA-48CC-9DB2-957FB50ED88F}"/>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245298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2CA61F-B903-4E74-BFD3-7FF43EABC9AB}"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07FC2883-50E7-4E14-8ACA-249B013951E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Natural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13" name="TextBox 12">
            <a:extLst>
              <a:ext uri="{FF2B5EF4-FFF2-40B4-BE49-F238E27FC236}">
                <a16:creationId xmlns:a16="http://schemas.microsoft.com/office/drawing/2014/main" id="{1FD6079D-340E-4431-8129-B34AA1F55788}"/>
              </a:ext>
            </a:extLst>
          </p:cNvPr>
          <p:cNvSpPr txBox="1"/>
          <p:nvPr/>
        </p:nvSpPr>
        <p:spPr>
          <a:xfrm>
            <a:off x="741621" y="1219200"/>
            <a:ext cx="7772400" cy="3970318"/>
          </a:xfrm>
          <a:prstGeom prst="rect">
            <a:avLst/>
          </a:prstGeom>
          <a:noFill/>
        </p:spPr>
        <p:txBody>
          <a:bodyPr wrap="square">
            <a:spAutoFit/>
          </a:bodyPr>
          <a:lstStyle/>
          <a:p>
            <a:r>
              <a:rPr lang="en-US" b="1" i="1" dirty="0">
                <a:solidFill>
                  <a:srgbClr val="000000"/>
                </a:solidFill>
                <a:effectLst/>
                <a:latin typeface="times new roman" panose="02020603050405020304" pitchFamily="18" charset="0"/>
              </a:rPr>
              <a:t> Planning land use</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Land is a major resource, needed for not only for food production and animal husbandry, but also for industry and growing human settlements.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These forms of intensive land use are frequently extended at the cost of ‘wild lands’, our remaining forests, grasslands, wetlands and deserts.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 This demands for a pragmatic policy that analyses the land allocation for different uses.</a:t>
            </a:r>
            <a:br>
              <a:rPr lang="en-US" dirty="0"/>
            </a:br>
            <a:r>
              <a:rPr lang="en-US" b="1" i="1" dirty="0">
                <a:solidFill>
                  <a:srgbClr val="000000"/>
                </a:solidFill>
                <a:effectLst/>
                <a:latin typeface="times new roman" panose="02020603050405020304" pitchFamily="18" charset="0"/>
              </a:rPr>
              <a:t>The need for sustainable lifestyles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Human standard of living and the health of the ecosystem are indicators of sustainable use of resources in any country or region. Ironically, both are not in concurrence with each other.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Increasing the level of one, usually leads to degradation of other.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Development policies should be formulated to strike a balance between the two.</a:t>
            </a:r>
            <a:endParaRPr lang="en-IN" dirty="0"/>
          </a:p>
        </p:txBody>
      </p:sp>
      <p:sp>
        <p:nvSpPr>
          <p:cNvPr id="2" name="Footer Placeholder 1">
            <a:extLst>
              <a:ext uri="{FF2B5EF4-FFF2-40B4-BE49-F238E27FC236}">
                <a16:creationId xmlns:a16="http://schemas.microsoft.com/office/drawing/2014/main" id="{F3C84CE2-A1E9-4BC5-BDBD-E2EAA06E30DC}"/>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922135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9B62D4-A9A5-47EE-93E4-FCF7E7492681}"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TextBox 11">
            <a:extLst>
              <a:ext uri="{FF2B5EF4-FFF2-40B4-BE49-F238E27FC236}">
                <a16:creationId xmlns:a16="http://schemas.microsoft.com/office/drawing/2014/main" id="{BF2A04B9-8777-4B26-8D19-F84E8EA59E9B}"/>
              </a:ext>
            </a:extLst>
          </p:cNvPr>
          <p:cNvSpPr txBox="1"/>
          <p:nvPr/>
        </p:nvSpPr>
        <p:spPr>
          <a:xfrm>
            <a:off x="457200" y="809127"/>
            <a:ext cx="8229600" cy="5133521"/>
          </a:xfrm>
          <a:prstGeom prst="rect">
            <a:avLst/>
          </a:prstGeom>
          <a:noFill/>
        </p:spPr>
        <p:txBody>
          <a:bodyPr wrap="square">
            <a:spAutoFit/>
          </a:bodyPr>
          <a:lstStyle/>
          <a:p>
            <a:pPr>
              <a:lnSpc>
                <a:spcPct val="107000"/>
              </a:lnSpc>
              <a:spcAft>
                <a:spcPts val="750"/>
              </a:spcAft>
            </a:pPr>
            <a:r>
              <a:rPr lang="en-US" sz="1800" b="1" dirty="0"/>
              <a:t>Forest Resources</a:t>
            </a:r>
            <a:r>
              <a:rPr lang="en-IN" b="1" dirty="0">
                <a:solidFill>
                  <a:srgbClr val="333333"/>
                </a:solidFill>
                <a:latin typeface="Times" panose="02020603050405020304" pitchFamily="18" charset="0"/>
                <a:cs typeface="Times New Roman" panose="02020603050405020304" pitchFamily="18" charset="0"/>
              </a:rPr>
              <a:t> :</a:t>
            </a:r>
            <a:r>
              <a:rPr lang="en-IN" dirty="0">
                <a:solidFill>
                  <a:srgbClr val="333333"/>
                </a:solidFill>
                <a:latin typeface="Times" panose="02020603050405020304" pitchFamily="18" charset="0"/>
                <a:cs typeface="Times New Roman" panose="02020603050405020304" pitchFamily="18" charset="0"/>
              </a:rPr>
              <a:t> </a:t>
            </a:r>
          </a:p>
          <a:p>
            <a:pPr marL="285750" indent="-285750">
              <a:lnSpc>
                <a:spcPct val="107000"/>
              </a:lnSpc>
              <a:spcAft>
                <a:spcPts val="750"/>
              </a:spcAft>
              <a:buFont typeface="Arial" panose="020B0604020202020204" pitchFamily="34" charset="0"/>
              <a:buChar char="•"/>
            </a:pPr>
            <a:r>
              <a:rPr lang="en-IN" dirty="0">
                <a:solidFill>
                  <a:srgbClr val="000000"/>
                </a:solidFill>
                <a:latin typeface="times new roman" panose="02020603050405020304" pitchFamily="18" charset="0"/>
              </a:rPr>
              <a:t>It is an important natural resource. </a:t>
            </a:r>
          </a:p>
          <a:p>
            <a:pPr marL="285750" indent="-285750">
              <a:lnSpc>
                <a:spcPct val="107000"/>
              </a:lnSpc>
              <a:spcAft>
                <a:spcPts val="750"/>
              </a:spcAft>
              <a:buFont typeface="Arial" panose="020B0604020202020204" pitchFamily="34" charset="0"/>
              <a:buChar char="•"/>
            </a:pPr>
            <a:r>
              <a:rPr lang="en-IN" dirty="0">
                <a:solidFill>
                  <a:srgbClr val="000000"/>
                </a:solidFill>
                <a:latin typeface="times new roman" panose="02020603050405020304" pitchFamily="18" charset="0"/>
              </a:rPr>
              <a:t>It is most important natural habitat for wild life. </a:t>
            </a:r>
          </a:p>
          <a:p>
            <a:pPr marL="285750" indent="-285750">
              <a:lnSpc>
                <a:spcPct val="107000"/>
              </a:lnSpc>
              <a:spcAft>
                <a:spcPts val="750"/>
              </a:spcAft>
              <a:buFont typeface="Arial" panose="020B0604020202020204" pitchFamily="34" charset="0"/>
              <a:buChar char="•"/>
            </a:pPr>
            <a:r>
              <a:rPr lang="en-IN" dirty="0">
                <a:solidFill>
                  <a:srgbClr val="000000"/>
                </a:solidFill>
                <a:latin typeface="times new roman" panose="02020603050405020304" pitchFamily="18" charset="0"/>
              </a:rPr>
              <a:t>It is also utilized by farmers for commercial and recreational purposes. </a:t>
            </a:r>
          </a:p>
          <a:p>
            <a:pPr marL="285750" indent="-285750">
              <a:lnSpc>
                <a:spcPct val="107000"/>
              </a:lnSpc>
              <a:spcAft>
                <a:spcPts val="750"/>
              </a:spcAft>
              <a:buFont typeface="Arial" panose="020B0604020202020204" pitchFamily="34" charset="0"/>
              <a:buChar char="•"/>
            </a:pPr>
            <a:r>
              <a:rPr lang="en-IN" dirty="0">
                <a:solidFill>
                  <a:srgbClr val="000000"/>
                </a:solidFill>
                <a:latin typeface="times new roman" panose="02020603050405020304" pitchFamily="18" charset="0"/>
              </a:rPr>
              <a:t>Many herbivores find shelter and carnivores their prey in the forest.</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It is important renewable resources.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vary in composition and diversity and can contribute substantially to the economic development of any country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Plants along with trees cover large areas, produce variety of products and provide food for living organisms, and also important to save the environment.</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It is estimated that about 30% of world area is covered by forest whereas 26% by pastures.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 Among all continents, Africa has largest forested area (33%) followed by Latin America (25%), whereas in North America forest cover is only 11%. Asia and former USSR has 14% area under forest. </a:t>
            </a:r>
          </a:p>
          <a:p>
            <a:pPr>
              <a:lnSpc>
                <a:spcPct val="107000"/>
              </a:lnSpc>
              <a:spcAft>
                <a:spcPts val="750"/>
              </a:spcAft>
            </a:pPr>
            <a:r>
              <a:rPr lang="en-IN" sz="1800" dirty="0">
                <a:solidFill>
                  <a:srgbClr val="333333"/>
                </a:solidFill>
                <a:effectLst/>
                <a:latin typeface="Times" panose="02020603050405020304" pitchFamily="18" charset="0"/>
                <a:ea typeface="Times New Roman" panose="02020603050405020304" pitchFamily="18" charset="0"/>
                <a:cs typeface="Times New Roman" panose="02020603050405020304" pitchFamily="18" charset="0"/>
              </a:rPr>
              <a:t> </a:t>
            </a:r>
          </a:p>
        </p:txBody>
      </p:sp>
      <p:sp>
        <p:nvSpPr>
          <p:cNvPr id="2" name="Footer Placeholder 1">
            <a:extLst>
              <a:ext uri="{FF2B5EF4-FFF2-40B4-BE49-F238E27FC236}">
                <a16:creationId xmlns:a16="http://schemas.microsoft.com/office/drawing/2014/main" id="{890C50C8-A917-42B2-BC32-DF888F666465}"/>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1327416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24828D-41E2-4BC9-89F4-E740A73F876C}"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BC38152F-D01F-4DB1-8EA2-BC9FA4442C85}"/>
              </a:ext>
            </a:extLst>
          </p:cNvPr>
          <p:cNvSpPr txBox="1"/>
          <p:nvPr/>
        </p:nvSpPr>
        <p:spPr>
          <a:xfrm>
            <a:off x="762000" y="1017710"/>
            <a:ext cx="7620000" cy="4752648"/>
          </a:xfrm>
          <a:prstGeom prst="rect">
            <a:avLst/>
          </a:prstGeom>
          <a:noFill/>
        </p:spPr>
        <p:txBody>
          <a:bodyPr wrap="square">
            <a:spAutoFit/>
          </a:bodyPr>
          <a:lstStyle/>
          <a:p>
            <a:pPr marL="285750" indent="-285750">
              <a:lnSpc>
                <a:spcPct val="107000"/>
              </a:lnSpc>
              <a:spcAft>
                <a:spcPts val="750"/>
              </a:spcAft>
              <a:buFont typeface="Arial" panose="020B0604020202020204" pitchFamily="34" charset="0"/>
              <a:buChar char="•"/>
            </a:pPr>
            <a:r>
              <a:rPr lang="en-US" b="0" i="0" dirty="0">
                <a:solidFill>
                  <a:srgbClr val="000000"/>
                </a:solidFill>
                <a:effectLst/>
                <a:latin typeface="times new roman" panose="02020603050405020304" pitchFamily="18" charset="0"/>
              </a:rPr>
              <a:t>European countries have only 3% area under forest cover. India’s Forest Cover accounts for 20.6% of the total geographical area of the country as of 2005.</a:t>
            </a:r>
            <a:r>
              <a:rPr lang="en-IN" sz="1800" dirty="0">
                <a:solidFill>
                  <a:srgbClr val="333333"/>
                </a:solidFill>
                <a:effectLst/>
                <a:latin typeface="Times" panose="02020603050405020304" pitchFamily="18" charset="0"/>
                <a:ea typeface="Times New Roman" panose="02020603050405020304" pitchFamily="18" charset="0"/>
                <a:cs typeface="Times New Roman" panose="02020603050405020304" pitchFamily="18" charset="0"/>
              </a:rPr>
              <a:t> </a:t>
            </a:r>
          </a:p>
          <a:p>
            <a:pPr marL="285750" indent="-285750">
              <a:lnSpc>
                <a:spcPct val="107000"/>
              </a:lnSpc>
              <a:spcAft>
                <a:spcPts val="750"/>
              </a:spcAft>
              <a:buFont typeface="Arial" panose="020B0604020202020204" pitchFamily="34" charset="0"/>
              <a:buChar char="•"/>
            </a:pPr>
            <a:r>
              <a:rPr lang="en-IN" sz="1800" dirty="0">
                <a:solidFill>
                  <a:srgbClr val="333333"/>
                </a:solidFill>
                <a:effectLst/>
                <a:latin typeface="Times" panose="02020603050405020304" pitchFamily="18" charset="0"/>
                <a:ea typeface="Times New Roman" panose="02020603050405020304" pitchFamily="18" charset="0"/>
                <a:cs typeface="Times New Roman" panose="02020603050405020304" pitchFamily="18" charset="0"/>
              </a:rPr>
              <a:t>Besides this, forest plays most important role from commercial point of view. </a:t>
            </a:r>
          </a:p>
          <a:p>
            <a:pPr marL="285750" indent="-285750">
              <a:lnSpc>
                <a:spcPct val="107000"/>
              </a:lnSpc>
              <a:spcAft>
                <a:spcPts val="750"/>
              </a:spcAft>
              <a:buFont typeface="Arial" panose="020B0604020202020204" pitchFamily="34" charset="0"/>
              <a:buChar char="•"/>
            </a:pPr>
            <a:r>
              <a:rPr lang="en-IN" sz="1800" dirty="0">
                <a:solidFill>
                  <a:srgbClr val="333333"/>
                </a:solidFill>
                <a:effectLst/>
                <a:latin typeface="Times" panose="02020603050405020304" pitchFamily="18" charset="0"/>
                <a:ea typeface="Times New Roman" panose="02020603050405020304" pitchFamily="18" charset="0"/>
                <a:cs typeface="Times New Roman" panose="02020603050405020304" pitchFamily="18" charset="0"/>
              </a:rPr>
              <a:t>Forest based cottage industries, such as bee-keeping, bamboo mat and basket making provides small-scale industry to the tribal people. </a:t>
            </a:r>
          </a:p>
          <a:p>
            <a:pPr marL="285750" indent="-285750">
              <a:lnSpc>
                <a:spcPct val="107000"/>
              </a:lnSpc>
              <a:spcAft>
                <a:spcPts val="750"/>
              </a:spcAft>
              <a:buFont typeface="Arial" panose="020B0604020202020204" pitchFamily="34" charset="0"/>
              <a:buChar char="•"/>
            </a:pPr>
            <a:r>
              <a:rPr lang="en-IN" sz="1800" dirty="0">
                <a:solidFill>
                  <a:srgbClr val="333333"/>
                </a:solidFill>
                <a:effectLst/>
                <a:latin typeface="Times" panose="02020603050405020304" pitchFamily="18" charset="0"/>
                <a:ea typeface="Times New Roman" panose="02020603050405020304" pitchFamily="18" charset="0"/>
                <a:cs typeface="Times New Roman" panose="02020603050405020304" pitchFamily="18" charset="0"/>
              </a:rPr>
              <a:t>Sal is a most important source for timber industries. </a:t>
            </a:r>
          </a:p>
          <a:p>
            <a:pPr marL="285750" indent="-285750">
              <a:lnSpc>
                <a:spcPct val="107000"/>
              </a:lnSpc>
              <a:spcAft>
                <a:spcPts val="750"/>
              </a:spcAft>
              <a:buFont typeface="Arial" panose="020B0604020202020204" pitchFamily="34" charset="0"/>
              <a:buChar char="•"/>
            </a:pPr>
            <a:r>
              <a:rPr lang="en-IN" sz="1800" dirty="0">
                <a:solidFill>
                  <a:srgbClr val="333333"/>
                </a:solidFill>
                <a:effectLst/>
                <a:latin typeface="Times" panose="02020603050405020304" pitchFamily="18" charset="0"/>
                <a:ea typeface="Times New Roman" panose="02020603050405020304" pitchFamily="18" charset="0"/>
                <a:cs typeface="Times New Roman" panose="02020603050405020304" pitchFamily="18" charset="0"/>
              </a:rPr>
              <a:t>It also provides raw materials for pulp and plywood industry.</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07000"/>
              </a:lnSpc>
              <a:spcAft>
                <a:spcPts val="750"/>
              </a:spcAft>
              <a:buFont typeface="Arial" panose="020B0604020202020204" pitchFamily="34" charset="0"/>
              <a:buChar char="•"/>
            </a:pPr>
            <a:r>
              <a:rPr lang="en-IN" sz="1800" dirty="0">
                <a:solidFill>
                  <a:srgbClr val="333333"/>
                </a:solidFill>
                <a:effectLst/>
                <a:latin typeface="Times" panose="02020603050405020304" pitchFamily="18" charset="0"/>
                <a:ea typeface="Times New Roman" panose="02020603050405020304" pitchFamily="18" charset="0"/>
                <a:cs typeface="Times New Roman" panose="02020603050405020304" pitchFamily="18" charset="0"/>
              </a:rPr>
              <a:t>Green plants of the forest are food-producing organisms and are primary producers of the 'food chain’. </a:t>
            </a:r>
          </a:p>
          <a:p>
            <a:pPr marL="285750" indent="-285750">
              <a:lnSpc>
                <a:spcPct val="107000"/>
              </a:lnSpc>
              <a:spcAft>
                <a:spcPts val="750"/>
              </a:spcAft>
              <a:buFont typeface="Arial" panose="020B0604020202020204" pitchFamily="34" charset="0"/>
              <a:buChar char="•"/>
            </a:pPr>
            <a:r>
              <a:rPr lang="en-IN" sz="1800" dirty="0">
                <a:solidFill>
                  <a:srgbClr val="333333"/>
                </a:solidFill>
                <a:effectLst/>
                <a:latin typeface="Times" panose="02020603050405020304" pitchFamily="18" charset="0"/>
                <a:ea typeface="Times New Roman" panose="02020603050405020304" pitchFamily="18" charset="0"/>
                <a:cs typeface="Times New Roman" panose="02020603050405020304" pitchFamily="18" charset="0"/>
              </a:rPr>
              <a:t>These foods are stored in the form of fruits, nuts, seeds, nectar and wood.</a:t>
            </a:r>
          </a:p>
          <a:p>
            <a:pPr marL="285750" indent="-285750">
              <a:lnSpc>
                <a:spcPct val="107000"/>
              </a:lnSpc>
              <a:spcAft>
                <a:spcPts val="750"/>
              </a:spcAft>
              <a:buFont typeface="Arial" panose="020B0604020202020204" pitchFamily="34" charset="0"/>
              <a:buChar char="•"/>
            </a:pPr>
            <a:endParaRPr lang="en-IN" dirty="0">
              <a:solidFill>
                <a:srgbClr val="333333"/>
              </a:solidFill>
              <a:latin typeface="Times" panose="02020603050405020304" pitchFamily="18" charset="0"/>
              <a:cs typeface="Times New Roman" panose="02020603050405020304" pitchFamily="18" charset="0"/>
            </a:endParaRPr>
          </a:p>
          <a:p>
            <a:pPr marL="285750" indent="-285750">
              <a:lnSpc>
                <a:spcPct val="107000"/>
              </a:lnSpc>
              <a:spcAft>
                <a:spcPts val="750"/>
              </a:spcAft>
              <a:buFont typeface="Arial" panose="020B0604020202020204" pitchFamily="34" charset="0"/>
              <a:buChar char="•"/>
            </a:pPr>
            <a:r>
              <a:rPr lang="en-IN" sz="1800" b="0" i="0" u="sng" strike="noStrike" dirty="0">
                <a:solidFill>
                  <a:srgbClr val="0563C1"/>
                </a:solidFill>
                <a:effectLst/>
                <a:latin typeface="Calibri" panose="020F0502020204030204" pitchFamily="34" charset="0"/>
                <a:hlinkClick r:id="rId3"/>
              </a:rPr>
              <a:t>http://ecoursesonline.iasri.res.in/mod/page/view.php?id=89582</a:t>
            </a:r>
            <a:r>
              <a:rPr lang="en-IN" dirty="0"/>
              <a:t> </a:t>
            </a:r>
          </a:p>
        </p:txBody>
      </p:sp>
      <p:sp>
        <p:nvSpPr>
          <p:cNvPr id="2" name="Footer Placeholder 1">
            <a:extLst>
              <a:ext uri="{FF2B5EF4-FFF2-40B4-BE49-F238E27FC236}">
                <a16:creationId xmlns:a16="http://schemas.microsoft.com/office/drawing/2014/main" id="{67DED3E1-B5F9-45E5-92E1-FB590C3CF1C2}"/>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3050381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2DCE5A-04D5-490E-91EE-5DF9517E79B6}"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1F83155F-8DF9-40B0-B591-300208C75687}"/>
              </a:ext>
            </a:extLst>
          </p:cNvPr>
          <p:cNvSpPr txBox="1"/>
          <p:nvPr/>
        </p:nvSpPr>
        <p:spPr>
          <a:xfrm>
            <a:off x="76200" y="914400"/>
            <a:ext cx="8153400" cy="5078313"/>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Significance of forests</a:t>
            </a:r>
            <a:br>
              <a:rPr lang="en-US" dirty="0"/>
            </a:br>
            <a:r>
              <a:rPr lang="en-US" b="0" i="0" dirty="0">
                <a:solidFill>
                  <a:srgbClr val="000000"/>
                </a:solidFill>
                <a:effectLst/>
                <a:latin typeface="times new roman" panose="02020603050405020304" pitchFamily="18" charset="0"/>
              </a:rPr>
              <a:t>Forest can provide prosperity of human being and to the nations. Important uses of forest can be classified as under</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Commercial values</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Ecological significance</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Aesthetic values</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Life and economy of tribal</a:t>
            </a:r>
          </a:p>
          <a:p>
            <a:r>
              <a:rPr lang="en-US" b="1" i="1" dirty="0" err="1">
                <a:solidFill>
                  <a:srgbClr val="000000"/>
                </a:solidFill>
                <a:effectLst/>
                <a:latin typeface="times new roman" panose="02020603050405020304" pitchFamily="18" charset="0"/>
              </a:rPr>
              <a:t>Commercialvalues</a:t>
            </a:r>
            <a:endParaRPr lang="en-US" b="1" i="1"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Forests are main source of many commercial products such as wood, timber, pulpwood etc.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About 1.5 billion people depend upon fuel wood as an energy source. Timber obtained from the forest can used to make plywood, board, doors and windows, furniture, and agriculture implements and sports goods.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Timber is also a raw material for preparation of paper, rayon and film.</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can provide food , </a:t>
            </a:r>
            <a:r>
              <a:rPr lang="en-US" b="0" i="0" dirty="0" err="1">
                <a:solidFill>
                  <a:srgbClr val="000000"/>
                </a:solidFill>
                <a:effectLst/>
                <a:latin typeface="times new roman" panose="02020603050405020304" pitchFamily="18" charset="0"/>
              </a:rPr>
              <a:t>fibre</a:t>
            </a:r>
            <a:r>
              <a:rPr lang="en-US" b="0" i="0" dirty="0">
                <a:solidFill>
                  <a:srgbClr val="000000"/>
                </a:solidFill>
                <a:effectLst/>
                <a:latin typeface="times new roman" panose="02020603050405020304" pitchFamily="18" charset="0"/>
              </a:rPr>
              <a:t>, edible oils and drugs.</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lands are also used for agriculture and grazing.</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is important source of development of dams, recreation and mining.</a:t>
            </a:r>
            <a:endParaRPr lang="en-US" b="0" i="0" dirty="0">
              <a:solidFill>
                <a:srgbClr val="000000"/>
              </a:solidFill>
              <a:effectLst/>
              <a:latin typeface="Arial" panose="020B0604020202020204" pitchFamily="34" charset="0"/>
            </a:endParaRPr>
          </a:p>
          <a:p>
            <a:pPr marL="285750" indent="-285750">
              <a:buFont typeface="Arial" panose="020B0604020202020204" pitchFamily="34" charset="0"/>
              <a:buChar char="•"/>
            </a:pPr>
            <a:endParaRPr lang="en-US" b="0" i="0" dirty="0">
              <a:solidFill>
                <a:srgbClr val="000000"/>
              </a:solidFill>
              <a:effectLst/>
              <a:latin typeface="Arial" panose="020B0604020202020204" pitchFamily="34" charset="0"/>
            </a:endParaRPr>
          </a:p>
        </p:txBody>
      </p:sp>
      <p:sp>
        <p:nvSpPr>
          <p:cNvPr id="2" name="Footer Placeholder 1">
            <a:extLst>
              <a:ext uri="{FF2B5EF4-FFF2-40B4-BE49-F238E27FC236}">
                <a16:creationId xmlns:a16="http://schemas.microsoft.com/office/drawing/2014/main" id="{BCCBEC59-CE8A-4763-B5D9-FEE7DEDE0E3A}"/>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462273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924605-7805-498C-A42E-1A7B246AFD8D}"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4DD80FD2-C3C3-4F9E-89A8-151CF3F108C6}"/>
              </a:ext>
            </a:extLst>
          </p:cNvPr>
          <p:cNvSpPr txBox="1"/>
          <p:nvPr/>
        </p:nvSpPr>
        <p:spPr>
          <a:xfrm>
            <a:off x="304800" y="1028343"/>
            <a:ext cx="8077200" cy="3970318"/>
          </a:xfrm>
          <a:prstGeom prst="rect">
            <a:avLst/>
          </a:prstGeom>
          <a:noFill/>
        </p:spPr>
        <p:txBody>
          <a:bodyPr wrap="square">
            <a:spAutoFit/>
          </a:bodyPr>
          <a:lstStyle/>
          <a:p>
            <a:pPr algn="l"/>
            <a:r>
              <a:rPr lang="en-US" b="1" i="1" dirty="0">
                <a:solidFill>
                  <a:srgbClr val="000000"/>
                </a:solidFill>
                <a:effectLst/>
                <a:latin typeface="times new roman" panose="02020603050405020304" pitchFamily="18" charset="0"/>
              </a:rPr>
              <a:t>Life and economy of tribal</a:t>
            </a:r>
            <a:endParaRPr lang="en-US" b="0" i="0" dirty="0">
              <a:solidFill>
                <a:srgbClr val="000000"/>
              </a:solidFill>
              <a:effectLst/>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provide food, medicine and other products needed for tribal people and play a vital role in the life and economy of tribes living in the forest.</a:t>
            </a:r>
          </a:p>
          <a:p>
            <a:r>
              <a:rPr lang="en-US" b="1" i="1" dirty="0">
                <a:solidFill>
                  <a:srgbClr val="000000"/>
                </a:solidFill>
                <a:effectLst/>
                <a:latin typeface="times new roman" panose="02020603050405020304" pitchFamily="18" charset="0"/>
              </a:rPr>
              <a:t>Ecological uses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Forests are habitat to all wild animals, plants and support millions of species. </a:t>
            </a:r>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They help in reducing global warming caused by green house gases and produces oxygen upon photosynthesis.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can act as pollution purifier by absorbing toxic gases.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not only helps in soil conservation but also helps to regulate the hydrological cycle.</a:t>
            </a:r>
          </a:p>
          <a:p>
            <a:r>
              <a:rPr lang="en-US" b="1" i="1" dirty="0">
                <a:solidFill>
                  <a:srgbClr val="000000"/>
                </a:solidFill>
                <a:effectLst/>
                <a:latin typeface="times new roman" panose="02020603050405020304" pitchFamily="18" charset="0"/>
              </a:rPr>
              <a:t>Aesthetic values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All over the world people appreciate the beauty and tranquility of the forest because forests have a greatest aesthetic value.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provides opportunity for recreation and ecosystem research.</a:t>
            </a:r>
            <a:endParaRPr lang="en-IN" dirty="0"/>
          </a:p>
        </p:txBody>
      </p:sp>
      <p:sp>
        <p:nvSpPr>
          <p:cNvPr id="2" name="Footer Placeholder 1">
            <a:extLst>
              <a:ext uri="{FF2B5EF4-FFF2-40B4-BE49-F238E27FC236}">
                <a16:creationId xmlns:a16="http://schemas.microsoft.com/office/drawing/2014/main" id="{E0D6A4E7-FD82-4152-95EB-65775F6BF475}"/>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848145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86BDE9-25AE-4237-A522-5F2E832678FD}"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6AC91510-04A5-4D35-896A-65A7F8375195}"/>
              </a:ext>
            </a:extLst>
          </p:cNvPr>
          <p:cNvSpPr txBox="1"/>
          <p:nvPr/>
        </p:nvSpPr>
        <p:spPr>
          <a:xfrm>
            <a:off x="164805" y="976229"/>
            <a:ext cx="8534400" cy="5355312"/>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Over exploitation of forests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Forests contribute substantially to the national economy.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With increasing population increased demand of fuel wood, expansion of area under urban development and industries has lead to over exploitation of forest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At present international level we are losing forest at the rate of 1.7 crore hectares annually.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Overexploitation also occurs due to overgrazing and conversion of forest to pastures for domestic use.</a:t>
            </a:r>
          </a:p>
          <a:p>
            <a:r>
              <a:rPr lang="en-US" b="1" i="0" dirty="0">
                <a:solidFill>
                  <a:srgbClr val="000000"/>
                </a:solidFill>
                <a:effectLst/>
                <a:latin typeface="times new roman" panose="02020603050405020304" pitchFamily="18" charset="0"/>
              </a:rPr>
              <a:t>Deforestation</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are burned or cut for clearing of land for agriculture ,harvesting for wood and timber , development and expansion of cities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These economic gains are short term where as long term effects of deforestation are irreversible</a:t>
            </a:r>
            <a:endParaRPr lang="en-US" b="0" i="0" dirty="0">
              <a:solidFill>
                <a:srgbClr val="000000"/>
              </a:solidFill>
              <a:effectLst/>
              <a:latin typeface="Arial" panose="020B0604020202020204" pitchFamily="34"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rPr>
              <a:t>Deforestation rate is relatively low in temperate countries than in tropics.</a:t>
            </a: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rPr>
              <a:t>If present rate of deforestation continues we may losses 90% tropical forest in coming six decades</a:t>
            </a:r>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rPr>
              <a:t>For ecological balance 33% area should be under forest cover but our nation has only 20.6% forest cover.</a:t>
            </a:r>
            <a:endParaRPr lang="en-US" b="0" i="0" dirty="0">
              <a:solidFill>
                <a:srgbClr val="000000"/>
              </a:solidFill>
              <a:effectLst/>
              <a:latin typeface="Arial" panose="020B0604020202020204" pitchFamily="34" charset="0"/>
            </a:endParaRPr>
          </a:p>
          <a:p>
            <a:pPr marL="285750" indent="-285750">
              <a:buFont typeface="Arial" panose="020B0604020202020204" pitchFamily="34" charset="0"/>
              <a:buChar char="•"/>
            </a:pPr>
            <a:endParaRPr lang="en-IN" dirty="0"/>
          </a:p>
        </p:txBody>
      </p:sp>
      <p:sp>
        <p:nvSpPr>
          <p:cNvPr id="2" name="Footer Placeholder 1">
            <a:extLst>
              <a:ext uri="{FF2B5EF4-FFF2-40B4-BE49-F238E27FC236}">
                <a16:creationId xmlns:a16="http://schemas.microsoft.com/office/drawing/2014/main" id="{3506F027-F5BF-4F52-A5E9-3C832418FA45}"/>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934136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C20614-44C5-444B-94DA-7735067710BF}"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F9FBAAB8-A857-4325-B43F-D058EFBFF413}"/>
              </a:ext>
            </a:extLst>
          </p:cNvPr>
          <p:cNvSpPr txBox="1"/>
          <p:nvPr/>
        </p:nvSpPr>
        <p:spPr>
          <a:xfrm>
            <a:off x="152400" y="817163"/>
            <a:ext cx="8686800" cy="5355312"/>
          </a:xfrm>
          <a:prstGeom prst="rect">
            <a:avLst/>
          </a:prstGeom>
          <a:noFill/>
        </p:spPr>
        <p:txBody>
          <a:bodyPr wrap="square">
            <a:spAutoFit/>
          </a:bodyPr>
          <a:lstStyle/>
          <a:p>
            <a:r>
              <a:rPr lang="en-US" b="1" i="1" dirty="0">
                <a:solidFill>
                  <a:srgbClr val="000000"/>
                </a:solidFill>
                <a:effectLst/>
                <a:latin typeface="times new roman" panose="02020603050405020304" pitchFamily="18" charset="0"/>
              </a:rPr>
              <a:t>Causes of deforestation</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area in some developed area has expanded.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However in developing countries area under forest is showing declining trend particularly in tropical region. </a:t>
            </a:r>
          </a:p>
          <a:p>
            <a:pPr marL="285750" indent="-285750">
              <a:buFont typeface="Arial" panose="020B0604020202020204" pitchFamily="34" charset="0"/>
              <a:buChar char="•"/>
            </a:pPr>
            <a:r>
              <a:rPr lang="en-US" b="1" i="0" dirty="0">
                <a:solidFill>
                  <a:srgbClr val="000000"/>
                </a:solidFill>
                <a:effectLst/>
                <a:latin typeface="times new roman" panose="02020603050405020304" pitchFamily="18" charset="0"/>
              </a:rPr>
              <a:t>Main causes of deforestation are</a:t>
            </a:r>
          </a:p>
          <a:p>
            <a:pPr marL="285750" indent="-285750">
              <a:buFont typeface="Arial" panose="020B0604020202020204" pitchFamily="34" charset="0"/>
              <a:buChar char="•"/>
            </a:pPr>
            <a:endParaRPr lang="en-US" b="1" i="0" dirty="0">
              <a:solidFill>
                <a:srgbClr val="000000"/>
              </a:solidFill>
              <a:effectLst/>
              <a:latin typeface="times new roman" panose="02020603050405020304" pitchFamily="18" charset="0"/>
            </a:endParaRPr>
          </a:p>
          <a:p>
            <a:r>
              <a:rPr lang="en-US" b="1" i="1" dirty="0">
                <a:solidFill>
                  <a:srgbClr val="000000"/>
                </a:solidFill>
                <a:effectLst/>
                <a:latin typeface="times new roman" panose="02020603050405020304" pitchFamily="18" charset="0"/>
              </a:rPr>
              <a:t>       a) Shifting cultivation or jhum cultivation</a:t>
            </a:r>
          </a:p>
          <a:p>
            <a:br>
              <a:rPr lang="en-US" b="1" dirty="0"/>
            </a:br>
            <a:r>
              <a:rPr lang="en-US" b="1" dirty="0"/>
              <a:t>       </a:t>
            </a:r>
            <a:r>
              <a:rPr lang="en-US" b="1" i="1" dirty="0">
                <a:solidFill>
                  <a:srgbClr val="000000"/>
                </a:solidFill>
                <a:effectLst/>
                <a:latin typeface="times new roman" panose="02020603050405020304" pitchFamily="18" charset="0"/>
              </a:rPr>
              <a:t>b) Commercial logging</a:t>
            </a:r>
          </a:p>
          <a:p>
            <a:br>
              <a:rPr lang="en-US" b="1" dirty="0"/>
            </a:br>
            <a:r>
              <a:rPr lang="en-US" b="1" dirty="0"/>
              <a:t>      </a:t>
            </a:r>
            <a:r>
              <a:rPr lang="en-US" b="1" i="1" dirty="0">
                <a:solidFill>
                  <a:srgbClr val="000000"/>
                </a:solidFill>
                <a:effectLst/>
                <a:latin typeface="times new roman" panose="02020603050405020304" pitchFamily="18" charset="0"/>
              </a:rPr>
              <a:t>c) Need for fuel wood</a:t>
            </a:r>
          </a:p>
          <a:p>
            <a:br>
              <a:rPr lang="en-US" b="1" dirty="0"/>
            </a:br>
            <a:r>
              <a:rPr lang="en-US" b="1" dirty="0"/>
              <a:t>      </a:t>
            </a:r>
            <a:r>
              <a:rPr lang="en-US" b="1" i="1" dirty="0">
                <a:solidFill>
                  <a:srgbClr val="000000"/>
                </a:solidFill>
                <a:effectLst/>
                <a:latin typeface="times new roman" panose="02020603050405020304" pitchFamily="18" charset="0"/>
              </a:rPr>
              <a:t>d) Expansion for agribusiness</a:t>
            </a:r>
          </a:p>
          <a:p>
            <a:br>
              <a:rPr lang="en-US" b="1" dirty="0"/>
            </a:br>
            <a:r>
              <a:rPr lang="en-US" b="1" dirty="0"/>
              <a:t>     </a:t>
            </a:r>
            <a:r>
              <a:rPr lang="en-US" b="1" i="1" dirty="0">
                <a:solidFill>
                  <a:srgbClr val="000000"/>
                </a:solidFill>
                <a:effectLst/>
                <a:latin typeface="times new roman" panose="02020603050405020304" pitchFamily="18" charset="0"/>
              </a:rPr>
              <a:t>e) Development projects and growing need for food</a:t>
            </a:r>
          </a:p>
          <a:p>
            <a:br>
              <a:rPr lang="en-US" b="1" dirty="0"/>
            </a:br>
            <a:r>
              <a:rPr lang="en-US" b="1" dirty="0"/>
              <a:t>     </a:t>
            </a:r>
            <a:r>
              <a:rPr lang="en-US" b="1" i="1" dirty="0">
                <a:solidFill>
                  <a:srgbClr val="000000"/>
                </a:solidFill>
                <a:effectLst/>
                <a:latin typeface="times new roman" panose="02020603050405020304" pitchFamily="18" charset="0"/>
              </a:rPr>
              <a:t>f) Raw materials for industrial use</a:t>
            </a:r>
          </a:p>
          <a:p>
            <a:br>
              <a:rPr lang="en-US" b="1" dirty="0"/>
            </a:br>
            <a:endParaRPr lang="en-IN" b="1" dirty="0"/>
          </a:p>
        </p:txBody>
      </p:sp>
      <p:sp>
        <p:nvSpPr>
          <p:cNvPr id="2" name="Footer Placeholder 1">
            <a:extLst>
              <a:ext uri="{FF2B5EF4-FFF2-40B4-BE49-F238E27FC236}">
                <a16:creationId xmlns:a16="http://schemas.microsoft.com/office/drawing/2014/main" id="{BC9DC5DF-7D10-48AD-8485-894516B6E9D3}"/>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3714469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CA2C65-A3A8-4F1C-B1B4-E033AA26AB02}"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9C7CE2AB-1A13-4937-8403-35168E7B3F8A}"/>
              </a:ext>
            </a:extLst>
          </p:cNvPr>
          <p:cNvSpPr txBox="1"/>
          <p:nvPr/>
        </p:nvSpPr>
        <p:spPr>
          <a:xfrm>
            <a:off x="571500" y="1047600"/>
            <a:ext cx="8000999" cy="5078313"/>
          </a:xfrm>
          <a:prstGeom prst="rect">
            <a:avLst/>
          </a:prstGeom>
          <a:noFill/>
        </p:spPr>
        <p:txBody>
          <a:bodyPr wrap="square">
            <a:spAutoFit/>
          </a:bodyPr>
          <a:lstStyle/>
          <a:p>
            <a:r>
              <a:rPr lang="en-US" b="1" i="1" dirty="0">
                <a:solidFill>
                  <a:srgbClr val="000000"/>
                </a:solidFill>
                <a:effectLst/>
                <a:latin typeface="times new roman" panose="02020603050405020304" pitchFamily="18" charset="0"/>
              </a:rPr>
              <a:t>Shifting cultivation or jhum cultivation</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This practice is prevalent in tribal areas where forest lands are cleared to grow subsistence crops.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It is estimated that principle cause of deforestation in tropics in Africa, Asia and tropical America is estimated to be 70, 50, and 35% respectively.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Shifting cultivation which is a practice of slash and burn agriculture are posses to clear more than 5 lakh hectares of land annually.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In India, shifting cultivation is prevalent in northeast and to limited extent in M.P, Bihar and Andhra Pradesh and is contributing significantly to deforestation.</a:t>
            </a:r>
          </a:p>
          <a:p>
            <a:r>
              <a:rPr lang="en-US" b="1" i="1" dirty="0">
                <a:solidFill>
                  <a:srgbClr val="000000"/>
                </a:solidFill>
                <a:effectLst/>
                <a:latin typeface="times new roman" panose="02020603050405020304" pitchFamily="18" charset="0"/>
              </a:rPr>
              <a:t>Commercial logging</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It is a important deforestation agent.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It may not be the primary cause but definitely it acts as secondary cause, because new logging lots permits shifting cultivation and fuel wood gatherers access to new logged areas.</a:t>
            </a:r>
          </a:p>
          <a:p>
            <a:r>
              <a:rPr lang="en-US" b="1" i="1" dirty="0">
                <a:solidFill>
                  <a:srgbClr val="000000"/>
                </a:solidFill>
                <a:effectLst/>
                <a:latin typeface="times new roman" panose="02020603050405020304" pitchFamily="18" charset="0"/>
              </a:rPr>
              <a:t>Need for fuel wood</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Increased population has lead to increasing demand for fuel wood which is also acting as an important deforestation agent, particularly in dry forest.</a:t>
            </a:r>
            <a:br>
              <a:rPr lang="en-US" dirty="0"/>
            </a:br>
            <a:endParaRPr lang="en-IN" dirty="0"/>
          </a:p>
        </p:txBody>
      </p:sp>
      <p:sp>
        <p:nvSpPr>
          <p:cNvPr id="2" name="Footer Placeholder 1">
            <a:extLst>
              <a:ext uri="{FF2B5EF4-FFF2-40B4-BE49-F238E27FC236}">
                <a16:creationId xmlns:a16="http://schemas.microsoft.com/office/drawing/2014/main" id="{B7155593-8644-4574-98A5-52F40B5337E6}"/>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1065754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A499E1-21EE-415B-AD9C-D64FAEE4A698}"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0152357E-8735-4264-83B8-B4A9F0928F05}"/>
              </a:ext>
            </a:extLst>
          </p:cNvPr>
          <p:cNvSpPr txBox="1"/>
          <p:nvPr/>
        </p:nvSpPr>
        <p:spPr>
          <a:xfrm>
            <a:off x="1066800" y="1219200"/>
            <a:ext cx="7010400" cy="4247317"/>
          </a:xfrm>
          <a:prstGeom prst="rect">
            <a:avLst/>
          </a:prstGeom>
          <a:noFill/>
        </p:spPr>
        <p:txBody>
          <a:bodyPr wrap="square">
            <a:spAutoFit/>
          </a:bodyPr>
          <a:lstStyle/>
          <a:p>
            <a:r>
              <a:rPr lang="en-US" b="1" i="1" dirty="0">
                <a:solidFill>
                  <a:srgbClr val="000000"/>
                </a:solidFill>
                <a:effectLst/>
                <a:latin typeface="times new roman" panose="02020603050405020304" pitchFamily="18" charset="0"/>
              </a:rPr>
              <a:t>Expansion for agribusiness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With the addition of cash crops such as oil palm, rubber, fruits and ornamental plants, there is stress to expand the area for agribusiness products which results in deforestation.</a:t>
            </a:r>
          </a:p>
          <a:p>
            <a:r>
              <a:rPr lang="en-US" b="1" i="1" dirty="0">
                <a:solidFill>
                  <a:srgbClr val="000000"/>
                </a:solidFill>
                <a:effectLst/>
                <a:latin typeface="times new roman" panose="02020603050405020304" pitchFamily="18" charset="0"/>
              </a:rPr>
              <a:t>Development projects and growing need for food</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 growing demand for electricity, irrigation, construction, mining, etc. has lead to destruction of forest.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Increased population needs more food which has compelled for increasing area under agriculture crops compelling for deforestation.</a:t>
            </a:r>
          </a:p>
          <a:p>
            <a:r>
              <a:rPr lang="en-US" b="1" i="1" dirty="0">
                <a:solidFill>
                  <a:srgbClr val="000000"/>
                </a:solidFill>
                <a:effectLst/>
                <a:latin typeface="times new roman" panose="02020603050405020304" pitchFamily="18" charset="0"/>
              </a:rPr>
              <a:t>Raw materials for industrial use</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provides raw material for industry and it has exerted tremendous pressure on forest.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Increasing demand for plywood for backing has exerted pressure on cutting of other species such as fir to be used as backing material for apple in J&amp;K and tea in northeast states.</a:t>
            </a:r>
            <a:endParaRPr lang="en-IN" dirty="0"/>
          </a:p>
        </p:txBody>
      </p:sp>
      <p:sp>
        <p:nvSpPr>
          <p:cNvPr id="2" name="Footer Placeholder 1">
            <a:extLst>
              <a:ext uri="{FF2B5EF4-FFF2-40B4-BE49-F238E27FC236}">
                <a16:creationId xmlns:a16="http://schemas.microsoft.com/office/drawing/2014/main" id="{D6692D05-591B-441F-8A96-A660324B2763}"/>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100847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004" y="1685452"/>
            <a:ext cx="8534400" cy="4525963"/>
          </a:xfrm>
        </p:spPr>
        <p:txBody>
          <a:bodyPr>
            <a:normAutofit/>
          </a:bodyPr>
          <a:lstStyle/>
          <a:p>
            <a:r>
              <a:rPr lang="en-US" sz="2800" b="1" dirty="0"/>
              <a:t>UNIT-I (Basic Principle of ecology)</a:t>
            </a:r>
            <a:endParaRPr lang="en-US" sz="1800" b="1" dirty="0"/>
          </a:p>
          <a:p>
            <a:pPr algn="just"/>
            <a:r>
              <a:rPr lang="en-US" sz="2000" dirty="0"/>
              <a:t>Definition, Scope and basic principles of ecology and environment. </a:t>
            </a:r>
            <a:r>
              <a:rPr lang="en-US" sz="2000" b="1" dirty="0"/>
              <a:t>Ecosystem: </a:t>
            </a:r>
            <a:r>
              <a:rPr lang="en-US" sz="2000" dirty="0"/>
              <a:t>Basic concepts, components of ecosystem. </a:t>
            </a:r>
          </a:p>
          <a:p>
            <a:pPr algn="just"/>
            <a:r>
              <a:rPr lang="en-US" sz="2000" dirty="0"/>
              <a:t>Food chains and food webs. Ecological pyramids, Energy flow in ecological systems, Characteristics of different ecosystems. </a:t>
            </a:r>
          </a:p>
          <a:p>
            <a:pPr algn="just"/>
            <a:r>
              <a:rPr lang="en-US" sz="2000" b="1" dirty="0"/>
              <a:t>Biogeochemical Cycles</a:t>
            </a:r>
            <a:r>
              <a:rPr lang="en-US" sz="2000" dirty="0"/>
              <a:t>: Importance, gaseous and sedimentary cycles. Carbon, Nitrogen, Phosphorus and Sulphur Cycles. </a:t>
            </a:r>
          </a:p>
          <a:p>
            <a:pPr algn="just"/>
            <a:r>
              <a:rPr lang="en-US" sz="2000" dirty="0"/>
              <a:t>Basic concepts of sustainable development, SDGs, Ecosystem services, UN Decade for Eco restoration.</a:t>
            </a:r>
          </a:p>
          <a:p>
            <a:endParaRPr lang="en-US" sz="1800" dirty="0"/>
          </a:p>
        </p:txBody>
      </p:sp>
      <p:sp>
        <p:nvSpPr>
          <p:cNvPr id="6" name="Date Placeholder 5"/>
          <p:cNvSpPr>
            <a:spLocks noGrp="1"/>
          </p:cNvSpPr>
          <p:nvPr>
            <p:ph type="dt" sz="half" idx="10"/>
          </p:nvPr>
        </p:nvSpPr>
        <p:spPr/>
        <p:txBody>
          <a:bodyPr/>
          <a:lstStyle/>
          <a:p>
            <a:fld id="{FA81AA74-1A8B-436F-89E5-64FB3AF8E8BD}" type="datetime1">
              <a:rPr lang="en-US" smtClean="0"/>
              <a:t>11/17/2021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Dr. P.P. Giri      EVS (ANC 0302)           Unit II</a:t>
            </a:r>
            <a:endParaRPr lang="en-US" dirty="0"/>
          </a:p>
        </p:txBody>
      </p:sp>
    </p:spTree>
    <p:extLst>
      <p:ext uri="{BB962C8B-B14F-4D97-AF65-F5344CB8AC3E}">
        <p14:creationId xmlns:p14="http://schemas.microsoft.com/office/powerpoint/2010/main" val="7747919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38AB73-ED26-4586-B0F5-4EE7DBA3E7A4}"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89022C50-4FAA-4A56-B1EC-63282721417D}"/>
              </a:ext>
            </a:extLst>
          </p:cNvPr>
          <p:cNvSpPr txBox="1"/>
          <p:nvPr/>
        </p:nvSpPr>
        <p:spPr>
          <a:xfrm>
            <a:off x="304800" y="1066800"/>
            <a:ext cx="7924800" cy="4443396"/>
          </a:xfrm>
          <a:prstGeom prst="rect">
            <a:avLst/>
          </a:prstGeom>
          <a:noFill/>
        </p:spPr>
        <p:txBody>
          <a:bodyPr wrap="square">
            <a:spAutoFit/>
          </a:bodyPr>
          <a:lstStyle/>
          <a:p>
            <a:pPr>
              <a:lnSpc>
                <a:spcPct val="107000"/>
              </a:lnSpc>
              <a:spcAft>
                <a:spcPts val="800"/>
              </a:spcAft>
            </a:pPr>
            <a:r>
              <a:rPr lang="en-IN"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Major effects of deforestation</a:t>
            </a:r>
            <a:br>
              <a:rPr lang="en-IN" sz="11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Deforestation adversely and directly affects and damages the environment and living beings .</a:t>
            </a:r>
          </a:p>
          <a:p>
            <a:pPr>
              <a:lnSpc>
                <a:spcPct val="107000"/>
              </a:lnSpc>
              <a:spcAft>
                <a:spcPts val="8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Major causes of deforestation are</a:t>
            </a:r>
            <a:br>
              <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152400" lvl="0" indent="-285750" algn="just">
              <a:lnSpc>
                <a:spcPct val="107000"/>
              </a:lnSpc>
              <a:spcAft>
                <a:spcPts val="800"/>
              </a:spcAft>
              <a:buSzPts val="1000"/>
              <a:buFont typeface="Arial" panose="020B0604020202020204" pitchFamily="34" charset="0"/>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Soil erosion and loss of soil fertility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Decrease of rain fall due to affect of hydrological cycle</a:t>
            </a:r>
          </a:p>
          <a:p>
            <a:pPr marL="342900" marR="1524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Expansion of deserts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1524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Climate change and depletion of water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1524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Loss of biodiversity ,flora and fauna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1524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Environmental changes and disturbance in forest ecosystems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 name="Footer Placeholder 1">
            <a:extLst>
              <a:ext uri="{FF2B5EF4-FFF2-40B4-BE49-F238E27FC236}">
                <a16:creationId xmlns:a16="http://schemas.microsoft.com/office/drawing/2014/main" id="{8464E2A3-2DB6-473F-B28D-DC2AB88FFAFA}"/>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1537287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E2FFEE-50EA-47E9-AF5C-ED8845AA419F}"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221195CB-1DB7-43FA-A65A-D9E363D62DFD}"/>
              </a:ext>
            </a:extLst>
          </p:cNvPr>
          <p:cNvSpPr txBox="1"/>
          <p:nvPr/>
        </p:nvSpPr>
        <p:spPr>
          <a:xfrm>
            <a:off x="452120" y="914400"/>
            <a:ext cx="8153400" cy="4801314"/>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 Case studies:</a:t>
            </a:r>
            <a:br>
              <a:rPr lang="en-US" dirty="0"/>
            </a:br>
            <a:r>
              <a:rPr lang="en-US" b="1" i="1" dirty="0">
                <a:solidFill>
                  <a:srgbClr val="000000"/>
                </a:solidFill>
                <a:effectLst/>
                <a:latin typeface="times new roman" panose="02020603050405020304" pitchFamily="18" charset="0"/>
              </a:rPr>
              <a:t>Jhum cultivation</a:t>
            </a:r>
          </a:p>
          <a:p>
            <a:r>
              <a:rPr lang="en-IN" b="1" i="1" dirty="0">
                <a:solidFill>
                  <a:srgbClr val="000000"/>
                </a:solidFill>
                <a:effectLst/>
                <a:latin typeface="times new roman" panose="02020603050405020304" pitchFamily="18" charset="0"/>
              </a:rPr>
              <a:t>Chipko movement</a:t>
            </a:r>
            <a:endParaRPr lang="en-US" b="1" i="1" dirty="0">
              <a:solidFill>
                <a:srgbClr val="000000"/>
              </a:solidFill>
              <a:effectLst/>
              <a:latin typeface="times new roman" panose="02020603050405020304" pitchFamily="18" charset="0"/>
            </a:endParaRPr>
          </a:p>
          <a:p>
            <a:r>
              <a:rPr lang="en-US" b="1" i="1" dirty="0">
                <a:solidFill>
                  <a:srgbClr val="000000"/>
                </a:solidFill>
                <a:effectLst/>
                <a:latin typeface="times new roman" panose="02020603050405020304" pitchFamily="18" charset="0"/>
              </a:rPr>
              <a:t>Western </a:t>
            </a:r>
            <a:r>
              <a:rPr lang="en-US" b="1" i="1" dirty="0" err="1">
                <a:solidFill>
                  <a:srgbClr val="000000"/>
                </a:solidFill>
                <a:effectLst/>
                <a:latin typeface="times new roman" panose="02020603050405020304" pitchFamily="18" charset="0"/>
              </a:rPr>
              <a:t>himalayan</a:t>
            </a:r>
            <a:r>
              <a:rPr lang="en-US" b="1" i="1" dirty="0">
                <a:solidFill>
                  <a:srgbClr val="000000"/>
                </a:solidFill>
                <a:effectLst/>
                <a:latin typeface="times new roman" panose="02020603050405020304" pitchFamily="18" charset="0"/>
              </a:rPr>
              <a:t> region</a:t>
            </a:r>
            <a:br>
              <a:rPr lang="en-US" dirty="0"/>
            </a:br>
            <a:r>
              <a:rPr lang="en-US" b="1" i="1" dirty="0">
                <a:solidFill>
                  <a:srgbClr val="000000"/>
                </a:solidFill>
                <a:effectLst/>
                <a:latin typeface="times new roman" panose="02020603050405020304" pitchFamily="18" charset="0"/>
              </a:rPr>
              <a:t>Jhum cultivation</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Jhum Agriculture or shifting agriculture has destroyed large number of hectare of forest tracts in North-Eastern states and Orissa. </a:t>
            </a:r>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Jhum agriculture is subsidence agriculture in which tract of forest land is cleared by cutting trees and it is used for cultivation. </a:t>
            </a:r>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After few years, when productivity of the land decreases, cultivators abandon the land and clear next tract.</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As a result of this </a:t>
            </a:r>
            <a:r>
              <a:rPr lang="en-US" b="0" i="0" dirty="0" err="1">
                <a:solidFill>
                  <a:srgbClr val="000000"/>
                </a:solidFill>
                <a:effectLst/>
                <a:latin typeface="times new roman" panose="02020603050405020304" pitchFamily="18" charset="0"/>
              </a:rPr>
              <a:t>practise</a:t>
            </a:r>
            <a:r>
              <a:rPr lang="en-US" b="0" i="0" dirty="0">
                <a:solidFill>
                  <a:srgbClr val="000000"/>
                </a:solidFill>
                <a:effectLst/>
                <a:latin typeface="times new roman" panose="02020603050405020304" pitchFamily="18" charset="0"/>
              </a:rPr>
              <a:t>, combined with increasing population there is rapid deforestation as more and more cultivators clear forest to cultivate land.</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Also, with increase in population there is cultivators are forced to return to previous tracts of land in relatively shorter durations, not allowing the land to regain its productivity.</a:t>
            </a:r>
            <a:br>
              <a:rPr lang="en-US" dirty="0"/>
            </a:br>
            <a:endParaRPr lang="en-IN" dirty="0"/>
          </a:p>
        </p:txBody>
      </p:sp>
      <p:sp>
        <p:nvSpPr>
          <p:cNvPr id="2" name="Footer Placeholder 1">
            <a:extLst>
              <a:ext uri="{FF2B5EF4-FFF2-40B4-BE49-F238E27FC236}">
                <a16:creationId xmlns:a16="http://schemas.microsoft.com/office/drawing/2014/main" id="{D54AB23C-662E-4BCF-9ABB-566F8CC46A72}"/>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26688135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126DD4-3236-4F18-86E4-7EB6176A8C66}"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911BA09C-0C1F-458A-B80E-5CE636610024}"/>
              </a:ext>
            </a:extLst>
          </p:cNvPr>
          <p:cNvSpPr txBox="1"/>
          <p:nvPr/>
        </p:nvSpPr>
        <p:spPr>
          <a:xfrm>
            <a:off x="76200" y="909100"/>
            <a:ext cx="9067800" cy="4524315"/>
          </a:xfrm>
          <a:prstGeom prst="rect">
            <a:avLst/>
          </a:prstGeom>
          <a:noFill/>
        </p:spPr>
        <p:txBody>
          <a:bodyPr wrap="square">
            <a:spAutoFit/>
          </a:bodyPr>
          <a:lstStyle/>
          <a:p>
            <a:r>
              <a:rPr lang="en-US" b="1" i="1" dirty="0">
                <a:solidFill>
                  <a:srgbClr val="000000"/>
                </a:solidFill>
                <a:effectLst/>
                <a:latin typeface="times new roman" panose="02020603050405020304" pitchFamily="18" charset="0"/>
              </a:rPr>
              <a:t>Chipko movement</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 Chipko movement or Chipko </a:t>
            </a:r>
            <a:r>
              <a:rPr lang="en-US" b="0" i="0" dirty="0" err="1">
                <a:solidFill>
                  <a:srgbClr val="000000"/>
                </a:solidFill>
                <a:effectLst/>
                <a:latin typeface="times new roman" panose="02020603050405020304" pitchFamily="18" charset="0"/>
              </a:rPr>
              <a:t>Andolan</a:t>
            </a:r>
            <a:r>
              <a:rPr lang="en-US" b="0" i="0" dirty="0">
                <a:solidFill>
                  <a:srgbClr val="000000"/>
                </a:solidFill>
                <a:effectLst/>
                <a:latin typeface="times new roman" panose="02020603050405020304" pitchFamily="18" charset="0"/>
              </a:rPr>
              <a:t> is a social-ecological movement that </a:t>
            </a:r>
            <a:r>
              <a:rPr lang="en-US" b="0" i="0" dirty="0" err="1">
                <a:solidFill>
                  <a:srgbClr val="000000"/>
                </a:solidFill>
                <a:effectLst/>
                <a:latin typeface="times new roman" panose="02020603050405020304" pitchFamily="18" charset="0"/>
              </a:rPr>
              <a:t>practised</a:t>
            </a:r>
            <a:r>
              <a:rPr lang="en-US" b="0" i="0" dirty="0">
                <a:solidFill>
                  <a:srgbClr val="000000"/>
                </a:solidFill>
                <a:effectLst/>
                <a:latin typeface="times new roman" panose="02020603050405020304" pitchFamily="18" charset="0"/>
              </a:rPr>
              <a:t> the Gandhian methods of satyagraha and non-violent resistance, through the act of hugging trees to protect them from being felled.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 modern Chipko movement started in the early 1970s in the Garhwal Himalayas of </a:t>
            </a:r>
            <a:r>
              <a:rPr lang="en-US" b="0" i="0" dirty="0" err="1">
                <a:solidFill>
                  <a:srgbClr val="000000"/>
                </a:solidFill>
                <a:effectLst/>
                <a:latin typeface="times new roman" panose="02020603050405020304" pitchFamily="18" charset="0"/>
              </a:rPr>
              <a:t>Uttarakhand,with</a:t>
            </a:r>
            <a:r>
              <a:rPr lang="en-US" b="0" i="0" dirty="0">
                <a:solidFill>
                  <a:srgbClr val="000000"/>
                </a:solidFill>
                <a:effectLst/>
                <a:latin typeface="times new roman" panose="02020603050405020304" pitchFamily="18" charset="0"/>
              </a:rPr>
              <a:t> growing awareness towards rapid deforestation.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 landmark event in this struggle took place on March 26, 1974, when a group of peasant women in Reni village, </a:t>
            </a:r>
            <a:r>
              <a:rPr lang="en-US" b="0" i="0" dirty="0" err="1">
                <a:solidFill>
                  <a:srgbClr val="000000"/>
                </a:solidFill>
                <a:effectLst/>
                <a:latin typeface="times new roman" panose="02020603050405020304" pitchFamily="18" charset="0"/>
              </a:rPr>
              <a:t>Hemwalghati</a:t>
            </a:r>
            <a:r>
              <a:rPr lang="en-US" b="0" i="0" dirty="0">
                <a:solidFill>
                  <a:srgbClr val="000000"/>
                </a:solidFill>
                <a:effectLst/>
                <a:latin typeface="times new roman" panose="02020603050405020304" pitchFamily="18" charset="0"/>
              </a:rPr>
              <a:t>, in Chamoli district, Uttarakhand, India, acted to prevent the cutting of trees and reclaim their traditional forest rights that were threatened by the contractor system of the state Forest Department.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Their actions inspired hundreds of such actions at the grassroots level throughout the region.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By the 1980s the movement had spread throughout India and led to formulation of people-sensitive forest policies, which put a stop to the open felling of trees in regions as far reaching as </a:t>
            </a:r>
            <a:r>
              <a:rPr lang="en-US" b="0" i="0" dirty="0" err="1">
                <a:solidFill>
                  <a:srgbClr val="000000"/>
                </a:solidFill>
                <a:effectLst/>
                <a:latin typeface="times new roman" panose="02020603050405020304" pitchFamily="18" charset="0"/>
              </a:rPr>
              <a:t>Vindhyas</a:t>
            </a:r>
            <a:r>
              <a:rPr lang="en-US" b="0" i="0" dirty="0">
                <a:solidFill>
                  <a:srgbClr val="000000"/>
                </a:solidFill>
                <a:effectLst/>
                <a:latin typeface="times new roman" panose="02020603050405020304" pitchFamily="18" charset="0"/>
              </a:rPr>
              <a:t> and the Western Ghats.</a:t>
            </a:r>
            <a:br>
              <a:rPr lang="en-US" dirty="0"/>
            </a:br>
            <a:br>
              <a:rPr lang="en-US" dirty="0"/>
            </a:br>
            <a:endParaRPr lang="en-IN" dirty="0"/>
          </a:p>
        </p:txBody>
      </p:sp>
      <p:sp>
        <p:nvSpPr>
          <p:cNvPr id="2" name="Footer Placeholder 1">
            <a:extLst>
              <a:ext uri="{FF2B5EF4-FFF2-40B4-BE49-F238E27FC236}">
                <a16:creationId xmlns:a16="http://schemas.microsoft.com/office/drawing/2014/main" id="{C814D93E-1CC1-4996-9E77-1F480A79EB31}"/>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2280583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1EFC73-05DF-4271-A9FF-015D89FD32F7}"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911BA09C-0C1F-458A-B80E-5CE636610024}"/>
              </a:ext>
            </a:extLst>
          </p:cNvPr>
          <p:cNvSpPr txBox="1"/>
          <p:nvPr/>
        </p:nvSpPr>
        <p:spPr>
          <a:xfrm>
            <a:off x="0" y="1371600"/>
            <a:ext cx="9144000" cy="3170099"/>
          </a:xfrm>
          <a:prstGeom prst="rect">
            <a:avLst/>
          </a:prstGeom>
          <a:noFill/>
        </p:spPr>
        <p:txBody>
          <a:bodyPr wrap="square">
            <a:spAutoFit/>
          </a:bodyPr>
          <a:lstStyle/>
          <a:p>
            <a:r>
              <a:rPr lang="en-US" sz="2000" b="1" i="1" dirty="0">
                <a:solidFill>
                  <a:srgbClr val="000000"/>
                </a:solidFill>
                <a:effectLst/>
                <a:latin typeface="times new roman" panose="02020603050405020304" pitchFamily="18" charset="0"/>
              </a:rPr>
              <a:t>Western </a:t>
            </a:r>
            <a:r>
              <a:rPr lang="en-US" sz="2000" b="1" i="1" dirty="0" err="1">
                <a:solidFill>
                  <a:srgbClr val="000000"/>
                </a:solidFill>
                <a:effectLst/>
                <a:latin typeface="times new roman" panose="02020603050405020304" pitchFamily="18" charset="0"/>
              </a:rPr>
              <a:t>himalayan</a:t>
            </a:r>
            <a:r>
              <a:rPr lang="en-US" sz="2000" b="1" i="1" dirty="0">
                <a:solidFill>
                  <a:srgbClr val="000000"/>
                </a:solidFill>
                <a:effectLst/>
                <a:latin typeface="times new roman" panose="02020603050405020304" pitchFamily="18" charset="0"/>
              </a:rPr>
              <a:t> region.</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rPr>
              <a:t>Over the last decade, there has been widespread destruction and degradation of forest resources in Himalayas, especially Western Himalayas. </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rPr>
              <a:t>This has resulted in various problems such as erosion of top soil, irregular rainfall, changing weather patterns and floods. </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rPr>
              <a:t>Construction of roads on hilly slopes, have not only undermined their stability, but also damaged protective vegetation and forest cover. </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rPr>
              <a:t>Tribes in these areas are increasingly facing shortage of firewood and timber, due large scale tree cutting. </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rPr>
              <a:t>Increased traffic volumes on these roads leads to increased pollution in the area.</a:t>
            </a:r>
            <a:endParaRPr lang="en-IN" sz="2000" dirty="0"/>
          </a:p>
        </p:txBody>
      </p:sp>
      <p:sp>
        <p:nvSpPr>
          <p:cNvPr id="2" name="Footer Placeholder 1">
            <a:extLst>
              <a:ext uri="{FF2B5EF4-FFF2-40B4-BE49-F238E27FC236}">
                <a16:creationId xmlns:a16="http://schemas.microsoft.com/office/drawing/2014/main" id="{2C1DB318-2D78-4693-9F0A-7D13C9F5DE0F}"/>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359418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644F35-3983-490F-955C-C5C6F58B1E79}"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7B8E308F-77EE-4AD0-B828-58AA503C67E9}"/>
              </a:ext>
            </a:extLst>
          </p:cNvPr>
          <p:cNvSpPr txBox="1"/>
          <p:nvPr/>
        </p:nvSpPr>
        <p:spPr>
          <a:xfrm>
            <a:off x="457200" y="1018183"/>
            <a:ext cx="8458200" cy="5078313"/>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Timber extraction</a:t>
            </a:r>
          </a:p>
          <a:p>
            <a:pPr>
              <a:buFont typeface="Arial" panose="020B0604020202020204" pitchFamily="34" charset="0"/>
              <a:buChar char="•"/>
            </a:pPr>
            <a:r>
              <a:rPr lang="en-US" b="0" i="0" dirty="0">
                <a:solidFill>
                  <a:srgbClr val="000000"/>
                </a:solidFill>
                <a:effectLst/>
                <a:latin typeface="times new roman" panose="02020603050405020304" pitchFamily="18" charset="0"/>
              </a:rPr>
              <a:t>There has been unlimited exploitation of timber for commercial use. </a:t>
            </a:r>
          </a:p>
          <a:p>
            <a:pPr>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a:buFont typeface="Arial" panose="020B0604020202020204" pitchFamily="34" charset="0"/>
              <a:buChar char="•"/>
            </a:pPr>
            <a:r>
              <a:rPr lang="en-US" b="0" i="0" dirty="0">
                <a:solidFill>
                  <a:srgbClr val="000000"/>
                </a:solidFill>
                <a:effectLst/>
                <a:latin typeface="times new roman" panose="02020603050405020304" pitchFamily="18" charset="0"/>
              </a:rPr>
              <a:t>Due to increased industrial demand; timber extraction has significant effect on forest and</a:t>
            </a:r>
          </a:p>
          <a:p>
            <a:pPr>
              <a:buFont typeface="Arial" panose="020B0604020202020204" pitchFamily="34" charset="0"/>
              <a:buChar char="•"/>
            </a:pPr>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 tribal people.</a:t>
            </a:r>
            <a:br>
              <a:rPr lang="en-US" dirty="0"/>
            </a:br>
            <a:br>
              <a:rPr lang="en-US" dirty="0"/>
            </a:br>
            <a:r>
              <a:rPr lang="en-US" b="1" i="1" dirty="0">
                <a:solidFill>
                  <a:srgbClr val="000000"/>
                </a:solidFill>
                <a:effectLst/>
                <a:latin typeface="times new roman" panose="02020603050405020304" pitchFamily="18" charset="0"/>
              </a:rPr>
              <a:t>Logging</a:t>
            </a:r>
          </a:p>
          <a:p>
            <a:pPr>
              <a:buFont typeface="Arial" panose="020B0604020202020204" pitchFamily="34" charset="0"/>
              <a:buChar char="•"/>
            </a:pPr>
            <a:r>
              <a:rPr lang="en-US" b="0" i="0" dirty="0">
                <a:solidFill>
                  <a:srgbClr val="000000"/>
                </a:solidFill>
                <a:effectLst/>
                <a:latin typeface="times new roman" panose="02020603050405020304" pitchFamily="18" charset="0"/>
              </a:rPr>
              <a:t>Poor logging results in degraded forest and may lead to soil erosion especially on slopes.</a:t>
            </a:r>
          </a:p>
          <a:p>
            <a:pPr>
              <a:buFont typeface="Arial" panose="020B0604020202020204" pitchFamily="34" charset="0"/>
              <a:buChar char="•"/>
            </a:pPr>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times new roman" panose="02020603050405020304" pitchFamily="18" charset="0"/>
              </a:rPr>
              <a:t>New logging roads permit shifting cultivators and fuel wood gatherers to gain access to the logging area.</a:t>
            </a:r>
          </a:p>
          <a:p>
            <a:pPr algn="just">
              <a:buFont typeface="Arial" panose="020B0604020202020204" pitchFamily="34" charset="0"/>
              <a:buChar char="•"/>
            </a:pPr>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times new roman" panose="02020603050405020304" pitchFamily="18" charset="0"/>
              </a:rPr>
              <a:t>Loss of long term forest productivity</a:t>
            </a:r>
          </a:p>
          <a:p>
            <a:pPr algn="just">
              <a:buFont typeface="Arial" panose="020B0604020202020204" pitchFamily="34" charset="0"/>
              <a:buChar char="•"/>
            </a:pPr>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times new roman" panose="02020603050405020304" pitchFamily="18" charset="0"/>
              </a:rPr>
              <a:t>Species of plants and animals may be eliminated</a:t>
            </a:r>
          </a:p>
          <a:p>
            <a:pPr algn="just">
              <a:buFont typeface="Arial" panose="020B0604020202020204" pitchFamily="34" charset="0"/>
              <a:buChar char="•"/>
            </a:pPr>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times new roman" panose="02020603050405020304" pitchFamily="18" charset="0"/>
              </a:rPr>
              <a:t>Exploitation of tribal people by contractor.</a:t>
            </a:r>
            <a:endParaRPr lang="en-US" b="0" i="0" dirty="0">
              <a:solidFill>
                <a:srgbClr val="000000"/>
              </a:solidFill>
              <a:effectLst/>
              <a:latin typeface="Arial" panose="020B0604020202020204" pitchFamily="34" charset="0"/>
            </a:endParaRPr>
          </a:p>
        </p:txBody>
      </p:sp>
      <p:sp>
        <p:nvSpPr>
          <p:cNvPr id="2" name="Footer Placeholder 1">
            <a:extLst>
              <a:ext uri="{FF2B5EF4-FFF2-40B4-BE49-F238E27FC236}">
                <a16:creationId xmlns:a16="http://schemas.microsoft.com/office/drawing/2014/main" id="{3259D7C8-84B3-4EE8-9867-BDD6593F9A68}"/>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7748651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BC36A1-99D5-484B-B43A-3C5CA1EFCD49}"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A8A25E9D-6660-4DB3-85A3-53164DB9B10E}"/>
              </a:ext>
            </a:extLst>
          </p:cNvPr>
          <p:cNvSpPr txBox="1"/>
          <p:nvPr/>
        </p:nvSpPr>
        <p:spPr>
          <a:xfrm>
            <a:off x="457200" y="751344"/>
            <a:ext cx="8610600" cy="5355312"/>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Mining</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It  is the extraction of valuable </a:t>
            </a:r>
            <a:r>
              <a:rPr lang="en-US" dirty="0">
                <a:solidFill>
                  <a:srgbClr val="000000"/>
                </a:solidFill>
                <a:latin typeface="times new roman" panose="02020603050405020304" pitchFamily="18" charset="0"/>
                <a:hlinkClick r:id="rId3" tooltip="Mineral">
                  <a:extLst>
                    <a:ext uri="{A12FA001-AC4F-418D-AE19-62706E023703}">
                      <ahyp:hlinkClr xmlns:ahyp="http://schemas.microsoft.com/office/drawing/2018/hyperlinkcolor" val="tx"/>
                    </a:ext>
                  </a:extLst>
                </a:hlinkClick>
              </a:rPr>
              <a:t>minerals</a:t>
            </a:r>
            <a:r>
              <a:rPr lang="en-US" dirty="0">
                <a:solidFill>
                  <a:srgbClr val="000000"/>
                </a:solidFill>
                <a:latin typeface="times new roman" panose="02020603050405020304" pitchFamily="18" charset="0"/>
              </a:rPr>
              <a:t> or other geological materials from the Earth, usually from an </a:t>
            </a:r>
            <a:r>
              <a:rPr lang="en-US" dirty="0">
                <a:solidFill>
                  <a:srgbClr val="000000"/>
                </a:solidFill>
                <a:latin typeface="times new roman" panose="02020603050405020304" pitchFamily="18" charset="0"/>
                <a:hlinkClick r:id="rId4" tooltip="Ore">
                  <a:extLst>
                    <a:ext uri="{A12FA001-AC4F-418D-AE19-62706E023703}">
                      <ahyp:hlinkClr xmlns:ahyp="http://schemas.microsoft.com/office/drawing/2018/hyperlinkcolor" val="tx"/>
                    </a:ext>
                  </a:extLst>
                </a:hlinkClick>
              </a:rPr>
              <a:t>ore</a:t>
            </a:r>
            <a:r>
              <a:rPr lang="en-US" dirty="0">
                <a:solidFill>
                  <a:srgbClr val="000000"/>
                </a:solidFill>
                <a:latin typeface="times new roman" panose="02020603050405020304" pitchFamily="18" charset="0"/>
              </a:rPr>
              <a:t> body, </a:t>
            </a:r>
            <a:r>
              <a:rPr lang="en-US" dirty="0">
                <a:solidFill>
                  <a:srgbClr val="000000"/>
                </a:solidFill>
                <a:latin typeface="times new roman" panose="02020603050405020304" pitchFamily="18" charset="0"/>
                <a:hlinkClick r:id="rId5" tooltip="Lode">
                  <a:extLst>
                    <a:ext uri="{A12FA001-AC4F-418D-AE19-62706E023703}">
                      <ahyp:hlinkClr xmlns:ahyp="http://schemas.microsoft.com/office/drawing/2018/hyperlinkcolor" val="tx"/>
                    </a:ext>
                  </a:extLst>
                </a:hlinkClick>
              </a:rPr>
              <a:t>lode</a:t>
            </a:r>
            <a:r>
              <a:rPr lang="en-US"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hlinkClick r:id="rId6" tooltip="Vein (geology)">
                  <a:extLst>
                    <a:ext uri="{A12FA001-AC4F-418D-AE19-62706E023703}">
                      <ahyp:hlinkClr xmlns:ahyp="http://schemas.microsoft.com/office/drawing/2018/hyperlinkcolor" val="tx"/>
                    </a:ext>
                  </a:extLst>
                </a:hlinkClick>
              </a:rPr>
              <a:t>vein</a:t>
            </a:r>
            <a:r>
              <a:rPr lang="en-US"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hlinkClick r:id="rId7" tooltip="Coal mining">
                  <a:extLst>
                    <a:ext uri="{A12FA001-AC4F-418D-AE19-62706E023703}">
                      <ahyp:hlinkClr xmlns:ahyp="http://schemas.microsoft.com/office/drawing/2018/hyperlinkcolor" val="tx"/>
                    </a:ext>
                  </a:extLst>
                </a:hlinkClick>
              </a:rPr>
              <a:t>seam</a:t>
            </a:r>
            <a:r>
              <a:rPr lang="en-US"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hlinkClick r:id="rId8" tooltip="Quartz reef mining">
                  <a:extLst>
                    <a:ext uri="{A12FA001-AC4F-418D-AE19-62706E023703}">
                      <ahyp:hlinkClr xmlns:ahyp="http://schemas.microsoft.com/office/drawing/2018/hyperlinkcolor" val="tx"/>
                    </a:ext>
                  </a:extLst>
                </a:hlinkClick>
              </a:rPr>
              <a:t>reef</a:t>
            </a:r>
            <a:r>
              <a:rPr lang="en-US" dirty="0">
                <a:solidFill>
                  <a:srgbClr val="000000"/>
                </a:solidFill>
                <a:latin typeface="times new roman" panose="02020603050405020304" pitchFamily="18" charset="0"/>
              </a:rPr>
              <a:t>, or </a:t>
            </a:r>
            <a:r>
              <a:rPr lang="en-US" dirty="0">
                <a:solidFill>
                  <a:srgbClr val="000000"/>
                </a:solidFill>
                <a:latin typeface="times new roman" panose="02020603050405020304" pitchFamily="18" charset="0"/>
                <a:hlinkClick r:id="rId9" tooltip="Placer deposit">
                  <a:extLst>
                    <a:ext uri="{A12FA001-AC4F-418D-AE19-62706E023703}">
                      <ahyp:hlinkClr xmlns:ahyp="http://schemas.microsoft.com/office/drawing/2018/hyperlinkcolor" val="tx"/>
                    </a:ext>
                  </a:extLst>
                </a:hlinkClick>
              </a:rPr>
              <a:t>placer deposit</a:t>
            </a:r>
            <a:r>
              <a:rPr lang="en-US" dirty="0">
                <a:solidFill>
                  <a:srgbClr val="000000"/>
                </a:solidFill>
                <a:latin typeface="times new roman" panose="02020603050405020304" pitchFamily="18" charset="0"/>
              </a:rPr>
              <a:t>. </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These deposits form a mineralized commodity that is of economic interest to the miner.</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Mining operations usually create a negative environmental impact, both during the mining activity and after the mine has closed.</a:t>
            </a:r>
            <a:br>
              <a:rPr lang="en-US" dirty="0">
                <a:solidFill>
                  <a:srgbClr val="000000"/>
                </a:solidFill>
                <a:latin typeface="times new roman" panose="02020603050405020304" pitchFamily="18" charset="0"/>
              </a:rPr>
            </a:br>
            <a:br>
              <a:rPr lang="en-US" dirty="0"/>
            </a:br>
            <a:r>
              <a:rPr lang="en-US" b="1" i="0" dirty="0">
                <a:solidFill>
                  <a:srgbClr val="000000"/>
                </a:solidFill>
                <a:effectLst/>
                <a:latin typeface="times new roman" panose="02020603050405020304" pitchFamily="18" charset="0"/>
              </a:rPr>
              <a:t>Major effects of mining operations on forest and tribal people are:</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Mining from shallow deposits is done by surface mining while that from deep deposits is done by sub-surface mining.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It leads to degradation of lands and loss of top soil.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It is estimated that about eighty thousands hectare land is under stress of mining activities in India</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Mining leads to drying up perennial sources of water sources like spring and streams in mountainous area.</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Mining and other associated activities remove vegetation along with underlying soil mantle, which results in destruction of topography and landscape in the area.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Large scale deforestation has been reported in </a:t>
            </a:r>
            <a:r>
              <a:rPr lang="en-US" b="0" i="0" dirty="0" err="1">
                <a:solidFill>
                  <a:srgbClr val="000000"/>
                </a:solidFill>
                <a:effectLst/>
                <a:latin typeface="times new roman" panose="02020603050405020304" pitchFamily="18" charset="0"/>
              </a:rPr>
              <a:t>Mussorie</a:t>
            </a:r>
            <a:r>
              <a:rPr lang="en-US" b="0" i="0" dirty="0">
                <a:solidFill>
                  <a:srgbClr val="000000"/>
                </a:solidFill>
                <a:effectLst/>
                <a:latin typeface="times new roman" panose="02020603050405020304" pitchFamily="18" charset="0"/>
              </a:rPr>
              <a:t> and Dehradun valley due to indiscriminating mining.</a:t>
            </a:r>
            <a:endParaRPr lang="en-US" b="0" i="0" dirty="0">
              <a:solidFill>
                <a:srgbClr val="000000"/>
              </a:solidFill>
              <a:effectLst/>
              <a:latin typeface="Arial" panose="020B0604020202020204" pitchFamily="34" charset="0"/>
            </a:endParaRPr>
          </a:p>
        </p:txBody>
      </p:sp>
      <p:sp>
        <p:nvSpPr>
          <p:cNvPr id="2" name="Footer Placeholder 1">
            <a:extLst>
              <a:ext uri="{FF2B5EF4-FFF2-40B4-BE49-F238E27FC236}">
                <a16:creationId xmlns:a16="http://schemas.microsoft.com/office/drawing/2014/main" id="{BBC2C03D-DDA9-404F-AB5B-AC6B8ACE8100}"/>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363674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10B8CB-6870-43E0-BBEA-243172DD26D1}"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A8A25E9D-6660-4DB3-85A3-53164DB9B10E}"/>
              </a:ext>
            </a:extLst>
          </p:cNvPr>
          <p:cNvSpPr txBox="1"/>
          <p:nvPr/>
        </p:nvSpPr>
        <p:spPr>
          <a:xfrm>
            <a:off x="474921" y="1295400"/>
            <a:ext cx="7886700" cy="4801314"/>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rPr>
              <a:t>The forested area has declined at an average rate of 33% and the increase in non-forest area due to mining activities has resulted in relatively unstable zones leading to landslides.</a:t>
            </a:r>
            <a:endParaRPr lang="en-US" b="0" i="0" dirty="0">
              <a:solidFill>
                <a:srgbClr val="000000"/>
              </a:solidFill>
              <a:effectLst/>
              <a:latin typeface="Arial" panose="020B0604020202020204" pitchFamily="34"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rPr>
              <a:t>Indiscriminate mining in forests of Goa since 1961 has destroyed more than 50000 ha of forest land. </a:t>
            </a:r>
            <a:endParaRPr lang="en-US"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rPr>
              <a:t>Coal mining in </a:t>
            </a:r>
            <a:r>
              <a:rPr lang="en-US" b="0" i="0" dirty="0" err="1">
                <a:solidFill>
                  <a:srgbClr val="000000"/>
                </a:solidFill>
                <a:effectLst/>
                <a:latin typeface="times new roman" panose="02020603050405020304" pitchFamily="18" charset="0"/>
              </a:rPr>
              <a:t>Jharia</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Raniganj</a:t>
            </a:r>
            <a:r>
              <a:rPr lang="en-US" b="0" i="0" dirty="0">
                <a:solidFill>
                  <a:srgbClr val="000000"/>
                </a:solidFill>
                <a:effectLst/>
                <a:latin typeface="times new roman" panose="02020603050405020304" pitchFamily="18" charset="0"/>
              </a:rPr>
              <a:t> and </a:t>
            </a:r>
            <a:r>
              <a:rPr lang="en-US" b="0" i="0" dirty="0" err="1">
                <a:solidFill>
                  <a:srgbClr val="000000"/>
                </a:solidFill>
                <a:effectLst/>
                <a:latin typeface="times new roman" panose="02020603050405020304" pitchFamily="18" charset="0"/>
              </a:rPr>
              <a:t>Singrauli</a:t>
            </a:r>
            <a:r>
              <a:rPr lang="en-US" b="0" i="0" dirty="0">
                <a:solidFill>
                  <a:srgbClr val="000000"/>
                </a:solidFill>
                <a:effectLst/>
                <a:latin typeface="times new roman" panose="02020603050405020304" pitchFamily="18" charset="0"/>
              </a:rPr>
              <a:t> areas has caused extensive deforestation in Jharkhand.</a:t>
            </a:r>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rPr>
              <a:t>Mining of magnetite and soapstone have destroyed 14 ha of forest in hilly slopes of </a:t>
            </a:r>
            <a:r>
              <a:rPr lang="en-US" b="0" i="0" dirty="0" err="1">
                <a:solidFill>
                  <a:srgbClr val="000000"/>
                </a:solidFill>
                <a:effectLst/>
                <a:latin typeface="times new roman" panose="02020603050405020304" pitchFamily="18" charset="0"/>
              </a:rPr>
              <a:t>Khirakot</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Kosi</a:t>
            </a:r>
            <a:r>
              <a:rPr lang="en-US" b="0" i="0" dirty="0">
                <a:solidFill>
                  <a:srgbClr val="000000"/>
                </a:solidFill>
                <a:effectLst/>
                <a:latin typeface="times new roman" panose="02020603050405020304" pitchFamily="18" charset="0"/>
              </a:rPr>
              <a:t> valley and </a:t>
            </a:r>
            <a:r>
              <a:rPr lang="en-US" b="0" i="0" dirty="0" err="1">
                <a:solidFill>
                  <a:srgbClr val="000000"/>
                </a:solidFill>
                <a:effectLst/>
                <a:latin typeface="times new roman" panose="02020603050405020304" pitchFamily="18" charset="0"/>
              </a:rPr>
              <a:t>Almora</a:t>
            </a:r>
            <a:r>
              <a:rPr lang="en-US" b="0" i="0" dirty="0">
                <a:solidFill>
                  <a:srgbClr val="000000"/>
                </a:solidFill>
                <a:effectLst/>
                <a:latin typeface="times new roman" panose="02020603050405020304" pitchFamily="18" charset="0"/>
              </a:rPr>
              <a:t>.</a:t>
            </a:r>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rPr>
              <a:t>Mining of radioactive minerals in Kerala, </a:t>
            </a:r>
            <a:r>
              <a:rPr lang="en-US" b="0" i="0" dirty="0" err="1">
                <a:solidFill>
                  <a:srgbClr val="000000"/>
                </a:solidFill>
                <a:effectLst/>
                <a:latin typeface="times new roman" panose="02020603050405020304" pitchFamily="18" charset="0"/>
              </a:rPr>
              <a:t>Tamilnadu</a:t>
            </a:r>
            <a:r>
              <a:rPr lang="en-US" b="0" i="0" dirty="0">
                <a:solidFill>
                  <a:srgbClr val="000000"/>
                </a:solidFill>
                <a:effectLst/>
                <a:latin typeface="times new roman" panose="02020603050405020304" pitchFamily="18" charset="0"/>
              </a:rPr>
              <a:t> and Karnataka are posing similar threats of deforestation.</a:t>
            </a:r>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rPr>
              <a:t>The rich forests of Western Ghats are also facing the same threat due to mining projects for excavation of copper, </a:t>
            </a:r>
            <a:r>
              <a:rPr lang="en-US" b="0" i="0" dirty="0" err="1">
                <a:solidFill>
                  <a:srgbClr val="000000"/>
                </a:solidFill>
                <a:effectLst/>
                <a:latin typeface="times new roman" panose="02020603050405020304" pitchFamily="18" charset="0"/>
              </a:rPr>
              <a:t>chromites</a:t>
            </a:r>
            <a:r>
              <a:rPr lang="en-US" b="0" i="0" dirty="0">
                <a:solidFill>
                  <a:srgbClr val="000000"/>
                </a:solidFill>
                <a:effectLst/>
                <a:latin typeface="times new roman" panose="02020603050405020304" pitchFamily="18" charset="0"/>
              </a:rPr>
              <a:t>, bauxite and magnetite.</a:t>
            </a:r>
          </a:p>
          <a:p>
            <a:pPr marL="285750" indent="-285750" algn="just">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marL="285750" indent="-285750" algn="just">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IN" sz="1800" b="0" i="0" u="sng" strike="noStrike" dirty="0">
                <a:solidFill>
                  <a:srgbClr val="0563C1"/>
                </a:solidFill>
                <a:effectLst/>
                <a:latin typeface="Calibri" panose="020F0502020204030204" pitchFamily="34" charset="0"/>
                <a:hlinkClick r:id="rId3"/>
              </a:rPr>
              <a:t>http://ecoursesonline.iasri.res.in/mod/page/view.php?id=4527</a:t>
            </a:r>
            <a:r>
              <a:rPr lang="en-IN" dirty="0"/>
              <a:t> </a:t>
            </a:r>
            <a:endParaRPr lang="en-US" b="0" i="0" dirty="0">
              <a:solidFill>
                <a:srgbClr val="000000"/>
              </a:solidFill>
              <a:effectLst/>
              <a:latin typeface="Arial" panose="020B0604020202020204" pitchFamily="34" charset="0"/>
            </a:endParaRPr>
          </a:p>
        </p:txBody>
      </p:sp>
      <p:sp>
        <p:nvSpPr>
          <p:cNvPr id="2" name="Footer Placeholder 1">
            <a:extLst>
              <a:ext uri="{FF2B5EF4-FFF2-40B4-BE49-F238E27FC236}">
                <a16:creationId xmlns:a16="http://schemas.microsoft.com/office/drawing/2014/main" id="{6D2B5C23-D828-4041-BB20-E8829BC38AE3}"/>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30003862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B9AD6B-3844-4622-BC11-4EDE36B0CBD3}"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C3DE4BDF-A346-4D4A-9B4C-60731DF2E247}"/>
              </a:ext>
            </a:extLst>
          </p:cNvPr>
          <p:cNvSpPr txBox="1"/>
          <p:nvPr/>
        </p:nvSpPr>
        <p:spPr>
          <a:xfrm>
            <a:off x="228600" y="1028343"/>
            <a:ext cx="8610600" cy="5324535"/>
          </a:xfrm>
          <a:prstGeom prst="rect">
            <a:avLst/>
          </a:prstGeom>
          <a:noFill/>
        </p:spPr>
        <p:txBody>
          <a:bodyPr wrap="square">
            <a:spAutoFit/>
          </a:bodyPr>
          <a:lstStyle/>
          <a:p>
            <a:r>
              <a:rPr lang="en-US" sz="2000" b="1" i="0" dirty="0">
                <a:solidFill>
                  <a:srgbClr val="000000"/>
                </a:solidFill>
                <a:effectLst/>
                <a:latin typeface="times new roman" panose="02020603050405020304" pitchFamily="18" charset="0"/>
              </a:rPr>
              <a:t>Effects of dams on forests and tribal people</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rPr>
              <a:t>Pandit Jawaharlal Nehru referred dam and valley projects as “Temples of modern India”. </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rPr>
              <a:t>These big dams and rivers valley projects have multi-purpose uses. However, these dams are also responsible for the destruction of forests. </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rPr>
              <a:t>They are responsible for degradation of catchment areas, loss of flora and fauna, increase of water borne diseases, disturbance in forest ecosystems, rehabilitation and resettlement of tribal peoples.</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rPr>
              <a:t>India has more than 1550 large dams, the maximum being in the state of Maharashtra (more than 600), followed by Gujarat (more than 250) and Madhya Pradesh (130).</a:t>
            </a:r>
            <a:endParaRPr lang="en-US" sz="2000" dirty="0">
              <a:solidFill>
                <a:srgbClr val="000000"/>
              </a:solidFill>
              <a:latin typeface="Arial" panose="020B0604020202020204" pitchFamily="34" charset="0"/>
            </a:endParaRP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rPr>
              <a:t>The highest one is Tehri dam, on river Bhagirathi in Uttaranchal and the largest in terms of capacity is Bhakra dam on river </a:t>
            </a:r>
            <a:r>
              <a:rPr lang="en-US" sz="2000" b="0" i="0" dirty="0" err="1">
                <a:solidFill>
                  <a:srgbClr val="000000"/>
                </a:solidFill>
                <a:effectLst/>
                <a:latin typeface="times new roman" panose="02020603050405020304" pitchFamily="18" charset="0"/>
              </a:rPr>
              <a:t>Satluj</a:t>
            </a:r>
            <a:r>
              <a:rPr lang="en-US" sz="2000" b="0" i="0" dirty="0">
                <a:solidFill>
                  <a:srgbClr val="000000"/>
                </a:solidFill>
                <a:effectLst/>
                <a:latin typeface="times new roman" panose="02020603050405020304" pitchFamily="18" charset="0"/>
              </a:rPr>
              <a:t> in Himachal Pradesh. </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rPr>
              <a:t>Big dams have been in sharp focus of various environmental groups all over the world, which is mainly because of several ecological problems including deforestation and socio-economic problems related to tribal or native people associated with them.</a:t>
            </a:r>
            <a:endParaRPr lang="en-US" sz="2000" b="0" i="0" dirty="0">
              <a:solidFill>
                <a:srgbClr val="000000"/>
              </a:solidFill>
              <a:effectLst/>
              <a:latin typeface="Arial" panose="020B0604020202020204" pitchFamily="34" charset="0"/>
            </a:endParaRPr>
          </a:p>
        </p:txBody>
      </p:sp>
      <p:sp>
        <p:nvSpPr>
          <p:cNvPr id="2" name="Footer Placeholder 1">
            <a:extLst>
              <a:ext uri="{FF2B5EF4-FFF2-40B4-BE49-F238E27FC236}">
                <a16:creationId xmlns:a16="http://schemas.microsoft.com/office/drawing/2014/main" id="{D9F38A54-8B63-4122-AE04-E199D7329AE7}"/>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3541359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60B8CC-D3D9-4129-A2A6-5A23462EB427}"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911BA09C-0C1F-458A-B80E-5CE636610024}"/>
              </a:ext>
            </a:extLst>
          </p:cNvPr>
          <p:cNvSpPr txBox="1"/>
          <p:nvPr/>
        </p:nvSpPr>
        <p:spPr>
          <a:xfrm>
            <a:off x="0" y="777736"/>
            <a:ext cx="9067799" cy="5016758"/>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000000"/>
                </a:solidFill>
                <a:effectLst/>
                <a:latin typeface="Times" panose="02020603050405020304" pitchFamily="18" charset="0"/>
                <a:cs typeface="Times" panose="02020603050405020304" pitchFamily="18" charset="0"/>
              </a:rPr>
              <a:t>The Silent valley hydroelectric project was one of the first such projects situated in the tropical rain forest area of Western Ghats which attracted much concern of the people.</a:t>
            </a:r>
          </a:p>
          <a:p>
            <a:pPr marL="285750" indent="-285750">
              <a:buFont typeface="Arial" panose="020B0604020202020204" pitchFamily="34" charset="0"/>
              <a:buChar char="•"/>
            </a:pPr>
            <a:r>
              <a:rPr lang="en-US" sz="2000" b="0" i="0" dirty="0">
                <a:solidFill>
                  <a:srgbClr val="000000"/>
                </a:solidFill>
                <a:effectLst/>
                <a:latin typeface="Times" panose="02020603050405020304" pitchFamily="18" charset="0"/>
                <a:cs typeface="Times" panose="02020603050405020304" pitchFamily="18" charset="0"/>
              </a:rPr>
              <a:t>The crusade against the ecological damage and deforestation caused due to Tehri dam was led by Shri. Sunder Lal </a:t>
            </a:r>
            <a:r>
              <a:rPr lang="en-US" sz="2000" b="0" i="0" dirty="0" err="1">
                <a:solidFill>
                  <a:srgbClr val="000000"/>
                </a:solidFill>
                <a:effectLst/>
                <a:latin typeface="Times" panose="02020603050405020304" pitchFamily="18" charset="0"/>
                <a:cs typeface="Times" panose="02020603050405020304" pitchFamily="18" charset="0"/>
              </a:rPr>
              <a:t>Bahaguna</a:t>
            </a:r>
            <a:r>
              <a:rPr lang="en-US" sz="2000" b="0" i="0" dirty="0">
                <a:solidFill>
                  <a:srgbClr val="000000"/>
                </a:solidFill>
                <a:effectLst/>
                <a:latin typeface="Times" panose="02020603050405020304" pitchFamily="18" charset="0"/>
                <a:cs typeface="Times" panose="02020603050405020304" pitchFamily="18" charset="0"/>
              </a:rPr>
              <a:t>, the leader of Chipko Movement.</a:t>
            </a:r>
          </a:p>
          <a:p>
            <a:pPr marL="285750" indent="-285750">
              <a:buFont typeface="Arial" panose="020B0604020202020204" pitchFamily="34" charset="0"/>
              <a:buChar char="•"/>
            </a:pPr>
            <a:r>
              <a:rPr lang="en-US" sz="2000" b="0" i="0" dirty="0">
                <a:solidFill>
                  <a:srgbClr val="000000"/>
                </a:solidFill>
                <a:effectLst/>
                <a:latin typeface="Times" panose="02020603050405020304" pitchFamily="18" charset="0"/>
                <a:cs typeface="Times" panose="02020603050405020304" pitchFamily="18" charset="0"/>
              </a:rPr>
              <a:t>The cause of Sardar Sarovar Dam related issues have been taken up by the environmental </a:t>
            </a:r>
            <a:r>
              <a:rPr lang="en-US" sz="2000" b="0" i="0" dirty="0" err="1">
                <a:solidFill>
                  <a:srgbClr val="000000"/>
                </a:solidFill>
                <a:effectLst/>
                <a:latin typeface="Times" panose="02020603050405020304" pitchFamily="18" charset="0"/>
                <a:cs typeface="Times" panose="02020603050405020304" pitchFamily="18" charset="0"/>
              </a:rPr>
              <a:t>activitist</a:t>
            </a:r>
            <a:r>
              <a:rPr lang="en-US" sz="2000" b="0" i="0" dirty="0">
                <a:solidFill>
                  <a:srgbClr val="000000"/>
                </a:solidFill>
                <a:effectLst/>
                <a:latin typeface="Times" panose="02020603050405020304" pitchFamily="18" charset="0"/>
                <a:cs typeface="Times" panose="02020603050405020304" pitchFamily="18" charset="0"/>
              </a:rPr>
              <a:t> </a:t>
            </a:r>
            <a:r>
              <a:rPr lang="en-US" sz="2000" b="0" i="0" dirty="0" err="1">
                <a:solidFill>
                  <a:srgbClr val="000000"/>
                </a:solidFill>
                <a:effectLst/>
                <a:latin typeface="Times" panose="02020603050405020304" pitchFamily="18" charset="0"/>
                <a:cs typeface="Times" panose="02020603050405020304" pitchFamily="18" charset="0"/>
              </a:rPr>
              <a:t>Medha</a:t>
            </a:r>
            <a:r>
              <a:rPr lang="en-US" sz="2000" b="0" i="0" dirty="0">
                <a:solidFill>
                  <a:srgbClr val="000000"/>
                </a:solidFill>
                <a:effectLst/>
                <a:latin typeface="Times" panose="02020603050405020304" pitchFamily="18" charset="0"/>
                <a:cs typeface="Times" panose="02020603050405020304" pitchFamily="18" charset="0"/>
              </a:rPr>
              <a:t> Patkar, joined by Arundhati Ray and Baba </a:t>
            </a:r>
            <a:r>
              <a:rPr lang="en-US" sz="2000" b="0" i="0" dirty="0" err="1">
                <a:solidFill>
                  <a:srgbClr val="000000"/>
                </a:solidFill>
                <a:effectLst/>
                <a:latin typeface="Times" panose="02020603050405020304" pitchFamily="18" charset="0"/>
                <a:cs typeface="Times" panose="02020603050405020304" pitchFamily="18" charset="0"/>
              </a:rPr>
              <a:t>Amte</a:t>
            </a:r>
            <a:r>
              <a:rPr lang="en-US" sz="2000" b="0" i="0" dirty="0">
                <a:solidFill>
                  <a:srgbClr val="000000"/>
                </a:solidFill>
                <a:effectLst/>
                <a:latin typeface="Times" panose="02020603050405020304" pitchFamily="18" charset="0"/>
                <a:cs typeface="Times" panose="02020603050405020304" pitchFamily="18" charset="0"/>
              </a:rPr>
              <a:t>. </a:t>
            </a:r>
          </a:p>
          <a:p>
            <a:pPr marL="285750" indent="-285750">
              <a:buFont typeface="Arial" panose="020B0604020202020204" pitchFamily="34" charset="0"/>
              <a:buChar char="•"/>
            </a:pPr>
            <a:r>
              <a:rPr lang="en-US" sz="2000" b="0" i="0" dirty="0">
                <a:solidFill>
                  <a:srgbClr val="000000"/>
                </a:solidFill>
                <a:effectLst/>
                <a:latin typeface="Times" panose="02020603050405020304" pitchFamily="18" charset="0"/>
                <a:cs typeface="Times" panose="02020603050405020304" pitchFamily="18" charset="0"/>
              </a:rPr>
              <a:t>For building big dams, large scale devastation of forests takes place which breaks the natural ecological balance of the region.</a:t>
            </a:r>
          </a:p>
          <a:p>
            <a:pPr marL="285750" indent="-285750">
              <a:buFont typeface="Arial" panose="020B0604020202020204" pitchFamily="34" charset="0"/>
              <a:buChar char="•"/>
            </a:pPr>
            <a:r>
              <a:rPr lang="en-US" sz="2000" b="0" i="0" dirty="0">
                <a:solidFill>
                  <a:srgbClr val="000000"/>
                </a:solidFill>
                <a:effectLst/>
                <a:latin typeface="Times" panose="02020603050405020304" pitchFamily="18" charset="0"/>
                <a:cs typeface="Times" panose="02020603050405020304" pitchFamily="18" charset="0"/>
              </a:rPr>
              <a:t>Floods, droughts and landslides become more prevalent in such areas. </a:t>
            </a:r>
          </a:p>
          <a:p>
            <a:pPr marL="285750" indent="-285750">
              <a:buFont typeface="Arial" panose="020B0604020202020204" pitchFamily="34" charset="0"/>
              <a:buChar char="•"/>
            </a:pPr>
            <a:r>
              <a:rPr lang="en-US" sz="2000" b="0" i="0" dirty="0">
                <a:solidFill>
                  <a:srgbClr val="000000"/>
                </a:solidFill>
                <a:effectLst/>
                <a:latin typeface="Times" panose="02020603050405020304" pitchFamily="18" charset="0"/>
                <a:cs typeface="Times" panose="02020603050405020304" pitchFamily="18" charset="0"/>
              </a:rPr>
              <a:t>Forests are the repositories of invaluable gifts of nature in the form of biodiversity and by destroying them (particularly, the tropical rain forests), we are going to lose these species even before knowing them. </a:t>
            </a:r>
          </a:p>
          <a:p>
            <a:pPr marL="285750" indent="-285750">
              <a:buFont typeface="Arial" panose="020B0604020202020204" pitchFamily="34" charset="0"/>
              <a:buChar char="•"/>
            </a:pPr>
            <a:r>
              <a:rPr lang="en-US" sz="2000" b="0" i="0" dirty="0">
                <a:solidFill>
                  <a:srgbClr val="000000"/>
                </a:solidFill>
                <a:effectLst/>
                <a:latin typeface="Times" panose="02020603050405020304" pitchFamily="18" charset="0"/>
                <a:cs typeface="Times" panose="02020603050405020304" pitchFamily="18" charset="0"/>
              </a:rPr>
              <a:t>These species could be having </a:t>
            </a:r>
            <a:r>
              <a:rPr lang="en-US" sz="2000" b="0" i="0" dirty="0" err="1">
                <a:solidFill>
                  <a:srgbClr val="000000"/>
                </a:solidFill>
                <a:effectLst/>
                <a:latin typeface="Times" panose="02020603050405020304" pitchFamily="18" charset="0"/>
                <a:cs typeface="Times" panose="02020603050405020304" pitchFamily="18" charset="0"/>
              </a:rPr>
              <a:t>marvellous</a:t>
            </a:r>
            <a:r>
              <a:rPr lang="en-US" sz="2000" b="0" i="0" dirty="0">
                <a:solidFill>
                  <a:srgbClr val="000000"/>
                </a:solidFill>
                <a:effectLst/>
                <a:latin typeface="Times" panose="02020603050405020304" pitchFamily="18" charset="0"/>
                <a:cs typeface="Times" panose="02020603050405020304" pitchFamily="18" charset="0"/>
              </a:rPr>
              <a:t> economic or medicinal value and deforestation results in loss of this storehouse of species which have evolved over millions of years in a single stroke.</a:t>
            </a:r>
          </a:p>
        </p:txBody>
      </p:sp>
      <p:sp>
        <p:nvSpPr>
          <p:cNvPr id="2" name="Footer Placeholder 1">
            <a:extLst>
              <a:ext uri="{FF2B5EF4-FFF2-40B4-BE49-F238E27FC236}">
                <a16:creationId xmlns:a16="http://schemas.microsoft.com/office/drawing/2014/main" id="{312483A1-C2E9-4CD0-86E3-919E1A977F6B}"/>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42047166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9E734F-D1E9-4E8E-8342-158359832FEE}"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CE549EE6-7E86-4413-AAE9-72E04703B700}"/>
              </a:ext>
            </a:extLst>
          </p:cNvPr>
          <p:cNvSpPr txBox="1"/>
          <p:nvPr/>
        </p:nvSpPr>
        <p:spPr>
          <a:xfrm>
            <a:off x="533400" y="740711"/>
            <a:ext cx="8534400" cy="5355312"/>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Forest conservation and management</a:t>
            </a:r>
            <a:br>
              <a:rPr lang="en-US" dirty="0"/>
            </a:br>
            <a:br>
              <a:rPr lang="en-US" dirty="0"/>
            </a:br>
            <a:r>
              <a:rPr lang="en-US" b="0" i="0" dirty="0">
                <a:solidFill>
                  <a:srgbClr val="000000"/>
                </a:solidFill>
                <a:effectLst/>
                <a:latin typeface="times new roman" panose="02020603050405020304" pitchFamily="18" charset="0"/>
              </a:rPr>
              <a:t>Forest is one of the most valuable resources and thus needs to be conserved. To conserve forest, following steps should be taken.</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Conservation of forest is a national problem, thus it should be tackled with perfect coordination between concerned government departments.</a:t>
            </a:r>
          </a:p>
          <a:p>
            <a:pPr marL="285750" indent="-285750">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People should be made aware of importance of forest and involved in forest conservation activities.</a:t>
            </a:r>
          </a:p>
          <a:p>
            <a:pPr marL="285750" indent="-285750">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 cutting of trees in the forests for timber should be stopped.</a:t>
            </a:r>
          </a:p>
          <a:p>
            <a:pPr marL="285750" indent="-285750">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 forestation </a:t>
            </a:r>
            <a:r>
              <a:rPr lang="en-US" b="0" i="0" dirty="0" err="1">
                <a:solidFill>
                  <a:srgbClr val="000000"/>
                </a:solidFill>
                <a:effectLst/>
                <a:latin typeface="times new roman" panose="02020603050405020304" pitchFamily="18" charset="0"/>
              </a:rPr>
              <a:t>programmes</a:t>
            </a:r>
            <a:r>
              <a:rPr lang="en-US" b="0" i="0" dirty="0">
                <a:solidFill>
                  <a:srgbClr val="000000"/>
                </a:solidFill>
                <a:effectLst/>
                <a:latin typeface="times new roman" panose="02020603050405020304" pitchFamily="18" charset="0"/>
              </a:rPr>
              <a:t> should be launched</a:t>
            </a:r>
          </a:p>
          <a:p>
            <a:pPr marL="285750" indent="-285750">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Grasslands should be regenerated.</a:t>
            </a:r>
          </a:p>
          <a:p>
            <a:pPr marL="285750" indent="-285750">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conservation Act should be strictly implemented to check deforestation.</a:t>
            </a:r>
          </a:p>
          <a:p>
            <a:pPr marL="285750" indent="-285750">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Awards should be instituted for the deserving.</a:t>
            </a:r>
            <a:endParaRPr lang="en-US" b="0" i="0" dirty="0">
              <a:solidFill>
                <a:srgbClr val="000000"/>
              </a:solidFill>
              <a:effectLst/>
              <a:latin typeface="Arial" panose="020B0604020202020204" pitchFamily="34" charset="0"/>
            </a:endParaRPr>
          </a:p>
        </p:txBody>
      </p:sp>
      <p:sp>
        <p:nvSpPr>
          <p:cNvPr id="2" name="Footer Placeholder 1">
            <a:extLst>
              <a:ext uri="{FF2B5EF4-FFF2-40B4-BE49-F238E27FC236}">
                <a16:creationId xmlns:a16="http://schemas.microsoft.com/office/drawing/2014/main" id="{DACBB804-B872-4001-A1DC-B15CF03A810B}"/>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2096664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fontScale="92500" lnSpcReduction="10000"/>
          </a:bodyPr>
          <a:lstStyle/>
          <a:p>
            <a:r>
              <a:rPr lang="en-US" sz="2800" b="1" dirty="0"/>
              <a:t>UNIT-II (Natural Resources and Associated Problems)</a:t>
            </a:r>
            <a:endParaRPr lang="en-US" sz="1800" b="1" dirty="0"/>
          </a:p>
          <a:p>
            <a:pPr algn="just"/>
            <a:r>
              <a:rPr lang="en-US" sz="2000" dirty="0"/>
              <a:t>Natural resources and associated problems. </a:t>
            </a:r>
          </a:p>
          <a:p>
            <a:pPr algn="just"/>
            <a:r>
              <a:rPr lang="en-US" sz="2000" b="1" dirty="0"/>
              <a:t>Forest resources: </a:t>
            </a:r>
            <a:r>
              <a:rPr lang="en-US" sz="2000" dirty="0"/>
              <a:t>Use and over-exploitation, deforestation. Timber extraction, mining, dams and their effects on forest and tribal people.</a:t>
            </a:r>
          </a:p>
          <a:p>
            <a:pPr algn="just"/>
            <a:r>
              <a:rPr lang="en-US" sz="2000" dirty="0"/>
              <a:t>Mineral resources: Use and exploitation, environmental effects of extracting and using mineral resources. </a:t>
            </a:r>
          </a:p>
          <a:p>
            <a:pPr algn="just"/>
            <a:r>
              <a:rPr lang="en-US" sz="2000" b="1" dirty="0"/>
              <a:t>Food resources: </a:t>
            </a:r>
            <a:r>
              <a:rPr lang="en-US" sz="2000" dirty="0"/>
              <a:t>World food problems, changes caused by agriculture and over-grazing, effects of modern agriculture, fertilizer-pesticide problems, water logging, salinity.</a:t>
            </a:r>
          </a:p>
          <a:p>
            <a:pPr algn="just"/>
            <a:r>
              <a:rPr lang="en-US" sz="2000" b="1" dirty="0"/>
              <a:t>Land resources:</a:t>
            </a:r>
            <a:r>
              <a:rPr lang="en-US" sz="2000" dirty="0"/>
              <a:t> Land as a resource, land degradation, man induced landslides. Equitable use of resources for sustainable lifestyles.</a:t>
            </a:r>
          </a:p>
          <a:p>
            <a:pPr algn="just"/>
            <a:r>
              <a:rPr lang="en-US" sz="2000" b="1" dirty="0"/>
              <a:t>Non Renewable Energy Resources:</a:t>
            </a:r>
            <a:r>
              <a:rPr lang="en-US" sz="2000" dirty="0"/>
              <a:t> Fossil fuels and their reserves, Nuclear energy, types, uses and effects, </a:t>
            </a:r>
          </a:p>
          <a:p>
            <a:pPr algn="just"/>
            <a:r>
              <a:rPr lang="en-US" sz="2000" b="1" dirty="0"/>
              <a:t>Renewable Energy Resources: H</a:t>
            </a:r>
            <a:r>
              <a:rPr lang="en-US" sz="2000" dirty="0"/>
              <a:t>ydropower, Solar energy, geothermal, tidal and wind energy, Biomass energy, biogas and its advantages.</a:t>
            </a:r>
          </a:p>
          <a:p>
            <a:endParaRPr lang="en-US" sz="1800" dirty="0"/>
          </a:p>
        </p:txBody>
      </p:sp>
      <p:sp>
        <p:nvSpPr>
          <p:cNvPr id="6" name="Date Placeholder 5"/>
          <p:cNvSpPr>
            <a:spLocks noGrp="1"/>
          </p:cNvSpPr>
          <p:nvPr>
            <p:ph type="dt" sz="half" idx="10"/>
          </p:nvPr>
        </p:nvSpPr>
        <p:spPr/>
        <p:txBody>
          <a:bodyPr/>
          <a:lstStyle/>
          <a:p>
            <a:fld id="{62069598-E33F-4958-B6B4-6486A558F02F}" type="datetime1">
              <a:rPr lang="en-US" smtClean="0"/>
              <a:t>11/17/2021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Dr. P.P. Giri      EVS (ANC 0302)           Unit II</a:t>
            </a:r>
            <a:endParaRPr lang="en-US" dirty="0"/>
          </a:p>
        </p:txBody>
      </p:sp>
    </p:spTree>
    <p:extLst>
      <p:ext uri="{BB962C8B-B14F-4D97-AF65-F5344CB8AC3E}">
        <p14:creationId xmlns:p14="http://schemas.microsoft.com/office/powerpoint/2010/main" val="26678840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B7123F-8F97-4C4A-ABB1-5E3BCD17359E}"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Mineral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90E8DD28-9E0A-4D45-B52A-F4BAB23C36A1}"/>
              </a:ext>
            </a:extLst>
          </p:cNvPr>
          <p:cNvSpPr txBox="1"/>
          <p:nvPr/>
        </p:nvSpPr>
        <p:spPr>
          <a:xfrm>
            <a:off x="533400" y="914400"/>
            <a:ext cx="8610600" cy="4991110"/>
          </a:xfrm>
          <a:prstGeom prst="rect">
            <a:avLst/>
          </a:prstGeom>
          <a:noFill/>
        </p:spPr>
        <p:txBody>
          <a:bodyPr wrap="square">
            <a:spAutoFit/>
          </a:bodyPr>
          <a:lstStyle/>
          <a:p>
            <a:pPr>
              <a:spcBef>
                <a:spcPts val="1500"/>
              </a:spcBef>
              <a:spcAft>
                <a:spcPts val="750"/>
              </a:spcAft>
            </a:pPr>
            <a:r>
              <a:rPr lang="en-IN" b="1" dirty="0">
                <a:effectLst/>
                <a:latin typeface="Times" panose="02020603050405020304" pitchFamily="18" charset="0"/>
                <a:ea typeface="Times New Roman" panose="02020603050405020304" pitchFamily="18" charset="0"/>
                <a:cs typeface="Times" panose="02020603050405020304" pitchFamily="18" charset="0"/>
              </a:rPr>
              <a:t>Mineral Resources</a:t>
            </a:r>
          </a:p>
          <a:p>
            <a:pPr>
              <a:spcAft>
                <a:spcPts val="1000"/>
              </a:spcAft>
            </a:pPr>
            <a:r>
              <a:rPr lang="en-IN" b="1" dirty="0">
                <a:effectLst/>
                <a:latin typeface="Times" panose="02020603050405020304" pitchFamily="18" charset="0"/>
                <a:ea typeface="Times New Roman" panose="02020603050405020304" pitchFamily="18" charset="0"/>
                <a:cs typeface="Times" panose="02020603050405020304" pitchFamily="18" charset="0"/>
              </a:rPr>
              <a:t>A mineral is a naturally occurring substance, representable by a chemical formula, that is usually solid and inorganic, and has a crystal structure.</a:t>
            </a:r>
          </a:p>
          <a:p>
            <a:pPr marL="342900" indent="-342900">
              <a:spcAft>
                <a:spcPts val="750"/>
              </a:spcAft>
              <a:buFont typeface="Arial" panose="020B0604020202020204" pitchFamily="34" charset="0"/>
              <a:buChar char="•"/>
            </a:pPr>
            <a:r>
              <a:rPr lang="en-IN" dirty="0">
                <a:effectLst/>
                <a:latin typeface="Times" panose="02020603050405020304" pitchFamily="18" charset="0"/>
                <a:ea typeface="Times New Roman" panose="02020603050405020304" pitchFamily="18" charset="0"/>
                <a:cs typeface="Times" panose="02020603050405020304" pitchFamily="18" charset="0"/>
              </a:rPr>
              <a:t>Mineral resources are the key material basis for socio-economic development.</a:t>
            </a:r>
          </a:p>
          <a:p>
            <a:pPr marL="342900" indent="-342900">
              <a:spcAft>
                <a:spcPts val="750"/>
              </a:spcAft>
              <a:buFont typeface="Arial" panose="020B0604020202020204" pitchFamily="34" charset="0"/>
              <a:buChar char="•"/>
            </a:pPr>
            <a:r>
              <a:rPr lang="en-IN" dirty="0">
                <a:effectLst/>
                <a:latin typeface="Times" panose="02020603050405020304" pitchFamily="18" charset="0"/>
                <a:ea typeface="Times New Roman" panose="02020603050405020304" pitchFamily="18" charset="0"/>
                <a:cs typeface="Times" panose="02020603050405020304" pitchFamily="18" charset="0"/>
              </a:rPr>
              <a:t>Statistical results show that more than 95% of energy used by mankind, 80% industrial raw materials and 70% raw materials for agricultural production are from mineral resources.</a:t>
            </a:r>
          </a:p>
          <a:p>
            <a:pPr marL="342900" indent="-342900">
              <a:spcAft>
                <a:spcPts val="750"/>
              </a:spcAft>
              <a:buFont typeface="Arial" panose="020B0604020202020204" pitchFamily="34" charset="0"/>
              <a:buChar char="•"/>
            </a:pPr>
            <a:r>
              <a:rPr lang="en-US" b="0" i="0" dirty="0">
                <a:solidFill>
                  <a:srgbClr val="000000"/>
                </a:solidFill>
                <a:effectLst/>
                <a:latin typeface="times new roman" panose="02020603050405020304" pitchFamily="18" charset="0"/>
              </a:rPr>
              <a:t>Minerals are essential for the formation and functioning of organisms, plant</a:t>
            </a:r>
            <a:r>
              <a:rPr lang="en-US" b="1" i="0" dirty="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rPr>
              <a:t>animals and human beings. </a:t>
            </a:r>
          </a:p>
          <a:p>
            <a:pPr marL="342900" indent="-342900">
              <a:spcAft>
                <a:spcPts val="750"/>
              </a:spcAft>
              <a:buFont typeface="Arial" panose="020B0604020202020204" pitchFamily="34" charset="0"/>
              <a:buChar char="•"/>
            </a:pPr>
            <a:r>
              <a:rPr lang="en-US" b="0" i="0" dirty="0">
                <a:solidFill>
                  <a:srgbClr val="000000"/>
                </a:solidFill>
                <a:effectLst/>
                <a:latin typeface="times new roman" panose="02020603050405020304" pitchFamily="18" charset="0"/>
              </a:rPr>
              <a:t>In the modern era, human life needs variety of minerals to sustain industry based civilization. </a:t>
            </a:r>
          </a:p>
          <a:p>
            <a:pPr marL="342900" indent="-342900">
              <a:spcAft>
                <a:spcPts val="750"/>
              </a:spcAft>
              <a:buFont typeface="Arial" panose="020B0604020202020204" pitchFamily="34" charset="0"/>
              <a:buChar char="•"/>
            </a:pPr>
            <a:r>
              <a:rPr lang="en-US" b="0" i="0" dirty="0">
                <a:solidFill>
                  <a:srgbClr val="000000"/>
                </a:solidFill>
                <a:effectLst/>
                <a:latin typeface="times new roman" panose="02020603050405020304" pitchFamily="18" charset="0"/>
              </a:rPr>
              <a:t>Mineral resources are broadly defined as elements, chemical compounds, and mixtures which are extracted to manufacture sustainable commodity. </a:t>
            </a:r>
          </a:p>
          <a:p>
            <a:pPr marL="342900" indent="-342900">
              <a:spcAft>
                <a:spcPts val="750"/>
              </a:spcAft>
              <a:buFont typeface="Arial" panose="020B0604020202020204" pitchFamily="34" charset="0"/>
              <a:buChar char="•"/>
            </a:pPr>
            <a:r>
              <a:rPr lang="en-US" b="0" i="0" dirty="0">
                <a:solidFill>
                  <a:srgbClr val="000000"/>
                </a:solidFill>
                <a:effectLst/>
                <a:latin typeface="times new roman" panose="02020603050405020304" pitchFamily="18" charset="0"/>
              </a:rPr>
              <a:t>India has rich mineral resource base to provide suitable base for industrial development in the country.</a:t>
            </a:r>
            <a:endParaRPr lang="en-IN" dirty="0">
              <a:effectLst/>
              <a:latin typeface="Times" panose="02020603050405020304" pitchFamily="18" charset="0"/>
              <a:ea typeface="Times New Roman" panose="02020603050405020304" pitchFamily="18" charset="0"/>
              <a:cs typeface="Times" panose="02020603050405020304" pitchFamily="18" charset="0"/>
            </a:endParaRPr>
          </a:p>
        </p:txBody>
      </p:sp>
      <p:sp>
        <p:nvSpPr>
          <p:cNvPr id="2" name="Footer Placeholder 1">
            <a:extLst>
              <a:ext uri="{FF2B5EF4-FFF2-40B4-BE49-F238E27FC236}">
                <a16:creationId xmlns:a16="http://schemas.microsoft.com/office/drawing/2014/main" id="{EC24FF25-3E58-4387-9C9E-EA62DDDC1030}"/>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1224651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71F13E-4FD6-4658-B91C-4A6E43A8CF02}"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Mineral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DA492EF1-37D5-48FE-87FF-701790C81472}"/>
              </a:ext>
            </a:extLst>
          </p:cNvPr>
          <p:cNvSpPr txBox="1"/>
          <p:nvPr/>
        </p:nvSpPr>
        <p:spPr>
          <a:xfrm>
            <a:off x="457201" y="817163"/>
            <a:ext cx="8229599" cy="470846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India’s reserves, as well as production are adequate in petroleum, ores of copper, lead, zinc, tin, graphite, mercury, tungsten, and in the minerals required for fertilizer industry such as </a:t>
            </a:r>
            <a:r>
              <a:rPr lang="en-US" b="0" i="0" dirty="0" err="1">
                <a:solidFill>
                  <a:srgbClr val="000000"/>
                </a:solidFill>
                <a:effectLst/>
                <a:latin typeface="times new roman" panose="02020603050405020304" pitchFamily="18" charset="0"/>
              </a:rPr>
              <a:t>sulphur</a:t>
            </a:r>
            <a:r>
              <a:rPr lang="en-US" b="0" i="0" dirty="0">
                <a:solidFill>
                  <a:srgbClr val="000000"/>
                </a:solidFill>
                <a:effectLst/>
                <a:latin typeface="times new roman" panose="02020603050405020304" pitchFamily="18" charset="0"/>
              </a:rPr>
              <a:t>, potassium and phosphorus.</a:t>
            </a:r>
          </a:p>
          <a:p>
            <a:pPr algn="just">
              <a:lnSpc>
                <a:spcPct val="115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Exploitation of Minerals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Depending on their use, mineral resources can be divided into several broad categories such as elements for metal production and technology, building materials, minerals for the chemical industry and minerals for agriculture. </a:t>
            </a:r>
          </a:p>
          <a:p>
            <a:pPr algn="just">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 usually we think about mineral resources we often think of metals but the predominant mineral resources are not metallic. </a:t>
            </a: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Sodium and iron are used at a rate of about 0.1 to 1.0 billion metric tons per year.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Nitrogen, sulphur, potassium and calcium are primarily used as fertilizers at a rate of about 10 to 100 million metric tons per year.</a:t>
            </a:r>
            <a:endParaRPr lang="en-US" b="0" i="0" u="sng" dirty="0">
              <a:solidFill>
                <a:srgbClr val="000000"/>
              </a:solidFill>
              <a:effectLst/>
              <a:latin typeface="times new roman" panose="02020603050405020304" pitchFamily="18" charset="0"/>
              <a:hlinkClick r:id="rId3"/>
            </a:endParaRPr>
          </a:p>
          <a:p>
            <a:pPr marL="285750" indent="-285750">
              <a:buFont typeface="Arial" panose="020B0604020202020204" pitchFamily="34" charset="0"/>
              <a:buChar char="•"/>
            </a:pPr>
            <a:r>
              <a:rPr lang="en-IN" sz="1800" b="0" i="0" u="sng" strike="noStrike" dirty="0">
                <a:solidFill>
                  <a:srgbClr val="0563C1"/>
                </a:solidFill>
                <a:effectLst/>
                <a:latin typeface="Calibri" panose="020F0502020204030204" pitchFamily="34" charset="0"/>
                <a:hlinkClick r:id="rId3"/>
              </a:rPr>
              <a:t>http://ecoursesonline.iasri.res.in/mod/page/view.php?id=4531</a:t>
            </a:r>
            <a:r>
              <a:rPr lang="en-IN" dirty="0"/>
              <a:t> </a:t>
            </a:r>
          </a:p>
        </p:txBody>
      </p:sp>
      <p:sp>
        <p:nvSpPr>
          <p:cNvPr id="2" name="Footer Placeholder 1">
            <a:extLst>
              <a:ext uri="{FF2B5EF4-FFF2-40B4-BE49-F238E27FC236}">
                <a16:creationId xmlns:a16="http://schemas.microsoft.com/office/drawing/2014/main" id="{59DAB84C-59DC-40D5-8CD3-0D9E9D4A5611}"/>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29380224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BA173C-A677-47EF-8A5E-2D875F54FB94}"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Mineral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28E18E70-E1A5-4044-AED2-22876AB5ACF2}"/>
              </a:ext>
            </a:extLst>
          </p:cNvPr>
          <p:cNvSpPr txBox="1"/>
          <p:nvPr/>
        </p:nvSpPr>
        <p:spPr>
          <a:xfrm>
            <a:off x="228600" y="836514"/>
            <a:ext cx="8839200" cy="2139047"/>
          </a:xfrm>
          <a:prstGeom prst="rect">
            <a:avLst/>
          </a:prstGeom>
          <a:noFill/>
        </p:spPr>
        <p:txBody>
          <a:bodyPr wrap="square">
            <a:spAutoFit/>
          </a:bodyPr>
          <a:lstStyle/>
          <a:p>
            <a:pPr marL="342900" marR="152400" lvl="0" indent="-342900">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Zinc, copper, aluminium and lead are used at a rate of about 3 to 10 million metric tons per year;</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Gold and silver are used at a rate of about 10 thousand metric tons per year.</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 of all the metallic minerals, iron consumption is 95% of the metals consumed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Thus, with the exception of iron, the non-metallic minerals are consumed at much greater rates than the elements used for their metallic properties</a:t>
            </a:r>
            <a:endParaRPr lang="en-IN" dirty="0"/>
          </a:p>
        </p:txBody>
      </p:sp>
      <p:pic>
        <p:nvPicPr>
          <p:cNvPr id="2050" name="Picture 2" descr="Distribution Of Key Natural Resources Across The World UPSC Notes">
            <a:extLst>
              <a:ext uri="{FF2B5EF4-FFF2-40B4-BE49-F238E27FC236}">
                <a16:creationId xmlns:a16="http://schemas.microsoft.com/office/drawing/2014/main" id="{CB7B74F5-F7FC-475C-A3B7-D6E959272F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126276"/>
            <a:ext cx="7620000" cy="3045924"/>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BC7F5ED2-7EE7-4C60-BE32-86CCCB09D450}"/>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28157949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6EC57E-B98B-41E9-A9AF-62CDEE9A2F04}"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Mineral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95D0E138-3360-4A81-9963-943A0D671F39}"/>
              </a:ext>
            </a:extLst>
          </p:cNvPr>
          <p:cNvSpPr txBox="1"/>
          <p:nvPr/>
        </p:nvSpPr>
        <p:spPr>
          <a:xfrm>
            <a:off x="439479" y="850833"/>
            <a:ext cx="8229600" cy="5030929"/>
          </a:xfrm>
          <a:prstGeom prst="rect">
            <a:avLst/>
          </a:prstGeom>
          <a:noFill/>
        </p:spPr>
        <p:txBody>
          <a:bodyPr wrap="square">
            <a:spAutoFit/>
          </a:bodyPr>
          <a:lstStyle/>
          <a:p>
            <a:pPr algn="just">
              <a:lnSpc>
                <a:spcPct val="115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Uses of Minerals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Due to increased population, there is increased demand of minerals by the industry, transport, agriculture and defence preparation. </a:t>
            </a:r>
            <a:endParaRPr lang="en-IN" dirty="0">
              <a:solidFill>
                <a:srgbClr val="000000"/>
              </a:solidFill>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Depletion of almost all known and easily accessible deposits is anticipated in near future. </a:t>
            </a:r>
            <a:endParaRPr lang="en-IN" dirty="0">
              <a:solidFill>
                <a:srgbClr val="000000"/>
              </a:solidFill>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Moreover, there may be shortage of some crucial elements such as mercury, tin, copper, gold, silver and platinum. </a:t>
            </a:r>
            <a:endParaRPr lang="en-IN" dirty="0">
              <a:solidFill>
                <a:srgbClr val="000000"/>
              </a:solidFill>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The limited resource of phosphorus, which is an essential component of chemical fertilizers, is another area of concern</a:t>
            </a:r>
          </a:p>
          <a:p>
            <a:pPr algn="just">
              <a:lnSpc>
                <a:spcPct val="115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Environmental Impacts of Mineral Extraction</a:t>
            </a:r>
            <a:endParaRPr lang="en-IN" b="1"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Extracting and use of mineral resources can affect the environment adversely.</a:t>
            </a:r>
          </a:p>
          <a:p>
            <a:pPr marL="285750" indent="-285750">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Environmental affect may depend on factors such as mining procedures, ore quality, climate, size of operation, topography, etc. </a:t>
            </a:r>
          </a:p>
          <a:p>
            <a:pPr marL="285750" indent="-285750">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of major environmental impacts of mining and processing operations are as under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06C41BCC-C668-4B04-86B6-87AA361AAAE3}"/>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4498886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2B2AB6-488C-4407-8810-222F115A292B}"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2480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Mineral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B6DAD265-7899-49C0-BD02-7AD7438CB79B}"/>
              </a:ext>
            </a:extLst>
          </p:cNvPr>
          <p:cNvSpPr txBox="1"/>
          <p:nvPr/>
        </p:nvSpPr>
        <p:spPr>
          <a:xfrm>
            <a:off x="228599" y="1066800"/>
            <a:ext cx="8789581" cy="3368614"/>
          </a:xfrm>
          <a:prstGeom prst="rect">
            <a:avLst/>
          </a:prstGeom>
          <a:noFill/>
        </p:spPr>
        <p:txBody>
          <a:bodyPr wrap="square">
            <a:spAutoFit/>
          </a:bodyPr>
          <a:lstStyle/>
          <a:p>
            <a:pPr marL="663575" indent="-2286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Degradation of land.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63575" indent="-2286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Pollution of surfaces and ground water resources.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63575" indent="-2286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Effect on growth of vegetation due to leaching out effect of minerals.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63575" indent="-2286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Surface water pollution and groundwater contamination lead to occupational health hazards etc.</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63575" indent="-2286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Air pollution due to emission of gases.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63575" indent="-2286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Deforestation affects flora and fauna.</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       7.</a:t>
            </a:r>
            <a:r>
              <a:rPr lang="en-IN" sz="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Rehabilitation of affected population</a:t>
            </a:r>
            <a:endParaRPr lang="en-IN" dirty="0"/>
          </a:p>
        </p:txBody>
      </p:sp>
      <p:sp>
        <p:nvSpPr>
          <p:cNvPr id="2" name="Footer Placeholder 1">
            <a:extLst>
              <a:ext uri="{FF2B5EF4-FFF2-40B4-BE49-F238E27FC236}">
                <a16:creationId xmlns:a16="http://schemas.microsoft.com/office/drawing/2014/main" id="{CCBCBE30-1E9C-4D3F-A8D6-56DF866658E9}"/>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10857695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A1C8E3-3DB3-4474-9A20-7E1C23747E46}"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Mineral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0601F7F6-ED38-4AE1-AFD2-27FE3B468DAA}"/>
              </a:ext>
            </a:extLst>
          </p:cNvPr>
          <p:cNvSpPr txBox="1"/>
          <p:nvPr/>
        </p:nvSpPr>
        <p:spPr>
          <a:xfrm>
            <a:off x="761114" y="801214"/>
            <a:ext cx="8001000" cy="5364354"/>
          </a:xfrm>
          <a:prstGeom prst="rect">
            <a:avLst/>
          </a:prstGeom>
          <a:noFill/>
        </p:spPr>
        <p:txBody>
          <a:bodyPr wrap="square">
            <a:spAutoFit/>
          </a:bodyPr>
          <a:lstStyle/>
          <a:p>
            <a:pPr marL="57150">
              <a:lnSpc>
                <a:spcPct val="115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Conservation of Minerals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 algn="just">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Conservation of minerals can be done in number of ways and these are as follows,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Industries can reduce waste by using more efficient mining and processing methods.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some cases, industries can substitute plentiful materials for scarce ones.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mineral products can be recycled.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Aluminum</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cans are commonly recycled. Although bauxite is plentiful, it can be expensive to refine. Recycling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aluminum</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products does not require the large amounts of electric power needed to refine bauxite.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Products made from many other minerals, such as nickel, chromium, lead, copper, and zinc, can also be recycled</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Strict laws should be made and enforced to ensure efficient management of mining resources.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91F773F0-624F-4594-AE58-17DDEE5AB0E9}"/>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20302115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84540F-FDB6-4D7A-97C1-761D04C50FCD}"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Mineral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E8CBC952-7A23-49DC-A472-79E596D1DB5E}"/>
              </a:ext>
            </a:extLst>
          </p:cNvPr>
          <p:cNvSpPr txBox="1"/>
          <p:nvPr/>
        </p:nvSpPr>
        <p:spPr>
          <a:xfrm>
            <a:off x="451884" y="1295400"/>
            <a:ext cx="8001000" cy="4152227"/>
          </a:xfrm>
          <a:prstGeom prst="rect">
            <a:avLst/>
          </a:prstGeom>
          <a:noFill/>
        </p:spPr>
        <p:txBody>
          <a:bodyPr wrap="square">
            <a:spAutoFit/>
          </a:bodyPr>
          <a:lstStyle/>
          <a:p>
            <a:pPr>
              <a:lnSpc>
                <a:spcPct val="115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Case Study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Ara villi mountains which covers about 10% of geographical area is rich source of minerals wealth .</a:t>
            </a:r>
          </a:p>
          <a:p>
            <a:pPr marL="285750" indent="-285750">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mountain range play important role in control of climate and act as mini water shed. On the request of environmentalist, Honourable Supreme Court has passed the order to stop these mines in Rajasthan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Marble mining near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Rajsamant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Lake has lead to drying up of lake. Marble mining was stopped on December 2002.</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Recently, mining in Goa has attained the attention of the press and media and ultimately government has to take the decision to stop this mining.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
              <a:lnSpc>
                <a:spcPct val="115000"/>
              </a:lnSpc>
              <a:spcAft>
                <a:spcPts val="100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8DEEDCA-9141-4B54-9CA9-435CAC948191}"/>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40817725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8EAD90-CFD0-4B56-9874-877775EDAA54}"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3335D0B7-8A4D-4CDC-AB66-8E70327A4735}"/>
              </a:ext>
            </a:extLst>
          </p:cNvPr>
          <p:cNvSpPr txBox="1"/>
          <p:nvPr/>
        </p:nvSpPr>
        <p:spPr>
          <a:xfrm>
            <a:off x="457201" y="852605"/>
            <a:ext cx="8534400" cy="3570208"/>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Food </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It </a:t>
            </a:r>
            <a:r>
              <a:rPr lang="en-US" b="0" i="0" dirty="0">
                <a:solidFill>
                  <a:srgbClr val="000000"/>
                </a:solidFill>
                <a:effectLst/>
                <a:latin typeface="times new roman" panose="02020603050405020304" pitchFamily="18" charset="0"/>
              </a:rPr>
              <a:t>is essential for growth and development of living organisms.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These essential materials are called nutrients and these nutrients are available from variety of animals and plants.</a:t>
            </a:r>
            <a:r>
              <a:rPr lang="en-US" b="1" i="0" dirty="0">
                <a:solidFill>
                  <a:srgbClr val="000000"/>
                </a:solidFill>
                <a:effectLst/>
                <a:latin typeface="times new roman" panose="02020603050405020304" pitchFamily="18" charset="0"/>
              </a:rPr>
              <a:t>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There are thousands of edible plants and animals over the world, out of which only about three dozen types constitute major food of humans.</a:t>
            </a:r>
          </a:p>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Food sources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majority of people obtain food from cultivated plants and domesticated animals.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Although some food is obtained from oceans and fresh waters, but the great majority of food for human population is obtained from traditional land-based agriculture of crops and livestock.</a:t>
            </a:r>
            <a:endParaRPr lang="en-US" b="0" i="0"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t>
            </a:r>
            <a:r>
              <a:rPr lang="en-IN" sz="1800" b="0" i="0" u="sng" strike="noStrike" dirty="0">
                <a:solidFill>
                  <a:srgbClr val="0563C1"/>
                </a:solidFill>
                <a:effectLst/>
                <a:latin typeface="Calibri" panose="020F0502020204030204" pitchFamily="34" charset="0"/>
                <a:hlinkClick r:id="rId3"/>
              </a:rPr>
              <a:t>http://ecoursesonline.iasri.res.in/mod/page/view.php?id=4533</a:t>
            </a:r>
            <a:r>
              <a:rPr lang="en-IN" dirty="0"/>
              <a:t> </a:t>
            </a:r>
          </a:p>
        </p:txBody>
      </p:sp>
      <p:sp>
        <p:nvSpPr>
          <p:cNvPr id="2" name="Footer Placeholder 1">
            <a:extLst>
              <a:ext uri="{FF2B5EF4-FFF2-40B4-BE49-F238E27FC236}">
                <a16:creationId xmlns:a16="http://schemas.microsoft.com/office/drawing/2014/main" id="{7414C77B-F080-4C18-A4FE-E7171A51F4E9}"/>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32000453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2F1E94-F428-4AEA-A76F-9985FF99B767}"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3335D0B7-8A4D-4CDC-AB66-8E70327A4735}"/>
              </a:ext>
            </a:extLst>
          </p:cNvPr>
          <p:cNvSpPr txBox="1"/>
          <p:nvPr/>
        </p:nvSpPr>
        <p:spPr>
          <a:xfrm>
            <a:off x="457201" y="852605"/>
            <a:ext cx="8534400" cy="3570208"/>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Food </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It </a:t>
            </a:r>
            <a:r>
              <a:rPr lang="en-US" b="0" i="0" dirty="0">
                <a:solidFill>
                  <a:srgbClr val="000000"/>
                </a:solidFill>
                <a:effectLst/>
                <a:latin typeface="times new roman" panose="02020603050405020304" pitchFamily="18" charset="0"/>
              </a:rPr>
              <a:t>is essential for growth and development of living organisms.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These essential materials are called nutrients and these nutrients are available from variety of animals and plants.</a:t>
            </a:r>
            <a:r>
              <a:rPr lang="en-US" b="1" i="0" dirty="0">
                <a:solidFill>
                  <a:srgbClr val="000000"/>
                </a:solidFill>
                <a:effectLst/>
                <a:latin typeface="times new roman" panose="02020603050405020304" pitchFamily="18" charset="0"/>
              </a:rPr>
              <a:t>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There are thousands of edible plants and animals over the world, out of which only about three dozen types constitute major food of humans.</a:t>
            </a:r>
          </a:p>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Food sources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majority of people obtain food from cultivated plants and domesticated animals.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Although some food is obtained from oceans and fresh waters, but the great majority of food for human population is obtained from traditional land-based agriculture of crops and livestock.</a:t>
            </a:r>
            <a:endParaRPr lang="en-US" b="0" i="0"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t>
            </a:r>
            <a:r>
              <a:rPr lang="en-IN" sz="1800" b="0" i="0" u="sng" strike="noStrike" dirty="0">
                <a:solidFill>
                  <a:srgbClr val="0563C1"/>
                </a:solidFill>
                <a:effectLst/>
                <a:latin typeface="Calibri" panose="020F0502020204030204" pitchFamily="34" charset="0"/>
                <a:hlinkClick r:id="rId3"/>
              </a:rPr>
              <a:t>http://ecoursesonline.iasri.res.in/mod/page/view.php?id=4533</a:t>
            </a:r>
            <a:r>
              <a:rPr lang="en-IN" dirty="0"/>
              <a:t> </a:t>
            </a:r>
          </a:p>
        </p:txBody>
      </p:sp>
      <p:pic>
        <p:nvPicPr>
          <p:cNvPr id="6147" name="Picture 3" descr="Food &amp;amp; Mineral Resources - ppt download">
            <a:extLst>
              <a:ext uri="{FF2B5EF4-FFF2-40B4-BE49-F238E27FC236}">
                <a16:creationId xmlns:a16="http://schemas.microsoft.com/office/drawing/2014/main" id="{6F94AF53-2E6B-4F9C-9B47-864DB663BD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852604"/>
            <a:ext cx="8229599" cy="515279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99DE29D7-EFC0-4BB1-98ED-D294E3DA245D}"/>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35876845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B77406-1D1D-4B94-B55B-294757AACBF7}"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B901F44D-F8E8-4F75-84C6-C2C76BAFB1E4}"/>
              </a:ext>
            </a:extLst>
          </p:cNvPr>
          <p:cNvSpPr txBox="1"/>
          <p:nvPr/>
        </p:nvSpPr>
        <p:spPr>
          <a:xfrm>
            <a:off x="685800" y="1205753"/>
            <a:ext cx="7772400" cy="4685065"/>
          </a:xfrm>
          <a:prstGeom prst="rect">
            <a:avLst/>
          </a:prstGeom>
          <a:noFill/>
        </p:spPr>
        <p:txBody>
          <a:bodyPr wrap="square">
            <a:spAutoFit/>
          </a:bodyPr>
          <a:lstStyle/>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Food crops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estimated that out of about 2,50,000 species of plants, only about 3,000 have been tried as agricultural crops.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 different agro-climatic condition, 300 are grown for food and only 100 are used on a large scale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species of crops provide food, whereas others provide commercial products like oils, fibres, etc.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Raw crops are sometimes converted into valuable edible products by using different techniques for value addition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global level, only 20 species of crops are used for food.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in approximate order of importance are wheat, rice, corn, potatoes; barley, sweet potatoes, cassavas, soybeans, oats, sorghum, millet, sugarcane, sugar beets, rye, peanuts, field beans, chick-peas, pigeon- peas, bananas and coconuts.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Many of them are used directly, whereas other can be used by changing them by using different techniques for enhancing calorific value.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590C4B60-2893-40FB-9995-15F9A1332C0A}"/>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229401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a:bodyPr>
          <a:lstStyle/>
          <a:p>
            <a:r>
              <a:rPr lang="en-US" sz="2800" b="1" dirty="0"/>
              <a:t>UNIT-III (Biodiversity Succession)</a:t>
            </a:r>
            <a:endParaRPr lang="en-US" sz="1800" b="1" dirty="0"/>
          </a:p>
          <a:p>
            <a:pPr algn="just"/>
            <a:r>
              <a:rPr lang="en-US" sz="2000" dirty="0"/>
              <a:t>Biodiversity and their importance, Threats to biodiversity, major causes, extinction’s, vulnerability of species to extinction, IUCN threat categories, Red data book. </a:t>
            </a:r>
          </a:p>
          <a:p>
            <a:pPr algn="just"/>
            <a:r>
              <a:rPr lang="en-US" sz="2000" dirty="0"/>
              <a:t>Strategies for biodiversity conservation, principles of biodiversity conservation in-situ and ex-situ conservation </a:t>
            </a:r>
            <a:r>
              <a:rPr lang="en-US" sz="2000" dirty="0" err="1"/>
              <a:t>strategies,Mega</a:t>
            </a:r>
            <a:r>
              <a:rPr lang="en-US" sz="2000" dirty="0"/>
              <a:t> diversity zones and Hot spots, concepts, distribution and importance.</a:t>
            </a:r>
          </a:p>
          <a:p>
            <a:pPr algn="just"/>
            <a:r>
              <a:rPr lang="en-US" sz="2000" b="1" dirty="0"/>
              <a:t>Succession: </a:t>
            </a:r>
            <a:r>
              <a:rPr lang="en-US" sz="2000" dirty="0"/>
              <a:t>Concepts of succession, Types of Succession. Trends in succession. Climax and stability.</a:t>
            </a:r>
          </a:p>
          <a:p>
            <a:endParaRPr lang="en-US" sz="1800" dirty="0"/>
          </a:p>
        </p:txBody>
      </p:sp>
      <p:sp>
        <p:nvSpPr>
          <p:cNvPr id="6" name="Date Placeholder 5"/>
          <p:cNvSpPr>
            <a:spLocks noGrp="1"/>
          </p:cNvSpPr>
          <p:nvPr>
            <p:ph type="dt" sz="half" idx="10"/>
          </p:nvPr>
        </p:nvSpPr>
        <p:spPr/>
        <p:txBody>
          <a:bodyPr/>
          <a:lstStyle/>
          <a:p>
            <a:fld id="{97AC502A-D180-48D4-9B51-2A485EB16AEB}" type="datetime1">
              <a:rPr lang="en-US" smtClean="0"/>
              <a:t>11/17/2021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Dr. P.P. Giri      EVS (ANC 0302)           Unit II</a:t>
            </a:r>
            <a:endParaRPr lang="en-US" dirty="0"/>
          </a:p>
        </p:txBody>
      </p:sp>
    </p:spTree>
    <p:extLst>
      <p:ext uri="{BB962C8B-B14F-4D97-AF65-F5344CB8AC3E}">
        <p14:creationId xmlns:p14="http://schemas.microsoft.com/office/powerpoint/2010/main" val="28709944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0F8540-759A-4219-9C0D-D1CFE520BA78}"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06271645-3E2B-4288-9ABF-A5F86CC5C312}"/>
              </a:ext>
            </a:extLst>
          </p:cNvPr>
          <p:cNvSpPr txBox="1"/>
          <p:nvPr/>
        </p:nvSpPr>
        <p:spPr>
          <a:xfrm>
            <a:off x="723900" y="990600"/>
            <a:ext cx="8039100" cy="4582473"/>
          </a:xfrm>
          <a:prstGeom prst="rect">
            <a:avLst/>
          </a:prstGeom>
          <a:noFill/>
        </p:spPr>
        <p:txBody>
          <a:bodyPr wrap="square">
            <a:spAutoFit/>
          </a:bodyPr>
          <a:lstStyle/>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Livestock</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Domesticated animals are an important food source.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major domesticated animals used as food source by human beings are ‘ruminants’ (e.g. cattle, sheep, goats, camel, reindeer, llama, etc.).</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Ruminants convert indigestible woody tissue of plants (cellulose) which are earth’s most abundant organic compound into digestible food products for human consumption.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Milk, which is provided by milking animals, is considered to be the complete food.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Other domestic animals like sheep, goat, poultry and ducker can be used as meat.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Aquaculture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Fish and seafood contributes 17 million metric tonnes of high quality protein to provide balance diet to the world.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Presently aquaculture provides only small amounts for world food but its significance is increasing day by day.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7208F630-155E-4A3E-8378-A3039BD012D3}"/>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26154081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EBEBE96-05F7-4260-9B92-A78D2AD0008E}"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86EB0E92-8266-4426-85AD-6F790FA8D252}"/>
              </a:ext>
            </a:extLst>
          </p:cNvPr>
          <p:cNvSpPr txBox="1"/>
          <p:nvPr/>
        </p:nvSpPr>
        <p:spPr>
          <a:xfrm>
            <a:off x="489098" y="1295400"/>
            <a:ext cx="7543800" cy="4556825"/>
          </a:xfrm>
          <a:prstGeom prst="rect">
            <a:avLst/>
          </a:prstGeom>
          <a:noFill/>
        </p:spPr>
        <p:txBody>
          <a:bodyPr wrap="square">
            <a:spAutoFit/>
          </a:bodyPr>
          <a:lstStyle/>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World Food Problems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per estimates of Food and Agriculture Organization (FAO), about 840 million people remain chronically hungry and out of this 800 million are living in the developing world.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last decade, it is decreasing at the rate of 2.5 million per year, but at the same time world’s population is increasing.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Target of cutting half the number of world’s chronically hungry and undernourished people by 2015 will difficult to meet, if the present trend continues.</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Due to inadequate purchasing power to buy food, it is difficult to fulfil minimum calorific requirement of human body per day.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Large number of people are in India are poor which can be attribute to equitable distribution of income.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Food insufficiency can be divided into two categories into under-nourishment and malnourishment. Both of these insufficiencies are global problems.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E435D5C4-99F8-4F77-B590-A1E607871F0A}"/>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1141375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E37614-5CA0-4974-ADE8-ACF9F3FF9E12}"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DBF3E3E9-6659-42D0-B133-C13CDF218EC8}"/>
              </a:ext>
            </a:extLst>
          </p:cNvPr>
          <p:cNvSpPr txBox="1"/>
          <p:nvPr/>
        </p:nvSpPr>
        <p:spPr>
          <a:xfrm>
            <a:off x="800100" y="834884"/>
            <a:ext cx="7962900" cy="3993209"/>
          </a:xfrm>
          <a:prstGeom prst="rect">
            <a:avLst/>
          </a:prstGeom>
          <a:noFill/>
        </p:spPr>
        <p:txBody>
          <a:bodyPr wrap="square">
            <a:spAutoFit/>
          </a:bodyPr>
          <a:lstStyle/>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Under-nourishment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FAO estimates that the average minimum daily caloric intake over the whole world is about 2,500 calories per day.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People who receive less than 90% of their minimum dietary intake on a long-term basis are considered undernourished.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Those who receive less than 80% of their minimum daily caloric intake requirements are considered ‘seriously’ undernourished.</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Children in this category are likely to suffer from stunted growth, mental retardation, and other social and developmental disorders.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Therefore, </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Under-nourishment means lack of sufficient calories in available food, resulting in little or no ability to move or work.</a:t>
            </a:r>
            <a:endParaRPr lang="en-IN"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ts val="1800"/>
              </a:lnSpc>
              <a:spcAft>
                <a:spcPts val="1000"/>
              </a:spcAft>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E96D08A7-3286-47DB-BE0E-4E5C3978C1F2}"/>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177315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D541D5-AEBC-4C22-8634-9B925313BD20}"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4E801BB6-2BB6-4A27-AC6A-2E52517C94D1}"/>
              </a:ext>
            </a:extLst>
          </p:cNvPr>
          <p:cNvSpPr txBox="1"/>
          <p:nvPr/>
        </p:nvSpPr>
        <p:spPr>
          <a:xfrm>
            <a:off x="457200" y="834884"/>
            <a:ext cx="8382000" cy="3275064"/>
          </a:xfrm>
          <a:prstGeom prst="rect">
            <a:avLst/>
          </a:prstGeom>
          <a:noFill/>
        </p:spPr>
        <p:txBody>
          <a:bodyPr wrap="square">
            <a:spAutoFit/>
          </a:bodyPr>
          <a:lstStyle/>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Malnourishment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Person may have excess food but still diet suffers from due to nutritional imbalance or inability to absorb or may have problem to utilize essential nutrients.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we compare diet of the developed countries with developing countries people in developed countries have processed food which may be deficient in fibre, vitamins and other components .</a:t>
            </a:r>
          </a:p>
          <a:p>
            <a:pPr marL="285750" indent="-285750">
              <a:lnSpc>
                <a:spcPts val="1800"/>
              </a:lnSpc>
              <a:spcAft>
                <a:spcPts val="1000"/>
              </a:spcAft>
              <a:buFont typeface="Arial" panose="020B0604020202020204" pitchFamily="34" charset="0"/>
              <a:buChar char="•"/>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here as in the diet of developing countries, may be lack of specific nutrients because they consume less meat ,fruits and vegetables due to poor purchasing power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Malnourishment can be defined as lack of specific components of food such as proteins, vitamins, or essential chemical elements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DBBF5825-3D33-4E1C-9009-C2F6D6275F53}"/>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23035416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582521-BA11-40E2-ABE2-9F54D6AF0EF9}"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494F282B-CE4C-45A0-BA0F-72BFF73E7254}"/>
              </a:ext>
            </a:extLst>
          </p:cNvPr>
          <p:cNvSpPr txBox="1"/>
          <p:nvPr/>
        </p:nvSpPr>
        <p:spPr>
          <a:xfrm>
            <a:off x="457200" y="787037"/>
            <a:ext cx="8610600" cy="5427320"/>
          </a:xfrm>
          <a:prstGeom prst="rect">
            <a:avLst/>
          </a:prstGeom>
          <a:noFill/>
        </p:spPr>
        <p:txBody>
          <a:bodyPr wrap="square">
            <a:spAutoFit/>
          </a:bodyPr>
          <a:lstStyle/>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major problems of malnutrition are:</a:t>
            </a:r>
            <a:endParaRPr lang="en-IN"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Marasmus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progressive emaciation caused by lack of protein and calories.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Kwashiarkor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lack of sufficient protein in the diet which leads to a failure of neural development and therefore learning disabilities.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Anemia</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is caused by lack of iron in the diet or due to an inability to absorb iron from food.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Pellagra</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occurs due to the deficiency of tryptophan and lysine, vitamins in the diet.</a:t>
            </a:r>
            <a:r>
              <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Every year, food problem kill as many people as were killed by the atomic bomb dropped on Hiroshima during World War II.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shows that there is drastic need to increase food production, equitably distribute it and also to control population growth.</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Although India is the third largest producer of staple crops, it is estimated that about 300 million Indians are still undernourished.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India has only half as much land as USA, but it has nearly three times population to feed. Our food problems are directly related to population.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F9AB72B8-B83A-4A99-B188-5EE1CEDA4E9A}"/>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9707487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F78617-420B-4A52-B284-7AFD0601F5FA}"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382E714F-AA7D-46BA-A5E7-498A9DC7C4BB}"/>
              </a:ext>
            </a:extLst>
          </p:cNvPr>
          <p:cNvSpPr txBox="1"/>
          <p:nvPr/>
        </p:nvSpPr>
        <p:spPr>
          <a:xfrm>
            <a:off x="228600" y="685799"/>
            <a:ext cx="8766545" cy="5347939"/>
          </a:xfrm>
          <a:prstGeom prst="rect">
            <a:avLst/>
          </a:prstGeom>
          <a:noFill/>
        </p:spPr>
        <p:txBody>
          <a:bodyPr wrap="square">
            <a:spAutoFit/>
          </a:bodyPr>
          <a:lstStyle/>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Changes Caused by Agriculture and Overgrazing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From centuries, agriculture is providing inputs to large number of industries involved in production, processing and distribution of food.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Accordingly, agriculture has significant effect on environment.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Local level, </a:t>
            </a:r>
          </a:p>
          <a:p>
            <a:pPr marL="285750" indent="-285750">
              <a:lnSpc>
                <a:spcPts val="1800"/>
              </a:lnSpc>
              <a:spcAft>
                <a:spcPts val="1000"/>
              </a:spcAft>
              <a:buFont typeface="Arial" panose="020B0604020202020204" pitchFamily="34" charset="0"/>
              <a:buChar char="•"/>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egional level,</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Global level. </a:t>
            </a:r>
          </a:p>
          <a:p>
            <a:pPr>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agriculture also makes impact on the usage of land generally as follows:</a:t>
            </a:r>
            <a:endParaRPr lang="en-IN"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Deforestation</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Soil Erosion</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Depletion of nutrients</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Impact related to high yielding varieties (HYV)</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Fertilizers related problems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include micronutrient imbalance, nitrite pollution and eutrophication.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spcAft>
                <a:spcPts val="1000"/>
              </a:spcAft>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Pesticide related problems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include creating resistance in pests and producing new pests, death of non-target organisms, biological magnification.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gn="just">
              <a:lnSpc>
                <a:spcPct val="115000"/>
              </a:lnSpc>
              <a:spcAft>
                <a:spcPts val="1000"/>
              </a:spcAft>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other problems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include water logging, salinity problems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etc</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77F765A4-DA35-4573-84BE-07844948B201}"/>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42255577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0CA70F-A3FF-49E7-9280-CBDA88908AC8}"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22BDA7BC-C3AE-43FB-9094-BBBDFB7E713A}"/>
              </a:ext>
            </a:extLst>
          </p:cNvPr>
          <p:cNvSpPr txBox="1"/>
          <p:nvPr/>
        </p:nvSpPr>
        <p:spPr>
          <a:xfrm>
            <a:off x="609600" y="863079"/>
            <a:ext cx="8378536" cy="2973956"/>
          </a:xfrm>
          <a:prstGeom prst="rect">
            <a:avLst/>
          </a:prstGeom>
          <a:noFill/>
        </p:spPr>
        <p:txBody>
          <a:bodyPr wrap="square">
            <a:spAutoFit/>
          </a:bodyPr>
          <a:lstStyle/>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Changes Caused by Overgrazing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carrying capacity of land for cattle depends upon micro climate and soil fertility. If carrying capacity is exceeded than land is overgrazed.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Because of overgrazing the agricultural land gets affected as follows,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Reduction in growth and diversity of plant species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Reduce plant cover leads to increased soil erosion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Cattle trampling leads to land degradation</a:t>
            </a:r>
          </a:p>
          <a:p>
            <a:pPr marL="342900" marR="152400" lvl="0" indent="-342900">
              <a:lnSpc>
                <a:spcPct val="115000"/>
              </a:lnSpc>
              <a:spcAft>
                <a:spcPts val="1000"/>
              </a:spcAft>
              <a:buSzPts val="1000"/>
              <a:buFont typeface="Symbol" panose="05050102010706020507" pitchFamily="18" charset="2"/>
              <a:buChar char=""/>
              <a:tabLst>
                <a:tab pos="457200" algn="l"/>
              </a:tabLst>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0E7D1B50-5D09-4C24-A3EC-24E195070312}"/>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29552798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354025-E162-4306-A92A-1DA7A9529B13}"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C1E7D96A-0B71-4568-A6E4-38E4FAEBE6C2}"/>
              </a:ext>
            </a:extLst>
          </p:cNvPr>
          <p:cNvSpPr txBox="1"/>
          <p:nvPr/>
        </p:nvSpPr>
        <p:spPr>
          <a:xfrm>
            <a:off x="304800" y="990600"/>
            <a:ext cx="8382000" cy="4885055"/>
          </a:xfrm>
          <a:prstGeom prst="rect">
            <a:avLst/>
          </a:prstGeom>
          <a:noFill/>
        </p:spPr>
        <p:txBody>
          <a:bodyPr wrap="square">
            <a:spAutoFit/>
          </a:bodyPr>
          <a:lstStyle/>
          <a:p>
            <a:pPr algn="just">
              <a:lnSpc>
                <a:spcPts val="1800"/>
              </a:lnSpc>
              <a:spcAft>
                <a:spcPts val="1000"/>
              </a:spcAft>
            </a:pPr>
            <a:r>
              <a:rPr lang="en-IN" b="1" dirty="0">
                <a:solidFill>
                  <a:srgbClr val="000000"/>
                </a:solidFill>
                <a:latin typeface="Times New Roman" panose="02020603050405020304" pitchFamily="18" charset="0"/>
                <a:cs typeface="Times New Roman" panose="02020603050405020304" pitchFamily="18" charset="0"/>
              </a:rPr>
              <a:t>Effects of Modern Agriculture</a:t>
            </a:r>
          </a:p>
          <a:p>
            <a:pPr marL="342900" marR="152400" indent="-342900">
              <a:lnSpc>
                <a:spcPct val="115000"/>
              </a:lnSpc>
              <a:spcAft>
                <a:spcPts val="1000"/>
              </a:spcAft>
              <a:buSzPts val="1000"/>
              <a:buFont typeface="Symbol" panose="05050102010706020507" pitchFamily="18" charset="2"/>
              <a:buChar char=""/>
              <a:tabLst>
                <a:tab pos="457200" algn="l"/>
              </a:tabLst>
            </a:pPr>
            <a:r>
              <a:rPr lang="en-IN" dirty="0">
                <a:solidFill>
                  <a:srgbClr val="000000"/>
                </a:solidFill>
                <a:latin typeface="Times New Roman" panose="02020603050405020304" pitchFamily="18" charset="0"/>
                <a:cs typeface="Times New Roman" panose="02020603050405020304" pitchFamily="18" charset="0"/>
              </a:rPr>
              <a:t>For sustainable production modern techniques are used to enhance productivity of different cropping systems under different agro-eco-zones. </a:t>
            </a:r>
          </a:p>
          <a:p>
            <a:pPr marL="342900" marR="152400" indent="-342900">
              <a:lnSpc>
                <a:spcPct val="115000"/>
              </a:lnSpc>
              <a:spcAft>
                <a:spcPts val="1000"/>
              </a:spcAft>
              <a:buSzPts val="1000"/>
              <a:buFont typeface="Symbol" panose="05050102010706020507" pitchFamily="18" charset="2"/>
              <a:buChar char=""/>
              <a:tabLst>
                <a:tab pos="457200" algn="l"/>
              </a:tabLst>
            </a:pPr>
            <a:r>
              <a:rPr lang="en-IN" dirty="0">
                <a:solidFill>
                  <a:srgbClr val="000000"/>
                </a:solidFill>
                <a:latin typeface="Times New Roman" panose="02020603050405020304" pitchFamily="18" charset="0"/>
                <a:cs typeface="Times New Roman" panose="02020603050405020304" pitchFamily="18" charset="0"/>
              </a:rPr>
              <a:t>Adoption of modern agricultural practises has both positive and negative effects on environment. </a:t>
            </a:r>
          </a:p>
          <a:p>
            <a:pPr marL="342900" marR="152400" indent="-342900">
              <a:lnSpc>
                <a:spcPct val="115000"/>
              </a:lnSpc>
              <a:spcAft>
                <a:spcPts val="1000"/>
              </a:spcAft>
              <a:buSzPts val="1000"/>
              <a:buFont typeface="Symbol" panose="05050102010706020507" pitchFamily="18" charset="2"/>
              <a:buChar char=""/>
              <a:tabLst>
                <a:tab pos="457200" algn="l"/>
              </a:tabLst>
            </a:pPr>
            <a:r>
              <a:rPr lang="en-IN" dirty="0">
                <a:solidFill>
                  <a:srgbClr val="000000"/>
                </a:solidFill>
                <a:latin typeface="Times New Roman" panose="02020603050405020304" pitchFamily="18" charset="0"/>
                <a:cs typeface="Times New Roman" panose="02020603050405020304" pitchFamily="18" charset="0"/>
              </a:rPr>
              <a:t>Effects of modern agriculture are briefly discussed under different heads as under:</a:t>
            </a:r>
          </a:p>
          <a:p>
            <a:pPr marL="342900" marR="152400" indent="-342900">
              <a:lnSpc>
                <a:spcPct val="115000"/>
              </a:lnSpc>
              <a:spcAft>
                <a:spcPts val="1000"/>
              </a:spcAft>
              <a:buSzPts val="1000"/>
              <a:buFont typeface="Symbol" panose="05050102010706020507" pitchFamily="18" charset="2"/>
              <a:buChar char=""/>
              <a:tabLst>
                <a:tab pos="457200" algn="l"/>
              </a:tabLst>
            </a:pPr>
            <a:r>
              <a:rPr lang="en-IN" dirty="0">
                <a:solidFill>
                  <a:srgbClr val="000000"/>
                </a:solidFill>
                <a:latin typeface="Times New Roman" panose="02020603050405020304" pitchFamily="18" charset="0"/>
                <a:cs typeface="Times New Roman" panose="02020603050405020304" pitchFamily="18" charset="0"/>
              </a:rPr>
              <a:t> </a:t>
            </a:r>
            <a:r>
              <a:rPr lang="en-IN" b="1" dirty="0">
                <a:solidFill>
                  <a:srgbClr val="000000"/>
                </a:solidFill>
                <a:latin typeface="Times New Roman" panose="02020603050405020304" pitchFamily="18" charset="0"/>
                <a:cs typeface="Times New Roman" panose="02020603050405020304" pitchFamily="18" charset="0"/>
              </a:rPr>
              <a:t>Soil erosion</a:t>
            </a:r>
          </a:p>
          <a:p>
            <a:pPr marL="342900" marR="152400" indent="-342900">
              <a:lnSpc>
                <a:spcPct val="115000"/>
              </a:lnSpc>
              <a:spcAft>
                <a:spcPts val="1000"/>
              </a:spcAft>
              <a:buSzPts val="1000"/>
              <a:buFont typeface="Symbol" panose="05050102010706020507" pitchFamily="18" charset="2"/>
              <a:buChar char=""/>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Irrigation</a:t>
            </a:r>
          </a:p>
          <a:p>
            <a:pPr marL="342900" marR="152400" indent="-342900">
              <a:lnSpc>
                <a:spcPct val="115000"/>
              </a:lnSpc>
              <a:spcAft>
                <a:spcPts val="1000"/>
              </a:spcAft>
              <a:buSzPts val="1000"/>
              <a:buFont typeface="Symbol" panose="05050102010706020507" pitchFamily="18" charset="2"/>
              <a:buChar char=""/>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Agriculture and the loss of genetic diversity</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342900" marR="152400" indent="-342900">
              <a:lnSpc>
                <a:spcPct val="115000"/>
              </a:lnSpc>
              <a:spcAft>
                <a:spcPts val="1000"/>
              </a:spcAft>
              <a:buSzPts val="1000"/>
              <a:buFont typeface="Symbol" panose="05050102010706020507" pitchFamily="18" charset="2"/>
              <a:buChar char=""/>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Fertilizer-pesticide problems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152400">
              <a:lnSpc>
                <a:spcPct val="115000"/>
              </a:lnSpc>
              <a:spcAft>
                <a:spcPts val="1000"/>
              </a:spcAft>
              <a:buSzPts val="1000"/>
              <a:tabLst>
                <a:tab pos="457200" algn="l"/>
              </a:tabLst>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indent="-342900">
              <a:lnSpc>
                <a:spcPct val="115000"/>
              </a:lnSpc>
              <a:spcAft>
                <a:spcPts val="1000"/>
              </a:spcAft>
              <a:buSzPts val="1000"/>
              <a:buFont typeface="Symbol" panose="05050102010706020507" pitchFamily="18" charset="2"/>
              <a:buChar char=""/>
              <a:tabLst>
                <a:tab pos="457200" algn="l"/>
              </a:tabLst>
            </a:pPr>
            <a:endParaRPr lang="en-IN" dirty="0">
              <a:solidFill>
                <a:srgbClr val="000000"/>
              </a:solidFill>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842799BE-A922-41B3-964C-3F43024F04E6}"/>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28557792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A879A6-C7B3-4666-96BD-835CB186C8B0}"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95848DF0-8722-45DD-993B-D137AF3E67E4}"/>
              </a:ext>
            </a:extLst>
          </p:cNvPr>
          <p:cNvSpPr txBox="1"/>
          <p:nvPr/>
        </p:nvSpPr>
        <p:spPr>
          <a:xfrm>
            <a:off x="762000" y="780216"/>
            <a:ext cx="8210549" cy="5173852"/>
          </a:xfrm>
          <a:prstGeom prst="rect">
            <a:avLst/>
          </a:prstGeom>
          <a:noFill/>
        </p:spPr>
        <p:txBody>
          <a:bodyPr wrap="square">
            <a:spAutoFit/>
          </a:bodyPr>
          <a:lstStyle/>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Soil erosion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Raindrops bombarding bare soil result in the oldest and still most serious problem of agriculture.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long history of soil erosion and its impact on civilization is one of devastation. Eroded fields record our failure as land stewards.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Irrigation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Adequate rainfall is never guaranteed for the dry land farmer in arid and semiarid regions, and thus irrigation is essential for reliable production.</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Irrigation ensures sufficient water when needed and also allows farmers to expand their acreage of suitable cropland.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fact, we rely heavily on crops from irrigated lands, with fully one-third of the world's harvest coming from that 17% of cropland that is under irrigation.</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Unfortunately, current irrigation practices severely damage the cropland and the aquatic systems from which the water is withdrawn.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ts val="1800"/>
              </a:lnSpc>
              <a:spcAft>
                <a:spcPts val="1000"/>
              </a:spcAft>
            </a:pPr>
            <a:b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63575" indent="-228600" algn="just">
              <a:lnSpc>
                <a:spcPts val="1800"/>
              </a:lnSpc>
              <a:spcAft>
                <a:spcPts val="1000"/>
              </a:spcAft>
            </a:pPr>
            <a:endParaRPr lang="en-IN" dirty="0"/>
          </a:p>
        </p:txBody>
      </p:sp>
      <p:sp>
        <p:nvSpPr>
          <p:cNvPr id="2" name="Footer Placeholder 1">
            <a:extLst>
              <a:ext uri="{FF2B5EF4-FFF2-40B4-BE49-F238E27FC236}">
                <a16:creationId xmlns:a16="http://schemas.microsoft.com/office/drawing/2014/main" id="{44937CE4-1653-4F66-83F2-E8C86D629C34}"/>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5581084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D33A89-D0D6-485F-AAD3-16926D117C48}"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DA43591E-0C18-46AB-9DF2-FA4B40423442}"/>
              </a:ext>
            </a:extLst>
          </p:cNvPr>
          <p:cNvSpPr txBox="1"/>
          <p:nvPr/>
        </p:nvSpPr>
        <p:spPr>
          <a:xfrm>
            <a:off x="228600" y="873312"/>
            <a:ext cx="8534400" cy="4582473"/>
          </a:xfrm>
          <a:prstGeom prst="rect">
            <a:avLst/>
          </a:prstGeom>
          <a:noFill/>
        </p:spPr>
        <p:txBody>
          <a:bodyPr wrap="square">
            <a:spAutoFit/>
          </a:bodyPr>
          <a:lstStyle/>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Agriculture and the loss of genetic diversity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modern agriculture converts an ever-increasing portion of the earth's land surface to monoculture, the genetic and ecological diversity of the planet erodes.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Both the conversion of diverse natural ecosystems to new agricultural lands and the narrowing of the genetic diversity of crops contribute to this erosion.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Fertilizer-pesticide problems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photosynthesis apart from water, sunshine and CO</a:t>
            </a:r>
            <a:r>
              <a:rPr lang="en-IN" sz="1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plants need micro and macro nutrients for growth.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nutrients are supplied in the shape of fertilizers.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is lot of potential to increase food productivity by increasing fertilizer use.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 one hand application of artificial chemical fertilizers increases the productivity at faster rate as compare to organic fertilizers, on the other hand application of fertilizers can be a serious problem of pollution and can create number of problems.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Excessive level of nitrates in ground water has created problems in developed countries. These are: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9331005B-F81B-47CE-AC6B-F4A2C6940FA5}"/>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134465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a:bodyPr>
          <a:lstStyle/>
          <a:p>
            <a:r>
              <a:rPr lang="en-US" sz="2800" b="1" dirty="0"/>
              <a:t>UNIT-IV (Pollution and Solid Waste Management)</a:t>
            </a:r>
            <a:endParaRPr lang="en-US" sz="1800" b="1" dirty="0"/>
          </a:p>
          <a:p>
            <a:pPr algn="just"/>
            <a:r>
              <a:rPr lang="en-US" sz="2000" b="1" dirty="0"/>
              <a:t>Air pollution:</a:t>
            </a:r>
            <a:r>
              <a:rPr lang="en-US" sz="2000" dirty="0"/>
              <a:t> sources of air pollution, Primary and secondary air pollutants. Origin and effects of SO</a:t>
            </a:r>
            <a:r>
              <a:rPr lang="en-US" sz="2000" baseline="-25000" dirty="0"/>
              <a:t>X</a:t>
            </a:r>
            <a:r>
              <a:rPr lang="en-US" sz="2000" dirty="0"/>
              <a:t>, NO</a:t>
            </a:r>
            <a:r>
              <a:rPr lang="en-US" sz="2000" baseline="-25000" dirty="0"/>
              <a:t>X</a:t>
            </a:r>
            <a:r>
              <a:rPr lang="en-US" sz="2000" dirty="0"/>
              <a:t>, CO</a:t>
            </a:r>
            <a:r>
              <a:rPr lang="en-US" sz="2000" baseline="-25000" dirty="0"/>
              <a:t>X</a:t>
            </a:r>
            <a:r>
              <a:rPr lang="en-US" sz="2000" dirty="0"/>
              <a:t>, CFC’s, Hydrocarbon,, control of air pollution.</a:t>
            </a:r>
          </a:p>
          <a:p>
            <a:pPr algn="just"/>
            <a:r>
              <a:rPr lang="en-US" sz="2000" b="1" dirty="0"/>
              <a:t>Water pollution:</a:t>
            </a:r>
            <a:r>
              <a:rPr lang="en-US" sz="2000" dirty="0"/>
              <a:t> sources and types of water pollution, Effects of water pollution, Eutrophication,</a:t>
            </a:r>
          </a:p>
          <a:p>
            <a:pPr algn="just"/>
            <a:r>
              <a:rPr lang="en-US" sz="2000" b="1" dirty="0"/>
              <a:t>Soil pollution:</a:t>
            </a:r>
            <a:r>
              <a:rPr lang="en-US" sz="2000" dirty="0"/>
              <a:t> Causes of soil pollution, Effects of soil pollution</a:t>
            </a:r>
          </a:p>
          <a:p>
            <a:pPr algn="just"/>
            <a:r>
              <a:rPr lang="en-US" sz="2000" b="1" dirty="0"/>
              <a:t>Noise Pollution: </a:t>
            </a:r>
            <a:r>
              <a:rPr lang="en-US" sz="2000" dirty="0"/>
              <a:t>Major sources of and effects of noise pollution on health, </a:t>
            </a:r>
          </a:p>
          <a:p>
            <a:pPr algn="just"/>
            <a:r>
              <a:rPr lang="en-US" sz="2000" b="1" dirty="0"/>
              <a:t>Radioactive and thermal pollution:</a:t>
            </a:r>
            <a:r>
              <a:rPr lang="en-US" sz="2000" dirty="0"/>
              <a:t> sources and their effects on surrounding environment.</a:t>
            </a:r>
          </a:p>
          <a:p>
            <a:pPr algn="just"/>
            <a:r>
              <a:rPr lang="en-US" sz="2000" dirty="0"/>
              <a:t>Solid waste disposal and its effects on surrounding environment</a:t>
            </a:r>
          </a:p>
          <a:p>
            <a:pPr algn="just"/>
            <a:r>
              <a:rPr lang="en-US" sz="2000" dirty="0"/>
              <a:t>Climate change, global warming, acid rain, ozone layer depletion, </a:t>
            </a:r>
          </a:p>
          <a:p>
            <a:endParaRPr lang="en-US" sz="1800" dirty="0"/>
          </a:p>
        </p:txBody>
      </p:sp>
      <p:sp>
        <p:nvSpPr>
          <p:cNvPr id="6" name="Date Placeholder 5"/>
          <p:cNvSpPr>
            <a:spLocks noGrp="1"/>
          </p:cNvSpPr>
          <p:nvPr>
            <p:ph type="dt" sz="half" idx="10"/>
          </p:nvPr>
        </p:nvSpPr>
        <p:spPr/>
        <p:txBody>
          <a:bodyPr/>
          <a:lstStyle/>
          <a:p>
            <a:fld id="{B79FFCF9-2E3B-4164-BDC4-7BE4EF546B00}" type="datetime1">
              <a:rPr lang="en-US" smtClean="0"/>
              <a:t>11/17/2021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Dr. P.P. Giri      EVS (ANC 0302)           Unit II</a:t>
            </a:r>
            <a:endParaRPr lang="en-US" dirty="0"/>
          </a:p>
        </p:txBody>
      </p:sp>
    </p:spTree>
    <p:extLst>
      <p:ext uri="{BB962C8B-B14F-4D97-AF65-F5344CB8AC3E}">
        <p14:creationId xmlns:p14="http://schemas.microsoft.com/office/powerpoint/2010/main" val="10696912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E72CA0-7B9A-4CC1-9422-11C845D173A8}"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8FA8A5D0-5823-4FBF-8B52-CB3CECAF5C77}"/>
              </a:ext>
            </a:extLst>
          </p:cNvPr>
          <p:cNvSpPr txBox="1"/>
          <p:nvPr/>
        </p:nvSpPr>
        <p:spPr>
          <a:xfrm>
            <a:off x="152400" y="791763"/>
            <a:ext cx="8915400" cy="5403210"/>
          </a:xfrm>
          <a:prstGeom prst="rect">
            <a:avLst/>
          </a:prstGeom>
          <a:noFill/>
        </p:spPr>
        <p:txBody>
          <a:bodyPr wrap="square">
            <a:spAutoFit/>
          </a:bodyPr>
          <a:lstStyle/>
          <a:p>
            <a:pPr marL="663575" indent="-228600">
              <a:lnSpc>
                <a:spcPts val="1800"/>
              </a:lnSpc>
              <a:spcAft>
                <a:spcPts val="1000"/>
              </a:spcAft>
            </a:pPr>
            <a:r>
              <a:rPr lang="en-IN" sz="18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a.</a:t>
            </a:r>
            <a:r>
              <a:rPr lang="en-IN" sz="8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 </a:t>
            </a:r>
            <a:r>
              <a:rPr lang="en-IN" sz="18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Accumulated phosphorous as a consequence of use of phosphoric fertilizer are posing serious threat as residues in domestic water supply and for ecology of river and other water bodies. Increased level of phosphates in different water results in eutrophication.</a:t>
            </a:r>
            <a:endParaRPr lang="en-IN" sz="1400" dirty="0">
              <a:effectLst/>
              <a:latin typeface="Times" panose="02020603050405020304" pitchFamily="18" charset="0"/>
              <a:ea typeface="Times New Roman" panose="02020603050405020304" pitchFamily="18" charset="0"/>
              <a:cs typeface="Times" panose="02020603050405020304" pitchFamily="18" charset="0"/>
            </a:endParaRPr>
          </a:p>
          <a:p>
            <a:pPr marL="663575" indent="-228600">
              <a:lnSpc>
                <a:spcPts val="1800"/>
              </a:lnSpc>
              <a:spcAft>
                <a:spcPts val="1000"/>
              </a:spcAft>
            </a:pPr>
            <a:r>
              <a:rPr lang="en-IN" sz="18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b.</a:t>
            </a:r>
            <a:r>
              <a:rPr lang="en-IN" sz="8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 </a:t>
            </a:r>
            <a:r>
              <a:rPr lang="en-IN" sz="18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Effect of chemical fertilizer is long term, therefore leads to net loss of soil organic matter.</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To control insects, pests, diseases and weeds which are responsible for reduction in productivity different chemicals are used as insecticides, pesticides and herbicides.</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Successful control of insects, pests and weeds increases productivity and reduces losses and provide security for harvest and storage.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Applications of these synthetic chemicals have great economic values and at the same time cause number of serious problems such as:</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a:p>
            <a:pPr marL="663575" indent="-228600">
              <a:lnSpc>
                <a:spcPts val="1800"/>
              </a:lnSpc>
              <a:spcAft>
                <a:spcPts val="1000"/>
              </a:spcAft>
            </a:pPr>
            <a:r>
              <a:rPr lang="en-IN" sz="18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a. Affects human health which includes acute poisoning and illness caused by higher doses and accidental exposes</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a:p>
            <a:pPr marL="663575" indent="-228600">
              <a:lnSpc>
                <a:spcPts val="1800"/>
              </a:lnSpc>
              <a:spcAft>
                <a:spcPts val="1000"/>
              </a:spcAft>
            </a:pPr>
            <a:r>
              <a:rPr lang="en-IN" sz="18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b. As long term effect, cause cancer, birth defects, Parkinson’s disease and other regenerative diseases.</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a:p>
            <a:pPr marL="663575" indent="-228600">
              <a:lnSpc>
                <a:spcPts val="1800"/>
              </a:lnSpc>
              <a:spcAft>
                <a:spcPts val="1000"/>
              </a:spcAft>
            </a:pPr>
            <a:r>
              <a:rPr lang="en-IN" sz="18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c. Long term application of pesticides can affect soil fertility.</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a:p>
            <a:pPr marL="663575" indent="-228600">
              <a:lnSpc>
                <a:spcPts val="1800"/>
              </a:lnSpc>
              <a:spcAft>
                <a:spcPts val="1000"/>
              </a:spcAft>
            </a:pPr>
            <a:r>
              <a:rPr lang="en-IN" sz="18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d. Danger of killing beneficial predators.</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a:p>
            <a:pPr marL="663575" indent="-228600">
              <a:lnSpc>
                <a:spcPts val="1800"/>
              </a:lnSpc>
              <a:spcAft>
                <a:spcPts val="1000"/>
              </a:spcAft>
            </a:pPr>
            <a:r>
              <a:rPr lang="en-IN" sz="18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e. Pesticides resistance and pest resurgence</a:t>
            </a:r>
            <a:endParaRPr lang="en-IN" sz="1800" dirty="0">
              <a:effectLst/>
              <a:latin typeface="Times" panose="02020603050405020304" pitchFamily="18" charset="0"/>
              <a:ea typeface="Times New Roman" panose="02020603050405020304" pitchFamily="18" charset="0"/>
              <a:cs typeface="Times" panose="02020603050405020304" pitchFamily="18" charset="0"/>
            </a:endParaRPr>
          </a:p>
        </p:txBody>
      </p:sp>
      <p:sp>
        <p:nvSpPr>
          <p:cNvPr id="2" name="Footer Placeholder 1">
            <a:extLst>
              <a:ext uri="{FF2B5EF4-FFF2-40B4-BE49-F238E27FC236}">
                <a16:creationId xmlns:a16="http://schemas.microsoft.com/office/drawing/2014/main" id="{5A0BE7DF-E928-400B-B53B-56E1A79EB139}"/>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11233250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0F1874-6BAE-48A2-9D2A-F543F3D1E945}"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7B5F2DB4-FDFB-4598-83E8-3AA0AE3ACD45}"/>
              </a:ext>
            </a:extLst>
          </p:cNvPr>
          <p:cNvSpPr txBox="1"/>
          <p:nvPr/>
        </p:nvSpPr>
        <p:spPr>
          <a:xfrm>
            <a:off x="457200" y="812545"/>
            <a:ext cx="8381999" cy="5300618"/>
          </a:xfrm>
          <a:prstGeom prst="rect">
            <a:avLst/>
          </a:prstGeom>
          <a:noFill/>
        </p:spPr>
        <p:txBody>
          <a:bodyPr wrap="square">
            <a:spAutoFit/>
          </a:bodyPr>
          <a:lstStyle/>
          <a:p>
            <a:pPr>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Water Logging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 water table or surface flooding can cause water logging problems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Water logging may lead to poor crop productivity due to anaerobic condition created in the soil.</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India, deltas of Ganga, Andaman and Nicobar Islands and some areas of Kerala are prone to frequent water logging.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Salinity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Due to adoption of intensive agriculture practices and increased concentration of soluble salts leads to salinity.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Due to poor drainage, dissolved salts accumulate on soil surface and affects soil fertility.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Excess concentration of these salts may form a crust on the surface which may injurious to the plants.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water absorption process is affected and uptake of nutrient is disturbed.</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an estimate, in India, 7 million hectare of land is saline and area is showing in increasing trends due to adoption of intensive agriculture practises</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1800"/>
              </a:lnSpc>
              <a:spcAft>
                <a:spcPts val="1000"/>
              </a:spcAft>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EF9AC53C-3E92-49BA-ACDB-3CE915F3060E}"/>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18300276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0FE0B2-35EE-4DC5-91DC-E774EE280428}"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7B5F2DB4-FDFB-4598-83E8-3AA0AE3ACD45}"/>
              </a:ext>
            </a:extLst>
          </p:cNvPr>
          <p:cNvSpPr txBox="1"/>
          <p:nvPr/>
        </p:nvSpPr>
        <p:spPr>
          <a:xfrm>
            <a:off x="256309" y="990600"/>
            <a:ext cx="8446655" cy="4510274"/>
          </a:xfrm>
          <a:prstGeom prst="rect">
            <a:avLst/>
          </a:prstGeom>
          <a:noFill/>
        </p:spPr>
        <p:txBody>
          <a:bodyPr wrap="square">
            <a:spAutoFit/>
          </a:bodyPr>
          <a:lstStyle/>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5.7 Case Studies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study on birth defects in water birds, in Kester son wildlife refuge in California, indicated that these defects where due to high concentration of selenium.</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Recent reports from cotton growing belt of Punjab which covers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Abohar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Fazalka</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part of Bathinda indicates that over use of pesticides for control of insect pest in cotton to enhance productivity has not only affected soil health, but also caused cancer in human being.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Diclofenac is the drug for veterinary use to treat the live stocks which have strong residual nature, which leads to high persistence throughout the food chain .Due to biomagnification it becomes more dangerous to the vultures as they are consumers of diclofenac treated cattle. Diclofenac is responsible for bringing three South Asian species of </a:t>
            </a: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Gyps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vultures to the brink of extinction. It has been banned in India since 2006.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CF241E9E-DEA0-4C79-9202-A6018487C72B}"/>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32735258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229600" cy="5670550"/>
          </a:xfrm>
        </p:spPr>
        <p:txBody>
          <a:bodyPr>
            <a:normAutofit fontScale="92500" lnSpcReduction="10000"/>
          </a:bodyPr>
          <a:lstStyle/>
          <a:p>
            <a:r>
              <a:rPr lang="en-US" sz="1900" dirty="0"/>
              <a:t>Land is a natural resource of utmost importance. It supports natural vegetation, wildlife, human life, economic activities, transport and communication systems. India has land under a variety of relief features, namely; mountains, plateaus, plains and islands .</a:t>
            </a:r>
          </a:p>
          <a:p>
            <a:r>
              <a:rPr lang="en-US" sz="1900" dirty="0"/>
              <a:t>Land resources are used for the following purposes:</a:t>
            </a:r>
          </a:p>
          <a:p>
            <a:r>
              <a:rPr lang="en-US" sz="1900" dirty="0"/>
              <a:t>Forests</a:t>
            </a:r>
          </a:p>
          <a:p>
            <a:r>
              <a:rPr lang="en-US" sz="1900" dirty="0"/>
              <a:t>Land not available for cultivation</a:t>
            </a:r>
          </a:p>
          <a:p>
            <a:r>
              <a:rPr lang="en-US" sz="1900" dirty="0"/>
              <a:t>a) Barren and wasteland</a:t>
            </a:r>
          </a:p>
          <a:p>
            <a:r>
              <a:rPr lang="en-US" sz="1900" dirty="0"/>
              <a:t>b) Land put to non-agricultural uses</a:t>
            </a:r>
          </a:p>
          <a:p>
            <a:r>
              <a:rPr lang="en-US" sz="1900" dirty="0"/>
              <a:t>Fallow lands</a:t>
            </a:r>
          </a:p>
          <a:p>
            <a:r>
              <a:rPr lang="en-US" sz="1900" dirty="0"/>
              <a:t>Other uncultivated lands (excluding fallow land)</a:t>
            </a:r>
          </a:p>
          <a:p>
            <a:r>
              <a:rPr lang="en-US" sz="1900" dirty="0"/>
              <a:t>Net sown area</a:t>
            </a:r>
          </a:p>
          <a:p>
            <a:r>
              <a:rPr lang="en-US" sz="1900" b="1" dirty="0"/>
              <a:t>Land Use Pattern in India</a:t>
            </a:r>
          </a:p>
          <a:p>
            <a:r>
              <a:rPr lang="en-US" sz="1900" dirty="0"/>
              <a:t>The use of land is determined</a:t>
            </a:r>
          </a:p>
          <a:p>
            <a:r>
              <a:rPr lang="en-US" sz="1900" b="1" dirty="0"/>
              <a:t>Physical factors:</a:t>
            </a:r>
            <a:r>
              <a:rPr lang="en-US" sz="1900" dirty="0"/>
              <a:t> such as topography, climate, soil types</a:t>
            </a:r>
          </a:p>
          <a:p>
            <a:r>
              <a:rPr lang="en-US" sz="1900" b="1" dirty="0"/>
              <a:t>Human factors:</a:t>
            </a:r>
            <a:r>
              <a:rPr lang="en-US" sz="1900" dirty="0"/>
              <a:t> such as population density, technological capability and culture and traditions etc.</a:t>
            </a:r>
          </a:p>
          <a:p>
            <a:r>
              <a:rPr lang="en-IN" sz="1800" b="0" i="0" u="sng" strike="noStrike" dirty="0">
                <a:solidFill>
                  <a:srgbClr val="0563C1"/>
                </a:solidFill>
                <a:effectLst/>
                <a:latin typeface="Calibri" panose="020F0502020204030204" pitchFamily="34" charset="0"/>
                <a:hlinkClick r:id="rId2"/>
              </a:rPr>
              <a:t>http://ecoursesonline.iasri.res.in/mod/page/view.php?id=4537</a:t>
            </a:r>
            <a:r>
              <a:rPr lang="en-IN" sz="1200" dirty="0"/>
              <a:t> </a:t>
            </a:r>
            <a:endParaRPr lang="en-US" sz="1900" dirty="0"/>
          </a:p>
          <a:p>
            <a:endParaRPr lang="en-US" sz="1800" dirty="0"/>
          </a:p>
        </p:txBody>
      </p:sp>
      <p:sp>
        <p:nvSpPr>
          <p:cNvPr id="4" name="Date Placeholder 3"/>
          <p:cNvSpPr>
            <a:spLocks noGrp="1"/>
          </p:cNvSpPr>
          <p:nvPr>
            <p:ph type="dt" sz="half" idx="10"/>
          </p:nvPr>
        </p:nvSpPr>
        <p:spPr/>
        <p:txBody>
          <a:bodyPr/>
          <a:lstStyle/>
          <a:p>
            <a:fld id="{97B83223-E924-4E03-B22E-9485BC5FC794}"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Land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152B10E6-8F13-4E74-9E07-73BEE13D6EA0}"/>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3475335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B266A6-7BA3-4C9B-B1D9-27E015C5A206}"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Land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985F5750-27DE-4E01-9380-B1F088F30457}"/>
              </a:ext>
            </a:extLst>
          </p:cNvPr>
          <p:cNvSpPr txBox="1"/>
          <p:nvPr/>
        </p:nvSpPr>
        <p:spPr>
          <a:xfrm>
            <a:off x="723900" y="889843"/>
            <a:ext cx="7543800" cy="5355312"/>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Land as a Resource</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Land area constitutes about 1/5 of the earth surface.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To meet out the challenging demand of food, </a:t>
            </a:r>
            <a:r>
              <a:rPr lang="en-US" b="0" i="0" dirty="0" err="1">
                <a:solidFill>
                  <a:srgbClr val="000000"/>
                </a:solidFill>
                <a:effectLst/>
                <a:latin typeface="times new roman" panose="02020603050405020304" pitchFamily="18" charset="0"/>
              </a:rPr>
              <a:t>fibre</a:t>
            </a:r>
            <a:r>
              <a:rPr lang="en-US" b="0" i="0" dirty="0">
                <a:solidFill>
                  <a:srgbClr val="000000"/>
                </a:solidFill>
                <a:effectLst/>
                <a:latin typeface="times new roman" panose="02020603050405020304" pitchFamily="18" charset="0"/>
              </a:rPr>
              <a:t> and fuel for human population, fodder for animals and industrial raw material for agro based industries, efficient management of land resources will play critical role.</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Soil, water, vegetation and climate are basic natural resources for agricultural growth and development.</a:t>
            </a:r>
          </a:p>
          <a:p>
            <a:r>
              <a:rPr lang="en-US" b="1" i="0" dirty="0">
                <a:solidFill>
                  <a:srgbClr val="000000"/>
                </a:solidFill>
                <a:effectLst/>
                <a:latin typeface="times new roman" panose="02020603050405020304" pitchFamily="18" charset="0"/>
              </a:rPr>
              <a:t>Land Degradation</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Due to increasing population, the demands for arable land for producing food, </a:t>
            </a:r>
            <a:r>
              <a:rPr lang="en-US" b="0" i="0" dirty="0" err="1">
                <a:solidFill>
                  <a:srgbClr val="000000"/>
                </a:solidFill>
                <a:effectLst/>
                <a:latin typeface="times new roman" panose="02020603050405020304" pitchFamily="18" charset="0"/>
              </a:rPr>
              <a:t>fibre</a:t>
            </a:r>
            <a:r>
              <a:rPr lang="en-US" b="0" i="0" dirty="0">
                <a:solidFill>
                  <a:srgbClr val="000000"/>
                </a:solidFill>
                <a:effectLst/>
                <a:latin typeface="times new roman" panose="02020603050405020304" pitchFamily="18" charset="0"/>
              </a:rPr>
              <a:t> and fuel wood is also increasing.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Hence there is more and more pressure on the limited land resources which are getting degraded due to over-exploitation.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Nearly 56% of total geographical area of the country is suffering due to land resource degradation.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Out of 17 million hectare canal irrigated area, 3.4 million hectare is suffering from water logging and salinity.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Soil erosion, water logging, salinization and contamination of the soil with industrial wastes like fly-ash, press mud or heavy metals all cause degradation of land.</a:t>
            </a:r>
            <a:endParaRPr lang="en-IN" dirty="0"/>
          </a:p>
        </p:txBody>
      </p:sp>
      <p:sp>
        <p:nvSpPr>
          <p:cNvPr id="2" name="Footer Placeholder 1">
            <a:extLst>
              <a:ext uri="{FF2B5EF4-FFF2-40B4-BE49-F238E27FC236}">
                <a16:creationId xmlns:a16="http://schemas.microsoft.com/office/drawing/2014/main" id="{26A8FDB1-2554-48DC-8D16-6DF911C5BDA9}"/>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18081364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D670A9-870A-46A9-B794-CAEF2E8BF608}"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Land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7A5F8B7C-E221-4C03-87DC-F11802656249}"/>
              </a:ext>
            </a:extLst>
          </p:cNvPr>
          <p:cNvSpPr txBox="1"/>
          <p:nvPr/>
        </p:nvSpPr>
        <p:spPr>
          <a:xfrm>
            <a:off x="838200" y="685799"/>
            <a:ext cx="7467600" cy="5355312"/>
          </a:xfrm>
          <a:prstGeom prst="rect">
            <a:avLst/>
          </a:prstGeom>
          <a:noFill/>
        </p:spPr>
        <p:txBody>
          <a:bodyPr wrap="square">
            <a:spAutoFit/>
          </a:bodyPr>
          <a:lstStyle/>
          <a:p>
            <a:pPr algn="l"/>
            <a:r>
              <a:rPr lang="en-US" b="1" i="0" dirty="0">
                <a:solidFill>
                  <a:srgbClr val="000000"/>
                </a:solidFill>
                <a:effectLst/>
                <a:latin typeface="times new roman" panose="02020603050405020304" pitchFamily="18" charset="0"/>
              </a:rPr>
              <a:t>Soil Erosion</a:t>
            </a:r>
            <a:endParaRPr lang="en-US" b="1" dirty="0">
              <a:solidFill>
                <a:srgbClr val="000000"/>
              </a:solidFill>
              <a:latin typeface="times new roman" panose="02020603050405020304" pitchFamily="18" charset="0"/>
            </a:endParaRP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Soil erosion refers to loss or removal of superficial layer of soil due to the action of wind, water and human factors. </a:t>
            </a: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In other words, it can be defined as the movement of soil components, especially surface-litter and top soil from one place to another. </a:t>
            </a: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It has been estimated that more than 5000 million </a:t>
            </a:r>
            <a:r>
              <a:rPr lang="en-US" b="0" i="0" dirty="0" err="1">
                <a:solidFill>
                  <a:srgbClr val="000000"/>
                </a:solidFill>
                <a:effectLst/>
                <a:latin typeface="times new roman" panose="02020603050405020304" pitchFamily="18" charset="0"/>
              </a:rPr>
              <a:t>tonnes</a:t>
            </a:r>
            <a:r>
              <a:rPr lang="en-US" b="0" i="0" dirty="0">
                <a:solidFill>
                  <a:srgbClr val="000000"/>
                </a:solidFill>
                <a:effectLst/>
                <a:latin typeface="times new roman" panose="02020603050405020304" pitchFamily="18" charset="0"/>
              </a:rPr>
              <a:t> topsoil is being eroded annually and 30% of total eroded mass is getting loosed to the sea .</a:t>
            </a: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It results in the loss of fertility. </a:t>
            </a: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It basically is of two types, viz. geologic erosion and accelerated erosion.</a:t>
            </a: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Various factors which affect soil erosions include soil type, vegetation cover, slope of ground, soil mismanagement and intensity and amount of rainfall. </a:t>
            </a: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Wind is also responsible for the land erosion through saltation, suspension and surface creep.</a:t>
            </a:r>
            <a:br>
              <a:rPr lang="en-US" dirty="0"/>
            </a:br>
            <a:r>
              <a:rPr lang="en-US" b="1" i="0" dirty="0">
                <a:solidFill>
                  <a:srgbClr val="000000"/>
                </a:solidFill>
                <a:effectLst/>
                <a:latin typeface="times new roman" panose="02020603050405020304" pitchFamily="18" charset="0"/>
              </a:rPr>
              <a:t>In order to prevent soil erosion and conserve the soil the following </a:t>
            </a:r>
            <a:r>
              <a:rPr lang="en-US" b="1" dirty="0">
                <a:solidFill>
                  <a:srgbClr val="000000"/>
                </a:solidFill>
                <a:latin typeface="times new roman" panose="02020603050405020304" pitchFamily="18" charset="0"/>
              </a:rPr>
              <a:t>conservation practices are employed</a:t>
            </a:r>
            <a:r>
              <a:rPr lang="en-US" b="0" i="0" dirty="0">
                <a:solidFill>
                  <a:srgbClr val="000000"/>
                </a:solidFill>
                <a:effectLst/>
                <a:latin typeface="times new roman" panose="02020603050405020304" pitchFamily="18" charset="0"/>
              </a:rPr>
              <a:t>,</a:t>
            </a: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Conservational till farming, Contour farming and Terracing</a:t>
            </a:r>
            <a:endParaRPr lang="en-US" dirty="0">
              <a:solidFill>
                <a:srgbClr val="000000"/>
              </a:solidFill>
              <a:latin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Strip cropping and alley cropping</a:t>
            </a:r>
            <a:endParaRPr lang="en-US" dirty="0">
              <a:solidFill>
                <a:srgbClr val="000000"/>
              </a:solidFill>
              <a:latin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Wind breaks or shelterbelts</a:t>
            </a:r>
            <a:endParaRPr lang="en-US" b="0" i="0" dirty="0">
              <a:solidFill>
                <a:srgbClr val="000000"/>
              </a:solidFill>
              <a:effectLst/>
              <a:latin typeface="Arial" panose="020B0604020202020204" pitchFamily="34" charset="0"/>
            </a:endParaRPr>
          </a:p>
        </p:txBody>
      </p:sp>
      <p:sp>
        <p:nvSpPr>
          <p:cNvPr id="2" name="Footer Placeholder 1">
            <a:extLst>
              <a:ext uri="{FF2B5EF4-FFF2-40B4-BE49-F238E27FC236}">
                <a16:creationId xmlns:a16="http://schemas.microsoft.com/office/drawing/2014/main" id="{D4F58F63-E785-420D-A65F-0B0BD2D214E1}"/>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6670718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A7EAF0-5600-4033-A057-C38D791CCA2E}"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Land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08DB6769-992E-440A-A3AD-BF19AE784637}"/>
              </a:ext>
            </a:extLst>
          </p:cNvPr>
          <p:cNvSpPr txBox="1"/>
          <p:nvPr/>
        </p:nvSpPr>
        <p:spPr>
          <a:xfrm>
            <a:off x="457200" y="765446"/>
            <a:ext cx="8305800" cy="5355312"/>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Salinization</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It refers to accumulation of soluble salts in the soil.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Concentration of soluble salts increases due to poor drainage facilities.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In dry land areas, salt concentration increases where poor drainage is accompanied by high temperature.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High concentration of salts affects the process of water absorption hence affects the productivity.</a:t>
            </a:r>
            <a:endParaRPr lang="en-US" dirty="0">
              <a:solidFill>
                <a:srgbClr val="000000"/>
              </a:solidFill>
              <a:latin typeface="times new roman" panose="02020603050405020304" pitchFamily="18" charset="0"/>
            </a:endParaRPr>
          </a:p>
          <a:p>
            <a:r>
              <a:rPr lang="en-US" b="1" i="0" dirty="0">
                <a:solidFill>
                  <a:srgbClr val="000000"/>
                </a:solidFill>
                <a:effectLst/>
                <a:latin typeface="times new roman" panose="02020603050405020304" pitchFamily="18" charset="0"/>
              </a:rPr>
              <a:t>Water Logging</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Excessive utilization of irrigation may disturb the water balance which can lead to water logging due to rise of water table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Anaerobic condition due to poor availability of oxygen in water logged soils may affect respiration process in plants which will ultimately affect the productivity of water logged soil.</a:t>
            </a:r>
          </a:p>
          <a:p>
            <a:r>
              <a:rPr lang="en-US" b="1" i="0" dirty="0">
                <a:solidFill>
                  <a:srgbClr val="000000"/>
                </a:solidFill>
                <a:effectLst/>
                <a:latin typeface="times new roman" panose="02020603050405020304" pitchFamily="18" charset="0"/>
              </a:rPr>
              <a:t>Desertification</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Desertification is a process whereby the productive potential of arid or semiarid lands falls by ten percent or more.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Desertification is characterized by </a:t>
            </a:r>
            <a:r>
              <a:rPr lang="en-US" b="0" i="0" dirty="0" err="1">
                <a:solidFill>
                  <a:srgbClr val="000000"/>
                </a:solidFill>
                <a:effectLst/>
                <a:latin typeface="times new roman" panose="02020603050405020304" pitchFamily="18" charset="0"/>
              </a:rPr>
              <a:t>devegetation</a:t>
            </a:r>
            <a:r>
              <a:rPr lang="en-US" b="0" i="0" dirty="0">
                <a:solidFill>
                  <a:srgbClr val="000000"/>
                </a:solidFill>
                <a:effectLst/>
                <a:latin typeface="times new roman" panose="02020603050405020304" pitchFamily="18" charset="0"/>
              </a:rPr>
              <a:t> and depletion of groundwater, salinization and severe soil erosion.</a:t>
            </a:r>
            <a:br>
              <a:rPr lang="en-US" dirty="0"/>
            </a:br>
            <a:endParaRPr lang="en-US" b="0" i="0" dirty="0">
              <a:solidFill>
                <a:srgbClr val="000000"/>
              </a:solidFill>
              <a:effectLst/>
              <a:latin typeface="Arial" panose="020B0604020202020204" pitchFamily="34" charset="0"/>
            </a:endParaRPr>
          </a:p>
        </p:txBody>
      </p:sp>
      <p:sp>
        <p:nvSpPr>
          <p:cNvPr id="2" name="Footer Placeholder 1">
            <a:extLst>
              <a:ext uri="{FF2B5EF4-FFF2-40B4-BE49-F238E27FC236}">
                <a16:creationId xmlns:a16="http://schemas.microsoft.com/office/drawing/2014/main" id="{4854367A-4612-44FA-A8E7-19B1EBD2763C}"/>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5248241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2C7D6E-4313-4542-A790-9A0476800D54}" type="datetime1">
              <a:rPr lang="en-US" smtClean="0"/>
              <a:t>11/17/2021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a:t>Dr. P.P. Giri      EVS (ANC 0302)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Land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D5EFC4A1-F917-4FBC-95F0-127E607DFDA3}"/>
              </a:ext>
            </a:extLst>
          </p:cNvPr>
          <p:cNvSpPr txBox="1"/>
          <p:nvPr/>
        </p:nvSpPr>
        <p:spPr>
          <a:xfrm>
            <a:off x="228600" y="728955"/>
            <a:ext cx="8915400" cy="5909310"/>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Causes of desertification</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Deforestation</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Overgrazing</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Mining and quarrying</a:t>
            </a:r>
          </a:p>
          <a:p>
            <a:r>
              <a:rPr lang="en-US" b="1" i="0" dirty="0">
                <a:solidFill>
                  <a:srgbClr val="000000"/>
                </a:solidFill>
                <a:effectLst/>
                <a:latin typeface="times new roman" panose="02020603050405020304" pitchFamily="18" charset="0"/>
              </a:rPr>
              <a:t>Shifting Cultivation</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Shifting cultivation is a practice of slash and burn agriculture adopted by tribal communities and is a main cause for soil degradation particularly tropical and sub tropical regions.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Shifting cultivation which is also popularly known as ‘Jhum Cultivation’ has lead to destruction of forest in hilly areas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It is responsible for soil erosion and other problems related to land degradation in mountainous areas.</a:t>
            </a:r>
          </a:p>
          <a:p>
            <a:r>
              <a:rPr lang="en-US" b="1" i="0" dirty="0">
                <a:solidFill>
                  <a:srgbClr val="000000"/>
                </a:solidFill>
                <a:effectLst/>
                <a:latin typeface="times new roman" panose="02020603050405020304" pitchFamily="18" charset="0"/>
              </a:rPr>
              <a:t>Man Induced Landslides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Human race has exploited land resources for his own comfort by constructing roads, railway tracks, canals for irrigation, hydroelectric projects, large dams and reservoirs and mining in hilly areas.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Moreover productive lands under crop production are decreasing because of development activities.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These factors are affecting the stability of hill slopes and damage the protective vegetation cover.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These activities are also responsible to upset the balance of nature and making such areas prone to landslides.</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8372064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2C7D6E-4313-4542-A790-9A0476800D54}" type="datetime1">
              <a:rPr lang="en-US" smtClean="0"/>
              <a:t>11/17/2021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a:t>Dr. P.P. Giri      EVS (ANC 0302)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Water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B173D527-0F10-4995-BCA6-E343EECE5B3B}"/>
              </a:ext>
            </a:extLst>
          </p:cNvPr>
          <p:cNvSpPr txBox="1"/>
          <p:nvPr/>
        </p:nvSpPr>
        <p:spPr>
          <a:xfrm>
            <a:off x="457200" y="990600"/>
            <a:ext cx="8610600" cy="5078313"/>
          </a:xfrm>
          <a:prstGeom prst="rect">
            <a:avLst/>
          </a:prstGeom>
          <a:noFill/>
        </p:spPr>
        <p:txBody>
          <a:bodyPr wrap="square">
            <a:spAutoFit/>
          </a:bodyPr>
          <a:lstStyle/>
          <a:p>
            <a:r>
              <a:rPr lang="en-US" b="1" i="0" dirty="0">
                <a:effectLst/>
                <a:latin typeface="Times" panose="02020603050405020304" pitchFamily="18" charset="0"/>
                <a:cs typeface="Times" panose="02020603050405020304" pitchFamily="18" charset="0"/>
              </a:rPr>
              <a:t>Water resources </a:t>
            </a:r>
          </a:p>
          <a:p>
            <a:pPr marL="285750" indent="-285750">
              <a:buFont typeface="Arial" panose="020B0604020202020204" pitchFamily="34" charset="0"/>
              <a:buChar char="•"/>
            </a:pPr>
            <a:r>
              <a:rPr lang="en-US" dirty="0">
                <a:latin typeface="Times" panose="02020603050405020304" pitchFamily="18" charset="0"/>
                <a:cs typeface="Times" panose="02020603050405020304" pitchFamily="18" charset="0"/>
              </a:rPr>
              <a:t>These</a:t>
            </a:r>
            <a:r>
              <a:rPr lang="en-US" b="1" dirty="0">
                <a:latin typeface="Times" panose="02020603050405020304" pitchFamily="18" charset="0"/>
                <a:cs typeface="Times" panose="02020603050405020304" pitchFamily="18" charset="0"/>
              </a:rPr>
              <a:t> </a:t>
            </a:r>
            <a:r>
              <a:rPr lang="en-US" b="0" i="0" dirty="0">
                <a:effectLst/>
                <a:latin typeface="Times" panose="02020603050405020304" pitchFamily="18" charset="0"/>
                <a:cs typeface="Times" panose="02020603050405020304" pitchFamily="18" charset="0"/>
              </a:rPr>
              <a:t>are </a:t>
            </a:r>
            <a:r>
              <a:rPr lang="en-US" b="0" i="0" u="none" strike="noStrike" dirty="0">
                <a:effectLst/>
                <a:latin typeface="Times" panose="02020603050405020304" pitchFamily="18" charset="0"/>
                <a:cs typeface="Times" panose="02020603050405020304" pitchFamily="18" charset="0"/>
                <a:hlinkClick r:id="rId3" tooltip="Natural resource">
                  <a:extLst>
                    <a:ext uri="{A12FA001-AC4F-418D-AE19-62706E023703}">
                      <ahyp:hlinkClr xmlns:ahyp="http://schemas.microsoft.com/office/drawing/2018/hyperlinkcolor" val="tx"/>
                    </a:ext>
                  </a:extLst>
                </a:hlinkClick>
              </a:rPr>
              <a:t>natural resources</a:t>
            </a:r>
            <a:r>
              <a:rPr lang="en-US" b="0" i="0" dirty="0">
                <a:effectLst/>
                <a:latin typeface="Times" panose="02020603050405020304" pitchFamily="18" charset="0"/>
                <a:cs typeface="Times" panose="02020603050405020304" pitchFamily="18" charset="0"/>
              </a:rPr>
              <a:t> of </a:t>
            </a:r>
            <a:r>
              <a:rPr lang="en-US" b="0" i="0" u="none" strike="noStrike" dirty="0">
                <a:effectLst/>
                <a:latin typeface="Times" panose="02020603050405020304" pitchFamily="18" charset="0"/>
                <a:cs typeface="Times" panose="02020603050405020304" pitchFamily="18" charset="0"/>
                <a:hlinkClick r:id="rId4" tooltip="Water">
                  <a:extLst>
                    <a:ext uri="{A12FA001-AC4F-418D-AE19-62706E023703}">
                      <ahyp:hlinkClr xmlns:ahyp="http://schemas.microsoft.com/office/drawing/2018/hyperlinkcolor" val="tx"/>
                    </a:ext>
                  </a:extLst>
                </a:hlinkClick>
              </a:rPr>
              <a:t>water</a:t>
            </a:r>
            <a:r>
              <a:rPr lang="en-US" b="0" i="0" dirty="0">
                <a:effectLst/>
                <a:latin typeface="Times" panose="02020603050405020304" pitchFamily="18" charset="0"/>
                <a:cs typeface="Times" panose="02020603050405020304" pitchFamily="18" charset="0"/>
              </a:rPr>
              <a:t> that are potentially useful as a source of </a:t>
            </a:r>
            <a:r>
              <a:rPr lang="en-US" b="0" i="0" u="none" strike="noStrike" dirty="0">
                <a:effectLst/>
                <a:latin typeface="Times" panose="02020603050405020304" pitchFamily="18" charset="0"/>
                <a:cs typeface="Times" panose="02020603050405020304" pitchFamily="18" charset="0"/>
                <a:hlinkClick r:id="rId5" tooltip="Water supply">
                  <a:extLst>
                    <a:ext uri="{A12FA001-AC4F-418D-AE19-62706E023703}">
                      <ahyp:hlinkClr xmlns:ahyp="http://schemas.microsoft.com/office/drawing/2018/hyperlinkcolor" val="tx"/>
                    </a:ext>
                  </a:extLst>
                </a:hlinkClick>
              </a:rPr>
              <a:t>water supply</a:t>
            </a:r>
            <a:r>
              <a:rPr lang="en-US" b="0" i="0" dirty="0">
                <a:effectLst/>
                <a:latin typeface="Times" panose="02020603050405020304" pitchFamily="18" charset="0"/>
                <a:cs typeface="Times" panose="02020603050405020304" pitchFamily="18" charset="0"/>
              </a:rPr>
              <a:t>. </a:t>
            </a:r>
          </a:p>
          <a:p>
            <a:pPr marL="285750" indent="-285750">
              <a:buFont typeface="Arial" panose="020B0604020202020204" pitchFamily="34" charset="0"/>
              <a:buChar char="•"/>
            </a:pPr>
            <a:r>
              <a:rPr lang="en-US" b="0" i="0" dirty="0">
                <a:effectLst/>
                <a:latin typeface="Times" panose="02020603050405020304" pitchFamily="18" charset="0"/>
                <a:cs typeface="Times" panose="02020603050405020304" pitchFamily="18" charset="0"/>
              </a:rPr>
              <a:t>97% of the water on the Earth is salt water and only three percent is </a:t>
            </a:r>
            <a:r>
              <a:rPr lang="en-US" b="0" i="0" u="none" strike="noStrike" dirty="0">
                <a:effectLst/>
                <a:latin typeface="Times" panose="02020603050405020304" pitchFamily="18" charset="0"/>
                <a:cs typeface="Times" panose="02020603050405020304" pitchFamily="18" charset="0"/>
                <a:hlinkClick r:id="rId6" tooltip="Fresh water">
                  <a:extLst>
                    <a:ext uri="{A12FA001-AC4F-418D-AE19-62706E023703}">
                      <ahyp:hlinkClr xmlns:ahyp="http://schemas.microsoft.com/office/drawing/2018/hyperlinkcolor" val="tx"/>
                    </a:ext>
                  </a:extLst>
                </a:hlinkClick>
              </a:rPr>
              <a:t>fresh water</a:t>
            </a:r>
            <a:r>
              <a:rPr lang="en-US" u="none" strike="noStrike" dirty="0">
                <a:latin typeface="Times" panose="02020603050405020304" pitchFamily="18" charset="0"/>
                <a:cs typeface="Times" panose="02020603050405020304" pitchFamily="18" charset="0"/>
              </a:rPr>
              <a:t>.</a:t>
            </a:r>
            <a:r>
              <a:rPr lang="en-US" b="0" i="0" dirty="0">
                <a:effectLst/>
                <a:latin typeface="Times" panose="02020603050405020304" pitchFamily="18" charset="0"/>
                <a:cs typeface="Times" panose="02020603050405020304" pitchFamily="18" charset="0"/>
              </a:rPr>
              <a:t> </a:t>
            </a:r>
          </a:p>
          <a:p>
            <a:pPr marL="285750" indent="-285750">
              <a:buFont typeface="Arial" panose="020B0604020202020204" pitchFamily="34" charset="0"/>
              <a:buChar char="•"/>
            </a:pPr>
            <a:r>
              <a:rPr lang="en-US" dirty="0">
                <a:latin typeface="Times" panose="02020603050405020304" pitchFamily="18" charset="0"/>
                <a:cs typeface="Times" panose="02020603050405020304" pitchFamily="18" charset="0"/>
              </a:rPr>
              <a:t>S</a:t>
            </a:r>
            <a:r>
              <a:rPr lang="en-US" b="0" i="0" dirty="0">
                <a:effectLst/>
                <a:latin typeface="Times" panose="02020603050405020304" pitchFamily="18" charset="0"/>
                <a:cs typeface="Times" panose="02020603050405020304" pitchFamily="18" charset="0"/>
              </a:rPr>
              <a:t>lightly over two thirds of this is frozen in </a:t>
            </a:r>
            <a:r>
              <a:rPr lang="en-US" b="0" i="0" u="none" strike="noStrike" dirty="0">
                <a:effectLst/>
                <a:latin typeface="Times" panose="02020603050405020304" pitchFamily="18" charset="0"/>
                <a:cs typeface="Times" panose="02020603050405020304" pitchFamily="18" charset="0"/>
                <a:hlinkClick r:id="rId7" tooltip="Glacier">
                  <a:extLst>
                    <a:ext uri="{A12FA001-AC4F-418D-AE19-62706E023703}">
                      <ahyp:hlinkClr xmlns:ahyp="http://schemas.microsoft.com/office/drawing/2018/hyperlinkcolor" val="tx"/>
                    </a:ext>
                  </a:extLst>
                </a:hlinkClick>
              </a:rPr>
              <a:t>glaciers</a:t>
            </a:r>
            <a:r>
              <a:rPr lang="en-US" b="0" i="0" dirty="0">
                <a:effectLst/>
                <a:latin typeface="Times" panose="02020603050405020304" pitchFamily="18" charset="0"/>
                <a:cs typeface="Times" panose="02020603050405020304" pitchFamily="18" charset="0"/>
              </a:rPr>
              <a:t> and </a:t>
            </a:r>
            <a:r>
              <a:rPr lang="en-US" b="0" i="0" u="none" strike="noStrike" dirty="0">
                <a:effectLst/>
                <a:latin typeface="Times" panose="02020603050405020304" pitchFamily="18" charset="0"/>
                <a:cs typeface="Times" panose="02020603050405020304" pitchFamily="18" charset="0"/>
                <a:hlinkClick r:id="rId8" tooltip="Polar climate">
                  <a:extLst>
                    <a:ext uri="{A12FA001-AC4F-418D-AE19-62706E023703}">
                      <ahyp:hlinkClr xmlns:ahyp="http://schemas.microsoft.com/office/drawing/2018/hyperlinkcolor" val="tx"/>
                    </a:ext>
                  </a:extLst>
                </a:hlinkClick>
              </a:rPr>
              <a:t>polar</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9" tooltip="Ice cap">
                  <a:extLst>
                    <a:ext uri="{A12FA001-AC4F-418D-AE19-62706E023703}">
                      <ahyp:hlinkClr xmlns:ahyp="http://schemas.microsoft.com/office/drawing/2018/hyperlinkcolor" val="tx"/>
                    </a:ext>
                  </a:extLst>
                </a:hlinkClick>
              </a:rPr>
              <a:t>ice caps</a:t>
            </a:r>
            <a:r>
              <a:rPr lang="en-US" b="0" i="0" u="none" strike="noStrike" dirty="0">
                <a:effectLst/>
                <a:latin typeface="Times" panose="02020603050405020304" pitchFamily="18" charset="0"/>
                <a:cs typeface="Times" panose="02020603050405020304" pitchFamily="18" charset="0"/>
              </a:rPr>
              <a:t>.</a:t>
            </a:r>
          </a:p>
          <a:p>
            <a:pPr marL="285750" indent="-285750">
              <a:buFont typeface="Arial" panose="020B0604020202020204" pitchFamily="34" charset="0"/>
              <a:buChar char="•"/>
            </a:pPr>
            <a:r>
              <a:rPr lang="en-US" b="0" i="0" dirty="0">
                <a:effectLst/>
                <a:latin typeface="Times" panose="02020603050405020304" pitchFamily="18" charset="0"/>
                <a:cs typeface="Times" panose="02020603050405020304" pitchFamily="18" charset="0"/>
              </a:rPr>
              <a:t>The remaining unfrozen freshwater is found mainly as groundwater, with only a small fraction present above ground or in the air</a:t>
            </a:r>
            <a:r>
              <a:rPr lang="en-US" dirty="0">
                <a:latin typeface="Times" panose="02020603050405020304" pitchFamily="18" charset="0"/>
                <a:cs typeface="Times" panose="02020603050405020304" pitchFamily="18" charset="0"/>
              </a:rPr>
              <a:t>.</a:t>
            </a:r>
          </a:p>
          <a:p>
            <a:r>
              <a:rPr lang="en-US" b="1" dirty="0">
                <a:latin typeface="Times" panose="02020603050405020304" pitchFamily="18" charset="0"/>
                <a:cs typeface="Times" panose="02020603050405020304" pitchFamily="18" charset="0"/>
              </a:rPr>
              <a:t>Sources</a:t>
            </a:r>
            <a:r>
              <a:rPr lang="en-US" dirty="0">
                <a:latin typeface="Times" panose="02020603050405020304" pitchFamily="18" charset="0"/>
                <a:cs typeface="Times" panose="02020603050405020304" pitchFamily="18" charset="0"/>
              </a:rPr>
              <a:t> </a:t>
            </a:r>
          </a:p>
          <a:p>
            <a:pPr marL="285750" indent="-285750">
              <a:buFont typeface="Arial" panose="020B0604020202020204" pitchFamily="34" charset="0"/>
              <a:buChar char="•"/>
            </a:pPr>
            <a:r>
              <a:rPr lang="en-US" b="1" i="0" dirty="0">
                <a:effectLst/>
                <a:latin typeface="Times" panose="02020603050405020304" pitchFamily="18" charset="0"/>
                <a:cs typeface="Times" panose="02020603050405020304" pitchFamily="18" charset="0"/>
              </a:rPr>
              <a:t>Natural sources </a:t>
            </a:r>
            <a:r>
              <a:rPr lang="en-US" b="0" i="0" dirty="0">
                <a:effectLst/>
                <a:latin typeface="Times" panose="02020603050405020304" pitchFamily="18" charset="0"/>
                <a:cs typeface="Times" panose="02020603050405020304" pitchFamily="18" charset="0"/>
              </a:rPr>
              <a:t>of </a:t>
            </a:r>
            <a:r>
              <a:rPr lang="en-US" b="0" i="0" u="none" strike="noStrike" dirty="0">
                <a:effectLst/>
                <a:latin typeface="Times" panose="02020603050405020304" pitchFamily="18" charset="0"/>
                <a:cs typeface="Times" panose="02020603050405020304" pitchFamily="18" charset="0"/>
                <a:hlinkClick r:id="rId6" tooltip="Fresh water">
                  <a:extLst>
                    <a:ext uri="{A12FA001-AC4F-418D-AE19-62706E023703}">
                      <ahyp:hlinkClr xmlns:ahyp="http://schemas.microsoft.com/office/drawing/2018/hyperlinkcolor" val="tx"/>
                    </a:ext>
                  </a:extLst>
                </a:hlinkClick>
              </a:rPr>
              <a:t>fresh water</a:t>
            </a:r>
            <a:r>
              <a:rPr lang="en-US" b="0" i="0" dirty="0">
                <a:effectLst/>
                <a:latin typeface="Times" panose="02020603050405020304" pitchFamily="18" charset="0"/>
                <a:cs typeface="Times" panose="02020603050405020304" pitchFamily="18" charset="0"/>
              </a:rPr>
              <a:t> include </a:t>
            </a:r>
            <a:r>
              <a:rPr lang="en-US" b="0" i="0" u="none" strike="noStrike" dirty="0">
                <a:effectLst/>
                <a:latin typeface="Times" panose="02020603050405020304" pitchFamily="18" charset="0"/>
                <a:cs typeface="Times" panose="02020603050405020304" pitchFamily="18" charset="0"/>
                <a:hlinkClick r:id="rId10" tooltip="Surface water">
                  <a:extLst>
                    <a:ext uri="{A12FA001-AC4F-418D-AE19-62706E023703}">
                      <ahyp:hlinkClr xmlns:ahyp="http://schemas.microsoft.com/office/drawing/2018/hyperlinkcolor" val="tx"/>
                    </a:ext>
                  </a:extLst>
                </a:hlinkClick>
              </a:rPr>
              <a:t>surface water</a:t>
            </a:r>
            <a:r>
              <a:rPr lang="en-US" b="0" i="0" dirty="0">
                <a:effectLst/>
                <a:latin typeface="Times" panose="02020603050405020304" pitchFamily="18" charset="0"/>
                <a:cs typeface="Times" panose="02020603050405020304" pitchFamily="18" charset="0"/>
              </a:rPr>
              <a:t>, under river flow, </a:t>
            </a:r>
            <a:r>
              <a:rPr lang="en-US" b="0" i="0" u="none" strike="noStrike" dirty="0">
                <a:effectLst/>
                <a:latin typeface="Times" panose="02020603050405020304" pitchFamily="18" charset="0"/>
                <a:cs typeface="Times" panose="02020603050405020304" pitchFamily="18" charset="0"/>
                <a:hlinkClick r:id="rId11" tooltip="Groundwater">
                  <a:extLst>
                    <a:ext uri="{A12FA001-AC4F-418D-AE19-62706E023703}">
                      <ahyp:hlinkClr xmlns:ahyp="http://schemas.microsoft.com/office/drawing/2018/hyperlinkcolor" val="tx"/>
                    </a:ext>
                  </a:extLst>
                </a:hlinkClick>
              </a:rPr>
              <a:t>groundwater</a:t>
            </a:r>
            <a:r>
              <a:rPr lang="en-US" b="0" i="0" dirty="0">
                <a:effectLst/>
                <a:latin typeface="Times" panose="02020603050405020304" pitchFamily="18" charset="0"/>
                <a:cs typeface="Times" panose="02020603050405020304" pitchFamily="18" charset="0"/>
              </a:rPr>
              <a:t> and </a:t>
            </a:r>
            <a:r>
              <a:rPr lang="en-US" b="0" i="0" u="none" strike="noStrike" dirty="0">
                <a:effectLst/>
                <a:latin typeface="Times" panose="02020603050405020304" pitchFamily="18" charset="0"/>
                <a:cs typeface="Times" panose="02020603050405020304" pitchFamily="18" charset="0"/>
                <a:hlinkClick r:id="rId12" tooltip="Frozen water">
                  <a:extLst>
                    <a:ext uri="{A12FA001-AC4F-418D-AE19-62706E023703}">
                      <ahyp:hlinkClr xmlns:ahyp="http://schemas.microsoft.com/office/drawing/2018/hyperlinkcolor" val="tx"/>
                    </a:ext>
                  </a:extLst>
                </a:hlinkClick>
              </a:rPr>
              <a:t>frozen water</a:t>
            </a:r>
            <a:r>
              <a:rPr lang="en-US" b="0" i="0" dirty="0">
                <a:effectLst/>
                <a:latin typeface="Times" panose="02020603050405020304" pitchFamily="18" charset="0"/>
                <a:cs typeface="Times" panose="02020603050405020304" pitchFamily="18" charset="0"/>
              </a:rPr>
              <a:t>. </a:t>
            </a:r>
          </a:p>
          <a:p>
            <a:pPr marL="285750" indent="-285750">
              <a:buFont typeface="Arial" panose="020B0604020202020204" pitchFamily="34" charset="0"/>
              <a:buChar char="•"/>
            </a:pPr>
            <a:r>
              <a:rPr lang="en-US" b="1" i="0" dirty="0">
                <a:effectLst/>
                <a:latin typeface="Times" panose="02020603050405020304" pitchFamily="18" charset="0"/>
                <a:cs typeface="Times" panose="02020603050405020304" pitchFamily="18" charset="0"/>
              </a:rPr>
              <a:t>Artificial sources</a:t>
            </a:r>
            <a:r>
              <a:rPr lang="en-US" b="0" i="0" dirty="0">
                <a:effectLst/>
                <a:latin typeface="Times" panose="02020603050405020304" pitchFamily="18" charset="0"/>
                <a:cs typeface="Times" panose="02020603050405020304" pitchFamily="18" charset="0"/>
              </a:rPr>
              <a:t> of fresh water can include </a:t>
            </a:r>
            <a:r>
              <a:rPr lang="en-US" b="0" i="0" u="none" strike="noStrike" dirty="0">
                <a:effectLst/>
                <a:latin typeface="Times" panose="02020603050405020304" pitchFamily="18" charset="0"/>
                <a:cs typeface="Times" panose="02020603050405020304" pitchFamily="18" charset="0"/>
                <a:hlinkClick r:id="rId13" tooltip="Wastewater treatment">
                  <a:extLst>
                    <a:ext uri="{A12FA001-AC4F-418D-AE19-62706E023703}">
                      <ahyp:hlinkClr xmlns:ahyp="http://schemas.microsoft.com/office/drawing/2018/hyperlinkcolor" val="tx"/>
                    </a:ext>
                  </a:extLst>
                </a:hlinkClick>
              </a:rPr>
              <a:t>treated wastewater</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14" tooltip="Reclaimed water">
                  <a:extLst>
                    <a:ext uri="{A12FA001-AC4F-418D-AE19-62706E023703}">
                      <ahyp:hlinkClr xmlns:ahyp="http://schemas.microsoft.com/office/drawing/2018/hyperlinkcolor" val="tx"/>
                    </a:ext>
                  </a:extLst>
                </a:hlinkClick>
              </a:rPr>
              <a:t>reclaimed water</a:t>
            </a:r>
            <a:r>
              <a:rPr lang="en-US" b="0" i="0" dirty="0">
                <a:effectLst/>
                <a:latin typeface="Times" panose="02020603050405020304" pitchFamily="18" charset="0"/>
                <a:cs typeface="Times" panose="02020603050405020304" pitchFamily="18" charset="0"/>
              </a:rPr>
              <a:t>) and </a:t>
            </a:r>
            <a:r>
              <a:rPr lang="en-US" b="0" i="0" u="none" strike="noStrike" dirty="0">
                <a:effectLst/>
                <a:latin typeface="Times" panose="02020603050405020304" pitchFamily="18" charset="0"/>
                <a:cs typeface="Times" panose="02020603050405020304" pitchFamily="18" charset="0"/>
                <a:hlinkClick r:id="rId15" tooltip="Desalination">
                  <a:extLst>
                    <a:ext uri="{A12FA001-AC4F-418D-AE19-62706E023703}">
                      <ahyp:hlinkClr xmlns:ahyp="http://schemas.microsoft.com/office/drawing/2018/hyperlinkcolor" val="tx"/>
                    </a:ext>
                  </a:extLst>
                </a:hlinkClick>
              </a:rPr>
              <a:t>desalinated seawater</a:t>
            </a:r>
            <a:r>
              <a:rPr lang="en-US" b="0" i="0" dirty="0">
                <a:effectLst/>
                <a:latin typeface="Times" panose="02020603050405020304" pitchFamily="18" charset="0"/>
                <a:cs typeface="Times" panose="02020603050405020304" pitchFamily="18" charset="0"/>
              </a:rPr>
              <a:t>.</a:t>
            </a:r>
          </a:p>
          <a:p>
            <a:r>
              <a:rPr lang="en-US" b="1" i="0" dirty="0">
                <a:effectLst/>
                <a:latin typeface="Arial" panose="020B0604020202020204" pitchFamily="34" charset="0"/>
              </a:rPr>
              <a:t>Uses of water following Activities</a:t>
            </a:r>
          </a:p>
          <a:p>
            <a:pPr marL="285750" indent="-285750">
              <a:buFont typeface="Arial" panose="020B0604020202020204" pitchFamily="34" charset="0"/>
              <a:buChar char="•"/>
            </a:pPr>
            <a:r>
              <a:rPr lang="en-US" u="none" strike="noStrike" dirty="0">
                <a:latin typeface="Arial" panose="020B0604020202020204" pitchFamily="34" charset="0"/>
                <a:hlinkClick r:id="rId16" tooltip="Agricultural">
                  <a:extLst>
                    <a:ext uri="{A12FA001-AC4F-418D-AE19-62706E023703}">
                      <ahyp:hlinkClr xmlns:ahyp="http://schemas.microsoft.com/office/drawing/2018/hyperlinkcolor" val="tx"/>
                    </a:ext>
                  </a:extLst>
                </a:hlinkClick>
              </a:rPr>
              <a:t>A</a:t>
            </a:r>
            <a:r>
              <a:rPr lang="en-US" b="0" i="0" u="none" strike="noStrike" dirty="0">
                <a:effectLst/>
                <a:latin typeface="Arial" panose="020B0604020202020204" pitchFamily="34" charset="0"/>
                <a:hlinkClick r:id="rId16" tooltip="Agricultural">
                  <a:extLst>
                    <a:ext uri="{A12FA001-AC4F-418D-AE19-62706E023703}">
                      <ahyp:hlinkClr xmlns:ahyp="http://schemas.microsoft.com/office/drawing/2018/hyperlinkcolor" val="tx"/>
                    </a:ext>
                  </a:extLst>
                </a:hlinkClick>
              </a:rPr>
              <a:t>gricultural</a:t>
            </a:r>
            <a:r>
              <a:rPr lang="en-US" b="0" i="0" dirty="0">
                <a:effectLst/>
                <a:latin typeface="Arial" panose="020B0604020202020204" pitchFamily="34" charset="0"/>
              </a:rPr>
              <a:t>, </a:t>
            </a:r>
          </a:p>
          <a:p>
            <a:pPr marL="285750" indent="-285750">
              <a:buFont typeface="Arial" panose="020B0604020202020204" pitchFamily="34" charset="0"/>
              <a:buChar char="•"/>
            </a:pPr>
            <a:r>
              <a:rPr lang="en-US" dirty="0">
                <a:latin typeface="Arial" panose="020B0604020202020204" pitchFamily="34" charset="0"/>
              </a:rPr>
              <a:t>I</a:t>
            </a:r>
            <a:r>
              <a:rPr lang="en-US" b="0" i="0" u="none" strike="noStrike" dirty="0">
                <a:effectLst/>
                <a:latin typeface="Arial" panose="020B0604020202020204" pitchFamily="34" charset="0"/>
                <a:hlinkClick r:id="rId17" tooltip="Industrial sector">
                  <a:extLst>
                    <a:ext uri="{A12FA001-AC4F-418D-AE19-62706E023703}">
                      <ahyp:hlinkClr xmlns:ahyp="http://schemas.microsoft.com/office/drawing/2018/hyperlinkcolor" val="tx"/>
                    </a:ext>
                  </a:extLst>
                </a:hlinkClick>
              </a:rPr>
              <a:t>ndustrial</a:t>
            </a:r>
            <a:r>
              <a:rPr lang="en-US" b="0" i="0" dirty="0">
                <a:effectLst/>
                <a:latin typeface="Arial" panose="020B0604020202020204" pitchFamily="34" charset="0"/>
              </a:rPr>
              <a:t>, </a:t>
            </a:r>
          </a:p>
          <a:p>
            <a:pPr marL="285750" indent="-285750">
              <a:buFont typeface="Arial" panose="020B0604020202020204" pitchFamily="34" charset="0"/>
              <a:buChar char="•"/>
            </a:pPr>
            <a:r>
              <a:rPr lang="en-US" b="0" i="0" dirty="0">
                <a:effectLst/>
                <a:latin typeface="Arial" panose="020B0604020202020204" pitchFamily="34" charset="0"/>
              </a:rPr>
              <a:t>H</a:t>
            </a:r>
            <a:r>
              <a:rPr lang="en-US" b="0" i="0" u="none" strike="noStrike" dirty="0">
                <a:effectLst/>
                <a:latin typeface="Arial" panose="020B0604020202020204" pitchFamily="34" charset="0"/>
                <a:hlinkClick r:id="rId18" tooltip="Household">
                  <a:extLst>
                    <a:ext uri="{A12FA001-AC4F-418D-AE19-62706E023703}">
                      <ahyp:hlinkClr xmlns:ahyp="http://schemas.microsoft.com/office/drawing/2018/hyperlinkcolor" val="tx"/>
                    </a:ext>
                  </a:extLst>
                </a:hlinkClick>
              </a:rPr>
              <a:t>ousehold</a:t>
            </a:r>
            <a:r>
              <a:rPr lang="en-US" b="0" i="0" dirty="0">
                <a:effectLst/>
                <a:latin typeface="Arial" panose="020B0604020202020204" pitchFamily="34" charset="0"/>
              </a:rPr>
              <a:t>, </a:t>
            </a:r>
          </a:p>
          <a:p>
            <a:pPr marL="285750" indent="-285750">
              <a:buFont typeface="Arial" panose="020B0604020202020204" pitchFamily="34" charset="0"/>
              <a:buChar char="•"/>
            </a:pPr>
            <a:r>
              <a:rPr lang="en-US" b="0" i="0" dirty="0">
                <a:effectLst/>
                <a:latin typeface="Arial" panose="020B0604020202020204" pitchFamily="34" charset="0"/>
              </a:rPr>
              <a:t>R</a:t>
            </a:r>
            <a:r>
              <a:rPr lang="en-US" b="0" i="0" u="none" strike="noStrike" dirty="0">
                <a:effectLst/>
                <a:latin typeface="Arial" panose="020B0604020202020204" pitchFamily="34" charset="0"/>
                <a:hlinkClick r:id="rId19" tooltip="Recreational">
                  <a:extLst>
                    <a:ext uri="{A12FA001-AC4F-418D-AE19-62706E023703}">
                      <ahyp:hlinkClr xmlns:ahyp="http://schemas.microsoft.com/office/drawing/2018/hyperlinkcolor" val="tx"/>
                    </a:ext>
                  </a:extLst>
                </a:hlinkClick>
              </a:rPr>
              <a:t>ecreational</a:t>
            </a:r>
            <a:r>
              <a:rPr lang="en-US" b="0" i="0" dirty="0">
                <a:effectLst/>
                <a:latin typeface="Arial" panose="020B0604020202020204" pitchFamily="34" charset="0"/>
              </a:rPr>
              <a:t> </a:t>
            </a:r>
          </a:p>
          <a:p>
            <a:pPr marL="285750" indent="-285750">
              <a:buFont typeface="Arial" panose="020B0604020202020204" pitchFamily="34" charset="0"/>
              <a:buChar char="•"/>
            </a:pPr>
            <a:r>
              <a:rPr lang="en-US" u="none" strike="noStrike" dirty="0">
                <a:latin typeface="Arial" panose="020B0604020202020204" pitchFamily="34" charset="0"/>
                <a:hlinkClick r:id="rId20" tooltip="Natural environment">
                  <a:extLst>
                    <a:ext uri="{A12FA001-AC4F-418D-AE19-62706E023703}">
                      <ahyp:hlinkClr xmlns:ahyp="http://schemas.microsoft.com/office/drawing/2018/hyperlinkcolor" val="tx"/>
                    </a:ext>
                  </a:extLst>
                </a:hlinkClick>
              </a:rPr>
              <a:t>E</a:t>
            </a:r>
            <a:r>
              <a:rPr lang="en-US" b="0" i="0" u="none" strike="noStrike" dirty="0">
                <a:effectLst/>
                <a:latin typeface="Arial" panose="020B0604020202020204" pitchFamily="34" charset="0"/>
                <a:hlinkClick r:id="rId20" tooltip="Natural environment">
                  <a:extLst>
                    <a:ext uri="{A12FA001-AC4F-418D-AE19-62706E023703}">
                      <ahyp:hlinkClr xmlns:ahyp="http://schemas.microsoft.com/office/drawing/2018/hyperlinkcolor" val="tx"/>
                    </a:ext>
                  </a:extLst>
                </a:hlinkClick>
              </a:rPr>
              <a:t>nvironmental</a:t>
            </a:r>
            <a:r>
              <a:rPr lang="en-US" b="0" i="0" dirty="0">
                <a:effectLst/>
                <a:latin typeface="Arial" panose="020B0604020202020204" pitchFamily="34" charset="0"/>
              </a:rPr>
              <a:t> </a:t>
            </a:r>
            <a:endParaRPr lang="en-IN" b="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265852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2C7D6E-4313-4542-A790-9A0476800D54}" type="datetime1">
              <a:rPr lang="en-US" smtClean="0"/>
              <a:t>11/17/2021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a:t>Dr. P.P. Giri      EVS (ANC 0302)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Water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0148DEC6-0775-4FE0-9B7A-6B0163FA3BB9}"/>
              </a:ext>
            </a:extLst>
          </p:cNvPr>
          <p:cNvSpPr txBox="1"/>
          <p:nvPr/>
        </p:nvSpPr>
        <p:spPr>
          <a:xfrm>
            <a:off x="304800" y="990600"/>
            <a:ext cx="8610600" cy="5355312"/>
          </a:xfrm>
          <a:prstGeom prst="rect">
            <a:avLst/>
          </a:prstGeom>
          <a:noFill/>
        </p:spPr>
        <p:txBody>
          <a:bodyPr wrap="square">
            <a:spAutoFit/>
          </a:bodyPr>
          <a:lstStyle/>
          <a:p>
            <a:r>
              <a:rPr lang="en-US" b="1" dirty="0">
                <a:latin typeface="Times" panose="02020603050405020304" pitchFamily="18" charset="0"/>
                <a:cs typeface="Times" panose="02020603050405020304" pitchFamily="18" charset="0"/>
              </a:rPr>
              <a:t>Water related problems</a:t>
            </a:r>
            <a:r>
              <a:rPr lang="en-US" dirty="0">
                <a:latin typeface="Times" panose="02020603050405020304" pitchFamily="18" charset="0"/>
                <a:cs typeface="Times" panose="02020603050405020304" pitchFamily="18" charset="0"/>
              </a:rPr>
              <a:t> </a:t>
            </a:r>
          </a:p>
          <a:p>
            <a:r>
              <a:rPr lang="en-US" b="0" i="0" dirty="0">
                <a:effectLst/>
                <a:latin typeface="Times" panose="02020603050405020304" pitchFamily="18" charset="0"/>
                <a:cs typeface="Times" panose="02020603050405020304" pitchFamily="18" charset="0"/>
              </a:rPr>
              <a:t> </a:t>
            </a:r>
            <a:r>
              <a:rPr lang="en-US" b="1" i="0" dirty="0">
                <a:effectLst/>
                <a:latin typeface="Times" panose="02020603050405020304" pitchFamily="18" charset="0"/>
                <a:cs typeface="Times" panose="02020603050405020304" pitchFamily="18" charset="0"/>
              </a:rPr>
              <a:t>Waterborne diseases</a:t>
            </a:r>
            <a:r>
              <a:rPr lang="en-US" b="0" i="0" dirty="0">
                <a:effectLst/>
                <a:latin typeface="Times" panose="02020603050405020304" pitchFamily="18" charset="0"/>
                <a:cs typeface="Times" panose="02020603050405020304" pitchFamily="18" charset="0"/>
              </a:rPr>
              <a:t> </a:t>
            </a:r>
          </a:p>
          <a:p>
            <a:pPr marL="285750" indent="-285750">
              <a:buFont typeface="Arial" panose="020B0604020202020204" pitchFamily="34" charset="0"/>
              <a:buChar char="•"/>
            </a:pPr>
            <a:r>
              <a:rPr lang="en-US" dirty="0">
                <a:latin typeface="Times" panose="02020603050405020304" pitchFamily="18" charset="0"/>
                <a:cs typeface="Times" panose="02020603050405020304" pitchFamily="18" charset="0"/>
              </a:rPr>
              <a:t>These </a:t>
            </a:r>
            <a:r>
              <a:rPr lang="en-US" b="0" i="0" dirty="0">
                <a:effectLst/>
                <a:latin typeface="Times" panose="02020603050405020304" pitchFamily="18" charset="0"/>
                <a:cs typeface="Times" panose="02020603050405020304" pitchFamily="18" charset="0"/>
              </a:rPr>
              <a:t>are  caused by </a:t>
            </a:r>
            <a:r>
              <a:rPr lang="en-US" b="0" i="0" u="none" strike="noStrike" dirty="0">
                <a:effectLst/>
                <a:latin typeface="Times" panose="02020603050405020304" pitchFamily="18" charset="0"/>
                <a:cs typeface="Times" panose="02020603050405020304" pitchFamily="18" charset="0"/>
                <a:hlinkClick r:id="rId3" tooltip="Pathogenic">
                  <a:extLst>
                    <a:ext uri="{A12FA001-AC4F-418D-AE19-62706E023703}">
                      <ahyp:hlinkClr xmlns:ahyp="http://schemas.microsoft.com/office/drawing/2018/hyperlinkcolor" val="tx"/>
                    </a:ext>
                  </a:extLst>
                </a:hlinkClick>
              </a:rPr>
              <a:t>pathogenic</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4" tooltip="Microorganism">
                  <a:extLst>
                    <a:ext uri="{A12FA001-AC4F-418D-AE19-62706E023703}">
                      <ahyp:hlinkClr xmlns:ahyp="http://schemas.microsoft.com/office/drawing/2018/hyperlinkcolor" val="tx"/>
                    </a:ext>
                  </a:extLst>
                </a:hlinkClick>
              </a:rPr>
              <a:t>micro-organisms</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5" tooltip="Protozoa">
                  <a:extLst>
                    <a:ext uri="{A12FA001-AC4F-418D-AE19-62706E023703}">
                      <ahyp:hlinkClr xmlns:ahyp="http://schemas.microsoft.com/office/drawing/2018/hyperlinkcolor" val="tx"/>
                    </a:ext>
                  </a:extLst>
                </a:hlinkClick>
              </a:rPr>
              <a:t>protozoa</a:t>
            </a:r>
            <a:r>
              <a:rPr lang="en-US" b="0" i="0" dirty="0">
                <a:effectLst/>
                <a:latin typeface="Times" panose="02020603050405020304" pitchFamily="18" charset="0"/>
                <a:cs typeface="Times" panose="02020603050405020304" pitchFamily="18" charset="0"/>
              </a:rPr>
              <a:t> </a:t>
            </a:r>
            <a:r>
              <a:rPr lang="en-US" dirty="0">
                <a:latin typeface="Times" panose="02020603050405020304" pitchFamily="18" charset="0"/>
                <a:cs typeface="Times" panose="02020603050405020304" pitchFamily="18" charset="0"/>
              </a:rPr>
              <a:t>,</a:t>
            </a:r>
            <a:r>
              <a:rPr lang="en-US" b="0" i="0" u="none" strike="noStrike" dirty="0">
                <a:effectLst/>
                <a:latin typeface="Times" panose="02020603050405020304" pitchFamily="18" charset="0"/>
                <a:cs typeface="Times" panose="02020603050405020304" pitchFamily="18" charset="0"/>
                <a:hlinkClick r:id="rId6" tooltip="Bacteria">
                  <a:extLst>
                    <a:ext uri="{A12FA001-AC4F-418D-AE19-62706E023703}">
                      <ahyp:hlinkClr xmlns:ahyp="http://schemas.microsoft.com/office/drawing/2018/hyperlinkcolor" val="tx"/>
                    </a:ext>
                  </a:extLst>
                </a:hlinkClick>
              </a:rPr>
              <a:t>bacteria</a:t>
            </a:r>
            <a:r>
              <a:rPr lang="en-US" b="0" i="0" dirty="0">
                <a:effectLst/>
                <a:latin typeface="Times" panose="02020603050405020304" pitchFamily="18" charset="0"/>
                <a:cs typeface="Times" panose="02020603050405020304" pitchFamily="18" charset="0"/>
              </a:rPr>
              <a:t>, </a:t>
            </a:r>
            <a:r>
              <a:rPr lang="en-US" b="0" i="0" u="sng" dirty="0">
                <a:effectLst/>
                <a:latin typeface="Times" panose="02020603050405020304" pitchFamily="18" charset="0"/>
                <a:cs typeface="Times" panose="02020603050405020304" pitchFamily="18" charset="0"/>
                <a:hlinkClick r:id="rId7">
                  <a:extLst>
                    <a:ext uri="{A12FA001-AC4F-418D-AE19-62706E023703}">
                      <ahyp:hlinkClr xmlns:ahyp="http://schemas.microsoft.com/office/drawing/2018/hyperlinkcolor" val="tx"/>
                    </a:ext>
                  </a:extLst>
                </a:hlinkClick>
              </a:rPr>
              <a:t>viruses </a:t>
            </a:r>
            <a:r>
              <a:rPr lang="en-US" u="sng" dirty="0">
                <a:latin typeface="Times" panose="02020603050405020304" pitchFamily="18" charset="0"/>
                <a:cs typeface="Times" panose="02020603050405020304" pitchFamily="18" charset="0"/>
              </a:rPr>
              <a:t>) </a:t>
            </a:r>
            <a:r>
              <a:rPr lang="en-US" b="0" i="0" dirty="0">
                <a:effectLst/>
                <a:latin typeface="Times" panose="02020603050405020304" pitchFamily="18" charset="0"/>
                <a:cs typeface="Times" panose="02020603050405020304" pitchFamily="18" charset="0"/>
              </a:rPr>
              <a:t>that are transmitted in </a:t>
            </a:r>
            <a:r>
              <a:rPr lang="en-US" b="0" i="0" u="none" strike="noStrike" dirty="0">
                <a:effectLst/>
                <a:latin typeface="Times" panose="02020603050405020304" pitchFamily="18" charset="0"/>
                <a:cs typeface="Times" panose="02020603050405020304" pitchFamily="18" charset="0"/>
                <a:hlinkClick r:id="rId8" tooltip="Water">
                  <a:extLst>
                    <a:ext uri="{A12FA001-AC4F-418D-AE19-62706E023703}">
                      <ahyp:hlinkClr xmlns:ahyp="http://schemas.microsoft.com/office/drawing/2018/hyperlinkcolor" val="tx"/>
                    </a:ext>
                  </a:extLst>
                </a:hlinkClick>
              </a:rPr>
              <a:t>water</a:t>
            </a:r>
            <a:r>
              <a:rPr lang="en-US" b="0" i="0" dirty="0">
                <a:effectLst/>
                <a:latin typeface="Times" panose="02020603050405020304" pitchFamily="18" charset="0"/>
                <a:cs typeface="Times" panose="02020603050405020304" pitchFamily="18" charset="0"/>
              </a:rPr>
              <a:t>., such as </a:t>
            </a:r>
            <a:r>
              <a:rPr lang="en-US" b="0" i="0" u="none" strike="noStrike" dirty="0">
                <a:effectLst/>
                <a:latin typeface="Times" panose="02020603050405020304" pitchFamily="18" charset="0"/>
                <a:cs typeface="Times" panose="02020603050405020304" pitchFamily="18" charset="0"/>
                <a:hlinkClick r:id="rId9" tooltip="Fever">
                  <a:extLst>
                    <a:ext uri="{A12FA001-AC4F-418D-AE19-62706E023703}">
                      <ahyp:hlinkClr xmlns:ahyp="http://schemas.microsoft.com/office/drawing/2018/hyperlinkcolor" val="tx"/>
                    </a:ext>
                  </a:extLst>
                </a:hlinkClick>
              </a:rPr>
              <a:t>fever</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10" tooltip="Cholera">
                  <a:extLst>
                    <a:ext uri="{A12FA001-AC4F-418D-AE19-62706E023703}">
                      <ahyp:hlinkClr xmlns:ahyp="http://schemas.microsoft.com/office/drawing/2018/hyperlinkcolor" val="tx"/>
                    </a:ext>
                  </a:extLst>
                </a:hlinkClick>
              </a:rPr>
              <a:t>cholera</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11" tooltip="Dysentery">
                  <a:extLst>
                    <a:ext uri="{A12FA001-AC4F-418D-AE19-62706E023703}">
                      <ahyp:hlinkClr xmlns:ahyp="http://schemas.microsoft.com/office/drawing/2018/hyperlinkcolor" val="tx"/>
                    </a:ext>
                  </a:extLst>
                </a:hlinkClick>
              </a:rPr>
              <a:t>dysentery</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12" tooltip="Diarrhea">
                  <a:extLst>
                    <a:ext uri="{A12FA001-AC4F-418D-AE19-62706E023703}">
                      <ahyp:hlinkClr xmlns:ahyp="http://schemas.microsoft.com/office/drawing/2018/hyperlinkcolor" val="tx"/>
                    </a:ext>
                  </a:extLst>
                </a:hlinkClick>
              </a:rPr>
              <a:t>diarrhea</a:t>
            </a:r>
            <a:r>
              <a:rPr lang="en-US" b="0" i="0" dirty="0">
                <a:effectLst/>
                <a:latin typeface="Times" panose="02020603050405020304" pitchFamily="18" charset="0"/>
                <a:cs typeface="Times" panose="02020603050405020304" pitchFamily="18" charset="0"/>
              </a:rPr>
              <a:t> and others.</a:t>
            </a:r>
          </a:p>
          <a:p>
            <a:pPr algn="l" fontAlgn="base"/>
            <a:r>
              <a:rPr lang="en-US" b="1" i="0" dirty="0">
                <a:effectLst/>
                <a:latin typeface="Times" panose="02020603050405020304" pitchFamily="18" charset="0"/>
                <a:cs typeface="Times" panose="02020603050405020304" pitchFamily="18" charset="0"/>
              </a:rPr>
              <a:t>Water-washed diseases</a:t>
            </a:r>
          </a:p>
          <a:p>
            <a:pPr marL="285750" indent="-285750" algn="l" fontAlgn="base">
              <a:buFont typeface="Arial" panose="020B0604020202020204" pitchFamily="34" charset="0"/>
              <a:buChar char="•"/>
            </a:pPr>
            <a:r>
              <a:rPr lang="en-US" b="0" i="0" dirty="0">
                <a:effectLst/>
                <a:latin typeface="Times" panose="02020603050405020304" pitchFamily="18" charset="0"/>
                <a:cs typeface="Times" panose="02020603050405020304" pitchFamily="18" charset="0"/>
              </a:rPr>
              <a:t>Water-washed diseases are caused by poor personal hygiene that results from an inadequate supply of clean water. </a:t>
            </a:r>
          </a:p>
          <a:p>
            <a:pPr marL="285750" indent="-285750" algn="l" fontAlgn="base">
              <a:buFont typeface="Arial" panose="020B0604020202020204" pitchFamily="34" charset="0"/>
              <a:buChar char="•"/>
            </a:pPr>
            <a:r>
              <a:rPr lang="en-US" b="0" i="0" dirty="0">
                <a:effectLst/>
                <a:latin typeface="Times" panose="02020603050405020304" pitchFamily="18" charset="0"/>
                <a:cs typeface="Times" panose="02020603050405020304" pitchFamily="18" charset="0"/>
              </a:rPr>
              <a:t>Typical water-washed diseases include shigella, which is a skin infection and scabies &amp; trachoma, which are eye infections and highly contagious.</a:t>
            </a:r>
          </a:p>
          <a:p>
            <a:pPr algn="l" fontAlgn="base"/>
            <a:r>
              <a:rPr lang="en-US" b="1" i="0" dirty="0">
                <a:effectLst/>
                <a:latin typeface="Times" panose="02020603050405020304" pitchFamily="18" charset="0"/>
                <a:cs typeface="Times" panose="02020603050405020304" pitchFamily="18" charset="0"/>
              </a:rPr>
              <a:t>Water-based diseases</a:t>
            </a:r>
          </a:p>
          <a:p>
            <a:pPr marL="285750" indent="-285750" algn="l" fontAlgn="base">
              <a:buFont typeface="Arial" panose="020B0604020202020204" pitchFamily="34" charset="0"/>
              <a:buChar char="•"/>
            </a:pPr>
            <a:r>
              <a:rPr lang="en-US" b="0" i="0" dirty="0">
                <a:effectLst/>
                <a:latin typeface="Times" panose="02020603050405020304" pitchFamily="18" charset="0"/>
                <a:cs typeface="Times" panose="02020603050405020304" pitchFamily="18" charset="0"/>
              </a:rPr>
              <a:t>These diseases are transmitted by aquatic hosts, such as worms. </a:t>
            </a:r>
          </a:p>
          <a:p>
            <a:pPr marL="285750" indent="-285750" algn="l" fontAlgn="base">
              <a:buFont typeface="Arial" panose="020B0604020202020204" pitchFamily="34" charset="0"/>
              <a:buChar char="•"/>
            </a:pPr>
            <a:r>
              <a:rPr lang="en-US" b="0" i="0" dirty="0">
                <a:effectLst/>
                <a:latin typeface="Times" panose="02020603050405020304" pitchFamily="18" charset="0"/>
                <a:cs typeface="Times" panose="02020603050405020304" pitchFamily="18" charset="0"/>
              </a:rPr>
              <a:t>They penetrate the skin while cleaning or bathing with contaminated water. </a:t>
            </a:r>
          </a:p>
          <a:p>
            <a:pPr marL="285750" indent="-285750" algn="l" fontAlgn="base">
              <a:buFont typeface="Arial" panose="020B0604020202020204" pitchFamily="34" charset="0"/>
              <a:buChar char="•"/>
            </a:pPr>
            <a:r>
              <a:rPr lang="en-US" b="0" i="0" dirty="0">
                <a:effectLst/>
                <a:latin typeface="Times" panose="02020603050405020304" pitchFamily="18" charset="0"/>
                <a:cs typeface="Times" panose="02020603050405020304" pitchFamily="18" charset="0"/>
              </a:rPr>
              <a:t>Some hosts such as Salmonella enterica serotype Typhi bacteria can enter our body through unclean drinking water. </a:t>
            </a:r>
          </a:p>
          <a:p>
            <a:pPr marL="285750" indent="-285750" algn="l" fontAlgn="base">
              <a:buFont typeface="Arial" panose="020B0604020202020204" pitchFamily="34" charset="0"/>
              <a:buChar char="•"/>
            </a:pPr>
            <a:r>
              <a:rPr lang="en-US" b="0" i="0" dirty="0">
                <a:effectLst/>
                <a:latin typeface="Times" panose="02020603050405020304" pitchFamily="18" charset="0"/>
                <a:cs typeface="Times" panose="02020603050405020304" pitchFamily="18" charset="0"/>
              </a:rPr>
              <a:t>This can cause Typhoid, which is a form of severe bacterial infection and causes diarrhea, vomiting, fever and jaundice.</a:t>
            </a:r>
          </a:p>
          <a:p>
            <a:pPr fontAlgn="base"/>
            <a:r>
              <a:rPr lang="en-US" b="1" dirty="0">
                <a:latin typeface="Times" panose="02020603050405020304" pitchFamily="18" charset="0"/>
                <a:cs typeface="Times" panose="02020603050405020304" pitchFamily="18" charset="0"/>
              </a:rPr>
              <a:t>W</a:t>
            </a:r>
            <a:r>
              <a:rPr lang="en-US" b="1" i="0" dirty="0">
                <a:effectLst/>
                <a:latin typeface="Times" panose="02020603050405020304" pitchFamily="18" charset="0"/>
                <a:cs typeface="Times" panose="02020603050405020304" pitchFamily="18" charset="0"/>
              </a:rPr>
              <a:t>ater-based diseases can also be fatal. </a:t>
            </a:r>
            <a:r>
              <a:rPr lang="en-US" b="0" i="0" dirty="0">
                <a:effectLst/>
                <a:latin typeface="Times" panose="02020603050405020304" pitchFamily="18" charset="0"/>
                <a:cs typeface="Times" panose="02020603050405020304" pitchFamily="18" charset="0"/>
              </a:rPr>
              <a:t>For example, Schistosomiasis, a deadly parasitic water based infection can damage the liver, lungs, intestines and bladder of a human body.</a:t>
            </a:r>
          </a:p>
          <a:p>
            <a:pPr algn="l" fontAlgn="base"/>
            <a:endParaRPr lang="en-US" b="0" i="0" dirty="0">
              <a:effectLs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829102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534400" cy="5105400"/>
          </a:xfrm>
        </p:spPr>
        <p:txBody>
          <a:bodyPr>
            <a:normAutofit/>
          </a:bodyPr>
          <a:lstStyle/>
          <a:p>
            <a:r>
              <a:rPr lang="en-US" sz="2800" b="1" dirty="0"/>
              <a:t>UNIT-V (Role of Community and Environmental Protection Acts)</a:t>
            </a:r>
            <a:endParaRPr lang="en-US" sz="1800" b="1" dirty="0"/>
          </a:p>
          <a:p>
            <a:pPr algn="just"/>
            <a:r>
              <a:rPr lang="en-US" sz="2000" dirty="0"/>
              <a:t>Role of community, women and NGOs in environmental protection, Bioindicators and their role, Natural hazards, Chemical accidents and disasters risk management, </a:t>
            </a:r>
          </a:p>
          <a:p>
            <a:pPr algn="just"/>
            <a:r>
              <a:rPr lang="en-US" sz="2000" dirty="0"/>
              <a:t>Environmental Impact Assessment (EIA)</a:t>
            </a:r>
          </a:p>
          <a:p>
            <a:pPr algn="just"/>
            <a:r>
              <a:rPr lang="en-US" sz="2000" b="1" dirty="0"/>
              <a:t>Salient features of following Acts: </a:t>
            </a:r>
          </a:p>
          <a:p>
            <a:pPr lvl="1" algn="just"/>
            <a:r>
              <a:rPr lang="en-US" sz="1600" dirty="0"/>
              <a:t>a. Environmental Protection Act, 1986, Wildlife (Protection) Act, 1972.</a:t>
            </a:r>
          </a:p>
          <a:p>
            <a:pPr lvl="1" algn="just"/>
            <a:r>
              <a:rPr lang="en-US" sz="1600" dirty="0"/>
              <a:t>b. Water (Prevention and control of pollution) Act, 1974.</a:t>
            </a:r>
          </a:p>
          <a:p>
            <a:pPr lvl="1" algn="just"/>
            <a:r>
              <a:rPr lang="en-US" sz="1600" dirty="0"/>
              <a:t>c. Air (Prevention and control of pollution) Act, 1981. Forest (Conservation) Act, 1980.</a:t>
            </a:r>
          </a:p>
          <a:p>
            <a:pPr lvl="1" algn="just"/>
            <a:r>
              <a:rPr lang="en-US" sz="1600" dirty="0"/>
              <a:t>d. Wetlands (Conservation and Management) Rules, 2017; </a:t>
            </a:r>
          </a:p>
          <a:p>
            <a:pPr lvl="1" algn="just"/>
            <a:r>
              <a:rPr lang="en-US" sz="1600" dirty="0"/>
              <a:t>e. Chemical safety and Disaster Management law. </a:t>
            </a:r>
          </a:p>
          <a:p>
            <a:pPr lvl="1" algn="just"/>
            <a:r>
              <a:rPr lang="en-US" sz="1600" dirty="0"/>
              <a:t>f. District Environmental Action Plan. Climate action plans. </a:t>
            </a:r>
          </a:p>
          <a:p>
            <a:endParaRPr lang="en-US" sz="1800" dirty="0"/>
          </a:p>
        </p:txBody>
      </p:sp>
      <p:sp>
        <p:nvSpPr>
          <p:cNvPr id="6" name="Date Placeholder 5"/>
          <p:cNvSpPr>
            <a:spLocks noGrp="1"/>
          </p:cNvSpPr>
          <p:nvPr>
            <p:ph type="dt" sz="half" idx="10"/>
          </p:nvPr>
        </p:nvSpPr>
        <p:spPr/>
        <p:txBody>
          <a:bodyPr/>
          <a:lstStyle/>
          <a:p>
            <a:fld id="{D381C94F-5042-4336-863B-21C467692B5D}" type="datetime1">
              <a:rPr lang="en-US" smtClean="0"/>
              <a:t>11/17/2021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Dr. P.P. Giri      EVS (ANC 0302)           Unit II</a:t>
            </a:r>
            <a:endParaRPr lang="en-US" dirty="0"/>
          </a:p>
        </p:txBody>
      </p:sp>
    </p:spTree>
    <p:extLst>
      <p:ext uri="{BB962C8B-B14F-4D97-AF65-F5344CB8AC3E}">
        <p14:creationId xmlns:p14="http://schemas.microsoft.com/office/powerpoint/2010/main" val="14287775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2C7D6E-4313-4542-A790-9A0476800D54}" type="datetime1">
              <a:rPr lang="en-US" smtClean="0"/>
              <a:t>11/18/2021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a:t>Dr. P.P. Giri      EVS (ANC 0302)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Water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13C1863E-88AE-49C4-8819-94F8945DEBB7}"/>
              </a:ext>
            </a:extLst>
          </p:cNvPr>
          <p:cNvSpPr txBox="1"/>
          <p:nvPr/>
        </p:nvSpPr>
        <p:spPr>
          <a:xfrm>
            <a:off x="457200" y="817163"/>
            <a:ext cx="8382000" cy="3416320"/>
          </a:xfrm>
          <a:prstGeom prst="rect">
            <a:avLst/>
          </a:prstGeom>
          <a:noFill/>
        </p:spPr>
        <p:txBody>
          <a:bodyPr wrap="square">
            <a:spAutoFit/>
          </a:bodyPr>
          <a:lstStyle/>
          <a:p>
            <a:pPr fontAlgn="base"/>
            <a:r>
              <a:rPr lang="en-US" b="1" i="0" dirty="0">
                <a:effectLst/>
                <a:latin typeface="Times" panose="02020603050405020304" pitchFamily="18" charset="0"/>
                <a:cs typeface="Times" panose="02020603050405020304" pitchFamily="18" charset="0"/>
              </a:rPr>
              <a:t>Water-related insect vectors diseases (Water induced diseases</a:t>
            </a:r>
            <a:r>
              <a:rPr lang="en-US" b="0" i="0" dirty="0">
                <a:effectLst/>
                <a:latin typeface="Times" panose="02020603050405020304" pitchFamily="18" charset="0"/>
                <a:cs typeface="Times" panose="02020603050405020304" pitchFamily="18" charset="0"/>
              </a:rPr>
              <a:t> </a:t>
            </a:r>
            <a:r>
              <a:rPr lang="en-US" b="1" i="0" dirty="0">
                <a:effectLst/>
                <a:latin typeface="Times" panose="02020603050405020304" pitchFamily="18" charset="0"/>
                <a:cs typeface="Times" panose="02020603050405020304" pitchFamily="18" charset="0"/>
              </a:rPr>
              <a:t>)</a:t>
            </a:r>
          </a:p>
          <a:p>
            <a:pPr marL="285750" indent="-285750" algn="l" fontAlgn="base">
              <a:buFont typeface="Arial" panose="020B0604020202020204" pitchFamily="34" charset="0"/>
              <a:buChar char="•"/>
            </a:pPr>
            <a:r>
              <a:rPr lang="en-US" b="0" i="0" dirty="0">
                <a:effectLst/>
                <a:latin typeface="Times" panose="02020603050405020304" pitchFamily="18" charset="0"/>
                <a:cs typeface="Times" panose="02020603050405020304" pitchFamily="18" charset="0"/>
              </a:rPr>
              <a:t>These diseases are spread by insects which form habitats on stagnant water sources. </a:t>
            </a:r>
          </a:p>
          <a:p>
            <a:pPr marL="285750" indent="-285750" algn="l" fontAlgn="base">
              <a:buFont typeface="Arial" panose="020B0604020202020204" pitchFamily="34" charset="0"/>
              <a:buChar char="•"/>
            </a:pPr>
            <a:r>
              <a:rPr lang="en-US" b="0" i="0" dirty="0">
                <a:effectLst/>
                <a:latin typeface="Times" panose="02020603050405020304" pitchFamily="18" charset="0"/>
                <a:cs typeface="Times" panose="02020603050405020304" pitchFamily="18" charset="0"/>
              </a:rPr>
              <a:t>For this reason, the diseases they cause aren’t as related to water as those more directly transmitted by water.</a:t>
            </a:r>
          </a:p>
          <a:p>
            <a:pPr marL="285750" indent="-285750" algn="l" fontAlgn="base">
              <a:buFont typeface="Arial" panose="020B0604020202020204" pitchFamily="34" charset="0"/>
              <a:buChar char="•"/>
            </a:pPr>
            <a:r>
              <a:rPr lang="en-US" b="0" i="0" dirty="0">
                <a:effectLst/>
                <a:latin typeface="Times" panose="02020603050405020304" pitchFamily="18" charset="0"/>
                <a:cs typeface="Times" panose="02020603050405020304" pitchFamily="18" charset="0"/>
              </a:rPr>
              <a:t>Some </a:t>
            </a:r>
            <a:r>
              <a:rPr lang="en-US" b="0" i="0" u="none" strike="noStrike" dirty="0">
                <a:effectLst/>
                <a:latin typeface="Times" panose="02020603050405020304" pitchFamily="18" charset="0"/>
                <a:cs typeface="Times" panose="02020603050405020304" pitchFamily="18" charset="0"/>
                <a:hlinkClick r:id="rId3">
                  <a:extLst>
                    <a:ext uri="{A12FA001-AC4F-418D-AE19-62706E023703}">
                      <ahyp:hlinkClr xmlns:ahyp="http://schemas.microsoft.com/office/drawing/2018/hyperlinkcolor" val="tx"/>
                    </a:ext>
                  </a:extLst>
                </a:hlinkClick>
              </a:rPr>
              <a:t>water-related insect vector diseases</a:t>
            </a:r>
            <a:r>
              <a:rPr lang="en-US" b="0" i="0" dirty="0">
                <a:effectLst/>
                <a:latin typeface="Times" panose="02020603050405020304" pitchFamily="18" charset="0"/>
                <a:cs typeface="Times" panose="02020603050405020304" pitchFamily="18" charset="0"/>
              </a:rPr>
              <a:t> include malaria, filariasis, yellow fever, and river blindness. </a:t>
            </a:r>
          </a:p>
          <a:p>
            <a:pPr marL="285750" indent="-285750" algn="l" fontAlgn="base">
              <a:buFont typeface="Arial" panose="020B0604020202020204" pitchFamily="34" charset="0"/>
              <a:buChar char="•"/>
            </a:pPr>
            <a:r>
              <a:rPr lang="en-US" b="0" i="0" dirty="0">
                <a:effectLst/>
                <a:latin typeface="Times" panose="02020603050405020304" pitchFamily="18" charset="0"/>
                <a:cs typeface="Times" panose="02020603050405020304" pitchFamily="18" charset="0"/>
              </a:rPr>
              <a:t>The most common of these, Malaria, is transmitted through the mosquitos which breed on fresh or brackish water.</a:t>
            </a:r>
          </a:p>
          <a:p>
            <a:pPr marL="285750" indent="-285750" algn="l" fontAlgn="base">
              <a:buFont typeface="Arial" panose="020B0604020202020204" pitchFamily="34" charset="0"/>
              <a:buChar char="•"/>
            </a:pPr>
            <a:r>
              <a:rPr lang="en-US" b="0" i="0" dirty="0">
                <a:effectLst/>
                <a:latin typeface="Times" panose="02020603050405020304" pitchFamily="18" charset="0"/>
                <a:cs typeface="Times" panose="02020603050405020304" pitchFamily="18" charset="0"/>
              </a:rPr>
              <a:t>The malarial parasite destroys red blood cells, and induce fever, head and muscle aches, nausea, diarrhea, and even jaundice. </a:t>
            </a:r>
          </a:p>
          <a:p>
            <a:pPr marL="285750" indent="-285750" algn="l" fontAlgn="base">
              <a:buFont typeface="Arial" panose="020B0604020202020204" pitchFamily="34" charset="0"/>
              <a:buChar char="•"/>
            </a:pPr>
            <a:r>
              <a:rPr lang="en-US" b="0" i="0" dirty="0">
                <a:effectLst/>
                <a:latin typeface="Times" panose="02020603050405020304" pitchFamily="18" charset="0"/>
                <a:cs typeface="Times" panose="02020603050405020304" pitchFamily="18" charset="0"/>
              </a:rPr>
              <a:t>In extreme cases, malaria victims may have convulsions, comas, or kidney failures resulting in death. Malaria is one of the greatest killers in all of human history.</a:t>
            </a:r>
          </a:p>
        </p:txBody>
      </p:sp>
      <p:sp>
        <p:nvSpPr>
          <p:cNvPr id="10" name="TextBox 9">
            <a:extLst>
              <a:ext uri="{FF2B5EF4-FFF2-40B4-BE49-F238E27FC236}">
                <a16:creationId xmlns:a16="http://schemas.microsoft.com/office/drawing/2014/main" id="{FD4EC9E7-5509-4F42-B5A6-C274B8586DC6}"/>
              </a:ext>
            </a:extLst>
          </p:cNvPr>
          <p:cNvSpPr txBox="1"/>
          <p:nvPr/>
        </p:nvSpPr>
        <p:spPr>
          <a:xfrm>
            <a:off x="457200" y="4233483"/>
            <a:ext cx="7924800" cy="1754326"/>
          </a:xfrm>
          <a:prstGeom prst="rect">
            <a:avLst/>
          </a:prstGeom>
          <a:noFill/>
        </p:spPr>
        <p:txBody>
          <a:bodyPr wrap="square">
            <a:spAutoFit/>
          </a:bodyPr>
          <a:lstStyle/>
          <a:p>
            <a:pPr algn="l" fontAlgn="base"/>
            <a:r>
              <a:rPr lang="en-US" b="1" i="0" dirty="0">
                <a:effectLst/>
                <a:latin typeface="Times" panose="02020603050405020304" pitchFamily="18" charset="0"/>
                <a:cs typeface="Times" panose="02020603050405020304" pitchFamily="18" charset="0"/>
              </a:rPr>
              <a:t>Diseases caused by defective sanitation</a:t>
            </a:r>
          </a:p>
          <a:p>
            <a:pPr marL="285750" indent="-285750" algn="l" fontAlgn="base">
              <a:buFont typeface="Arial" panose="020B0604020202020204" pitchFamily="34" charset="0"/>
              <a:buChar char="•"/>
            </a:pPr>
            <a:r>
              <a:rPr lang="en-US" b="0" i="0" dirty="0">
                <a:effectLst/>
                <a:latin typeface="Times" panose="02020603050405020304" pitchFamily="18" charset="0"/>
                <a:cs typeface="Times" panose="02020603050405020304" pitchFamily="18" charset="0"/>
              </a:rPr>
              <a:t>Some diseases caused by defective sanitation practices. </a:t>
            </a:r>
          </a:p>
          <a:p>
            <a:pPr marL="285750" indent="-285750" algn="l" fontAlgn="base">
              <a:buFont typeface="Arial" panose="020B0604020202020204" pitchFamily="34" charset="0"/>
              <a:buChar char="•"/>
            </a:pPr>
            <a:r>
              <a:rPr lang="en-US" b="0" i="0" dirty="0">
                <a:effectLst/>
                <a:latin typeface="Times" panose="02020603050405020304" pitchFamily="18" charset="0"/>
                <a:cs typeface="Times" panose="02020603050405020304" pitchFamily="18" charset="0"/>
              </a:rPr>
              <a:t>Hookworm is contracted by contact with contaminated soil which has a huge mass of human feces. </a:t>
            </a:r>
          </a:p>
          <a:p>
            <a:pPr marL="285750" indent="-285750" algn="l" fontAlgn="base">
              <a:buFont typeface="Arial" panose="020B0604020202020204" pitchFamily="34" charset="0"/>
              <a:buChar char="•"/>
            </a:pPr>
            <a:r>
              <a:rPr lang="en-US" b="0" i="0" dirty="0">
                <a:effectLst/>
                <a:latin typeface="Times" panose="02020603050405020304" pitchFamily="18" charset="0"/>
                <a:cs typeface="Times" panose="02020603050405020304" pitchFamily="18" charset="0"/>
              </a:rPr>
              <a:t>Hookworm larvae penetrate human skin to reach out to the small intestine, where it breeds and grows in number.</a:t>
            </a:r>
          </a:p>
        </p:txBody>
      </p:sp>
    </p:spTree>
    <p:extLst>
      <p:ext uri="{BB962C8B-B14F-4D97-AF65-F5344CB8AC3E}">
        <p14:creationId xmlns:p14="http://schemas.microsoft.com/office/powerpoint/2010/main" val="27797276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2C7D6E-4313-4542-A790-9A0476800D54}" type="datetime1">
              <a:rPr lang="en-US" smtClean="0"/>
              <a:t>11/18/2021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a:t>Dr. P.P. Giri      EVS (ANC 0302)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Water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516145E6-5A9B-4630-B0A2-EFB008E2A07B}"/>
              </a:ext>
            </a:extLst>
          </p:cNvPr>
          <p:cNvSpPr txBox="1"/>
          <p:nvPr/>
        </p:nvSpPr>
        <p:spPr>
          <a:xfrm>
            <a:off x="571500" y="1219200"/>
            <a:ext cx="8267700" cy="3416320"/>
          </a:xfrm>
          <a:prstGeom prst="rect">
            <a:avLst/>
          </a:prstGeom>
          <a:noFill/>
        </p:spPr>
        <p:txBody>
          <a:bodyPr wrap="square">
            <a:spAutoFit/>
          </a:bodyPr>
          <a:lstStyle/>
          <a:p>
            <a:pPr algn="l"/>
            <a:r>
              <a:rPr lang="en-US" b="1" i="0" dirty="0">
                <a:effectLst/>
                <a:latin typeface="Times" panose="02020603050405020304" pitchFamily="18" charset="0"/>
                <a:cs typeface="Times" panose="02020603050405020304" pitchFamily="18" charset="0"/>
              </a:rPr>
              <a:t>Arsenic Problem</a:t>
            </a:r>
            <a:r>
              <a:rPr lang="en-US" b="0" i="0" dirty="0">
                <a:effectLst/>
                <a:latin typeface="Times" panose="02020603050405020304" pitchFamily="18" charset="0"/>
                <a:cs typeface="Times" panose="02020603050405020304" pitchFamily="18" charset="0"/>
              </a:rPr>
              <a:t> </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Arsenic is found in groundwater, many chemicals, and foods. </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If arsenic is in the organic form, it is likely nontoxic or weakly toxic to humans, but inorganic arsenic can also be found in similar locations and materials and in high concentrations in industrial processes. </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In 2013, the FDA made recommendations that less than 10 parts per billion of arsenic was acceptable for levels in apple juice. </a:t>
            </a:r>
          </a:p>
          <a:p>
            <a:pPr marL="285750" indent="-285750" algn="l">
              <a:buFont typeface="Arial" panose="020B0604020202020204" pitchFamily="34" charset="0"/>
              <a:buChar char="•"/>
            </a:pPr>
            <a:r>
              <a:rPr lang="en-IN" b="0" i="0" dirty="0">
                <a:effectLst/>
                <a:latin typeface="Times" panose="02020603050405020304" pitchFamily="18" charset="0"/>
                <a:cs typeface="Times" panose="02020603050405020304" pitchFamily="18" charset="0"/>
              </a:rPr>
              <a:t>If arsenic poisoning occurs over a brief period of time, symptoms may include </a:t>
            </a:r>
            <a:r>
              <a:rPr lang="en-IN" b="0" i="0" u="none" strike="noStrike" dirty="0">
                <a:effectLst/>
                <a:latin typeface="Times" panose="02020603050405020304" pitchFamily="18" charset="0"/>
                <a:cs typeface="Times" panose="02020603050405020304" pitchFamily="18" charset="0"/>
                <a:hlinkClick r:id="rId3" tooltip="Vomiting">
                  <a:extLst>
                    <a:ext uri="{A12FA001-AC4F-418D-AE19-62706E023703}">
                      <ahyp:hlinkClr xmlns:ahyp="http://schemas.microsoft.com/office/drawing/2018/hyperlinkcolor" val="tx"/>
                    </a:ext>
                  </a:extLst>
                </a:hlinkClick>
              </a:rPr>
              <a:t>vomiting</a:t>
            </a:r>
            <a:r>
              <a:rPr lang="en-IN" b="0" i="0" dirty="0">
                <a:effectLst/>
                <a:latin typeface="Times" panose="02020603050405020304" pitchFamily="18" charset="0"/>
                <a:cs typeface="Times" panose="02020603050405020304" pitchFamily="18" charset="0"/>
              </a:rPr>
              <a:t>, </a:t>
            </a:r>
            <a:r>
              <a:rPr lang="en-IN" b="0" i="0" u="none" strike="noStrike" dirty="0">
                <a:effectLst/>
                <a:latin typeface="Times" panose="02020603050405020304" pitchFamily="18" charset="0"/>
                <a:cs typeface="Times" panose="02020603050405020304" pitchFamily="18" charset="0"/>
                <a:hlinkClick r:id="rId4" tooltip="Abdominal pain">
                  <a:extLst>
                    <a:ext uri="{A12FA001-AC4F-418D-AE19-62706E023703}">
                      <ahyp:hlinkClr xmlns:ahyp="http://schemas.microsoft.com/office/drawing/2018/hyperlinkcolor" val="tx"/>
                    </a:ext>
                  </a:extLst>
                </a:hlinkClick>
              </a:rPr>
              <a:t>abdominal pain</a:t>
            </a:r>
            <a:r>
              <a:rPr lang="en-IN" b="0" i="0" dirty="0">
                <a:effectLst/>
                <a:latin typeface="Times" panose="02020603050405020304" pitchFamily="18" charset="0"/>
                <a:cs typeface="Times" panose="02020603050405020304" pitchFamily="18" charset="0"/>
              </a:rPr>
              <a:t>, </a:t>
            </a:r>
            <a:r>
              <a:rPr lang="en-IN" b="0" i="0" u="none" strike="noStrike" dirty="0">
                <a:effectLst/>
                <a:latin typeface="Times" panose="02020603050405020304" pitchFamily="18" charset="0"/>
                <a:cs typeface="Times" panose="02020603050405020304" pitchFamily="18" charset="0"/>
                <a:hlinkClick r:id="rId5" tooltip="Encephalopathy">
                  <a:extLst>
                    <a:ext uri="{A12FA001-AC4F-418D-AE19-62706E023703}">
                      <ahyp:hlinkClr xmlns:ahyp="http://schemas.microsoft.com/office/drawing/2018/hyperlinkcolor" val="tx"/>
                    </a:ext>
                  </a:extLst>
                </a:hlinkClick>
              </a:rPr>
              <a:t>encephalopathy</a:t>
            </a:r>
            <a:r>
              <a:rPr lang="en-IN" b="0" i="0" dirty="0">
                <a:effectLst/>
                <a:latin typeface="Times" panose="02020603050405020304" pitchFamily="18" charset="0"/>
                <a:cs typeface="Times" panose="02020603050405020304" pitchFamily="18" charset="0"/>
              </a:rPr>
              <a:t>, and watery </a:t>
            </a:r>
            <a:r>
              <a:rPr lang="en-IN" b="0" i="0" u="none" strike="noStrike" dirty="0">
                <a:effectLst/>
                <a:latin typeface="Times" panose="02020603050405020304" pitchFamily="18" charset="0"/>
                <a:cs typeface="Times" panose="02020603050405020304" pitchFamily="18" charset="0"/>
                <a:hlinkClick r:id="rId6" tooltip="Diarrhea">
                  <a:extLst>
                    <a:ext uri="{A12FA001-AC4F-418D-AE19-62706E023703}">
                      <ahyp:hlinkClr xmlns:ahyp="http://schemas.microsoft.com/office/drawing/2018/hyperlinkcolor" val="tx"/>
                    </a:ext>
                  </a:extLst>
                </a:hlinkClick>
              </a:rPr>
              <a:t>diarrhoea</a:t>
            </a:r>
            <a:r>
              <a:rPr lang="en-IN" b="0" i="0" dirty="0">
                <a:effectLst/>
                <a:latin typeface="Times" panose="02020603050405020304" pitchFamily="18" charset="0"/>
                <a:cs typeface="Times" panose="02020603050405020304" pitchFamily="18" charset="0"/>
              </a:rPr>
              <a:t> that contains </a:t>
            </a:r>
            <a:r>
              <a:rPr lang="en-IN" b="0" i="0" u="none" strike="noStrike" dirty="0">
                <a:effectLst/>
                <a:latin typeface="Times" panose="02020603050405020304" pitchFamily="18" charset="0"/>
                <a:cs typeface="Times" panose="02020603050405020304" pitchFamily="18" charset="0"/>
                <a:hlinkClick r:id="rId7" tooltip="Blood">
                  <a:extLst>
                    <a:ext uri="{A12FA001-AC4F-418D-AE19-62706E023703}">
                      <ahyp:hlinkClr xmlns:ahyp="http://schemas.microsoft.com/office/drawing/2018/hyperlinkcolor" val="tx"/>
                    </a:ext>
                  </a:extLst>
                </a:hlinkClick>
              </a:rPr>
              <a:t>blood</a:t>
            </a:r>
            <a:r>
              <a:rPr lang="en-IN" b="0" i="0" dirty="0">
                <a:effectLst/>
                <a:latin typeface="Times" panose="02020603050405020304" pitchFamily="18" charset="0"/>
                <a:cs typeface="Times" panose="02020603050405020304" pitchFamily="18" charset="0"/>
              </a:rPr>
              <a:t>.</a:t>
            </a:r>
            <a:endParaRPr lang="en-IN" b="0" i="0" baseline="30000" dirty="0">
              <a:effectLst/>
              <a:latin typeface="Times" panose="02020603050405020304" pitchFamily="18" charset="0"/>
              <a:cs typeface="Times" panose="02020603050405020304" pitchFamily="18" charset="0"/>
            </a:endParaRPr>
          </a:p>
          <a:p>
            <a:pPr marL="285750" indent="-285750" algn="l">
              <a:buFont typeface="Arial" panose="020B0604020202020204" pitchFamily="34" charset="0"/>
              <a:buChar char="•"/>
            </a:pPr>
            <a:r>
              <a:rPr lang="en-IN" b="0" i="0" dirty="0">
                <a:effectLst/>
                <a:latin typeface="Times" panose="02020603050405020304" pitchFamily="18" charset="0"/>
                <a:cs typeface="Times" panose="02020603050405020304" pitchFamily="18" charset="0"/>
              </a:rPr>
              <a:t>Long-term exposure can result in thickening of the skin, </a:t>
            </a:r>
            <a:r>
              <a:rPr lang="en-IN" b="0" i="0" u="none" strike="noStrike" dirty="0">
                <a:effectLst/>
                <a:latin typeface="Times" panose="02020603050405020304" pitchFamily="18" charset="0"/>
                <a:cs typeface="Times" panose="02020603050405020304" pitchFamily="18" charset="0"/>
                <a:hlinkClick r:id="rId8" tooltip="Hyperpigmentation">
                  <a:extLst>
                    <a:ext uri="{A12FA001-AC4F-418D-AE19-62706E023703}">
                      <ahyp:hlinkClr xmlns:ahyp="http://schemas.microsoft.com/office/drawing/2018/hyperlinkcolor" val="tx"/>
                    </a:ext>
                  </a:extLst>
                </a:hlinkClick>
              </a:rPr>
              <a:t>darker skin</a:t>
            </a:r>
            <a:r>
              <a:rPr lang="en-IN" b="0" i="0" dirty="0">
                <a:effectLst/>
                <a:latin typeface="Times" panose="02020603050405020304" pitchFamily="18" charset="0"/>
                <a:cs typeface="Times" panose="02020603050405020304" pitchFamily="18" charset="0"/>
              </a:rPr>
              <a:t>, abdominal pain, diarrhoea, </a:t>
            </a:r>
            <a:r>
              <a:rPr lang="en-IN" b="0" i="0" u="none" strike="noStrike" dirty="0">
                <a:effectLst/>
                <a:latin typeface="Times" panose="02020603050405020304" pitchFamily="18" charset="0"/>
                <a:cs typeface="Times" panose="02020603050405020304" pitchFamily="18" charset="0"/>
                <a:hlinkClick r:id="rId9" tooltip="Heart disease">
                  <a:extLst>
                    <a:ext uri="{A12FA001-AC4F-418D-AE19-62706E023703}">
                      <ahyp:hlinkClr xmlns:ahyp="http://schemas.microsoft.com/office/drawing/2018/hyperlinkcolor" val="tx"/>
                    </a:ext>
                  </a:extLst>
                </a:hlinkClick>
              </a:rPr>
              <a:t>heart disease</a:t>
            </a:r>
            <a:r>
              <a:rPr lang="en-IN" b="0" i="0" dirty="0">
                <a:effectLst/>
                <a:latin typeface="Times" panose="02020603050405020304" pitchFamily="18" charset="0"/>
                <a:cs typeface="Times" panose="02020603050405020304" pitchFamily="18" charset="0"/>
              </a:rPr>
              <a:t>, </a:t>
            </a:r>
            <a:r>
              <a:rPr lang="en-IN" b="0" i="0" u="none" strike="noStrike" dirty="0">
                <a:effectLst/>
                <a:latin typeface="Times" panose="02020603050405020304" pitchFamily="18" charset="0"/>
                <a:cs typeface="Times" panose="02020603050405020304" pitchFamily="18" charset="0"/>
                <a:hlinkClick r:id="rId10" tooltip="Neuropathy">
                  <a:extLst>
                    <a:ext uri="{A12FA001-AC4F-418D-AE19-62706E023703}">
                      <ahyp:hlinkClr xmlns:ahyp="http://schemas.microsoft.com/office/drawing/2018/hyperlinkcolor" val="tx"/>
                    </a:ext>
                  </a:extLst>
                </a:hlinkClick>
              </a:rPr>
              <a:t>numbness</a:t>
            </a:r>
            <a:r>
              <a:rPr lang="en-IN" b="0" i="0" dirty="0">
                <a:effectLst/>
                <a:latin typeface="Times" panose="02020603050405020304" pitchFamily="18" charset="0"/>
                <a:cs typeface="Times" panose="02020603050405020304" pitchFamily="18" charset="0"/>
              </a:rPr>
              <a:t>, and </a:t>
            </a:r>
            <a:r>
              <a:rPr lang="en-IN" b="0" i="0" u="none" strike="noStrike" dirty="0">
                <a:effectLst/>
                <a:latin typeface="Times" panose="02020603050405020304" pitchFamily="18" charset="0"/>
                <a:cs typeface="Times" panose="02020603050405020304" pitchFamily="18" charset="0"/>
                <a:hlinkClick r:id="rId11" tooltip="Cancer">
                  <a:extLst>
                    <a:ext uri="{A12FA001-AC4F-418D-AE19-62706E023703}">
                      <ahyp:hlinkClr xmlns:ahyp="http://schemas.microsoft.com/office/drawing/2018/hyperlinkcolor" val="tx"/>
                    </a:ext>
                  </a:extLst>
                </a:hlinkClick>
              </a:rPr>
              <a:t>cancer</a:t>
            </a:r>
            <a:r>
              <a:rPr lang="en-IN" b="0" i="0" dirty="0">
                <a:effectLst/>
                <a:latin typeface="Times" panose="02020603050405020304" pitchFamily="18" charset="0"/>
                <a:cs typeface="Times" panose="02020603050405020304" pitchFamily="18" charset="0"/>
              </a:rPr>
              <a:t>.</a:t>
            </a:r>
            <a:r>
              <a:rPr lang="en-IN" b="0" i="0" u="none" strike="noStrike" baseline="30000" dirty="0">
                <a:effectLst/>
                <a:latin typeface="Times" panose="02020603050405020304" pitchFamily="18" charset="0"/>
                <a:cs typeface="Times" panose="02020603050405020304" pitchFamily="18" charset="0"/>
                <a:hlinkClick r:id="rId12">
                  <a:extLst>
                    <a:ext uri="{A12FA001-AC4F-418D-AE19-62706E023703}">
                      <ahyp:hlinkClr xmlns:ahyp="http://schemas.microsoft.com/office/drawing/2018/hyperlinkcolor" val="tx"/>
                    </a:ext>
                  </a:extLst>
                </a:hlinkClick>
              </a:rPr>
              <a:t>[1]</a:t>
            </a:r>
            <a:endParaRPr lang="en-US" b="0" i="0" dirty="0">
              <a:effectLs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6868416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2C7D6E-4313-4542-A790-9A0476800D54}" type="datetime1">
              <a:rPr lang="en-US" smtClean="0"/>
              <a:t>11/18/2021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r-FR"/>
              <a:t>Dr. P.P. Giri      EVS (ANC 0302)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Water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8583A8B8-22D6-429D-8A64-62FF4EE5556E}"/>
              </a:ext>
            </a:extLst>
          </p:cNvPr>
          <p:cNvSpPr txBox="1"/>
          <p:nvPr/>
        </p:nvSpPr>
        <p:spPr>
          <a:xfrm>
            <a:off x="419100" y="629602"/>
            <a:ext cx="8305800" cy="6186309"/>
          </a:xfrm>
          <a:prstGeom prst="rect">
            <a:avLst/>
          </a:prstGeom>
          <a:noFill/>
        </p:spPr>
        <p:txBody>
          <a:bodyPr wrap="square">
            <a:spAutoFit/>
          </a:bodyPr>
          <a:lstStyle/>
          <a:p>
            <a:pPr algn="l"/>
            <a:r>
              <a:rPr lang="en-US" b="1" i="0" dirty="0">
                <a:effectLst/>
                <a:latin typeface="Times" panose="02020603050405020304" pitchFamily="18" charset="0"/>
                <a:cs typeface="Times" panose="02020603050405020304" pitchFamily="18" charset="0"/>
              </a:rPr>
              <a:t>Fluoride problem </a:t>
            </a:r>
          </a:p>
          <a:p>
            <a:pPr marL="285750" indent="-285750" algn="l">
              <a:buFont typeface="Arial" panose="020B0604020202020204" pitchFamily="34" charset="0"/>
              <a:buChar char="•"/>
            </a:pPr>
            <a:r>
              <a:rPr lang="en-US" b="0" i="0" dirty="0">
                <a:solidFill>
                  <a:srgbClr val="3D3D3D"/>
                </a:solidFill>
                <a:effectLst/>
                <a:latin typeface="Times" panose="02020603050405020304" pitchFamily="18" charset="0"/>
                <a:cs typeface="Times" panose="02020603050405020304" pitchFamily="18" charset="0"/>
              </a:rPr>
              <a:t>World Health Organization (WHO) has set the upper limits of drinking water standards at </a:t>
            </a:r>
            <a:r>
              <a:rPr lang="en-US" b="1" i="0" dirty="0">
                <a:solidFill>
                  <a:srgbClr val="3D3D3D"/>
                </a:solidFill>
                <a:effectLst/>
                <a:latin typeface="Times" panose="02020603050405020304" pitchFamily="18" charset="0"/>
                <a:cs typeface="Times" panose="02020603050405020304" pitchFamily="18" charset="0"/>
              </a:rPr>
              <a:t>1.5 mg/l, </a:t>
            </a:r>
            <a:r>
              <a:rPr lang="en-US" b="0" i="0" dirty="0">
                <a:solidFill>
                  <a:srgbClr val="3D3D3D"/>
                </a:solidFill>
                <a:effectLst/>
                <a:latin typeface="Times" panose="02020603050405020304" pitchFamily="18" charset="0"/>
                <a:cs typeface="Times" panose="02020603050405020304" pitchFamily="18" charset="0"/>
              </a:rPr>
              <a:t>and the Bureau of Indian Standards, has therefore, laid down Indian drinking water standards as </a:t>
            </a:r>
            <a:r>
              <a:rPr lang="en-US" b="1" i="0" dirty="0">
                <a:solidFill>
                  <a:srgbClr val="3D3D3D"/>
                </a:solidFill>
                <a:effectLst/>
                <a:latin typeface="Times" panose="02020603050405020304" pitchFamily="18" charset="0"/>
                <a:cs typeface="Times" panose="02020603050405020304" pitchFamily="18" charset="0"/>
              </a:rPr>
              <a:t>1.0 mg/l </a:t>
            </a:r>
            <a:r>
              <a:rPr lang="en-US" b="0" i="0" dirty="0">
                <a:solidFill>
                  <a:srgbClr val="3D3D3D"/>
                </a:solidFill>
                <a:effectLst/>
                <a:latin typeface="Times" panose="02020603050405020304" pitchFamily="18" charset="0"/>
                <a:cs typeface="Times" panose="02020603050405020304" pitchFamily="18" charset="0"/>
              </a:rPr>
              <a:t>as maximum permissible limit of fluoride with further remarks as ‘lesser the better’. </a:t>
            </a:r>
          </a:p>
          <a:p>
            <a:pPr marL="285750" indent="-285750" algn="l">
              <a:buFont typeface="Arial" panose="020B0604020202020204" pitchFamily="34" charset="0"/>
              <a:buChar char="•"/>
            </a:pPr>
            <a:r>
              <a:rPr lang="en-US" b="0" i="0" dirty="0">
                <a:solidFill>
                  <a:srgbClr val="3D3D3D"/>
                </a:solidFill>
                <a:effectLst/>
                <a:latin typeface="Times" panose="02020603050405020304" pitchFamily="18" charset="0"/>
                <a:cs typeface="Times" panose="02020603050405020304" pitchFamily="18" charset="0"/>
              </a:rPr>
              <a:t>Intake of fluoride higher than the optimum level is the main reason for dental and skeletal fluorosis. </a:t>
            </a:r>
          </a:p>
          <a:p>
            <a:pPr marL="285750" indent="-285750" algn="l">
              <a:buFont typeface="Arial" panose="020B0604020202020204" pitchFamily="34" charset="0"/>
              <a:buChar char="•"/>
            </a:pPr>
            <a:r>
              <a:rPr lang="en-US" b="0" i="0" dirty="0">
                <a:solidFill>
                  <a:srgbClr val="3D3D3D"/>
                </a:solidFill>
                <a:effectLst/>
                <a:latin typeface="Times" panose="02020603050405020304" pitchFamily="18" charset="0"/>
                <a:cs typeface="Times" panose="02020603050405020304" pitchFamily="18" charset="0"/>
              </a:rPr>
              <a:t>The main source in groundwater is from fluoride rich rocks. </a:t>
            </a:r>
            <a:endParaRPr lang="en-US" b="1" i="0" dirty="0">
              <a:effectLst/>
              <a:latin typeface="Times" panose="02020603050405020304" pitchFamily="18" charset="0"/>
              <a:cs typeface="Times" panose="02020603050405020304" pitchFamily="18" charset="0"/>
            </a:endParaRPr>
          </a:p>
          <a:p>
            <a:r>
              <a:rPr lang="en-US" b="1" dirty="0">
                <a:latin typeface="Times" panose="02020603050405020304" pitchFamily="18" charset="0"/>
                <a:cs typeface="Times" panose="02020603050405020304" pitchFamily="18" charset="0"/>
              </a:rPr>
              <a:t>Teeth </a:t>
            </a:r>
            <a:r>
              <a:rPr lang="en-US" b="1" i="0" dirty="0">
                <a:effectLst/>
                <a:latin typeface="Times" panose="02020603050405020304" pitchFamily="18" charset="0"/>
                <a:cs typeface="Times" panose="02020603050405020304" pitchFamily="18" charset="0"/>
              </a:rPr>
              <a:t>fluorosis</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Exposure to high concentrations of fluoride during childhood, when teeth are developing, </a:t>
            </a:r>
            <a:r>
              <a:rPr lang="en-US" b="0" i="0" u="none" strike="noStrike" dirty="0">
                <a:effectLst/>
                <a:latin typeface="Times" panose="02020603050405020304" pitchFamily="18" charset="0"/>
                <a:cs typeface="Times" panose="02020603050405020304" pitchFamily="18" charset="0"/>
                <a:hlinkClick r:id="rId3">
                  <a:extLst>
                    <a:ext uri="{A12FA001-AC4F-418D-AE19-62706E023703}">
                      <ahyp:hlinkClr xmlns:ahyp="http://schemas.microsoft.com/office/drawing/2018/hyperlinkcolor" val="tx"/>
                    </a:ext>
                  </a:extLst>
                </a:hlinkClick>
              </a:rPr>
              <a:t>can result in</a:t>
            </a:r>
            <a:r>
              <a:rPr lang="en-US" b="0" i="0" dirty="0">
                <a:effectLst/>
                <a:latin typeface="Times" panose="02020603050405020304" pitchFamily="18" charset="0"/>
                <a:cs typeface="Times" panose="02020603050405020304" pitchFamily="18" charset="0"/>
              </a:rPr>
              <a:t> mild dental fluorosis. </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There will be tiny white streaks or specks in the enamel of the tooth.</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This does not affect the health of the teeth, but the discoloration may be noticeable.</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Breastfeeding infants or making up formula milk with fluoride-free water can help protect small children from fluorosis.</a:t>
            </a:r>
          </a:p>
          <a:p>
            <a:pPr algn="l"/>
            <a:r>
              <a:rPr lang="en-US" b="1" i="0" dirty="0">
                <a:effectLst/>
                <a:latin typeface="Times" panose="02020603050405020304" pitchFamily="18" charset="0"/>
                <a:cs typeface="Times" panose="02020603050405020304" pitchFamily="18" charset="0"/>
              </a:rPr>
              <a:t>Skeletal fluorosis</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Excess exposure to fluoride </a:t>
            </a:r>
            <a:r>
              <a:rPr lang="en-US" dirty="0">
                <a:latin typeface="Times" panose="02020603050405020304" pitchFamily="18" charset="0"/>
                <a:cs typeface="Times" panose="02020603050405020304" pitchFamily="18" charset="0"/>
              </a:rPr>
              <a:t>can lead to a bone disease</a:t>
            </a:r>
            <a:r>
              <a:rPr lang="en-US" b="0" i="0" dirty="0">
                <a:effectLst/>
                <a:latin typeface="Times" panose="02020603050405020304" pitchFamily="18" charset="0"/>
                <a:cs typeface="Times" panose="02020603050405020304" pitchFamily="18" charset="0"/>
              </a:rPr>
              <a:t> known as skeletal fluorosis. </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Over many years, this can result in pain and damage to bones and joints.</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The bones may become hardened and less elastic, increasing the risk of </a:t>
            </a:r>
            <a:r>
              <a:rPr lang="en-US" b="0" i="0" u="none" strike="noStrike" dirty="0">
                <a:effectLst/>
                <a:latin typeface="Times" panose="02020603050405020304" pitchFamily="18" charset="0"/>
                <a:cs typeface="Times" panose="02020603050405020304" pitchFamily="18" charset="0"/>
                <a:hlinkClick r:id="rId4" tooltip="What is a fracture?">
                  <a:extLst>
                    <a:ext uri="{A12FA001-AC4F-418D-AE19-62706E023703}">
                      <ahyp:hlinkClr xmlns:ahyp="http://schemas.microsoft.com/office/drawing/2018/hyperlinkcolor" val="tx"/>
                    </a:ext>
                  </a:extLst>
                </a:hlinkClick>
              </a:rPr>
              <a:t>fractures</a:t>
            </a:r>
            <a:r>
              <a:rPr lang="en-US" b="0" i="0" dirty="0">
                <a:effectLst/>
                <a:latin typeface="Times" panose="02020603050405020304" pitchFamily="18" charset="0"/>
                <a:cs typeface="Times" panose="02020603050405020304" pitchFamily="18" charset="0"/>
              </a:rPr>
              <a:t>. </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If the bones thicken and bone tissue accumulates, this can contribute to impaired joint mobility.</a:t>
            </a:r>
          </a:p>
          <a:p>
            <a:pPr algn="l"/>
            <a:endParaRPr lang="en-US" b="0" i="0" dirty="0">
              <a:effectLs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6616847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b="1" dirty="0"/>
              <a:t>Waste land</a:t>
            </a:r>
            <a:r>
              <a:rPr lang="en-US" sz="1800" dirty="0"/>
              <a:t> is the land put to other non-agricultural uses which include rocky, arid and desert areas, roads, railways, industry etc. </a:t>
            </a:r>
          </a:p>
          <a:p>
            <a:endParaRPr lang="en-US" sz="1800" dirty="0"/>
          </a:p>
          <a:p>
            <a:r>
              <a:rPr lang="en-US" sz="1800" dirty="0"/>
              <a:t>Continuous use of land over a long period of time without taking appropriate measures to conserve and manage it, has resulted in land degradation.</a:t>
            </a:r>
          </a:p>
          <a:p>
            <a:r>
              <a:rPr lang="en-US" sz="1800" dirty="0"/>
              <a:t>Land Degradation and Conservation Measures</a:t>
            </a:r>
          </a:p>
          <a:p>
            <a:r>
              <a:rPr lang="en-US" sz="1800" dirty="0"/>
              <a:t>Human activities such as deforestation, overgrazing, mining and quarrying have contributed significantly to land degradation. </a:t>
            </a:r>
          </a:p>
          <a:p>
            <a:r>
              <a:rPr lang="en-US" sz="1800" dirty="0"/>
              <a:t>Mining sites leave deep scars and traces of over-burdening the land. </a:t>
            </a:r>
          </a:p>
          <a:p>
            <a:r>
              <a:rPr lang="en-US" sz="1800" dirty="0"/>
              <a:t>In recent years, industrial effluents as waste have become a major source of land and water pollution in many parts of the country.</a:t>
            </a:r>
          </a:p>
          <a:p>
            <a:endParaRPr lang="en-US" sz="1800" dirty="0"/>
          </a:p>
        </p:txBody>
      </p:sp>
      <p:sp>
        <p:nvSpPr>
          <p:cNvPr id="4" name="Date Placeholder 3"/>
          <p:cNvSpPr>
            <a:spLocks noGrp="1"/>
          </p:cNvSpPr>
          <p:nvPr>
            <p:ph type="dt" sz="half" idx="10"/>
          </p:nvPr>
        </p:nvSpPr>
        <p:spPr/>
        <p:txBody>
          <a:bodyPr/>
          <a:lstStyle/>
          <a:p>
            <a:fld id="{AB6D802B-59A1-4DAF-9266-2A8FF095AC81}"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Wasteland</a:t>
            </a:r>
            <a:r>
              <a:rPr kumimoji="0" lang="en-US" sz="3000" b="0" i="0" u="none" strike="noStrike" kern="1200" cap="none" spc="0" normalizeH="0" noProof="0" dirty="0">
                <a:ln>
                  <a:noFill/>
                </a:ln>
                <a:solidFill>
                  <a:schemeClr val="dk1"/>
                </a:solidFill>
                <a:effectLst/>
                <a:uLnTx/>
                <a:uFillTx/>
                <a:latin typeface="+mn-lt"/>
                <a:ea typeface="+mn-ea"/>
                <a:cs typeface="+mn-cs"/>
              </a:rPr>
              <a:t> and its conservation(</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FBBFF459-3205-4970-8910-D7D293113337}"/>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The earth is the primary condition and environment for crops that nourish humans as well as domestic animals and wildlife. Since the majority of plants can’t exist without earth, it is significant to use this resource sparingly. </a:t>
            </a:r>
          </a:p>
          <a:p>
            <a:r>
              <a:rPr lang="en-US" sz="1800" dirty="0"/>
              <a:t>The approach enables us to have enough food in the future, and material for technical needs, for example, household textile or fuel.</a:t>
            </a:r>
          </a:p>
          <a:p>
            <a:pPr fontAlgn="base"/>
            <a:r>
              <a:rPr lang="en-US" sz="1800" dirty="0"/>
              <a:t>The importance of soil conservation also relates to water supply, and earth layers function as natural filters to improve water quality. In its turn, water is necessary to dissolve nutrients for plants.</a:t>
            </a:r>
          </a:p>
          <a:p>
            <a:pPr fontAlgn="base"/>
            <a:r>
              <a:rPr lang="en-US" sz="1800" dirty="0"/>
              <a:t> Wise usage of land resources ensures its availability for the next generations, and thus affordable prices for food in the future. </a:t>
            </a:r>
          </a:p>
          <a:p>
            <a:pPr fontAlgn="base"/>
            <a:r>
              <a:rPr lang="en-US" sz="1800" dirty="0"/>
              <a:t>Another aspect is the aesthetic side, as abundant vegetation scenery pleases the eye far more than devastated and abandoned areas.</a:t>
            </a:r>
          </a:p>
          <a:p>
            <a:br>
              <a:rPr lang="en-US" sz="1800" dirty="0"/>
            </a:br>
            <a:endParaRPr lang="en-US" sz="1800" dirty="0"/>
          </a:p>
        </p:txBody>
      </p:sp>
      <p:sp>
        <p:nvSpPr>
          <p:cNvPr id="4" name="Date Placeholder 3"/>
          <p:cNvSpPr>
            <a:spLocks noGrp="1"/>
          </p:cNvSpPr>
          <p:nvPr>
            <p:ph type="dt" sz="half" idx="10"/>
          </p:nvPr>
        </p:nvSpPr>
        <p:spPr/>
        <p:txBody>
          <a:bodyPr/>
          <a:lstStyle/>
          <a:p>
            <a:fld id="{5A6587F7-71E3-4B3D-A7B3-A5CFCD32045F}"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Importance</a:t>
            </a:r>
            <a:r>
              <a:rPr kumimoji="0" lang="en-US" sz="3000" b="0" i="0" u="none" strike="noStrike" kern="1200" cap="none" spc="0" normalizeH="0" noProof="0" dirty="0">
                <a:ln>
                  <a:noFill/>
                </a:ln>
                <a:solidFill>
                  <a:schemeClr val="dk1"/>
                </a:solidFill>
                <a:effectLst/>
                <a:uLnTx/>
                <a:uFillTx/>
                <a:latin typeface="+mn-lt"/>
                <a:ea typeface="+mn-ea"/>
                <a:cs typeface="+mn-cs"/>
              </a:rPr>
              <a:t> of soil conservation</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C0F57B27-AE71-469E-9675-688BE0A6E422}"/>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181600"/>
          </a:xfrm>
        </p:spPr>
        <p:txBody>
          <a:bodyPr>
            <a:noAutofit/>
          </a:bodyPr>
          <a:lstStyle/>
          <a:p>
            <a:pPr fontAlgn="base"/>
            <a:r>
              <a:rPr lang="en-US" sz="1800" dirty="0"/>
              <a:t>Humankind in general and farmers in particular benefit from numerous advantages of soil conservation. This agricultural practice contributes to sustainability in a number of ways:</a:t>
            </a:r>
          </a:p>
          <a:p>
            <a:pPr fontAlgn="base"/>
            <a:r>
              <a:rPr lang="en-US" sz="1800" b="1" dirty="0"/>
              <a:t>Boosts earth quality and productivity</a:t>
            </a:r>
            <a:r>
              <a:rPr lang="en-US" sz="1800" dirty="0"/>
              <a:t>. Maintaining the natural environment for earth-dwelling organisms increases fertility and reduces the necessity of chemical fertilizing, thus boosting yields and saving costs at the same time.</a:t>
            </a:r>
          </a:p>
          <a:p>
            <a:pPr fontAlgn="base"/>
            <a:r>
              <a:rPr lang="en-US" sz="1800" b="1" dirty="0"/>
              <a:t>Mitigates erosion</a:t>
            </a:r>
            <a:r>
              <a:rPr lang="en-US" sz="1800" dirty="0"/>
              <a:t>. Soil conservation methods to reduce erosion and depletion help agriculturalists to avoid the expansion of new lands when territories become infertile.</a:t>
            </a:r>
          </a:p>
          <a:p>
            <a:pPr fontAlgn="base"/>
            <a:r>
              <a:rPr lang="en-US" sz="1800" b="1" dirty="0"/>
              <a:t>Promotes water infiltration and increases its storage</a:t>
            </a:r>
            <a:r>
              <a:rPr lang="en-US" sz="1800" dirty="0"/>
              <a:t>. The soil conservation technique of minimum tillage vs. conventional plowing affects soil moisture by reducing cracking and evaporation as well as rising the infiltration rate.</a:t>
            </a:r>
          </a:p>
          <a:p>
            <a:pPr fontAlgn="base"/>
            <a:r>
              <a:rPr lang="en-US" sz="1800" b="1" dirty="0"/>
              <a:t>Aids air and water purification</a:t>
            </a:r>
            <a:r>
              <a:rPr lang="en-US" sz="1800" dirty="0"/>
              <a:t>. The importance of soil conservation relates to water supplies, and the earth functions as a natural filter to purify water. </a:t>
            </a:r>
          </a:p>
          <a:p>
            <a:pPr fontAlgn="base"/>
            <a:r>
              <a:rPr lang="en-US" sz="1800" b="1" dirty="0"/>
              <a:t>Gives food and shelter for wildlife</a:t>
            </a:r>
            <a:r>
              <a:rPr lang="en-US" sz="1800" dirty="0"/>
              <a:t>. Land with growing vegetation is a living environment for animals; it is not only the source for nourishment but their home as well.</a:t>
            </a:r>
          </a:p>
          <a:p>
            <a:endParaRPr lang="en-US" sz="1800" dirty="0"/>
          </a:p>
        </p:txBody>
      </p:sp>
      <p:sp>
        <p:nvSpPr>
          <p:cNvPr id="4" name="Date Placeholder 3"/>
          <p:cNvSpPr>
            <a:spLocks noGrp="1"/>
          </p:cNvSpPr>
          <p:nvPr>
            <p:ph type="dt" sz="half" idx="10"/>
          </p:nvPr>
        </p:nvSpPr>
        <p:spPr/>
        <p:txBody>
          <a:bodyPr/>
          <a:lstStyle/>
          <a:p>
            <a:fld id="{C7232F34-83C3-463A-A88F-F3DB2102DF16}"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3000" dirty="0"/>
              <a:t>Benefits Of Soil Conservation(CO2)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FB64FBE7-0CE9-441F-9A7D-F15C37948535}"/>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906963"/>
          </a:xfrm>
        </p:spPr>
        <p:txBody>
          <a:bodyPr>
            <a:noAutofit/>
          </a:bodyPr>
          <a:lstStyle/>
          <a:p>
            <a:pPr fontAlgn="base"/>
            <a:r>
              <a:rPr lang="en-US" sz="1800" dirty="0"/>
              <a:t>Different types of soil conservation methods ensure long-term usage of land and keep it productive for future generations.</a:t>
            </a:r>
          </a:p>
          <a:p>
            <a:pPr fontAlgn="base"/>
            <a:r>
              <a:rPr lang="en-US" sz="1800" b="1" dirty="0"/>
              <a:t>Conservation Tillage</a:t>
            </a:r>
          </a:p>
          <a:p>
            <a:pPr fontAlgn="base"/>
            <a:r>
              <a:rPr lang="en-US" sz="1800" dirty="0"/>
              <a:t>The soil conservation technique aims at addressing wind and water erosion by covering the earth with vegetation (either crops or their residues) and limiting the number of tilling operations.</a:t>
            </a:r>
          </a:p>
          <a:p>
            <a:pPr fontAlgn="base"/>
            <a:r>
              <a:rPr lang="en-US" sz="1800" dirty="0"/>
              <a:t> Another significant aspect is to choose the proper time for field operations, depending on the soil types. </a:t>
            </a:r>
          </a:p>
          <a:p>
            <a:pPr fontAlgn="base"/>
            <a:r>
              <a:rPr lang="en-US" sz="1800" dirty="0"/>
              <a:t>For example, clay ones are better to till after harvesting while other types are better to plow before seeding. Also, handling wet soils leads to their compaction</a:t>
            </a:r>
          </a:p>
          <a:p>
            <a:pPr fontAlgn="base"/>
            <a:r>
              <a:rPr lang="en-US" sz="1800" dirty="0"/>
              <a:t>No till farming assists in soil conservation as well since it implies no or minimum disturbance and planting seeds into the crop residue. </a:t>
            </a:r>
          </a:p>
          <a:p>
            <a:pPr fontAlgn="base"/>
            <a:r>
              <a:rPr lang="en-US" sz="1800" dirty="0"/>
              <a:t>The basic idea is not to leave soil bare, as bare areas are highly prone to erosion, and plants keep it in place with their root systems. </a:t>
            </a:r>
          </a:p>
          <a:p>
            <a:pPr fontAlgn="base"/>
            <a:r>
              <a:rPr lang="en-US" sz="1800" dirty="0"/>
              <a:t>Additionally, vegetation accumulates moisture for future crops.</a:t>
            </a:r>
          </a:p>
        </p:txBody>
      </p:sp>
      <p:sp>
        <p:nvSpPr>
          <p:cNvPr id="4" name="Date Placeholder 3"/>
          <p:cNvSpPr>
            <a:spLocks noGrp="1"/>
          </p:cNvSpPr>
          <p:nvPr>
            <p:ph type="dt" sz="half" idx="10"/>
          </p:nvPr>
        </p:nvSpPr>
        <p:spPr/>
        <p:txBody>
          <a:bodyPr/>
          <a:lstStyle/>
          <a:p>
            <a:fld id="{D044612F-351B-4B89-8B9F-1F9E0808661A}"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Soil Conservation Practices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DF548169-F559-4644-AB77-BEC263CF28B5}"/>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fontAlgn="base"/>
            <a:r>
              <a:rPr lang="en-US" sz="1800" b="1" dirty="0"/>
              <a:t>Crop Rotation</a:t>
            </a:r>
          </a:p>
          <a:p>
            <a:pPr fontAlgn="base"/>
            <a:r>
              <a:rPr lang="en-US" sz="1800" dirty="0"/>
              <a:t>Crop rotation vs. mono cropping farming suggests changing agro species instead of planting one and the same for many subsequent seasons. Farmers applying this soil conservation method reap numerous benefits</a:t>
            </a:r>
          </a:p>
          <a:p>
            <a:pPr fontAlgn="base"/>
            <a:r>
              <a:rPr lang="en-US" sz="1800" b="1" dirty="0"/>
              <a:t>Cover Crops</a:t>
            </a:r>
          </a:p>
          <a:p>
            <a:pPr fontAlgn="base"/>
            <a:r>
              <a:rPr lang="en-US" sz="1800" dirty="0"/>
              <a:t>This soil conservation technique is another way to avoid bare soils and additionally benefit from planting cover crops – secondary species – in-between growing cash crops for different reasons like to:</a:t>
            </a:r>
          </a:p>
          <a:p>
            <a:pPr fontAlgn="base"/>
            <a:r>
              <a:rPr lang="en-US" sz="1800" dirty="0"/>
              <a:t>produce forage and grazing material for cattle;</a:t>
            </a:r>
          </a:p>
          <a:p>
            <a:pPr fontAlgn="base"/>
            <a:r>
              <a:rPr lang="en-US" sz="1800" dirty="0"/>
              <a:t>provide green manure;</a:t>
            </a:r>
          </a:p>
          <a:p>
            <a:pPr fontAlgn="base"/>
            <a:r>
              <a:rPr lang="en-US" sz="1800" dirty="0"/>
              <a:t>assist in weed control</a:t>
            </a:r>
          </a:p>
          <a:p>
            <a:pPr fontAlgn="base"/>
            <a:r>
              <a:rPr lang="en-US" sz="1800" dirty="0"/>
              <a:t>retain moisture;</a:t>
            </a:r>
          </a:p>
          <a:p>
            <a:pPr fontAlgn="base"/>
            <a:r>
              <a:rPr lang="en-US" sz="1800" dirty="0"/>
              <a:t>ensure a natural environment for microorganisms and minor animals;</a:t>
            </a:r>
          </a:p>
          <a:p>
            <a:pPr fontAlgn="base"/>
            <a:endParaRPr lang="en-US" sz="1800" dirty="0"/>
          </a:p>
        </p:txBody>
      </p:sp>
      <p:sp>
        <p:nvSpPr>
          <p:cNvPr id="4" name="Date Placeholder 3"/>
          <p:cNvSpPr>
            <a:spLocks noGrp="1"/>
          </p:cNvSpPr>
          <p:nvPr>
            <p:ph type="dt" sz="half" idx="10"/>
          </p:nvPr>
        </p:nvSpPr>
        <p:spPr/>
        <p:txBody>
          <a:bodyPr/>
          <a:lstStyle/>
          <a:p>
            <a:fld id="{500EBAA0-A18F-4EC3-8D64-ACDF0D366F15}"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Soil Conservation Practices(CO2..)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D7470BD2-12EE-4238-9B70-22BE77EA20CB}"/>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5241C2-BF97-4021-8D66-F3D3CF1F257C}"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37F6A13D-F92C-4D2A-A689-B3182897D5E4}"/>
              </a:ext>
            </a:extLst>
          </p:cNvPr>
          <p:cNvSpPr txBox="1"/>
          <p:nvPr/>
        </p:nvSpPr>
        <p:spPr>
          <a:xfrm>
            <a:off x="457200" y="1143000"/>
            <a:ext cx="8077200" cy="4801314"/>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Equitable Use of Resources for Sustainable Life Style</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In last 50 years, the consumption of resource in the society has increased many folds.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There is a big gap in the consumers lifestyle between developed and developing countries.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Urbanization has changed the life style of middle class population in developing countries creating more stress on the use of natural resources.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It has been estimated that More Developed Countries (MDC) of the world constitute only 22% of world’s population but they use 88% of natural resources.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 These countries use 73% of energy resources and command 85% of income and in turn they contribute very big proportion of pollution.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On the other hand less developed countries (LDCs) have moderate industrial growth and constitute 78% of world’s population and use only 12% of natural resources, 27% of energy and have only 15% of global income.</a:t>
            </a:r>
          </a:p>
          <a:p>
            <a:pPr marL="285750" indent="-285750">
              <a:buFont typeface="Arial" panose="020B0604020202020204" pitchFamily="34" charset="0"/>
              <a:buChar char="•"/>
            </a:pPr>
            <a:r>
              <a:rPr lang="en-IN" sz="1800" b="0" i="0" u="sng" strike="noStrike" dirty="0">
                <a:solidFill>
                  <a:srgbClr val="0563C1"/>
                </a:solidFill>
                <a:effectLst/>
                <a:latin typeface="Calibri" panose="020F0502020204030204" pitchFamily="34" charset="0"/>
                <a:hlinkClick r:id="rId3"/>
              </a:rPr>
              <a:t>http://ecoursesonline.iasri.res.in/mod/page/view.php?id=4539</a:t>
            </a:r>
            <a:r>
              <a:rPr lang="en-IN" dirty="0"/>
              <a:t> </a:t>
            </a:r>
            <a:br>
              <a:rPr lang="en-US" dirty="0"/>
            </a:br>
            <a:br>
              <a:rPr lang="en-US" dirty="0"/>
            </a:br>
            <a:endParaRPr lang="en-IN" dirty="0"/>
          </a:p>
        </p:txBody>
      </p:sp>
      <p:sp>
        <p:nvSpPr>
          <p:cNvPr id="12" name="Title 1">
            <a:extLst>
              <a:ext uri="{FF2B5EF4-FFF2-40B4-BE49-F238E27FC236}">
                <a16:creationId xmlns:a16="http://schemas.microsoft.com/office/drawing/2014/main" id="{39537CA7-7186-4D6C-ABF2-0D97DC1CCFE4}"/>
              </a:ext>
            </a:extLst>
          </p:cNvPr>
          <p:cNvSpPr txBox="1">
            <a:spLocks/>
          </p:cNvSpPr>
          <p:nvPr/>
        </p:nvSpPr>
        <p:spPr>
          <a:xfrm>
            <a:off x="1371600" y="0"/>
            <a:ext cx="7772400" cy="1066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i="0" dirty="0">
                <a:solidFill>
                  <a:srgbClr val="000000"/>
                </a:solidFill>
                <a:effectLst/>
                <a:latin typeface="times new roman" panose="02020603050405020304" pitchFamily="18" charset="0"/>
              </a:rPr>
              <a:t>Equitable Use of Resources for Sustainable Life Style</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Footer Placeholder 1">
            <a:extLst>
              <a:ext uri="{FF2B5EF4-FFF2-40B4-BE49-F238E27FC236}">
                <a16:creationId xmlns:a16="http://schemas.microsoft.com/office/drawing/2014/main" id="{C39DEA69-0125-4020-AF0F-3CC198A5902A}"/>
              </a:ext>
            </a:extLst>
          </p:cNvPr>
          <p:cNvSpPr>
            <a:spLocks noGrp="1"/>
          </p:cNvSpPr>
          <p:nvPr>
            <p:ph type="ftr" sz="quarter" idx="11"/>
          </p:nvPr>
        </p:nvSpPr>
        <p:spPr/>
        <p:txBody>
          <a:bodyPr/>
          <a:lstStyle/>
          <a:p>
            <a:r>
              <a:rPr lang="fr-FR"/>
              <a:t>Dr. P.P. Giri      EVS (ANC 0302)           Unit II</a:t>
            </a: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3864A1-3FB9-40F4-B2EB-2132773F5200}"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0"/>
            <a:ext cx="7772400" cy="1066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i="0" dirty="0">
                <a:solidFill>
                  <a:srgbClr val="000000"/>
                </a:solidFill>
                <a:effectLst/>
                <a:latin typeface="times new roman" panose="02020603050405020304" pitchFamily="18" charset="0"/>
              </a:rPr>
              <a:t>Equitable Use of Resources for Sustainable Life Style</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37F6A13D-F92C-4D2A-A689-B3182897D5E4}"/>
              </a:ext>
            </a:extLst>
          </p:cNvPr>
          <p:cNvSpPr txBox="1"/>
          <p:nvPr/>
        </p:nvSpPr>
        <p:spPr>
          <a:xfrm>
            <a:off x="533400" y="1028400"/>
            <a:ext cx="8229600" cy="4801314"/>
          </a:xfrm>
          <a:prstGeom prst="rect">
            <a:avLst/>
          </a:prstGeom>
          <a:noFill/>
        </p:spPr>
        <p:txBody>
          <a:bodyPr wrap="square">
            <a:spAutoFit/>
          </a:bodyPr>
          <a:lstStyle/>
          <a:p>
            <a:endParaRPr lang="en-US" b="1" i="0"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There is a huge gap between rich and poor.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In this age of development the rich have gone richer and the poor is becoming more poorer.</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This has lead to </a:t>
            </a:r>
            <a:r>
              <a:rPr lang="en-US" b="1" i="0" dirty="0">
                <a:solidFill>
                  <a:srgbClr val="000000"/>
                </a:solidFill>
                <a:effectLst/>
                <a:latin typeface="times new roman" panose="02020603050405020304" pitchFamily="18" charset="0"/>
              </a:rPr>
              <a:t>unsustainable growth</a:t>
            </a:r>
            <a:r>
              <a:rPr lang="en-US" b="0" i="0" dirty="0">
                <a:solidFill>
                  <a:srgbClr val="000000"/>
                </a:solidFill>
                <a:effectLst/>
                <a:latin typeface="times new roman" panose="02020603050405020304" pitchFamily="18" charset="0"/>
              </a:rPr>
              <a:t>.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There is an increasing global concern about the management of natural resources.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 solution to this problem is to have more equitable distribution of resources and income. </a:t>
            </a:r>
          </a:p>
          <a:p>
            <a:r>
              <a:rPr lang="en-US" b="1" i="0" dirty="0">
                <a:solidFill>
                  <a:srgbClr val="000000"/>
                </a:solidFill>
                <a:effectLst/>
                <a:latin typeface="times new roman" panose="02020603050405020304" pitchFamily="18" charset="0"/>
              </a:rPr>
              <a:t>Two major causes of unsustainability </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O</a:t>
            </a:r>
            <a:r>
              <a:rPr lang="en-US" b="0" i="0" dirty="0">
                <a:solidFill>
                  <a:srgbClr val="000000"/>
                </a:solidFill>
                <a:effectLst/>
                <a:latin typeface="times new roman" panose="02020603050405020304" pitchFamily="18" charset="0"/>
              </a:rPr>
              <a:t>ver population in poor countries </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O</a:t>
            </a:r>
            <a:r>
              <a:rPr lang="en-US" b="0" i="0" dirty="0">
                <a:solidFill>
                  <a:srgbClr val="000000"/>
                </a:solidFill>
                <a:effectLst/>
                <a:latin typeface="times new roman" panose="02020603050405020304" pitchFamily="18" charset="0"/>
              </a:rPr>
              <a:t>ver consumption of resources by rich countries. </a:t>
            </a:r>
          </a:p>
          <a:p>
            <a:r>
              <a:rPr lang="en-US" b="1" i="0" dirty="0">
                <a:solidFill>
                  <a:srgbClr val="000000"/>
                </a:solidFill>
                <a:effectLst/>
                <a:latin typeface="times new roman" panose="02020603050405020304" pitchFamily="18" charset="0"/>
              </a:rPr>
              <a:t>For equitable use of natural resources </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M</a:t>
            </a:r>
            <a:r>
              <a:rPr lang="en-US" b="0" i="0" dirty="0">
                <a:solidFill>
                  <a:srgbClr val="000000"/>
                </a:solidFill>
                <a:effectLst/>
                <a:latin typeface="times new roman" panose="02020603050405020304" pitchFamily="18" charset="0"/>
              </a:rPr>
              <a:t>ore developed countries/rich people have to lower down their level of consumption to bare minimum so that these resources can be shared by poor people to satisfy their needs.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Time has come to think that it is need of the hour that rich and poor should make equitable use of resources for sustainable development of mankind.</a:t>
            </a:r>
            <a:endParaRPr lang="en-IN" dirty="0"/>
          </a:p>
        </p:txBody>
      </p:sp>
      <p:sp>
        <p:nvSpPr>
          <p:cNvPr id="2" name="Footer Placeholder 1">
            <a:extLst>
              <a:ext uri="{FF2B5EF4-FFF2-40B4-BE49-F238E27FC236}">
                <a16:creationId xmlns:a16="http://schemas.microsoft.com/office/drawing/2014/main" id="{E770793C-6EAC-40C7-9576-5991C39A2D4F}"/>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45600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534400" cy="5105400"/>
          </a:xfrm>
        </p:spPr>
        <p:txBody>
          <a:bodyPr>
            <a:normAutofit/>
          </a:bodyPr>
          <a:lstStyle/>
          <a:p>
            <a:pPr algn="just"/>
            <a:r>
              <a:rPr lang="en-US" sz="2800" dirty="0"/>
              <a:t>Environmental engineering is the application of science and engineering principles to improve the environment (air, water, and/or land resources), to provide healthful water, air, and land for human habitation and for other organisms, and to remediate polluted sites.</a:t>
            </a:r>
            <a:endParaRPr lang="en-US" sz="1800" dirty="0"/>
          </a:p>
        </p:txBody>
      </p:sp>
      <p:sp>
        <p:nvSpPr>
          <p:cNvPr id="6" name="Date Placeholder 5"/>
          <p:cNvSpPr>
            <a:spLocks noGrp="1"/>
          </p:cNvSpPr>
          <p:nvPr>
            <p:ph type="dt" sz="half" idx="10"/>
          </p:nvPr>
        </p:nvSpPr>
        <p:spPr/>
        <p:txBody>
          <a:bodyPr/>
          <a:lstStyle/>
          <a:p>
            <a:fld id="{91C706F0-8880-49C4-9162-7508ADE6FC84}" type="datetime1">
              <a:rPr lang="en-US" smtClean="0"/>
              <a:t>11/17/2021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Applications for Emerging Technology</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Dr. P.P. Giri      EVS (ANC 0302)           Unit II</a:t>
            </a:r>
            <a:endParaRPr lang="en-US" dirty="0"/>
          </a:p>
        </p:txBody>
      </p:sp>
    </p:spTree>
    <p:extLst>
      <p:ext uri="{BB962C8B-B14F-4D97-AF65-F5344CB8AC3E}">
        <p14:creationId xmlns:p14="http://schemas.microsoft.com/office/powerpoint/2010/main" val="12896935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694659"/>
            <a:ext cx="8911524" cy="2734341"/>
          </a:xfrm>
        </p:spPr>
        <p:txBody>
          <a:bodyPr>
            <a:normAutofit fontScale="85000" lnSpcReduction="20000"/>
          </a:bodyPr>
          <a:lstStyle/>
          <a:p>
            <a:pPr marL="0" indent="0" algn="just">
              <a:buNone/>
            </a:pPr>
            <a:r>
              <a:rPr lang="en-US" sz="2600" b="1" dirty="0">
                <a:latin typeface="Times New Roman" panose="02020603050405020304" pitchFamily="18" charset="0"/>
                <a:cs typeface="Times New Roman" panose="02020603050405020304" pitchFamily="18" charset="0"/>
              </a:rPr>
              <a:t>Fossil fuels</a:t>
            </a:r>
          </a:p>
          <a:p>
            <a:pPr marL="446088" lvl="1" indent="-342900">
              <a:buFont typeface="Arial" panose="020B0604020202020204" pitchFamily="34" charset="0"/>
              <a:buChar char="•"/>
              <a:tabLst>
                <a:tab pos="361950" algn="l"/>
                <a:tab pos="808038" algn="l"/>
              </a:tabLst>
            </a:pPr>
            <a:r>
              <a:rPr lang="en-US" sz="2200" dirty="0">
                <a:latin typeface="Times New Roman" panose="02020603050405020304" pitchFamily="18" charset="0"/>
                <a:cs typeface="Times New Roman" panose="02020603050405020304" pitchFamily="18" charset="0"/>
              </a:rPr>
              <a:t>Fossil fuels are the fuels formed by natural resources, these fuels are formed in the Earth crust over millions of years from decayed organisms &amp; produce carbon dioxide on burning.</a:t>
            </a:r>
          </a:p>
          <a:p>
            <a:pPr marL="503238"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fossil fuel is a formed by </a:t>
            </a:r>
            <a:r>
              <a:rPr lang="en-US" sz="2200" dirty="0">
                <a:latin typeface="Times New Roman" panose="02020603050405020304" pitchFamily="18" charset="0"/>
                <a:cs typeface="Times New Roman" panose="02020603050405020304" pitchFamily="18" charset="0"/>
                <a:hlinkClick r:id="rId3" tooltip="Natural">
                  <a:extLst>
                    <a:ext uri="{A12FA001-AC4F-418D-AE19-62706E023703}">
                      <ahyp:hlinkClr xmlns:ahyp="http://schemas.microsoft.com/office/drawing/2018/hyperlinkcolor" val="tx"/>
                    </a:ext>
                  </a:extLst>
                </a:hlinkClick>
              </a:rPr>
              <a:t>natural</a:t>
            </a:r>
            <a:r>
              <a:rPr lang="en-US" sz="2200" dirty="0">
                <a:latin typeface="Times New Roman" panose="02020603050405020304" pitchFamily="18" charset="0"/>
                <a:cs typeface="Times New Roman" panose="02020603050405020304" pitchFamily="18" charset="0"/>
              </a:rPr>
              <a:t> processes,  the dead plants by exposure to heat and pressure in the </a:t>
            </a:r>
            <a:r>
              <a:rPr lang="en-US" sz="2200" dirty="0">
                <a:latin typeface="Times New Roman" panose="02020603050405020304" pitchFamily="18" charset="0"/>
                <a:cs typeface="Times New Roman" panose="02020603050405020304" pitchFamily="18" charset="0"/>
                <a:hlinkClick r:id="rId4" tooltip="Earth's crust">
                  <a:extLst>
                    <a:ext uri="{A12FA001-AC4F-418D-AE19-62706E023703}">
                      <ahyp:hlinkClr xmlns:ahyp="http://schemas.microsoft.com/office/drawing/2018/hyperlinkcolor" val="tx"/>
                    </a:ext>
                  </a:extLst>
                </a:hlinkClick>
              </a:rPr>
              <a:t>Earth's crust</a:t>
            </a:r>
            <a:r>
              <a:rPr lang="en-US" sz="2200" dirty="0">
                <a:latin typeface="Times New Roman" panose="02020603050405020304" pitchFamily="18" charset="0"/>
                <a:cs typeface="Times New Roman" panose="02020603050405020304" pitchFamily="18" charset="0"/>
              </a:rPr>
              <a:t> over millions of years. </a:t>
            </a:r>
          </a:p>
          <a:p>
            <a:pPr marL="446088" lvl="1" indent="11113">
              <a:buFont typeface="Arial" panose="020B0604020202020204" pitchFamily="34" charset="0"/>
              <a:buChar char="•"/>
              <a:tabLst>
                <a:tab pos="265113" algn="l"/>
              </a:tabLst>
            </a:pPr>
            <a:r>
              <a:rPr lang="en-US" sz="2200" dirty="0">
                <a:latin typeface="Times New Roman" panose="02020603050405020304" pitchFamily="18" charset="0"/>
                <a:cs typeface="Times New Roman" panose="02020603050405020304" pitchFamily="18" charset="0"/>
              </a:rPr>
              <a:t>Like </a:t>
            </a:r>
            <a:r>
              <a:rPr lang="en-US" sz="2200" dirty="0">
                <a:latin typeface="Times New Roman" panose="02020603050405020304" pitchFamily="18" charset="0"/>
                <a:cs typeface="Times New Roman" panose="02020603050405020304" pitchFamily="18" charset="0"/>
                <a:hlinkClick r:id="rId5" tooltip="Anaerobic decomposition">
                  <a:extLst>
                    <a:ext uri="{A12FA001-AC4F-418D-AE19-62706E023703}">
                      <ahyp:hlinkClr xmlns:ahyp="http://schemas.microsoft.com/office/drawing/2018/hyperlinkcolor" val="tx"/>
                    </a:ext>
                  </a:extLst>
                </a:hlinkClick>
              </a:rPr>
              <a:t>anaerobic decomposition</a:t>
            </a:r>
            <a:r>
              <a:rPr lang="en-US" sz="2200" dirty="0">
                <a:latin typeface="Times New Roman" panose="02020603050405020304" pitchFamily="18" charset="0"/>
                <a:cs typeface="Times New Roman" panose="02020603050405020304" pitchFamily="18" charset="0"/>
              </a:rPr>
              <a:t> of buried dead </a:t>
            </a:r>
            <a:r>
              <a:rPr lang="en-US" sz="2200" dirty="0">
                <a:latin typeface="Times New Roman" panose="02020603050405020304" pitchFamily="18" charset="0"/>
                <a:cs typeface="Times New Roman" panose="02020603050405020304" pitchFamily="18" charset="0"/>
                <a:hlinkClick r:id="rId6" tooltip="Organism">
                  <a:extLst>
                    <a:ext uri="{A12FA001-AC4F-418D-AE19-62706E023703}">
                      <ahyp:hlinkClr xmlns:ahyp="http://schemas.microsoft.com/office/drawing/2018/hyperlinkcolor" val="tx"/>
                    </a:ext>
                  </a:extLst>
                </a:hlinkClick>
              </a:rPr>
              <a:t>organisms</a:t>
            </a:r>
            <a:r>
              <a:rPr lang="en-US" sz="2200" dirty="0">
                <a:latin typeface="Times New Roman" panose="02020603050405020304" pitchFamily="18" charset="0"/>
                <a:cs typeface="Times New Roman" panose="02020603050405020304" pitchFamily="18" charset="0"/>
              </a:rPr>
              <a:t>, containing </a:t>
            </a:r>
            <a:r>
              <a:rPr lang="en-US" sz="2200" dirty="0">
                <a:latin typeface="Times New Roman" panose="02020603050405020304" pitchFamily="18" charset="0"/>
                <a:cs typeface="Times New Roman" panose="02020603050405020304" pitchFamily="18" charset="0"/>
                <a:hlinkClick r:id="rId7" tooltip="Organic molecules">
                  <a:extLst>
                    <a:ext uri="{A12FA001-AC4F-418D-AE19-62706E023703}">
                      <ahyp:hlinkClr xmlns:ahyp="http://schemas.microsoft.com/office/drawing/2018/hyperlinkcolor" val="tx"/>
                    </a:ext>
                  </a:extLst>
                </a:hlinkClick>
              </a:rPr>
              <a:t>organic molecules</a:t>
            </a:r>
            <a:r>
              <a:rPr lang="en-US" sz="2200" dirty="0">
                <a:latin typeface="Times New Roman" panose="02020603050405020304" pitchFamily="18" charset="0"/>
                <a:cs typeface="Times New Roman" panose="02020603050405020304" pitchFamily="18" charset="0"/>
              </a:rPr>
              <a:t> originating in ancient </a:t>
            </a:r>
            <a:r>
              <a:rPr lang="en-US" sz="2200" dirty="0">
                <a:latin typeface="Times New Roman" panose="02020603050405020304" pitchFamily="18" charset="0"/>
                <a:cs typeface="Times New Roman" panose="02020603050405020304" pitchFamily="18" charset="0"/>
                <a:hlinkClick r:id="rId8" tooltip="Photosynthesis">
                  <a:extLst>
                    <a:ext uri="{A12FA001-AC4F-418D-AE19-62706E023703}">
                      <ahyp:hlinkClr xmlns:ahyp="http://schemas.microsoft.com/office/drawing/2018/hyperlinkcolor" val="tx"/>
                    </a:ext>
                  </a:extLst>
                </a:hlinkClick>
              </a:rPr>
              <a:t>photosynthesis</a:t>
            </a:r>
            <a:r>
              <a:rPr lang="en-US" sz="2200" dirty="0">
                <a:latin typeface="Times New Roman" panose="02020603050405020304" pitchFamily="18" charset="0"/>
                <a:cs typeface="Times New Roman" panose="02020603050405020304" pitchFamily="18" charset="0"/>
              </a:rPr>
              <a:t> that release energy in </a:t>
            </a:r>
            <a:r>
              <a:rPr lang="en-US" sz="2200" dirty="0">
                <a:latin typeface="Times New Roman" panose="02020603050405020304" pitchFamily="18" charset="0"/>
                <a:cs typeface="Times New Roman" panose="02020603050405020304" pitchFamily="18" charset="0"/>
                <a:hlinkClick r:id="rId9" tooltip="Combustion">
                  <a:extLst>
                    <a:ext uri="{A12FA001-AC4F-418D-AE19-62706E023703}">
                      <ahyp:hlinkClr xmlns:ahyp="http://schemas.microsoft.com/office/drawing/2018/hyperlinkcolor" val="tx"/>
                    </a:ext>
                  </a:extLst>
                </a:hlinkClick>
              </a:rPr>
              <a:t>combustion</a:t>
            </a:r>
            <a:r>
              <a:rPr lang="en-US" sz="2200" dirty="0">
                <a:latin typeface="Times New Roman" panose="02020603050405020304" pitchFamily="18" charset="0"/>
                <a:cs typeface="Times New Roman" panose="02020603050405020304" pitchFamily="18" charset="0"/>
              </a:rPr>
              <a:t>. </a:t>
            </a:r>
          </a:p>
          <a:p>
            <a:pPr marL="446088"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Such organisms and their resulting fossil fuels typically have an age of millions of years, and sometimes more than 650 million years. </a:t>
            </a:r>
          </a:p>
          <a:p>
            <a:pPr lvl="1" algn="just"/>
            <a:endParaRPr lang="en-US" sz="2200" dirty="0"/>
          </a:p>
          <a:p>
            <a:pPr lvl="2" algn="just"/>
            <a:endParaRPr lang="en-US" sz="3600" dirty="0"/>
          </a:p>
        </p:txBody>
      </p:sp>
      <p:pic>
        <p:nvPicPr>
          <p:cNvPr id="11" name="Picture 2" descr="E:\NIET\Project\xLogo11.png.pagespeed.ic.pydHLuCQEZ.png"/>
          <p:cNvPicPr>
            <a:picLocks noChangeAspect="1" noChangeArrowheads="1"/>
          </p:cNvPicPr>
          <p:nvPr/>
        </p:nvPicPr>
        <p:blipFill>
          <a:blip r:embed="rId10"/>
          <a:srcRect/>
          <a:stretch>
            <a:fillRect/>
          </a:stretch>
        </p:blipFill>
        <p:spPr bwMode="auto">
          <a:xfrm>
            <a:off x="0" y="0"/>
            <a:ext cx="1447800" cy="817163"/>
          </a:xfrm>
          <a:prstGeom prst="rect">
            <a:avLst/>
          </a:prstGeom>
          <a:noFill/>
        </p:spPr>
      </p:pic>
      <p:pic>
        <p:nvPicPr>
          <p:cNvPr id="3074" name="Picture 2" descr="We are Decades Away from a Cure for our Fossil Fuel Addiction ..."/>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3429000"/>
            <a:ext cx="7692324" cy="273434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538586C1-12FC-43AD-A0F1-C6BB6C40486A}"/>
              </a:ext>
            </a:extLst>
          </p:cNvPr>
          <p:cNvSpPr txBox="1">
            <a:spLocks/>
          </p:cNvSpPr>
          <p:nvPr/>
        </p:nvSpPr>
        <p:spPr>
          <a:xfrm>
            <a:off x="1371600" y="762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Non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954ECC36-23C3-47B9-9601-E49A2F954E7C}"/>
              </a:ext>
            </a:extLst>
          </p:cNvPr>
          <p:cNvSpPr>
            <a:spLocks noGrp="1"/>
          </p:cNvSpPr>
          <p:nvPr>
            <p:ph type="dt" sz="half" idx="10"/>
          </p:nvPr>
        </p:nvSpPr>
        <p:spPr/>
        <p:txBody>
          <a:bodyPr/>
          <a:lstStyle/>
          <a:p>
            <a:fld id="{BB26AD52-1EEC-4034-9ACF-FC23709816D9}" type="datetime1">
              <a:rPr lang="en-US" smtClean="0"/>
              <a:t>11/17/2021</a:t>
            </a:fld>
            <a:endParaRPr lang="en-US"/>
          </a:p>
        </p:txBody>
      </p:sp>
      <p:sp>
        <p:nvSpPr>
          <p:cNvPr id="4" name="Footer Placeholder 3">
            <a:extLst>
              <a:ext uri="{FF2B5EF4-FFF2-40B4-BE49-F238E27FC236}">
                <a16:creationId xmlns:a16="http://schemas.microsoft.com/office/drawing/2014/main" id="{AB508F59-1F2C-4320-980F-F5492D1AB7E2}"/>
              </a:ext>
            </a:extLst>
          </p:cNvPr>
          <p:cNvSpPr>
            <a:spLocks noGrp="1"/>
          </p:cNvSpPr>
          <p:nvPr>
            <p:ph type="ftr" sz="quarter" idx="11"/>
          </p:nvPr>
        </p:nvSpPr>
        <p:spPr/>
        <p:txBody>
          <a:bodyPr/>
          <a:lstStyle/>
          <a:p>
            <a:r>
              <a:rPr lang="fr-FR"/>
              <a:t>Dr. P.P. Giri      EVS (ANC 0302)           Unit II</a:t>
            </a:r>
            <a:endParaRPr lang="en-US"/>
          </a:p>
        </p:txBody>
      </p:sp>
      <p:sp>
        <p:nvSpPr>
          <p:cNvPr id="5" name="Slide Number Placeholder 4">
            <a:extLst>
              <a:ext uri="{FF2B5EF4-FFF2-40B4-BE49-F238E27FC236}">
                <a16:creationId xmlns:a16="http://schemas.microsoft.com/office/drawing/2014/main" id="{458B5AF5-9DAF-45DF-B5F5-334F97A3D6AF}"/>
              </a:ext>
            </a:extLst>
          </p:cNvPr>
          <p:cNvSpPr>
            <a:spLocks noGrp="1"/>
          </p:cNvSpPr>
          <p:nvPr>
            <p:ph type="sldNum" sz="quarter" idx="12"/>
          </p:nvPr>
        </p:nvSpPr>
        <p:spPr/>
        <p:txBody>
          <a:bodyPr/>
          <a:lstStyle/>
          <a:p>
            <a:fld id="{B6F15528-21DE-4FAA-801E-634DDDAF4B2B}" type="slidenum">
              <a:rPr lang="en-US" smtClean="0"/>
              <a:pPr/>
              <a:t>90</a:t>
            </a:fld>
            <a:endParaRPr lang="en-US"/>
          </a:p>
        </p:txBody>
      </p:sp>
    </p:spTree>
    <p:extLst>
      <p:ext uri="{BB962C8B-B14F-4D97-AF65-F5344CB8AC3E}">
        <p14:creationId xmlns:p14="http://schemas.microsoft.com/office/powerpoint/2010/main" val="29895114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63610"/>
            <a:ext cx="8229600" cy="5162553"/>
          </a:xfrm>
        </p:spPr>
        <p:txBody>
          <a:bodyPr>
            <a:normAutofit fontScale="85000" lnSpcReduction="10000"/>
          </a:bodyPr>
          <a:lstStyle/>
          <a:p>
            <a:pPr marL="0" indent="0" algn="just">
              <a:buNone/>
            </a:pPr>
            <a:r>
              <a:rPr lang="en-US" sz="2400" b="1" dirty="0">
                <a:latin typeface="Times New Roman" panose="02020603050405020304" pitchFamily="18" charset="0"/>
                <a:cs typeface="Times New Roman" panose="02020603050405020304" pitchFamily="18" charset="0"/>
              </a:rPr>
              <a:t>Fossil fuels :</a:t>
            </a:r>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Fossil fuels contain high percentages of </a:t>
            </a:r>
            <a:r>
              <a:rPr lang="en-US" sz="2400" b="0" i="0" u="none" strike="noStrike" dirty="0">
                <a:effectLst/>
                <a:latin typeface="Times New Roman" panose="02020603050405020304" pitchFamily="18" charset="0"/>
                <a:cs typeface="Times New Roman" panose="02020603050405020304" pitchFamily="18" charset="0"/>
                <a:hlinkClick r:id="rId2" tooltip="Carbon">
                  <a:extLst>
                    <a:ext uri="{A12FA001-AC4F-418D-AE19-62706E023703}">
                      <ahyp:hlinkClr xmlns:ahyp="http://schemas.microsoft.com/office/drawing/2018/hyperlinkcolor" val="tx"/>
                    </a:ext>
                  </a:extLst>
                </a:hlinkClick>
              </a:rPr>
              <a:t>carbon</a:t>
            </a:r>
            <a:r>
              <a:rPr lang="en-US" sz="2400" b="0" i="0" dirty="0">
                <a:effectLst/>
                <a:latin typeface="Times New Roman" panose="02020603050405020304" pitchFamily="18" charset="0"/>
                <a:cs typeface="Times New Roman" panose="02020603050405020304" pitchFamily="18" charset="0"/>
              </a:rPr>
              <a:t> and include </a:t>
            </a:r>
            <a:r>
              <a:rPr lang="en-US" sz="2400" b="0" i="0" u="none" strike="noStrike" dirty="0">
                <a:effectLst/>
                <a:latin typeface="Times New Roman" panose="02020603050405020304" pitchFamily="18" charset="0"/>
                <a:cs typeface="Times New Roman" panose="02020603050405020304" pitchFamily="18" charset="0"/>
                <a:hlinkClick r:id="rId3" tooltip="Petroleum">
                  <a:extLst>
                    <a:ext uri="{A12FA001-AC4F-418D-AE19-62706E023703}">
                      <ahyp:hlinkClr xmlns:ahyp="http://schemas.microsoft.com/office/drawing/2018/hyperlinkcolor" val="tx"/>
                    </a:ext>
                  </a:extLst>
                </a:hlinkClick>
              </a:rPr>
              <a:t>petroleum</a:t>
            </a:r>
            <a:r>
              <a:rPr lang="en-US" sz="2400" b="0" i="0" dirty="0">
                <a:effectLst/>
                <a:latin typeface="Times New Roman" panose="02020603050405020304" pitchFamily="18" charset="0"/>
                <a:cs typeface="Times New Roman" panose="02020603050405020304" pitchFamily="18" charset="0"/>
              </a:rPr>
              <a:t>, </a:t>
            </a:r>
            <a:r>
              <a:rPr lang="en-US" sz="2400" b="0" i="0" u="none" strike="noStrike" dirty="0">
                <a:effectLst/>
                <a:latin typeface="Times New Roman" panose="02020603050405020304" pitchFamily="18" charset="0"/>
                <a:cs typeface="Times New Roman" panose="02020603050405020304" pitchFamily="18" charset="0"/>
                <a:hlinkClick r:id="rId4" tooltip="Coal">
                  <a:extLst>
                    <a:ext uri="{A12FA001-AC4F-418D-AE19-62706E023703}">
                      <ahyp:hlinkClr xmlns:ahyp="http://schemas.microsoft.com/office/drawing/2018/hyperlinkcolor" val="tx"/>
                    </a:ext>
                  </a:extLst>
                </a:hlinkClick>
              </a:rPr>
              <a:t>coal</a:t>
            </a:r>
            <a:r>
              <a:rPr lang="en-US" sz="2400" b="0" i="0" dirty="0">
                <a:effectLst/>
                <a:latin typeface="Times New Roman" panose="02020603050405020304" pitchFamily="18" charset="0"/>
                <a:cs typeface="Times New Roman" panose="02020603050405020304" pitchFamily="18" charset="0"/>
              </a:rPr>
              <a:t>, and </a:t>
            </a:r>
            <a:r>
              <a:rPr lang="en-US" sz="2400" b="0" i="0" u="none" strike="noStrike" dirty="0">
                <a:effectLst/>
                <a:latin typeface="Times New Roman" panose="02020603050405020304" pitchFamily="18" charset="0"/>
                <a:cs typeface="Times New Roman" panose="02020603050405020304" pitchFamily="18" charset="0"/>
                <a:hlinkClick r:id="rId5" tooltip="Natural gas">
                  <a:extLst>
                    <a:ext uri="{A12FA001-AC4F-418D-AE19-62706E023703}">
                      <ahyp:hlinkClr xmlns:ahyp="http://schemas.microsoft.com/office/drawing/2018/hyperlinkcolor" val="tx"/>
                    </a:ext>
                  </a:extLst>
                </a:hlinkClick>
              </a:rPr>
              <a:t>natural gas</a:t>
            </a:r>
            <a:r>
              <a:rPr lang="en-US" sz="2400" b="0" i="0" dirty="0">
                <a:effectLst/>
                <a:latin typeface="Times New Roman" panose="02020603050405020304" pitchFamily="18" charset="0"/>
                <a:cs typeface="Times New Roman" panose="02020603050405020304" pitchFamily="18" charset="0"/>
              </a:rPr>
              <a:t>.</a:t>
            </a:r>
          </a:p>
          <a:p>
            <a:pPr algn="just"/>
            <a:r>
              <a:rPr lang="en-US" sz="2400" b="0" i="0" dirty="0">
                <a:effectLst/>
                <a:latin typeface="Times New Roman" panose="02020603050405020304" pitchFamily="18" charset="0"/>
                <a:cs typeface="Times New Roman" panose="02020603050405020304" pitchFamily="18" charset="0"/>
              </a:rPr>
              <a:t>Commonly used derivatives of fossil fuels include </a:t>
            </a:r>
            <a:r>
              <a:rPr lang="en-US" sz="2400" b="0" i="0" u="none" strike="noStrike" dirty="0">
                <a:effectLst/>
                <a:latin typeface="Times New Roman" panose="02020603050405020304" pitchFamily="18" charset="0"/>
                <a:cs typeface="Times New Roman" panose="02020603050405020304" pitchFamily="18" charset="0"/>
                <a:hlinkClick r:id="rId6" tooltip="Kerosene">
                  <a:extLst>
                    <a:ext uri="{A12FA001-AC4F-418D-AE19-62706E023703}">
                      <ahyp:hlinkClr xmlns:ahyp="http://schemas.microsoft.com/office/drawing/2018/hyperlinkcolor" val="tx"/>
                    </a:ext>
                  </a:extLst>
                </a:hlinkClick>
              </a:rPr>
              <a:t>kerosene</a:t>
            </a:r>
            <a:r>
              <a:rPr lang="en-US" sz="2400" b="0" i="0" dirty="0">
                <a:effectLst/>
                <a:latin typeface="Times New Roman" panose="02020603050405020304" pitchFamily="18" charset="0"/>
                <a:cs typeface="Times New Roman" panose="02020603050405020304" pitchFamily="18" charset="0"/>
              </a:rPr>
              <a:t> and </a:t>
            </a:r>
            <a:r>
              <a:rPr lang="en-US" sz="2400" b="0" i="0" u="none" strike="noStrike" dirty="0">
                <a:effectLst/>
                <a:latin typeface="Times New Roman" panose="02020603050405020304" pitchFamily="18" charset="0"/>
                <a:cs typeface="Times New Roman" panose="02020603050405020304" pitchFamily="18" charset="0"/>
                <a:hlinkClick r:id="rId7" tooltip="Propane">
                  <a:extLst>
                    <a:ext uri="{A12FA001-AC4F-418D-AE19-62706E023703}">
                      <ahyp:hlinkClr xmlns:ahyp="http://schemas.microsoft.com/office/drawing/2018/hyperlinkcolor" val="tx"/>
                    </a:ext>
                  </a:extLst>
                </a:hlinkClick>
              </a:rPr>
              <a:t>propane</a:t>
            </a:r>
            <a:r>
              <a:rPr lang="en-US" sz="2400" b="0" i="0" dirty="0">
                <a:effectLst/>
                <a:latin typeface="Times New Roman" panose="02020603050405020304" pitchFamily="18" charset="0"/>
                <a:cs typeface="Times New Roman" panose="02020603050405020304" pitchFamily="18" charset="0"/>
              </a:rPr>
              <a:t>.</a:t>
            </a:r>
          </a:p>
          <a:p>
            <a:pPr algn="just"/>
            <a:r>
              <a:rPr lang="en-US" sz="2400" b="0" i="0" dirty="0">
                <a:effectLst/>
                <a:latin typeface="Times New Roman" panose="02020603050405020304" pitchFamily="18" charset="0"/>
                <a:cs typeface="Times New Roman" panose="02020603050405020304" pitchFamily="18" charset="0"/>
              </a:rPr>
              <a:t>Fossil fuels range :</a:t>
            </a:r>
          </a:p>
          <a:p>
            <a:pPr algn="just"/>
            <a:r>
              <a:rPr lang="en-US" sz="2400" b="0" i="0" dirty="0">
                <a:effectLst/>
                <a:latin typeface="Times New Roman" panose="02020603050405020304" pitchFamily="18" charset="0"/>
                <a:cs typeface="Times New Roman" panose="02020603050405020304" pitchFamily="18" charset="0"/>
              </a:rPr>
              <a:t>from </a:t>
            </a:r>
            <a:r>
              <a:rPr lang="en-US" sz="2400" b="0" i="0" u="none" strike="noStrike" dirty="0">
                <a:effectLst/>
                <a:latin typeface="Times New Roman" panose="02020603050405020304" pitchFamily="18" charset="0"/>
                <a:cs typeface="Times New Roman" panose="02020603050405020304" pitchFamily="18" charset="0"/>
                <a:hlinkClick r:id="rId8" tooltip="Volatility (chemistry)">
                  <a:extLst>
                    <a:ext uri="{A12FA001-AC4F-418D-AE19-62706E023703}">
                      <ahyp:hlinkClr xmlns:ahyp="http://schemas.microsoft.com/office/drawing/2018/hyperlinkcolor" val="tx"/>
                    </a:ext>
                  </a:extLst>
                </a:hlinkClick>
              </a:rPr>
              <a:t>volatile</a:t>
            </a:r>
            <a:r>
              <a:rPr lang="en-US" sz="2400" b="0" i="0" dirty="0">
                <a:effectLst/>
                <a:latin typeface="Times New Roman" panose="02020603050405020304" pitchFamily="18" charset="0"/>
                <a:cs typeface="Times New Roman" panose="02020603050405020304" pitchFamily="18" charset="0"/>
              </a:rPr>
              <a:t> materials with low </a:t>
            </a:r>
            <a:r>
              <a:rPr lang="en-US" sz="2400" b="0" i="0" u="none" strike="noStrike" dirty="0">
                <a:effectLst/>
                <a:latin typeface="Times New Roman" panose="02020603050405020304" pitchFamily="18" charset="0"/>
                <a:cs typeface="Times New Roman" panose="02020603050405020304" pitchFamily="18" charset="0"/>
                <a:hlinkClick r:id="rId2" tooltip="World energy consumption">
                  <a:extLst>
                    <a:ext uri="{A12FA001-AC4F-418D-AE19-62706E023703}">
                      <ahyp:hlinkClr xmlns:ahyp="http://schemas.microsoft.com/office/drawing/2018/hyperlinkcolor" val="tx"/>
                    </a:ext>
                  </a:extLst>
                </a:hlinkClick>
              </a:rPr>
              <a:t>carbon</a:t>
            </a:r>
            <a:r>
              <a:rPr lang="en-US" sz="2400" b="0" i="0" dirty="0">
                <a:effectLst/>
                <a:latin typeface="Times New Roman" panose="02020603050405020304" pitchFamily="18" charset="0"/>
                <a:cs typeface="Times New Roman" panose="02020603050405020304" pitchFamily="18" charset="0"/>
              </a:rPr>
              <a:t>-to-</a:t>
            </a:r>
            <a:r>
              <a:rPr lang="en-US" sz="2400" b="0" i="0" u="none" strike="noStrike" dirty="0">
                <a:effectLst/>
                <a:latin typeface="Times New Roman" panose="02020603050405020304" pitchFamily="18" charset="0"/>
                <a:cs typeface="Times New Roman" panose="02020603050405020304" pitchFamily="18" charset="0"/>
                <a:hlinkClick r:id="rId9" tooltip="Carbon">
                  <a:extLst>
                    <a:ext uri="{A12FA001-AC4F-418D-AE19-62706E023703}">
                      <ahyp:hlinkClr xmlns:ahyp="http://schemas.microsoft.com/office/drawing/2018/hyperlinkcolor" val="tx"/>
                    </a:ext>
                  </a:extLst>
                </a:hlinkClick>
              </a:rPr>
              <a:t>hydrogen</a:t>
            </a:r>
            <a:r>
              <a:rPr lang="en-US" sz="2400" b="0" i="0" dirty="0">
                <a:effectLst/>
                <a:latin typeface="Times New Roman" panose="02020603050405020304" pitchFamily="18" charset="0"/>
                <a:cs typeface="Times New Roman" panose="02020603050405020304" pitchFamily="18" charset="0"/>
              </a:rPr>
              <a:t> ratios (like </a:t>
            </a:r>
            <a:r>
              <a:rPr lang="en-US" sz="2400" b="0" i="0" u="none" strike="noStrike" dirty="0">
                <a:effectLst/>
                <a:latin typeface="Times New Roman" panose="02020603050405020304" pitchFamily="18" charset="0"/>
                <a:cs typeface="Times New Roman" panose="02020603050405020304" pitchFamily="18" charset="0"/>
                <a:hlinkClick r:id="rId10" tooltip="Methane">
                  <a:extLst>
                    <a:ext uri="{A12FA001-AC4F-418D-AE19-62706E023703}">
                      <ahyp:hlinkClr xmlns:ahyp="http://schemas.microsoft.com/office/drawing/2018/hyperlinkcolor" val="tx"/>
                    </a:ext>
                  </a:extLst>
                </a:hlinkClick>
              </a:rPr>
              <a:t>methane</a:t>
            </a:r>
            <a:r>
              <a:rPr lang="en-US" sz="2400" b="0" i="0" dirty="0">
                <a:effectLst/>
                <a:latin typeface="Times New Roman" panose="02020603050405020304" pitchFamily="18" charset="0"/>
                <a:cs typeface="Times New Roman" panose="02020603050405020304" pitchFamily="18" charset="0"/>
              </a:rPr>
              <a:t>), </a:t>
            </a:r>
          </a:p>
          <a:p>
            <a:pPr algn="just"/>
            <a:r>
              <a:rPr lang="en-US" sz="2400" b="0" i="0" dirty="0">
                <a:effectLst/>
                <a:latin typeface="Times New Roman" panose="02020603050405020304" pitchFamily="18" charset="0"/>
                <a:cs typeface="Times New Roman" panose="02020603050405020304" pitchFamily="18" charset="0"/>
              </a:rPr>
              <a:t>to liquids (like petroleum), </a:t>
            </a:r>
          </a:p>
          <a:p>
            <a:pPr algn="just"/>
            <a:r>
              <a:rPr lang="en-US" sz="2400" b="0" i="0" dirty="0">
                <a:effectLst/>
                <a:latin typeface="Times New Roman" panose="02020603050405020304" pitchFamily="18" charset="0"/>
                <a:cs typeface="Times New Roman" panose="02020603050405020304" pitchFamily="18" charset="0"/>
              </a:rPr>
              <a:t>to nonvolatile materials composed of almost pure carbon, like </a:t>
            </a:r>
            <a:r>
              <a:rPr lang="en-US" sz="2400" b="0" i="0" u="none" strike="noStrike" dirty="0">
                <a:effectLst/>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anthracite</a:t>
            </a:r>
            <a:r>
              <a:rPr lang="en-US" sz="2400" b="0" i="0" dirty="0">
                <a:effectLst/>
                <a:latin typeface="Times New Roman" panose="02020603050405020304" pitchFamily="18" charset="0"/>
                <a:cs typeface="Times New Roman" panose="02020603050405020304" pitchFamily="18" charset="0"/>
              </a:rPr>
              <a:t> coal. </a:t>
            </a:r>
          </a:p>
          <a:p>
            <a:pPr algn="just"/>
            <a:r>
              <a:rPr lang="en-US" sz="2400" dirty="0">
                <a:latin typeface="Times New Roman" panose="02020603050405020304" pitchFamily="18" charset="0"/>
                <a:cs typeface="Times New Roman" panose="02020603050405020304" pitchFamily="18" charset="0"/>
              </a:rPr>
              <a:t>The world's main </a:t>
            </a:r>
            <a:r>
              <a:rPr lang="en-US" sz="2400" dirty="0">
                <a:latin typeface="Times New Roman" panose="02020603050405020304" pitchFamily="18" charset="0"/>
                <a:cs typeface="Times New Roman" panose="02020603050405020304" pitchFamily="18" charset="0"/>
                <a:hlinkClick r:id="rId12" tooltip="Primary energy">
                  <a:extLst>
                    <a:ext uri="{A12FA001-AC4F-418D-AE19-62706E023703}">
                      <ahyp:hlinkClr xmlns:ahyp="http://schemas.microsoft.com/office/drawing/2018/hyperlinkcolor" val="tx"/>
                    </a:ext>
                  </a:extLst>
                </a:hlinkClick>
              </a:rPr>
              <a:t>primary energy</a:t>
            </a:r>
            <a:r>
              <a:rPr lang="en-US" sz="2400" dirty="0">
                <a:latin typeface="Times New Roman" panose="02020603050405020304" pitchFamily="18" charset="0"/>
                <a:cs typeface="Times New Roman" panose="02020603050405020304" pitchFamily="18" charset="0"/>
              </a:rPr>
              <a:t> sources consisted of petroleum (34%), coal (27%), and natural gas (24%), amounting to an 85% share for fossil fuels in </a:t>
            </a:r>
            <a:r>
              <a:rPr lang="en-US" sz="2400" dirty="0">
                <a:latin typeface="Times New Roman" panose="02020603050405020304" pitchFamily="18" charset="0"/>
                <a:cs typeface="Times New Roman" panose="02020603050405020304" pitchFamily="18" charset="0"/>
                <a:hlinkClick r:id="rId13">
                  <a:extLst>
                    <a:ext uri="{A12FA001-AC4F-418D-AE19-62706E023703}">
                      <ahyp:hlinkClr xmlns:ahyp="http://schemas.microsoft.com/office/drawing/2018/hyperlinkcolor" val="tx"/>
                    </a:ext>
                  </a:extLst>
                </a:hlinkClick>
              </a:rPr>
              <a:t>primary energy consumption in the world</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Non-fossil sources included </a:t>
            </a:r>
            <a:r>
              <a:rPr lang="en-US" sz="2400" dirty="0">
                <a:latin typeface="Times New Roman" panose="02020603050405020304" pitchFamily="18" charset="0"/>
                <a:cs typeface="Times New Roman" panose="02020603050405020304" pitchFamily="18" charset="0"/>
                <a:hlinkClick r:id="rId14" tooltip="Nuclear power">
                  <a:extLst>
                    <a:ext uri="{A12FA001-AC4F-418D-AE19-62706E023703}">
                      <ahyp:hlinkClr xmlns:ahyp="http://schemas.microsoft.com/office/drawing/2018/hyperlinkcolor" val="tx"/>
                    </a:ext>
                  </a:extLst>
                </a:hlinkClick>
              </a:rPr>
              <a:t>nuclear</a:t>
            </a:r>
            <a:r>
              <a:rPr lang="en-US" sz="2400" dirty="0">
                <a:latin typeface="Times New Roman" panose="02020603050405020304" pitchFamily="18" charset="0"/>
                <a:cs typeface="Times New Roman" panose="02020603050405020304" pitchFamily="18" charset="0"/>
              </a:rPr>
              <a:t> (4.4%), </a:t>
            </a:r>
            <a:r>
              <a:rPr lang="en-US" sz="2400" dirty="0">
                <a:latin typeface="Times New Roman" panose="02020603050405020304" pitchFamily="18" charset="0"/>
                <a:cs typeface="Times New Roman" panose="02020603050405020304" pitchFamily="18" charset="0"/>
                <a:hlinkClick r:id="rId15" tooltip="Hydroelectricity">
                  <a:extLst>
                    <a:ext uri="{A12FA001-AC4F-418D-AE19-62706E023703}">
                      <ahyp:hlinkClr xmlns:ahyp="http://schemas.microsoft.com/office/drawing/2018/hyperlinkcolor" val="tx"/>
                    </a:ext>
                  </a:extLst>
                </a:hlinkClick>
              </a:rPr>
              <a:t>hydroelectric</a:t>
            </a:r>
            <a:r>
              <a:rPr lang="en-US" sz="2400" dirty="0">
                <a:latin typeface="Times New Roman" panose="02020603050405020304" pitchFamily="18" charset="0"/>
                <a:cs typeface="Times New Roman" panose="02020603050405020304" pitchFamily="18" charset="0"/>
              </a:rPr>
              <a:t> (6.8%), and other </a:t>
            </a:r>
            <a:r>
              <a:rPr lang="en-US" sz="2400" dirty="0">
                <a:latin typeface="Times New Roman" panose="02020603050405020304" pitchFamily="18" charset="0"/>
                <a:cs typeface="Times New Roman" panose="02020603050405020304" pitchFamily="18" charset="0"/>
                <a:hlinkClick r:id="rId16" tooltip="Renewable energy">
                  <a:extLst>
                    <a:ext uri="{A12FA001-AC4F-418D-AE19-62706E023703}">
                      <ahyp:hlinkClr xmlns:ahyp="http://schemas.microsoft.com/office/drawing/2018/hyperlinkcolor" val="tx"/>
                    </a:ext>
                  </a:extLst>
                </a:hlinkClick>
              </a:rPr>
              <a:t>renewables</a:t>
            </a:r>
            <a:r>
              <a:rPr lang="en-US" sz="2400" dirty="0">
                <a:latin typeface="Times New Roman" panose="02020603050405020304" pitchFamily="18" charset="0"/>
                <a:cs typeface="Times New Roman" panose="02020603050405020304" pitchFamily="18" charset="0"/>
              </a:rPr>
              <a:t> (4.0%, including </a:t>
            </a:r>
            <a:r>
              <a:rPr lang="en-US" sz="2400" dirty="0">
                <a:latin typeface="Times New Roman" panose="02020603050405020304" pitchFamily="18" charset="0"/>
                <a:cs typeface="Times New Roman" panose="02020603050405020304" pitchFamily="18" charset="0"/>
                <a:hlinkClick r:id="rId17" tooltip="Geothermal power">
                  <a:extLst>
                    <a:ext uri="{A12FA001-AC4F-418D-AE19-62706E023703}">
                      <ahyp:hlinkClr xmlns:ahyp="http://schemas.microsoft.com/office/drawing/2018/hyperlinkcolor" val="tx"/>
                    </a:ext>
                  </a:extLst>
                </a:hlinkClick>
              </a:rPr>
              <a:t>geothermal</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18" tooltip="Greenhouse gas emissions">
                  <a:extLst>
                    <a:ext uri="{A12FA001-AC4F-418D-AE19-62706E023703}">
                      <ahyp:hlinkClr xmlns:ahyp="http://schemas.microsoft.com/office/drawing/2018/hyperlinkcolor" val="tx"/>
                    </a:ext>
                  </a:extLst>
                </a:hlinkClick>
              </a:rPr>
              <a:t>solar</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19" tooltip="Tidal power">
                  <a:extLst>
                    <a:ext uri="{A12FA001-AC4F-418D-AE19-62706E023703}">
                      <ahyp:hlinkClr xmlns:ahyp="http://schemas.microsoft.com/office/drawing/2018/hyperlinkcolor" val="tx"/>
                    </a:ext>
                  </a:extLst>
                </a:hlinkClick>
              </a:rPr>
              <a:t>tidal</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0" tooltip="Wind power">
                  <a:extLst>
                    <a:ext uri="{A12FA001-AC4F-418D-AE19-62706E023703}">
                      <ahyp:hlinkClr xmlns:ahyp="http://schemas.microsoft.com/office/drawing/2018/hyperlinkcolor" val="tx"/>
                    </a:ext>
                  </a:extLst>
                </a:hlinkClick>
              </a:rPr>
              <a:t>wind</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1" tooltip="Wood fuel">
                  <a:extLst>
                    <a:ext uri="{A12FA001-AC4F-418D-AE19-62706E023703}">
                      <ahyp:hlinkClr xmlns:ahyp="http://schemas.microsoft.com/office/drawing/2018/hyperlinkcolor" val="tx"/>
                    </a:ext>
                  </a:extLst>
                </a:hlinkClick>
              </a:rPr>
              <a:t>wood</a:t>
            </a:r>
            <a:r>
              <a:rPr lang="en-US" sz="2400" dirty="0">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hlinkClick r:id="rId22" tooltip="Waste-to-energy">
                  <a:extLst>
                    <a:ext uri="{A12FA001-AC4F-418D-AE19-62706E023703}">
                      <ahyp:hlinkClr xmlns:ahyp="http://schemas.microsoft.com/office/drawing/2018/hyperlinkcolor" val="tx"/>
                    </a:ext>
                  </a:extLst>
                </a:hlinkClick>
              </a:rPr>
              <a:t>waste</a:t>
            </a:r>
            <a:r>
              <a:rPr lang="en-US" sz="2400" dirty="0">
                <a:latin typeface="Times New Roman" panose="02020603050405020304" pitchFamily="18" charset="0"/>
                <a:cs typeface="Times New Roman" panose="02020603050405020304" pitchFamily="18" charset="0"/>
              </a:rPr>
              <a:t>)</a:t>
            </a:r>
          </a:p>
          <a:p>
            <a:pPr marL="0" indent="0" algn="just">
              <a:buNone/>
            </a:pPr>
            <a:r>
              <a:rPr lang="en-US" sz="1900" dirty="0">
                <a:hlinkClick r:id="rId23"/>
              </a:rPr>
              <a:t>https://www.slideshare.net/danbel2/fossil-fuels-powerpoint?next_slideshow=1</a:t>
            </a:r>
            <a:endParaRPr lang="en-US" sz="1200" b="0" i="0" dirty="0">
              <a:solidFill>
                <a:srgbClr val="202122"/>
              </a:solidFill>
              <a:effectLst/>
              <a:latin typeface="Arial" panose="020B0604020202020204" pitchFamily="34"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7" name="Picture 2" descr="E:\NIET\Project\xLogo11.png.pagespeed.ic.pydHLuCQEZ.png"/>
          <p:cNvPicPr>
            <a:picLocks noChangeAspect="1" noChangeArrowheads="1"/>
          </p:cNvPicPr>
          <p:nvPr/>
        </p:nvPicPr>
        <p:blipFill>
          <a:blip r:embed="rId24"/>
          <a:srcRect/>
          <a:stretch>
            <a:fillRect/>
          </a:stretch>
        </p:blipFill>
        <p:spPr bwMode="auto">
          <a:xfrm>
            <a:off x="0" y="0"/>
            <a:ext cx="1447800" cy="817163"/>
          </a:xfrm>
          <a:prstGeom prst="rect">
            <a:avLst/>
          </a:prstGeom>
          <a:noFill/>
        </p:spPr>
      </p:pic>
      <p:sp>
        <p:nvSpPr>
          <p:cNvPr id="6" name="Title 1">
            <a:extLst>
              <a:ext uri="{FF2B5EF4-FFF2-40B4-BE49-F238E27FC236}">
                <a16:creationId xmlns:a16="http://schemas.microsoft.com/office/drawing/2014/main" id="{773FD7B4-860D-49DD-A059-7789CF8FC96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Non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2C255794-3DDA-4FD7-9C6B-E7D733FE977C}"/>
              </a:ext>
            </a:extLst>
          </p:cNvPr>
          <p:cNvSpPr>
            <a:spLocks noGrp="1"/>
          </p:cNvSpPr>
          <p:nvPr>
            <p:ph type="dt" sz="half" idx="10"/>
          </p:nvPr>
        </p:nvSpPr>
        <p:spPr/>
        <p:txBody>
          <a:bodyPr/>
          <a:lstStyle/>
          <a:p>
            <a:fld id="{B56087EB-54D0-47B9-AE4E-DE1093C5D82F}" type="datetime1">
              <a:rPr lang="en-US" smtClean="0"/>
              <a:t>11/17/2021</a:t>
            </a:fld>
            <a:endParaRPr lang="en-US"/>
          </a:p>
        </p:txBody>
      </p:sp>
      <p:sp>
        <p:nvSpPr>
          <p:cNvPr id="4" name="Footer Placeholder 3">
            <a:extLst>
              <a:ext uri="{FF2B5EF4-FFF2-40B4-BE49-F238E27FC236}">
                <a16:creationId xmlns:a16="http://schemas.microsoft.com/office/drawing/2014/main" id="{094FB3D6-CB4C-4AFF-AE8C-0F8C048C9332}"/>
              </a:ext>
            </a:extLst>
          </p:cNvPr>
          <p:cNvSpPr>
            <a:spLocks noGrp="1"/>
          </p:cNvSpPr>
          <p:nvPr>
            <p:ph type="ftr" sz="quarter" idx="11"/>
          </p:nvPr>
        </p:nvSpPr>
        <p:spPr/>
        <p:txBody>
          <a:bodyPr/>
          <a:lstStyle/>
          <a:p>
            <a:r>
              <a:rPr lang="fr-FR"/>
              <a:t>Dr. P.P. Giri      EVS (ANC 0302)           Unit II</a:t>
            </a:r>
            <a:endParaRPr lang="en-US"/>
          </a:p>
        </p:txBody>
      </p:sp>
      <p:sp>
        <p:nvSpPr>
          <p:cNvPr id="5" name="Slide Number Placeholder 4">
            <a:extLst>
              <a:ext uri="{FF2B5EF4-FFF2-40B4-BE49-F238E27FC236}">
                <a16:creationId xmlns:a16="http://schemas.microsoft.com/office/drawing/2014/main" id="{FE95C78B-F792-4B92-9FDA-EB52A5DE05CA}"/>
              </a:ext>
            </a:extLst>
          </p:cNvPr>
          <p:cNvSpPr>
            <a:spLocks noGrp="1"/>
          </p:cNvSpPr>
          <p:nvPr>
            <p:ph type="sldNum" sz="quarter" idx="12"/>
          </p:nvPr>
        </p:nvSpPr>
        <p:spPr/>
        <p:txBody>
          <a:bodyPr/>
          <a:lstStyle/>
          <a:p>
            <a:fld id="{B6F15528-21DE-4FAA-801E-634DDDAF4B2B}" type="slidenum">
              <a:rPr lang="en-US" smtClean="0"/>
              <a:pPr/>
              <a:t>91</a:t>
            </a:fld>
            <a:endParaRPr lang="en-US"/>
          </a:p>
        </p:txBody>
      </p:sp>
    </p:spTree>
    <p:extLst>
      <p:ext uri="{BB962C8B-B14F-4D97-AF65-F5344CB8AC3E}">
        <p14:creationId xmlns:p14="http://schemas.microsoft.com/office/powerpoint/2010/main" val="33653211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01CF81-85AF-4319-9EF7-3EF43284CDCC}"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Non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770DC64B-9134-4E31-A335-D37234B99B25}"/>
              </a:ext>
            </a:extLst>
          </p:cNvPr>
          <p:cNvSpPr txBox="1"/>
          <p:nvPr/>
        </p:nvSpPr>
        <p:spPr>
          <a:xfrm>
            <a:off x="304800" y="889843"/>
            <a:ext cx="8610600" cy="5078313"/>
          </a:xfrm>
          <a:prstGeom prst="rect">
            <a:avLst/>
          </a:prstGeom>
          <a:noFill/>
        </p:spPr>
        <p:txBody>
          <a:bodyPr wrap="square">
            <a:spAutoFit/>
          </a:bodyPr>
          <a:lstStyle/>
          <a:p>
            <a:pPr marL="285750" indent="-285750">
              <a:buFont typeface="Arial" panose="020B0604020202020204" pitchFamily="34" charset="0"/>
              <a:buChar char="•"/>
            </a:pPr>
            <a:r>
              <a:rPr lang="en-US" i="0" dirty="0">
                <a:effectLst/>
                <a:latin typeface="Times" panose="02020603050405020304" pitchFamily="18" charset="0"/>
                <a:cs typeface="Times" panose="02020603050405020304" pitchFamily="18" charset="0"/>
              </a:rPr>
              <a:t>Non-renewable energy is a source of energy that will eventually run out. </a:t>
            </a:r>
          </a:p>
          <a:p>
            <a:pPr marL="285750" indent="-285750">
              <a:buFont typeface="Arial" panose="020B0604020202020204" pitchFamily="34" charset="0"/>
              <a:buChar char="•"/>
            </a:pPr>
            <a:r>
              <a:rPr lang="en-US" i="0" dirty="0">
                <a:effectLst/>
                <a:latin typeface="Times" panose="02020603050405020304" pitchFamily="18" charset="0"/>
                <a:cs typeface="Times" panose="02020603050405020304" pitchFamily="18" charset="0"/>
              </a:rPr>
              <a:t>Non-renewable energy is energy derived from finite resources </a:t>
            </a:r>
            <a:r>
              <a:rPr lang="en-US" dirty="0">
                <a:latin typeface="Times" panose="02020603050405020304" pitchFamily="18" charset="0"/>
                <a:cs typeface="Times" panose="02020603050405020304" pitchFamily="18" charset="0"/>
              </a:rPr>
              <a:t>.</a:t>
            </a:r>
          </a:p>
          <a:p>
            <a:pPr marL="285750" indent="-285750">
              <a:buFont typeface="Arial" panose="020B0604020202020204" pitchFamily="34" charset="0"/>
              <a:buChar char="•"/>
            </a:pPr>
            <a:r>
              <a:rPr lang="en-US" dirty="0">
                <a:latin typeface="Times" panose="02020603050405020304" pitchFamily="18" charset="0"/>
                <a:cs typeface="Times" panose="02020603050405020304" pitchFamily="18" charset="0"/>
              </a:rPr>
              <a:t>These are also known as conventional energy resources. </a:t>
            </a:r>
          </a:p>
          <a:p>
            <a:pPr marL="285750" indent="-285750">
              <a:buFont typeface="Arial" panose="020B0604020202020204" pitchFamily="34" charset="0"/>
              <a:buChar char="•"/>
            </a:pPr>
            <a:r>
              <a:rPr lang="en-US" b="0" i="0" dirty="0">
                <a:solidFill>
                  <a:srgbClr val="1C1C1C"/>
                </a:solidFill>
                <a:effectLst/>
                <a:latin typeface="roboto" panose="02000000000000000000" pitchFamily="2" charset="0"/>
              </a:rPr>
              <a:t>Most </a:t>
            </a:r>
            <a:r>
              <a:rPr lang="en-US" b="1" i="0" dirty="0">
                <a:solidFill>
                  <a:srgbClr val="1C1C1C"/>
                </a:solidFill>
                <a:effectLst/>
                <a:latin typeface="roboto" panose="02000000000000000000" pitchFamily="2" charset="0"/>
              </a:rPr>
              <a:t>non-renewable energy sources</a:t>
            </a:r>
            <a:r>
              <a:rPr lang="en-US" b="0" i="0" dirty="0">
                <a:solidFill>
                  <a:srgbClr val="1C1C1C"/>
                </a:solidFill>
                <a:effectLst/>
                <a:latin typeface="roboto" panose="02000000000000000000" pitchFamily="2" charset="0"/>
              </a:rPr>
              <a:t> are </a:t>
            </a:r>
            <a:r>
              <a:rPr lang="en-US" b="1" i="0" dirty="0">
                <a:solidFill>
                  <a:srgbClr val="1C1C1C"/>
                </a:solidFill>
                <a:effectLst/>
                <a:latin typeface="roboto" panose="02000000000000000000" pitchFamily="2" charset="0"/>
              </a:rPr>
              <a:t>fossil fuels</a:t>
            </a:r>
            <a:r>
              <a:rPr lang="en-US" b="0" i="0" dirty="0">
                <a:solidFill>
                  <a:srgbClr val="1C1C1C"/>
                </a:solidFill>
                <a:effectLst/>
                <a:latin typeface="roboto" panose="02000000000000000000" pitchFamily="2" charset="0"/>
              </a:rPr>
              <a:t> such as </a:t>
            </a:r>
            <a:r>
              <a:rPr lang="en-US" b="1" i="0" dirty="0">
                <a:solidFill>
                  <a:srgbClr val="1C1C1C"/>
                </a:solidFill>
                <a:effectLst/>
                <a:latin typeface="roboto" panose="02000000000000000000" pitchFamily="2" charset="0"/>
              </a:rPr>
              <a:t>petroleum</a:t>
            </a:r>
            <a:r>
              <a:rPr lang="en-US" b="0" i="0" dirty="0">
                <a:solidFill>
                  <a:srgbClr val="1C1C1C"/>
                </a:solidFill>
                <a:effectLst/>
                <a:latin typeface="roboto" panose="02000000000000000000" pitchFamily="2" charset="0"/>
              </a:rPr>
              <a:t> and </a:t>
            </a:r>
            <a:r>
              <a:rPr lang="en-US" b="1" i="0" dirty="0">
                <a:solidFill>
                  <a:srgbClr val="1C1C1C"/>
                </a:solidFill>
                <a:effectLst/>
                <a:latin typeface="roboto" panose="02000000000000000000" pitchFamily="2" charset="0"/>
              </a:rPr>
              <a:t>crude oil, coal</a:t>
            </a:r>
            <a:r>
              <a:rPr lang="en-US" b="0" i="0" dirty="0">
                <a:solidFill>
                  <a:srgbClr val="1C1C1C"/>
                </a:solidFill>
                <a:effectLst/>
                <a:latin typeface="roboto" panose="02000000000000000000" pitchFamily="2" charset="0"/>
              </a:rPr>
              <a:t>, and </a:t>
            </a:r>
            <a:r>
              <a:rPr lang="en-US" b="1" i="0" dirty="0">
                <a:solidFill>
                  <a:srgbClr val="1C1C1C"/>
                </a:solidFill>
                <a:effectLst/>
                <a:latin typeface="roboto" panose="02000000000000000000" pitchFamily="2" charset="0"/>
              </a:rPr>
              <a:t>natural gas</a:t>
            </a:r>
            <a:r>
              <a:rPr lang="en-US" b="0" i="0" dirty="0">
                <a:solidFill>
                  <a:srgbClr val="1C1C1C"/>
                </a:solidFill>
                <a:effectLst/>
                <a:latin typeface="roboto" panose="02000000000000000000" pitchFamily="2" charset="0"/>
              </a:rPr>
              <a:t>, but </a:t>
            </a:r>
            <a:r>
              <a:rPr lang="en-US" b="1" i="0" dirty="0">
                <a:solidFill>
                  <a:srgbClr val="1C1C1C"/>
                </a:solidFill>
                <a:effectLst/>
                <a:latin typeface="roboto" panose="02000000000000000000" pitchFamily="2" charset="0"/>
              </a:rPr>
              <a:t>nuclear fuel</a:t>
            </a:r>
            <a:r>
              <a:rPr lang="en-US" b="0" i="0" dirty="0">
                <a:solidFill>
                  <a:srgbClr val="1C1C1C"/>
                </a:solidFill>
                <a:effectLst/>
                <a:latin typeface="roboto" panose="02000000000000000000" pitchFamily="2" charset="0"/>
              </a:rPr>
              <a:t>, mainly used to produce electricity, is also generally classified as non-renewable.</a:t>
            </a:r>
          </a:p>
          <a:p>
            <a:pPr marL="285750" indent="-285750">
              <a:buFont typeface="Arial" panose="020B0604020202020204" pitchFamily="34" charset="0"/>
              <a:buChar char="•"/>
            </a:pPr>
            <a:r>
              <a:rPr lang="en-US" b="1" dirty="0">
                <a:latin typeface="Times" panose="02020603050405020304" pitchFamily="18" charset="0"/>
                <a:cs typeface="Times" panose="02020603050405020304" pitchFamily="18" charset="0"/>
              </a:rPr>
              <a:t>Coal </a:t>
            </a:r>
          </a:p>
          <a:p>
            <a:r>
              <a:rPr lang="en-US" dirty="0">
                <a:latin typeface="Times" panose="02020603050405020304" pitchFamily="18" charset="0"/>
                <a:cs typeface="Times" panose="02020603050405020304" pitchFamily="18" charset="0"/>
              </a:rPr>
              <a:t>Coal is a solid fossil fuel formed in several stages &amp; were subjected to intense heat and pressure over millions of years.</a:t>
            </a:r>
          </a:p>
          <a:p>
            <a:r>
              <a:rPr lang="en-US" b="1" dirty="0">
                <a:latin typeface="Times" panose="02020603050405020304" pitchFamily="18" charset="0"/>
                <a:cs typeface="Times" panose="02020603050405020304" pitchFamily="18" charset="0"/>
              </a:rPr>
              <a:t>Various stages of coal</a:t>
            </a:r>
          </a:p>
          <a:p>
            <a:r>
              <a:rPr lang="en-US" dirty="0">
                <a:latin typeface="Times" panose="02020603050405020304" pitchFamily="18" charset="0"/>
                <a:cs typeface="Times" panose="02020603050405020304" pitchFamily="18" charset="0"/>
              </a:rPr>
              <a:t>Wood → Peat (60% carbon)→ Lignite(70% carbon) → Bituminous coal (80% Carbon) → Anthracite (90% carbon)</a:t>
            </a:r>
          </a:p>
          <a:p>
            <a:r>
              <a:rPr lang="en-US" dirty="0">
                <a:latin typeface="Times" panose="02020603050405020304" pitchFamily="18" charset="0"/>
                <a:cs typeface="Times" panose="02020603050405020304" pitchFamily="18" charset="0"/>
              </a:rPr>
              <a:t> </a:t>
            </a:r>
            <a:r>
              <a:rPr lang="en-US" b="1" dirty="0">
                <a:latin typeface="Times" panose="02020603050405020304" pitchFamily="18" charset="0"/>
                <a:cs typeface="Times" panose="02020603050405020304" pitchFamily="18" charset="0"/>
              </a:rPr>
              <a:t>Disadvantages</a:t>
            </a:r>
          </a:p>
          <a:p>
            <a:pPr lvl="1"/>
            <a:r>
              <a:rPr lang="en-US" dirty="0">
                <a:latin typeface="Times" panose="02020603050405020304" pitchFamily="18" charset="0"/>
                <a:cs typeface="Times" panose="02020603050405020304" pitchFamily="18" charset="0"/>
              </a:rPr>
              <a:t>When coal is burnt it produces CO</a:t>
            </a:r>
            <a:r>
              <a:rPr lang="en-US" baseline="-25000" dirty="0">
                <a:latin typeface="Times" panose="02020603050405020304" pitchFamily="18" charset="0"/>
                <a:cs typeface="Times" panose="02020603050405020304" pitchFamily="18" charset="0"/>
              </a:rPr>
              <a:t>2</a:t>
            </a:r>
            <a:r>
              <a:rPr lang="en-US" dirty="0">
                <a:latin typeface="Times" panose="02020603050405020304" pitchFamily="18" charset="0"/>
                <a:cs typeface="Times" panose="02020603050405020304" pitchFamily="18" charset="0"/>
              </a:rPr>
              <a:t> causes global warming</a:t>
            </a:r>
          </a:p>
          <a:p>
            <a:r>
              <a:rPr lang="en-US" dirty="0">
                <a:latin typeface="Times" panose="02020603050405020304" pitchFamily="18" charset="0"/>
                <a:cs typeface="Times" panose="02020603050405020304" pitchFamily="18" charset="0"/>
              </a:rPr>
              <a:t>        Coal contains impurities like S and N, it produces toxic gases during burning</a:t>
            </a:r>
          </a:p>
          <a:p>
            <a:endParaRPr lang="en-US" sz="1800" u="sng" strike="noStrike" dirty="0">
              <a:solidFill>
                <a:srgbClr val="6F6F71"/>
              </a:solidFill>
              <a:latin typeface="Lato" panose="020B0604020202020204" pitchFamily="34" charset="0"/>
              <a:hlinkClick r:id="rId3"/>
            </a:endParaRPr>
          </a:p>
          <a:p>
            <a:endParaRPr lang="en-US" b="0" i="0" u="sng" dirty="0">
              <a:solidFill>
                <a:srgbClr val="6F6F71"/>
              </a:solidFill>
              <a:effectLst/>
              <a:latin typeface="Lato" panose="020B0604020202020204" pitchFamily="34" charset="0"/>
              <a:hlinkClick r:id="rId3"/>
            </a:endParaRPr>
          </a:p>
          <a:p>
            <a:r>
              <a:rPr lang="en-IN" sz="1800" b="0" i="0" u="sng" strike="noStrike" dirty="0">
                <a:solidFill>
                  <a:srgbClr val="0563C1"/>
                </a:solidFill>
                <a:effectLst/>
                <a:latin typeface="Calibri" panose="020F0502020204030204" pitchFamily="34" charset="0"/>
                <a:hlinkClick r:id="rId3"/>
              </a:rPr>
              <a:t>http://ecoursesonline.iasri.res.in/mod/page/view.php?id=4535</a:t>
            </a:r>
            <a:r>
              <a:rPr lang="en-IN" dirty="0"/>
              <a:t> </a:t>
            </a:r>
          </a:p>
        </p:txBody>
      </p:sp>
      <p:sp>
        <p:nvSpPr>
          <p:cNvPr id="2" name="Footer Placeholder 1">
            <a:extLst>
              <a:ext uri="{FF2B5EF4-FFF2-40B4-BE49-F238E27FC236}">
                <a16:creationId xmlns:a16="http://schemas.microsoft.com/office/drawing/2014/main" id="{4A43E4E2-AF8D-4FA7-A65A-5F22F65F9563}"/>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2553479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70EEC7-EAF9-4E61-902C-52F61483912F}"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Non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BB0ECFB2-0419-493B-87AC-9D592D2B802A}"/>
              </a:ext>
            </a:extLst>
          </p:cNvPr>
          <p:cNvSpPr txBox="1"/>
          <p:nvPr/>
        </p:nvSpPr>
        <p:spPr>
          <a:xfrm>
            <a:off x="457200" y="770802"/>
            <a:ext cx="8534400" cy="5324535"/>
          </a:xfrm>
          <a:prstGeom prst="rect">
            <a:avLst/>
          </a:prstGeom>
          <a:noFill/>
        </p:spPr>
        <p:txBody>
          <a:bodyPr wrap="square">
            <a:spAutoFit/>
          </a:bodyPr>
          <a:lstStyle/>
          <a:p>
            <a:pPr>
              <a:spcBef>
                <a:spcPts val="600"/>
              </a:spcBef>
              <a:spcAft>
                <a:spcPts val="600"/>
              </a:spcAft>
            </a:pPr>
            <a:r>
              <a:rPr lang="en-IN" b="1" dirty="0">
                <a:solidFill>
                  <a:srgbClr val="202122"/>
                </a:solidFill>
                <a:effectLst/>
                <a:latin typeface="Times" panose="02020603050405020304" pitchFamily="18" charset="0"/>
                <a:ea typeface="Times New Roman" panose="02020603050405020304" pitchFamily="18" charset="0"/>
                <a:cs typeface="Times" panose="02020603050405020304" pitchFamily="18" charset="0"/>
              </a:rPr>
              <a:t>Natural gas </a:t>
            </a:r>
          </a:p>
          <a:p>
            <a:pPr marL="285750" indent="-285750">
              <a:spcBef>
                <a:spcPts val="600"/>
              </a:spcBef>
              <a:spcAft>
                <a:spcPts val="600"/>
              </a:spcAft>
              <a:buFont typeface="Arial" panose="020B0604020202020204" pitchFamily="34" charset="0"/>
              <a:buChar char="•"/>
            </a:pPr>
            <a:r>
              <a:rPr lang="en-IN" dirty="0">
                <a:solidFill>
                  <a:srgbClr val="202122"/>
                </a:solidFill>
                <a:latin typeface="Times" panose="02020603050405020304" pitchFamily="18" charset="0"/>
                <a:ea typeface="Times New Roman" panose="02020603050405020304" pitchFamily="18" charset="0"/>
                <a:cs typeface="Times" panose="02020603050405020304" pitchFamily="18" charset="0"/>
              </a:rPr>
              <a:t>It </a:t>
            </a:r>
            <a:r>
              <a:rPr lang="en-IN" dirty="0">
                <a:solidFill>
                  <a:srgbClr val="202122"/>
                </a:solidFill>
                <a:effectLst/>
                <a:latin typeface="Times" panose="02020603050405020304" pitchFamily="18" charset="0"/>
                <a:ea typeface="Times New Roman" panose="02020603050405020304" pitchFamily="18" charset="0"/>
                <a:cs typeface="Times" panose="02020603050405020304" pitchFamily="18" charset="0"/>
              </a:rPr>
              <a:t>is a widely available fossil fuel with estimated 850 000 km³ in recoverable reserves and at least that much more using enhanced methods to release shale gas. </a:t>
            </a:r>
          </a:p>
          <a:p>
            <a:pPr marL="285750" indent="-285750">
              <a:spcBef>
                <a:spcPts val="600"/>
              </a:spcBef>
              <a:spcAft>
                <a:spcPts val="600"/>
              </a:spcAft>
              <a:buFont typeface="Arial" panose="020B0604020202020204" pitchFamily="34" charset="0"/>
              <a:buChar char="•"/>
            </a:pPr>
            <a:r>
              <a:rPr lang="en-IN" dirty="0">
                <a:solidFill>
                  <a:srgbClr val="202122"/>
                </a:solidFill>
                <a:latin typeface="Times" panose="02020603050405020304" pitchFamily="18" charset="0"/>
                <a:cs typeface="Times" panose="02020603050405020304" pitchFamily="18" charset="0"/>
              </a:rPr>
              <a:t>At present usage rates, natural gas could supply most of the world's energy needs for between 100 and 250 years, depending on increase in consumption over time.</a:t>
            </a:r>
          </a:p>
          <a:p>
            <a:pPr>
              <a:spcBef>
                <a:spcPts val="600"/>
              </a:spcBef>
              <a:spcAft>
                <a:spcPts val="600"/>
              </a:spcAft>
            </a:pPr>
            <a:r>
              <a:rPr lang="en-US" b="1" dirty="0">
                <a:solidFill>
                  <a:srgbClr val="202122"/>
                </a:solidFill>
                <a:latin typeface="Times" panose="02020603050405020304" pitchFamily="18" charset="0"/>
                <a:cs typeface="Times" panose="02020603050405020304" pitchFamily="18" charset="0"/>
              </a:rPr>
              <a:t>Natural gas </a:t>
            </a:r>
            <a:r>
              <a:rPr lang="en-US" dirty="0">
                <a:solidFill>
                  <a:srgbClr val="202122"/>
                </a:solidFill>
                <a:latin typeface="Times" panose="02020603050405020304" pitchFamily="18" charset="0"/>
                <a:cs typeface="Times" panose="02020603050405020304" pitchFamily="18" charset="0"/>
              </a:rPr>
              <a:t>(also called fossil gas; sometimes just gas) </a:t>
            </a:r>
          </a:p>
          <a:p>
            <a:pPr marL="285750" indent="-285750">
              <a:spcBef>
                <a:spcPts val="600"/>
              </a:spcBef>
              <a:spcAft>
                <a:spcPts val="600"/>
              </a:spcAft>
              <a:buFont typeface="Arial" panose="020B0604020202020204" pitchFamily="34" charset="0"/>
              <a:buChar char="•"/>
            </a:pPr>
            <a:r>
              <a:rPr lang="en-US" dirty="0">
                <a:solidFill>
                  <a:srgbClr val="202122"/>
                </a:solidFill>
                <a:latin typeface="Times" panose="02020603050405020304" pitchFamily="18" charset="0"/>
                <a:cs typeface="Times" panose="02020603050405020304" pitchFamily="18" charset="0"/>
              </a:rPr>
              <a:t>It is a naturally occurring </a:t>
            </a:r>
            <a:r>
              <a:rPr lang="en-US" dirty="0">
                <a:solidFill>
                  <a:srgbClr val="202122"/>
                </a:solidFill>
                <a:latin typeface="Times" panose="02020603050405020304" pitchFamily="18" charset="0"/>
                <a:cs typeface="Times" panose="02020603050405020304" pitchFamily="18" charset="0"/>
                <a:hlinkClick r:id="rId3" tooltip="Hydrocarbon">
                  <a:extLst>
                    <a:ext uri="{A12FA001-AC4F-418D-AE19-62706E023703}">
                      <ahyp:hlinkClr xmlns:ahyp="http://schemas.microsoft.com/office/drawing/2018/hyperlinkcolor" val="tx"/>
                    </a:ext>
                  </a:extLst>
                </a:hlinkClick>
              </a:rPr>
              <a:t>hydrocarbon</a:t>
            </a:r>
            <a:r>
              <a:rPr lang="en-US" dirty="0">
                <a:solidFill>
                  <a:srgbClr val="202122"/>
                </a:solidFill>
                <a:latin typeface="Times" panose="02020603050405020304" pitchFamily="18" charset="0"/>
                <a:cs typeface="Times" panose="02020603050405020304" pitchFamily="18" charset="0"/>
              </a:rPr>
              <a:t> </a:t>
            </a:r>
            <a:r>
              <a:rPr lang="en-US" dirty="0">
                <a:solidFill>
                  <a:srgbClr val="202122"/>
                </a:solidFill>
                <a:latin typeface="Times" panose="02020603050405020304" pitchFamily="18" charset="0"/>
                <a:cs typeface="Times" panose="02020603050405020304" pitchFamily="18" charset="0"/>
                <a:hlinkClick r:id="rId4" tooltip="Gas">
                  <a:extLst>
                    <a:ext uri="{A12FA001-AC4F-418D-AE19-62706E023703}">
                      <ahyp:hlinkClr xmlns:ahyp="http://schemas.microsoft.com/office/drawing/2018/hyperlinkcolor" val="tx"/>
                    </a:ext>
                  </a:extLst>
                </a:hlinkClick>
              </a:rPr>
              <a:t>gas</a:t>
            </a:r>
            <a:r>
              <a:rPr lang="en-US" dirty="0">
                <a:solidFill>
                  <a:srgbClr val="202122"/>
                </a:solidFill>
                <a:latin typeface="Times" panose="02020603050405020304" pitchFamily="18" charset="0"/>
                <a:cs typeface="Times" panose="02020603050405020304" pitchFamily="18" charset="0"/>
              </a:rPr>
              <a:t> mixture consisting of </a:t>
            </a:r>
            <a:r>
              <a:rPr lang="en-US" dirty="0">
                <a:solidFill>
                  <a:srgbClr val="202122"/>
                </a:solidFill>
                <a:latin typeface="Times" panose="02020603050405020304" pitchFamily="18" charset="0"/>
                <a:cs typeface="Times" panose="02020603050405020304" pitchFamily="18" charset="0"/>
                <a:hlinkClick r:id="rId5" tooltip="Methane">
                  <a:extLst>
                    <a:ext uri="{A12FA001-AC4F-418D-AE19-62706E023703}">
                      <ahyp:hlinkClr xmlns:ahyp="http://schemas.microsoft.com/office/drawing/2018/hyperlinkcolor" val="tx"/>
                    </a:ext>
                  </a:extLst>
                </a:hlinkClick>
              </a:rPr>
              <a:t>methane</a:t>
            </a:r>
            <a:r>
              <a:rPr lang="en-US" dirty="0">
                <a:solidFill>
                  <a:srgbClr val="202122"/>
                </a:solidFill>
                <a:latin typeface="Times" panose="02020603050405020304" pitchFamily="18" charset="0"/>
                <a:cs typeface="Times" panose="02020603050405020304" pitchFamily="18" charset="0"/>
              </a:rPr>
              <a:t> and commonly including varying amounts of other higher </a:t>
            </a:r>
            <a:r>
              <a:rPr lang="en-US" dirty="0">
                <a:solidFill>
                  <a:srgbClr val="202122"/>
                </a:solidFill>
                <a:latin typeface="Times" panose="02020603050405020304" pitchFamily="18" charset="0"/>
                <a:cs typeface="Times" panose="02020603050405020304" pitchFamily="18" charset="0"/>
                <a:hlinkClick r:id="rId6" tooltip="Alkanes">
                  <a:extLst>
                    <a:ext uri="{A12FA001-AC4F-418D-AE19-62706E023703}">
                      <ahyp:hlinkClr xmlns:ahyp="http://schemas.microsoft.com/office/drawing/2018/hyperlinkcolor" val="tx"/>
                    </a:ext>
                  </a:extLst>
                </a:hlinkClick>
              </a:rPr>
              <a:t>alkanes</a:t>
            </a:r>
            <a:r>
              <a:rPr lang="en-US" dirty="0">
                <a:solidFill>
                  <a:srgbClr val="202122"/>
                </a:solidFill>
                <a:latin typeface="Times" panose="02020603050405020304" pitchFamily="18" charset="0"/>
                <a:cs typeface="Times" panose="02020603050405020304" pitchFamily="18" charset="0"/>
              </a:rPr>
              <a:t>, and sometimes a small percentage of </a:t>
            </a:r>
            <a:r>
              <a:rPr lang="en-US" dirty="0">
                <a:solidFill>
                  <a:srgbClr val="202122"/>
                </a:solidFill>
                <a:latin typeface="Times" panose="02020603050405020304" pitchFamily="18" charset="0"/>
                <a:cs typeface="Times" panose="02020603050405020304" pitchFamily="18" charset="0"/>
                <a:hlinkClick r:id="rId7" tooltip="Carbon dioxide">
                  <a:extLst>
                    <a:ext uri="{A12FA001-AC4F-418D-AE19-62706E023703}">
                      <ahyp:hlinkClr xmlns:ahyp="http://schemas.microsoft.com/office/drawing/2018/hyperlinkcolor" val="tx"/>
                    </a:ext>
                  </a:extLst>
                </a:hlinkClick>
              </a:rPr>
              <a:t>carbon dioxide</a:t>
            </a:r>
            <a:r>
              <a:rPr lang="en-US" dirty="0">
                <a:solidFill>
                  <a:srgbClr val="202122"/>
                </a:solidFill>
                <a:latin typeface="Times" panose="02020603050405020304" pitchFamily="18" charset="0"/>
                <a:cs typeface="Times" panose="02020603050405020304" pitchFamily="18" charset="0"/>
              </a:rPr>
              <a:t>, </a:t>
            </a:r>
            <a:r>
              <a:rPr lang="en-US" dirty="0">
                <a:solidFill>
                  <a:srgbClr val="202122"/>
                </a:solidFill>
                <a:latin typeface="Times" panose="02020603050405020304" pitchFamily="18" charset="0"/>
                <a:cs typeface="Times" panose="02020603050405020304" pitchFamily="18" charset="0"/>
                <a:hlinkClick r:id="rId8" tooltip="Nitrogen">
                  <a:extLst>
                    <a:ext uri="{A12FA001-AC4F-418D-AE19-62706E023703}">
                      <ahyp:hlinkClr xmlns:ahyp="http://schemas.microsoft.com/office/drawing/2018/hyperlinkcolor" val="tx"/>
                    </a:ext>
                  </a:extLst>
                </a:hlinkClick>
              </a:rPr>
              <a:t>nitrogen</a:t>
            </a:r>
            <a:r>
              <a:rPr lang="en-US" dirty="0">
                <a:solidFill>
                  <a:srgbClr val="202122"/>
                </a:solidFill>
                <a:latin typeface="Times" panose="02020603050405020304" pitchFamily="18" charset="0"/>
                <a:cs typeface="Times" panose="02020603050405020304" pitchFamily="18" charset="0"/>
              </a:rPr>
              <a:t>, </a:t>
            </a:r>
            <a:r>
              <a:rPr lang="en-US" dirty="0">
                <a:solidFill>
                  <a:srgbClr val="202122"/>
                </a:solidFill>
                <a:latin typeface="Times" panose="02020603050405020304" pitchFamily="18" charset="0"/>
                <a:cs typeface="Times" panose="02020603050405020304" pitchFamily="18" charset="0"/>
                <a:hlinkClick r:id="rId9" tooltip="Hydrogen sulfide">
                  <a:extLst>
                    <a:ext uri="{A12FA001-AC4F-418D-AE19-62706E023703}">
                      <ahyp:hlinkClr xmlns:ahyp="http://schemas.microsoft.com/office/drawing/2018/hyperlinkcolor" val="tx"/>
                    </a:ext>
                  </a:extLst>
                </a:hlinkClick>
              </a:rPr>
              <a:t>hydrogen sulfide</a:t>
            </a:r>
            <a:r>
              <a:rPr lang="en-US" dirty="0">
                <a:solidFill>
                  <a:srgbClr val="202122"/>
                </a:solidFill>
                <a:latin typeface="Times" panose="02020603050405020304" pitchFamily="18" charset="0"/>
                <a:cs typeface="Times" panose="02020603050405020304" pitchFamily="18" charset="0"/>
              </a:rPr>
              <a:t>, or </a:t>
            </a:r>
            <a:r>
              <a:rPr lang="en-US" dirty="0">
                <a:solidFill>
                  <a:srgbClr val="202122"/>
                </a:solidFill>
                <a:latin typeface="Times" panose="02020603050405020304" pitchFamily="18" charset="0"/>
                <a:cs typeface="Times" panose="02020603050405020304" pitchFamily="18" charset="0"/>
                <a:hlinkClick r:id="rId10" tooltip="Helium">
                  <a:extLst>
                    <a:ext uri="{A12FA001-AC4F-418D-AE19-62706E023703}">
                      <ahyp:hlinkClr xmlns:ahyp="http://schemas.microsoft.com/office/drawing/2018/hyperlinkcolor" val="tx"/>
                    </a:ext>
                  </a:extLst>
                </a:hlinkClick>
              </a:rPr>
              <a:t>helium</a:t>
            </a:r>
            <a:r>
              <a:rPr lang="en-US" dirty="0">
                <a:solidFill>
                  <a:srgbClr val="202122"/>
                </a:solidFill>
                <a:latin typeface="Times" panose="02020603050405020304" pitchFamily="18" charset="0"/>
                <a:cs typeface="Times" panose="02020603050405020304" pitchFamily="18" charset="0"/>
              </a:rPr>
              <a:t>. </a:t>
            </a:r>
          </a:p>
          <a:p>
            <a:pPr marL="285750" indent="-285750">
              <a:spcBef>
                <a:spcPts val="600"/>
              </a:spcBef>
              <a:spcAft>
                <a:spcPts val="600"/>
              </a:spcAft>
              <a:buFont typeface="Arial" panose="020B0604020202020204" pitchFamily="34" charset="0"/>
              <a:buChar char="•"/>
            </a:pPr>
            <a:r>
              <a:rPr lang="en-US" dirty="0">
                <a:solidFill>
                  <a:srgbClr val="202122"/>
                </a:solidFill>
                <a:latin typeface="Times" panose="02020603050405020304" pitchFamily="18" charset="0"/>
                <a:cs typeface="Times" panose="02020603050405020304" pitchFamily="18" charset="0"/>
              </a:rPr>
              <a:t>Natural gas is colorless and odorless, and explosive, so a sulfur-smell (similar to rotten eggs) is added for early detection of leaks.</a:t>
            </a:r>
          </a:p>
          <a:p>
            <a:pPr marL="285750" indent="-285750">
              <a:spcBef>
                <a:spcPts val="600"/>
              </a:spcBef>
              <a:spcAft>
                <a:spcPts val="600"/>
              </a:spcAft>
              <a:buFont typeface="Arial" panose="020B0604020202020204" pitchFamily="34" charset="0"/>
              <a:buChar char="•"/>
            </a:pPr>
            <a:r>
              <a:rPr lang="en-US" dirty="0">
                <a:solidFill>
                  <a:srgbClr val="202122"/>
                </a:solidFill>
                <a:latin typeface="Times" panose="02020603050405020304" pitchFamily="18" charset="0"/>
                <a:cs typeface="Times" panose="02020603050405020304" pitchFamily="18" charset="0"/>
              </a:rPr>
              <a:t>Natural gas is formed when layers of decomposing plant and animal matter are exposed to intense heat and pressure under the surface of the Earth over millions of years.</a:t>
            </a:r>
          </a:p>
          <a:p>
            <a:pPr marL="285750" indent="-285750">
              <a:spcBef>
                <a:spcPts val="600"/>
              </a:spcBef>
              <a:spcAft>
                <a:spcPts val="600"/>
              </a:spcAft>
              <a:buFont typeface="Arial" panose="020B0604020202020204" pitchFamily="34" charset="0"/>
              <a:buChar char="•"/>
            </a:pPr>
            <a:r>
              <a:rPr lang="en-US" dirty="0">
                <a:solidFill>
                  <a:srgbClr val="202122"/>
                </a:solidFill>
                <a:latin typeface="Times" panose="02020603050405020304" pitchFamily="18" charset="0"/>
                <a:cs typeface="Times" panose="02020603050405020304" pitchFamily="18" charset="0"/>
              </a:rPr>
              <a:t>The energy that the plants originally obtained from the sun is stored in the form of chemical bonds in the gas.</a:t>
            </a:r>
            <a:endParaRPr lang="en-IN" dirty="0">
              <a:solidFill>
                <a:srgbClr val="202122"/>
              </a:solidFill>
              <a:latin typeface="Times" panose="02020603050405020304" pitchFamily="18" charset="0"/>
              <a:cs typeface="Times" panose="02020603050405020304" pitchFamily="18" charset="0"/>
            </a:endParaRPr>
          </a:p>
        </p:txBody>
      </p:sp>
      <p:sp>
        <p:nvSpPr>
          <p:cNvPr id="2" name="Footer Placeholder 1">
            <a:extLst>
              <a:ext uri="{FF2B5EF4-FFF2-40B4-BE49-F238E27FC236}">
                <a16:creationId xmlns:a16="http://schemas.microsoft.com/office/drawing/2014/main" id="{D52B9D20-80BC-4AB0-8CF2-F6FB6F8708F4}"/>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41162162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900C0A-46B5-4284-9F48-893929496918}"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Non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90246B91-D85C-4397-9141-24CE1CED5EA6}"/>
              </a:ext>
            </a:extLst>
          </p:cNvPr>
          <p:cNvSpPr txBox="1"/>
          <p:nvPr/>
        </p:nvSpPr>
        <p:spPr>
          <a:xfrm>
            <a:off x="266700" y="685799"/>
            <a:ext cx="8610600" cy="3970318"/>
          </a:xfrm>
          <a:prstGeom prst="rect">
            <a:avLst/>
          </a:prstGeom>
          <a:noFill/>
        </p:spPr>
        <p:txBody>
          <a:bodyPr wrap="square">
            <a:spAutoFit/>
          </a:bodyPr>
          <a:lstStyle/>
          <a:p>
            <a:r>
              <a:rPr lang="en-US" b="1" i="0" dirty="0">
                <a:effectLst/>
                <a:latin typeface="Times" panose="02020603050405020304" pitchFamily="18" charset="0"/>
                <a:cs typeface="Times" panose="02020603050405020304" pitchFamily="18" charset="0"/>
              </a:rPr>
              <a:t>Uses</a:t>
            </a:r>
          </a:p>
          <a:p>
            <a:pPr marL="285750" indent="-285750">
              <a:buFont typeface="Arial" panose="020B0604020202020204" pitchFamily="34" charset="0"/>
              <a:buChar char="•"/>
            </a:pPr>
            <a:r>
              <a:rPr lang="en-US" dirty="0">
                <a:latin typeface="Times" panose="02020603050405020304" pitchFamily="18" charset="0"/>
                <a:cs typeface="Times" panose="02020603050405020304" pitchFamily="18" charset="0"/>
              </a:rPr>
              <a:t>It i</a:t>
            </a:r>
            <a:r>
              <a:rPr lang="en-US" b="0" i="0" dirty="0">
                <a:effectLst/>
                <a:latin typeface="Times" panose="02020603050405020304" pitchFamily="18" charset="0"/>
                <a:cs typeface="Times" panose="02020603050405020304" pitchFamily="18" charset="0"/>
              </a:rPr>
              <a:t>s a </a:t>
            </a:r>
            <a:r>
              <a:rPr lang="en-US" b="0" i="0" u="none" strike="noStrike" dirty="0">
                <a:effectLst/>
                <a:latin typeface="Times" panose="02020603050405020304" pitchFamily="18" charset="0"/>
                <a:cs typeface="Times" panose="02020603050405020304" pitchFamily="18" charset="0"/>
                <a:hlinkClick r:id="rId3" tooltip="Non-renewable resource">
                  <a:extLst>
                    <a:ext uri="{A12FA001-AC4F-418D-AE19-62706E023703}">
                      <ahyp:hlinkClr xmlns:ahyp="http://schemas.microsoft.com/office/drawing/2018/hyperlinkcolor" val="tx"/>
                    </a:ext>
                  </a:extLst>
                </a:hlinkClick>
              </a:rPr>
              <a:t>non-renewable</a:t>
            </a:r>
            <a:r>
              <a:rPr lang="en-US" b="0" i="0" u="none" strike="noStrike" baseline="3000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4" tooltip="Hydrocarbon">
                  <a:extLst>
                    <a:ext uri="{A12FA001-AC4F-418D-AE19-62706E023703}">
                      <ahyp:hlinkClr xmlns:ahyp="http://schemas.microsoft.com/office/drawing/2018/hyperlinkcolor" val="tx"/>
                    </a:ext>
                  </a:extLst>
                </a:hlinkClick>
              </a:rPr>
              <a:t>hydrocarbon</a:t>
            </a:r>
            <a:r>
              <a:rPr lang="en-US" b="0" i="0" dirty="0">
                <a:effectLst/>
                <a:latin typeface="Times" panose="02020603050405020304" pitchFamily="18" charset="0"/>
                <a:cs typeface="Times" panose="02020603050405020304" pitchFamily="18" charset="0"/>
              </a:rPr>
              <a:t> used as a source of energy for heating, cooking, and electricity generation. </a:t>
            </a:r>
          </a:p>
          <a:p>
            <a:pPr marL="285750" indent="-285750">
              <a:buFont typeface="Arial" panose="020B0604020202020204" pitchFamily="34" charset="0"/>
              <a:buChar char="•"/>
            </a:pPr>
            <a:r>
              <a:rPr lang="en-US" b="0" i="0" dirty="0">
                <a:effectLst/>
                <a:latin typeface="Times" panose="02020603050405020304" pitchFamily="18" charset="0"/>
                <a:cs typeface="Times" panose="02020603050405020304" pitchFamily="18" charset="0"/>
              </a:rPr>
              <a:t>It is also used as a </a:t>
            </a:r>
            <a:r>
              <a:rPr lang="en-US" b="0" i="0" u="none" strike="noStrike" dirty="0">
                <a:effectLst/>
                <a:latin typeface="Times" panose="02020603050405020304" pitchFamily="18" charset="0"/>
                <a:cs typeface="Times" panose="02020603050405020304" pitchFamily="18" charset="0"/>
                <a:hlinkClick r:id="rId5" tooltip="Natural gas vehicle">
                  <a:extLst>
                    <a:ext uri="{A12FA001-AC4F-418D-AE19-62706E023703}">
                      <ahyp:hlinkClr xmlns:ahyp="http://schemas.microsoft.com/office/drawing/2018/hyperlinkcolor" val="tx"/>
                    </a:ext>
                  </a:extLst>
                </a:hlinkClick>
              </a:rPr>
              <a:t>fuel for vehicles</a:t>
            </a:r>
            <a:r>
              <a:rPr lang="en-US" b="0" i="0" dirty="0">
                <a:effectLst/>
                <a:latin typeface="Times" panose="02020603050405020304" pitchFamily="18" charset="0"/>
                <a:cs typeface="Times" panose="02020603050405020304" pitchFamily="18" charset="0"/>
              </a:rPr>
              <a:t> and as a chemical feedstock in the manufacture of </a:t>
            </a:r>
            <a:r>
              <a:rPr lang="en-US" b="0" i="0" u="none" strike="noStrike" dirty="0">
                <a:effectLst/>
                <a:latin typeface="Times" panose="02020603050405020304" pitchFamily="18" charset="0"/>
                <a:cs typeface="Times" panose="02020603050405020304" pitchFamily="18" charset="0"/>
                <a:hlinkClick r:id="rId6" tooltip="Plastics">
                  <a:extLst>
                    <a:ext uri="{A12FA001-AC4F-418D-AE19-62706E023703}">
                      <ahyp:hlinkClr xmlns:ahyp="http://schemas.microsoft.com/office/drawing/2018/hyperlinkcolor" val="tx"/>
                    </a:ext>
                  </a:extLst>
                </a:hlinkClick>
              </a:rPr>
              <a:t>plastics</a:t>
            </a:r>
            <a:r>
              <a:rPr lang="en-US" b="0" i="0" dirty="0">
                <a:effectLst/>
                <a:latin typeface="Times" panose="02020603050405020304" pitchFamily="18" charset="0"/>
                <a:cs typeface="Times" panose="02020603050405020304" pitchFamily="18" charset="0"/>
              </a:rPr>
              <a:t> and other commercially important </a:t>
            </a:r>
            <a:r>
              <a:rPr lang="en-US" b="0" i="0" u="none" strike="noStrike" dirty="0">
                <a:effectLst/>
                <a:latin typeface="Times" panose="02020603050405020304" pitchFamily="18" charset="0"/>
                <a:cs typeface="Times" panose="02020603050405020304" pitchFamily="18" charset="0"/>
                <a:hlinkClick r:id="rId7" tooltip="Organic compound">
                  <a:extLst>
                    <a:ext uri="{A12FA001-AC4F-418D-AE19-62706E023703}">
                      <ahyp:hlinkClr xmlns:ahyp="http://schemas.microsoft.com/office/drawing/2018/hyperlinkcolor" val="tx"/>
                    </a:ext>
                  </a:extLst>
                </a:hlinkClick>
              </a:rPr>
              <a:t>organic chemicals</a:t>
            </a:r>
            <a:r>
              <a:rPr lang="en-US" b="0" i="0" dirty="0">
                <a:effectLst/>
                <a:latin typeface="Times" panose="02020603050405020304" pitchFamily="18" charset="0"/>
                <a:cs typeface="Times" panose="02020603050405020304" pitchFamily="18" charset="0"/>
              </a:rPr>
              <a:t>.</a:t>
            </a:r>
          </a:p>
          <a:p>
            <a:r>
              <a:rPr lang="en-US" b="1" dirty="0">
                <a:latin typeface="Times" panose="02020603050405020304" pitchFamily="18" charset="0"/>
                <a:cs typeface="Times" panose="02020603050405020304" pitchFamily="18" charset="0"/>
              </a:rPr>
              <a:t>Sources</a:t>
            </a:r>
            <a:endParaRPr lang="en-US" b="1" i="0" dirty="0">
              <a:effectLst/>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dirty="0">
                <a:latin typeface="Times" panose="02020603050405020304" pitchFamily="18" charset="0"/>
                <a:cs typeface="Times" panose="02020603050405020304" pitchFamily="18" charset="0"/>
              </a:rPr>
              <a:t>It  is found in deep underground rock formations or associated with other hydrocarbon reservoirs in </a:t>
            </a:r>
            <a:r>
              <a:rPr lang="en-US" dirty="0">
                <a:latin typeface="Times" panose="02020603050405020304" pitchFamily="18" charset="0"/>
                <a:cs typeface="Times" panose="02020603050405020304" pitchFamily="18" charset="0"/>
                <a:hlinkClick r:id="rId8" tooltip="Coal bed">
                  <a:extLst>
                    <a:ext uri="{A12FA001-AC4F-418D-AE19-62706E023703}">
                      <ahyp:hlinkClr xmlns:ahyp="http://schemas.microsoft.com/office/drawing/2018/hyperlinkcolor" val="tx"/>
                    </a:ext>
                  </a:extLst>
                </a:hlinkClick>
              </a:rPr>
              <a:t>coal beds</a:t>
            </a:r>
            <a:r>
              <a:rPr lang="en-US" dirty="0">
                <a:latin typeface="Times" panose="02020603050405020304" pitchFamily="18" charset="0"/>
                <a:cs typeface="Times" panose="02020603050405020304" pitchFamily="18" charset="0"/>
              </a:rPr>
              <a:t> and as </a:t>
            </a:r>
            <a:r>
              <a:rPr lang="en-US" dirty="0">
                <a:latin typeface="Times" panose="02020603050405020304" pitchFamily="18" charset="0"/>
                <a:cs typeface="Times" panose="02020603050405020304" pitchFamily="18" charset="0"/>
                <a:hlinkClick r:id="rId9" tooltip="Methane clathrate">
                  <a:extLst>
                    <a:ext uri="{A12FA001-AC4F-418D-AE19-62706E023703}">
                      <ahyp:hlinkClr xmlns:ahyp="http://schemas.microsoft.com/office/drawing/2018/hyperlinkcolor" val="tx"/>
                    </a:ext>
                  </a:extLst>
                </a:hlinkClick>
              </a:rPr>
              <a:t>methane clathrates</a:t>
            </a:r>
            <a:r>
              <a:rPr lang="en-US" dirty="0">
                <a:latin typeface="Times" panose="02020603050405020304" pitchFamily="18" charset="0"/>
                <a:cs typeface="Times" panose="02020603050405020304" pitchFamily="18" charset="0"/>
              </a:rPr>
              <a:t>.</a:t>
            </a:r>
          </a:p>
          <a:p>
            <a:pPr marL="285750" indent="-285750">
              <a:buFont typeface="Arial" panose="020B0604020202020204" pitchFamily="34" charset="0"/>
              <a:buChar char="•"/>
            </a:pPr>
            <a:r>
              <a:rPr lang="en-US" dirty="0">
                <a:latin typeface="Times" panose="02020603050405020304" pitchFamily="18" charset="0"/>
                <a:cs typeface="Times" panose="02020603050405020304" pitchFamily="18" charset="0"/>
              </a:rPr>
              <a:t> </a:t>
            </a:r>
            <a:r>
              <a:rPr lang="en-US" dirty="0">
                <a:latin typeface="Times" panose="02020603050405020304" pitchFamily="18" charset="0"/>
                <a:cs typeface="Times" panose="02020603050405020304" pitchFamily="18" charset="0"/>
                <a:hlinkClick r:id="rId10" tooltip="Petroleum">
                  <a:extLst>
                    <a:ext uri="{A12FA001-AC4F-418D-AE19-62706E023703}">
                      <ahyp:hlinkClr xmlns:ahyp="http://schemas.microsoft.com/office/drawing/2018/hyperlinkcolor" val="tx"/>
                    </a:ext>
                  </a:extLst>
                </a:hlinkClick>
              </a:rPr>
              <a:t>Petroleum</a:t>
            </a:r>
            <a:r>
              <a:rPr lang="en-US" dirty="0">
                <a:latin typeface="Times" panose="02020603050405020304" pitchFamily="18" charset="0"/>
                <a:cs typeface="Times" panose="02020603050405020304" pitchFamily="18" charset="0"/>
              </a:rPr>
              <a:t> is another fossil fuel found close to and with natural gas. </a:t>
            </a:r>
          </a:p>
          <a:p>
            <a:pPr marL="285750" indent="-285750">
              <a:buFont typeface="Arial" panose="020B0604020202020204" pitchFamily="34" charset="0"/>
              <a:buChar char="•"/>
            </a:pPr>
            <a:r>
              <a:rPr lang="en-US" dirty="0">
                <a:latin typeface="Times" panose="02020603050405020304" pitchFamily="18" charset="0"/>
                <a:cs typeface="Times" panose="02020603050405020304" pitchFamily="18" charset="0"/>
              </a:rPr>
              <a:t>Most natural gas was created over time by two mechanisms: biogenic and thermogenic. </a:t>
            </a:r>
          </a:p>
          <a:p>
            <a:pPr marL="285750" indent="-285750">
              <a:buFont typeface="Arial" panose="020B0604020202020204" pitchFamily="34" charset="0"/>
              <a:buChar char="•"/>
            </a:pPr>
            <a:r>
              <a:rPr lang="en-US" dirty="0">
                <a:latin typeface="Times" panose="02020603050405020304" pitchFamily="18" charset="0"/>
                <a:cs typeface="Times" panose="02020603050405020304" pitchFamily="18" charset="0"/>
              </a:rPr>
              <a:t>Biogenic gas is created by </a:t>
            </a:r>
            <a:r>
              <a:rPr lang="en-US" dirty="0">
                <a:latin typeface="Times" panose="02020603050405020304" pitchFamily="18" charset="0"/>
                <a:cs typeface="Times" panose="02020603050405020304" pitchFamily="18" charset="0"/>
                <a:hlinkClick r:id="rId11" tooltip="Methanogenic">
                  <a:extLst>
                    <a:ext uri="{A12FA001-AC4F-418D-AE19-62706E023703}">
                      <ahyp:hlinkClr xmlns:ahyp="http://schemas.microsoft.com/office/drawing/2018/hyperlinkcolor" val="tx"/>
                    </a:ext>
                  </a:extLst>
                </a:hlinkClick>
              </a:rPr>
              <a:t>methanogenic</a:t>
            </a:r>
            <a:r>
              <a:rPr lang="en-US" dirty="0">
                <a:latin typeface="Times" panose="02020603050405020304" pitchFamily="18" charset="0"/>
                <a:cs typeface="Times" panose="02020603050405020304" pitchFamily="18" charset="0"/>
              </a:rPr>
              <a:t> organisms in </a:t>
            </a:r>
            <a:r>
              <a:rPr lang="en-US" dirty="0">
                <a:latin typeface="Times" panose="02020603050405020304" pitchFamily="18" charset="0"/>
                <a:cs typeface="Times" panose="02020603050405020304" pitchFamily="18" charset="0"/>
                <a:hlinkClick r:id="rId12" tooltip="Marshes">
                  <a:extLst>
                    <a:ext uri="{A12FA001-AC4F-418D-AE19-62706E023703}">
                      <ahyp:hlinkClr xmlns:ahyp="http://schemas.microsoft.com/office/drawing/2018/hyperlinkcolor" val="tx"/>
                    </a:ext>
                  </a:extLst>
                </a:hlinkClick>
              </a:rPr>
              <a:t>marshes</a:t>
            </a:r>
            <a:r>
              <a:rPr lang="en-US" dirty="0">
                <a:latin typeface="Times" panose="02020603050405020304" pitchFamily="18" charset="0"/>
                <a:cs typeface="Times" panose="02020603050405020304" pitchFamily="18" charset="0"/>
              </a:rPr>
              <a:t>, </a:t>
            </a:r>
            <a:r>
              <a:rPr lang="en-US" dirty="0">
                <a:latin typeface="Times" panose="02020603050405020304" pitchFamily="18" charset="0"/>
                <a:cs typeface="Times" panose="02020603050405020304" pitchFamily="18" charset="0"/>
                <a:hlinkClick r:id="rId13" tooltip="Bogs">
                  <a:extLst>
                    <a:ext uri="{A12FA001-AC4F-418D-AE19-62706E023703}">
                      <ahyp:hlinkClr xmlns:ahyp="http://schemas.microsoft.com/office/drawing/2018/hyperlinkcolor" val="tx"/>
                    </a:ext>
                  </a:extLst>
                </a:hlinkClick>
              </a:rPr>
              <a:t>bogs</a:t>
            </a:r>
            <a:r>
              <a:rPr lang="en-US" dirty="0">
                <a:latin typeface="Times" panose="02020603050405020304" pitchFamily="18" charset="0"/>
                <a:cs typeface="Times" panose="02020603050405020304" pitchFamily="18" charset="0"/>
              </a:rPr>
              <a:t>, </a:t>
            </a:r>
            <a:r>
              <a:rPr lang="en-US" dirty="0">
                <a:latin typeface="Times" panose="02020603050405020304" pitchFamily="18" charset="0"/>
                <a:cs typeface="Times" panose="02020603050405020304" pitchFamily="18" charset="0"/>
                <a:hlinkClick r:id="rId14" tooltip="Landfills">
                  <a:extLst>
                    <a:ext uri="{A12FA001-AC4F-418D-AE19-62706E023703}">
                      <ahyp:hlinkClr xmlns:ahyp="http://schemas.microsoft.com/office/drawing/2018/hyperlinkcolor" val="tx"/>
                    </a:ext>
                  </a:extLst>
                </a:hlinkClick>
              </a:rPr>
              <a:t>landfills</a:t>
            </a:r>
            <a:r>
              <a:rPr lang="en-US" dirty="0">
                <a:latin typeface="Times" panose="02020603050405020304" pitchFamily="18" charset="0"/>
                <a:cs typeface="Times" panose="02020603050405020304" pitchFamily="18" charset="0"/>
              </a:rPr>
              <a:t>, and shallow sediments. </a:t>
            </a:r>
          </a:p>
          <a:p>
            <a:pPr marL="285750" indent="-285750">
              <a:buFont typeface="Arial" panose="020B0604020202020204" pitchFamily="34" charset="0"/>
              <a:buChar char="•"/>
            </a:pPr>
            <a:r>
              <a:rPr lang="en-US" dirty="0">
                <a:latin typeface="Times" panose="02020603050405020304" pitchFamily="18" charset="0"/>
                <a:cs typeface="Times" panose="02020603050405020304" pitchFamily="18" charset="0"/>
              </a:rPr>
              <a:t>Deeper in the earth, at greater temperature and pressure, thermogenic gas is created from buried organic material.</a:t>
            </a:r>
            <a:endParaRPr lang="en-IN" dirty="0">
              <a:latin typeface="Times" panose="02020603050405020304" pitchFamily="18" charset="0"/>
              <a:cs typeface="Times" panose="02020603050405020304" pitchFamily="18" charset="0"/>
            </a:endParaRPr>
          </a:p>
        </p:txBody>
      </p:sp>
      <p:sp>
        <p:nvSpPr>
          <p:cNvPr id="2" name="Footer Placeholder 1">
            <a:extLst>
              <a:ext uri="{FF2B5EF4-FFF2-40B4-BE49-F238E27FC236}">
                <a16:creationId xmlns:a16="http://schemas.microsoft.com/office/drawing/2014/main" id="{8D2DA648-0B6B-4F68-88F8-B06F36D7A11C}"/>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36727642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40F231-1A35-4DE6-9D49-BD65856D8E8B}"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Non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0207CB57-82BB-4A67-A12B-AF51352A18EB}"/>
              </a:ext>
            </a:extLst>
          </p:cNvPr>
          <p:cNvSpPr txBox="1"/>
          <p:nvPr/>
        </p:nvSpPr>
        <p:spPr>
          <a:xfrm>
            <a:off x="381000" y="1066800"/>
            <a:ext cx="7924800" cy="4801314"/>
          </a:xfrm>
          <a:prstGeom prst="rect">
            <a:avLst/>
          </a:prstGeom>
          <a:noFill/>
        </p:spPr>
        <p:txBody>
          <a:bodyPr wrap="square">
            <a:spAutoFit/>
          </a:bodyPr>
          <a:lstStyle/>
          <a:p>
            <a:pPr algn="l"/>
            <a:r>
              <a:rPr lang="en-US" b="1" i="0" dirty="0">
                <a:effectLst/>
                <a:latin typeface="Times" panose="02020603050405020304" pitchFamily="18" charset="0"/>
                <a:cs typeface="Times" panose="02020603050405020304" pitchFamily="18" charset="0"/>
              </a:rPr>
              <a:t>Nuclear Energy</a:t>
            </a:r>
            <a:endParaRPr lang="en-US" b="0" i="0" dirty="0">
              <a:effectLst/>
              <a:latin typeface="Times" panose="02020603050405020304" pitchFamily="18" charset="0"/>
              <a:cs typeface="Times" panose="02020603050405020304" pitchFamily="18" charset="0"/>
            </a:endParaRP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Nuclear energy comes from the </a:t>
            </a:r>
            <a:r>
              <a:rPr lang="en-US" b="1" i="0" dirty="0">
                <a:effectLst/>
                <a:latin typeface="Times" panose="02020603050405020304" pitchFamily="18" charset="0"/>
                <a:cs typeface="Times" panose="02020603050405020304" pitchFamily="18" charset="0"/>
              </a:rPr>
              <a:t>nucleus of atoms</a:t>
            </a:r>
            <a:r>
              <a:rPr lang="en-US" b="0" i="0" dirty="0">
                <a:effectLst/>
                <a:latin typeface="Times" panose="02020603050405020304" pitchFamily="18" charset="0"/>
                <a:cs typeface="Times" panose="02020603050405020304" pitchFamily="18" charset="0"/>
              </a:rPr>
              <a:t>. </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The energy is released by </a:t>
            </a:r>
            <a:r>
              <a:rPr lang="en-US" b="1" i="0" dirty="0">
                <a:effectLst/>
                <a:latin typeface="Times" panose="02020603050405020304" pitchFamily="18" charset="0"/>
                <a:cs typeface="Times" panose="02020603050405020304" pitchFamily="18" charset="0"/>
              </a:rPr>
              <a:t>nuclear fusion</a:t>
            </a:r>
            <a:r>
              <a:rPr lang="en-US" b="0" i="0" dirty="0">
                <a:effectLst/>
                <a:latin typeface="Times" panose="02020603050405020304" pitchFamily="18" charset="0"/>
                <a:cs typeface="Times" panose="02020603050405020304" pitchFamily="18" charset="0"/>
              </a:rPr>
              <a:t> (nuclei are </a:t>
            </a:r>
            <a:r>
              <a:rPr lang="en-US" b="1" i="0" dirty="0">
                <a:effectLst/>
                <a:latin typeface="Times" panose="02020603050405020304" pitchFamily="18" charset="0"/>
                <a:cs typeface="Times" panose="02020603050405020304" pitchFamily="18" charset="0"/>
              </a:rPr>
              <a:t>fused together</a:t>
            </a:r>
            <a:r>
              <a:rPr lang="en-US" b="0" i="0" dirty="0">
                <a:effectLst/>
                <a:latin typeface="Times" panose="02020603050405020304" pitchFamily="18" charset="0"/>
                <a:cs typeface="Times" panose="02020603050405020304" pitchFamily="18" charset="0"/>
              </a:rPr>
              <a:t>) or nuclear fission (nuclei are </a:t>
            </a:r>
            <a:r>
              <a:rPr lang="en-US" b="1" i="0" dirty="0">
                <a:effectLst/>
                <a:latin typeface="Times" panose="02020603050405020304" pitchFamily="18" charset="0"/>
                <a:cs typeface="Times" panose="02020603050405020304" pitchFamily="18" charset="0"/>
              </a:rPr>
              <a:t>split apart</a:t>
            </a:r>
            <a:r>
              <a:rPr lang="en-US" b="0" i="0" dirty="0">
                <a:effectLst/>
                <a:latin typeface="Times" panose="02020603050405020304" pitchFamily="18" charset="0"/>
                <a:cs typeface="Times" panose="02020603050405020304" pitchFamily="18" charset="0"/>
              </a:rPr>
              <a:t>). </a:t>
            </a:r>
          </a:p>
          <a:p>
            <a:pPr marL="285750" indent="-285750" algn="l">
              <a:buFont typeface="Arial" panose="020B0604020202020204" pitchFamily="34" charset="0"/>
              <a:buChar char="•"/>
            </a:pPr>
            <a:r>
              <a:rPr lang="en-US" b="1" i="0" dirty="0">
                <a:effectLst/>
                <a:latin typeface="Times" panose="02020603050405020304" pitchFamily="18" charset="0"/>
                <a:cs typeface="Times" panose="02020603050405020304" pitchFamily="18" charset="0"/>
              </a:rPr>
              <a:t>Nuclear plants</a:t>
            </a:r>
            <a:r>
              <a:rPr lang="en-US" b="0" i="0" dirty="0">
                <a:effectLst/>
                <a:latin typeface="Times" panose="02020603050405020304" pitchFamily="18" charset="0"/>
                <a:cs typeface="Times" panose="02020603050405020304" pitchFamily="18" charset="0"/>
              </a:rPr>
              <a:t> use nuclear fission of a radioactive element called </a:t>
            </a:r>
            <a:r>
              <a:rPr lang="en-US" b="1" i="0" dirty="0">
                <a:effectLst/>
                <a:latin typeface="Times" panose="02020603050405020304" pitchFamily="18" charset="0"/>
                <a:cs typeface="Times" panose="02020603050405020304" pitchFamily="18" charset="0"/>
              </a:rPr>
              <a:t>uranium</a:t>
            </a:r>
            <a:r>
              <a:rPr lang="en-US" b="0" i="0" dirty="0">
                <a:effectLst/>
                <a:latin typeface="Times" panose="02020603050405020304" pitchFamily="18" charset="0"/>
                <a:cs typeface="Times" panose="02020603050405020304" pitchFamily="18" charset="0"/>
              </a:rPr>
              <a:t> to generate </a:t>
            </a:r>
            <a:r>
              <a:rPr lang="en-US" b="1" i="0" dirty="0">
                <a:effectLst/>
                <a:latin typeface="Times" panose="02020603050405020304" pitchFamily="18" charset="0"/>
                <a:cs typeface="Times" panose="02020603050405020304" pitchFamily="18" charset="0"/>
              </a:rPr>
              <a:t>electricity</a:t>
            </a:r>
            <a:r>
              <a:rPr lang="en-US" b="0" i="0" dirty="0">
                <a:effectLst/>
                <a:latin typeface="Times" panose="02020603050405020304" pitchFamily="18" charset="0"/>
                <a:cs typeface="Times" panose="02020603050405020304" pitchFamily="18" charset="0"/>
              </a:rPr>
              <a:t>.</a:t>
            </a:r>
            <a:endParaRPr lang="en-US" b="1" i="0" dirty="0">
              <a:effectLst/>
              <a:latin typeface="Times" panose="02020603050405020304" pitchFamily="18" charset="0"/>
              <a:cs typeface="Times" panose="02020603050405020304" pitchFamily="18" charset="0"/>
            </a:endParaRPr>
          </a:p>
          <a:p>
            <a:pPr algn="l"/>
            <a:r>
              <a:rPr lang="en-US" b="1" dirty="0">
                <a:latin typeface="Times" panose="02020603050405020304" pitchFamily="18" charset="0"/>
                <a:cs typeface="Times" panose="02020603050405020304" pitchFamily="18" charset="0"/>
              </a:rPr>
              <a:t>Origin of Nuclear Energy</a:t>
            </a:r>
            <a:endParaRPr lang="en-US" b="1" i="0" dirty="0">
              <a:effectLst/>
              <a:latin typeface="Times" panose="02020603050405020304" pitchFamily="18" charset="0"/>
              <a:cs typeface="Times" panose="02020603050405020304" pitchFamily="18" charset="0"/>
            </a:endParaRP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Atoms – the particles that make up every object in the universe – consist of neutrons, protons and </a:t>
            </a:r>
            <a:r>
              <a:rPr lang="en-US" b="0" i="0" u="sng" dirty="0">
                <a:effectLst/>
                <a:latin typeface="Times" panose="02020603050405020304" pitchFamily="18" charset="0"/>
                <a:cs typeface="Times" panose="02020603050405020304" pitchFamily="18" charset="0"/>
                <a:hlinkClick r:id="rId3">
                  <a:extLst>
                    <a:ext uri="{A12FA001-AC4F-418D-AE19-62706E023703}">
                      <ahyp:hlinkClr xmlns:ahyp="http://schemas.microsoft.com/office/drawing/2018/hyperlinkcolor" val="tx"/>
                    </a:ext>
                  </a:extLst>
                </a:hlinkClick>
              </a:rPr>
              <a:t>electrons</a:t>
            </a:r>
            <a:r>
              <a:rPr lang="en-US" b="0" i="0" dirty="0">
                <a:effectLst/>
                <a:latin typeface="Times" panose="02020603050405020304" pitchFamily="18" charset="0"/>
                <a:cs typeface="Times" panose="02020603050405020304" pitchFamily="18" charset="0"/>
              </a:rPr>
              <a:t>. </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They contain a nucleus, which is where nuclear energy comes from.</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Nuclear energy is released from an </a:t>
            </a:r>
            <a:r>
              <a:rPr lang="en-US" b="0" i="0" u="sng" dirty="0">
                <a:effectLst/>
                <a:latin typeface="Times" panose="02020603050405020304" pitchFamily="18" charset="0"/>
                <a:cs typeface="Times" panose="02020603050405020304" pitchFamily="18" charset="0"/>
                <a:hlinkClick r:id="rId4">
                  <a:extLst>
                    <a:ext uri="{A12FA001-AC4F-418D-AE19-62706E023703}">
                      <ahyp:hlinkClr xmlns:ahyp="http://schemas.microsoft.com/office/drawing/2018/hyperlinkcolor" val="tx"/>
                    </a:ext>
                  </a:extLst>
                </a:hlinkClick>
              </a:rPr>
              <a:t>atom</a:t>
            </a:r>
            <a:r>
              <a:rPr lang="en-US" b="0" i="0" dirty="0">
                <a:effectLst/>
                <a:latin typeface="Times" panose="02020603050405020304" pitchFamily="18" charset="0"/>
                <a:cs typeface="Times" panose="02020603050405020304" pitchFamily="18" charset="0"/>
              </a:rPr>
              <a:t> through </a:t>
            </a:r>
            <a:endParaRPr lang="en-US" dirty="0">
              <a:latin typeface="Times" panose="02020603050405020304" pitchFamily="18" charset="0"/>
              <a:cs typeface="Times" panose="02020603050405020304" pitchFamily="18" charset="0"/>
            </a:endParaRP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Nuclear fusion, when nuclei of atoms are combined or fused together. This is how the Sun produces energy.</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Nuclear fission, when nuclei of atoms are split apart. This is the method used by nuclear plants to generate electricity.</a:t>
            </a:r>
          </a:p>
          <a:p>
            <a:pPr algn="l"/>
            <a:endParaRPr lang="en-US" b="0" i="0" dirty="0">
              <a:effectLst/>
              <a:latin typeface="Times" panose="02020603050405020304" pitchFamily="18" charset="0"/>
              <a:cs typeface="Times" panose="02020603050405020304" pitchFamily="18" charset="0"/>
            </a:endParaRPr>
          </a:p>
          <a:p>
            <a:pPr algn="l"/>
            <a:endParaRPr lang="en-US" b="0" i="0" dirty="0">
              <a:effectLst/>
              <a:latin typeface="Times" panose="02020603050405020304" pitchFamily="18" charset="0"/>
              <a:cs typeface="Times" panose="02020603050405020304" pitchFamily="18" charset="0"/>
            </a:endParaRPr>
          </a:p>
        </p:txBody>
      </p:sp>
      <p:sp>
        <p:nvSpPr>
          <p:cNvPr id="2" name="Footer Placeholder 1">
            <a:extLst>
              <a:ext uri="{FF2B5EF4-FFF2-40B4-BE49-F238E27FC236}">
                <a16:creationId xmlns:a16="http://schemas.microsoft.com/office/drawing/2014/main" id="{312E9E72-6B7A-4A2C-B086-1968B2F284FA}"/>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4936178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5B15CF-AD07-41B8-A312-92A05011FD46}" type="datetime1">
              <a:rPr lang="en-US" smtClean="0"/>
              <a:t>11/17/2021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Non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525FDF53-153A-497C-A496-FDF08B8D2C7B}"/>
              </a:ext>
            </a:extLst>
          </p:cNvPr>
          <p:cNvSpPr txBox="1"/>
          <p:nvPr/>
        </p:nvSpPr>
        <p:spPr>
          <a:xfrm>
            <a:off x="457200" y="1006220"/>
            <a:ext cx="8382000" cy="3139321"/>
          </a:xfrm>
          <a:prstGeom prst="rect">
            <a:avLst/>
          </a:prstGeom>
          <a:noFill/>
        </p:spPr>
        <p:txBody>
          <a:bodyPr wrap="square">
            <a:spAutoFit/>
          </a:bodyPr>
          <a:lstStyle/>
          <a:p>
            <a:pPr algn="l"/>
            <a:r>
              <a:rPr lang="en-US" b="0" i="0" dirty="0">
                <a:effectLst/>
                <a:latin typeface="Times" panose="02020603050405020304" pitchFamily="18" charset="0"/>
                <a:cs typeface="Times" panose="02020603050405020304" pitchFamily="18" charset="0"/>
              </a:rPr>
              <a:t>Production of nuclear Energy</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A particular form of uranium – called uranium-235 – is most commonly used for energy production, as its nucleus splits easily when it is bombarded by a neutron.</a:t>
            </a:r>
          </a:p>
          <a:p>
            <a:pPr algn="l"/>
            <a:r>
              <a:rPr lang="en-US" b="0" i="0" dirty="0">
                <a:effectLst/>
                <a:latin typeface="Times" panose="02020603050405020304" pitchFamily="18" charset="0"/>
                <a:cs typeface="Times" panose="02020603050405020304" pitchFamily="18" charset="0"/>
              </a:rPr>
              <a:t>Here's what happens during a nuclear fission reaction:</a:t>
            </a:r>
          </a:p>
          <a:p>
            <a:pPr algn="l">
              <a:buFont typeface="+mj-lt"/>
              <a:buAutoNum type="arabicPeriod"/>
            </a:pPr>
            <a:r>
              <a:rPr lang="en-US" b="0" i="0" dirty="0">
                <a:effectLst/>
                <a:latin typeface="Times" panose="02020603050405020304" pitchFamily="18" charset="0"/>
                <a:cs typeface="Times" panose="02020603050405020304" pitchFamily="18" charset="0"/>
              </a:rPr>
              <a:t>The nucleus of a uranium atom is bombarded by a neutron, causing it to split into two atoms</a:t>
            </a:r>
          </a:p>
          <a:p>
            <a:pPr algn="l">
              <a:buFont typeface="+mj-lt"/>
              <a:buAutoNum type="arabicPeriod"/>
            </a:pPr>
            <a:r>
              <a:rPr lang="en-US" b="0" i="0" dirty="0">
                <a:effectLst/>
                <a:latin typeface="Times" panose="02020603050405020304" pitchFamily="18" charset="0"/>
                <a:cs typeface="Times" panose="02020603050405020304" pitchFamily="18" charset="0"/>
              </a:rPr>
              <a:t>At the same time, energy is released as heat and radiation</a:t>
            </a:r>
          </a:p>
          <a:p>
            <a:pPr algn="l">
              <a:buFont typeface="+mj-lt"/>
              <a:buAutoNum type="arabicPeriod"/>
            </a:pPr>
            <a:r>
              <a:rPr lang="en-US" b="0" i="0" dirty="0">
                <a:effectLst/>
                <a:latin typeface="Times" panose="02020603050405020304" pitchFamily="18" charset="0"/>
                <a:cs typeface="Times" panose="02020603050405020304" pitchFamily="18" charset="0"/>
              </a:rPr>
              <a:t>As a result of the fission reaction, more neutrons are released</a:t>
            </a:r>
          </a:p>
          <a:p>
            <a:pPr algn="l">
              <a:buFont typeface="+mj-lt"/>
              <a:buAutoNum type="arabicPeriod"/>
            </a:pPr>
            <a:r>
              <a:rPr lang="en-US" b="0" i="0" dirty="0">
                <a:effectLst/>
                <a:latin typeface="Times" panose="02020603050405020304" pitchFamily="18" charset="0"/>
                <a:cs typeface="Times" panose="02020603050405020304" pitchFamily="18" charset="0"/>
              </a:rPr>
              <a:t>These neutrons then start bombarding other uranium atoms, so the process keeps repeating itself. </a:t>
            </a:r>
          </a:p>
          <a:p>
            <a:pPr algn="l">
              <a:buFont typeface="+mj-lt"/>
              <a:buAutoNum type="arabicPeriod"/>
            </a:pPr>
            <a:r>
              <a:rPr lang="en-US" b="0" i="0" dirty="0">
                <a:effectLst/>
                <a:latin typeface="Times" panose="02020603050405020304" pitchFamily="18" charset="0"/>
                <a:cs typeface="Times" panose="02020603050405020304" pitchFamily="18" charset="0"/>
              </a:rPr>
              <a:t>This is called a chain reaction</a:t>
            </a:r>
          </a:p>
        </p:txBody>
      </p:sp>
      <p:pic>
        <p:nvPicPr>
          <p:cNvPr id="2050" name="Picture 2">
            <a:extLst>
              <a:ext uri="{FF2B5EF4-FFF2-40B4-BE49-F238E27FC236}">
                <a16:creationId xmlns:a16="http://schemas.microsoft.com/office/drawing/2014/main" id="{35829313-17AA-41E9-AD83-114893C395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138167"/>
            <a:ext cx="7239000" cy="2081213"/>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C4A1C00B-87DB-4434-B2BB-B81D1623C03D}"/>
              </a:ext>
            </a:extLst>
          </p:cNvPr>
          <p:cNvSpPr>
            <a:spLocks noGrp="1"/>
          </p:cNvSpPr>
          <p:nvPr>
            <p:ph type="ftr" sz="quarter" idx="11"/>
          </p:nvPr>
        </p:nvSpPr>
        <p:spPr/>
        <p:txBody>
          <a:bodyPr/>
          <a:lstStyle/>
          <a:p>
            <a:r>
              <a:rPr lang="fr-FR"/>
              <a:t>Dr. P.P. Giri      EVS (ANC 0302)           Unit II</a:t>
            </a:r>
            <a:endParaRPr lang="en-US"/>
          </a:p>
        </p:txBody>
      </p:sp>
    </p:spTree>
    <p:extLst>
      <p:ext uri="{BB962C8B-B14F-4D97-AF65-F5344CB8AC3E}">
        <p14:creationId xmlns:p14="http://schemas.microsoft.com/office/powerpoint/2010/main" val="24046889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1" y="1295401"/>
            <a:ext cx="5257799" cy="5060950"/>
          </a:xfrm>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Nuclear reactions</a:t>
            </a:r>
          </a:p>
          <a:p>
            <a:pPr lvl="1"/>
            <a:r>
              <a:rPr lang="en-US" sz="2200" b="1" dirty="0">
                <a:latin typeface="Times New Roman" panose="02020603050405020304" pitchFamily="18" charset="0"/>
                <a:cs typeface="Times New Roman" panose="02020603050405020304" pitchFamily="18" charset="0"/>
              </a:rPr>
              <a:t>Nuclear fission</a:t>
            </a:r>
            <a:r>
              <a:rPr lang="en-US" sz="2200" dirty="0">
                <a:latin typeface="Times New Roman" panose="02020603050405020304" pitchFamily="18" charset="0"/>
                <a:cs typeface="Times New Roman" panose="02020603050405020304" pitchFamily="18" charset="0"/>
              </a:rPr>
              <a:t> reaction involves the absorption of neutrons by a heavy nucleus, which causes it to split into two or more lighter nuclei and release huge amount of energy.</a:t>
            </a:r>
          </a:p>
          <a:p>
            <a:r>
              <a:rPr lang="en-US" sz="2200" dirty="0">
                <a:latin typeface="Times New Roman" panose="02020603050405020304" pitchFamily="18" charset="0"/>
                <a:cs typeface="Times New Roman" panose="02020603050405020304" pitchFamily="18" charset="0"/>
              </a:rPr>
              <a:t>Examples:</a:t>
            </a:r>
          </a:p>
          <a:p>
            <a:r>
              <a:rPr lang="en-US" sz="2200" dirty="0">
                <a:latin typeface="Times New Roman" panose="02020603050405020304" pitchFamily="18" charset="0"/>
                <a:cs typeface="Times New Roman" panose="02020603050405020304" pitchFamily="18" charset="0"/>
              </a:rPr>
              <a:t>An important example of nuclear fission is the splitting of the uranium-235 nucleus when it is bombarded with neutrons. Various products can be formed from this nuclear reaction, as described in the equations below.</a:t>
            </a:r>
          </a:p>
          <a:p>
            <a:pPr>
              <a:buFont typeface="Arial" panose="020B0604020202020204" pitchFamily="34" charset="0"/>
              <a:buChar char="•"/>
            </a:pPr>
            <a:r>
              <a:rPr lang="en-US" sz="2200" baseline="30000" dirty="0">
                <a:latin typeface="Times New Roman" panose="02020603050405020304" pitchFamily="18" charset="0"/>
                <a:cs typeface="Times New Roman" panose="02020603050405020304" pitchFamily="18" charset="0"/>
              </a:rPr>
              <a:t>235</a:t>
            </a:r>
            <a:r>
              <a:rPr lang="en-US" sz="2200" dirty="0">
                <a:latin typeface="Times New Roman" panose="02020603050405020304" pitchFamily="18" charset="0"/>
                <a:cs typeface="Times New Roman" panose="02020603050405020304" pitchFamily="18" charset="0"/>
              </a:rPr>
              <a:t>U</a:t>
            </a:r>
            <a:r>
              <a:rPr lang="en-US" sz="2200" baseline="-25000" dirty="0">
                <a:latin typeface="Times New Roman" panose="02020603050405020304" pitchFamily="18" charset="0"/>
                <a:cs typeface="Times New Roman" panose="02020603050405020304" pitchFamily="18" charset="0"/>
              </a:rPr>
              <a:t>92</a:t>
            </a:r>
            <a:r>
              <a:rPr lang="en-US" sz="2200" dirty="0">
                <a:latin typeface="Times New Roman" panose="02020603050405020304" pitchFamily="18" charset="0"/>
                <a:cs typeface="Times New Roman" panose="02020603050405020304" pitchFamily="18" charset="0"/>
              </a:rPr>
              <a:t> + </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n → </a:t>
            </a:r>
            <a:r>
              <a:rPr lang="en-US" sz="2200" baseline="30000" dirty="0">
                <a:latin typeface="Times New Roman" panose="02020603050405020304" pitchFamily="18" charset="0"/>
                <a:cs typeface="Times New Roman" panose="02020603050405020304" pitchFamily="18" charset="0"/>
              </a:rPr>
              <a:t>141</a:t>
            </a:r>
            <a:r>
              <a:rPr lang="en-US" sz="2200" dirty="0">
                <a:latin typeface="Times New Roman" panose="02020603050405020304" pitchFamily="18" charset="0"/>
                <a:cs typeface="Times New Roman" panose="02020603050405020304" pitchFamily="18" charset="0"/>
              </a:rPr>
              <a:t>Ba + </a:t>
            </a:r>
            <a:r>
              <a:rPr lang="en-US" sz="2200" baseline="30000" dirty="0">
                <a:latin typeface="Times New Roman" panose="02020603050405020304" pitchFamily="18" charset="0"/>
                <a:cs typeface="Times New Roman" panose="02020603050405020304" pitchFamily="18" charset="0"/>
              </a:rPr>
              <a:t>92</a:t>
            </a:r>
            <a:r>
              <a:rPr lang="en-US" sz="2200" dirty="0">
                <a:latin typeface="Times New Roman" panose="02020603050405020304" pitchFamily="18" charset="0"/>
                <a:cs typeface="Times New Roman" panose="02020603050405020304" pitchFamily="18" charset="0"/>
              </a:rPr>
              <a:t>Kr + 3 </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n</a:t>
            </a:r>
          </a:p>
          <a:p>
            <a:pPr>
              <a:buFont typeface="Arial" panose="020B0604020202020204" pitchFamily="34" charset="0"/>
              <a:buChar char="•"/>
            </a:pPr>
            <a:r>
              <a:rPr lang="en-US" sz="2200" baseline="30000" dirty="0">
                <a:latin typeface="Times New Roman" panose="02020603050405020304" pitchFamily="18" charset="0"/>
                <a:cs typeface="Times New Roman" panose="02020603050405020304" pitchFamily="18" charset="0"/>
              </a:rPr>
              <a:t>235</a:t>
            </a:r>
            <a:r>
              <a:rPr lang="en-US" sz="2200" dirty="0">
                <a:latin typeface="Times New Roman" panose="02020603050405020304" pitchFamily="18" charset="0"/>
                <a:cs typeface="Times New Roman" panose="02020603050405020304" pitchFamily="18" charset="0"/>
              </a:rPr>
              <a:t>U + </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n → </a:t>
            </a:r>
            <a:r>
              <a:rPr lang="en-US" sz="2200" baseline="30000" dirty="0">
                <a:latin typeface="Times New Roman" panose="02020603050405020304" pitchFamily="18" charset="0"/>
                <a:cs typeface="Times New Roman" panose="02020603050405020304" pitchFamily="18" charset="0"/>
              </a:rPr>
              <a:t>144</a:t>
            </a:r>
            <a:r>
              <a:rPr lang="en-US" sz="2200" dirty="0">
                <a:latin typeface="Times New Roman" panose="02020603050405020304" pitchFamily="18" charset="0"/>
                <a:cs typeface="Times New Roman" panose="02020603050405020304" pitchFamily="18" charset="0"/>
              </a:rPr>
              <a:t>Xe + </a:t>
            </a:r>
            <a:r>
              <a:rPr lang="en-US" sz="2200" baseline="30000" dirty="0">
                <a:latin typeface="Times New Roman" panose="02020603050405020304" pitchFamily="18" charset="0"/>
                <a:cs typeface="Times New Roman" panose="02020603050405020304" pitchFamily="18" charset="0"/>
              </a:rPr>
              <a:t>90</a:t>
            </a:r>
            <a:r>
              <a:rPr lang="en-US" sz="2200" dirty="0">
                <a:latin typeface="Times New Roman" panose="02020603050405020304" pitchFamily="18" charset="0"/>
                <a:cs typeface="Times New Roman" panose="02020603050405020304" pitchFamily="18" charset="0"/>
              </a:rPr>
              <a:t>Sr + 2 </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n</a:t>
            </a:r>
          </a:p>
          <a:p>
            <a:pPr>
              <a:buFont typeface="Arial" panose="020B0604020202020204" pitchFamily="34" charset="0"/>
              <a:buChar char="•"/>
            </a:pPr>
            <a:r>
              <a:rPr lang="en-US" sz="2200" baseline="30000" dirty="0">
                <a:latin typeface="Times New Roman" panose="02020603050405020304" pitchFamily="18" charset="0"/>
                <a:cs typeface="Times New Roman" panose="02020603050405020304" pitchFamily="18" charset="0"/>
              </a:rPr>
              <a:t>235</a:t>
            </a:r>
            <a:r>
              <a:rPr lang="en-US" sz="2200" dirty="0">
                <a:latin typeface="Times New Roman" panose="02020603050405020304" pitchFamily="18" charset="0"/>
                <a:cs typeface="Times New Roman" panose="02020603050405020304" pitchFamily="18" charset="0"/>
              </a:rPr>
              <a:t>U + </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n → </a:t>
            </a:r>
            <a:r>
              <a:rPr lang="en-US" sz="2200" baseline="30000" dirty="0">
                <a:latin typeface="Times New Roman" panose="02020603050405020304" pitchFamily="18" charset="0"/>
                <a:cs typeface="Times New Roman" panose="02020603050405020304" pitchFamily="18" charset="0"/>
              </a:rPr>
              <a:t>146</a:t>
            </a:r>
            <a:r>
              <a:rPr lang="en-US" sz="2200" dirty="0">
                <a:latin typeface="Times New Roman" panose="02020603050405020304" pitchFamily="18" charset="0"/>
                <a:cs typeface="Times New Roman" panose="02020603050405020304" pitchFamily="18" charset="0"/>
              </a:rPr>
              <a:t>La + </a:t>
            </a:r>
            <a:r>
              <a:rPr lang="en-US" sz="2200" baseline="30000" dirty="0">
                <a:latin typeface="Times New Roman" panose="02020603050405020304" pitchFamily="18" charset="0"/>
                <a:cs typeface="Times New Roman" panose="02020603050405020304" pitchFamily="18" charset="0"/>
              </a:rPr>
              <a:t>87</a:t>
            </a:r>
            <a:r>
              <a:rPr lang="en-US" sz="2200" dirty="0">
                <a:latin typeface="Times New Roman" panose="02020603050405020304" pitchFamily="18" charset="0"/>
                <a:cs typeface="Times New Roman" panose="02020603050405020304" pitchFamily="18" charset="0"/>
              </a:rPr>
              <a:t>Br + 3 </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n</a:t>
            </a:r>
          </a:p>
          <a:p>
            <a:pPr>
              <a:buFont typeface="Arial" panose="020B0604020202020204" pitchFamily="34" charset="0"/>
              <a:buChar char="•"/>
            </a:pPr>
            <a:r>
              <a:rPr lang="en-US" sz="2200" baseline="30000" dirty="0">
                <a:latin typeface="Times New Roman" panose="02020603050405020304" pitchFamily="18" charset="0"/>
                <a:cs typeface="Times New Roman" panose="02020603050405020304" pitchFamily="18" charset="0"/>
              </a:rPr>
              <a:t>235</a:t>
            </a:r>
            <a:r>
              <a:rPr lang="en-US" sz="2200" dirty="0">
                <a:latin typeface="Times New Roman" panose="02020603050405020304" pitchFamily="18" charset="0"/>
                <a:cs typeface="Times New Roman" panose="02020603050405020304" pitchFamily="18" charset="0"/>
              </a:rPr>
              <a:t>U + </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n → </a:t>
            </a:r>
            <a:r>
              <a:rPr lang="en-US" sz="2200" baseline="30000" dirty="0">
                <a:latin typeface="Times New Roman" panose="02020603050405020304" pitchFamily="18" charset="0"/>
                <a:cs typeface="Times New Roman" panose="02020603050405020304" pitchFamily="18" charset="0"/>
              </a:rPr>
              <a:t>137</a:t>
            </a:r>
            <a:r>
              <a:rPr lang="en-US" sz="2200" dirty="0">
                <a:latin typeface="Times New Roman" panose="02020603050405020304" pitchFamily="18" charset="0"/>
                <a:cs typeface="Times New Roman" panose="02020603050405020304" pitchFamily="18" charset="0"/>
              </a:rPr>
              <a:t>Te + </a:t>
            </a:r>
            <a:r>
              <a:rPr lang="en-US" sz="2200" baseline="30000" dirty="0">
                <a:latin typeface="Times New Roman" panose="02020603050405020304" pitchFamily="18" charset="0"/>
                <a:cs typeface="Times New Roman" panose="02020603050405020304" pitchFamily="18" charset="0"/>
              </a:rPr>
              <a:t>97</a:t>
            </a:r>
            <a:r>
              <a:rPr lang="en-US" sz="2200" dirty="0">
                <a:latin typeface="Times New Roman" panose="02020603050405020304" pitchFamily="18" charset="0"/>
                <a:cs typeface="Times New Roman" panose="02020603050405020304" pitchFamily="18" charset="0"/>
              </a:rPr>
              <a:t>Zr + 2 </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n</a:t>
            </a:r>
          </a:p>
          <a:p>
            <a:pPr>
              <a:buFont typeface="Arial" panose="020B0604020202020204" pitchFamily="34" charset="0"/>
              <a:buChar char="•"/>
            </a:pPr>
            <a:r>
              <a:rPr lang="en-US" sz="2200" baseline="30000" dirty="0">
                <a:latin typeface="Times New Roman" panose="02020603050405020304" pitchFamily="18" charset="0"/>
                <a:cs typeface="Times New Roman" panose="02020603050405020304" pitchFamily="18" charset="0"/>
              </a:rPr>
              <a:t>235</a:t>
            </a:r>
            <a:r>
              <a:rPr lang="en-US" sz="2200" dirty="0">
                <a:latin typeface="Times New Roman" panose="02020603050405020304" pitchFamily="18" charset="0"/>
                <a:cs typeface="Times New Roman" panose="02020603050405020304" pitchFamily="18" charset="0"/>
              </a:rPr>
              <a:t>U + </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n → </a:t>
            </a:r>
            <a:r>
              <a:rPr lang="en-US" sz="2200" baseline="30000" dirty="0">
                <a:latin typeface="Times New Roman" panose="02020603050405020304" pitchFamily="18" charset="0"/>
                <a:cs typeface="Times New Roman" panose="02020603050405020304" pitchFamily="18" charset="0"/>
              </a:rPr>
              <a:t>137</a:t>
            </a:r>
            <a:r>
              <a:rPr lang="en-US" sz="2200" dirty="0">
                <a:latin typeface="Times New Roman" panose="02020603050405020304" pitchFamily="18" charset="0"/>
                <a:cs typeface="Times New Roman" panose="02020603050405020304" pitchFamily="18" charset="0"/>
              </a:rPr>
              <a:t>Cs + </a:t>
            </a:r>
            <a:r>
              <a:rPr lang="en-US" sz="2200" baseline="30000" dirty="0">
                <a:latin typeface="Times New Roman" panose="02020603050405020304" pitchFamily="18" charset="0"/>
                <a:cs typeface="Times New Roman" panose="02020603050405020304" pitchFamily="18" charset="0"/>
              </a:rPr>
              <a:t>96</a:t>
            </a:r>
            <a:r>
              <a:rPr lang="en-US" sz="2200" dirty="0">
                <a:latin typeface="Times New Roman" panose="02020603050405020304" pitchFamily="18" charset="0"/>
                <a:cs typeface="Times New Roman" panose="02020603050405020304" pitchFamily="18" charset="0"/>
              </a:rPr>
              <a:t>Rb + 3</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n</a:t>
            </a:r>
          </a:p>
          <a:p>
            <a:r>
              <a:rPr lang="en-US" sz="2200" dirty="0">
                <a:latin typeface="Times New Roman" panose="02020603050405020304" pitchFamily="18" charset="0"/>
                <a:cs typeface="Times New Roman" panose="02020603050405020304" pitchFamily="18" charset="0"/>
              </a:rPr>
              <a:t>Another important example of nuclear fission is the splitting of the plutonium-239 nucleus</a:t>
            </a:r>
            <a:r>
              <a:rPr lang="en-US" sz="2200" dirty="0"/>
              <a:t>.</a:t>
            </a:r>
          </a:p>
          <a:p>
            <a:pPr lvl="1" algn="just"/>
            <a:endParaRPr lang="en-US" sz="2200" dirty="0"/>
          </a:p>
        </p:txBody>
      </p:sp>
      <p:pic>
        <p:nvPicPr>
          <p:cNvPr id="11"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8" name="Picture 7">
            <a:extLst>
              <a:ext uri="{FF2B5EF4-FFF2-40B4-BE49-F238E27FC236}">
                <a16:creationId xmlns:a16="http://schemas.microsoft.com/office/drawing/2014/main" id="{0682191D-8060-4C20-B6E5-089FBE4E6C09}"/>
              </a:ext>
            </a:extLst>
          </p:cNvPr>
          <p:cNvPicPr>
            <a:picLocks noChangeAspect="1"/>
          </p:cNvPicPr>
          <p:nvPr/>
        </p:nvPicPr>
        <p:blipFill>
          <a:blip r:embed="rId3"/>
          <a:stretch>
            <a:fillRect/>
          </a:stretch>
        </p:blipFill>
        <p:spPr>
          <a:xfrm>
            <a:off x="5486400" y="1524000"/>
            <a:ext cx="3505199" cy="4648200"/>
          </a:xfrm>
          <a:prstGeom prst="rect">
            <a:avLst/>
          </a:prstGeom>
        </p:spPr>
      </p:pic>
      <p:sp>
        <p:nvSpPr>
          <p:cNvPr id="7" name="Title 1">
            <a:extLst>
              <a:ext uri="{FF2B5EF4-FFF2-40B4-BE49-F238E27FC236}">
                <a16:creationId xmlns:a16="http://schemas.microsoft.com/office/drawing/2014/main" id="{E9E5C150-4936-4DB2-90F5-6194A479164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Non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0C4E93C7-E804-461B-BDA4-A3D041C6F253}"/>
              </a:ext>
            </a:extLst>
          </p:cNvPr>
          <p:cNvSpPr>
            <a:spLocks noGrp="1"/>
          </p:cNvSpPr>
          <p:nvPr>
            <p:ph type="dt" sz="half" idx="10"/>
          </p:nvPr>
        </p:nvSpPr>
        <p:spPr/>
        <p:txBody>
          <a:bodyPr/>
          <a:lstStyle/>
          <a:p>
            <a:fld id="{224591C8-0DB7-4E99-8CEF-D6BBEF10B40A}" type="datetime1">
              <a:rPr lang="en-US" smtClean="0"/>
              <a:t>11/17/2021</a:t>
            </a:fld>
            <a:endParaRPr lang="en-US"/>
          </a:p>
        </p:txBody>
      </p:sp>
      <p:sp>
        <p:nvSpPr>
          <p:cNvPr id="4" name="Footer Placeholder 3">
            <a:extLst>
              <a:ext uri="{FF2B5EF4-FFF2-40B4-BE49-F238E27FC236}">
                <a16:creationId xmlns:a16="http://schemas.microsoft.com/office/drawing/2014/main" id="{C919F0F6-404F-4011-82F6-68428C9FFF50}"/>
              </a:ext>
            </a:extLst>
          </p:cNvPr>
          <p:cNvSpPr>
            <a:spLocks noGrp="1"/>
          </p:cNvSpPr>
          <p:nvPr>
            <p:ph type="ftr" sz="quarter" idx="11"/>
          </p:nvPr>
        </p:nvSpPr>
        <p:spPr/>
        <p:txBody>
          <a:bodyPr/>
          <a:lstStyle/>
          <a:p>
            <a:r>
              <a:rPr lang="fr-FR"/>
              <a:t>Dr. P.P. Giri      EVS (ANC 0302)           Unit II</a:t>
            </a:r>
            <a:endParaRPr lang="en-US"/>
          </a:p>
        </p:txBody>
      </p:sp>
      <p:sp>
        <p:nvSpPr>
          <p:cNvPr id="5" name="Slide Number Placeholder 4">
            <a:extLst>
              <a:ext uri="{FF2B5EF4-FFF2-40B4-BE49-F238E27FC236}">
                <a16:creationId xmlns:a16="http://schemas.microsoft.com/office/drawing/2014/main" id="{606A789F-E2EB-4D11-9D83-812A7BD0DB2B}"/>
              </a:ext>
            </a:extLst>
          </p:cNvPr>
          <p:cNvSpPr>
            <a:spLocks noGrp="1"/>
          </p:cNvSpPr>
          <p:nvPr>
            <p:ph type="sldNum" sz="quarter" idx="12"/>
          </p:nvPr>
        </p:nvSpPr>
        <p:spPr/>
        <p:txBody>
          <a:bodyPr/>
          <a:lstStyle/>
          <a:p>
            <a:fld id="{B6F15528-21DE-4FAA-801E-634DDDAF4B2B}" type="slidenum">
              <a:rPr lang="en-US" smtClean="0"/>
              <a:pPr/>
              <a:t>97</a:t>
            </a:fld>
            <a:endParaRPr lang="en-US"/>
          </a:p>
        </p:txBody>
      </p:sp>
    </p:spTree>
    <p:extLst>
      <p:ext uri="{BB962C8B-B14F-4D97-AF65-F5344CB8AC3E}">
        <p14:creationId xmlns:p14="http://schemas.microsoft.com/office/powerpoint/2010/main" val="164127118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1" y="1452085"/>
            <a:ext cx="5181599" cy="3119915"/>
          </a:xfrm>
        </p:spPr>
        <p:txBody>
          <a:bodyPr>
            <a:normAutofit fontScale="92500"/>
          </a:bodyPr>
          <a:lstStyle/>
          <a:p>
            <a:pPr marL="0" indent="0">
              <a:buNone/>
            </a:pPr>
            <a:r>
              <a:rPr lang="en-US" b="1" dirty="0">
                <a:latin typeface="Times New Roman" panose="02020603050405020304" pitchFamily="18" charset="0"/>
                <a:cs typeface="Times New Roman" panose="02020603050405020304" pitchFamily="18" charset="0"/>
              </a:rPr>
              <a:t>Nuclear reactions</a:t>
            </a:r>
          </a:p>
          <a:p>
            <a:pPr lvl="1" algn="just"/>
            <a:r>
              <a:rPr lang="en-US" sz="2200" dirty="0">
                <a:latin typeface="Times New Roman" panose="02020603050405020304" pitchFamily="18" charset="0"/>
                <a:cs typeface="Times New Roman" panose="02020603050405020304" pitchFamily="18" charset="0"/>
              </a:rPr>
              <a:t>Nuclear fusion reactions are the processes in which two relatively light nuclei combine via a collision to form a single, heavier nucleus and release huge amount of energy.</a:t>
            </a:r>
          </a:p>
          <a:p>
            <a:pPr lvl="1" algn="just"/>
            <a:r>
              <a:rPr lang="it-IT" baseline="30000" dirty="0">
                <a:latin typeface="Times New Roman" panose="02020603050405020304" pitchFamily="18" charset="0"/>
                <a:cs typeface="Times New Roman" panose="02020603050405020304" pitchFamily="18" charset="0"/>
              </a:rPr>
              <a:t>6</a:t>
            </a:r>
            <a:r>
              <a:rPr lang="it-IT" baseline="-25000" dirty="0">
                <a:latin typeface="Times New Roman" panose="02020603050405020304" pitchFamily="18" charset="0"/>
                <a:cs typeface="Times New Roman" panose="02020603050405020304" pitchFamily="18" charset="0"/>
              </a:rPr>
              <a:t>3</a:t>
            </a:r>
            <a:r>
              <a:rPr lang="it-IT" dirty="0">
                <a:latin typeface="Times New Roman" panose="02020603050405020304" pitchFamily="18" charset="0"/>
                <a:cs typeface="Times New Roman" panose="02020603050405020304" pitchFamily="18" charset="0"/>
              </a:rPr>
              <a:t>Li</a:t>
            </a:r>
            <a:r>
              <a:rPr lang="it-IT" b="0" i="0" dirty="0">
                <a:effectLst/>
                <a:latin typeface="Times New Roman" panose="02020603050405020304" pitchFamily="18" charset="0"/>
                <a:cs typeface="Times New Roman" panose="02020603050405020304" pitchFamily="18" charset="0"/>
              </a:rPr>
              <a:t> + </a:t>
            </a:r>
            <a:r>
              <a:rPr lang="it-IT" baseline="30000" dirty="0">
                <a:latin typeface="Times New Roman" panose="02020603050405020304" pitchFamily="18" charset="0"/>
                <a:cs typeface="Times New Roman" panose="02020603050405020304" pitchFamily="18" charset="0"/>
              </a:rPr>
              <a:t>2</a:t>
            </a:r>
            <a:r>
              <a:rPr lang="it-IT" baseline="-25000" dirty="0">
                <a:latin typeface="Times New Roman" panose="02020603050405020304" pitchFamily="18" charset="0"/>
                <a:cs typeface="Times New Roman" panose="02020603050405020304" pitchFamily="18" charset="0"/>
              </a:rPr>
              <a:t>1</a:t>
            </a:r>
            <a:r>
              <a:rPr lang="it-IT" dirty="0">
                <a:latin typeface="Times New Roman" panose="02020603050405020304" pitchFamily="18" charset="0"/>
                <a:cs typeface="Times New Roman" panose="02020603050405020304" pitchFamily="18" charset="0"/>
              </a:rPr>
              <a:t>H</a:t>
            </a:r>
            <a:r>
              <a:rPr lang="it-IT" b="0" i="0" dirty="0">
                <a:effectLst/>
                <a:latin typeface="Times New Roman" panose="02020603050405020304" pitchFamily="18" charset="0"/>
                <a:cs typeface="Times New Roman" panose="02020603050405020304" pitchFamily="18" charset="0"/>
              </a:rPr>
              <a:t> → 2 </a:t>
            </a:r>
            <a:r>
              <a:rPr lang="it-IT" baseline="30000" dirty="0">
                <a:latin typeface="Times New Roman" panose="02020603050405020304" pitchFamily="18" charset="0"/>
                <a:cs typeface="Times New Roman" panose="02020603050405020304" pitchFamily="18" charset="0"/>
              </a:rPr>
              <a:t>4</a:t>
            </a:r>
            <a:r>
              <a:rPr lang="it-IT" baseline="-25000" dirty="0">
                <a:latin typeface="Times New Roman" panose="02020603050405020304" pitchFamily="18" charset="0"/>
                <a:cs typeface="Times New Roman" panose="02020603050405020304" pitchFamily="18" charset="0"/>
              </a:rPr>
              <a:t>2</a:t>
            </a:r>
            <a:r>
              <a:rPr lang="it-IT" dirty="0">
                <a:latin typeface="Times New Roman" panose="02020603050405020304" pitchFamily="18" charset="0"/>
                <a:cs typeface="Times New Roman" panose="02020603050405020304" pitchFamily="18" charset="0"/>
              </a:rPr>
              <a:t>He</a:t>
            </a:r>
            <a:r>
              <a:rPr lang="it-IT" b="0" i="0" dirty="0">
                <a:effectLst/>
                <a:latin typeface="Times New Roman" panose="02020603050405020304" pitchFamily="18" charset="0"/>
                <a:cs typeface="Times New Roman" panose="02020603050405020304" pitchFamily="18" charset="0"/>
              </a:rPr>
              <a:t> + 22.2 MeV.</a:t>
            </a:r>
            <a:endParaRPr lang="en-US" dirty="0">
              <a:latin typeface="Times New Roman" panose="02020603050405020304" pitchFamily="18" charset="0"/>
              <a:cs typeface="Times New Roman" panose="02020603050405020304" pitchFamily="18" charset="0"/>
            </a:endParaRPr>
          </a:p>
          <a:p>
            <a:pPr lvl="1" algn="just"/>
            <a:r>
              <a:rPr lang="it-IT" baseline="30000" dirty="0">
                <a:latin typeface="Times New Roman" panose="02020603050405020304" pitchFamily="18" charset="0"/>
                <a:cs typeface="Times New Roman" panose="02020603050405020304" pitchFamily="18" charset="0"/>
              </a:rPr>
              <a:t>3</a:t>
            </a:r>
            <a:r>
              <a:rPr lang="it-IT" baseline="-25000" dirty="0">
                <a:latin typeface="Times New Roman" panose="02020603050405020304" pitchFamily="18" charset="0"/>
                <a:cs typeface="Times New Roman" panose="02020603050405020304" pitchFamily="18" charset="0"/>
              </a:rPr>
              <a:t>1</a:t>
            </a:r>
            <a:r>
              <a:rPr lang="it-IT" dirty="0">
                <a:latin typeface="Times New Roman" panose="02020603050405020304" pitchFamily="18" charset="0"/>
                <a:cs typeface="Times New Roman" panose="02020603050405020304" pitchFamily="18" charset="0"/>
              </a:rPr>
              <a:t>H</a:t>
            </a:r>
            <a:r>
              <a:rPr lang="it-IT" b="0" i="0" dirty="0">
                <a:effectLst/>
                <a:latin typeface="Times New Roman" panose="02020603050405020304" pitchFamily="18" charset="0"/>
                <a:cs typeface="Times New Roman" panose="02020603050405020304" pitchFamily="18" charset="0"/>
              </a:rPr>
              <a:t> + </a:t>
            </a:r>
            <a:r>
              <a:rPr lang="it-IT" baseline="30000" dirty="0">
                <a:latin typeface="Times New Roman" panose="02020603050405020304" pitchFamily="18" charset="0"/>
                <a:cs typeface="Times New Roman" panose="02020603050405020304" pitchFamily="18" charset="0"/>
              </a:rPr>
              <a:t>2</a:t>
            </a:r>
            <a:r>
              <a:rPr lang="it-IT" baseline="-25000" dirty="0">
                <a:latin typeface="Times New Roman" panose="02020603050405020304" pitchFamily="18" charset="0"/>
                <a:cs typeface="Times New Roman" panose="02020603050405020304" pitchFamily="18" charset="0"/>
              </a:rPr>
              <a:t>1</a:t>
            </a:r>
            <a:r>
              <a:rPr lang="it-IT" dirty="0">
                <a:latin typeface="Times New Roman" panose="02020603050405020304" pitchFamily="18" charset="0"/>
                <a:cs typeface="Times New Roman" panose="02020603050405020304" pitchFamily="18" charset="0"/>
              </a:rPr>
              <a:t>H</a:t>
            </a:r>
            <a:r>
              <a:rPr lang="it-IT" b="0" i="0" dirty="0">
                <a:effectLst/>
                <a:latin typeface="Times New Roman" panose="02020603050405020304" pitchFamily="18" charset="0"/>
                <a:cs typeface="Times New Roman" panose="02020603050405020304" pitchFamily="18" charset="0"/>
              </a:rPr>
              <a:t> →  </a:t>
            </a:r>
            <a:r>
              <a:rPr lang="it-IT" baseline="30000" dirty="0">
                <a:latin typeface="Times New Roman" panose="02020603050405020304" pitchFamily="18" charset="0"/>
                <a:cs typeface="Times New Roman" panose="02020603050405020304" pitchFamily="18" charset="0"/>
              </a:rPr>
              <a:t>4</a:t>
            </a:r>
            <a:r>
              <a:rPr lang="it-IT" baseline="-25000" dirty="0">
                <a:latin typeface="Times New Roman" panose="02020603050405020304" pitchFamily="18" charset="0"/>
                <a:cs typeface="Times New Roman" panose="02020603050405020304" pitchFamily="18" charset="0"/>
              </a:rPr>
              <a:t>2</a:t>
            </a:r>
            <a:r>
              <a:rPr lang="it-IT" dirty="0">
                <a:latin typeface="Times New Roman" panose="02020603050405020304" pitchFamily="18" charset="0"/>
                <a:cs typeface="Times New Roman" panose="02020603050405020304" pitchFamily="18" charset="0"/>
              </a:rPr>
              <a:t>He</a:t>
            </a:r>
            <a:r>
              <a:rPr lang="it-IT" b="0" i="0" dirty="0">
                <a:effectLst/>
                <a:latin typeface="Times New Roman" panose="02020603050405020304" pitchFamily="18" charset="0"/>
                <a:cs typeface="Times New Roman" panose="02020603050405020304" pitchFamily="18" charset="0"/>
              </a:rPr>
              <a:t> + </a:t>
            </a:r>
            <a:r>
              <a:rPr lang="it-IT" b="0" i="0" baseline="30000" dirty="0">
                <a:effectLst/>
                <a:latin typeface="Times New Roman" panose="02020603050405020304" pitchFamily="18" charset="0"/>
                <a:cs typeface="Times New Roman" panose="02020603050405020304" pitchFamily="18" charset="0"/>
              </a:rPr>
              <a:t>1</a:t>
            </a:r>
            <a:r>
              <a:rPr lang="it-IT" b="0" i="0" baseline="-25000" dirty="0">
                <a:effectLst/>
                <a:latin typeface="Times New Roman" panose="02020603050405020304" pitchFamily="18" charset="0"/>
                <a:cs typeface="Times New Roman" panose="02020603050405020304" pitchFamily="18" charset="0"/>
              </a:rPr>
              <a:t>0</a:t>
            </a:r>
            <a:r>
              <a:rPr lang="it-IT" b="0" i="0" dirty="0">
                <a:effectLst/>
                <a:latin typeface="Times New Roman" panose="02020603050405020304" pitchFamily="18" charset="0"/>
                <a:cs typeface="Times New Roman" panose="02020603050405020304" pitchFamily="18" charset="0"/>
              </a:rPr>
              <a:t>n.+17.6 MeV.</a:t>
            </a:r>
            <a:endParaRPr lang="en-US" dirty="0">
              <a:latin typeface="Times New Roman" panose="02020603050405020304" pitchFamily="18" charset="0"/>
              <a:cs typeface="Times New Roman" panose="02020603050405020304" pitchFamily="18" charset="0"/>
            </a:endParaRPr>
          </a:p>
          <a:p>
            <a:pPr lvl="1" algn="just"/>
            <a:endParaRPr lang="en-US" sz="2200" dirty="0"/>
          </a:p>
        </p:txBody>
      </p:sp>
      <p:pic>
        <p:nvPicPr>
          <p:cNvPr id="7" name="Content Placeholder 6">
            <a:extLst>
              <a:ext uri="{FF2B5EF4-FFF2-40B4-BE49-F238E27FC236}">
                <a16:creationId xmlns:a16="http://schemas.microsoft.com/office/drawing/2014/main" id="{F63B5344-8814-43BA-88A0-AFF6A5686D7A}"/>
              </a:ext>
            </a:extLst>
          </p:cNvPr>
          <p:cNvPicPr>
            <a:picLocks noGrp="1" noChangeAspect="1"/>
          </p:cNvPicPr>
          <p:nvPr>
            <p:ph sz="half" idx="2"/>
          </p:nvPr>
        </p:nvPicPr>
        <p:blipFill>
          <a:blip r:embed="rId2"/>
          <a:stretch>
            <a:fillRect/>
          </a:stretch>
        </p:blipFill>
        <p:spPr>
          <a:xfrm>
            <a:off x="5562600" y="1692276"/>
            <a:ext cx="3124200" cy="3794123"/>
          </a:xfrm>
        </p:spPr>
      </p:pic>
      <p:pic>
        <p:nvPicPr>
          <p:cNvPr id="11"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8" name="TextBox 7">
            <a:extLst>
              <a:ext uri="{FF2B5EF4-FFF2-40B4-BE49-F238E27FC236}">
                <a16:creationId xmlns:a16="http://schemas.microsoft.com/office/drawing/2014/main" id="{D5DD4477-D5FB-492C-B7A5-EA6C03369123}"/>
              </a:ext>
            </a:extLst>
          </p:cNvPr>
          <p:cNvSpPr txBox="1"/>
          <p:nvPr/>
        </p:nvSpPr>
        <p:spPr>
          <a:xfrm>
            <a:off x="457200" y="4419601"/>
            <a:ext cx="4953000" cy="1200329"/>
          </a:xfrm>
          <a:prstGeom prst="rect">
            <a:avLst/>
          </a:prstGeom>
          <a:noFill/>
        </p:spPr>
        <p:txBody>
          <a:bodyPr wrap="square">
            <a:spAutoFit/>
          </a:bodyPr>
          <a:lstStyle/>
          <a:p>
            <a:pPr algn="l"/>
            <a:r>
              <a:rPr lang="en-US" b="0" i="0" dirty="0">
                <a:solidFill>
                  <a:srgbClr val="1A1A1A"/>
                </a:solidFill>
                <a:effectLst/>
                <a:latin typeface="Times New Roman" panose="02020603050405020304" pitchFamily="18" charset="0"/>
                <a:cs typeface="Times New Roman" panose="02020603050405020304" pitchFamily="18" charset="0"/>
              </a:rPr>
              <a:t>H + </a:t>
            </a:r>
            <a:r>
              <a:rPr lang="en-US" b="0" i="0" baseline="30000" dirty="0">
                <a:solidFill>
                  <a:srgbClr val="1A1A1A"/>
                </a:solidFill>
                <a:effectLst/>
                <a:latin typeface="Times New Roman" panose="02020603050405020304" pitchFamily="18" charset="0"/>
                <a:cs typeface="Times New Roman" panose="02020603050405020304" pitchFamily="18" charset="0"/>
              </a:rPr>
              <a:t>11</a:t>
            </a:r>
            <a:r>
              <a:rPr lang="en-US" b="0" i="0" dirty="0">
                <a:solidFill>
                  <a:srgbClr val="1A1A1A"/>
                </a:solidFill>
                <a:effectLst/>
                <a:latin typeface="Times New Roman" panose="02020603050405020304" pitchFamily="18" charset="0"/>
                <a:cs typeface="Times New Roman" panose="02020603050405020304" pitchFamily="18" charset="0"/>
              </a:rPr>
              <a:t>B → 3(</a:t>
            </a:r>
            <a:r>
              <a:rPr lang="en-US" b="0" i="0" baseline="-25000" dirty="0">
                <a:solidFill>
                  <a:srgbClr val="1A1A1A"/>
                </a:solidFill>
                <a:effectLst/>
                <a:latin typeface="Times New Roman" panose="02020603050405020304" pitchFamily="18" charset="0"/>
                <a:cs typeface="Times New Roman" panose="02020603050405020304" pitchFamily="18" charset="0"/>
              </a:rPr>
              <a:t>2</a:t>
            </a:r>
            <a:r>
              <a:rPr lang="en-US" b="0" i="0" baseline="30000" dirty="0">
                <a:solidFill>
                  <a:srgbClr val="1A1A1A"/>
                </a:solidFill>
                <a:effectLst/>
                <a:latin typeface="Times New Roman" panose="02020603050405020304" pitchFamily="18" charset="0"/>
                <a:cs typeface="Times New Roman" panose="02020603050405020304" pitchFamily="18" charset="0"/>
              </a:rPr>
              <a:t>4</a:t>
            </a:r>
            <a:r>
              <a:rPr lang="en-US" b="0" i="0" dirty="0">
                <a:solidFill>
                  <a:srgbClr val="1A1A1A"/>
                </a:solidFill>
                <a:effectLst/>
                <a:latin typeface="Times New Roman" panose="02020603050405020304" pitchFamily="18" charset="0"/>
                <a:cs typeface="Times New Roman" panose="02020603050405020304" pitchFamily="18" charset="0"/>
              </a:rPr>
              <a:t>He); </a:t>
            </a:r>
            <a:r>
              <a:rPr lang="en-US" b="0" i="1" dirty="0">
                <a:solidFill>
                  <a:srgbClr val="1A1A1A"/>
                </a:solidFill>
                <a:effectLst/>
                <a:latin typeface="Times New Roman" panose="02020603050405020304" pitchFamily="18" charset="0"/>
                <a:cs typeface="Times New Roman" panose="02020603050405020304" pitchFamily="18" charset="0"/>
              </a:rPr>
              <a:t>Q</a:t>
            </a:r>
            <a:r>
              <a:rPr lang="en-US" b="0" i="0" dirty="0">
                <a:solidFill>
                  <a:srgbClr val="1A1A1A"/>
                </a:solidFill>
                <a:effectLst/>
                <a:latin typeface="Times New Roman" panose="02020603050405020304" pitchFamily="18" charset="0"/>
                <a:cs typeface="Times New Roman" panose="02020603050405020304" pitchFamily="18" charset="0"/>
              </a:rPr>
              <a:t> = 8.68 MeV;</a:t>
            </a:r>
          </a:p>
          <a:p>
            <a:pPr algn="l"/>
            <a:r>
              <a:rPr lang="en-US" b="0" i="0" dirty="0">
                <a:solidFill>
                  <a:srgbClr val="1A1A1A"/>
                </a:solidFill>
                <a:effectLst/>
                <a:latin typeface="Times New Roman" panose="02020603050405020304" pitchFamily="18" charset="0"/>
                <a:cs typeface="Times New Roman" panose="02020603050405020304" pitchFamily="18" charset="0"/>
              </a:rPr>
              <a:t>H + </a:t>
            </a:r>
            <a:r>
              <a:rPr lang="en-US" b="0" i="0" baseline="30000" dirty="0">
                <a:solidFill>
                  <a:srgbClr val="1A1A1A"/>
                </a:solidFill>
                <a:effectLst/>
                <a:latin typeface="Times New Roman" panose="02020603050405020304" pitchFamily="18" charset="0"/>
                <a:cs typeface="Times New Roman" panose="02020603050405020304" pitchFamily="18" charset="0"/>
              </a:rPr>
              <a:t>6</a:t>
            </a:r>
            <a:r>
              <a:rPr lang="en-US" b="0" i="0" dirty="0">
                <a:solidFill>
                  <a:srgbClr val="1A1A1A"/>
                </a:solidFill>
                <a:effectLst/>
                <a:latin typeface="Times New Roman" panose="02020603050405020304" pitchFamily="18" charset="0"/>
                <a:cs typeface="Times New Roman" panose="02020603050405020304" pitchFamily="18" charset="0"/>
              </a:rPr>
              <a:t>Li →</a:t>
            </a:r>
            <a:r>
              <a:rPr lang="en-US" b="0" i="0" baseline="-25000" dirty="0">
                <a:solidFill>
                  <a:srgbClr val="1A1A1A"/>
                </a:solidFill>
                <a:effectLst/>
                <a:latin typeface="Times New Roman" panose="02020603050405020304" pitchFamily="18" charset="0"/>
                <a:cs typeface="Times New Roman" panose="02020603050405020304" pitchFamily="18" charset="0"/>
              </a:rPr>
              <a:t>2</a:t>
            </a:r>
            <a:r>
              <a:rPr lang="en-US" b="0" i="0" baseline="30000" dirty="0">
                <a:solidFill>
                  <a:srgbClr val="1A1A1A"/>
                </a:solidFill>
                <a:effectLst/>
                <a:latin typeface="Times New Roman" panose="02020603050405020304" pitchFamily="18" charset="0"/>
                <a:cs typeface="Times New Roman" panose="02020603050405020304" pitchFamily="18" charset="0"/>
              </a:rPr>
              <a:t>3</a:t>
            </a:r>
            <a:r>
              <a:rPr lang="en-US" b="0" i="0" dirty="0">
                <a:solidFill>
                  <a:srgbClr val="1A1A1A"/>
                </a:solidFill>
                <a:effectLst/>
                <a:latin typeface="Times New Roman" panose="02020603050405020304" pitchFamily="18" charset="0"/>
                <a:cs typeface="Times New Roman" panose="02020603050405020304" pitchFamily="18" charset="0"/>
              </a:rPr>
              <a:t>He +</a:t>
            </a:r>
            <a:r>
              <a:rPr lang="en-US" b="0" i="0" baseline="-25000" dirty="0">
                <a:solidFill>
                  <a:srgbClr val="1A1A1A"/>
                </a:solidFill>
                <a:effectLst/>
                <a:latin typeface="Times New Roman" panose="02020603050405020304" pitchFamily="18" charset="0"/>
                <a:cs typeface="Times New Roman" panose="02020603050405020304" pitchFamily="18" charset="0"/>
              </a:rPr>
              <a:t>2</a:t>
            </a:r>
            <a:r>
              <a:rPr lang="en-US" b="0" i="0" baseline="30000" dirty="0">
                <a:solidFill>
                  <a:srgbClr val="1A1A1A"/>
                </a:solidFill>
                <a:effectLst/>
                <a:latin typeface="Times New Roman" panose="02020603050405020304" pitchFamily="18" charset="0"/>
                <a:cs typeface="Times New Roman" panose="02020603050405020304" pitchFamily="18" charset="0"/>
              </a:rPr>
              <a:t>4</a:t>
            </a:r>
            <a:r>
              <a:rPr lang="en-US" b="0" i="0" dirty="0">
                <a:solidFill>
                  <a:srgbClr val="1A1A1A"/>
                </a:solidFill>
                <a:effectLst/>
                <a:latin typeface="Times New Roman" panose="02020603050405020304" pitchFamily="18" charset="0"/>
                <a:cs typeface="Times New Roman" panose="02020603050405020304" pitchFamily="18" charset="0"/>
              </a:rPr>
              <a:t>He; </a:t>
            </a:r>
            <a:r>
              <a:rPr lang="en-US" b="0" i="1" dirty="0">
                <a:solidFill>
                  <a:srgbClr val="1A1A1A"/>
                </a:solidFill>
                <a:effectLst/>
                <a:latin typeface="Times New Roman" panose="02020603050405020304" pitchFamily="18" charset="0"/>
                <a:cs typeface="Times New Roman" panose="02020603050405020304" pitchFamily="18" charset="0"/>
              </a:rPr>
              <a:t>Q</a:t>
            </a:r>
            <a:r>
              <a:rPr lang="en-US" b="0" i="0" dirty="0">
                <a:solidFill>
                  <a:srgbClr val="1A1A1A"/>
                </a:solidFill>
                <a:effectLst/>
                <a:latin typeface="Times New Roman" panose="02020603050405020304" pitchFamily="18" charset="0"/>
                <a:cs typeface="Times New Roman" panose="02020603050405020304" pitchFamily="18" charset="0"/>
              </a:rPr>
              <a:t> = 4.023 MeV;</a:t>
            </a:r>
          </a:p>
          <a:p>
            <a:pPr algn="l"/>
            <a:r>
              <a:rPr lang="en-US" b="0" i="0" baseline="30000" dirty="0">
                <a:solidFill>
                  <a:srgbClr val="1A1A1A"/>
                </a:solidFill>
                <a:effectLst/>
                <a:latin typeface="Times New Roman" panose="02020603050405020304" pitchFamily="18" charset="0"/>
                <a:cs typeface="Times New Roman" panose="02020603050405020304" pitchFamily="18" charset="0"/>
              </a:rPr>
              <a:t>3</a:t>
            </a:r>
            <a:r>
              <a:rPr lang="en-US" b="0" i="0" dirty="0">
                <a:solidFill>
                  <a:srgbClr val="1A1A1A"/>
                </a:solidFill>
                <a:effectLst/>
                <a:latin typeface="Times New Roman" panose="02020603050405020304" pitchFamily="18" charset="0"/>
                <a:cs typeface="Times New Roman" panose="02020603050405020304" pitchFamily="18" charset="0"/>
              </a:rPr>
              <a:t>He + </a:t>
            </a:r>
            <a:r>
              <a:rPr lang="en-US" b="0" i="0" baseline="30000" dirty="0">
                <a:solidFill>
                  <a:srgbClr val="1A1A1A"/>
                </a:solidFill>
                <a:effectLst/>
                <a:latin typeface="Times New Roman" panose="02020603050405020304" pitchFamily="18" charset="0"/>
                <a:cs typeface="Times New Roman" panose="02020603050405020304" pitchFamily="18" charset="0"/>
              </a:rPr>
              <a:t>6</a:t>
            </a:r>
            <a:r>
              <a:rPr lang="en-US" b="0" i="0" dirty="0">
                <a:solidFill>
                  <a:srgbClr val="1A1A1A"/>
                </a:solidFill>
                <a:effectLst/>
                <a:latin typeface="Times New Roman" panose="02020603050405020304" pitchFamily="18" charset="0"/>
                <a:cs typeface="Times New Roman" panose="02020603050405020304" pitchFamily="18" charset="0"/>
              </a:rPr>
              <a:t>Li → H + 2(</a:t>
            </a:r>
            <a:r>
              <a:rPr lang="en-US" b="0" i="0" baseline="30000" dirty="0">
                <a:solidFill>
                  <a:srgbClr val="1A1A1A"/>
                </a:solidFill>
                <a:effectLst/>
                <a:latin typeface="Times New Roman" panose="02020603050405020304" pitchFamily="18" charset="0"/>
                <a:cs typeface="Times New Roman" panose="02020603050405020304" pitchFamily="18" charset="0"/>
              </a:rPr>
              <a:t>4</a:t>
            </a:r>
            <a:r>
              <a:rPr lang="en-US" b="0" i="0" dirty="0">
                <a:solidFill>
                  <a:srgbClr val="1A1A1A"/>
                </a:solidFill>
                <a:effectLst/>
                <a:latin typeface="Times New Roman" panose="02020603050405020304" pitchFamily="18" charset="0"/>
                <a:cs typeface="Times New Roman" panose="02020603050405020304" pitchFamily="18" charset="0"/>
              </a:rPr>
              <a:t>He); </a:t>
            </a:r>
            <a:r>
              <a:rPr lang="en-US" b="0" i="1" dirty="0">
                <a:solidFill>
                  <a:srgbClr val="1A1A1A"/>
                </a:solidFill>
                <a:effectLst/>
                <a:latin typeface="Times New Roman" panose="02020603050405020304" pitchFamily="18" charset="0"/>
                <a:cs typeface="Times New Roman" panose="02020603050405020304" pitchFamily="18" charset="0"/>
              </a:rPr>
              <a:t>Q</a:t>
            </a:r>
            <a:r>
              <a:rPr lang="en-US" b="0" i="0" dirty="0">
                <a:solidFill>
                  <a:srgbClr val="1A1A1A"/>
                </a:solidFill>
                <a:effectLst/>
                <a:latin typeface="Times New Roman" panose="02020603050405020304" pitchFamily="18" charset="0"/>
                <a:cs typeface="Times New Roman" panose="02020603050405020304" pitchFamily="18" charset="0"/>
              </a:rPr>
              <a:t> = 16.88 MeV;</a:t>
            </a:r>
          </a:p>
          <a:p>
            <a:pPr algn="l"/>
            <a:r>
              <a:rPr lang="en-US" b="0" i="0" baseline="30000" dirty="0">
                <a:solidFill>
                  <a:srgbClr val="1A1A1A"/>
                </a:solidFill>
                <a:effectLst/>
                <a:latin typeface="Times New Roman" panose="02020603050405020304" pitchFamily="18" charset="0"/>
                <a:cs typeface="Times New Roman" panose="02020603050405020304" pitchFamily="18" charset="0"/>
              </a:rPr>
              <a:t>3</a:t>
            </a:r>
            <a:r>
              <a:rPr lang="en-US" b="0" i="0" dirty="0">
                <a:solidFill>
                  <a:srgbClr val="1A1A1A"/>
                </a:solidFill>
                <a:effectLst/>
                <a:latin typeface="Times New Roman" panose="02020603050405020304" pitchFamily="18" charset="0"/>
                <a:cs typeface="Times New Roman" panose="02020603050405020304" pitchFamily="18" charset="0"/>
              </a:rPr>
              <a:t>He + </a:t>
            </a:r>
            <a:r>
              <a:rPr lang="en-US" b="0" i="0" baseline="30000" dirty="0">
                <a:solidFill>
                  <a:srgbClr val="1A1A1A"/>
                </a:solidFill>
                <a:effectLst/>
                <a:latin typeface="Times New Roman" panose="02020603050405020304" pitchFamily="18" charset="0"/>
                <a:cs typeface="Times New Roman" panose="02020603050405020304" pitchFamily="18" charset="0"/>
              </a:rPr>
              <a:t>6</a:t>
            </a:r>
            <a:r>
              <a:rPr lang="en-US" b="0" i="0" dirty="0">
                <a:solidFill>
                  <a:srgbClr val="1A1A1A"/>
                </a:solidFill>
                <a:effectLst/>
                <a:latin typeface="Times New Roman" panose="02020603050405020304" pitchFamily="18" charset="0"/>
                <a:cs typeface="Times New Roman" panose="02020603050405020304" pitchFamily="18" charset="0"/>
              </a:rPr>
              <a:t>Li → D + </a:t>
            </a:r>
            <a:r>
              <a:rPr lang="en-US" b="0" i="0" baseline="30000" dirty="0">
                <a:solidFill>
                  <a:srgbClr val="1A1A1A"/>
                </a:solidFill>
                <a:effectLst/>
                <a:latin typeface="Times New Roman" panose="02020603050405020304" pitchFamily="18" charset="0"/>
                <a:cs typeface="Times New Roman" panose="02020603050405020304" pitchFamily="18" charset="0"/>
              </a:rPr>
              <a:t>7</a:t>
            </a:r>
            <a:r>
              <a:rPr lang="en-US" b="0" i="0" dirty="0">
                <a:solidFill>
                  <a:srgbClr val="1A1A1A"/>
                </a:solidFill>
                <a:effectLst/>
                <a:latin typeface="Times New Roman" panose="02020603050405020304" pitchFamily="18" charset="0"/>
                <a:cs typeface="Times New Roman" panose="02020603050405020304" pitchFamily="18" charset="0"/>
              </a:rPr>
              <a:t>Be; </a:t>
            </a:r>
            <a:r>
              <a:rPr lang="en-US" b="0" i="1" dirty="0">
                <a:solidFill>
                  <a:srgbClr val="1A1A1A"/>
                </a:solidFill>
                <a:effectLst/>
                <a:latin typeface="Times New Roman" panose="02020603050405020304" pitchFamily="18" charset="0"/>
                <a:cs typeface="Times New Roman" panose="02020603050405020304" pitchFamily="18" charset="0"/>
              </a:rPr>
              <a:t>Q</a:t>
            </a:r>
            <a:r>
              <a:rPr lang="en-US" b="0" i="0" dirty="0">
                <a:solidFill>
                  <a:srgbClr val="1A1A1A"/>
                </a:solidFill>
                <a:effectLst/>
                <a:latin typeface="Times New Roman" panose="02020603050405020304" pitchFamily="18" charset="0"/>
                <a:cs typeface="Times New Roman" panose="02020603050405020304" pitchFamily="18" charset="0"/>
              </a:rPr>
              <a:t> = 0.113 MeV.</a:t>
            </a:r>
          </a:p>
        </p:txBody>
      </p:sp>
      <p:sp>
        <p:nvSpPr>
          <p:cNvPr id="9" name="Title 1">
            <a:extLst>
              <a:ext uri="{FF2B5EF4-FFF2-40B4-BE49-F238E27FC236}">
                <a16:creationId xmlns:a16="http://schemas.microsoft.com/office/drawing/2014/main" id="{38AE6F92-DC1B-45B0-8150-6863E937948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Non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0F057806-99A1-4123-9559-A09EF9D26BA2}"/>
              </a:ext>
            </a:extLst>
          </p:cNvPr>
          <p:cNvSpPr>
            <a:spLocks noGrp="1"/>
          </p:cNvSpPr>
          <p:nvPr>
            <p:ph type="dt" sz="half" idx="10"/>
          </p:nvPr>
        </p:nvSpPr>
        <p:spPr/>
        <p:txBody>
          <a:bodyPr/>
          <a:lstStyle/>
          <a:p>
            <a:fld id="{A55D82A1-2764-49AA-B09B-6CB596441F57}" type="datetime1">
              <a:rPr lang="en-US" smtClean="0"/>
              <a:t>11/17/2021</a:t>
            </a:fld>
            <a:endParaRPr lang="en-US"/>
          </a:p>
        </p:txBody>
      </p:sp>
      <p:sp>
        <p:nvSpPr>
          <p:cNvPr id="4" name="Footer Placeholder 3">
            <a:extLst>
              <a:ext uri="{FF2B5EF4-FFF2-40B4-BE49-F238E27FC236}">
                <a16:creationId xmlns:a16="http://schemas.microsoft.com/office/drawing/2014/main" id="{7FE407D2-96CD-4A2D-A23B-D613F80815B8}"/>
              </a:ext>
            </a:extLst>
          </p:cNvPr>
          <p:cNvSpPr>
            <a:spLocks noGrp="1"/>
          </p:cNvSpPr>
          <p:nvPr>
            <p:ph type="ftr" sz="quarter" idx="11"/>
          </p:nvPr>
        </p:nvSpPr>
        <p:spPr/>
        <p:txBody>
          <a:bodyPr/>
          <a:lstStyle/>
          <a:p>
            <a:r>
              <a:rPr lang="fr-FR"/>
              <a:t>Dr. P.P. Giri      EVS (ANC 0302)           Unit II</a:t>
            </a:r>
            <a:endParaRPr lang="en-US"/>
          </a:p>
        </p:txBody>
      </p:sp>
      <p:sp>
        <p:nvSpPr>
          <p:cNvPr id="5" name="Slide Number Placeholder 4">
            <a:extLst>
              <a:ext uri="{FF2B5EF4-FFF2-40B4-BE49-F238E27FC236}">
                <a16:creationId xmlns:a16="http://schemas.microsoft.com/office/drawing/2014/main" id="{0A7CF7FF-BCC3-421B-B848-D1FFE5BEBE59}"/>
              </a:ext>
            </a:extLst>
          </p:cNvPr>
          <p:cNvSpPr>
            <a:spLocks noGrp="1"/>
          </p:cNvSpPr>
          <p:nvPr>
            <p:ph type="sldNum" sz="quarter" idx="12"/>
          </p:nvPr>
        </p:nvSpPr>
        <p:spPr/>
        <p:txBody>
          <a:bodyPr/>
          <a:lstStyle/>
          <a:p>
            <a:fld id="{B6F15528-21DE-4FAA-801E-634DDDAF4B2B}" type="slidenum">
              <a:rPr lang="en-US" smtClean="0"/>
              <a:pPr/>
              <a:t>98</a:t>
            </a:fld>
            <a:endParaRPr lang="en-US"/>
          </a:p>
        </p:txBody>
      </p:sp>
    </p:spTree>
    <p:extLst>
      <p:ext uri="{BB962C8B-B14F-4D97-AF65-F5344CB8AC3E}">
        <p14:creationId xmlns:p14="http://schemas.microsoft.com/office/powerpoint/2010/main" val="13545993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410200"/>
          </a:xfrm>
        </p:spPr>
        <p:txBody>
          <a:bodyPr>
            <a:normAutofit/>
          </a:bodyPr>
          <a:lstStyle/>
          <a:p>
            <a:pPr marL="0" indent="0" algn="l" fontAlgn="base">
              <a:buNone/>
            </a:pPr>
            <a:endParaRPr lang="en-US" sz="2400" b="1" i="0" dirty="0">
              <a:effectLst/>
              <a:latin typeface="Times New Roman" panose="02020603050405020304" pitchFamily="18" charset="0"/>
              <a:cs typeface="Times New Roman" panose="02020603050405020304" pitchFamily="18" charset="0"/>
            </a:endParaRPr>
          </a:p>
          <a:p>
            <a:pPr algn="l" fontAlgn="base"/>
            <a:r>
              <a:rPr lang="en-US" sz="2400" b="0" i="0" dirty="0">
                <a:effectLst/>
                <a:latin typeface="Times New Roman" panose="02020603050405020304" pitchFamily="18" charset="0"/>
                <a:cs typeface="Times New Roman" panose="02020603050405020304" pitchFamily="18" charset="0"/>
              </a:rPr>
              <a:t>The </a:t>
            </a:r>
            <a:r>
              <a:rPr lang="en-US" sz="2400" b="1" i="0" dirty="0">
                <a:effectLst/>
                <a:latin typeface="Times New Roman" panose="02020603050405020304" pitchFamily="18" charset="0"/>
                <a:cs typeface="Times New Roman" panose="02020603050405020304" pitchFamily="18" charset="0"/>
              </a:rPr>
              <a:t>applications of nuclear </a:t>
            </a:r>
            <a:r>
              <a:rPr lang="en-US" sz="2400" b="1" dirty="0">
                <a:latin typeface="Times New Roman" panose="02020603050405020304" pitchFamily="18" charset="0"/>
                <a:cs typeface="Times New Roman" panose="02020603050405020304" pitchFamily="18" charset="0"/>
              </a:rPr>
              <a:t>energy</a:t>
            </a:r>
            <a:r>
              <a:rPr lang="en-US" sz="2400" b="0" i="0" dirty="0">
                <a:effectLst/>
                <a:latin typeface="Times New Roman" panose="02020603050405020304" pitchFamily="18" charset="0"/>
                <a:cs typeface="Times New Roman" panose="02020603050405020304" pitchFamily="18" charset="0"/>
              </a:rPr>
              <a:t> include the following</a:t>
            </a:r>
          </a:p>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These are used at nuclear power plants to generate electricity &amp; also used in nuclear marine propulsion.</a:t>
            </a:r>
          </a:p>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Nuclear power plants supply the required energy to produce electrical energy.</a:t>
            </a:r>
          </a:p>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These drive the propellers of ships otherwise to turn the shafts of electrical generators.</a:t>
            </a:r>
          </a:p>
          <a:p>
            <a:pPr lvl="1" algn="just"/>
            <a:endParaRPr lang="en-US" sz="3600" b="1" dirty="0">
              <a:latin typeface="Times New Roman" panose="02020603050405020304" pitchFamily="18" charset="0"/>
              <a:cs typeface="Times New Roman" panose="02020603050405020304" pitchFamily="18" charset="0"/>
            </a:endParaRPr>
          </a:p>
          <a:p>
            <a:pPr marL="914400" lvl="2" indent="0" algn="just">
              <a:buNone/>
            </a:pPr>
            <a:br>
              <a:rPr lang="en-US" dirty="0"/>
            </a:br>
            <a:endParaRPr lang="en-US"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Title 1">
            <a:extLst>
              <a:ext uri="{FF2B5EF4-FFF2-40B4-BE49-F238E27FC236}">
                <a16:creationId xmlns:a16="http://schemas.microsoft.com/office/drawing/2014/main" id="{65B09C4C-E112-4B46-BDC0-9916C3B28920}"/>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Non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DDC3A28B-C02F-4995-ACA8-85B718D3004A}"/>
              </a:ext>
            </a:extLst>
          </p:cNvPr>
          <p:cNvSpPr>
            <a:spLocks noGrp="1"/>
          </p:cNvSpPr>
          <p:nvPr>
            <p:ph type="dt" sz="half" idx="10"/>
          </p:nvPr>
        </p:nvSpPr>
        <p:spPr/>
        <p:txBody>
          <a:bodyPr/>
          <a:lstStyle/>
          <a:p>
            <a:fld id="{A6FF9BFA-9D45-4ADF-B304-0FDA8A9C51DE}" type="datetime1">
              <a:rPr lang="en-US" smtClean="0"/>
              <a:t>11/17/2021</a:t>
            </a:fld>
            <a:endParaRPr lang="en-US"/>
          </a:p>
        </p:txBody>
      </p:sp>
      <p:sp>
        <p:nvSpPr>
          <p:cNvPr id="4" name="Footer Placeholder 3">
            <a:extLst>
              <a:ext uri="{FF2B5EF4-FFF2-40B4-BE49-F238E27FC236}">
                <a16:creationId xmlns:a16="http://schemas.microsoft.com/office/drawing/2014/main" id="{3A418B89-9300-4B6B-BDD6-C6202A8247F8}"/>
              </a:ext>
            </a:extLst>
          </p:cNvPr>
          <p:cNvSpPr>
            <a:spLocks noGrp="1"/>
          </p:cNvSpPr>
          <p:nvPr>
            <p:ph type="ftr" sz="quarter" idx="11"/>
          </p:nvPr>
        </p:nvSpPr>
        <p:spPr/>
        <p:txBody>
          <a:bodyPr/>
          <a:lstStyle/>
          <a:p>
            <a:r>
              <a:rPr lang="fr-FR"/>
              <a:t>Dr. P.P. Giri      EVS (ANC 0302)           Unit II</a:t>
            </a:r>
            <a:endParaRPr lang="en-US"/>
          </a:p>
        </p:txBody>
      </p:sp>
      <p:sp>
        <p:nvSpPr>
          <p:cNvPr id="5" name="Slide Number Placeholder 4">
            <a:extLst>
              <a:ext uri="{FF2B5EF4-FFF2-40B4-BE49-F238E27FC236}">
                <a16:creationId xmlns:a16="http://schemas.microsoft.com/office/drawing/2014/main" id="{103B9B57-DD3E-42BC-A09A-D47195CA3806}"/>
              </a:ext>
            </a:extLst>
          </p:cNvPr>
          <p:cNvSpPr>
            <a:spLocks noGrp="1"/>
          </p:cNvSpPr>
          <p:nvPr>
            <p:ph type="sldNum" sz="quarter" idx="12"/>
          </p:nvPr>
        </p:nvSpPr>
        <p:spPr/>
        <p:txBody>
          <a:bodyPr/>
          <a:lstStyle/>
          <a:p>
            <a:fld id="{B6F15528-21DE-4FAA-801E-634DDDAF4B2B}" type="slidenum">
              <a:rPr lang="en-US" smtClean="0"/>
              <a:pPr/>
              <a:t>99</a:t>
            </a:fld>
            <a:endParaRPr lang="en-US"/>
          </a:p>
        </p:txBody>
      </p:sp>
    </p:spTree>
    <p:extLst>
      <p:ext uri="{BB962C8B-B14F-4D97-AF65-F5344CB8AC3E}">
        <p14:creationId xmlns:p14="http://schemas.microsoft.com/office/powerpoint/2010/main" val="2670122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5667</TotalTime>
  <Words>18988</Words>
  <Application>Microsoft Office PowerPoint</Application>
  <PresentationFormat>On-screen Show (4:3)</PresentationFormat>
  <Paragraphs>1934</Paragraphs>
  <Slides>144</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144</vt:i4>
      </vt:variant>
    </vt:vector>
  </HeadingPairs>
  <TitlesOfParts>
    <vt:vector size="154" baseType="lpstr">
      <vt:lpstr>Arial</vt:lpstr>
      <vt:lpstr>Calibri</vt:lpstr>
      <vt:lpstr>Lato</vt:lpstr>
      <vt:lpstr>Open Sans</vt:lpstr>
      <vt:lpstr>roboto</vt:lpstr>
      <vt:lpstr>Symbol</vt:lpstr>
      <vt:lpstr>Times</vt:lpstr>
      <vt:lpstr>times new roman</vt:lpstr>
      <vt:lpstr>times new roman</vt:lpstr>
      <vt:lpstr>Office Theme</vt:lpstr>
      <vt:lpstr>Noida Institute of Engineering and Technology, Greater Noida</vt:lpstr>
      <vt:lpstr>Noida Institute of Engineering and Technology, Greater Noida</vt:lpstr>
      <vt:lpstr>Evaluation Scheme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Pavan Giri</cp:lastModifiedBy>
  <cp:revision>109</cp:revision>
  <dcterms:created xsi:type="dcterms:W3CDTF">2006-08-16T00:00:00Z</dcterms:created>
  <dcterms:modified xsi:type="dcterms:W3CDTF">2021-11-18T08:45:52Z</dcterms:modified>
</cp:coreProperties>
</file>