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handoutMasterIdLst>
    <p:handoutMasterId r:id="rId150"/>
  </p:handoutMasterIdLst>
  <p:sldIdLst>
    <p:sldId id="256" r:id="rId2"/>
    <p:sldId id="462" r:id="rId3"/>
    <p:sldId id="430" r:id="rId4"/>
    <p:sldId id="431" r:id="rId5"/>
    <p:sldId id="432" r:id="rId6"/>
    <p:sldId id="434" r:id="rId7"/>
    <p:sldId id="258" r:id="rId8"/>
    <p:sldId id="456" r:id="rId9"/>
    <p:sldId id="459" r:id="rId10"/>
    <p:sldId id="460" r:id="rId11"/>
    <p:sldId id="461" r:id="rId12"/>
    <p:sldId id="359" r:id="rId13"/>
    <p:sldId id="436" r:id="rId14"/>
    <p:sldId id="437" r:id="rId15"/>
    <p:sldId id="438" r:id="rId16"/>
    <p:sldId id="439" r:id="rId17"/>
    <p:sldId id="457" r:id="rId18"/>
    <p:sldId id="458" r:id="rId19"/>
    <p:sldId id="269" r:id="rId20"/>
    <p:sldId id="441" r:id="rId21"/>
    <p:sldId id="357" r:id="rId22"/>
    <p:sldId id="429" r:id="rId23"/>
    <p:sldId id="272" r:id="rId24"/>
    <p:sldId id="284" r:id="rId25"/>
    <p:sldId id="285" r:id="rId26"/>
    <p:sldId id="286" r:id="rId27"/>
    <p:sldId id="287" r:id="rId28"/>
    <p:sldId id="288" r:id="rId29"/>
    <p:sldId id="290" r:id="rId30"/>
    <p:sldId id="445" r:id="rId31"/>
    <p:sldId id="444" r:id="rId32"/>
    <p:sldId id="295" r:id="rId33"/>
    <p:sldId id="294" r:id="rId34"/>
    <p:sldId id="292" r:id="rId35"/>
    <p:sldId id="289" r:id="rId36"/>
    <p:sldId id="291" r:id="rId37"/>
    <p:sldId id="296" r:id="rId38"/>
    <p:sldId id="297" r:id="rId39"/>
    <p:sldId id="360" r:id="rId40"/>
    <p:sldId id="363" r:id="rId41"/>
    <p:sldId id="362" r:id="rId42"/>
    <p:sldId id="364" r:id="rId43"/>
    <p:sldId id="447" r:id="rId44"/>
    <p:sldId id="448" r:id="rId45"/>
    <p:sldId id="298" r:id="rId46"/>
    <p:sldId id="368" r:id="rId47"/>
    <p:sldId id="299" r:id="rId48"/>
    <p:sldId id="367" r:id="rId49"/>
    <p:sldId id="365" r:id="rId50"/>
    <p:sldId id="369" r:id="rId51"/>
    <p:sldId id="370" r:id="rId52"/>
    <p:sldId id="449" r:id="rId53"/>
    <p:sldId id="450" r:id="rId54"/>
    <p:sldId id="300" r:id="rId55"/>
    <p:sldId id="301" r:id="rId56"/>
    <p:sldId id="302" r:id="rId57"/>
    <p:sldId id="303" r:id="rId58"/>
    <p:sldId id="304" r:id="rId59"/>
    <p:sldId id="463" r:id="rId60"/>
    <p:sldId id="464" r:id="rId61"/>
    <p:sldId id="306" r:id="rId62"/>
    <p:sldId id="307" r:id="rId63"/>
    <p:sldId id="308" r:id="rId64"/>
    <p:sldId id="309" r:id="rId65"/>
    <p:sldId id="310" r:id="rId66"/>
    <p:sldId id="311" r:id="rId67"/>
    <p:sldId id="312" r:id="rId68"/>
    <p:sldId id="313" r:id="rId69"/>
    <p:sldId id="314" r:id="rId70"/>
    <p:sldId id="451" r:id="rId71"/>
    <p:sldId id="452" r:id="rId72"/>
    <p:sldId id="315" r:id="rId73"/>
    <p:sldId id="316" r:id="rId74"/>
    <p:sldId id="317" r:id="rId75"/>
    <p:sldId id="318" r:id="rId76"/>
    <p:sldId id="371" r:id="rId77"/>
    <p:sldId id="372" r:id="rId78"/>
    <p:sldId id="373" r:id="rId79"/>
    <p:sldId id="374" r:id="rId80"/>
    <p:sldId id="375" r:id="rId81"/>
    <p:sldId id="376" r:id="rId82"/>
    <p:sldId id="377" r:id="rId83"/>
    <p:sldId id="378" r:id="rId84"/>
    <p:sldId id="465" r:id="rId85"/>
    <p:sldId id="379" r:id="rId86"/>
    <p:sldId id="380" r:id="rId87"/>
    <p:sldId id="381" r:id="rId88"/>
    <p:sldId id="382" r:id="rId89"/>
    <p:sldId id="383" r:id="rId90"/>
    <p:sldId id="384" r:id="rId91"/>
    <p:sldId id="385" r:id="rId92"/>
    <p:sldId id="386" r:id="rId93"/>
    <p:sldId id="388" r:id="rId94"/>
    <p:sldId id="387" r:id="rId95"/>
    <p:sldId id="389" r:id="rId96"/>
    <p:sldId id="390" r:id="rId97"/>
    <p:sldId id="391" r:id="rId98"/>
    <p:sldId id="392" r:id="rId99"/>
    <p:sldId id="393" r:id="rId100"/>
    <p:sldId id="394" r:id="rId101"/>
    <p:sldId id="395" r:id="rId102"/>
    <p:sldId id="396" r:id="rId103"/>
    <p:sldId id="397" r:id="rId104"/>
    <p:sldId id="398" r:id="rId105"/>
    <p:sldId id="406" r:id="rId106"/>
    <p:sldId id="399" r:id="rId107"/>
    <p:sldId id="400" r:id="rId108"/>
    <p:sldId id="401" r:id="rId109"/>
    <p:sldId id="402" r:id="rId110"/>
    <p:sldId id="403" r:id="rId111"/>
    <p:sldId id="453" r:id="rId112"/>
    <p:sldId id="454" r:id="rId113"/>
    <p:sldId id="404" r:id="rId114"/>
    <p:sldId id="405" r:id="rId115"/>
    <p:sldId id="407" r:id="rId116"/>
    <p:sldId id="408" r:id="rId117"/>
    <p:sldId id="409" r:id="rId118"/>
    <p:sldId id="410" r:id="rId119"/>
    <p:sldId id="455" r:id="rId120"/>
    <p:sldId id="411" r:id="rId121"/>
    <p:sldId id="412" r:id="rId122"/>
    <p:sldId id="413" r:id="rId123"/>
    <p:sldId id="414" r:id="rId124"/>
    <p:sldId id="415" r:id="rId125"/>
    <p:sldId id="416" r:id="rId126"/>
    <p:sldId id="417" r:id="rId127"/>
    <p:sldId id="418" r:id="rId128"/>
    <p:sldId id="419" r:id="rId129"/>
    <p:sldId id="420" r:id="rId130"/>
    <p:sldId id="421" r:id="rId131"/>
    <p:sldId id="422" r:id="rId132"/>
    <p:sldId id="423" r:id="rId133"/>
    <p:sldId id="425" r:id="rId134"/>
    <p:sldId id="426" r:id="rId135"/>
    <p:sldId id="428" r:id="rId136"/>
    <p:sldId id="352" r:id="rId137"/>
    <p:sldId id="330" r:id="rId138"/>
    <p:sldId id="356" r:id="rId139"/>
    <p:sldId id="273" r:id="rId140"/>
    <p:sldId id="442" r:id="rId141"/>
    <p:sldId id="264" r:id="rId142"/>
    <p:sldId id="355" r:id="rId143"/>
    <p:sldId id="443" r:id="rId144"/>
    <p:sldId id="274" r:id="rId145"/>
    <p:sldId id="267" r:id="rId146"/>
    <p:sldId id="265" r:id="rId147"/>
    <p:sldId id="283"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Vikrant Malik" initials="MM" lastIdx="1" clrIdx="0">
    <p:extLst>
      <p:ext uri="{19B8F6BF-5375-455C-9EA6-DF929625EA0E}">
        <p15:presenceInfo xmlns="" xmlns:p15="http://schemas.microsoft.com/office/powerpoint/2012/main" userId="S::vikrant.malik@niet.co.in::a24e9638-d77e-46f8-93ed-8e4e2ef396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0" autoAdjust="0"/>
    <p:restoredTop sz="88980" autoAdjust="0"/>
  </p:normalViewPr>
  <p:slideViewPr>
    <p:cSldViewPr>
      <p:cViewPr>
        <p:scale>
          <a:sx n="81" d="100"/>
          <a:sy n="81" d="100"/>
        </p:scale>
        <p:origin x="-2160" y="-1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handoutMaster" Target="handoutMasters/handoutMaster1.xml"/><Relationship Id="rId151" Type="http://schemas.openxmlformats.org/officeDocument/2006/relationships/printerSettings" Target="printerSettings/printerSettings1.bin"/><Relationship Id="rId15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presProps" Target="presProps.xml"/><Relationship Id="rId154" Type="http://schemas.openxmlformats.org/officeDocument/2006/relationships/viewProps" Target="viewProps.xml"/><Relationship Id="rId155" Type="http://schemas.openxmlformats.org/officeDocument/2006/relationships/theme" Target="theme/theme1.xml"/><Relationship Id="rId15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17/02/22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721393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17/02/22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2535119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1410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249943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26001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12470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2023186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228895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val="63035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5BC53F-571C-9843-AFB3-C5E85FD9E36C}"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46EE8-2D13-0A4F-AD11-C9C42D20E715}"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C59424-6E5A-FC42-8525-A17E5AE7643D}"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8C0C0-4C71-C843-8CF1-38394603A07A}"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9C1C86-0FDE-3D40-80EC-401FBE9DF13B}"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527F4B-D809-5142-8E76-CB5447A100A3}" type="datetime1">
              <a:rPr lang="en-IN" smtClean="0"/>
              <a:t>17/02/22</a:t>
            </a:fld>
            <a:endParaRPr lang="en-US"/>
          </a:p>
        </p:txBody>
      </p:sp>
      <p:sp>
        <p:nvSpPr>
          <p:cNvPr id="6" name="Footer Placeholder 5"/>
          <p:cNvSpPr>
            <a:spLocks noGrp="1"/>
          </p:cNvSpPr>
          <p:nvPr>
            <p:ph type="ftr" sz="quarter" idx="11"/>
          </p:nvPr>
        </p:nvSpPr>
        <p:spPr/>
        <p:txBody>
          <a:bodyPr/>
          <a:lstStyle/>
          <a:p>
            <a:r>
              <a:rPr lang="mr-IN" smtClean="0"/>
              <a:t>Roshan Jameel         ACSAI-0402 and DBMS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1E5CF5-1BFF-7949-B419-C0A66D07F0EC}" type="datetime1">
              <a:rPr lang="en-IN" smtClean="0"/>
              <a:t>17/02/22</a:t>
            </a:fld>
            <a:endParaRPr lang="en-US"/>
          </a:p>
        </p:txBody>
      </p:sp>
      <p:sp>
        <p:nvSpPr>
          <p:cNvPr id="8" name="Footer Placeholder 7"/>
          <p:cNvSpPr>
            <a:spLocks noGrp="1"/>
          </p:cNvSpPr>
          <p:nvPr>
            <p:ph type="ftr" sz="quarter" idx="11"/>
          </p:nvPr>
        </p:nvSpPr>
        <p:spPr/>
        <p:txBody>
          <a:bodyPr/>
          <a:lstStyle/>
          <a:p>
            <a:r>
              <a:rPr lang="mr-IN" smtClean="0"/>
              <a:t>Roshan Jameel         ACSAI-0402 and DBMS                Unit-1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45D7D4-8602-6240-B6EB-EC0BFCE63F1C}" type="datetime1">
              <a:rPr lang="en-IN" smtClean="0"/>
              <a:t>17/02/22</a:t>
            </a:fld>
            <a:endParaRPr lang="en-US"/>
          </a:p>
        </p:txBody>
      </p:sp>
      <p:sp>
        <p:nvSpPr>
          <p:cNvPr id="4" name="Footer Placeholder 3"/>
          <p:cNvSpPr>
            <a:spLocks noGrp="1"/>
          </p:cNvSpPr>
          <p:nvPr>
            <p:ph type="ftr" sz="quarter" idx="11"/>
          </p:nvPr>
        </p:nvSpPr>
        <p:spPr/>
        <p:txBody>
          <a:bodyPr/>
          <a:lstStyle/>
          <a:p>
            <a:r>
              <a:rPr lang="mr-IN" smtClean="0"/>
              <a:t>Roshan Jameel         ACSAI-0402 and DBMS                Unit-1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EC375-7248-EC45-BDD4-E128B58AFB76}" type="datetime1">
              <a:rPr lang="en-IN" smtClean="0"/>
              <a:t>17/02/22</a:t>
            </a:fld>
            <a:endParaRPr lang="en-US"/>
          </a:p>
        </p:txBody>
      </p:sp>
      <p:sp>
        <p:nvSpPr>
          <p:cNvPr id="3" name="Footer Placeholder 2"/>
          <p:cNvSpPr>
            <a:spLocks noGrp="1"/>
          </p:cNvSpPr>
          <p:nvPr>
            <p:ph type="ftr" sz="quarter" idx="11"/>
          </p:nvPr>
        </p:nvSpPr>
        <p:spPr/>
        <p:txBody>
          <a:bodyPr/>
          <a:lstStyle/>
          <a:p>
            <a:r>
              <a:rPr lang="mr-IN" smtClean="0"/>
              <a:t>Roshan Jameel         ACSAI-0402 and DBMS                Unit-1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FF6C07-94CE-4844-98FA-1DDEA4BB4967}" type="datetime1">
              <a:rPr lang="en-IN" smtClean="0"/>
              <a:t>17/02/22</a:t>
            </a:fld>
            <a:endParaRPr lang="en-US"/>
          </a:p>
        </p:txBody>
      </p:sp>
      <p:sp>
        <p:nvSpPr>
          <p:cNvPr id="6" name="Footer Placeholder 5"/>
          <p:cNvSpPr>
            <a:spLocks noGrp="1"/>
          </p:cNvSpPr>
          <p:nvPr>
            <p:ph type="ftr" sz="quarter" idx="11"/>
          </p:nvPr>
        </p:nvSpPr>
        <p:spPr/>
        <p:txBody>
          <a:bodyPr/>
          <a:lstStyle/>
          <a:p>
            <a:r>
              <a:rPr lang="mr-IN" smtClean="0"/>
              <a:t>Roshan Jameel         ACSAI-0402 and DBMS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0E204-94ED-FA4D-B361-733EE8AF343A}" type="datetime1">
              <a:rPr lang="en-IN" smtClean="0"/>
              <a:t>17/02/22</a:t>
            </a:fld>
            <a:endParaRPr lang="en-US"/>
          </a:p>
        </p:txBody>
      </p:sp>
      <p:sp>
        <p:nvSpPr>
          <p:cNvPr id="6" name="Footer Placeholder 5"/>
          <p:cNvSpPr>
            <a:spLocks noGrp="1"/>
          </p:cNvSpPr>
          <p:nvPr>
            <p:ph type="ftr" sz="quarter" idx="11"/>
          </p:nvPr>
        </p:nvSpPr>
        <p:spPr/>
        <p:txBody>
          <a:bodyPr/>
          <a:lstStyle/>
          <a:p>
            <a:r>
              <a:rPr lang="mr-IN" smtClean="0"/>
              <a:t>Roshan Jameel         ACSAI-0402 and DBMS                Unit-1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4F154-81FA-3D4F-A00A-79EEAA814CC6}" type="datetime1">
              <a:rPr lang="en-IN" smtClean="0"/>
              <a:t>17/02/22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mr-IN" smtClean="0"/>
              <a:t>Roshan Jameel         ACSAI-0402 and DBMS                Unit-1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 Id="rId3" Type="http://schemas.openxmlformats.org/officeDocument/2006/relationships/image" Target="../media/image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 Id="rId3" Type="http://schemas.openxmlformats.org/officeDocument/2006/relationships/image" Target="../media/image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 Id="rId3"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 Id="rId3" Type="http://schemas.openxmlformats.org/officeDocument/2006/relationships/image" Target="../media/image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 Id="rId3"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8.png"/><Relationship Id="rId3"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0.xml.rels><?xml version="1.0" encoding="UTF-8" standalone="yes"?>
<Relationships xmlns="http://schemas.openxmlformats.org/package/2006/relationships"><Relationship Id="rId3" Type="http://schemas.openxmlformats.org/officeDocument/2006/relationships/hyperlink" Target="https://www.geeksforgeeks.org/quiz-corner-gq/" TargetMode="External"/><Relationship Id="rId4" Type="http://schemas.openxmlformats.org/officeDocument/2006/relationships/hyperlink" Target="https://www.geeksforgeeks.org/commonly-asked-dbms-interview-questions/" TargetMode="External"/><Relationship Id="rId5" Type="http://schemas.openxmlformats.org/officeDocument/2006/relationships/hyperlink" Target="https://www.geeksforgeeks.org/commonly-asked-dbms-interview-questions-set-2/" TargetMode="External"/><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www.geeksforgeeks.org/last-minute-notes-dbms/"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hyperlink" Target="http://www.aktuonline.com/papers/btech-cs-5-sem-database-management-system-rcs-501-2018-19.pdf" TargetMode="External"/><Relationship Id="rId4" Type="http://schemas.openxmlformats.org/officeDocument/2006/relationships/hyperlink" Target="http://www.aktuonline.com/papers/btech-cs-5-sem-database-management-system-ncs-502-2017-18.pdf" TargetMode="External"/><Relationship Id="rId5" Type="http://schemas.openxmlformats.org/officeDocument/2006/relationships/hyperlink" Target="http://www.aktuonline.com/papers/btech-cs-5-sem-database-management-system-ncs-502-2016-17.pdf" TargetMode="External"/><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www.aktuonline.com/papers/btech-cs-5-sem-data-base-management-system-rcs501-2020.pdf"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mailto:roshan.jameel@niet.co.in"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cid:string,enrollment:integer" TargetMode="Externa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 Id="rId3" Type="http://schemas.openxmlformats.org/officeDocument/2006/relationships/image" Target="../media/image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619672" y="1196752"/>
            <a:ext cx="6400800" cy="1296144"/>
          </a:xfrm>
        </p:spPr>
        <p:style>
          <a:lnRef idx="2">
            <a:schemeClr val="accent5"/>
          </a:lnRef>
          <a:fillRef idx="1">
            <a:schemeClr val="lt1"/>
          </a:fillRef>
          <a:effectRef idx="0">
            <a:schemeClr val="accent5"/>
          </a:effectRef>
          <a:fontRef idx="minor">
            <a:schemeClr val="dk1"/>
          </a:fontRef>
        </p:style>
        <p:txBody>
          <a:bodyPr>
            <a:normAutofit/>
          </a:bodyPr>
          <a:lstStyle/>
          <a:p>
            <a:r>
              <a:rPr lang="en-US" altLang="en-US" sz="3600" b="1" dirty="0">
                <a:solidFill>
                  <a:schemeClr val="tx1"/>
                </a:solidFill>
              </a:rPr>
              <a:t>Introduction </a:t>
            </a:r>
            <a:r>
              <a:rPr lang="en-US" altLang="en-US" sz="3600" b="1" dirty="0" smtClean="0">
                <a:solidFill>
                  <a:schemeClr val="tx1"/>
                </a:solidFill>
                <a:latin typeface="Bookman Old Style" panose="02050604050505020204" pitchFamily="18" charset="0"/>
              </a:rPr>
              <a:t> </a:t>
            </a:r>
            <a:endParaRPr lang="en-US" altLang="en-US" sz="3600" b="1" dirty="0">
              <a:solidFill>
                <a:schemeClr val="tx1"/>
              </a:solidFill>
              <a:latin typeface="Bookman Old Style" panose="02050604050505020204" pitchFamily="18" charset="0"/>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Ms. Roshan Jameel</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Assistant Professor</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(AI, </a:t>
            </a:r>
            <a:r>
              <a:rPr lang="en-US" sz="2400" dirty="0" err="1" smtClean="0">
                <a:solidFill>
                  <a:schemeClr val="tx1"/>
                </a:solidFill>
              </a:rPr>
              <a:t>SoCSET</a:t>
            </a:r>
            <a:r>
              <a:rPr lang="en-US" sz="2400" dirty="0" smtClean="0">
                <a:solidFill>
                  <a:schemeClr val="tx1"/>
                </a:solidFill>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FE58C09C-D6A3-CC48-84A0-3C203091BCA1}" type="datetime1">
              <a:rPr lang="en-IN" smtClean="0"/>
              <a:t>17/02/22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mr-IN" dirty="0" smtClean="0"/>
              <a:t>Roshan Jameel         ACSAI-0402 and DBMS                Unit-1</a:t>
            </a:r>
            <a:endParaRPr lang="en-US" dirty="0"/>
          </a:p>
        </p:txBody>
      </p:sp>
      <p:sp>
        <p:nvSpPr>
          <p:cNvPr id="14" name="Subtitle 2"/>
          <p:cNvSpPr txBox="1">
            <a:spLocks/>
          </p:cNvSpPr>
          <p:nvPr/>
        </p:nvSpPr>
        <p:spPr>
          <a:xfrm>
            <a:off x="152400" y="3810000"/>
            <a:ext cx="4191000" cy="69912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DBMS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a:t>
            </a:r>
            <a:r>
              <a:rPr kumimoji="0" lang="en-US" sz="2000" b="0" i="0" u="none" strike="noStrike" kern="1200" cap="none" spc="0" normalizeH="0" noProof="0" dirty="0" err="1" smtClean="0">
                <a:ln>
                  <a:noFill/>
                </a:ln>
                <a:solidFill>
                  <a:schemeClr val="tx1"/>
                </a:solidFill>
                <a:effectLst/>
                <a:uLnTx/>
                <a:uFillTx/>
                <a:latin typeface="+mn-lt"/>
                <a:ea typeface="+mn-ea"/>
                <a:cs typeface="+mn-cs"/>
              </a:rPr>
              <a:t>IV</a:t>
            </a:r>
            <a:r>
              <a:rPr kumimoji="0" lang="en-US" sz="2000" b="0" i="0" u="none" strike="noStrike" kern="1200" cap="none" spc="0" normalizeH="0" baseline="30000" noProof="0" dirty="0" err="1" smtClean="0">
                <a:ln>
                  <a:noFill/>
                </a:ln>
                <a:solidFill>
                  <a:schemeClr val="tx1"/>
                </a:solidFill>
                <a:effectLst/>
                <a:uLnTx/>
                <a:uFillTx/>
                <a:latin typeface="+mn-lt"/>
                <a:ea typeface="+mn-ea"/>
                <a:cs typeface="+mn-cs"/>
              </a:rPr>
              <a:t>th</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err="1">
                <a:ln>
                  <a:noFill/>
                </a:ln>
                <a:solidFill>
                  <a:schemeClr val="tx1"/>
                </a:solidFill>
                <a:effectLst/>
                <a:uLnTx/>
                <a:uFillTx/>
                <a:latin typeface="+mn-lt"/>
                <a:ea typeface="+mn-ea"/>
                <a:cs typeface="+mn-cs"/>
              </a:rPr>
              <a:t>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a:extLst>
              <a:ext uri="{FF2B5EF4-FFF2-40B4-BE49-F238E27FC236}">
                <a16:creationId xmlns:a16="http://schemas.microsoft.com/office/drawing/2014/main" xmlns="" id="{10D79750-6B6E-4948-86A9-BC05E73968CD}"/>
              </a:ext>
            </a:extLst>
          </p:cNvPr>
          <p:cNvPicPr>
            <a:picLocks noChangeAspect="1"/>
          </p:cNvPicPr>
          <p:nvPr/>
        </p:nvPicPr>
        <p:blipFill>
          <a:blip r:embed="rId5"/>
          <a:stretch>
            <a:fillRect/>
          </a:stretch>
        </p:blipFill>
        <p:spPr>
          <a:xfrm>
            <a:off x="0" y="0"/>
            <a:ext cx="1384300" cy="7853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18A214F-EF4A-C04C-A4E1-E4FC80A22155}" type="datetime1">
              <a:rPr lang="en-IN" smtClean="0"/>
              <a:t>17/02/22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smtClean="0"/>
          </a:p>
        </p:txBody>
      </p:sp>
      <p:graphicFrame>
        <p:nvGraphicFramePr>
          <p:cNvPr id="14" name="Content Placeholder 13"/>
          <p:cNvGraphicFramePr>
            <a:graphicFrameLocks noGrp="1"/>
          </p:cNvGraphicFramePr>
          <p:nvPr>
            <p:ph idx="1"/>
          </p:nvPr>
        </p:nvGraphicFramePr>
        <p:xfrm>
          <a:off x="533400" y="1752600"/>
          <a:ext cx="8001000" cy="4328160"/>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xmlns="" val="20000"/>
                    </a:ext>
                  </a:extLst>
                </a:gridCol>
              </a:tblGrid>
              <a:tr h="370840">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370840">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37084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2"/>
                  </a:ext>
                </a:extLst>
              </a:tr>
              <a:tr h="370840">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3"/>
                  </a:ext>
                </a:extLst>
              </a:tr>
            </a:tbl>
          </a:graphicData>
        </a:graphic>
      </p:graphicFrame>
      <p:sp>
        <p:nvSpPr>
          <p:cNvPr id="11" name="TextBox 10"/>
          <p:cNvSpPr txBox="1"/>
          <p:nvPr/>
        </p:nvSpPr>
        <p:spPr>
          <a:xfrm>
            <a:off x="381000"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Program Outcomes (POs)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6"/>
            <a:ext cx="1371600" cy="909323"/>
          </a:xfrm>
          <a:prstGeom prst="rect">
            <a:avLst/>
          </a:prstGeom>
        </p:spPr>
      </p:pic>
    </p:spTree>
    <p:extLst>
      <p:ext uri="{BB962C8B-B14F-4D97-AF65-F5344CB8AC3E}">
        <p14:creationId xmlns:p14="http://schemas.microsoft.com/office/powerpoint/2010/main" val="86668617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B10AC9-6E91-8848-81D0-691052B26B4E}"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Primary Key</a:t>
            </a:r>
            <a:r>
              <a:rPr lang="en-US" sz="3200" b="1" dirty="0">
                <a:effectLst>
                  <a:outerShdw blurRad="38100" dist="38100" dir="2700000" algn="tl">
                    <a:srgbClr val="000000">
                      <a:alpha val="43137"/>
                    </a:srgbClr>
                  </a:outerShdw>
                </a:effectLst>
              </a:rPr>
              <a:t> (contd..)</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268760"/>
            <a:ext cx="8229600" cy="4857403"/>
          </a:xfrm>
        </p:spPr>
        <p:txBody>
          <a:bodyPr>
            <a:normAutofit/>
          </a:bodyPr>
          <a:lstStyle/>
          <a:p>
            <a:pPr marL="0" indent="0">
              <a:buNone/>
            </a:pPr>
            <a:r>
              <a:rPr lang="en-US" sz="2200" b="1" dirty="0"/>
              <a:t>Rules for defining Primary key:</a:t>
            </a:r>
          </a:p>
          <a:p>
            <a:r>
              <a:rPr lang="en-US" sz="2200" dirty="0"/>
              <a:t>Two rows can’t have the same primary key value</a:t>
            </a:r>
          </a:p>
          <a:p>
            <a:r>
              <a:rPr lang="en-US" sz="2200" dirty="0"/>
              <a:t>It must for every row to have a primary key value.</a:t>
            </a:r>
          </a:p>
          <a:p>
            <a:r>
              <a:rPr lang="en-US" sz="2200" dirty="0"/>
              <a:t>The primary key field cannot be null.</a:t>
            </a:r>
          </a:p>
          <a:p>
            <a:r>
              <a:rPr lang="en-US" sz="2200" dirty="0"/>
              <a:t>The value in a primary key column can never be modified or updated if any foreign key refers to that primary key.</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5812625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2C186-BEEB-D348-A818-2B9A151F033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Alternate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24744"/>
            <a:ext cx="8229600" cy="5001419"/>
          </a:xfrm>
        </p:spPr>
        <p:txBody>
          <a:bodyPr>
            <a:normAutofit/>
          </a:bodyPr>
          <a:lstStyle/>
          <a:p>
            <a:pPr algn="just"/>
            <a:r>
              <a:rPr lang="en-US" sz="2200" dirty="0"/>
              <a:t>ALTERNATE KEYS is a column or group of columns in a table that uniquely identify every row in that table. A table can have multiple choices for a primary key but only one can be set as the primary key. All the keys which are not primary key are called an Alternate Key.</a:t>
            </a:r>
          </a:p>
          <a:p>
            <a:pPr marL="0" indent="0" algn="just">
              <a:buNone/>
            </a:pPr>
            <a:r>
              <a:rPr lang="en-US" sz="2200" dirty="0"/>
              <a:t>	Example:</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algn="just"/>
            <a:r>
              <a:rPr lang="en-US" sz="2200" dirty="0"/>
              <a:t>In this table, </a:t>
            </a:r>
            <a:r>
              <a:rPr lang="en-US" sz="2200" dirty="0" err="1"/>
              <a:t>StudID</a:t>
            </a:r>
            <a:r>
              <a:rPr lang="en-US" sz="2200" dirty="0"/>
              <a:t>, Roll No, Email are qualified to become a primary key. But since </a:t>
            </a:r>
            <a:r>
              <a:rPr lang="en-US" sz="2200" dirty="0" err="1"/>
              <a:t>StudID</a:t>
            </a:r>
            <a:r>
              <a:rPr lang="en-US" sz="2200" dirty="0"/>
              <a:t> is the primary key, Roll No, Email becomes the alternative key.</a:t>
            </a:r>
            <a:endParaRPr lang="en-IN" sz="2200" dirty="0"/>
          </a:p>
        </p:txBody>
      </p:sp>
      <p:graphicFrame>
        <p:nvGraphicFramePr>
          <p:cNvPr id="2" name="Table 8">
            <a:extLst>
              <a:ext uri="{FF2B5EF4-FFF2-40B4-BE49-F238E27FC236}">
                <a16:creationId xmlns="" xmlns:a16="http://schemas.microsoft.com/office/drawing/2014/main" id="{B38C7765-CF08-4F53-BF0B-E68B9CFF4122}"/>
              </a:ext>
            </a:extLst>
          </p:cNvPr>
          <p:cNvGraphicFramePr>
            <a:graphicFrameLocks noGrp="1"/>
          </p:cNvGraphicFramePr>
          <p:nvPr>
            <p:extLst>
              <p:ext uri="{D42A27DB-BD31-4B8C-83A1-F6EECF244321}">
                <p14:modId xmlns:p14="http://schemas.microsoft.com/office/powerpoint/2010/main" val="4086329211"/>
              </p:ext>
            </p:extLst>
          </p:nvPr>
        </p:nvGraphicFramePr>
        <p:xfrm>
          <a:off x="1447800" y="3356992"/>
          <a:ext cx="6724600" cy="148336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974969172"/>
                    </a:ext>
                  </a:extLst>
                </a:gridCol>
                <a:gridCol w="1219200">
                  <a:extLst>
                    <a:ext uri="{9D8B030D-6E8A-4147-A177-3AD203B41FA5}">
                      <a16:colId xmlns="" xmlns:a16="http://schemas.microsoft.com/office/drawing/2014/main" val="3132940515"/>
                    </a:ext>
                  </a:extLst>
                </a:gridCol>
                <a:gridCol w="1219200">
                  <a:extLst>
                    <a:ext uri="{9D8B030D-6E8A-4147-A177-3AD203B41FA5}">
                      <a16:colId xmlns="" xmlns:a16="http://schemas.microsoft.com/office/drawing/2014/main" val="308386685"/>
                    </a:ext>
                  </a:extLst>
                </a:gridCol>
                <a:gridCol w="1219200">
                  <a:extLst>
                    <a:ext uri="{9D8B030D-6E8A-4147-A177-3AD203B41FA5}">
                      <a16:colId xmlns="" xmlns:a16="http://schemas.microsoft.com/office/drawing/2014/main" val="854270052"/>
                    </a:ext>
                  </a:extLst>
                </a:gridCol>
                <a:gridCol w="1847800">
                  <a:extLst>
                    <a:ext uri="{9D8B030D-6E8A-4147-A177-3AD203B41FA5}">
                      <a16:colId xmlns="" xmlns:a16="http://schemas.microsoft.com/office/drawing/2014/main" val="3920414666"/>
                    </a:ext>
                  </a:extLst>
                </a:gridCol>
              </a:tblGrid>
              <a:tr h="370840">
                <a:tc>
                  <a:txBody>
                    <a:bodyPr/>
                    <a:lstStyle/>
                    <a:p>
                      <a:pPr algn="ctr"/>
                      <a:r>
                        <a:rPr lang="en-IN" dirty="0" err="1">
                          <a:effectLst/>
                        </a:rPr>
                        <a:t>StudID</a:t>
                      </a:r>
                      <a:endParaRPr lang="en-IN" dirty="0">
                        <a:effectLst/>
                      </a:endParaRPr>
                    </a:p>
                  </a:txBody>
                  <a:tcPr anchor="ctr"/>
                </a:tc>
                <a:tc>
                  <a:txBody>
                    <a:bodyPr/>
                    <a:lstStyle/>
                    <a:p>
                      <a:pPr algn="ctr"/>
                      <a:r>
                        <a:rPr lang="en-IN">
                          <a:effectLst/>
                        </a:rPr>
                        <a:t>Roll No</a:t>
                      </a:r>
                    </a:p>
                  </a:txBody>
                  <a:tcPr anchor="ctr"/>
                </a:tc>
                <a:tc>
                  <a:txBody>
                    <a:bodyPr/>
                    <a:lstStyle/>
                    <a:p>
                      <a:pPr algn="ctr"/>
                      <a:r>
                        <a:rPr lang="en-IN">
                          <a:effectLst/>
                        </a:rPr>
                        <a:t>First Name</a:t>
                      </a:r>
                    </a:p>
                  </a:txBody>
                  <a:tcPr anchor="ctr"/>
                </a:tc>
                <a:tc>
                  <a:txBody>
                    <a:bodyPr/>
                    <a:lstStyle/>
                    <a:p>
                      <a:pPr algn="ctr"/>
                      <a:r>
                        <a:rPr lang="en-IN">
                          <a:effectLst/>
                        </a:rPr>
                        <a:t>LastName</a:t>
                      </a:r>
                    </a:p>
                  </a:txBody>
                  <a:tcPr anchor="ctr"/>
                </a:tc>
                <a:tc>
                  <a:txBody>
                    <a:bodyPr/>
                    <a:lstStyle/>
                    <a:p>
                      <a:pPr algn="ctr"/>
                      <a:r>
                        <a:rPr lang="en-IN">
                          <a:effectLst/>
                        </a:rPr>
                        <a:t>Email</a:t>
                      </a:r>
                    </a:p>
                  </a:txBody>
                  <a:tcPr anchor="ctr"/>
                </a:tc>
                <a:extLst>
                  <a:ext uri="{0D108BD9-81ED-4DB2-BD59-A6C34878D82A}">
                    <a16:rowId xmlns="" xmlns:a16="http://schemas.microsoft.com/office/drawing/2014/main" val="2401779425"/>
                  </a:ext>
                </a:extLst>
              </a:tr>
              <a:tr h="370840">
                <a:tc>
                  <a:txBody>
                    <a:bodyPr/>
                    <a:lstStyle/>
                    <a:p>
                      <a:pPr algn="ctr"/>
                      <a:r>
                        <a:rPr lang="en-IN">
                          <a:effectLst/>
                        </a:rPr>
                        <a:t>1</a:t>
                      </a:r>
                    </a:p>
                  </a:txBody>
                  <a:tcPr anchor="ctr"/>
                </a:tc>
                <a:tc>
                  <a:txBody>
                    <a:bodyPr/>
                    <a:lstStyle/>
                    <a:p>
                      <a:pPr algn="ctr"/>
                      <a:r>
                        <a:rPr lang="en-IN">
                          <a:effectLst/>
                        </a:rPr>
                        <a:t>11</a:t>
                      </a:r>
                    </a:p>
                  </a:txBody>
                  <a:tcPr anchor="ctr"/>
                </a:tc>
                <a:tc>
                  <a:txBody>
                    <a:bodyPr/>
                    <a:lstStyle/>
                    <a:p>
                      <a:pPr algn="ctr"/>
                      <a:r>
                        <a:rPr lang="en-IN">
                          <a:effectLst/>
                        </a:rPr>
                        <a:t>Tom</a:t>
                      </a:r>
                    </a:p>
                  </a:txBody>
                  <a:tcPr anchor="ctr"/>
                </a:tc>
                <a:tc>
                  <a:txBody>
                    <a:bodyPr/>
                    <a:lstStyle/>
                    <a:p>
                      <a:pPr algn="ctr"/>
                      <a:r>
                        <a:rPr lang="en-IN">
                          <a:effectLst/>
                        </a:rPr>
                        <a:t>Price</a:t>
                      </a:r>
                    </a:p>
                  </a:txBody>
                  <a:tcPr anchor="ctr"/>
                </a:tc>
                <a:tc>
                  <a:txBody>
                    <a:bodyPr/>
                    <a:lstStyle/>
                    <a:p>
                      <a:pPr algn="ctr"/>
                      <a:r>
                        <a:rPr lang="en-IN">
                          <a:effectLst/>
                        </a:rPr>
                        <a:t>abc@gmail.com</a:t>
                      </a:r>
                    </a:p>
                  </a:txBody>
                  <a:tcPr anchor="ctr"/>
                </a:tc>
                <a:extLst>
                  <a:ext uri="{0D108BD9-81ED-4DB2-BD59-A6C34878D82A}">
                    <a16:rowId xmlns="" xmlns:a16="http://schemas.microsoft.com/office/drawing/2014/main" val="4074696965"/>
                  </a:ext>
                </a:extLst>
              </a:tr>
              <a:tr h="370840">
                <a:tc>
                  <a:txBody>
                    <a:bodyPr/>
                    <a:lstStyle/>
                    <a:p>
                      <a:pPr algn="ctr"/>
                      <a:r>
                        <a:rPr lang="en-IN">
                          <a:effectLst/>
                        </a:rPr>
                        <a:t>2</a:t>
                      </a:r>
                    </a:p>
                  </a:txBody>
                  <a:tcPr anchor="ctr"/>
                </a:tc>
                <a:tc>
                  <a:txBody>
                    <a:bodyPr/>
                    <a:lstStyle/>
                    <a:p>
                      <a:pPr algn="ctr"/>
                      <a:r>
                        <a:rPr lang="en-IN">
                          <a:effectLst/>
                        </a:rPr>
                        <a:t>12</a:t>
                      </a:r>
                    </a:p>
                  </a:txBody>
                  <a:tcPr anchor="ctr"/>
                </a:tc>
                <a:tc>
                  <a:txBody>
                    <a:bodyPr/>
                    <a:lstStyle/>
                    <a:p>
                      <a:pPr algn="ctr"/>
                      <a:r>
                        <a:rPr lang="en-IN">
                          <a:effectLst/>
                        </a:rPr>
                        <a:t>Nick</a:t>
                      </a:r>
                    </a:p>
                  </a:txBody>
                  <a:tcPr anchor="ctr"/>
                </a:tc>
                <a:tc>
                  <a:txBody>
                    <a:bodyPr/>
                    <a:lstStyle/>
                    <a:p>
                      <a:pPr algn="ctr"/>
                      <a:r>
                        <a:rPr lang="en-IN">
                          <a:effectLst/>
                        </a:rPr>
                        <a:t>Wright</a:t>
                      </a:r>
                    </a:p>
                  </a:txBody>
                  <a:tcPr anchor="ctr"/>
                </a:tc>
                <a:tc>
                  <a:txBody>
                    <a:bodyPr/>
                    <a:lstStyle/>
                    <a:p>
                      <a:pPr algn="ctr"/>
                      <a:r>
                        <a:rPr lang="en-IN">
                          <a:effectLst/>
                        </a:rPr>
                        <a:t>xyz@gmail.com</a:t>
                      </a:r>
                    </a:p>
                  </a:txBody>
                  <a:tcPr anchor="ctr"/>
                </a:tc>
                <a:extLst>
                  <a:ext uri="{0D108BD9-81ED-4DB2-BD59-A6C34878D82A}">
                    <a16:rowId xmlns="" xmlns:a16="http://schemas.microsoft.com/office/drawing/2014/main" val="2345523414"/>
                  </a:ext>
                </a:extLst>
              </a:tr>
              <a:tr h="370840">
                <a:tc>
                  <a:txBody>
                    <a:bodyPr/>
                    <a:lstStyle/>
                    <a:p>
                      <a:pPr algn="ctr"/>
                      <a:r>
                        <a:rPr lang="en-IN">
                          <a:effectLst/>
                        </a:rPr>
                        <a:t>3</a:t>
                      </a:r>
                    </a:p>
                  </a:txBody>
                  <a:tcPr anchor="ctr"/>
                </a:tc>
                <a:tc>
                  <a:txBody>
                    <a:bodyPr/>
                    <a:lstStyle/>
                    <a:p>
                      <a:pPr algn="ctr"/>
                      <a:r>
                        <a:rPr lang="en-IN">
                          <a:effectLst/>
                        </a:rPr>
                        <a:t>13</a:t>
                      </a:r>
                    </a:p>
                  </a:txBody>
                  <a:tcPr anchor="ctr"/>
                </a:tc>
                <a:tc>
                  <a:txBody>
                    <a:bodyPr/>
                    <a:lstStyle/>
                    <a:p>
                      <a:pPr algn="ctr"/>
                      <a:r>
                        <a:rPr lang="en-IN">
                          <a:effectLst/>
                        </a:rPr>
                        <a:t>Dana</a:t>
                      </a:r>
                    </a:p>
                  </a:txBody>
                  <a:tcPr anchor="ctr"/>
                </a:tc>
                <a:tc>
                  <a:txBody>
                    <a:bodyPr/>
                    <a:lstStyle/>
                    <a:p>
                      <a:pPr algn="ctr"/>
                      <a:r>
                        <a:rPr lang="en-IN">
                          <a:effectLst/>
                        </a:rPr>
                        <a:t>Natan</a:t>
                      </a:r>
                    </a:p>
                  </a:txBody>
                  <a:tcPr anchor="ctr"/>
                </a:tc>
                <a:tc>
                  <a:txBody>
                    <a:bodyPr/>
                    <a:lstStyle/>
                    <a:p>
                      <a:pPr algn="ctr"/>
                      <a:r>
                        <a:rPr lang="en-IN" dirty="0">
                          <a:effectLst/>
                        </a:rPr>
                        <a:t>mno@yahoo.com</a:t>
                      </a:r>
                    </a:p>
                  </a:txBody>
                  <a:tcPr anchor="ctr"/>
                </a:tc>
                <a:extLst>
                  <a:ext uri="{0D108BD9-81ED-4DB2-BD59-A6C34878D82A}">
                    <a16:rowId xmlns="" xmlns:a16="http://schemas.microsoft.com/office/drawing/2014/main" val="4099055439"/>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9288192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DF9D6A-3597-1C41-98B0-5E828E620C24}"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Candidate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24744"/>
            <a:ext cx="8229600" cy="5001419"/>
          </a:xfrm>
        </p:spPr>
        <p:txBody>
          <a:bodyPr>
            <a:normAutofit/>
          </a:bodyPr>
          <a:lstStyle/>
          <a:p>
            <a:pPr algn="just"/>
            <a:r>
              <a:rPr lang="en-US" sz="2200" dirty="0"/>
              <a:t>CANDIDATE KEY in SQL is a set of attributes that uniquely identify tuples in a table. Candidate Key is a super key with no repeated attributes. The Primary key should be selected from the candidate keys. Every table must have at least a single candidate key. A table can have multiple candidate keys but only a single primary key.</a:t>
            </a:r>
          </a:p>
          <a:p>
            <a:pPr marL="0" indent="0" algn="just">
              <a:buNone/>
            </a:pPr>
            <a:r>
              <a:rPr lang="en-IN" sz="2200" dirty="0"/>
              <a:t>	Example:</a:t>
            </a:r>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algn="just"/>
            <a:r>
              <a:rPr lang="en-US" sz="2200" dirty="0"/>
              <a:t>Candidate key Example: In the given table Stud ID, Roll No, and email are candidate keys which help us to uniquely identify the student record in the table.</a:t>
            </a:r>
          </a:p>
        </p:txBody>
      </p:sp>
      <p:graphicFrame>
        <p:nvGraphicFramePr>
          <p:cNvPr id="2" name="Table 8">
            <a:extLst>
              <a:ext uri="{FF2B5EF4-FFF2-40B4-BE49-F238E27FC236}">
                <a16:creationId xmlns="" xmlns:a16="http://schemas.microsoft.com/office/drawing/2014/main" id="{212E8981-FB63-4ED4-B8A4-47C6DB503EF4}"/>
              </a:ext>
            </a:extLst>
          </p:cNvPr>
          <p:cNvGraphicFramePr>
            <a:graphicFrameLocks noGrp="1"/>
          </p:cNvGraphicFramePr>
          <p:nvPr>
            <p:extLst>
              <p:ext uri="{D42A27DB-BD31-4B8C-83A1-F6EECF244321}">
                <p14:modId xmlns:p14="http://schemas.microsoft.com/office/powerpoint/2010/main" val="2570343297"/>
              </p:ext>
            </p:extLst>
          </p:nvPr>
        </p:nvGraphicFramePr>
        <p:xfrm>
          <a:off x="1447800" y="3284984"/>
          <a:ext cx="6720408" cy="148336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2707187116"/>
                    </a:ext>
                  </a:extLst>
                </a:gridCol>
                <a:gridCol w="1219200">
                  <a:extLst>
                    <a:ext uri="{9D8B030D-6E8A-4147-A177-3AD203B41FA5}">
                      <a16:colId xmlns="" xmlns:a16="http://schemas.microsoft.com/office/drawing/2014/main" val="2060084635"/>
                    </a:ext>
                  </a:extLst>
                </a:gridCol>
                <a:gridCol w="1219200">
                  <a:extLst>
                    <a:ext uri="{9D8B030D-6E8A-4147-A177-3AD203B41FA5}">
                      <a16:colId xmlns="" xmlns:a16="http://schemas.microsoft.com/office/drawing/2014/main" val="836323314"/>
                    </a:ext>
                  </a:extLst>
                </a:gridCol>
                <a:gridCol w="1219200">
                  <a:extLst>
                    <a:ext uri="{9D8B030D-6E8A-4147-A177-3AD203B41FA5}">
                      <a16:colId xmlns="" xmlns:a16="http://schemas.microsoft.com/office/drawing/2014/main" val="2439229180"/>
                    </a:ext>
                  </a:extLst>
                </a:gridCol>
                <a:gridCol w="1843608">
                  <a:extLst>
                    <a:ext uri="{9D8B030D-6E8A-4147-A177-3AD203B41FA5}">
                      <a16:colId xmlns="" xmlns:a16="http://schemas.microsoft.com/office/drawing/2014/main" val="2989407120"/>
                    </a:ext>
                  </a:extLst>
                </a:gridCol>
              </a:tblGrid>
              <a:tr h="370840">
                <a:tc>
                  <a:txBody>
                    <a:bodyPr/>
                    <a:lstStyle/>
                    <a:p>
                      <a:pPr algn="ctr"/>
                      <a:r>
                        <a:rPr lang="en-IN" dirty="0" err="1">
                          <a:effectLst/>
                        </a:rPr>
                        <a:t>StudID</a:t>
                      </a:r>
                      <a:endParaRPr lang="en-IN" dirty="0">
                        <a:effectLst/>
                      </a:endParaRPr>
                    </a:p>
                  </a:txBody>
                  <a:tcPr anchor="ctr"/>
                </a:tc>
                <a:tc>
                  <a:txBody>
                    <a:bodyPr/>
                    <a:lstStyle/>
                    <a:p>
                      <a:pPr algn="ctr"/>
                      <a:r>
                        <a:rPr lang="en-IN">
                          <a:effectLst/>
                        </a:rPr>
                        <a:t>Roll No</a:t>
                      </a:r>
                    </a:p>
                  </a:txBody>
                  <a:tcPr anchor="ctr"/>
                </a:tc>
                <a:tc>
                  <a:txBody>
                    <a:bodyPr/>
                    <a:lstStyle/>
                    <a:p>
                      <a:pPr algn="ctr"/>
                      <a:r>
                        <a:rPr lang="en-IN">
                          <a:effectLst/>
                        </a:rPr>
                        <a:t>First Name</a:t>
                      </a:r>
                    </a:p>
                  </a:txBody>
                  <a:tcPr anchor="ctr"/>
                </a:tc>
                <a:tc>
                  <a:txBody>
                    <a:bodyPr/>
                    <a:lstStyle/>
                    <a:p>
                      <a:pPr algn="ctr"/>
                      <a:r>
                        <a:rPr lang="en-IN">
                          <a:effectLst/>
                        </a:rPr>
                        <a:t>LastName</a:t>
                      </a:r>
                    </a:p>
                  </a:txBody>
                  <a:tcPr anchor="ctr"/>
                </a:tc>
                <a:tc>
                  <a:txBody>
                    <a:bodyPr/>
                    <a:lstStyle/>
                    <a:p>
                      <a:pPr algn="ctr"/>
                      <a:r>
                        <a:rPr lang="en-IN">
                          <a:effectLst/>
                        </a:rPr>
                        <a:t>Email</a:t>
                      </a:r>
                    </a:p>
                  </a:txBody>
                  <a:tcPr anchor="ctr"/>
                </a:tc>
                <a:extLst>
                  <a:ext uri="{0D108BD9-81ED-4DB2-BD59-A6C34878D82A}">
                    <a16:rowId xmlns="" xmlns:a16="http://schemas.microsoft.com/office/drawing/2014/main" val="3347756256"/>
                  </a:ext>
                </a:extLst>
              </a:tr>
              <a:tr h="370840">
                <a:tc>
                  <a:txBody>
                    <a:bodyPr/>
                    <a:lstStyle/>
                    <a:p>
                      <a:pPr algn="ctr"/>
                      <a:r>
                        <a:rPr lang="en-IN">
                          <a:effectLst/>
                        </a:rPr>
                        <a:t>1</a:t>
                      </a:r>
                    </a:p>
                  </a:txBody>
                  <a:tcPr anchor="ctr"/>
                </a:tc>
                <a:tc>
                  <a:txBody>
                    <a:bodyPr/>
                    <a:lstStyle/>
                    <a:p>
                      <a:pPr algn="ctr"/>
                      <a:r>
                        <a:rPr lang="en-IN">
                          <a:effectLst/>
                        </a:rPr>
                        <a:t>11</a:t>
                      </a:r>
                    </a:p>
                  </a:txBody>
                  <a:tcPr anchor="ctr"/>
                </a:tc>
                <a:tc>
                  <a:txBody>
                    <a:bodyPr/>
                    <a:lstStyle/>
                    <a:p>
                      <a:pPr algn="ctr"/>
                      <a:r>
                        <a:rPr lang="en-IN">
                          <a:effectLst/>
                        </a:rPr>
                        <a:t>Tom</a:t>
                      </a:r>
                    </a:p>
                  </a:txBody>
                  <a:tcPr anchor="ctr"/>
                </a:tc>
                <a:tc>
                  <a:txBody>
                    <a:bodyPr/>
                    <a:lstStyle/>
                    <a:p>
                      <a:pPr algn="ctr"/>
                      <a:r>
                        <a:rPr lang="en-IN">
                          <a:effectLst/>
                        </a:rPr>
                        <a:t>Price</a:t>
                      </a:r>
                    </a:p>
                  </a:txBody>
                  <a:tcPr anchor="ctr"/>
                </a:tc>
                <a:tc>
                  <a:txBody>
                    <a:bodyPr/>
                    <a:lstStyle/>
                    <a:p>
                      <a:pPr algn="ctr"/>
                      <a:r>
                        <a:rPr lang="en-IN">
                          <a:effectLst/>
                        </a:rPr>
                        <a:t>abc@gmail.com</a:t>
                      </a:r>
                    </a:p>
                  </a:txBody>
                  <a:tcPr anchor="ctr"/>
                </a:tc>
                <a:extLst>
                  <a:ext uri="{0D108BD9-81ED-4DB2-BD59-A6C34878D82A}">
                    <a16:rowId xmlns="" xmlns:a16="http://schemas.microsoft.com/office/drawing/2014/main" val="2145939603"/>
                  </a:ext>
                </a:extLst>
              </a:tr>
              <a:tr h="370840">
                <a:tc>
                  <a:txBody>
                    <a:bodyPr/>
                    <a:lstStyle/>
                    <a:p>
                      <a:pPr algn="ctr"/>
                      <a:r>
                        <a:rPr lang="en-IN">
                          <a:effectLst/>
                        </a:rPr>
                        <a:t>2</a:t>
                      </a:r>
                    </a:p>
                  </a:txBody>
                  <a:tcPr anchor="ctr"/>
                </a:tc>
                <a:tc>
                  <a:txBody>
                    <a:bodyPr/>
                    <a:lstStyle/>
                    <a:p>
                      <a:pPr algn="ctr"/>
                      <a:r>
                        <a:rPr lang="en-IN">
                          <a:effectLst/>
                        </a:rPr>
                        <a:t>12</a:t>
                      </a:r>
                    </a:p>
                  </a:txBody>
                  <a:tcPr anchor="ctr"/>
                </a:tc>
                <a:tc>
                  <a:txBody>
                    <a:bodyPr/>
                    <a:lstStyle/>
                    <a:p>
                      <a:pPr algn="ctr"/>
                      <a:r>
                        <a:rPr lang="en-IN">
                          <a:effectLst/>
                        </a:rPr>
                        <a:t>Nick</a:t>
                      </a:r>
                    </a:p>
                  </a:txBody>
                  <a:tcPr anchor="ctr"/>
                </a:tc>
                <a:tc>
                  <a:txBody>
                    <a:bodyPr/>
                    <a:lstStyle/>
                    <a:p>
                      <a:pPr algn="ctr"/>
                      <a:r>
                        <a:rPr lang="en-IN">
                          <a:effectLst/>
                        </a:rPr>
                        <a:t>Wright</a:t>
                      </a:r>
                    </a:p>
                  </a:txBody>
                  <a:tcPr anchor="ctr"/>
                </a:tc>
                <a:tc>
                  <a:txBody>
                    <a:bodyPr/>
                    <a:lstStyle/>
                    <a:p>
                      <a:pPr algn="ctr"/>
                      <a:r>
                        <a:rPr lang="en-IN">
                          <a:effectLst/>
                        </a:rPr>
                        <a:t>xyz@gmail.com</a:t>
                      </a:r>
                    </a:p>
                  </a:txBody>
                  <a:tcPr anchor="ctr"/>
                </a:tc>
                <a:extLst>
                  <a:ext uri="{0D108BD9-81ED-4DB2-BD59-A6C34878D82A}">
                    <a16:rowId xmlns="" xmlns:a16="http://schemas.microsoft.com/office/drawing/2014/main" val="2007198402"/>
                  </a:ext>
                </a:extLst>
              </a:tr>
              <a:tr h="370840">
                <a:tc>
                  <a:txBody>
                    <a:bodyPr/>
                    <a:lstStyle/>
                    <a:p>
                      <a:pPr algn="ctr"/>
                      <a:r>
                        <a:rPr lang="en-IN">
                          <a:effectLst/>
                        </a:rPr>
                        <a:t>3</a:t>
                      </a:r>
                    </a:p>
                  </a:txBody>
                  <a:tcPr anchor="ctr"/>
                </a:tc>
                <a:tc>
                  <a:txBody>
                    <a:bodyPr/>
                    <a:lstStyle/>
                    <a:p>
                      <a:pPr algn="ctr"/>
                      <a:r>
                        <a:rPr lang="en-IN">
                          <a:effectLst/>
                        </a:rPr>
                        <a:t>13</a:t>
                      </a:r>
                    </a:p>
                  </a:txBody>
                  <a:tcPr anchor="ctr"/>
                </a:tc>
                <a:tc>
                  <a:txBody>
                    <a:bodyPr/>
                    <a:lstStyle/>
                    <a:p>
                      <a:pPr algn="ctr"/>
                      <a:r>
                        <a:rPr lang="en-IN">
                          <a:effectLst/>
                        </a:rPr>
                        <a:t>Dana</a:t>
                      </a:r>
                    </a:p>
                  </a:txBody>
                  <a:tcPr anchor="ctr"/>
                </a:tc>
                <a:tc>
                  <a:txBody>
                    <a:bodyPr/>
                    <a:lstStyle/>
                    <a:p>
                      <a:pPr algn="ctr"/>
                      <a:r>
                        <a:rPr lang="en-IN">
                          <a:effectLst/>
                        </a:rPr>
                        <a:t>Natan</a:t>
                      </a:r>
                    </a:p>
                  </a:txBody>
                  <a:tcPr anchor="ctr"/>
                </a:tc>
                <a:tc>
                  <a:txBody>
                    <a:bodyPr/>
                    <a:lstStyle/>
                    <a:p>
                      <a:pPr algn="ctr"/>
                      <a:r>
                        <a:rPr lang="en-IN" dirty="0">
                          <a:effectLst/>
                        </a:rPr>
                        <a:t>mno@yahoo.com</a:t>
                      </a:r>
                    </a:p>
                  </a:txBody>
                  <a:tcPr anchor="ctr"/>
                </a:tc>
                <a:extLst>
                  <a:ext uri="{0D108BD9-81ED-4DB2-BD59-A6C34878D82A}">
                    <a16:rowId xmlns="" xmlns:a16="http://schemas.microsoft.com/office/drawing/2014/main" val="4015462646"/>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0725532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51C29-980E-9B4C-9537-AF0A2C5CDBD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Candidate Key</a:t>
            </a:r>
            <a:r>
              <a:rPr lang="en-US" sz="3200" b="1" dirty="0">
                <a:effectLst>
                  <a:outerShdw blurRad="38100" dist="38100" dir="2700000" algn="tl">
                    <a:srgbClr val="000000">
                      <a:alpha val="43137"/>
                    </a:srgbClr>
                  </a:outerShdw>
                </a:effectLst>
              </a:rPr>
              <a:t> (contd..)</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3427"/>
          </a:xfrm>
        </p:spPr>
        <p:txBody>
          <a:bodyPr>
            <a:normAutofit/>
          </a:bodyPr>
          <a:lstStyle/>
          <a:p>
            <a:pPr marL="0" indent="0" algn="just">
              <a:buNone/>
            </a:pPr>
            <a:r>
              <a:rPr lang="en-US" sz="2200" b="1" dirty="0"/>
              <a:t>Properties of Candidate key:</a:t>
            </a:r>
          </a:p>
          <a:p>
            <a:pPr algn="just"/>
            <a:r>
              <a:rPr lang="en-US" sz="2200" dirty="0"/>
              <a:t>It must contain unique values</a:t>
            </a:r>
          </a:p>
          <a:p>
            <a:pPr algn="just"/>
            <a:r>
              <a:rPr lang="en-US" sz="2200" dirty="0"/>
              <a:t>Candidate key in SQL may have multiple attributes</a:t>
            </a:r>
          </a:p>
          <a:p>
            <a:pPr algn="just"/>
            <a:r>
              <a:rPr lang="en-US" sz="2200" dirty="0"/>
              <a:t>Must not contain null values</a:t>
            </a:r>
          </a:p>
          <a:p>
            <a:pPr algn="just"/>
            <a:r>
              <a:rPr lang="en-US" sz="2200" dirty="0"/>
              <a:t>It should contain minimum fields to ensure uniqueness</a:t>
            </a:r>
          </a:p>
          <a:p>
            <a:pPr algn="just"/>
            <a:r>
              <a:rPr lang="en-US" sz="2200" dirty="0"/>
              <a:t>Uniquely identify each record in a table</a:t>
            </a:r>
            <a:endParaRPr lang="en-IN" sz="2200" dirty="0"/>
          </a:p>
        </p:txBody>
      </p:sp>
      <p:pic>
        <p:nvPicPr>
          <p:cNvPr id="1026" name="Picture 2" descr="Candidate Key in DBMS">
            <a:extLst>
              <a:ext uri="{FF2B5EF4-FFF2-40B4-BE49-F238E27FC236}">
                <a16:creationId xmlns="" xmlns:a16="http://schemas.microsoft.com/office/drawing/2014/main" id="{46266BE1-4F8F-4E46-9B29-9C809DF4E1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429000"/>
            <a:ext cx="7056784" cy="28553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137949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33F1E6-898E-3D4F-B720-2F292A17A57E}"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Foreign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80728"/>
            <a:ext cx="8229600" cy="5145435"/>
          </a:xfrm>
        </p:spPr>
        <p:txBody>
          <a:bodyPr>
            <a:normAutofit/>
          </a:bodyPr>
          <a:lstStyle/>
          <a:p>
            <a:pPr algn="just"/>
            <a:r>
              <a:rPr lang="en-US" sz="2200" dirty="0"/>
              <a:t>FOREIGN KEY is a column that creates a relationship between two tables. The purpose of Foreign keys is to maintain data integrity and allow navigation between two different instances of an entity. It acts as a cross-reference between two tables as it references the primary key of another table.</a:t>
            </a:r>
          </a:p>
          <a:p>
            <a:pPr marL="0" indent="0" algn="just">
              <a:buNone/>
            </a:pPr>
            <a:r>
              <a:rPr lang="en-US" sz="2200" dirty="0"/>
              <a:t>	Example:</a:t>
            </a:r>
          </a:p>
          <a:p>
            <a:pPr algn="just"/>
            <a:endParaRPr lang="en-IN" sz="2200" dirty="0"/>
          </a:p>
        </p:txBody>
      </p:sp>
      <p:graphicFrame>
        <p:nvGraphicFramePr>
          <p:cNvPr id="2" name="Table 8">
            <a:extLst>
              <a:ext uri="{FF2B5EF4-FFF2-40B4-BE49-F238E27FC236}">
                <a16:creationId xmlns="" xmlns:a16="http://schemas.microsoft.com/office/drawing/2014/main" id="{8738C5D0-C572-4118-9AF3-7B8787015647}"/>
              </a:ext>
            </a:extLst>
          </p:cNvPr>
          <p:cNvGraphicFramePr>
            <a:graphicFrameLocks noGrp="1"/>
          </p:cNvGraphicFramePr>
          <p:nvPr>
            <p:extLst>
              <p:ext uri="{D42A27DB-BD31-4B8C-83A1-F6EECF244321}">
                <p14:modId xmlns:p14="http://schemas.microsoft.com/office/powerpoint/2010/main" val="3201621183"/>
              </p:ext>
            </p:extLst>
          </p:nvPr>
        </p:nvGraphicFramePr>
        <p:xfrm>
          <a:off x="1447800" y="3222071"/>
          <a:ext cx="6096000" cy="14782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304977127"/>
                    </a:ext>
                  </a:extLst>
                </a:gridCol>
                <a:gridCol w="3048000">
                  <a:extLst>
                    <a:ext uri="{9D8B030D-6E8A-4147-A177-3AD203B41FA5}">
                      <a16:colId xmlns="" xmlns:a16="http://schemas.microsoft.com/office/drawing/2014/main" val="3365672950"/>
                    </a:ext>
                  </a:extLst>
                </a:gridCol>
              </a:tblGrid>
              <a:tr h="226824">
                <a:tc>
                  <a:txBody>
                    <a:bodyPr/>
                    <a:lstStyle/>
                    <a:p>
                      <a:pPr algn="ctr"/>
                      <a:r>
                        <a:rPr lang="en-IN" dirty="0" err="1">
                          <a:effectLst/>
                        </a:rPr>
                        <a:t>DeptCode</a:t>
                      </a:r>
                      <a:endParaRPr lang="en-IN" dirty="0">
                        <a:effectLst/>
                      </a:endParaRPr>
                    </a:p>
                  </a:txBody>
                  <a:tcPr anchor="ctr"/>
                </a:tc>
                <a:tc>
                  <a:txBody>
                    <a:bodyPr/>
                    <a:lstStyle/>
                    <a:p>
                      <a:pPr algn="ctr"/>
                      <a:r>
                        <a:rPr lang="en-IN">
                          <a:effectLst/>
                        </a:rPr>
                        <a:t>DeptName</a:t>
                      </a:r>
                    </a:p>
                  </a:txBody>
                  <a:tcPr anchor="ctr"/>
                </a:tc>
                <a:extLst>
                  <a:ext uri="{0D108BD9-81ED-4DB2-BD59-A6C34878D82A}">
                    <a16:rowId xmlns="" xmlns:a16="http://schemas.microsoft.com/office/drawing/2014/main" val="237280824"/>
                  </a:ext>
                </a:extLst>
              </a:tr>
              <a:tr h="370840">
                <a:tc>
                  <a:txBody>
                    <a:bodyPr/>
                    <a:lstStyle/>
                    <a:p>
                      <a:pPr algn="ctr"/>
                      <a:r>
                        <a:rPr lang="en-IN">
                          <a:effectLst/>
                        </a:rPr>
                        <a:t>001</a:t>
                      </a:r>
                    </a:p>
                  </a:txBody>
                  <a:tcPr anchor="ctr"/>
                </a:tc>
                <a:tc>
                  <a:txBody>
                    <a:bodyPr/>
                    <a:lstStyle/>
                    <a:p>
                      <a:pPr algn="ctr"/>
                      <a:r>
                        <a:rPr lang="en-IN">
                          <a:effectLst/>
                        </a:rPr>
                        <a:t>Science</a:t>
                      </a:r>
                    </a:p>
                  </a:txBody>
                  <a:tcPr anchor="ctr"/>
                </a:tc>
                <a:extLst>
                  <a:ext uri="{0D108BD9-81ED-4DB2-BD59-A6C34878D82A}">
                    <a16:rowId xmlns="" xmlns:a16="http://schemas.microsoft.com/office/drawing/2014/main" val="67136769"/>
                  </a:ext>
                </a:extLst>
              </a:tr>
              <a:tr h="370840">
                <a:tc>
                  <a:txBody>
                    <a:bodyPr/>
                    <a:lstStyle/>
                    <a:p>
                      <a:pPr algn="ctr"/>
                      <a:r>
                        <a:rPr lang="en-IN">
                          <a:effectLst/>
                        </a:rPr>
                        <a:t>002</a:t>
                      </a:r>
                    </a:p>
                  </a:txBody>
                  <a:tcPr anchor="ctr"/>
                </a:tc>
                <a:tc>
                  <a:txBody>
                    <a:bodyPr/>
                    <a:lstStyle/>
                    <a:p>
                      <a:pPr algn="ctr"/>
                      <a:r>
                        <a:rPr lang="en-IN">
                          <a:effectLst/>
                        </a:rPr>
                        <a:t>English</a:t>
                      </a:r>
                    </a:p>
                  </a:txBody>
                  <a:tcPr anchor="ctr"/>
                </a:tc>
                <a:extLst>
                  <a:ext uri="{0D108BD9-81ED-4DB2-BD59-A6C34878D82A}">
                    <a16:rowId xmlns="" xmlns:a16="http://schemas.microsoft.com/office/drawing/2014/main" val="1461272345"/>
                  </a:ext>
                </a:extLst>
              </a:tr>
              <a:tr h="370840">
                <a:tc>
                  <a:txBody>
                    <a:bodyPr/>
                    <a:lstStyle/>
                    <a:p>
                      <a:pPr algn="ctr"/>
                      <a:r>
                        <a:rPr lang="en-IN">
                          <a:effectLst/>
                        </a:rPr>
                        <a:t>005</a:t>
                      </a:r>
                    </a:p>
                  </a:txBody>
                  <a:tcPr anchor="ctr"/>
                </a:tc>
                <a:tc>
                  <a:txBody>
                    <a:bodyPr/>
                    <a:lstStyle/>
                    <a:p>
                      <a:pPr algn="ctr"/>
                      <a:r>
                        <a:rPr lang="en-IN" dirty="0">
                          <a:effectLst/>
                        </a:rPr>
                        <a:t>Computer</a:t>
                      </a:r>
                    </a:p>
                  </a:txBody>
                  <a:tcPr anchor="ctr"/>
                </a:tc>
                <a:extLst>
                  <a:ext uri="{0D108BD9-81ED-4DB2-BD59-A6C34878D82A}">
                    <a16:rowId xmlns="" xmlns:a16="http://schemas.microsoft.com/office/drawing/2014/main" val="3785867116"/>
                  </a:ext>
                </a:extLst>
              </a:tr>
            </a:tbl>
          </a:graphicData>
        </a:graphic>
      </p:graphicFrame>
      <p:graphicFrame>
        <p:nvGraphicFramePr>
          <p:cNvPr id="9" name="Table 9">
            <a:extLst>
              <a:ext uri="{FF2B5EF4-FFF2-40B4-BE49-F238E27FC236}">
                <a16:creationId xmlns="" xmlns:a16="http://schemas.microsoft.com/office/drawing/2014/main" id="{BE8D0D71-712B-4D4B-A396-63790BC955BC}"/>
              </a:ext>
            </a:extLst>
          </p:cNvPr>
          <p:cNvGraphicFramePr>
            <a:graphicFrameLocks noGrp="1"/>
          </p:cNvGraphicFramePr>
          <p:nvPr>
            <p:extLst>
              <p:ext uri="{D42A27DB-BD31-4B8C-83A1-F6EECF244321}">
                <p14:modId xmlns:p14="http://schemas.microsoft.com/office/powerpoint/2010/main" val="1831844483"/>
              </p:ext>
            </p:extLst>
          </p:nvPr>
        </p:nvGraphicFramePr>
        <p:xfrm>
          <a:off x="1447800" y="4808301"/>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710120974"/>
                    </a:ext>
                  </a:extLst>
                </a:gridCol>
                <a:gridCol w="2032000">
                  <a:extLst>
                    <a:ext uri="{9D8B030D-6E8A-4147-A177-3AD203B41FA5}">
                      <a16:colId xmlns="" xmlns:a16="http://schemas.microsoft.com/office/drawing/2014/main" val="54273045"/>
                    </a:ext>
                  </a:extLst>
                </a:gridCol>
                <a:gridCol w="2032000">
                  <a:extLst>
                    <a:ext uri="{9D8B030D-6E8A-4147-A177-3AD203B41FA5}">
                      <a16:colId xmlns="" xmlns:a16="http://schemas.microsoft.com/office/drawing/2014/main" val="2784776678"/>
                    </a:ext>
                  </a:extLst>
                </a:gridCol>
              </a:tblGrid>
              <a:tr h="370840">
                <a:tc>
                  <a:txBody>
                    <a:bodyPr/>
                    <a:lstStyle/>
                    <a:p>
                      <a:pPr algn="ctr"/>
                      <a:r>
                        <a:rPr lang="en-IN" dirty="0">
                          <a:effectLst/>
                        </a:rPr>
                        <a:t>Teacher ID</a:t>
                      </a:r>
                    </a:p>
                  </a:txBody>
                  <a:tcPr anchor="ctr"/>
                </a:tc>
                <a:tc>
                  <a:txBody>
                    <a:bodyPr/>
                    <a:lstStyle/>
                    <a:p>
                      <a:pPr algn="ctr"/>
                      <a:r>
                        <a:rPr lang="en-IN" dirty="0" err="1">
                          <a:effectLst/>
                        </a:rPr>
                        <a:t>Fname</a:t>
                      </a:r>
                      <a:endParaRPr lang="en-IN" dirty="0">
                        <a:effectLst/>
                      </a:endParaRPr>
                    </a:p>
                  </a:txBody>
                  <a:tcPr anchor="ctr"/>
                </a:tc>
                <a:tc>
                  <a:txBody>
                    <a:bodyPr/>
                    <a:lstStyle/>
                    <a:p>
                      <a:pPr algn="ctr"/>
                      <a:r>
                        <a:rPr lang="en-IN">
                          <a:effectLst/>
                        </a:rPr>
                        <a:t>Lname</a:t>
                      </a:r>
                    </a:p>
                  </a:txBody>
                  <a:tcPr anchor="ctr"/>
                </a:tc>
                <a:extLst>
                  <a:ext uri="{0D108BD9-81ED-4DB2-BD59-A6C34878D82A}">
                    <a16:rowId xmlns="" xmlns:a16="http://schemas.microsoft.com/office/drawing/2014/main" val="501899448"/>
                  </a:ext>
                </a:extLst>
              </a:tr>
              <a:tr h="370840">
                <a:tc>
                  <a:txBody>
                    <a:bodyPr/>
                    <a:lstStyle/>
                    <a:p>
                      <a:pPr algn="ctr"/>
                      <a:r>
                        <a:rPr lang="en-IN">
                          <a:effectLst/>
                        </a:rPr>
                        <a:t>B002</a:t>
                      </a:r>
                    </a:p>
                  </a:txBody>
                  <a:tcPr anchor="ctr"/>
                </a:tc>
                <a:tc>
                  <a:txBody>
                    <a:bodyPr/>
                    <a:lstStyle/>
                    <a:p>
                      <a:pPr algn="ctr"/>
                      <a:r>
                        <a:rPr lang="en-IN">
                          <a:effectLst/>
                        </a:rPr>
                        <a:t>David</a:t>
                      </a:r>
                    </a:p>
                  </a:txBody>
                  <a:tcPr anchor="ctr"/>
                </a:tc>
                <a:tc>
                  <a:txBody>
                    <a:bodyPr/>
                    <a:lstStyle/>
                    <a:p>
                      <a:pPr algn="ctr"/>
                      <a:r>
                        <a:rPr lang="en-IN">
                          <a:effectLst/>
                        </a:rPr>
                        <a:t>Warner</a:t>
                      </a:r>
                    </a:p>
                  </a:txBody>
                  <a:tcPr anchor="ctr"/>
                </a:tc>
                <a:extLst>
                  <a:ext uri="{0D108BD9-81ED-4DB2-BD59-A6C34878D82A}">
                    <a16:rowId xmlns="" xmlns:a16="http://schemas.microsoft.com/office/drawing/2014/main" val="3091785823"/>
                  </a:ext>
                </a:extLst>
              </a:tr>
              <a:tr h="370840">
                <a:tc>
                  <a:txBody>
                    <a:bodyPr/>
                    <a:lstStyle/>
                    <a:p>
                      <a:pPr algn="ctr"/>
                      <a:r>
                        <a:rPr lang="en-IN">
                          <a:effectLst/>
                        </a:rPr>
                        <a:t>B017</a:t>
                      </a:r>
                    </a:p>
                  </a:txBody>
                  <a:tcPr anchor="ctr"/>
                </a:tc>
                <a:tc>
                  <a:txBody>
                    <a:bodyPr/>
                    <a:lstStyle/>
                    <a:p>
                      <a:pPr algn="ctr"/>
                      <a:r>
                        <a:rPr lang="en-IN">
                          <a:effectLst/>
                        </a:rPr>
                        <a:t>Sara</a:t>
                      </a:r>
                    </a:p>
                  </a:txBody>
                  <a:tcPr anchor="ctr"/>
                </a:tc>
                <a:tc>
                  <a:txBody>
                    <a:bodyPr/>
                    <a:lstStyle/>
                    <a:p>
                      <a:pPr algn="ctr"/>
                      <a:r>
                        <a:rPr lang="en-IN">
                          <a:effectLst/>
                        </a:rPr>
                        <a:t>Joseph</a:t>
                      </a:r>
                    </a:p>
                  </a:txBody>
                  <a:tcPr anchor="ctr"/>
                </a:tc>
                <a:extLst>
                  <a:ext uri="{0D108BD9-81ED-4DB2-BD59-A6C34878D82A}">
                    <a16:rowId xmlns="" xmlns:a16="http://schemas.microsoft.com/office/drawing/2014/main" val="1121861083"/>
                  </a:ext>
                </a:extLst>
              </a:tr>
              <a:tr h="370840">
                <a:tc>
                  <a:txBody>
                    <a:bodyPr/>
                    <a:lstStyle/>
                    <a:p>
                      <a:pPr algn="ctr"/>
                      <a:r>
                        <a:rPr lang="en-IN">
                          <a:effectLst/>
                        </a:rPr>
                        <a:t>B009</a:t>
                      </a:r>
                    </a:p>
                  </a:txBody>
                  <a:tcPr anchor="ctr"/>
                </a:tc>
                <a:tc>
                  <a:txBody>
                    <a:bodyPr/>
                    <a:lstStyle/>
                    <a:p>
                      <a:pPr algn="ctr"/>
                      <a:r>
                        <a:rPr lang="en-IN">
                          <a:effectLst/>
                        </a:rPr>
                        <a:t>Mike</a:t>
                      </a:r>
                    </a:p>
                  </a:txBody>
                  <a:tcPr anchor="ctr"/>
                </a:tc>
                <a:tc>
                  <a:txBody>
                    <a:bodyPr/>
                    <a:lstStyle/>
                    <a:p>
                      <a:pPr algn="ctr"/>
                      <a:r>
                        <a:rPr lang="en-IN" dirty="0">
                          <a:effectLst/>
                        </a:rPr>
                        <a:t>Brunton</a:t>
                      </a:r>
                    </a:p>
                  </a:txBody>
                  <a:tcPr anchor="ctr"/>
                </a:tc>
                <a:extLst>
                  <a:ext uri="{0D108BD9-81ED-4DB2-BD59-A6C34878D82A}">
                    <a16:rowId xmlns="" xmlns:a16="http://schemas.microsoft.com/office/drawing/2014/main" val="2809047787"/>
                  </a:ext>
                </a:extLst>
              </a:tr>
            </a:tbl>
          </a:graphicData>
        </a:graphic>
      </p:graphicFrame>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0906061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048E1F-34E1-BB40-A1DD-8C77886BF99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Foreign key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96752"/>
            <a:ext cx="8229600" cy="4929411"/>
          </a:xfrm>
        </p:spPr>
        <p:txBody>
          <a:bodyPr>
            <a:normAutofit/>
          </a:bodyPr>
          <a:lstStyle/>
          <a:p>
            <a:pPr algn="just"/>
            <a:r>
              <a:rPr lang="en-US" sz="2200" dirty="0"/>
              <a:t>In this example, we have two tables, teacher and department in a school. However, there is no way to see which teacher work in which department.</a:t>
            </a:r>
          </a:p>
          <a:p>
            <a:pPr algn="just"/>
            <a:endParaRPr lang="en-US" sz="2200" dirty="0"/>
          </a:p>
          <a:p>
            <a:pPr algn="just"/>
            <a:r>
              <a:rPr lang="en-US" sz="2200" dirty="0"/>
              <a:t>In this table, adding the foreign key </a:t>
            </a:r>
            <a:r>
              <a:rPr lang="en-US" sz="2200" dirty="0" err="1"/>
              <a:t>Deptcode</a:t>
            </a:r>
            <a:r>
              <a:rPr lang="en-US" sz="2200" dirty="0"/>
              <a:t> to the Teacher, we can create a relationship between the two tables.</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This concept is also known as Referential Integrity.</a:t>
            </a:r>
            <a:endParaRPr lang="en-IN" sz="2200" dirty="0"/>
          </a:p>
        </p:txBody>
      </p:sp>
      <p:graphicFrame>
        <p:nvGraphicFramePr>
          <p:cNvPr id="2" name="Table 8">
            <a:extLst>
              <a:ext uri="{FF2B5EF4-FFF2-40B4-BE49-F238E27FC236}">
                <a16:creationId xmlns="" xmlns:a16="http://schemas.microsoft.com/office/drawing/2014/main" id="{FFB52F4E-0E7C-4F79-825F-05A446D36D09}"/>
              </a:ext>
            </a:extLst>
          </p:cNvPr>
          <p:cNvGraphicFramePr>
            <a:graphicFrameLocks noGrp="1"/>
          </p:cNvGraphicFramePr>
          <p:nvPr>
            <p:extLst>
              <p:ext uri="{D42A27DB-BD31-4B8C-83A1-F6EECF244321}">
                <p14:modId xmlns:p14="http://schemas.microsoft.com/office/powerpoint/2010/main" val="3287205254"/>
              </p:ext>
            </p:extLst>
          </p:nvPr>
        </p:nvGraphicFramePr>
        <p:xfrm>
          <a:off x="1429256" y="3774440"/>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786902022"/>
                    </a:ext>
                  </a:extLst>
                </a:gridCol>
                <a:gridCol w="1524000">
                  <a:extLst>
                    <a:ext uri="{9D8B030D-6E8A-4147-A177-3AD203B41FA5}">
                      <a16:colId xmlns="" xmlns:a16="http://schemas.microsoft.com/office/drawing/2014/main" val="1801046911"/>
                    </a:ext>
                  </a:extLst>
                </a:gridCol>
                <a:gridCol w="1524000">
                  <a:extLst>
                    <a:ext uri="{9D8B030D-6E8A-4147-A177-3AD203B41FA5}">
                      <a16:colId xmlns="" xmlns:a16="http://schemas.microsoft.com/office/drawing/2014/main" val="1378641235"/>
                    </a:ext>
                  </a:extLst>
                </a:gridCol>
                <a:gridCol w="1524000">
                  <a:extLst>
                    <a:ext uri="{9D8B030D-6E8A-4147-A177-3AD203B41FA5}">
                      <a16:colId xmlns="" xmlns:a16="http://schemas.microsoft.com/office/drawing/2014/main" val="2313860237"/>
                    </a:ext>
                  </a:extLst>
                </a:gridCol>
              </a:tblGrid>
              <a:tr h="370840">
                <a:tc>
                  <a:txBody>
                    <a:bodyPr/>
                    <a:lstStyle/>
                    <a:p>
                      <a:pPr algn="ctr"/>
                      <a:r>
                        <a:rPr lang="en-IN" dirty="0">
                          <a:effectLst/>
                        </a:rPr>
                        <a:t>Teacher ID</a:t>
                      </a:r>
                    </a:p>
                  </a:txBody>
                  <a:tcPr anchor="ctr"/>
                </a:tc>
                <a:tc>
                  <a:txBody>
                    <a:bodyPr/>
                    <a:lstStyle/>
                    <a:p>
                      <a:pPr algn="ctr"/>
                      <a:r>
                        <a:rPr lang="en-IN">
                          <a:effectLst/>
                        </a:rPr>
                        <a:t>DeptCode</a:t>
                      </a:r>
                    </a:p>
                  </a:txBody>
                  <a:tcPr anchor="ctr"/>
                </a:tc>
                <a:tc>
                  <a:txBody>
                    <a:bodyPr/>
                    <a:lstStyle/>
                    <a:p>
                      <a:pPr algn="ctr"/>
                      <a:r>
                        <a:rPr lang="en-IN" dirty="0" err="1">
                          <a:effectLst/>
                        </a:rPr>
                        <a:t>Fname</a:t>
                      </a:r>
                      <a:endParaRPr lang="en-IN" dirty="0">
                        <a:effectLst/>
                      </a:endParaRPr>
                    </a:p>
                  </a:txBody>
                  <a:tcPr anchor="ctr"/>
                </a:tc>
                <a:tc>
                  <a:txBody>
                    <a:bodyPr/>
                    <a:lstStyle/>
                    <a:p>
                      <a:pPr algn="ctr"/>
                      <a:r>
                        <a:rPr lang="en-IN">
                          <a:effectLst/>
                        </a:rPr>
                        <a:t>Lname</a:t>
                      </a:r>
                    </a:p>
                  </a:txBody>
                  <a:tcPr anchor="ctr"/>
                </a:tc>
                <a:extLst>
                  <a:ext uri="{0D108BD9-81ED-4DB2-BD59-A6C34878D82A}">
                    <a16:rowId xmlns="" xmlns:a16="http://schemas.microsoft.com/office/drawing/2014/main" val="2016746247"/>
                  </a:ext>
                </a:extLst>
              </a:tr>
              <a:tr h="370840">
                <a:tc>
                  <a:txBody>
                    <a:bodyPr/>
                    <a:lstStyle/>
                    <a:p>
                      <a:pPr algn="ctr"/>
                      <a:r>
                        <a:rPr lang="en-IN">
                          <a:effectLst/>
                        </a:rPr>
                        <a:t>B002</a:t>
                      </a:r>
                    </a:p>
                  </a:txBody>
                  <a:tcPr anchor="ctr"/>
                </a:tc>
                <a:tc>
                  <a:txBody>
                    <a:bodyPr/>
                    <a:lstStyle/>
                    <a:p>
                      <a:pPr algn="ctr"/>
                      <a:r>
                        <a:rPr lang="en-IN">
                          <a:effectLst/>
                        </a:rPr>
                        <a:t>002</a:t>
                      </a:r>
                    </a:p>
                  </a:txBody>
                  <a:tcPr anchor="ctr"/>
                </a:tc>
                <a:tc>
                  <a:txBody>
                    <a:bodyPr/>
                    <a:lstStyle/>
                    <a:p>
                      <a:pPr algn="ctr"/>
                      <a:r>
                        <a:rPr lang="en-IN">
                          <a:effectLst/>
                        </a:rPr>
                        <a:t>David</a:t>
                      </a:r>
                    </a:p>
                  </a:txBody>
                  <a:tcPr anchor="ctr"/>
                </a:tc>
                <a:tc>
                  <a:txBody>
                    <a:bodyPr/>
                    <a:lstStyle/>
                    <a:p>
                      <a:pPr algn="ctr"/>
                      <a:r>
                        <a:rPr lang="en-IN">
                          <a:effectLst/>
                        </a:rPr>
                        <a:t>Warner</a:t>
                      </a:r>
                    </a:p>
                  </a:txBody>
                  <a:tcPr anchor="ctr"/>
                </a:tc>
                <a:extLst>
                  <a:ext uri="{0D108BD9-81ED-4DB2-BD59-A6C34878D82A}">
                    <a16:rowId xmlns="" xmlns:a16="http://schemas.microsoft.com/office/drawing/2014/main" val="1124908399"/>
                  </a:ext>
                </a:extLst>
              </a:tr>
              <a:tr h="370840">
                <a:tc>
                  <a:txBody>
                    <a:bodyPr/>
                    <a:lstStyle/>
                    <a:p>
                      <a:pPr algn="ctr"/>
                      <a:r>
                        <a:rPr lang="en-IN">
                          <a:effectLst/>
                        </a:rPr>
                        <a:t>B017</a:t>
                      </a:r>
                    </a:p>
                  </a:txBody>
                  <a:tcPr anchor="ctr"/>
                </a:tc>
                <a:tc>
                  <a:txBody>
                    <a:bodyPr/>
                    <a:lstStyle/>
                    <a:p>
                      <a:pPr algn="ctr"/>
                      <a:r>
                        <a:rPr lang="en-IN">
                          <a:effectLst/>
                        </a:rPr>
                        <a:t>002</a:t>
                      </a:r>
                    </a:p>
                  </a:txBody>
                  <a:tcPr anchor="ctr"/>
                </a:tc>
                <a:tc>
                  <a:txBody>
                    <a:bodyPr/>
                    <a:lstStyle/>
                    <a:p>
                      <a:pPr algn="ctr"/>
                      <a:r>
                        <a:rPr lang="en-IN">
                          <a:effectLst/>
                        </a:rPr>
                        <a:t>Sara</a:t>
                      </a:r>
                    </a:p>
                  </a:txBody>
                  <a:tcPr anchor="ctr"/>
                </a:tc>
                <a:tc>
                  <a:txBody>
                    <a:bodyPr/>
                    <a:lstStyle/>
                    <a:p>
                      <a:pPr algn="ctr"/>
                      <a:r>
                        <a:rPr lang="en-IN">
                          <a:effectLst/>
                        </a:rPr>
                        <a:t>Joseph</a:t>
                      </a:r>
                    </a:p>
                  </a:txBody>
                  <a:tcPr anchor="ctr"/>
                </a:tc>
                <a:extLst>
                  <a:ext uri="{0D108BD9-81ED-4DB2-BD59-A6C34878D82A}">
                    <a16:rowId xmlns="" xmlns:a16="http://schemas.microsoft.com/office/drawing/2014/main" val="892122731"/>
                  </a:ext>
                </a:extLst>
              </a:tr>
              <a:tr h="370840">
                <a:tc>
                  <a:txBody>
                    <a:bodyPr/>
                    <a:lstStyle/>
                    <a:p>
                      <a:pPr algn="ctr"/>
                      <a:r>
                        <a:rPr lang="en-IN">
                          <a:effectLst/>
                        </a:rPr>
                        <a:t>B009</a:t>
                      </a:r>
                    </a:p>
                  </a:txBody>
                  <a:tcPr anchor="ctr"/>
                </a:tc>
                <a:tc>
                  <a:txBody>
                    <a:bodyPr/>
                    <a:lstStyle/>
                    <a:p>
                      <a:pPr algn="ctr"/>
                      <a:r>
                        <a:rPr lang="en-IN">
                          <a:effectLst/>
                        </a:rPr>
                        <a:t>001</a:t>
                      </a:r>
                    </a:p>
                  </a:txBody>
                  <a:tcPr anchor="ctr"/>
                </a:tc>
                <a:tc>
                  <a:txBody>
                    <a:bodyPr/>
                    <a:lstStyle/>
                    <a:p>
                      <a:pPr algn="ctr"/>
                      <a:r>
                        <a:rPr lang="en-IN">
                          <a:effectLst/>
                        </a:rPr>
                        <a:t>Mike</a:t>
                      </a:r>
                    </a:p>
                  </a:txBody>
                  <a:tcPr anchor="ctr"/>
                </a:tc>
                <a:tc>
                  <a:txBody>
                    <a:bodyPr/>
                    <a:lstStyle/>
                    <a:p>
                      <a:pPr algn="ctr"/>
                      <a:r>
                        <a:rPr lang="en-IN" dirty="0">
                          <a:effectLst/>
                        </a:rPr>
                        <a:t>Brunton</a:t>
                      </a:r>
                    </a:p>
                  </a:txBody>
                  <a:tcPr anchor="ctr"/>
                </a:tc>
                <a:extLst>
                  <a:ext uri="{0D108BD9-81ED-4DB2-BD59-A6C34878D82A}">
                    <a16:rowId xmlns="" xmlns:a16="http://schemas.microsoft.com/office/drawing/2014/main" val="3107017765"/>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2068925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364043-135A-8240-B10F-3BD25A67A80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Compound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251520" y="817164"/>
            <a:ext cx="8640960" cy="5636172"/>
          </a:xfrm>
        </p:spPr>
        <p:txBody>
          <a:bodyPr>
            <a:noAutofit/>
          </a:bodyPr>
          <a:lstStyle/>
          <a:p>
            <a:pPr algn="just"/>
            <a:r>
              <a:rPr lang="en-US" sz="2200" dirty="0"/>
              <a:t>COMPOUND KEY has two or more attributes that allow you to uniquely recognize a specific record. It is possible that each column may not be unique by itself within the database. However, when combined with the other column or columns the combination of composite keys become unique. </a:t>
            </a:r>
          </a:p>
          <a:p>
            <a:pPr marL="0" indent="0" algn="just">
              <a:buNone/>
            </a:pPr>
            <a:r>
              <a:rPr lang="en-IN" sz="2200" dirty="0"/>
              <a:t>	Example:</a:t>
            </a:r>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algn="just"/>
            <a:r>
              <a:rPr lang="en-US" sz="2200" dirty="0"/>
              <a:t>In this example, </a:t>
            </a:r>
            <a:r>
              <a:rPr lang="en-US" sz="2200" dirty="0" err="1"/>
              <a:t>OrderNo</a:t>
            </a:r>
            <a:r>
              <a:rPr lang="en-US" sz="2200" dirty="0"/>
              <a:t> and </a:t>
            </a:r>
            <a:r>
              <a:rPr lang="en-US" sz="2200" dirty="0" err="1"/>
              <a:t>ProductID</a:t>
            </a:r>
            <a:r>
              <a:rPr lang="en-US" sz="2200" dirty="0"/>
              <a:t> can’t be a primary key as it does not uniquely identify a record. However, a compound key of Order ID and Product ID could be used as it uniquely identified each record.</a:t>
            </a:r>
          </a:p>
          <a:p>
            <a:pPr marL="0" indent="0" algn="just">
              <a:buNone/>
            </a:pPr>
            <a:endParaRPr lang="en-IN" sz="2200" dirty="0"/>
          </a:p>
          <a:p>
            <a:pPr algn="just"/>
            <a:endParaRPr lang="en-IN" sz="2200" dirty="0"/>
          </a:p>
          <a:p>
            <a:pPr algn="just"/>
            <a:endParaRPr lang="en-IN" sz="2200" dirty="0"/>
          </a:p>
        </p:txBody>
      </p:sp>
      <p:graphicFrame>
        <p:nvGraphicFramePr>
          <p:cNvPr id="2" name="Table 8">
            <a:extLst>
              <a:ext uri="{FF2B5EF4-FFF2-40B4-BE49-F238E27FC236}">
                <a16:creationId xmlns="" xmlns:a16="http://schemas.microsoft.com/office/drawing/2014/main" id="{2784CD19-551D-4C47-BEAE-9E543D70A18B}"/>
              </a:ext>
            </a:extLst>
          </p:cNvPr>
          <p:cNvGraphicFramePr>
            <a:graphicFrameLocks noGrp="1"/>
          </p:cNvGraphicFramePr>
          <p:nvPr>
            <p:extLst>
              <p:ext uri="{D42A27DB-BD31-4B8C-83A1-F6EECF244321}">
                <p14:modId xmlns:p14="http://schemas.microsoft.com/office/powerpoint/2010/main" val="2569767076"/>
              </p:ext>
            </p:extLst>
          </p:nvPr>
        </p:nvGraphicFramePr>
        <p:xfrm>
          <a:off x="1524000" y="2953108"/>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191776855"/>
                    </a:ext>
                  </a:extLst>
                </a:gridCol>
                <a:gridCol w="1528192">
                  <a:extLst>
                    <a:ext uri="{9D8B030D-6E8A-4147-A177-3AD203B41FA5}">
                      <a16:colId xmlns="" xmlns:a16="http://schemas.microsoft.com/office/drawing/2014/main" val="1662254199"/>
                    </a:ext>
                  </a:extLst>
                </a:gridCol>
                <a:gridCol w="1728192">
                  <a:extLst>
                    <a:ext uri="{9D8B030D-6E8A-4147-A177-3AD203B41FA5}">
                      <a16:colId xmlns="" xmlns:a16="http://schemas.microsoft.com/office/drawing/2014/main" val="1435402640"/>
                    </a:ext>
                  </a:extLst>
                </a:gridCol>
                <a:gridCol w="1315616">
                  <a:extLst>
                    <a:ext uri="{9D8B030D-6E8A-4147-A177-3AD203B41FA5}">
                      <a16:colId xmlns="" xmlns:a16="http://schemas.microsoft.com/office/drawing/2014/main" val="2275881286"/>
                    </a:ext>
                  </a:extLst>
                </a:gridCol>
              </a:tblGrid>
              <a:tr h="370840">
                <a:tc>
                  <a:txBody>
                    <a:bodyPr/>
                    <a:lstStyle/>
                    <a:p>
                      <a:pPr algn="ctr"/>
                      <a:r>
                        <a:rPr lang="en-IN" dirty="0" err="1">
                          <a:effectLst/>
                        </a:rPr>
                        <a:t>OrderNo</a:t>
                      </a:r>
                      <a:endParaRPr lang="en-IN" dirty="0">
                        <a:effectLst/>
                      </a:endParaRPr>
                    </a:p>
                  </a:txBody>
                  <a:tcPr anchor="ctr"/>
                </a:tc>
                <a:tc>
                  <a:txBody>
                    <a:bodyPr/>
                    <a:lstStyle/>
                    <a:p>
                      <a:pPr algn="ctr"/>
                      <a:r>
                        <a:rPr lang="en-IN" dirty="0" err="1">
                          <a:effectLst/>
                        </a:rPr>
                        <a:t>PorductID</a:t>
                      </a:r>
                      <a:endParaRPr lang="en-IN" dirty="0">
                        <a:effectLst/>
                      </a:endParaRPr>
                    </a:p>
                  </a:txBody>
                  <a:tcPr anchor="ctr"/>
                </a:tc>
                <a:tc>
                  <a:txBody>
                    <a:bodyPr/>
                    <a:lstStyle/>
                    <a:p>
                      <a:pPr algn="ctr"/>
                      <a:r>
                        <a:rPr lang="en-IN" dirty="0">
                          <a:effectLst/>
                        </a:rPr>
                        <a:t>Product Name</a:t>
                      </a:r>
                    </a:p>
                  </a:txBody>
                  <a:tcPr anchor="ctr"/>
                </a:tc>
                <a:tc>
                  <a:txBody>
                    <a:bodyPr/>
                    <a:lstStyle/>
                    <a:p>
                      <a:pPr algn="ctr"/>
                      <a:r>
                        <a:rPr lang="en-IN">
                          <a:effectLst/>
                        </a:rPr>
                        <a:t>Quantity</a:t>
                      </a:r>
                    </a:p>
                  </a:txBody>
                  <a:tcPr anchor="ctr"/>
                </a:tc>
                <a:extLst>
                  <a:ext uri="{0D108BD9-81ED-4DB2-BD59-A6C34878D82A}">
                    <a16:rowId xmlns="" xmlns:a16="http://schemas.microsoft.com/office/drawing/2014/main" val="448700141"/>
                  </a:ext>
                </a:extLst>
              </a:tr>
              <a:tr h="370840">
                <a:tc>
                  <a:txBody>
                    <a:bodyPr/>
                    <a:lstStyle/>
                    <a:p>
                      <a:pPr algn="ctr"/>
                      <a:r>
                        <a:rPr lang="en-IN">
                          <a:effectLst/>
                        </a:rPr>
                        <a:t>B005</a:t>
                      </a:r>
                    </a:p>
                  </a:txBody>
                  <a:tcPr anchor="ctr"/>
                </a:tc>
                <a:tc>
                  <a:txBody>
                    <a:bodyPr/>
                    <a:lstStyle/>
                    <a:p>
                      <a:pPr algn="ctr"/>
                      <a:r>
                        <a:rPr lang="en-IN">
                          <a:effectLst/>
                        </a:rPr>
                        <a:t>JAP102459</a:t>
                      </a:r>
                    </a:p>
                  </a:txBody>
                  <a:tcPr anchor="ctr"/>
                </a:tc>
                <a:tc>
                  <a:txBody>
                    <a:bodyPr/>
                    <a:lstStyle/>
                    <a:p>
                      <a:pPr algn="ctr"/>
                      <a:r>
                        <a:rPr lang="en-IN">
                          <a:effectLst/>
                        </a:rPr>
                        <a:t>Mouse</a:t>
                      </a:r>
                    </a:p>
                  </a:txBody>
                  <a:tcPr anchor="ctr"/>
                </a:tc>
                <a:tc>
                  <a:txBody>
                    <a:bodyPr/>
                    <a:lstStyle/>
                    <a:p>
                      <a:pPr algn="ctr"/>
                      <a:r>
                        <a:rPr lang="en-IN">
                          <a:effectLst/>
                        </a:rPr>
                        <a:t>5</a:t>
                      </a:r>
                    </a:p>
                  </a:txBody>
                  <a:tcPr anchor="ctr"/>
                </a:tc>
                <a:extLst>
                  <a:ext uri="{0D108BD9-81ED-4DB2-BD59-A6C34878D82A}">
                    <a16:rowId xmlns="" xmlns:a16="http://schemas.microsoft.com/office/drawing/2014/main" val="1371333833"/>
                  </a:ext>
                </a:extLst>
              </a:tr>
              <a:tr h="370840">
                <a:tc>
                  <a:txBody>
                    <a:bodyPr/>
                    <a:lstStyle/>
                    <a:p>
                      <a:pPr algn="ctr"/>
                      <a:r>
                        <a:rPr lang="en-IN">
                          <a:effectLst/>
                        </a:rPr>
                        <a:t>B005</a:t>
                      </a:r>
                    </a:p>
                  </a:txBody>
                  <a:tcPr anchor="ctr"/>
                </a:tc>
                <a:tc>
                  <a:txBody>
                    <a:bodyPr/>
                    <a:lstStyle/>
                    <a:p>
                      <a:pPr algn="ctr"/>
                      <a:r>
                        <a:rPr lang="en-IN">
                          <a:effectLst/>
                        </a:rPr>
                        <a:t>DKT321573</a:t>
                      </a:r>
                    </a:p>
                  </a:txBody>
                  <a:tcPr anchor="ctr"/>
                </a:tc>
                <a:tc>
                  <a:txBody>
                    <a:bodyPr/>
                    <a:lstStyle/>
                    <a:p>
                      <a:pPr algn="ctr"/>
                      <a:r>
                        <a:rPr lang="en-IN">
                          <a:effectLst/>
                        </a:rPr>
                        <a:t>USB</a:t>
                      </a:r>
                    </a:p>
                  </a:txBody>
                  <a:tcPr anchor="ctr"/>
                </a:tc>
                <a:tc>
                  <a:txBody>
                    <a:bodyPr/>
                    <a:lstStyle/>
                    <a:p>
                      <a:pPr algn="ctr"/>
                      <a:r>
                        <a:rPr lang="en-IN">
                          <a:effectLst/>
                        </a:rPr>
                        <a:t>10</a:t>
                      </a:r>
                    </a:p>
                  </a:txBody>
                  <a:tcPr anchor="ctr"/>
                </a:tc>
                <a:extLst>
                  <a:ext uri="{0D108BD9-81ED-4DB2-BD59-A6C34878D82A}">
                    <a16:rowId xmlns="" xmlns:a16="http://schemas.microsoft.com/office/drawing/2014/main" val="1266305480"/>
                  </a:ext>
                </a:extLst>
              </a:tr>
              <a:tr h="370840">
                <a:tc>
                  <a:txBody>
                    <a:bodyPr/>
                    <a:lstStyle/>
                    <a:p>
                      <a:pPr algn="ctr"/>
                      <a:r>
                        <a:rPr lang="en-IN">
                          <a:effectLst/>
                        </a:rPr>
                        <a:t>B005</a:t>
                      </a:r>
                    </a:p>
                  </a:txBody>
                  <a:tcPr anchor="ctr"/>
                </a:tc>
                <a:tc>
                  <a:txBody>
                    <a:bodyPr/>
                    <a:lstStyle/>
                    <a:p>
                      <a:pPr algn="ctr"/>
                      <a:r>
                        <a:rPr lang="en-IN">
                          <a:effectLst/>
                        </a:rPr>
                        <a:t>OMG446789</a:t>
                      </a:r>
                    </a:p>
                  </a:txBody>
                  <a:tcPr anchor="ctr"/>
                </a:tc>
                <a:tc>
                  <a:txBody>
                    <a:bodyPr/>
                    <a:lstStyle/>
                    <a:p>
                      <a:pPr algn="ctr"/>
                      <a:r>
                        <a:rPr lang="en-IN">
                          <a:effectLst/>
                        </a:rPr>
                        <a:t>LCD Monitor</a:t>
                      </a:r>
                    </a:p>
                  </a:txBody>
                  <a:tcPr anchor="ctr"/>
                </a:tc>
                <a:tc>
                  <a:txBody>
                    <a:bodyPr/>
                    <a:lstStyle/>
                    <a:p>
                      <a:pPr algn="ctr"/>
                      <a:r>
                        <a:rPr lang="en-IN">
                          <a:effectLst/>
                        </a:rPr>
                        <a:t>20</a:t>
                      </a:r>
                    </a:p>
                  </a:txBody>
                  <a:tcPr anchor="ctr"/>
                </a:tc>
                <a:extLst>
                  <a:ext uri="{0D108BD9-81ED-4DB2-BD59-A6C34878D82A}">
                    <a16:rowId xmlns="" xmlns:a16="http://schemas.microsoft.com/office/drawing/2014/main" val="379156785"/>
                  </a:ext>
                </a:extLst>
              </a:tr>
              <a:tr h="370840">
                <a:tc>
                  <a:txBody>
                    <a:bodyPr/>
                    <a:lstStyle/>
                    <a:p>
                      <a:pPr algn="ctr"/>
                      <a:r>
                        <a:rPr lang="en-IN">
                          <a:effectLst/>
                        </a:rPr>
                        <a:t>B004</a:t>
                      </a:r>
                    </a:p>
                  </a:txBody>
                  <a:tcPr anchor="ctr"/>
                </a:tc>
                <a:tc>
                  <a:txBody>
                    <a:bodyPr/>
                    <a:lstStyle/>
                    <a:p>
                      <a:pPr algn="ctr"/>
                      <a:r>
                        <a:rPr lang="en-IN">
                          <a:effectLst/>
                        </a:rPr>
                        <a:t>DKT321573</a:t>
                      </a:r>
                    </a:p>
                  </a:txBody>
                  <a:tcPr anchor="ctr"/>
                </a:tc>
                <a:tc>
                  <a:txBody>
                    <a:bodyPr/>
                    <a:lstStyle/>
                    <a:p>
                      <a:pPr algn="ctr"/>
                      <a:r>
                        <a:rPr lang="en-IN">
                          <a:effectLst/>
                        </a:rPr>
                        <a:t>USB</a:t>
                      </a:r>
                    </a:p>
                  </a:txBody>
                  <a:tcPr anchor="ctr"/>
                </a:tc>
                <a:tc>
                  <a:txBody>
                    <a:bodyPr/>
                    <a:lstStyle/>
                    <a:p>
                      <a:pPr algn="ctr"/>
                      <a:r>
                        <a:rPr lang="en-IN">
                          <a:effectLst/>
                        </a:rPr>
                        <a:t>15</a:t>
                      </a:r>
                    </a:p>
                  </a:txBody>
                  <a:tcPr anchor="ctr"/>
                </a:tc>
                <a:extLst>
                  <a:ext uri="{0D108BD9-81ED-4DB2-BD59-A6C34878D82A}">
                    <a16:rowId xmlns="" xmlns:a16="http://schemas.microsoft.com/office/drawing/2014/main" val="2646486925"/>
                  </a:ext>
                </a:extLst>
              </a:tr>
              <a:tr h="370840">
                <a:tc>
                  <a:txBody>
                    <a:bodyPr/>
                    <a:lstStyle/>
                    <a:p>
                      <a:pPr algn="ctr"/>
                      <a:r>
                        <a:rPr lang="en-IN">
                          <a:effectLst/>
                        </a:rPr>
                        <a:t>B002</a:t>
                      </a:r>
                    </a:p>
                  </a:txBody>
                  <a:tcPr anchor="ctr"/>
                </a:tc>
                <a:tc>
                  <a:txBody>
                    <a:bodyPr/>
                    <a:lstStyle/>
                    <a:p>
                      <a:pPr algn="ctr"/>
                      <a:r>
                        <a:rPr lang="en-IN">
                          <a:effectLst/>
                        </a:rPr>
                        <a:t>OMG446789</a:t>
                      </a:r>
                    </a:p>
                  </a:txBody>
                  <a:tcPr anchor="ctr"/>
                </a:tc>
                <a:tc>
                  <a:txBody>
                    <a:bodyPr/>
                    <a:lstStyle/>
                    <a:p>
                      <a:pPr algn="ctr"/>
                      <a:r>
                        <a:rPr lang="en-IN">
                          <a:effectLst/>
                        </a:rPr>
                        <a:t>Laser Printer</a:t>
                      </a:r>
                    </a:p>
                  </a:txBody>
                  <a:tcPr anchor="ctr"/>
                </a:tc>
                <a:tc>
                  <a:txBody>
                    <a:bodyPr/>
                    <a:lstStyle/>
                    <a:p>
                      <a:pPr algn="ctr"/>
                      <a:r>
                        <a:rPr lang="en-IN" dirty="0">
                          <a:effectLst/>
                        </a:rPr>
                        <a:t>3</a:t>
                      </a:r>
                    </a:p>
                  </a:txBody>
                  <a:tcPr anchor="ctr"/>
                </a:tc>
                <a:extLst>
                  <a:ext uri="{0D108BD9-81ED-4DB2-BD59-A6C34878D82A}">
                    <a16:rowId xmlns="" xmlns:a16="http://schemas.microsoft.com/office/drawing/2014/main" val="3200956665"/>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0131638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2755B4-B00F-F147-A979-5E82716DAE5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Composite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algn="just"/>
            <a:r>
              <a:rPr lang="en-US" sz="2200" dirty="0"/>
              <a:t>COMPOSITE KEY is a combination of two or more columns that uniquely identify rows in a table. The combination of columns guarantees uniqueness, though individually uniqueness is not guaranteed. Hence, they are combined to uniquely identify records in a table.</a:t>
            </a:r>
          </a:p>
          <a:p>
            <a:pPr algn="just"/>
            <a:endParaRPr lang="en-US" sz="2200" dirty="0"/>
          </a:p>
          <a:p>
            <a:pPr algn="just"/>
            <a:r>
              <a:rPr lang="en-US" sz="2200" dirty="0"/>
              <a:t>The difference between compound and the composite key is that any part of the compound key can be a foreign key, but the composite key may or maybe not a part of the foreign key.</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5983716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BA450E-9A70-7F49-A974-BB69D887101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Surrogate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96752"/>
            <a:ext cx="8229600" cy="4929411"/>
          </a:xfrm>
        </p:spPr>
        <p:txBody>
          <a:bodyPr>
            <a:normAutofit/>
          </a:bodyPr>
          <a:lstStyle/>
          <a:p>
            <a:pPr algn="just"/>
            <a:r>
              <a:rPr lang="en-US" sz="2200" dirty="0"/>
              <a:t>SURROGATE KEYS is An artificial key which aims to uniquely identify each record is called a surrogate key. </a:t>
            </a:r>
          </a:p>
          <a:p>
            <a:pPr algn="just"/>
            <a:r>
              <a:rPr lang="en-US" sz="2200" dirty="0"/>
              <a:t>This kind of partial key in </a:t>
            </a:r>
            <a:r>
              <a:rPr lang="en-US" sz="2200" dirty="0" err="1"/>
              <a:t>dbms</a:t>
            </a:r>
            <a:r>
              <a:rPr lang="en-US" sz="2200" dirty="0"/>
              <a:t> is unique because it is created when you don’t have any natural primary key. </a:t>
            </a:r>
          </a:p>
          <a:p>
            <a:pPr algn="just"/>
            <a:r>
              <a:rPr lang="en-US" sz="2200" dirty="0"/>
              <a:t>They do not lend any meaning to the data in the table. Surrogate key in DBMS is usually an integer. </a:t>
            </a:r>
          </a:p>
          <a:p>
            <a:pPr algn="just"/>
            <a:r>
              <a:rPr lang="en-US" sz="2200" dirty="0"/>
              <a:t>A surrogate key is a value generated right before the record is inserted into a table.</a:t>
            </a:r>
          </a:p>
          <a:p>
            <a:pPr algn="just"/>
            <a:r>
              <a:rPr lang="en-US" sz="2200" dirty="0"/>
              <a:t>Surrogate keys in </a:t>
            </a:r>
            <a:r>
              <a:rPr lang="en-US" sz="2200" dirty="0" err="1"/>
              <a:t>sql</a:t>
            </a:r>
            <a:r>
              <a:rPr lang="en-US" sz="2200" dirty="0"/>
              <a:t> are allowed when</a:t>
            </a:r>
          </a:p>
          <a:p>
            <a:pPr lvl="1" algn="just"/>
            <a:r>
              <a:rPr lang="en-US" sz="2200" dirty="0"/>
              <a:t>No property has the parameter of the primary key.</a:t>
            </a:r>
          </a:p>
          <a:p>
            <a:pPr lvl="1" algn="just"/>
            <a:r>
              <a:rPr lang="en-US" sz="2200" dirty="0"/>
              <a:t>In the table when the primary key is too big or complicated.</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5262862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93DE80-0875-A543-9C0D-007DD65D0CE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Surrogate key</a:t>
            </a:r>
            <a:r>
              <a:rPr lang="en-US" sz="3200" b="1" dirty="0">
                <a:effectLst>
                  <a:outerShdw blurRad="38100" dist="38100" dir="2700000" algn="tl">
                    <a:srgbClr val="000000">
                      <a:alpha val="43137"/>
                    </a:srgbClr>
                  </a:outerShdw>
                </a:effectLst>
              </a:rPr>
              <a:t> (contd..)</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96752"/>
            <a:ext cx="8229600" cy="4929411"/>
          </a:xfrm>
        </p:spPr>
        <p:txBody>
          <a:bodyPr>
            <a:normAutofit/>
          </a:bodyPr>
          <a:lstStyle/>
          <a:p>
            <a:pPr marL="0" indent="0" algn="just">
              <a:buNone/>
            </a:pPr>
            <a:r>
              <a:rPr lang="en-US" sz="2200" dirty="0"/>
              <a:t>Example:</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Above, given example, shown shift timings of the different employee. In this example, a surrogate key is needed to uniquely identify each employee.</a:t>
            </a:r>
          </a:p>
          <a:p>
            <a:pPr marL="0" indent="0" algn="just">
              <a:buNone/>
            </a:pPr>
            <a:endParaRPr lang="en-IN" sz="2200" dirty="0"/>
          </a:p>
        </p:txBody>
      </p:sp>
      <p:graphicFrame>
        <p:nvGraphicFramePr>
          <p:cNvPr id="9" name="Table 9">
            <a:extLst>
              <a:ext uri="{FF2B5EF4-FFF2-40B4-BE49-F238E27FC236}">
                <a16:creationId xmlns="" xmlns:a16="http://schemas.microsoft.com/office/drawing/2014/main" id="{B906B2FD-9716-4CB4-8144-3229CC04941E}"/>
              </a:ext>
            </a:extLst>
          </p:cNvPr>
          <p:cNvGraphicFramePr>
            <a:graphicFrameLocks noGrp="1"/>
          </p:cNvGraphicFramePr>
          <p:nvPr>
            <p:extLst>
              <p:ext uri="{D42A27DB-BD31-4B8C-83A1-F6EECF244321}">
                <p14:modId xmlns:p14="http://schemas.microsoft.com/office/powerpoint/2010/main" val="3199786373"/>
              </p:ext>
            </p:extLst>
          </p:nvPr>
        </p:nvGraphicFramePr>
        <p:xfrm>
          <a:off x="1371600" y="1807401"/>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1031801576"/>
                    </a:ext>
                  </a:extLst>
                </a:gridCol>
                <a:gridCol w="1524000">
                  <a:extLst>
                    <a:ext uri="{9D8B030D-6E8A-4147-A177-3AD203B41FA5}">
                      <a16:colId xmlns="" xmlns:a16="http://schemas.microsoft.com/office/drawing/2014/main" val="849101344"/>
                    </a:ext>
                  </a:extLst>
                </a:gridCol>
                <a:gridCol w="1524000">
                  <a:extLst>
                    <a:ext uri="{9D8B030D-6E8A-4147-A177-3AD203B41FA5}">
                      <a16:colId xmlns="" xmlns:a16="http://schemas.microsoft.com/office/drawing/2014/main" val="964247312"/>
                    </a:ext>
                  </a:extLst>
                </a:gridCol>
                <a:gridCol w="1524000">
                  <a:extLst>
                    <a:ext uri="{9D8B030D-6E8A-4147-A177-3AD203B41FA5}">
                      <a16:colId xmlns="" xmlns:a16="http://schemas.microsoft.com/office/drawing/2014/main" val="2928028046"/>
                    </a:ext>
                  </a:extLst>
                </a:gridCol>
              </a:tblGrid>
              <a:tr h="370840">
                <a:tc>
                  <a:txBody>
                    <a:bodyPr/>
                    <a:lstStyle/>
                    <a:p>
                      <a:pPr algn="ctr"/>
                      <a:r>
                        <a:rPr lang="en-IN" dirty="0" err="1">
                          <a:effectLst/>
                        </a:rPr>
                        <a:t>Fname</a:t>
                      </a:r>
                      <a:endParaRPr lang="en-IN" dirty="0">
                        <a:effectLst/>
                      </a:endParaRPr>
                    </a:p>
                  </a:txBody>
                  <a:tcPr anchor="ctr"/>
                </a:tc>
                <a:tc>
                  <a:txBody>
                    <a:bodyPr/>
                    <a:lstStyle/>
                    <a:p>
                      <a:pPr algn="ctr"/>
                      <a:r>
                        <a:rPr lang="en-IN" dirty="0" err="1">
                          <a:effectLst/>
                        </a:rPr>
                        <a:t>Lastname</a:t>
                      </a:r>
                      <a:endParaRPr lang="en-IN" dirty="0">
                        <a:effectLst/>
                      </a:endParaRPr>
                    </a:p>
                  </a:txBody>
                  <a:tcPr anchor="ctr"/>
                </a:tc>
                <a:tc>
                  <a:txBody>
                    <a:bodyPr/>
                    <a:lstStyle/>
                    <a:p>
                      <a:pPr algn="ctr"/>
                      <a:r>
                        <a:rPr lang="en-IN" dirty="0">
                          <a:effectLst/>
                        </a:rPr>
                        <a:t>Start Time</a:t>
                      </a:r>
                    </a:p>
                  </a:txBody>
                  <a:tcPr anchor="ctr"/>
                </a:tc>
                <a:tc>
                  <a:txBody>
                    <a:bodyPr/>
                    <a:lstStyle/>
                    <a:p>
                      <a:pPr algn="ctr"/>
                      <a:r>
                        <a:rPr lang="en-IN">
                          <a:effectLst/>
                        </a:rPr>
                        <a:t>End Time</a:t>
                      </a:r>
                    </a:p>
                  </a:txBody>
                  <a:tcPr anchor="ctr"/>
                </a:tc>
                <a:extLst>
                  <a:ext uri="{0D108BD9-81ED-4DB2-BD59-A6C34878D82A}">
                    <a16:rowId xmlns="" xmlns:a16="http://schemas.microsoft.com/office/drawing/2014/main" val="1411861520"/>
                  </a:ext>
                </a:extLst>
              </a:tr>
              <a:tr h="370840">
                <a:tc>
                  <a:txBody>
                    <a:bodyPr/>
                    <a:lstStyle/>
                    <a:p>
                      <a:pPr algn="ctr"/>
                      <a:r>
                        <a:rPr lang="en-IN">
                          <a:effectLst/>
                        </a:rPr>
                        <a:t>Anne</a:t>
                      </a:r>
                    </a:p>
                  </a:txBody>
                  <a:tcPr anchor="ctr"/>
                </a:tc>
                <a:tc>
                  <a:txBody>
                    <a:bodyPr/>
                    <a:lstStyle/>
                    <a:p>
                      <a:pPr algn="ctr"/>
                      <a:r>
                        <a:rPr lang="en-IN">
                          <a:effectLst/>
                        </a:rPr>
                        <a:t>Smith</a:t>
                      </a:r>
                    </a:p>
                  </a:txBody>
                  <a:tcPr anchor="ctr"/>
                </a:tc>
                <a:tc>
                  <a:txBody>
                    <a:bodyPr/>
                    <a:lstStyle/>
                    <a:p>
                      <a:pPr algn="ctr"/>
                      <a:r>
                        <a:rPr lang="en-IN">
                          <a:effectLst/>
                        </a:rPr>
                        <a:t>09:00</a:t>
                      </a:r>
                    </a:p>
                  </a:txBody>
                  <a:tcPr anchor="ctr"/>
                </a:tc>
                <a:tc>
                  <a:txBody>
                    <a:bodyPr/>
                    <a:lstStyle/>
                    <a:p>
                      <a:pPr algn="ctr"/>
                      <a:r>
                        <a:rPr lang="en-IN">
                          <a:effectLst/>
                        </a:rPr>
                        <a:t>18:00</a:t>
                      </a:r>
                    </a:p>
                  </a:txBody>
                  <a:tcPr anchor="ctr"/>
                </a:tc>
                <a:extLst>
                  <a:ext uri="{0D108BD9-81ED-4DB2-BD59-A6C34878D82A}">
                    <a16:rowId xmlns="" xmlns:a16="http://schemas.microsoft.com/office/drawing/2014/main" val="2257521335"/>
                  </a:ext>
                </a:extLst>
              </a:tr>
              <a:tr h="370840">
                <a:tc>
                  <a:txBody>
                    <a:bodyPr/>
                    <a:lstStyle/>
                    <a:p>
                      <a:pPr algn="ctr"/>
                      <a:r>
                        <a:rPr lang="en-IN">
                          <a:effectLst/>
                        </a:rPr>
                        <a:t>Jack</a:t>
                      </a:r>
                    </a:p>
                  </a:txBody>
                  <a:tcPr anchor="ctr"/>
                </a:tc>
                <a:tc>
                  <a:txBody>
                    <a:bodyPr/>
                    <a:lstStyle/>
                    <a:p>
                      <a:pPr algn="ctr"/>
                      <a:r>
                        <a:rPr lang="en-IN">
                          <a:effectLst/>
                        </a:rPr>
                        <a:t>Francis</a:t>
                      </a:r>
                    </a:p>
                  </a:txBody>
                  <a:tcPr anchor="ctr"/>
                </a:tc>
                <a:tc>
                  <a:txBody>
                    <a:bodyPr/>
                    <a:lstStyle/>
                    <a:p>
                      <a:pPr algn="ctr"/>
                      <a:r>
                        <a:rPr lang="en-IN">
                          <a:effectLst/>
                        </a:rPr>
                        <a:t>08:00</a:t>
                      </a:r>
                    </a:p>
                  </a:txBody>
                  <a:tcPr anchor="ctr"/>
                </a:tc>
                <a:tc>
                  <a:txBody>
                    <a:bodyPr/>
                    <a:lstStyle/>
                    <a:p>
                      <a:pPr algn="ctr"/>
                      <a:r>
                        <a:rPr lang="en-IN">
                          <a:effectLst/>
                        </a:rPr>
                        <a:t>17:00</a:t>
                      </a:r>
                    </a:p>
                  </a:txBody>
                  <a:tcPr anchor="ctr"/>
                </a:tc>
                <a:extLst>
                  <a:ext uri="{0D108BD9-81ED-4DB2-BD59-A6C34878D82A}">
                    <a16:rowId xmlns="" xmlns:a16="http://schemas.microsoft.com/office/drawing/2014/main" val="684220944"/>
                  </a:ext>
                </a:extLst>
              </a:tr>
              <a:tr h="370840">
                <a:tc>
                  <a:txBody>
                    <a:bodyPr/>
                    <a:lstStyle/>
                    <a:p>
                      <a:pPr algn="ctr"/>
                      <a:r>
                        <a:rPr lang="en-IN">
                          <a:effectLst/>
                        </a:rPr>
                        <a:t>Anna</a:t>
                      </a:r>
                    </a:p>
                  </a:txBody>
                  <a:tcPr anchor="ctr"/>
                </a:tc>
                <a:tc>
                  <a:txBody>
                    <a:bodyPr/>
                    <a:lstStyle/>
                    <a:p>
                      <a:pPr algn="ctr"/>
                      <a:r>
                        <a:rPr lang="en-IN">
                          <a:effectLst/>
                        </a:rPr>
                        <a:t>McLean</a:t>
                      </a:r>
                    </a:p>
                  </a:txBody>
                  <a:tcPr anchor="ctr"/>
                </a:tc>
                <a:tc>
                  <a:txBody>
                    <a:bodyPr/>
                    <a:lstStyle/>
                    <a:p>
                      <a:pPr algn="ctr"/>
                      <a:r>
                        <a:rPr lang="en-IN">
                          <a:effectLst/>
                        </a:rPr>
                        <a:t>11:00</a:t>
                      </a:r>
                    </a:p>
                  </a:txBody>
                  <a:tcPr anchor="ctr"/>
                </a:tc>
                <a:tc>
                  <a:txBody>
                    <a:bodyPr/>
                    <a:lstStyle/>
                    <a:p>
                      <a:pPr algn="ctr"/>
                      <a:r>
                        <a:rPr lang="en-IN">
                          <a:effectLst/>
                        </a:rPr>
                        <a:t>20:00</a:t>
                      </a:r>
                    </a:p>
                  </a:txBody>
                  <a:tcPr anchor="ctr"/>
                </a:tc>
                <a:extLst>
                  <a:ext uri="{0D108BD9-81ED-4DB2-BD59-A6C34878D82A}">
                    <a16:rowId xmlns="" xmlns:a16="http://schemas.microsoft.com/office/drawing/2014/main" val="3735789388"/>
                  </a:ext>
                </a:extLst>
              </a:tr>
              <a:tr h="370840">
                <a:tc>
                  <a:txBody>
                    <a:bodyPr/>
                    <a:lstStyle/>
                    <a:p>
                      <a:pPr algn="ctr"/>
                      <a:r>
                        <a:rPr lang="en-IN">
                          <a:effectLst/>
                        </a:rPr>
                        <a:t>Shown</a:t>
                      </a:r>
                    </a:p>
                  </a:txBody>
                  <a:tcPr anchor="ctr"/>
                </a:tc>
                <a:tc>
                  <a:txBody>
                    <a:bodyPr/>
                    <a:lstStyle/>
                    <a:p>
                      <a:pPr algn="ctr"/>
                      <a:r>
                        <a:rPr lang="en-IN">
                          <a:effectLst/>
                        </a:rPr>
                        <a:t>Willam</a:t>
                      </a:r>
                    </a:p>
                  </a:txBody>
                  <a:tcPr anchor="ctr"/>
                </a:tc>
                <a:tc>
                  <a:txBody>
                    <a:bodyPr/>
                    <a:lstStyle/>
                    <a:p>
                      <a:pPr algn="ctr"/>
                      <a:r>
                        <a:rPr lang="en-IN">
                          <a:effectLst/>
                        </a:rPr>
                        <a:t>14:00</a:t>
                      </a:r>
                    </a:p>
                  </a:txBody>
                  <a:tcPr anchor="ctr"/>
                </a:tc>
                <a:tc>
                  <a:txBody>
                    <a:bodyPr/>
                    <a:lstStyle/>
                    <a:p>
                      <a:pPr algn="ctr"/>
                      <a:r>
                        <a:rPr lang="en-IN" dirty="0">
                          <a:effectLst/>
                        </a:rPr>
                        <a:t>23:00</a:t>
                      </a:r>
                    </a:p>
                  </a:txBody>
                  <a:tcPr anchor="ctr"/>
                </a:tc>
                <a:extLst>
                  <a:ext uri="{0D108BD9-81ED-4DB2-BD59-A6C34878D82A}">
                    <a16:rowId xmlns="" xmlns:a16="http://schemas.microsoft.com/office/drawing/2014/main" val="4171252558"/>
                  </a:ext>
                </a:extLst>
              </a:tr>
            </a:tbl>
          </a:graphicData>
        </a:graphic>
      </p:graphicFrame>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98466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D8E94C5-9CF2-814F-8C83-52BD5DA830CE}" type="datetime1">
              <a:rPr lang="en-IN" smtClean="0"/>
              <a:t>17/02/22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smtClean="0"/>
          </a:p>
        </p:txBody>
      </p:sp>
      <p:graphicFrame>
        <p:nvGraphicFramePr>
          <p:cNvPr id="14" name="Content Placeholder 13"/>
          <p:cNvGraphicFramePr>
            <a:graphicFrameLocks noGrp="1"/>
          </p:cNvGraphicFramePr>
          <p:nvPr>
            <p:ph idx="1"/>
          </p:nvPr>
        </p:nvGraphicFramePr>
        <p:xfrm>
          <a:off x="533400" y="1905000"/>
          <a:ext cx="8077200" cy="4130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xmlns="" val="20000"/>
                    </a:ext>
                  </a:extLst>
                </a:gridCol>
              </a:tblGrid>
              <a:tr h="37084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370840">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370840">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2"/>
                  </a:ext>
                </a:extLst>
              </a:tr>
              <a:tr h="370840">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3"/>
                  </a:ext>
                </a:extLst>
              </a:tr>
            </a:tbl>
          </a:graphicData>
        </a:graphic>
      </p:graphicFrame>
      <p:sp>
        <p:nvSpPr>
          <p:cNvPr id="15" name="TextBox 14"/>
          <p:cNvSpPr txBox="1"/>
          <p:nvPr/>
        </p:nvSpPr>
        <p:spPr>
          <a:xfrm>
            <a:off x="381000"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Program Outcomes (POs)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6"/>
            <a:ext cx="1371600" cy="909323"/>
          </a:xfrm>
          <a:prstGeom prst="rect">
            <a:avLst/>
          </a:prstGeom>
        </p:spPr>
      </p:pic>
    </p:spTree>
    <p:extLst>
      <p:ext uri="{BB962C8B-B14F-4D97-AF65-F5344CB8AC3E}">
        <p14:creationId xmlns:p14="http://schemas.microsoft.com/office/powerpoint/2010/main" val="1236369272"/>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A9AA5B-4357-4C4F-BA12-D555C7CA0434}"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Difference b/w Primary key &amp; Foreign key</a:t>
            </a:r>
          </a:p>
        </p:txBody>
      </p:sp>
      <p:graphicFrame>
        <p:nvGraphicFramePr>
          <p:cNvPr id="2" name="Table 8">
            <a:extLst>
              <a:ext uri="{FF2B5EF4-FFF2-40B4-BE49-F238E27FC236}">
                <a16:creationId xmlns="" xmlns:a16="http://schemas.microsoft.com/office/drawing/2014/main" id="{25611F6A-7D8F-4DB8-91B3-B18F98184E7D}"/>
              </a:ext>
            </a:extLst>
          </p:cNvPr>
          <p:cNvGraphicFramePr>
            <a:graphicFrameLocks noGrp="1"/>
          </p:cNvGraphicFramePr>
          <p:nvPr>
            <p:ph idx="1"/>
            <p:extLst>
              <p:ext uri="{D42A27DB-BD31-4B8C-83A1-F6EECF244321}">
                <p14:modId xmlns:p14="http://schemas.microsoft.com/office/powerpoint/2010/main" val="827921964"/>
              </p:ext>
            </p:extLst>
          </p:nvPr>
        </p:nvGraphicFramePr>
        <p:xfrm>
          <a:off x="457200" y="1124744"/>
          <a:ext cx="8229600" cy="5028229"/>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715288720"/>
                    </a:ext>
                  </a:extLst>
                </a:gridCol>
                <a:gridCol w="4114800">
                  <a:extLst>
                    <a:ext uri="{9D8B030D-6E8A-4147-A177-3AD203B41FA5}">
                      <a16:colId xmlns="" xmlns:a16="http://schemas.microsoft.com/office/drawing/2014/main" val="103014901"/>
                    </a:ext>
                  </a:extLst>
                </a:gridCol>
              </a:tblGrid>
              <a:tr h="928842">
                <a:tc>
                  <a:txBody>
                    <a:bodyPr/>
                    <a:lstStyle/>
                    <a:p>
                      <a:pPr algn="ctr"/>
                      <a:r>
                        <a:rPr lang="en-IN" dirty="0">
                          <a:effectLst/>
                        </a:rPr>
                        <a:t>Primary Key</a:t>
                      </a:r>
                    </a:p>
                  </a:txBody>
                  <a:tcPr anchor="ctr"/>
                </a:tc>
                <a:tc>
                  <a:txBody>
                    <a:bodyPr/>
                    <a:lstStyle/>
                    <a:p>
                      <a:pPr algn="ctr"/>
                      <a:r>
                        <a:rPr lang="en-IN" dirty="0">
                          <a:effectLst/>
                        </a:rPr>
                        <a:t>Foreign Key</a:t>
                      </a:r>
                    </a:p>
                  </a:txBody>
                  <a:tcPr anchor="ctr"/>
                </a:tc>
                <a:extLst>
                  <a:ext uri="{0D108BD9-81ED-4DB2-BD59-A6C34878D82A}">
                    <a16:rowId xmlns="" xmlns:a16="http://schemas.microsoft.com/office/drawing/2014/main" val="1935736324"/>
                  </a:ext>
                </a:extLst>
              </a:tr>
              <a:tr h="928842">
                <a:tc>
                  <a:txBody>
                    <a:bodyPr/>
                    <a:lstStyle/>
                    <a:p>
                      <a:r>
                        <a:rPr lang="en-US" dirty="0">
                          <a:effectLst/>
                        </a:rPr>
                        <a:t>Helps you to uniquely identify a record in the table.</a:t>
                      </a:r>
                    </a:p>
                  </a:txBody>
                  <a:tcPr anchor="ctr"/>
                </a:tc>
                <a:tc>
                  <a:txBody>
                    <a:bodyPr/>
                    <a:lstStyle/>
                    <a:p>
                      <a:r>
                        <a:rPr lang="en-US">
                          <a:effectLst/>
                        </a:rPr>
                        <a:t>It is a field in the table that is the primary key of another table.</a:t>
                      </a:r>
                    </a:p>
                  </a:txBody>
                  <a:tcPr anchor="ctr"/>
                </a:tc>
                <a:extLst>
                  <a:ext uri="{0D108BD9-81ED-4DB2-BD59-A6C34878D82A}">
                    <a16:rowId xmlns="" xmlns:a16="http://schemas.microsoft.com/office/drawing/2014/main" val="1889778282"/>
                  </a:ext>
                </a:extLst>
              </a:tr>
              <a:tr h="928842">
                <a:tc>
                  <a:txBody>
                    <a:bodyPr/>
                    <a:lstStyle/>
                    <a:p>
                      <a:r>
                        <a:rPr lang="en-US" dirty="0">
                          <a:effectLst/>
                        </a:rPr>
                        <a:t>Primary Key never accept null values.</a:t>
                      </a:r>
                    </a:p>
                  </a:txBody>
                  <a:tcPr anchor="ctr"/>
                </a:tc>
                <a:tc>
                  <a:txBody>
                    <a:bodyPr/>
                    <a:lstStyle/>
                    <a:p>
                      <a:r>
                        <a:rPr lang="en-US">
                          <a:effectLst/>
                        </a:rPr>
                        <a:t>A foreign key may accept multiple null values.</a:t>
                      </a:r>
                    </a:p>
                  </a:txBody>
                  <a:tcPr anchor="ctr"/>
                </a:tc>
                <a:extLst>
                  <a:ext uri="{0D108BD9-81ED-4DB2-BD59-A6C34878D82A}">
                    <a16:rowId xmlns="" xmlns:a16="http://schemas.microsoft.com/office/drawing/2014/main" val="3226725914"/>
                  </a:ext>
                </a:extLst>
              </a:tr>
              <a:tr h="1312861">
                <a:tc>
                  <a:txBody>
                    <a:bodyPr/>
                    <a:lstStyle/>
                    <a:p>
                      <a:r>
                        <a:rPr lang="en-US">
                          <a:effectLst/>
                        </a:rPr>
                        <a:t>Primary key is a clustered index and data in the DBMS table are physically organized in the sequence of the clustered index.</a:t>
                      </a:r>
                    </a:p>
                  </a:txBody>
                  <a:tcPr anchor="ctr"/>
                </a:tc>
                <a:tc>
                  <a:txBody>
                    <a:bodyPr/>
                    <a:lstStyle/>
                    <a:p>
                      <a:r>
                        <a:rPr lang="en-US">
                          <a:effectLst/>
                        </a:rPr>
                        <a:t>A foreign key cannot automatically create an index, clustered or non-clustered. However, you can manually create an index on the foreign key.</a:t>
                      </a:r>
                    </a:p>
                  </a:txBody>
                  <a:tcPr anchor="ctr"/>
                </a:tc>
                <a:extLst>
                  <a:ext uri="{0D108BD9-81ED-4DB2-BD59-A6C34878D82A}">
                    <a16:rowId xmlns="" xmlns:a16="http://schemas.microsoft.com/office/drawing/2014/main" val="867767502"/>
                  </a:ext>
                </a:extLst>
              </a:tr>
              <a:tr h="928842">
                <a:tc>
                  <a:txBody>
                    <a:bodyPr/>
                    <a:lstStyle/>
                    <a:p>
                      <a:r>
                        <a:rPr lang="en-US">
                          <a:effectLst/>
                        </a:rPr>
                        <a:t>You can have the single Primary key in a table.</a:t>
                      </a:r>
                    </a:p>
                  </a:txBody>
                  <a:tcPr anchor="ctr"/>
                </a:tc>
                <a:tc>
                  <a:txBody>
                    <a:bodyPr/>
                    <a:lstStyle/>
                    <a:p>
                      <a:r>
                        <a:rPr lang="en-US" dirty="0">
                          <a:effectLst/>
                        </a:rPr>
                        <a:t>You can have multiple foreign keys in a table.</a:t>
                      </a:r>
                    </a:p>
                  </a:txBody>
                  <a:tcPr anchor="ctr"/>
                </a:tc>
                <a:extLst>
                  <a:ext uri="{0D108BD9-81ED-4DB2-BD59-A6C34878D82A}">
                    <a16:rowId xmlns="" xmlns:a16="http://schemas.microsoft.com/office/drawing/2014/main" val="4214553516"/>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3055054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E7C93A-B2CB-BE47-9C7C-30FDE1AC3678}" type="datetime1">
              <a:rPr lang="en-IN" smtClean="0"/>
              <a:t>17/02/22</a:t>
            </a:fld>
            <a:endParaRPr lang="en-US"/>
          </a:p>
        </p:txBody>
      </p:sp>
      <p:sp>
        <p:nvSpPr>
          <p:cNvPr id="5" name="Footer Placeholder 4"/>
          <p:cNvSpPr>
            <a:spLocks noGrp="1"/>
          </p:cNvSpPr>
          <p:nvPr>
            <p:ph type="ftr" sz="quarter" idx="11"/>
          </p:nvPr>
        </p:nvSpPr>
        <p:spPr>
          <a:xfrm>
            <a:off x="2339752" y="6356350"/>
            <a:ext cx="5184576"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rPr>
              <a:t>Short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11" name="Rectangle 10"/>
          <p:cNvSpPr/>
          <p:nvPr/>
        </p:nvSpPr>
        <p:spPr>
          <a:xfrm>
            <a:off x="683568" y="1268760"/>
            <a:ext cx="7128792" cy="5355312"/>
          </a:xfrm>
          <a:prstGeom prst="rect">
            <a:avLst/>
          </a:prstGeom>
        </p:spPr>
        <p:txBody>
          <a:bodyPr wrap="square">
            <a:spAutoFit/>
          </a:bodyPr>
          <a:lstStyle/>
          <a:p>
            <a:r>
              <a:rPr lang="en-US" dirty="0" smtClean="0"/>
              <a:t>Q.  Given the basic ER and relational models, which of the following is INCORRECT?</a:t>
            </a:r>
          </a:p>
          <a:p>
            <a:r>
              <a:rPr lang="en-US" dirty="0" smtClean="0"/>
              <a:t>answer choices</a:t>
            </a:r>
          </a:p>
          <a:p>
            <a:pPr marL="342900" indent="-342900">
              <a:buFont typeface="+mj-lt"/>
              <a:buAutoNum type="arabicPeriod"/>
            </a:pPr>
            <a:r>
              <a:rPr lang="en-US" dirty="0" smtClean="0"/>
              <a:t>An attribute of an entity can have more than one value.</a:t>
            </a:r>
          </a:p>
          <a:p>
            <a:pPr marL="342900" indent="-342900">
              <a:buFont typeface="+mj-lt"/>
              <a:buAutoNum type="arabicPeriod"/>
            </a:pPr>
            <a:r>
              <a:rPr lang="en-US" dirty="0" smtClean="0"/>
              <a:t>An attribute of an entity can be composite.</a:t>
            </a:r>
          </a:p>
          <a:p>
            <a:pPr marL="342900" indent="-342900">
              <a:buFont typeface="+mj-lt"/>
              <a:buAutoNum type="arabicPeriod"/>
            </a:pPr>
            <a:r>
              <a:rPr lang="en-US" dirty="0" smtClean="0"/>
              <a:t>In a row of a relational table, an attribute can have more than one value.</a:t>
            </a:r>
          </a:p>
          <a:p>
            <a:pPr marL="342900" indent="-342900">
              <a:buFont typeface="+mj-lt"/>
              <a:buAutoNum type="arabicPeriod"/>
            </a:pPr>
            <a:r>
              <a:rPr lang="en-US" b="1" dirty="0" smtClean="0"/>
              <a:t>In a row of a relational table, an attribute can have exactly one value or a NULL value.</a:t>
            </a:r>
          </a:p>
          <a:p>
            <a:pPr marL="342900" indent="-342900"/>
            <a:endParaRPr lang="en-US" b="1" dirty="0" smtClean="0"/>
          </a:p>
          <a:p>
            <a:pPr marL="342900" indent="-342900"/>
            <a:r>
              <a:rPr lang="en-US" dirty="0" smtClean="0"/>
              <a:t>Q.  Which type of entity cannot exist in the database unless another type of entity also exists in the database, but does not require that the identifier of that other entity be included as part of its own identifier?</a:t>
            </a:r>
          </a:p>
          <a:p>
            <a:pPr marL="342900" indent="-342900">
              <a:buFont typeface="+mj-lt"/>
              <a:buAutoNum type="arabicPeriod"/>
            </a:pPr>
            <a:endParaRPr lang="en-US" dirty="0" smtClean="0"/>
          </a:p>
          <a:p>
            <a:pPr marL="342900" indent="-342900">
              <a:buFont typeface="+mj-lt"/>
              <a:buAutoNum type="arabicPeriod"/>
            </a:pPr>
            <a:r>
              <a:rPr lang="en-US" b="1" dirty="0" smtClean="0"/>
              <a:t>Weak entity</a:t>
            </a:r>
          </a:p>
          <a:p>
            <a:pPr marL="342900" indent="-342900">
              <a:buFont typeface="+mj-lt"/>
              <a:buAutoNum type="arabicPeriod"/>
            </a:pPr>
            <a:r>
              <a:rPr lang="en-US" dirty="0" smtClean="0"/>
              <a:t>Strong entity</a:t>
            </a:r>
          </a:p>
          <a:p>
            <a:pPr marL="342900" indent="-342900">
              <a:buFont typeface="+mj-lt"/>
              <a:buAutoNum type="arabicPeriod"/>
            </a:pPr>
            <a:r>
              <a:rPr lang="en-US" dirty="0" smtClean="0"/>
              <a:t>ID-dependent entity</a:t>
            </a:r>
          </a:p>
          <a:p>
            <a:pPr marL="342900" indent="-342900">
              <a:buFont typeface="+mj-lt"/>
              <a:buAutoNum type="arabicPeriod"/>
            </a:pPr>
            <a:r>
              <a:rPr lang="en-US" dirty="0" smtClean="0"/>
              <a:t>ID- independent entity</a:t>
            </a:r>
          </a:p>
          <a:p>
            <a:pPr marL="342900" indent="-342900"/>
            <a:endParaRPr lang="en-US" b="1"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58A9EF-1497-FF47-8A23-B87915B4BC9F}"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0"/>
            <a:ext cx="7772400" cy="112474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rPr>
              <a:t>Topic- Generalization, Specialization and Aggregation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8"/>
          <p:cNvSpPr/>
          <p:nvPr/>
        </p:nvSpPr>
        <p:spPr>
          <a:xfrm>
            <a:off x="179512" y="1844825"/>
            <a:ext cx="8640960" cy="4401205"/>
          </a:xfrm>
          <a:prstGeom prst="rect">
            <a:avLst/>
          </a:prstGeom>
        </p:spPr>
        <p:txBody>
          <a:bodyPr wrap="square">
            <a:spAutoFit/>
          </a:bodyPr>
          <a:lstStyle/>
          <a:p>
            <a:pPr marL="457200" indent="-457200" algn="just">
              <a:buFont typeface="+mj-lt"/>
              <a:buAutoNum type="arabicPeriod"/>
            </a:pPr>
            <a:r>
              <a:rPr lang="en-US" sz="2000" dirty="0" smtClean="0"/>
              <a:t>Generalization of Entities helps in establishing relationships between the tables, as they have common attributes to be identified. It makes the structuring of the database management simpler and easy to identify all the relevant attributes.</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Specialization helps in defining the set of subclasses of the entity type. Also, it helps in establishing extra specific attributes with all subclasses and added specific relationship types between each subclass and the other entity types or the other subclasses.</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Inheritance is an important feature of Generalization and Specialization. It allows lower-level entities to inherit the attributes of higher-level entities. For example, the attributes of a Person class such as name, age, and gender can be inherited by lower-level entities such as Student or Teacher.</a:t>
            </a:r>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989CB-F0AD-BD43-8B55-8214CB626DC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Generalization</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80728"/>
            <a:ext cx="8229600" cy="5145435"/>
          </a:xfrm>
        </p:spPr>
        <p:txBody>
          <a:bodyPr>
            <a:normAutofit/>
          </a:bodyPr>
          <a:lstStyle/>
          <a:p>
            <a:pPr algn="just"/>
            <a:r>
              <a:rPr lang="en-US" sz="2200" dirty="0"/>
              <a:t>Generalization is the process of extracting common properties from a set of entities and create a generalized entity from it. </a:t>
            </a:r>
          </a:p>
          <a:p>
            <a:pPr algn="just"/>
            <a:endParaRPr lang="en-US" sz="2200" dirty="0"/>
          </a:p>
          <a:p>
            <a:pPr algn="just"/>
            <a:r>
              <a:rPr lang="en-US" sz="2200" dirty="0"/>
              <a:t>It is a bottom-up approach in which two or more entities can be generalized to a higher level entity if they have some attributes in common. </a:t>
            </a:r>
          </a:p>
          <a:p>
            <a:pPr algn="just"/>
            <a:endParaRPr lang="en-US" sz="2200" dirty="0"/>
          </a:p>
          <a:p>
            <a:pPr algn="just"/>
            <a:r>
              <a:rPr lang="en-US" sz="2200" dirty="0"/>
              <a:t>For Example, STUDENT and FACULTY can be generalized to a higher level entity called PERSON as shown in Figure. </a:t>
            </a:r>
          </a:p>
          <a:p>
            <a:pPr algn="just"/>
            <a:endParaRPr lang="en-US" sz="2200" dirty="0"/>
          </a:p>
          <a:p>
            <a:pPr algn="just"/>
            <a:r>
              <a:rPr lang="en-US" sz="2200" dirty="0"/>
              <a:t>In this case, common attributes like P_NAME, P_ADD become part of higher entity (PERSON) and specialized attributes like S_FEE become part of specialized entity (STUDENT). </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5960592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E8588A-4FCB-C849-97C9-AF458B7B756D}"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Example:</a:t>
            </a:r>
          </a:p>
        </p:txBody>
      </p:sp>
      <p:pic>
        <p:nvPicPr>
          <p:cNvPr id="1026" name="Picture 2" descr="Lightbox">
            <a:extLst>
              <a:ext uri="{FF2B5EF4-FFF2-40B4-BE49-F238E27FC236}">
                <a16:creationId xmlns="" xmlns:a16="http://schemas.microsoft.com/office/drawing/2014/main" id="{0BC3EEB3-1121-477B-86BC-CB79D3A6F2E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196752"/>
            <a:ext cx="6840760" cy="49294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1961443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9E07ED-8CE9-A24C-8FD4-90A422975CC4}"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Specialization </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340768"/>
            <a:ext cx="8229600" cy="4785395"/>
          </a:xfrm>
        </p:spPr>
        <p:txBody>
          <a:bodyPr>
            <a:normAutofit lnSpcReduction="10000"/>
          </a:bodyPr>
          <a:lstStyle/>
          <a:p>
            <a:pPr algn="just"/>
            <a:r>
              <a:rPr lang="en-US" sz="2200" dirty="0"/>
              <a:t>In specialization, an entity is divided into sub-entities based on their characteristics. </a:t>
            </a:r>
          </a:p>
          <a:p>
            <a:pPr algn="just"/>
            <a:endParaRPr lang="en-US" sz="2200" dirty="0"/>
          </a:p>
          <a:p>
            <a:pPr algn="just"/>
            <a:r>
              <a:rPr lang="en-US" sz="2200" dirty="0"/>
              <a:t>It is a top-down approach where higher level entity is specialized into two or more lower level entities. </a:t>
            </a:r>
          </a:p>
          <a:p>
            <a:pPr algn="just"/>
            <a:endParaRPr lang="en-US" sz="2200" dirty="0"/>
          </a:p>
          <a:p>
            <a:pPr algn="just"/>
            <a:r>
              <a:rPr lang="en-US" sz="2200" dirty="0"/>
              <a:t>For Example, EMPLOYEE entity in an Employee management system can be specialized into DEVELOPER, TESTER etc. as shown in Figure. </a:t>
            </a:r>
          </a:p>
          <a:p>
            <a:pPr algn="just"/>
            <a:endParaRPr lang="en-US" sz="2200" dirty="0"/>
          </a:p>
          <a:p>
            <a:pPr algn="just"/>
            <a:r>
              <a:rPr lang="en-US" sz="2200" dirty="0"/>
              <a:t>In this case, common attributes like E_NAME, E_SAL etc. become part of higher entity (EMPLOYEE) and specialized attributes like TES_TYPE become part of specialized entity (TESTER). </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376491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6CF7F1-2B3A-264A-BB85-AF86253789B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Example:</a:t>
            </a:r>
          </a:p>
        </p:txBody>
      </p:sp>
      <p:pic>
        <p:nvPicPr>
          <p:cNvPr id="2050" name="Picture 2" descr="Lightbox">
            <a:extLst>
              <a:ext uri="{FF2B5EF4-FFF2-40B4-BE49-F238E27FC236}">
                <a16:creationId xmlns="" xmlns:a16="http://schemas.microsoft.com/office/drawing/2014/main" id="{C2C3B983-1F45-4D0C-A3FC-6AC2AFD227A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980728"/>
            <a:ext cx="6364560" cy="51454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4482521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999DB-F5BC-054B-96C3-0B6D7D2A1DC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Aggregation </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08720"/>
            <a:ext cx="8229600" cy="5217443"/>
          </a:xfrm>
        </p:spPr>
        <p:txBody>
          <a:bodyPr>
            <a:noAutofit/>
          </a:bodyPr>
          <a:lstStyle/>
          <a:p>
            <a:pPr algn="just"/>
            <a:r>
              <a:rPr lang="en-US" sz="2200" dirty="0"/>
              <a:t>An ER diagram is not capable of representing relationship between an entity and a relationship which may be required in some scenarios. </a:t>
            </a:r>
          </a:p>
          <a:p>
            <a:pPr algn="just"/>
            <a:r>
              <a:rPr lang="en-US" sz="2200" dirty="0"/>
              <a:t>In those cases, a relationship with its corresponding entities is aggregated into a higher level entity. </a:t>
            </a:r>
          </a:p>
          <a:p>
            <a:pPr algn="just"/>
            <a:r>
              <a:rPr lang="en-US" sz="2200" dirty="0"/>
              <a:t>Aggregation is an abstraction through which we can represent relationships as higher level entity sets.</a:t>
            </a:r>
          </a:p>
          <a:p>
            <a:pPr algn="just"/>
            <a:r>
              <a:rPr lang="en-US" sz="2200" dirty="0"/>
              <a:t>For Example, Employee working for a project may require some machinery. So, REQUIRE relationship is needed between relationship WORKS_FOR and entity MACHINERY. Using aggregation, WORKS_FOR relationship with its entities EMPLOYEE and PROJECT is aggregated into single entity and relationship REQUIRE is created between aggregated entity and MACHINERY. </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4763297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87C709-63D0-0041-AFE8-4A6D5F4CFCE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Example:</a:t>
            </a:r>
          </a:p>
        </p:txBody>
      </p:sp>
      <p:pic>
        <p:nvPicPr>
          <p:cNvPr id="3074" name="Picture 2" descr="Lightbox">
            <a:extLst>
              <a:ext uri="{FF2B5EF4-FFF2-40B4-BE49-F238E27FC236}">
                <a16:creationId xmlns="" xmlns:a16="http://schemas.microsoft.com/office/drawing/2014/main" id="{D2EF752F-A962-42B3-A85F-D7B6C466DF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5596" y="993409"/>
            <a:ext cx="7272808" cy="53756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0936904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B83383-98C1-1D4E-AFF9-8E267BE46A97}" type="datetime1">
              <a:rPr lang="en-IN" smtClean="0"/>
              <a:t>17/02/22</a:t>
            </a:fld>
            <a:endParaRPr lang="en-US"/>
          </a:p>
        </p:txBody>
      </p:sp>
      <p:sp>
        <p:nvSpPr>
          <p:cNvPr id="5" name="Footer Placeholder 4"/>
          <p:cNvSpPr>
            <a:spLocks noGrp="1"/>
          </p:cNvSpPr>
          <p:nvPr>
            <p:ph type="ftr" sz="quarter" idx="11"/>
          </p:nvPr>
        </p:nvSpPr>
        <p:spPr>
          <a:xfrm>
            <a:off x="2339752" y="6356350"/>
            <a:ext cx="5184576"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17454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smtClean="0">
                <a:effectLst>
                  <a:outerShdw blurRad="38100" dist="38100" dir="2700000" algn="tl">
                    <a:srgbClr val="000000">
                      <a:alpha val="43137"/>
                    </a:srgbClr>
                  </a:outerShdw>
                </a:effectLst>
              </a:rPr>
              <a:t>Topic –</a:t>
            </a:r>
          </a:p>
          <a:p>
            <a:pPr algn="ctr">
              <a:spcBef>
                <a:spcPct val="0"/>
              </a:spcBef>
              <a:defRPr/>
            </a:pPr>
            <a:r>
              <a:rPr lang="en-IN" sz="3200" b="1" dirty="0" smtClean="0">
                <a:effectLst>
                  <a:outerShdw blurRad="38100" dist="38100" dir="2700000" algn="tl">
                    <a:srgbClr val="000000">
                      <a:alpha val="43137"/>
                    </a:srgbClr>
                  </a:outerShdw>
                </a:effectLst>
              </a:rPr>
              <a:t>Reduction of an ER diagrams to tables Objectives</a:t>
            </a:r>
            <a:endParaRPr lang="en-US" sz="3200" b="1" dirty="0" smtClean="0">
              <a:effectLst>
                <a:outerShdw blurRad="38100" dist="38100" dir="2700000" algn="tl">
                  <a:srgbClr val="000000">
                    <a:alpha val="43137"/>
                  </a:srgbClr>
                </a:outerShdw>
              </a:effectLst>
            </a:endParaRPr>
          </a:p>
          <a:p>
            <a:pPr lvl="0" algn="ctr">
              <a:spcBef>
                <a:spcPct val="0"/>
              </a:spcBef>
              <a:defRPr/>
            </a:pP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8"/>
          <p:cNvSpPr/>
          <p:nvPr/>
        </p:nvSpPr>
        <p:spPr>
          <a:xfrm>
            <a:off x="899592" y="2413338"/>
            <a:ext cx="7704856" cy="3170099"/>
          </a:xfrm>
          <a:prstGeom prst="rect">
            <a:avLst/>
          </a:prstGeom>
        </p:spPr>
        <p:txBody>
          <a:bodyPr wrap="square">
            <a:spAutoFit/>
          </a:bodyPr>
          <a:lstStyle/>
          <a:p>
            <a:pPr marL="457200" indent="-457200" algn="just">
              <a:buFont typeface="+mj-lt"/>
              <a:buAutoNum type="arabicPeriod"/>
            </a:pPr>
            <a:r>
              <a:rPr lang="en-US" sz="2000" dirty="0" smtClean="0"/>
              <a:t>Mapping an Entity Relationship (ER) model gives a good overview of the design of a system with the goal of making the system easier to understand at a technical level. </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The ER diagrams can be mapped to a relation schema, which means we can clearly display the relationship between its members.</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An Entity Relationship (ER) Diagram is a type of flowchart that illustrates how “entities” such as people, objects or concepts relate to each other within a system.</a:t>
            </a:r>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371600" y="1492250"/>
          <a:ext cx="6781803" cy="4169000"/>
        </p:xfrm>
        <a:graphic>
          <a:graphicData uri="http://schemas.openxmlformats.org/drawingml/2006/table">
            <a:tbl>
              <a:tblPr firstRow="1" firstCol="1" bandRow="1">
                <a:tableStyleId>{5C22544A-7EE6-4342-B048-85BDC9FD1C3A}</a:tableStyleId>
              </a:tblPr>
              <a:tblGrid>
                <a:gridCol w="886224">
                  <a:extLst>
                    <a:ext uri="{9D8B030D-6E8A-4147-A177-3AD203B41FA5}">
                      <a16:colId xmlns="" xmlns:a16="http://schemas.microsoft.com/office/drawing/2014/main" val="20000"/>
                    </a:ext>
                  </a:extLst>
                </a:gridCol>
                <a:gridCol w="469253">
                  <a:extLst>
                    <a:ext uri="{9D8B030D-6E8A-4147-A177-3AD203B41FA5}">
                      <a16:colId xmlns="" xmlns:a16="http://schemas.microsoft.com/office/drawing/2014/main" val="20001"/>
                    </a:ext>
                  </a:extLst>
                </a:gridCol>
                <a:gridCol w="469253">
                  <a:extLst>
                    <a:ext uri="{9D8B030D-6E8A-4147-A177-3AD203B41FA5}">
                      <a16:colId xmlns="" xmlns:a16="http://schemas.microsoft.com/office/drawing/2014/main" val="20002"/>
                    </a:ext>
                  </a:extLst>
                </a:gridCol>
                <a:gridCol w="469253">
                  <a:extLst>
                    <a:ext uri="{9D8B030D-6E8A-4147-A177-3AD203B41FA5}">
                      <a16:colId xmlns="" xmlns:a16="http://schemas.microsoft.com/office/drawing/2014/main" val="20003"/>
                    </a:ext>
                  </a:extLst>
                </a:gridCol>
                <a:gridCol w="469253">
                  <a:extLst>
                    <a:ext uri="{9D8B030D-6E8A-4147-A177-3AD203B41FA5}">
                      <a16:colId xmlns="" xmlns:a16="http://schemas.microsoft.com/office/drawing/2014/main" val="20004"/>
                    </a:ext>
                  </a:extLst>
                </a:gridCol>
                <a:gridCol w="469253">
                  <a:extLst>
                    <a:ext uri="{9D8B030D-6E8A-4147-A177-3AD203B41FA5}">
                      <a16:colId xmlns="" xmlns:a16="http://schemas.microsoft.com/office/drawing/2014/main" val="20005"/>
                    </a:ext>
                  </a:extLst>
                </a:gridCol>
                <a:gridCol w="469253">
                  <a:extLst>
                    <a:ext uri="{9D8B030D-6E8A-4147-A177-3AD203B41FA5}">
                      <a16:colId xmlns="" xmlns:a16="http://schemas.microsoft.com/office/drawing/2014/main" val="20006"/>
                    </a:ext>
                  </a:extLst>
                </a:gridCol>
                <a:gridCol w="469253">
                  <a:extLst>
                    <a:ext uri="{9D8B030D-6E8A-4147-A177-3AD203B41FA5}">
                      <a16:colId xmlns="" xmlns:a16="http://schemas.microsoft.com/office/drawing/2014/main" val="20007"/>
                    </a:ext>
                  </a:extLst>
                </a:gridCol>
                <a:gridCol w="469253">
                  <a:extLst>
                    <a:ext uri="{9D8B030D-6E8A-4147-A177-3AD203B41FA5}">
                      <a16:colId xmlns="" xmlns:a16="http://schemas.microsoft.com/office/drawing/2014/main" val="20008"/>
                    </a:ext>
                  </a:extLst>
                </a:gridCol>
                <a:gridCol w="469253">
                  <a:extLst>
                    <a:ext uri="{9D8B030D-6E8A-4147-A177-3AD203B41FA5}">
                      <a16:colId xmlns="" xmlns:a16="http://schemas.microsoft.com/office/drawing/2014/main" val="20009"/>
                    </a:ext>
                  </a:extLst>
                </a:gridCol>
                <a:gridCol w="557434">
                  <a:extLst>
                    <a:ext uri="{9D8B030D-6E8A-4147-A177-3AD203B41FA5}">
                      <a16:colId xmlns="" xmlns:a16="http://schemas.microsoft.com/office/drawing/2014/main" val="20010"/>
                    </a:ext>
                  </a:extLst>
                </a:gridCol>
                <a:gridCol w="557434">
                  <a:extLst>
                    <a:ext uri="{9D8B030D-6E8A-4147-A177-3AD203B41FA5}">
                      <a16:colId xmlns="" xmlns:a16="http://schemas.microsoft.com/office/drawing/2014/main" val="20011"/>
                    </a:ext>
                  </a:extLst>
                </a:gridCol>
                <a:gridCol w="557434">
                  <a:extLst>
                    <a:ext uri="{9D8B030D-6E8A-4147-A177-3AD203B41FA5}">
                      <a16:colId xmlns="" xmlns:a16="http://schemas.microsoft.com/office/drawing/2014/main" val="20012"/>
                    </a:ext>
                  </a:extLst>
                </a:gridCol>
              </a:tblGrid>
              <a:tr h="930080">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0"/>
                  </a:ext>
                </a:extLst>
              </a:tr>
              <a:tr h="539820">
                <a:tc>
                  <a:txBody>
                    <a:bodyPr/>
                    <a:lstStyle/>
                    <a:p>
                      <a:pPr algn="just">
                        <a:lnSpc>
                          <a:spcPct val="115000"/>
                        </a:lnSpc>
                        <a:spcAft>
                          <a:spcPts val="0"/>
                        </a:spcAft>
                      </a:pPr>
                      <a:r>
                        <a:rPr lang="en-US" sz="1400" dirty="0">
                          <a:effectLst/>
                        </a:rPr>
                        <a:t>KCS501.1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 xmlns:a16="http://schemas.microsoft.com/office/drawing/2014/main" val="10001"/>
                  </a:ext>
                </a:extLst>
              </a:tr>
              <a:tr h="539820">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 xmlns:a16="http://schemas.microsoft.com/office/drawing/2014/main" val="10002"/>
                  </a:ext>
                </a:extLst>
              </a:tr>
              <a:tr h="539820">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3"/>
                  </a:ext>
                </a:extLst>
              </a:tr>
              <a:tr h="539820">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539820">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r h="539820">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2.60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bl>
          </a:graphicData>
        </a:graphic>
      </p:graphicFrame>
      <p:sp>
        <p:nvSpPr>
          <p:cNvPr id="4" name="Date Placeholder 3"/>
          <p:cNvSpPr>
            <a:spLocks noGrp="1"/>
          </p:cNvSpPr>
          <p:nvPr>
            <p:ph type="dt" sz="quarter" idx="10"/>
          </p:nvPr>
        </p:nvSpPr>
        <p:spPr/>
        <p:txBody>
          <a:bodyPr/>
          <a:lstStyle/>
          <a:p>
            <a:pPr>
              <a:defRPr/>
            </a:pPr>
            <a:fld id="{858760C4-26CC-CE48-9812-8500F899EF1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pPr>
              <a:defRPr/>
            </a:pPr>
            <a:fld id="{7AE2E134-6CDE-4AD6-A778-3E19E895CE48}" type="slidenum">
              <a:rPr lang="en-US"/>
              <a:pPr>
                <a:defRPr/>
              </a:pPr>
              <a:t>12</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COs and POs  </a:t>
            </a:r>
            <a:r>
              <a:rPr lang="en-US" sz="3200" b="1" dirty="0"/>
              <a:t>Mapping</a:t>
            </a:r>
          </a:p>
        </p:txBody>
      </p:sp>
      <p:pic>
        <p:nvPicPr>
          <p:cNvPr id="8" name="Picture 7">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92E34E-07FD-BA4E-B966-692688A52348}" type="datetime1">
              <a:rPr lang="en-IN" smtClean="0"/>
              <a:t>17/02/22</a:t>
            </a:fld>
            <a:endParaRPr lang="en-US"/>
          </a:p>
        </p:txBody>
      </p:sp>
      <p:sp>
        <p:nvSpPr>
          <p:cNvPr id="5" name="Footer Placeholder 4"/>
          <p:cNvSpPr>
            <a:spLocks noGrp="1"/>
          </p:cNvSpPr>
          <p:nvPr>
            <p:ph type="ftr" sz="quarter" idx="11"/>
          </p:nvPr>
        </p:nvSpPr>
        <p:spPr>
          <a:xfrm>
            <a:off x="1907704" y="6356350"/>
            <a:ext cx="5904656"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smtClean="0">
                <a:effectLst>
                  <a:outerShdw blurRad="38100" dist="38100" dir="2700000" algn="tl">
                    <a:srgbClr val="000000">
                      <a:alpha val="43137"/>
                    </a:srgbClr>
                  </a:outerShdw>
                </a:effectLst>
              </a:rPr>
              <a:t>Reduction of an ER diagrams to tables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573272"/>
            <a:ext cx="8229600" cy="4525963"/>
          </a:xfrm>
        </p:spPr>
        <p:txBody>
          <a:bodyPr>
            <a:normAutofit/>
          </a:bodyPr>
          <a:lstStyle/>
          <a:p>
            <a:pPr marL="0" indent="0" algn="just">
              <a:buNone/>
            </a:pPr>
            <a:r>
              <a:rPr lang="en-US" sz="2200" b="1" dirty="0"/>
              <a:t>Rule-01: For Strong Entity Set With Only Simple Attributes</a:t>
            </a:r>
          </a:p>
          <a:p>
            <a:pPr algn="just"/>
            <a:r>
              <a:rPr lang="en-US" sz="2200" dirty="0"/>
              <a:t>A strong entity set with only simple attributes will require only one table in relational model.</a:t>
            </a:r>
          </a:p>
          <a:p>
            <a:pPr lvl="1" algn="just"/>
            <a:r>
              <a:rPr lang="en-US" sz="2200" dirty="0"/>
              <a:t>Attributes of the table will be the attributes of the entity set.</a:t>
            </a:r>
          </a:p>
          <a:p>
            <a:pPr lvl="1" algn="just"/>
            <a:r>
              <a:rPr lang="en-US" sz="2200" dirty="0"/>
              <a:t>The primary key of the table will be the key attribute of the entity set.</a:t>
            </a:r>
            <a:endParaRPr lang="en-IN" sz="2200" dirty="0"/>
          </a:p>
        </p:txBody>
      </p:sp>
      <p:pic>
        <p:nvPicPr>
          <p:cNvPr id="1027" name="Picture 3">
            <a:extLst>
              <a:ext uri="{FF2B5EF4-FFF2-40B4-BE49-F238E27FC236}">
                <a16:creationId xmlns="" xmlns:a16="http://schemas.microsoft.com/office/drawing/2014/main" id="{23907B10-F935-4D40-A89E-53AB0226C7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3573016"/>
            <a:ext cx="3448050" cy="200977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 xmlns:a16="http://schemas.microsoft.com/office/drawing/2014/main" id="{EF2FE794-B179-4BB4-8F62-E0DFAA478B0D}"/>
              </a:ext>
            </a:extLst>
          </p:cNvPr>
          <p:cNvSpPr txBox="1"/>
          <p:nvPr/>
        </p:nvSpPr>
        <p:spPr>
          <a:xfrm>
            <a:off x="3695622" y="5722348"/>
            <a:ext cx="4597400" cy="369332"/>
          </a:xfrm>
          <a:prstGeom prst="rect">
            <a:avLst/>
          </a:prstGeom>
          <a:noFill/>
        </p:spPr>
        <p:txBody>
          <a:bodyPr wrap="square">
            <a:spAutoFit/>
          </a:bodyPr>
          <a:lstStyle/>
          <a:p>
            <a:r>
              <a:rPr lang="en-US" b="1" i="0" dirty="0">
                <a:solidFill>
                  <a:srgbClr val="303030"/>
                </a:solidFill>
                <a:effectLst/>
                <a:latin typeface="Arimo"/>
              </a:rPr>
              <a:t>Schema : Student ( </a:t>
            </a:r>
            <a:r>
              <a:rPr lang="en-US" b="1" i="0" u="sng" dirty="0" err="1">
                <a:solidFill>
                  <a:srgbClr val="303030"/>
                </a:solidFill>
                <a:effectLst/>
                <a:latin typeface="Arimo"/>
              </a:rPr>
              <a:t>Roll_no</a:t>
            </a:r>
            <a:r>
              <a:rPr lang="en-US" b="1" i="0" dirty="0">
                <a:solidFill>
                  <a:srgbClr val="303030"/>
                </a:solidFill>
                <a:effectLst/>
                <a:latin typeface="Arimo"/>
              </a:rPr>
              <a:t> , Name , Sex )</a:t>
            </a:r>
            <a:endParaRPr lang="en-IN"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1461162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A0B47D-6822-A54F-B868-292ADA6F179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RULE-02</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24744"/>
            <a:ext cx="8229600" cy="5001419"/>
          </a:xfrm>
        </p:spPr>
        <p:txBody>
          <a:bodyPr>
            <a:normAutofit/>
          </a:bodyPr>
          <a:lstStyle/>
          <a:p>
            <a:pPr marL="0" indent="0" algn="just">
              <a:buNone/>
            </a:pPr>
            <a:r>
              <a:rPr lang="en-US" sz="2200" b="1" dirty="0"/>
              <a:t>Rule-02: For Strong Entity Set With Composite Attributes</a:t>
            </a:r>
          </a:p>
          <a:p>
            <a:pPr algn="just"/>
            <a:r>
              <a:rPr lang="en-US" sz="2200" dirty="0"/>
              <a:t>A strong entity set with any number of composite attributes will require only one table in relational model.</a:t>
            </a:r>
          </a:p>
          <a:p>
            <a:pPr algn="just"/>
            <a:r>
              <a:rPr lang="en-US" sz="2200" dirty="0"/>
              <a:t>While conversion, simple attributes of the composite attributes are taken into account and not the composite attribute itself.</a:t>
            </a:r>
          </a:p>
          <a:p>
            <a:pPr marL="0" indent="0" algn="just">
              <a:buNone/>
            </a:pPr>
            <a:endParaRPr lang="en-IN" sz="2200" dirty="0"/>
          </a:p>
        </p:txBody>
      </p:sp>
      <p:pic>
        <p:nvPicPr>
          <p:cNvPr id="2050" name="Picture 2">
            <a:extLst>
              <a:ext uri="{FF2B5EF4-FFF2-40B4-BE49-F238E27FC236}">
                <a16:creationId xmlns="" xmlns:a16="http://schemas.microsoft.com/office/drawing/2014/main" id="{E0E69B37-02F3-4B03-A92B-74ACE2274B9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368" y="2971696"/>
            <a:ext cx="4876800" cy="27717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1E3836EF-A9D3-40FF-B0C8-4508B5A1B9A1}"/>
              </a:ext>
            </a:extLst>
          </p:cNvPr>
          <p:cNvSpPr txBox="1"/>
          <p:nvPr/>
        </p:nvSpPr>
        <p:spPr>
          <a:xfrm>
            <a:off x="549896" y="5871925"/>
            <a:ext cx="8136904" cy="369332"/>
          </a:xfrm>
          <a:prstGeom prst="rect">
            <a:avLst/>
          </a:prstGeom>
          <a:noFill/>
        </p:spPr>
        <p:txBody>
          <a:bodyPr wrap="square">
            <a:spAutoFit/>
          </a:bodyPr>
          <a:lstStyle/>
          <a:p>
            <a:pPr algn="ctr" fontAlgn="base"/>
            <a:r>
              <a:rPr lang="en-US" b="1" i="0" dirty="0">
                <a:solidFill>
                  <a:srgbClr val="303030"/>
                </a:solidFill>
                <a:effectLst/>
                <a:latin typeface="Arimo"/>
              </a:rPr>
              <a:t>Schema : Student ( </a:t>
            </a:r>
            <a:r>
              <a:rPr lang="en-US" b="1" i="0" u="sng" dirty="0" err="1">
                <a:solidFill>
                  <a:srgbClr val="303030"/>
                </a:solidFill>
                <a:effectLst/>
                <a:latin typeface="Arimo"/>
              </a:rPr>
              <a:t>Roll_no</a:t>
            </a:r>
            <a:r>
              <a:rPr lang="en-US" b="1" i="0" dirty="0">
                <a:solidFill>
                  <a:srgbClr val="303030"/>
                </a:solidFill>
                <a:effectLst/>
                <a:latin typeface="Arimo"/>
              </a:rPr>
              <a:t> , </a:t>
            </a:r>
            <a:r>
              <a:rPr lang="en-US" b="1" i="0" dirty="0" err="1">
                <a:solidFill>
                  <a:srgbClr val="303030"/>
                </a:solidFill>
                <a:effectLst/>
                <a:latin typeface="Arimo"/>
              </a:rPr>
              <a:t>First_name</a:t>
            </a:r>
            <a:r>
              <a:rPr lang="en-US" b="1" i="0" dirty="0">
                <a:solidFill>
                  <a:srgbClr val="303030"/>
                </a:solidFill>
                <a:effectLst/>
                <a:latin typeface="Arimo"/>
              </a:rPr>
              <a:t> , </a:t>
            </a:r>
            <a:r>
              <a:rPr lang="en-US" b="1" i="0" dirty="0" err="1">
                <a:solidFill>
                  <a:srgbClr val="303030"/>
                </a:solidFill>
                <a:effectLst/>
                <a:latin typeface="Arimo"/>
              </a:rPr>
              <a:t>Last_name</a:t>
            </a:r>
            <a:r>
              <a:rPr lang="en-US" b="1" i="0" dirty="0">
                <a:solidFill>
                  <a:srgbClr val="303030"/>
                </a:solidFill>
                <a:effectLst/>
                <a:latin typeface="Arimo"/>
              </a:rPr>
              <a:t> , </a:t>
            </a:r>
            <a:r>
              <a:rPr lang="en-US" b="1" i="0" dirty="0" err="1">
                <a:solidFill>
                  <a:srgbClr val="303030"/>
                </a:solidFill>
                <a:effectLst/>
                <a:latin typeface="Arimo"/>
              </a:rPr>
              <a:t>House_no</a:t>
            </a:r>
            <a:r>
              <a:rPr lang="en-US" b="1" i="0" dirty="0">
                <a:solidFill>
                  <a:srgbClr val="303030"/>
                </a:solidFill>
                <a:effectLst/>
                <a:latin typeface="Arimo"/>
              </a:rPr>
              <a:t> , Street , City )</a:t>
            </a:r>
            <a:endParaRPr lang="en-US" b="0" i="0" dirty="0">
              <a:solidFill>
                <a:srgbClr val="303030"/>
              </a:solidFill>
              <a:effectLst/>
              <a:latin typeface="Arimo"/>
            </a:endParaRPr>
          </a:p>
        </p:txBody>
      </p:sp>
      <p:pic>
        <p:nvPicPr>
          <p:cNvPr id="11" name="Picture 10">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1929018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3FFABA-41E8-C342-89CF-763114F47E3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RULE-03</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80728"/>
            <a:ext cx="8229600" cy="5145435"/>
          </a:xfrm>
        </p:spPr>
        <p:txBody>
          <a:bodyPr>
            <a:normAutofit/>
          </a:bodyPr>
          <a:lstStyle/>
          <a:p>
            <a:pPr marL="0" indent="0" algn="just">
              <a:buNone/>
            </a:pPr>
            <a:r>
              <a:rPr lang="en-US" sz="2200" b="1" dirty="0"/>
              <a:t>Rule-03: For Strong Entity Set With Multi Valued Attributes</a:t>
            </a:r>
          </a:p>
          <a:p>
            <a:pPr algn="just"/>
            <a:r>
              <a:rPr lang="en-US" sz="2200" dirty="0"/>
              <a:t>A strong entity set with any number of multi valued attributes will require two tables in relational model.</a:t>
            </a:r>
          </a:p>
          <a:p>
            <a:pPr lvl="1" algn="just"/>
            <a:r>
              <a:rPr lang="en-US" sz="2200" dirty="0"/>
              <a:t>One table will contain all the simple attributes with the primary key.</a:t>
            </a:r>
          </a:p>
          <a:p>
            <a:pPr lvl="1" algn="just"/>
            <a:r>
              <a:rPr lang="en-US" sz="2200" dirty="0"/>
              <a:t>Other table will contain the primary key and all the multi valued attributes.</a:t>
            </a:r>
          </a:p>
          <a:p>
            <a:pPr algn="just"/>
            <a:r>
              <a:rPr lang="en-US" sz="2200" dirty="0"/>
              <a:t> </a:t>
            </a:r>
            <a:endParaRPr lang="en-IN" sz="2200" dirty="0"/>
          </a:p>
        </p:txBody>
      </p:sp>
      <p:pic>
        <p:nvPicPr>
          <p:cNvPr id="3074" name="Picture 2">
            <a:extLst>
              <a:ext uri="{FF2B5EF4-FFF2-40B4-BE49-F238E27FC236}">
                <a16:creationId xmlns="" xmlns:a16="http://schemas.microsoft.com/office/drawing/2014/main" id="{ACBA42DA-6B02-4C79-AFD8-C804ADC71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3394736"/>
            <a:ext cx="3924300" cy="2009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8">
            <a:extLst>
              <a:ext uri="{FF2B5EF4-FFF2-40B4-BE49-F238E27FC236}">
                <a16:creationId xmlns="" xmlns:a16="http://schemas.microsoft.com/office/drawing/2014/main" id="{21B0AA0F-733F-4CBE-8EC2-92901BC4FFAA}"/>
              </a:ext>
            </a:extLst>
          </p:cNvPr>
          <p:cNvGraphicFramePr>
            <a:graphicFrameLocks noGrp="1"/>
          </p:cNvGraphicFramePr>
          <p:nvPr>
            <p:extLst>
              <p:ext uri="{D42A27DB-BD31-4B8C-83A1-F6EECF244321}">
                <p14:modId xmlns:p14="http://schemas.microsoft.com/office/powerpoint/2010/main" val="934549124"/>
              </p:ext>
            </p:extLst>
          </p:nvPr>
        </p:nvGraphicFramePr>
        <p:xfrm>
          <a:off x="816734" y="5608292"/>
          <a:ext cx="3548132" cy="812800"/>
        </p:xfrm>
        <a:graphic>
          <a:graphicData uri="http://schemas.openxmlformats.org/drawingml/2006/table">
            <a:tbl>
              <a:tblPr firstRow="1" bandRow="1">
                <a:tableStyleId>{5C22544A-7EE6-4342-B048-85BDC9FD1C3A}</a:tableStyleId>
              </a:tblPr>
              <a:tblGrid>
                <a:gridCol w="1774066">
                  <a:extLst>
                    <a:ext uri="{9D8B030D-6E8A-4147-A177-3AD203B41FA5}">
                      <a16:colId xmlns="" xmlns:a16="http://schemas.microsoft.com/office/drawing/2014/main" val="3714927474"/>
                    </a:ext>
                  </a:extLst>
                </a:gridCol>
                <a:gridCol w="1774066">
                  <a:extLst>
                    <a:ext uri="{9D8B030D-6E8A-4147-A177-3AD203B41FA5}">
                      <a16:colId xmlns="" xmlns:a16="http://schemas.microsoft.com/office/drawing/2014/main" val="1228271469"/>
                    </a:ext>
                  </a:extLst>
                </a:gridCol>
              </a:tblGrid>
              <a:tr h="370840">
                <a:tc>
                  <a:txBody>
                    <a:bodyPr/>
                    <a:lstStyle/>
                    <a:p>
                      <a:pPr algn="ctr"/>
                      <a:r>
                        <a:rPr lang="en-IN" sz="2000" b="1" u="sng" dirty="0" err="1">
                          <a:effectLst/>
                        </a:rPr>
                        <a:t>Roll_no</a:t>
                      </a:r>
                      <a:endParaRPr lang="en-IN" sz="2000" dirty="0">
                        <a:effectLst/>
                      </a:endParaRPr>
                    </a:p>
                  </a:txBody>
                  <a:tcPr marL="63500" marR="63500" marT="50800" marB="50800" anchor="ctr"/>
                </a:tc>
                <a:tc>
                  <a:txBody>
                    <a:bodyPr/>
                    <a:lstStyle/>
                    <a:p>
                      <a:pPr algn="ctr"/>
                      <a:r>
                        <a:rPr lang="en-IN" sz="2000" b="1" dirty="0">
                          <a:effectLst/>
                        </a:rPr>
                        <a:t>City</a:t>
                      </a:r>
                      <a:endParaRPr lang="en-IN" sz="2000" dirty="0">
                        <a:effectLst/>
                      </a:endParaRPr>
                    </a:p>
                  </a:txBody>
                  <a:tcPr marL="63500" marR="63500" marT="50800" marB="50800" anchor="ctr"/>
                </a:tc>
                <a:extLst>
                  <a:ext uri="{0D108BD9-81ED-4DB2-BD59-A6C34878D82A}">
                    <a16:rowId xmlns="" xmlns:a16="http://schemas.microsoft.com/office/drawing/2014/main" val="1515780513"/>
                  </a:ext>
                </a:extLst>
              </a:tr>
              <a:tr h="370840">
                <a:tc>
                  <a:txBody>
                    <a:bodyPr/>
                    <a:lstStyle/>
                    <a:p>
                      <a:pPr algn="ctr"/>
                      <a:endParaRPr lang="en-IN" sz="2000" dirty="0">
                        <a:effectLst/>
                      </a:endParaRPr>
                    </a:p>
                  </a:txBody>
                  <a:tcPr marL="63500" marR="63500" marT="50800" marB="50800" anchor="ctr"/>
                </a:tc>
                <a:tc>
                  <a:txBody>
                    <a:bodyPr/>
                    <a:lstStyle/>
                    <a:p>
                      <a:pPr algn="ctr"/>
                      <a:endParaRPr lang="en-IN" sz="2000" dirty="0">
                        <a:effectLst/>
                      </a:endParaRPr>
                    </a:p>
                  </a:txBody>
                  <a:tcPr marL="63500" marR="63500" marT="50800" marB="50800" anchor="ctr"/>
                </a:tc>
                <a:extLst>
                  <a:ext uri="{0D108BD9-81ED-4DB2-BD59-A6C34878D82A}">
                    <a16:rowId xmlns="" xmlns:a16="http://schemas.microsoft.com/office/drawing/2014/main" val="1468263022"/>
                  </a:ext>
                </a:extLst>
              </a:tr>
            </a:tbl>
          </a:graphicData>
        </a:graphic>
      </p:graphicFrame>
      <p:graphicFrame>
        <p:nvGraphicFramePr>
          <p:cNvPr id="10" name="Table 8">
            <a:extLst>
              <a:ext uri="{FF2B5EF4-FFF2-40B4-BE49-F238E27FC236}">
                <a16:creationId xmlns="" xmlns:a16="http://schemas.microsoft.com/office/drawing/2014/main" id="{FD752373-268A-468E-9B18-C400268CEDF2}"/>
              </a:ext>
            </a:extLst>
          </p:cNvPr>
          <p:cNvGraphicFramePr>
            <a:graphicFrameLocks noGrp="1"/>
          </p:cNvGraphicFramePr>
          <p:nvPr>
            <p:extLst>
              <p:ext uri="{D42A27DB-BD31-4B8C-83A1-F6EECF244321}">
                <p14:modId xmlns:p14="http://schemas.microsoft.com/office/powerpoint/2010/main" val="584354183"/>
              </p:ext>
            </p:extLst>
          </p:nvPr>
        </p:nvGraphicFramePr>
        <p:xfrm>
          <a:off x="4779134" y="5604484"/>
          <a:ext cx="3548132" cy="812800"/>
        </p:xfrm>
        <a:graphic>
          <a:graphicData uri="http://schemas.openxmlformats.org/drawingml/2006/table">
            <a:tbl>
              <a:tblPr firstRow="1" bandRow="1">
                <a:tableStyleId>{5C22544A-7EE6-4342-B048-85BDC9FD1C3A}</a:tableStyleId>
              </a:tblPr>
              <a:tblGrid>
                <a:gridCol w="1774066">
                  <a:extLst>
                    <a:ext uri="{9D8B030D-6E8A-4147-A177-3AD203B41FA5}">
                      <a16:colId xmlns="" xmlns:a16="http://schemas.microsoft.com/office/drawing/2014/main" val="3714927474"/>
                    </a:ext>
                  </a:extLst>
                </a:gridCol>
                <a:gridCol w="1774066">
                  <a:extLst>
                    <a:ext uri="{9D8B030D-6E8A-4147-A177-3AD203B41FA5}">
                      <a16:colId xmlns="" xmlns:a16="http://schemas.microsoft.com/office/drawing/2014/main" val="1228271469"/>
                    </a:ext>
                  </a:extLst>
                </a:gridCol>
              </a:tblGrid>
              <a:tr h="370840">
                <a:tc>
                  <a:txBody>
                    <a:bodyPr/>
                    <a:lstStyle/>
                    <a:p>
                      <a:pPr algn="ctr"/>
                      <a:r>
                        <a:rPr lang="en-IN" sz="2000" b="1" u="sng" dirty="0" err="1">
                          <a:effectLst/>
                        </a:rPr>
                        <a:t>Roll_no</a:t>
                      </a:r>
                      <a:endParaRPr lang="en-IN" sz="2000" dirty="0">
                        <a:effectLst/>
                      </a:endParaRPr>
                    </a:p>
                  </a:txBody>
                  <a:tcPr marL="63500" marR="63500" marT="50800" marB="50800" anchor="ctr"/>
                </a:tc>
                <a:tc>
                  <a:txBody>
                    <a:bodyPr/>
                    <a:lstStyle/>
                    <a:p>
                      <a:pPr algn="ctr"/>
                      <a:r>
                        <a:rPr lang="en-IN" sz="2000" b="1" dirty="0" err="1">
                          <a:effectLst/>
                        </a:rPr>
                        <a:t>Mobile_no</a:t>
                      </a:r>
                      <a:endParaRPr lang="en-IN" sz="2000" dirty="0">
                        <a:effectLst/>
                      </a:endParaRPr>
                    </a:p>
                  </a:txBody>
                  <a:tcPr marL="63500" marR="63500" marT="50800" marB="50800" anchor="ctr"/>
                </a:tc>
                <a:extLst>
                  <a:ext uri="{0D108BD9-81ED-4DB2-BD59-A6C34878D82A}">
                    <a16:rowId xmlns="" xmlns:a16="http://schemas.microsoft.com/office/drawing/2014/main" val="1515780513"/>
                  </a:ext>
                </a:extLst>
              </a:tr>
              <a:tr h="370840">
                <a:tc>
                  <a:txBody>
                    <a:bodyPr/>
                    <a:lstStyle/>
                    <a:p>
                      <a:pPr algn="ctr"/>
                      <a:endParaRPr lang="en-IN" sz="2000" dirty="0">
                        <a:effectLst/>
                      </a:endParaRPr>
                    </a:p>
                  </a:txBody>
                  <a:tcPr marL="63500" marR="63500" marT="50800" marB="50800" anchor="ctr"/>
                </a:tc>
                <a:tc>
                  <a:txBody>
                    <a:bodyPr/>
                    <a:lstStyle/>
                    <a:p>
                      <a:pPr algn="ctr"/>
                      <a:endParaRPr lang="en-IN" sz="2000" dirty="0">
                        <a:effectLst/>
                      </a:endParaRPr>
                    </a:p>
                  </a:txBody>
                  <a:tcPr marL="63500" marR="63500" marT="50800" marB="50800" anchor="ctr"/>
                </a:tc>
                <a:extLst>
                  <a:ext uri="{0D108BD9-81ED-4DB2-BD59-A6C34878D82A}">
                    <a16:rowId xmlns="" xmlns:a16="http://schemas.microsoft.com/office/drawing/2014/main" val="4254652546"/>
                  </a:ext>
                </a:extLst>
              </a:tr>
            </a:tbl>
          </a:graphicData>
        </a:graphic>
      </p:graphicFrame>
      <p:pic>
        <p:nvPicPr>
          <p:cNvPr id="11" name="Picture 10">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991767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792438-251B-3949-82BF-8E8327E2B62F}"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RULE-04</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15986"/>
            <a:ext cx="8229600" cy="5309000"/>
          </a:xfrm>
        </p:spPr>
        <p:txBody>
          <a:bodyPr>
            <a:normAutofit/>
          </a:bodyPr>
          <a:lstStyle/>
          <a:p>
            <a:pPr marL="0" indent="0" algn="just">
              <a:buNone/>
            </a:pPr>
            <a:r>
              <a:rPr lang="en-US" sz="2200" b="1" dirty="0"/>
              <a:t>Rule-04: Translating Relationship Set into a Table</a:t>
            </a:r>
          </a:p>
          <a:p>
            <a:pPr algn="just"/>
            <a:r>
              <a:rPr lang="en-US" sz="2200" dirty="0"/>
              <a:t>A relationship set will require one table in the relational model.</a:t>
            </a:r>
          </a:p>
          <a:p>
            <a:pPr algn="just"/>
            <a:r>
              <a:rPr lang="en-US" sz="2200" dirty="0"/>
              <a:t>Attributes of the table are-</a:t>
            </a:r>
          </a:p>
          <a:p>
            <a:pPr lvl="1" algn="just"/>
            <a:r>
              <a:rPr lang="en-US" sz="2200" dirty="0"/>
              <a:t>Primary key attributes of the participating entity sets</a:t>
            </a:r>
          </a:p>
          <a:p>
            <a:pPr lvl="1" algn="just"/>
            <a:r>
              <a:rPr lang="en-US" sz="2200" dirty="0"/>
              <a:t>Its own descriptive attributes if any.</a:t>
            </a:r>
          </a:p>
          <a:p>
            <a:pPr lvl="1" algn="just"/>
            <a:r>
              <a:rPr lang="en-US" sz="2200" dirty="0"/>
              <a:t>Set of non-descriptive attributes will be the primary key.</a:t>
            </a:r>
            <a:endParaRPr lang="en-IN" sz="2200" dirty="0"/>
          </a:p>
        </p:txBody>
      </p:sp>
      <p:pic>
        <p:nvPicPr>
          <p:cNvPr id="4099" name="Picture 3">
            <a:extLst>
              <a:ext uri="{FF2B5EF4-FFF2-40B4-BE49-F238E27FC236}">
                <a16:creationId xmlns="" xmlns:a16="http://schemas.microsoft.com/office/drawing/2014/main" id="{1238C725-F212-4835-B297-C0C17C70B1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393197"/>
            <a:ext cx="6449566" cy="23578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6E525661-0211-4C40-B914-B19A381A1175}"/>
              </a:ext>
            </a:extLst>
          </p:cNvPr>
          <p:cNvSpPr txBox="1"/>
          <p:nvPr/>
        </p:nvSpPr>
        <p:spPr>
          <a:xfrm>
            <a:off x="1959062" y="5824876"/>
            <a:ext cx="5225876" cy="400110"/>
          </a:xfrm>
          <a:prstGeom prst="rect">
            <a:avLst/>
          </a:prstGeom>
          <a:noFill/>
        </p:spPr>
        <p:txBody>
          <a:bodyPr wrap="square">
            <a:spAutoFit/>
          </a:bodyPr>
          <a:lstStyle/>
          <a:p>
            <a:pPr algn="ctr" fontAlgn="base"/>
            <a:r>
              <a:rPr lang="en-US" sz="2000" b="1" i="0" dirty="0">
                <a:solidFill>
                  <a:srgbClr val="303030"/>
                </a:solidFill>
                <a:effectLst/>
                <a:latin typeface="Arimo"/>
              </a:rPr>
              <a:t>Schema : Works in ( </a:t>
            </a:r>
            <a:r>
              <a:rPr lang="en-US" sz="2000" b="1" i="0" u="sng" dirty="0" err="1">
                <a:solidFill>
                  <a:srgbClr val="303030"/>
                </a:solidFill>
                <a:effectLst/>
                <a:latin typeface="Arimo"/>
              </a:rPr>
              <a:t>Emp_no</a:t>
            </a:r>
            <a:r>
              <a:rPr lang="en-US" sz="2000" b="1" i="0" dirty="0">
                <a:solidFill>
                  <a:srgbClr val="303030"/>
                </a:solidFill>
                <a:effectLst/>
                <a:latin typeface="Arimo"/>
              </a:rPr>
              <a:t> , </a:t>
            </a:r>
            <a:r>
              <a:rPr lang="en-US" sz="2000" b="1" i="0" u="sng" dirty="0" err="1">
                <a:solidFill>
                  <a:srgbClr val="303030"/>
                </a:solidFill>
                <a:effectLst/>
                <a:latin typeface="Arimo"/>
              </a:rPr>
              <a:t>Dept_id</a:t>
            </a:r>
            <a:r>
              <a:rPr lang="en-US" sz="2000" b="1" i="0" dirty="0">
                <a:solidFill>
                  <a:srgbClr val="303030"/>
                </a:solidFill>
                <a:effectLst/>
                <a:latin typeface="Arimo"/>
              </a:rPr>
              <a:t> , since )</a:t>
            </a:r>
            <a:endParaRPr lang="en-US" sz="2000" b="0" i="0" dirty="0">
              <a:solidFill>
                <a:srgbClr val="303030"/>
              </a:solidFill>
              <a:effectLst/>
              <a:latin typeface="Arimo"/>
            </a:endParaRP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4775812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6FE582-9CFD-5B4B-BC90-1FC03D67C0FF}"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RULE-05</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96752"/>
            <a:ext cx="8229600" cy="4929411"/>
          </a:xfrm>
        </p:spPr>
        <p:txBody>
          <a:bodyPr>
            <a:noAutofit/>
          </a:bodyPr>
          <a:lstStyle/>
          <a:p>
            <a:pPr marL="0" indent="0" algn="just">
              <a:buNone/>
            </a:pPr>
            <a:r>
              <a:rPr lang="en-US" sz="2200" b="1" dirty="0"/>
              <a:t>Rule-05: For Binary Relationships With Cardinality Ratios</a:t>
            </a:r>
          </a:p>
          <a:p>
            <a:pPr marL="0" indent="0" algn="just">
              <a:buNone/>
            </a:pPr>
            <a:endParaRPr lang="en-US" sz="2200" b="1" dirty="0"/>
          </a:p>
          <a:p>
            <a:pPr algn="just"/>
            <a:r>
              <a:rPr lang="en-US" sz="2200" dirty="0"/>
              <a:t>The following four cases are possible-</a:t>
            </a:r>
          </a:p>
          <a:p>
            <a:pPr algn="just"/>
            <a:endParaRPr lang="en-US" sz="2200" dirty="0"/>
          </a:p>
          <a:p>
            <a:pPr lvl="1" algn="just"/>
            <a:r>
              <a:rPr lang="en-US" sz="2200" b="1" dirty="0"/>
              <a:t>Case-01: </a:t>
            </a:r>
            <a:r>
              <a:rPr lang="en-US" sz="2200" dirty="0"/>
              <a:t>Binary relationship with cardinality ratio m:n</a:t>
            </a:r>
          </a:p>
          <a:p>
            <a:pPr lvl="1" algn="just"/>
            <a:endParaRPr lang="en-US" sz="2200" dirty="0"/>
          </a:p>
          <a:p>
            <a:pPr lvl="1" algn="just"/>
            <a:r>
              <a:rPr lang="en-US" sz="2200" b="1" dirty="0"/>
              <a:t>Case-02: </a:t>
            </a:r>
            <a:r>
              <a:rPr lang="en-US" sz="2200" dirty="0"/>
              <a:t>Binary relationship with cardinality ratio 1:n</a:t>
            </a:r>
          </a:p>
          <a:p>
            <a:pPr lvl="1" algn="just"/>
            <a:endParaRPr lang="en-US" sz="2200" dirty="0"/>
          </a:p>
          <a:p>
            <a:pPr lvl="1" algn="just"/>
            <a:r>
              <a:rPr lang="en-US" sz="2200" b="1" dirty="0"/>
              <a:t>Case-03: </a:t>
            </a:r>
            <a:r>
              <a:rPr lang="en-US" sz="2200" dirty="0"/>
              <a:t>Binary relationship with cardinality ratio m:1</a:t>
            </a:r>
          </a:p>
          <a:p>
            <a:pPr lvl="1" algn="just"/>
            <a:endParaRPr lang="en-US" sz="2200" dirty="0"/>
          </a:p>
          <a:p>
            <a:pPr lvl="1" algn="just"/>
            <a:r>
              <a:rPr lang="en-US" sz="2200" b="1" dirty="0"/>
              <a:t>Case-04: </a:t>
            </a:r>
            <a:r>
              <a:rPr lang="en-US" sz="2200" dirty="0"/>
              <a:t>Binary relationship with cardinality ratio 1:1</a:t>
            </a:r>
          </a:p>
          <a:p>
            <a:pPr lvl="1" algn="just"/>
            <a:endParaRPr lang="en-US" sz="2200" dirty="0"/>
          </a:p>
          <a:p>
            <a:pPr algn="just"/>
            <a:r>
              <a:rPr lang="en-US" sz="2200" dirty="0"/>
              <a:t> </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8819925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601630-618B-B741-8D1F-7AD20C9384C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RULE-05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561975" y="1124745"/>
            <a:ext cx="8229600" cy="5001418"/>
          </a:xfrm>
        </p:spPr>
        <p:txBody>
          <a:bodyPr>
            <a:noAutofit/>
          </a:bodyPr>
          <a:lstStyle/>
          <a:p>
            <a:pPr marL="0" indent="0" algn="just">
              <a:buNone/>
            </a:pPr>
            <a:r>
              <a:rPr lang="en-US" sz="2200" b="1" dirty="0"/>
              <a:t>Case-01: For Binary Relationship With Cardinality Ratio m:n</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r>
              <a:rPr lang="en-US" sz="2200" dirty="0"/>
              <a:t>Here, three tables will be required-</a:t>
            </a:r>
          </a:p>
          <a:p>
            <a:pPr marL="857250" lvl="1" indent="-457200" algn="just">
              <a:buFont typeface="+mj-lt"/>
              <a:buAutoNum type="arabicPeriod"/>
            </a:pPr>
            <a:r>
              <a:rPr lang="en-US" sz="2200" dirty="0"/>
              <a:t>A ( a1 , a2 )</a:t>
            </a:r>
          </a:p>
          <a:p>
            <a:pPr marL="857250" lvl="1" indent="-457200" algn="just">
              <a:buFont typeface="+mj-lt"/>
              <a:buAutoNum type="arabicPeriod"/>
            </a:pPr>
            <a:r>
              <a:rPr lang="en-US" sz="2200" dirty="0"/>
              <a:t>R ( a1 , b1 )</a:t>
            </a:r>
          </a:p>
          <a:p>
            <a:pPr marL="857250" lvl="1" indent="-457200" algn="just">
              <a:buFont typeface="+mj-lt"/>
              <a:buAutoNum type="arabicPeriod"/>
            </a:pPr>
            <a:r>
              <a:rPr lang="en-US" sz="2200" dirty="0"/>
              <a:t>B ( b1 , b2 )</a:t>
            </a:r>
            <a:endParaRPr lang="en-IN" sz="2200" dirty="0"/>
          </a:p>
        </p:txBody>
      </p:sp>
      <p:pic>
        <p:nvPicPr>
          <p:cNvPr id="5122" name="Picture 2">
            <a:extLst>
              <a:ext uri="{FF2B5EF4-FFF2-40B4-BE49-F238E27FC236}">
                <a16:creationId xmlns="" xmlns:a16="http://schemas.microsoft.com/office/drawing/2014/main" id="{6E49950C-D6DA-4757-944F-BA5245C526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4" y="2060848"/>
            <a:ext cx="6107385" cy="20882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0434642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C0D1F8-CCB2-7440-B171-3513281BC75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RULE-05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561975" y="1268760"/>
            <a:ext cx="8229600" cy="4755877"/>
          </a:xfrm>
        </p:spPr>
        <p:txBody>
          <a:bodyPr>
            <a:normAutofit lnSpcReduction="10000"/>
          </a:bodyPr>
          <a:lstStyle/>
          <a:p>
            <a:pPr marL="0" indent="0" algn="just">
              <a:buNone/>
            </a:pPr>
            <a:r>
              <a:rPr lang="en-US" sz="2200" b="1" dirty="0"/>
              <a:t>Case-02: For Binary Relationship With Cardinality Ratio 1:n</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r>
              <a:rPr lang="en-US" sz="2200" dirty="0"/>
              <a:t>Here, two tables will be required-</a:t>
            </a:r>
          </a:p>
          <a:p>
            <a:pPr marL="857250" lvl="1" indent="-457200" algn="just">
              <a:buFont typeface="+mj-lt"/>
              <a:buAutoNum type="arabicPeriod"/>
            </a:pPr>
            <a:r>
              <a:rPr lang="en-US" sz="2200" dirty="0"/>
              <a:t>A ( a1 , a2 )</a:t>
            </a:r>
          </a:p>
          <a:p>
            <a:pPr marL="857250" lvl="1" indent="-457200" algn="just">
              <a:buFont typeface="+mj-lt"/>
              <a:buAutoNum type="arabicPeriod"/>
            </a:pPr>
            <a:r>
              <a:rPr lang="en-US" sz="2200" dirty="0"/>
              <a:t>BR ( a1 , b1 , b2 )</a:t>
            </a:r>
          </a:p>
          <a:p>
            <a:pPr marL="857250" lvl="1" indent="-457200" algn="just">
              <a:buFont typeface="+mj-lt"/>
              <a:buAutoNum type="arabicPeriod"/>
            </a:pPr>
            <a:endParaRPr lang="en-US" sz="2200" dirty="0"/>
          </a:p>
          <a:p>
            <a:pPr marL="400050" lvl="1" indent="0" algn="just">
              <a:buNone/>
            </a:pPr>
            <a:r>
              <a:rPr lang="en-US" sz="2200" b="1" dirty="0"/>
              <a:t>NOTE</a:t>
            </a:r>
            <a:r>
              <a:rPr lang="en-US" sz="2200" dirty="0"/>
              <a:t>- Here, combined table will be drawn for the entity set B and relationship set R.</a:t>
            </a:r>
          </a:p>
        </p:txBody>
      </p:sp>
      <p:pic>
        <p:nvPicPr>
          <p:cNvPr id="6146" name="Picture 2">
            <a:extLst>
              <a:ext uri="{FF2B5EF4-FFF2-40B4-BE49-F238E27FC236}">
                <a16:creationId xmlns="" xmlns:a16="http://schemas.microsoft.com/office/drawing/2014/main" id="{92F13215-239A-4A36-9E76-A149D155E2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988840"/>
            <a:ext cx="5734050" cy="19442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6913887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A79961-49B2-4E4D-91EC-33C23CA1A4EE}"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RULE-05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96752"/>
            <a:ext cx="8229600" cy="4929411"/>
          </a:xfrm>
        </p:spPr>
        <p:txBody>
          <a:bodyPr>
            <a:noAutofit/>
          </a:bodyPr>
          <a:lstStyle/>
          <a:p>
            <a:pPr marL="0" indent="0" algn="just">
              <a:buNone/>
            </a:pPr>
            <a:r>
              <a:rPr lang="en-US" sz="2200" b="1" dirty="0"/>
              <a:t>Case-03: For Binary Relationship With Cardinality Ratio m:1</a:t>
            </a:r>
          </a:p>
          <a:p>
            <a:pPr algn="just"/>
            <a:endParaRPr lang="en-IN" sz="2200" dirty="0"/>
          </a:p>
          <a:p>
            <a:pPr algn="just"/>
            <a:endParaRPr lang="en-IN" sz="2200" dirty="0"/>
          </a:p>
          <a:p>
            <a:pPr algn="just"/>
            <a:endParaRPr lang="en-IN" sz="2200" dirty="0"/>
          </a:p>
          <a:p>
            <a:pPr marL="0" indent="0" algn="just">
              <a:buNone/>
            </a:pPr>
            <a:endParaRPr lang="en-IN" sz="2200" dirty="0"/>
          </a:p>
          <a:p>
            <a:pPr marL="0" indent="0" algn="just">
              <a:buNone/>
            </a:pPr>
            <a:endParaRPr lang="en-IN" sz="2200" dirty="0"/>
          </a:p>
          <a:p>
            <a:pPr algn="just"/>
            <a:r>
              <a:rPr lang="en-US" sz="2200" dirty="0"/>
              <a:t>Here, two tables will be required-</a:t>
            </a:r>
          </a:p>
          <a:p>
            <a:pPr marL="857250" lvl="1" indent="-457200" algn="just">
              <a:buFont typeface="+mj-lt"/>
              <a:buAutoNum type="arabicPeriod"/>
            </a:pPr>
            <a:r>
              <a:rPr lang="en-US" sz="2200" dirty="0"/>
              <a:t>AR ( a1 , a2 , b1 )</a:t>
            </a:r>
          </a:p>
          <a:p>
            <a:pPr marL="857250" lvl="1" indent="-457200" algn="just">
              <a:buFont typeface="+mj-lt"/>
              <a:buAutoNum type="arabicPeriod"/>
            </a:pPr>
            <a:r>
              <a:rPr lang="en-US" sz="2200" dirty="0"/>
              <a:t>B ( b1 , b2 )</a:t>
            </a:r>
          </a:p>
          <a:p>
            <a:pPr marL="857250" lvl="1" indent="-457200" algn="just">
              <a:buFont typeface="+mj-lt"/>
              <a:buAutoNum type="arabicPeriod"/>
            </a:pPr>
            <a:endParaRPr lang="en-US" sz="2200" dirty="0"/>
          </a:p>
          <a:p>
            <a:pPr marL="0" indent="0" algn="just">
              <a:buNone/>
            </a:pPr>
            <a:r>
              <a:rPr lang="en-US" sz="2200" dirty="0"/>
              <a:t>NOTE- Here, combined table will be drawn for the entity set A and relationship set R.</a:t>
            </a:r>
            <a:endParaRPr lang="en-IN" sz="2200" dirty="0"/>
          </a:p>
        </p:txBody>
      </p:sp>
      <p:pic>
        <p:nvPicPr>
          <p:cNvPr id="7170" name="Picture 2">
            <a:extLst>
              <a:ext uri="{FF2B5EF4-FFF2-40B4-BE49-F238E27FC236}">
                <a16:creationId xmlns="" xmlns:a16="http://schemas.microsoft.com/office/drawing/2014/main" id="{BBAF7A1E-2057-46C5-AACD-456E8B4B92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9750" y="1772816"/>
            <a:ext cx="573405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8453803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7828AB-2D43-DF4A-A1DF-6B20CDDD688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RULE-05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80728"/>
            <a:ext cx="8229600" cy="5174035"/>
          </a:xfrm>
        </p:spPr>
        <p:txBody>
          <a:bodyPr>
            <a:noAutofit/>
          </a:bodyPr>
          <a:lstStyle/>
          <a:p>
            <a:pPr marL="0" indent="0" algn="just">
              <a:buNone/>
            </a:pPr>
            <a:r>
              <a:rPr lang="en-US" sz="2200" b="1" dirty="0"/>
              <a:t>Case-04: For Binary Relationship With Cardinality Ratio 1:1</a:t>
            </a:r>
          </a:p>
          <a:p>
            <a:pPr algn="just"/>
            <a:endParaRPr lang="en-IN" sz="2200" dirty="0"/>
          </a:p>
          <a:p>
            <a:pPr algn="just"/>
            <a:endParaRPr lang="en-IN" sz="2200" dirty="0"/>
          </a:p>
          <a:p>
            <a:pPr algn="just"/>
            <a:endParaRPr lang="en-IN" sz="2200" dirty="0"/>
          </a:p>
          <a:p>
            <a:pPr marL="0" indent="0" algn="just">
              <a:buNone/>
            </a:pPr>
            <a:endParaRPr lang="en-IN" sz="2200" dirty="0"/>
          </a:p>
          <a:p>
            <a:pPr algn="just"/>
            <a:r>
              <a:rPr lang="en-US" sz="2200" dirty="0"/>
              <a:t>Here, two tables will be required. Either combine ‘R’ with ‘A’ or ‘B’</a:t>
            </a:r>
          </a:p>
          <a:p>
            <a:pPr marL="0" indent="0" algn="just">
              <a:buNone/>
            </a:pPr>
            <a:endParaRPr lang="en-US" sz="2200" dirty="0"/>
          </a:p>
          <a:p>
            <a:pPr algn="just"/>
            <a:r>
              <a:rPr lang="en-US" sz="2200" b="1" dirty="0"/>
              <a:t>Way-01:</a:t>
            </a:r>
          </a:p>
          <a:p>
            <a:pPr marL="857250" lvl="1" indent="-457200" algn="just">
              <a:buFont typeface="+mj-lt"/>
              <a:buAutoNum type="arabicPeriod"/>
            </a:pPr>
            <a:r>
              <a:rPr lang="en-US" sz="2200" dirty="0"/>
              <a:t>AR ( a1 , a2 , b1 )</a:t>
            </a:r>
          </a:p>
          <a:p>
            <a:pPr marL="857250" lvl="1" indent="-457200" algn="just">
              <a:buFont typeface="+mj-lt"/>
              <a:buAutoNum type="arabicPeriod"/>
            </a:pPr>
            <a:r>
              <a:rPr lang="en-US" sz="2200" dirty="0"/>
              <a:t>B ( b1 , b2 )</a:t>
            </a:r>
          </a:p>
          <a:p>
            <a:pPr algn="just"/>
            <a:r>
              <a:rPr lang="en-US" sz="2200" b="1" dirty="0"/>
              <a:t>Way-02:</a:t>
            </a:r>
          </a:p>
          <a:p>
            <a:pPr marL="857250" lvl="1" indent="-457200" algn="just">
              <a:buFont typeface="+mj-lt"/>
              <a:buAutoNum type="arabicPeriod"/>
            </a:pPr>
            <a:r>
              <a:rPr lang="en-US" sz="2200" dirty="0"/>
              <a:t>A ( a1 , a2 )</a:t>
            </a:r>
          </a:p>
          <a:p>
            <a:pPr marL="857250" lvl="1" indent="-457200" algn="just">
              <a:buFont typeface="+mj-lt"/>
              <a:buAutoNum type="arabicPeriod"/>
            </a:pPr>
            <a:r>
              <a:rPr lang="en-US" sz="2200" dirty="0"/>
              <a:t>BR ( a1 , b1 , b2 )</a:t>
            </a:r>
            <a:endParaRPr lang="en-IN" sz="2200" dirty="0"/>
          </a:p>
        </p:txBody>
      </p:sp>
      <p:pic>
        <p:nvPicPr>
          <p:cNvPr id="8194" name="Picture 2">
            <a:extLst>
              <a:ext uri="{FF2B5EF4-FFF2-40B4-BE49-F238E27FC236}">
                <a16:creationId xmlns="" xmlns:a16="http://schemas.microsoft.com/office/drawing/2014/main" id="{9A98F587-4D39-43AA-9E21-040B5EE29E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4975" y="1440755"/>
            <a:ext cx="5734050" cy="1556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377442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3777A2-8729-9147-A4AE-E69FEF829BBC}"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RULE-06</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marL="0" indent="0" algn="just">
              <a:buNone/>
            </a:pPr>
            <a:r>
              <a:rPr lang="en-US" sz="2200" b="1" dirty="0"/>
              <a:t>Rule-06: For Binary Relationship With Both Cardinality Constraints and Participation Constraints-</a:t>
            </a:r>
          </a:p>
          <a:p>
            <a:pPr marL="0" indent="0" algn="just">
              <a:buNone/>
            </a:pPr>
            <a:endParaRPr lang="en-US" sz="2200" b="1" dirty="0"/>
          </a:p>
          <a:p>
            <a:pPr algn="just"/>
            <a:r>
              <a:rPr lang="en-US" sz="2200" dirty="0"/>
              <a:t>Case-01: For Binary Relationship With Cardinality Constraint and Total Participation Constraint From One Side</a:t>
            </a:r>
          </a:p>
          <a:p>
            <a:pPr algn="just"/>
            <a:endParaRPr lang="en-US" sz="2200" dirty="0"/>
          </a:p>
          <a:p>
            <a:pPr algn="just"/>
            <a:r>
              <a:rPr lang="en-US" sz="2200" dirty="0"/>
              <a:t>Case-02: For Binary Relationship With Cardinality Constraint and Total Participation Constraint From Both Sides-</a:t>
            </a:r>
          </a:p>
          <a:p>
            <a:pPr algn="just"/>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2660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FE688A-6CF3-9846-965B-4680C8A36B54}" type="datetime1">
              <a:rPr lang="en-IN" smtClean="0"/>
              <a:t>17/02/22</a:t>
            </a:fld>
            <a:endParaRPr lang="en-US"/>
          </a:p>
        </p:txBody>
      </p:sp>
      <p:sp>
        <p:nvSpPr>
          <p:cNvPr id="5" name="Footer Placeholder 4"/>
          <p:cNvSpPr>
            <a:spLocks noGrp="1"/>
          </p:cNvSpPr>
          <p:nvPr>
            <p:ph type="ftr" sz="quarter" idx="11"/>
          </p:nvPr>
        </p:nvSpPr>
        <p:spPr>
          <a:xfrm>
            <a:off x="2123728" y="6356350"/>
            <a:ext cx="5832648"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Program Specific Outcomes (PSOs)</a:t>
            </a:r>
            <a:endParaRPr lang="en-US" sz="3200" b="1"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D22EFC-ECCD-724F-8199-5BFB61005EFF}"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RULE-06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980728"/>
            <a:ext cx="8229600" cy="5145435"/>
          </a:xfrm>
        </p:spPr>
        <p:txBody>
          <a:bodyPr>
            <a:noAutofit/>
          </a:bodyPr>
          <a:lstStyle/>
          <a:p>
            <a:pPr marL="0" indent="0" algn="just">
              <a:buNone/>
            </a:pPr>
            <a:r>
              <a:rPr lang="en-US" sz="2200" b="1" dirty="0"/>
              <a:t>Case-01: For Binary Relationship With Cardinality Constraint and Total Participation Constraint From One Side</a:t>
            </a:r>
          </a:p>
          <a:p>
            <a:pPr algn="just"/>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algn="just"/>
            <a:endParaRPr lang="en-IN" sz="2200" dirty="0"/>
          </a:p>
          <a:p>
            <a:pPr algn="just"/>
            <a:r>
              <a:rPr lang="en-US" sz="2200" dirty="0"/>
              <a:t>Because cardinality ratio = 1 : n , so we will combine the entity set B and relationship set R.</a:t>
            </a:r>
          </a:p>
          <a:p>
            <a:pPr algn="just"/>
            <a:r>
              <a:rPr lang="en-US" sz="2200" dirty="0"/>
              <a:t>Then, two tables will be required-</a:t>
            </a:r>
          </a:p>
          <a:p>
            <a:pPr marL="857250" lvl="1" indent="-457200" algn="just">
              <a:buFont typeface="+mj-lt"/>
              <a:buAutoNum type="arabicPeriod"/>
            </a:pPr>
            <a:r>
              <a:rPr lang="en-US" sz="2200" dirty="0"/>
              <a:t>A ( a1 , a2 )</a:t>
            </a:r>
          </a:p>
          <a:p>
            <a:pPr marL="857250" lvl="1" indent="-457200" algn="just">
              <a:buFont typeface="+mj-lt"/>
              <a:buAutoNum type="arabicPeriod"/>
            </a:pPr>
            <a:r>
              <a:rPr lang="en-US" sz="2200" dirty="0"/>
              <a:t>BR ( a1 , b1 , b2 )</a:t>
            </a:r>
          </a:p>
          <a:p>
            <a:pPr algn="just"/>
            <a:r>
              <a:rPr lang="en-US" sz="2200" dirty="0"/>
              <a:t>Because of total participation, foreign key a1 has acquired NOT NULL constraint, so it can’t be null now.</a:t>
            </a:r>
            <a:endParaRPr lang="en-IN" sz="2200" dirty="0"/>
          </a:p>
        </p:txBody>
      </p:sp>
      <p:pic>
        <p:nvPicPr>
          <p:cNvPr id="9218" name="Picture 2">
            <a:extLst>
              <a:ext uri="{FF2B5EF4-FFF2-40B4-BE49-F238E27FC236}">
                <a16:creationId xmlns="" xmlns:a16="http://schemas.microsoft.com/office/drawing/2014/main" id="{D7FA9201-43AF-442F-8849-89D1891B1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450" y="1916832"/>
            <a:ext cx="592455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4255920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96A342-DB63-8C4F-84D7-6FA023EE2A5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RULE-06 (contd..)</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3427"/>
          </a:xfrm>
        </p:spPr>
        <p:txBody>
          <a:bodyPr>
            <a:noAutofit/>
          </a:bodyPr>
          <a:lstStyle/>
          <a:p>
            <a:pPr marL="0" indent="0" algn="just">
              <a:buNone/>
            </a:pPr>
            <a:r>
              <a:rPr lang="en-US" sz="2200" b="1" dirty="0"/>
              <a:t>Case-02: For Binary Relationship With Cardinality Constraint and Total Participation Constraint From Both Sides</a:t>
            </a:r>
          </a:p>
          <a:p>
            <a:pPr algn="just"/>
            <a:r>
              <a:rPr lang="en-US" sz="2200" dirty="0"/>
              <a:t>If there is a key constraint from both the sides of an entity set with total participation, then that binary relationship is represented using only single table.</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Here, Only one table is required.</a:t>
            </a:r>
          </a:p>
          <a:p>
            <a:pPr marL="857250" lvl="1" indent="-457200" algn="just">
              <a:buFont typeface="+mj-lt"/>
              <a:buAutoNum type="arabicPeriod"/>
            </a:pPr>
            <a:r>
              <a:rPr lang="en-US" sz="2200" dirty="0"/>
              <a:t>ARB ( a1 , a2 , b1 , b2 )</a:t>
            </a:r>
            <a:endParaRPr lang="en-IN" sz="2200" dirty="0"/>
          </a:p>
        </p:txBody>
      </p:sp>
      <p:pic>
        <p:nvPicPr>
          <p:cNvPr id="10242" name="Picture 2">
            <a:extLst>
              <a:ext uri="{FF2B5EF4-FFF2-40B4-BE49-F238E27FC236}">
                <a16:creationId xmlns="" xmlns:a16="http://schemas.microsoft.com/office/drawing/2014/main" id="{D12032E3-7871-4377-8349-8F53FBE5CD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2656" y="3140968"/>
            <a:ext cx="5638800" cy="19442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7364882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C3D9B3-F9E3-304C-8D54-53D00AA8B20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a:ln>
                  <a:noFill/>
                </a:ln>
                <a:solidFill>
                  <a:schemeClr val="dk1"/>
                </a:solidFill>
                <a:effectLst>
                  <a:outerShdw blurRad="38100" dist="38100" dir="2700000" algn="tl">
                    <a:srgbClr val="000000">
                      <a:alpha val="43137"/>
                    </a:srgbClr>
                  </a:outerShdw>
                </a:effectLst>
                <a:uLnTx/>
                <a:uFillTx/>
              </a:rPr>
              <a:t>RULE-07</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Autofit/>
          </a:bodyPr>
          <a:lstStyle/>
          <a:p>
            <a:pPr marL="0" indent="0" algn="just">
              <a:buNone/>
            </a:pPr>
            <a:r>
              <a:rPr lang="en-US" sz="2200" b="1" dirty="0"/>
              <a:t>Rule-07: For Binary Relationship With Weak Entity Set</a:t>
            </a:r>
          </a:p>
          <a:p>
            <a:pPr algn="just"/>
            <a:r>
              <a:rPr lang="en-US" sz="2200" dirty="0"/>
              <a:t>Weak entity set always appears in association with identifying relationship with total participation constraint.</a:t>
            </a:r>
          </a:p>
          <a:p>
            <a:pPr algn="just"/>
            <a:endParaRPr lang="en-US" sz="2200" dirty="0"/>
          </a:p>
          <a:p>
            <a:pPr algn="just"/>
            <a:endParaRPr lang="en-US" sz="2200" dirty="0"/>
          </a:p>
          <a:p>
            <a:pPr algn="just"/>
            <a:endParaRPr lang="en-US" sz="2200" dirty="0"/>
          </a:p>
          <a:p>
            <a:pPr algn="just"/>
            <a:endParaRPr lang="en-US" sz="2200" dirty="0"/>
          </a:p>
          <a:p>
            <a:pPr marL="0" indent="0" algn="just">
              <a:buNone/>
            </a:pPr>
            <a:endParaRPr lang="en-US" sz="2200" dirty="0"/>
          </a:p>
          <a:p>
            <a:pPr algn="just"/>
            <a:r>
              <a:rPr lang="en-US" sz="2200" dirty="0"/>
              <a:t>Here, two tables will be required-</a:t>
            </a:r>
          </a:p>
          <a:p>
            <a:pPr marL="857250" lvl="1" indent="-457200" algn="just">
              <a:buFont typeface="+mj-lt"/>
              <a:buAutoNum type="arabicPeriod"/>
            </a:pPr>
            <a:r>
              <a:rPr lang="en-US" sz="2200" dirty="0"/>
              <a:t>A ( a1 , a2 )</a:t>
            </a:r>
          </a:p>
          <a:p>
            <a:pPr marL="857250" lvl="1" indent="-457200" algn="just">
              <a:buFont typeface="+mj-lt"/>
              <a:buAutoNum type="arabicPeriod"/>
            </a:pPr>
            <a:r>
              <a:rPr lang="en-US" sz="2200" dirty="0"/>
              <a:t>BR ( a1 , b1 , b2 )</a:t>
            </a:r>
            <a:endParaRPr lang="en-IN" sz="2200" dirty="0"/>
          </a:p>
        </p:txBody>
      </p:sp>
      <p:pic>
        <p:nvPicPr>
          <p:cNvPr id="11266" name="Picture 2">
            <a:extLst>
              <a:ext uri="{FF2B5EF4-FFF2-40B4-BE49-F238E27FC236}">
                <a16:creationId xmlns="" xmlns:a16="http://schemas.microsoft.com/office/drawing/2014/main" id="{650D0950-ED1B-4673-BCFE-44A0CAFDD7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9488" y="2852936"/>
            <a:ext cx="601980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3227266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B699F5-B7E9-CE44-9739-A2B96E5FC8E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marL="0" indent="0" algn="ctr">
              <a:buNone/>
            </a:pPr>
            <a:endParaRPr lang="en-US" sz="4000" b="1" dirty="0"/>
          </a:p>
          <a:p>
            <a:pPr marL="0" indent="0" algn="ctr">
              <a:buNone/>
            </a:pPr>
            <a:endParaRPr lang="en-US" sz="4000" b="1" dirty="0"/>
          </a:p>
          <a:p>
            <a:pPr marL="0" indent="0" algn="ctr">
              <a:buNone/>
            </a:pPr>
            <a:r>
              <a:rPr lang="en-US" sz="4000" b="1" dirty="0"/>
              <a:t>Examples of ER Diagram</a:t>
            </a:r>
            <a:endParaRPr lang="en-IN" sz="4000" b="1"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8511675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224E23-B822-C543-AFE1-A3D404CF4F8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ER Diagram For Department</a:t>
            </a:r>
          </a:p>
        </p:txBody>
      </p:sp>
      <p:pic>
        <p:nvPicPr>
          <p:cNvPr id="1026" name="Picture 2" descr="DBMS Convert ER into table - javatpoint">
            <a:extLst>
              <a:ext uri="{FF2B5EF4-FFF2-40B4-BE49-F238E27FC236}">
                <a16:creationId xmlns="" xmlns:a16="http://schemas.microsoft.com/office/drawing/2014/main" id="{1109D648-B83F-400C-93BE-4B2055057C22}"/>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24744"/>
            <a:ext cx="8352928" cy="51002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3425605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02A175-CDDB-BA42-8118-ADC422BBC60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ER Diagram for Company</a:t>
            </a:r>
          </a:p>
        </p:txBody>
      </p:sp>
      <p:pic>
        <p:nvPicPr>
          <p:cNvPr id="12" name="Content Placeholder 11">
            <a:extLst>
              <a:ext uri="{FF2B5EF4-FFF2-40B4-BE49-F238E27FC236}">
                <a16:creationId xmlns="" xmlns:a16="http://schemas.microsoft.com/office/drawing/2014/main" id="{D9115DCC-0705-45F4-B314-0EAF1EB82722}"/>
              </a:ext>
            </a:extLst>
          </p:cNvPr>
          <p:cNvPicPr>
            <a:picLocks noGrp="1" noChangeAspect="1"/>
          </p:cNvPicPr>
          <p:nvPr>
            <p:ph idx="1"/>
          </p:nvPr>
        </p:nvPicPr>
        <p:blipFill>
          <a:blip r:embed="rId2" cstate="print"/>
          <a:stretch>
            <a:fillRect/>
          </a:stretch>
        </p:blipFill>
        <p:spPr>
          <a:xfrm>
            <a:off x="683568" y="1052736"/>
            <a:ext cx="7772400" cy="5073427"/>
          </a:xfrm>
          <a:prstGeom prst="rect">
            <a:avLst/>
          </a:prstGeom>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894747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F56E4E-2DF8-A248-853D-534E5C8214B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Summary of Conceptual Design</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5"/>
          <p:cNvSpPr>
            <a:spLocks noGrp="1" noChangeArrowheads="1"/>
          </p:cNvSpPr>
          <p:nvPr>
            <p:ph idx="1"/>
          </p:nvPr>
        </p:nvSpPr>
        <p:spPr>
          <a:xfrm>
            <a:off x="533400" y="1143000"/>
            <a:ext cx="8229600" cy="4525963"/>
          </a:xfrm>
        </p:spPr>
        <p:txBody>
          <a:bodyPr lIns="90488" tIns="44450" rIns="90488" bIns="44450">
            <a:normAutofit/>
          </a:bodyPr>
          <a:lstStyle/>
          <a:p>
            <a:pPr algn="just" eaLnBrk="1" hangingPunct="1"/>
            <a:r>
              <a:rPr lang="en-US" altLang="en-US" sz="2200" i="1" dirty="0"/>
              <a:t>Conceptual design </a:t>
            </a:r>
            <a:r>
              <a:rPr lang="en-US" altLang="en-US" sz="2200" dirty="0"/>
              <a:t>follows </a:t>
            </a:r>
            <a:r>
              <a:rPr lang="en-US" altLang="en-US" sz="2200" i="1" dirty="0"/>
              <a:t>requirements analysis</a:t>
            </a:r>
            <a:r>
              <a:rPr lang="en-US" altLang="en-US" sz="2200" dirty="0"/>
              <a:t>, </a:t>
            </a:r>
          </a:p>
          <a:p>
            <a:pPr lvl="1" algn="just" eaLnBrk="1" hangingPunct="1">
              <a:buSzPct val="75000"/>
            </a:pPr>
            <a:r>
              <a:rPr lang="en-US" altLang="en-US" sz="2200" dirty="0"/>
              <a:t>Yields a high-level description of data to be stored </a:t>
            </a:r>
          </a:p>
          <a:p>
            <a:pPr algn="just" eaLnBrk="1" hangingPunct="1"/>
            <a:r>
              <a:rPr lang="en-US" altLang="en-US" sz="2200" dirty="0"/>
              <a:t>ER model popular for conceptual design</a:t>
            </a:r>
          </a:p>
          <a:p>
            <a:pPr lvl="1" algn="just" eaLnBrk="1" hangingPunct="1">
              <a:buSzPct val="75000"/>
            </a:pPr>
            <a:r>
              <a:rPr lang="en-US" altLang="en-US" sz="2200" dirty="0"/>
              <a:t>Constructs are expressive, close to the way people think about their applications.</a:t>
            </a:r>
          </a:p>
          <a:p>
            <a:pPr algn="just" eaLnBrk="1" hangingPunct="1"/>
            <a:r>
              <a:rPr lang="en-US" altLang="en-US" sz="2200" dirty="0"/>
              <a:t>Basic constructs: </a:t>
            </a:r>
            <a:r>
              <a:rPr lang="en-US" altLang="en-US" sz="2200" i="1" dirty="0"/>
              <a:t>entities</a:t>
            </a:r>
            <a:r>
              <a:rPr lang="en-US" altLang="en-US" sz="2200" dirty="0"/>
              <a:t>, </a:t>
            </a:r>
            <a:r>
              <a:rPr lang="en-US" altLang="en-US" sz="2200" i="1" dirty="0"/>
              <a:t>relationships</a:t>
            </a:r>
            <a:r>
              <a:rPr lang="en-US" altLang="en-US" sz="2200" dirty="0"/>
              <a:t>, and </a:t>
            </a:r>
            <a:r>
              <a:rPr lang="en-US" altLang="en-US" sz="2200" i="1" dirty="0"/>
              <a:t>attributes</a:t>
            </a:r>
            <a:r>
              <a:rPr lang="en-US" altLang="en-US" sz="2200" dirty="0"/>
              <a:t> (of entities and relationships).</a:t>
            </a:r>
          </a:p>
          <a:p>
            <a:pPr algn="just" eaLnBrk="1" hangingPunct="1"/>
            <a:r>
              <a:rPr lang="en-US" altLang="en-US" sz="2200" dirty="0"/>
              <a:t>Some additional constructs: </a:t>
            </a:r>
            <a:r>
              <a:rPr lang="en-US" altLang="en-US" sz="2200" i="1" dirty="0"/>
              <a:t>weak entities</a:t>
            </a:r>
            <a:r>
              <a:rPr lang="en-US" altLang="en-US" sz="2200" dirty="0"/>
              <a:t>, </a:t>
            </a:r>
            <a:r>
              <a:rPr lang="en-US" altLang="en-US" sz="2200" i="1" dirty="0"/>
              <a:t>ISA hierarchies</a:t>
            </a:r>
            <a:r>
              <a:rPr lang="en-US" altLang="en-US" sz="2200" dirty="0"/>
              <a:t>, and </a:t>
            </a:r>
            <a:r>
              <a:rPr lang="en-US" altLang="en-US" sz="2200" i="1" dirty="0"/>
              <a:t>aggregation</a:t>
            </a:r>
            <a:r>
              <a:rPr lang="en-US" altLang="en-US" sz="2200" dirty="0"/>
              <a:t>.</a:t>
            </a:r>
          </a:p>
          <a:p>
            <a:pPr algn="just" eaLnBrk="1" hangingPunct="1"/>
            <a:r>
              <a:rPr lang="en-US" altLang="en-US" sz="2200" dirty="0"/>
              <a:t>Note: There are many variations on ER model.</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9820527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38B5E8-3EF0-2140-89FA-DAE8F153EFEC}"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Summary of ER (Contd.)</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5"/>
          <p:cNvSpPr>
            <a:spLocks noGrp="1" noChangeArrowheads="1"/>
          </p:cNvSpPr>
          <p:nvPr>
            <p:ph idx="1"/>
          </p:nvPr>
        </p:nvSpPr>
        <p:spPr>
          <a:xfrm>
            <a:off x="533400" y="1143000"/>
            <a:ext cx="8229600" cy="4525963"/>
          </a:xfrm>
        </p:spPr>
        <p:txBody>
          <a:bodyPr lIns="90488" tIns="44450" rIns="90488" bIns="44450">
            <a:normAutofit/>
          </a:bodyPr>
          <a:lstStyle/>
          <a:p>
            <a:pPr algn="just" eaLnBrk="1" hangingPunct="1">
              <a:lnSpc>
                <a:spcPct val="90000"/>
              </a:lnSpc>
            </a:pPr>
            <a:r>
              <a:rPr lang="en-US" altLang="en-US" sz="2200" dirty="0"/>
              <a:t>ER design is </a:t>
            </a:r>
            <a:r>
              <a:rPr lang="en-US" altLang="en-US" sz="2200" i="1" dirty="0"/>
              <a:t>subjective</a:t>
            </a:r>
            <a:r>
              <a:rPr lang="en-US" altLang="en-US" sz="2200" dirty="0"/>
              <a:t>.  There are often many ways to model a given scenario! Analyzing alternatives can be tricky, especially for a large enterprise.  Common choices include:</a:t>
            </a:r>
          </a:p>
          <a:p>
            <a:pPr lvl="1" algn="just" eaLnBrk="1" hangingPunct="1">
              <a:lnSpc>
                <a:spcPct val="90000"/>
              </a:lnSpc>
              <a:buSzPct val="75000"/>
            </a:pPr>
            <a:r>
              <a:rPr lang="en-US" altLang="en-US" sz="2200" dirty="0"/>
              <a:t>Entity vs. attribute, entity vs. relationship, binary or n-</a:t>
            </a:r>
            <a:r>
              <a:rPr lang="en-US" altLang="en-US" sz="2200" dirty="0" err="1"/>
              <a:t>ary</a:t>
            </a:r>
            <a:r>
              <a:rPr lang="en-US" altLang="en-US" sz="2200" dirty="0"/>
              <a:t> relationship, whether or not to use ISA hierarchies, and whether or not to use aggregation.</a:t>
            </a:r>
          </a:p>
          <a:p>
            <a:pPr algn="just" eaLnBrk="1" hangingPunct="1">
              <a:lnSpc>
                <a:spcPct val="90000"/>
              </a:lnSpc>
            </a:pPr>
            <a:r>
              <a:rPr lang="en-US" altLang="en-US" sz="2200" dirty="0"/>
              <a:t>Ensuring good database design: resulting relational schema should be analyzed and refined further. FD information and normalization techniques are especially useful.</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9603580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a:t>Define Database System.</a:t>
            </a:r>
          </a:p>
          <a:p>
            <a:pPr algn="just"/>
            <a:r>
              <a:rPr lang="en-IN" sz="2200" dirty="0"/>
              <a:t>What do you understand by data independence?</a:t>
            </a:r>
          </a:p>
          <a:p>
            <a:pPr algn="just"/>
            <a:r>
              <a:rPr lang="en-US" sz="2200" dirty="0"/>
              <a:t>Explain types of attributes in ER diagram.</a:t>
            </a:r>
          </a:p>
          <a:p>
            <a:pPr algn="just"/>
            <a:r>
              <a:rPr lang="en-US" sz="2200" dirty="0"/>
              <a:t>What is generalization.</a:t>
            </a:r>
          </a:p>
          <a:p>
            <a:pPr algn="just"/>
            <a:r>
              <a:rPr lang="en-US" sz="2200" dirty="0"/>
              <a:t>What do you understand by primary key?</a:t>
            </a:r>
          </a:p>
          <a:p>
            <a:pPr algn="just"/>
            <a:r>
              <a:rPr lang="en-US" sz="2200" dirty="0"/>
              <a:t>Explain participation cardinality.</a:t>
            </a:r>
          </a:p>
          <a:p>
            <a:pPr algn="just"/>
            <a:endParaRPr lang="en-US" sz="2200" dirty="0"/>
          </a:p>
        </p:txBody>
      </p:sp>
      <p:sp>
        <p:nvSpPr>
          <p:cNvPr id="4" name="Date Placeholder 3"/>
          <p:cNvSpPr>
            <a:spLocks noGrp="1"/>
          </p:cNvSpPr>
          <p:nvPr>
            <p:ph type="dt" sz="half" idx="10"/>
          </p:nvPr>
        </p:nvSpPr>
        <p:spPr/>
        <p:txBody>
          <a:bodyPr/>
          <a:lstStyle/>
          <a:p>
            <a:fld id="{79E60BB5-7C51-C64D-A4CD-6809FDEB9D91}"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Daily Quiz</a:t>
            </a: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541781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a:t>Define: Data, Database, and Database System.</a:t>
            </a:r>
          </a:p>
          <a:p>
            <a:pPr algn="just"/>
            <a:r>
              <a:rPr lang="en-IN" sz="2200" dirty="0"/>
              <a:t>What is data independence? What are differences between Logical Data Independence and Physical Data Independence? </a:t>
            </a:r>
          </a:p>
          <a:p>
            <a:pPr algn="just"/>
            <a:r>
              <a:rPr lang="en-IN" sz="2200" dirty="0"/>
              <a:t>Give example of Simple, Composite, Single –valued and Multi-valued attributes of an entity. 	</a:t>
            </a:r>
          </a:p>
          <a:p>
            <a:pPr lvl="0" algn="just"/>
            <a:r>
              <a:rPr lang="en-IN" sz="2200" dirty="0"/>
              <a:t> What is the difference between Generalization &amp; Specialization with respect to Database?</a:t>
            </a:r>
          </a:p>
          <a:p>
            <a:pPr lvl="0" algn="just"/>
            <a:r>
              <a:rPr lang="en-GB" sz="2200" dirty="0"/>
              <a:t>What is difference between total and partial participation? Explain by suitable example. </a:t>
            </a:r>
          </a:p>
          <a:p>
            <a:pPr algn="just"/>
            <a:r>
              <a:rPr lang="en-IN" sz="2200" dirty="0"/>
              <a:t>Construct an E-R diagram for a hospital with a set of patients and a set of medical doctors. Associated with each patient, a log of the various tests and examinations conducted.</a:t>
            </a:r>
            <a:endParaRPr lang="en-US" sz="2200" dirty="0"/>
          </a:p>
          <a:p>
            <a:pPr lvl="0"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A83311EC-EA88-FD4D-8440-947F0445F37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8A550-1CDD-CC43-8812-76757FE3735B}" type="datetime1">
              <a:rPr lang="en-IN" smtClean="0"/>
              <a:t>17/02/22</a:t>
            </a:fld>
            <a:endParaRPr lang="en-US"/>
          </a:p>
        </p:txBody>
      </p:sp>
      <p:sp>
        <p:nvSpPr>
          <p:cNvPr id="5" name="Footer Placeholder 4"/>
          <p:cNvSpPr>
            <a:spLocks noGrp="1"/>
          </p:cNvSpPr>
          <p:nvPr>
            <p:ph type="ftr" sz="quarter" idx="11"/>
          </p:nvPr>
        </p:nvSpPr>
        <p:spPr>
          <a:xfrm>
            <a:off x="2267744" y="6356350"/>
            <a:ext cx="5616624"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COs and PSOs </a:t>
            </a:r>
            <a:r>
              <a:rPr lang="en-US" sz="3200" b="1" dirty="0"/>
              <a:t>Mapping</a:t>
            </a:r>
          </a:p>
        </p:txBody>
      </p:sp>
      <p:graphicFrame>
        <p:nvGraphicFramePr>
          <p:cNvPr id="9" name="Content Placeholder 8"/>
          <p:cNvGraphicFramePr>
            <a:graphicFrameLocks/>
          </p:cNvGraphicFramePr>
          <p:nvPr/>
        </p:nvGraphicFramePr>
        <p:xfrm>
          <a:off x="1403648" y="1340768"/>
          <a:ext cx="6696744" cy="3960442"/>
        </p:xfrm>
        <a:graphic>
          <a:graphicData uri="http://schemas.openxmlformats.org/drawingml/2006/table">
            <a:tbl>
              <a:tblPr firstRow="1" firstCol="1" bandRow="1">
                <a:tableStyleId>{5C22544A-7EE6-4342-B048-85BDC9FD1C3A}</a:tableStyleId>
              </a:tblPr>
              <a:tblGrid>
                <a:gridCol w="2124252">
                  <a:extLst>
                    <a:ext uri="{9D8B030D-6E8A-4147-A177-3AD203B41FA5}">
                      <a16:colId xmlns="" xmlns:a16="http://schemas.microsoft.com/office/drawing/2014/main" val="20000"/>
                    </a:ext>
                  </a:extLst>
                </a:gridCol>
                <a:gridCol w="1187470">
                  <a:extLst>
                    <a:ext uri="{9D8B030D-6E8A-4147-A177-3AD203B41FA5}">
                      <a16:colId xmlns="" xmlns:a16="http://schemas.microsoft.com/office/drawing/2014/main" val="20001"/>
                    </a:ext>
                  </a:extLst>
                </a:gridCol>
                <a:gridCol w="1187470">
                  <a:extLst>
                    <a:ext uri="{9D8B030D-6E8A-4147-A177-3AD203B41FA5}">
                      <a16:colId xmlns="" xmlns:a16="http://schemas.microsoft.com/office/drawing/2014/main" val="20002"/>
                    </a:ext>
                  </a:extLst>
                </a:gridCol>
                <a:gridCol w="1098776">
                  <a:extLst>
                    <a:ext uri="{9D8B030D-6E8A-4147-A177-3AD203B41FA5}">
                      <a16:colId xmlns="" xmlns:a16="http://schemas.microsoft.com/office/drawing/2014/main" val="20003"/>
                    </a:ext>
                  </a:extLst>
                </a:gridCol>
                <a:gridCol w="1098776">
                  <a:extLst>
                    <a:ext uri="{9D8B030D-6E8A-4147-A177-3AD203B41FA5}">
                      <a16:colId xmlns="" xmlns:a16="http://schemas.microsoft.com/office/drawing/2014/main" val="20004"/>
                    </a:ext>
                  </a:extLst>
                </a:gridCol>
              </a:tblGrid>
              <a:tr h="728520">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marL="457200" algn="ctr">
                        <a:lnSpc>
                          <a:spcPct val="115000"/>
                        </a:lnSpc>
                        <a:spcAft>
                          <a:spcPts val="1000"/>
                        </a:spcAft>
                      </a:pPr>
                      <a:r>
                        <a:rPr lang="en-US" sz="1400" dirty="0">
                          <a:effectLst/>
                        </a:rPr>
                        <a:t>Program Specific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440819">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558447">
                <a:tc>
                  <a:txBody>
                    <a:bodyPr/>
                    <a:lstStyle/>
                    <a:p>
                      <a:pPr algn="ctr">
                        <a:lnSpc>
                          <a:spcPct val="115000"/>
                        </a:lnSpc>
                        <a:spcAft>
                          <a:spcPts val="0"/>
                        </a:spcAft>
                      </a:pPr>
                      <a:r>
                        <a:rPr lang="en-US" sz="1400" cap="small" dirty="0">
                          <a:effectLst/>
                        </a:rPr>
                        <a:t>KCS-501.1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 xmlns:a16="http://schemas.microsoft.com/office/drawing/2014/main" val="10002"/>
                  </a:ext>
                </a:extLst>
              </a:tr>
              <a:tr h="469380">
                <a:tc>
                  <a:txBody>
                    <a:bodyPr/>
                    <a:lstStyle/>
                    <a:p>
                      <a:pPr algn="ctr">
                        <a:lnSpc>
                          <a:spcPct val="115000"/>
                        </a:lnSpc>
                        <a:spcAft>
                          <a:spcPts val="0"/>
                        </a:spcAft>
                      </a:pPr>
                      <a:r>
                        <a:rPr lang="en-US" sz="1400" cap="small" dirty="0">
                          <a:effectLst/>
                        </a:rPr>
                        <a:t>KCS-501.2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 xmlns:a16="http://schemas.microsoft.com/office/drawing/2014/main" val="10003"/>
                  </a:ext>
                </a:extLst>
              </a:tr>
              <a:tr h="440819">
                <a:tc>
                  <a:txBody>
                    <a:bodyPr/>
                    <a:lstStyle/>
                    <a:p>
                      <a:pPr algn="ctr">
                        <a:lnSpc>
                          <a:spcPct val="115000"/>
                        </a:lnSpc>
                        <a:spcAft>
                          <a:spcPts val="0"/>
                        </a:spcAft>
                      </a:pPr>
                      <a:r>
                        <a:rPr lang="en-US" sz="1400" cap="small" dirty="0">
                          <a:effectLst/>
                        </a:rPr>
                        <a:t>KCS-501.3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440819">
                <a:tc>
                  <a:txBody>
                    <a:bodyPr/>
                    <a:lstStyle/>
                    <a:p>
                      <a:pPr algn="ctr">
                        <a:lnSpc>
                          <a:spcPct val="115000"/>
                        </a:lnSpc>
                        <a:spcAft>
                          <a:spcPts val="0"/>
                        </a:spcAft>
                      </a:pPr>
                      <a:r>
                        <a:rPr lang="en-US" sz="1400" cap="small" dirty="0">
                          <a:effectLst/>
                        </a:rPr>
                        <a:t>KCS-501.4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r h="440819">
                <a:tc>
                  <a:txBody>
                    <a:bodyPr/>
                    <a:lstStyle/>
                    <a:p>
                      <a:pPr algn="ctr">
                        <a:lnSpc>
                          <a:spcPct val="115000"/>
                        </a:lnSpc>
                        <a:spcAft>
                          <a:spcPts val="0"/>
                        </a:spcAft>
                      </a:pPr>
                      <a:r>
                        <a:rPr lang="en-US" sz="1400" cap="small" dirty="0">
                          <a:effectLst/>
                        </a:rPr>
                        <a:t>KCS-501.5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r h="440819">
                <a:tc>
                  <a:txBody>
                    <a:bodyPr/>
                    <a:lstStyle/>
                    <a:p>
                      <a:pPr algn="ctr">
                        <a:lnSpc>
                          <a:spcPct val="115000"/>
                        </a:lnSpc>
                        <a:spcAft>
                          <a:spcPts val="0"/>
                        </a:spcAft>
                      </a:pPr>
                      <a:r>
                        <a:rPr lang="en-US" sz="1400" cap="small" dirty="0">
                          <a:effectLst/>
                        </a:rPr>
                        <a:t>AVG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7"/>
                  </a:ext>
                </a:extLst>
              </a:tr>
            </a:tbl>
          </a:graphicData>
        </a:graphic>
      </p:graphicFrame>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44663A-C89F-F246-842B-8E54B3D27D5C}" type="datetime1">
              <a:rPr lang="en-IN" smtClean="0"/>
              <a:t>17/02/22</a:t>
            </a:fld>
            <a:endParaRPr lang="en-US"/>
          </a:p>
        </p:txBody>
      </p:sp>
      <p:sp>
        <p:nvSpPr>
          <p:cNvPr id="5" name="Footer Placeholder 4"/>
          <p:cNvSpPr>
            <a:spLocks noGrp="1"/>
          </p:cNvSpPr>
          <p:nvPr>
            <p:ph type="ftr" sz="quarter" idx="11"/>
          </p:nvPr>
        </p:nvSpPr>
        <p:spPr>
          <a:xfrm>
            <a:off x="2195736" y="6356350"/>
            <a:ext cx="5472608"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Topic Links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9" name="Rectangle 8"/>
          <p:cNvSpPr/>
          <p:nvPr/>
        </p:nvSpPr>
        <p:spPr>
          <a:xfrm>
            <a:off x="827584" y="1268760"/>
            <a:ext cx="7488832" cy="2031325"/>
          </a:xfrm>
          <a:prstGeom prst="rect">
            <a:avLst/>
          </a:prstGeom>
        </p:spPr>
        <p:txBody>
          <a:bodyPr wrap="square">
            <a:spAutoFit/>
          </a:bodyPr>
          <a:lstStyle/>
          <a:p>
            <a:pPr marL="342900" indent="-342900">
              <a:buAutoNum type="arabicPeriod"/>
            </a:pPr>
            <a:r>
              <a:rPr lang="en-US" dirty="0" smtClean="0">
                <a:hlinkClick r:id="rId2"/>
              </a:rPr>
              <a:t>https://www.geeksforgeeks.org/last-minute-notes-dbms/</a:t>
            </a:r>
            <a:endParaRPr lang="en-US" dirty="0" smtClean="0"/>
          </a:p>
          <a:p>
            <a:pPr marL="342900" indent="-342900">
              <a:buAutoNum type="arabicPeriod"/>
            </a:pPr>
            <a:r>
              <a:rPr lang="en-US" dirty="0" smtClean="0">
                <a:hlinkClick r:id="rId3"/>
              </a:rPr>
              <a:t>https://www.geeksforgeeks.org/quiz-corner-gq/#DBMS%20Mock%20Tests</a:t>
            </a:r>
            <a:endParaRPr lang="en-US" dirty="0" smtClean="0"/>
          </a:p>
          <a:p>
            <a:pPr marL="342900" indent="-342900">
              <a:buAutoNum type="arabicPeriod"/>
            </a:pPr>
            <a:r>
              <a:rPr lang="en-US" dirty="0" smtClean="0">
                <a:hlinkClick r:id="rId4"/>
              </a:rPr>
              <a:t>https://www.geeksforgeeks.org/commonly-asked-dbms-interview-questions/</a:t>
            </a:r>
            <a:endParaRPr lang="en-US" dirty="0" smtClean="0"/>
          </a:p>
          <a:p>
            <a:pPr marL="342900" indent="-342900">
              <a:buAutoNum type="arabicPeriod"/>
            </a:pPr>
            <a:r>
              <a:rPr lang="en-US" dirty="0" smtClean="0">
                <a:hlinkClick r:id="rId5"/>
              </a:rPr>
              <a:t>https://www.geeksforgeeks.org/commonly-asked-dbms-interview-questions-set-2/</a:t>
            </a:r>
            <a:endParaRPr lang="en-US" dirty="0" smtClean="0"/>
          </a:p>
          <a:p>
            <a:pPr marL="342900" indent="-342900">
              <a:buAutoNum type="arabicPeriod"/>
            </a:pPr>
            <a:endParaRPr lang="en-US"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6"/>
          <a:stretch>
            <a:fillRect/>
          </a:stretch>
        </p:blipFill>
        <p:spPr>
          <a:xfrm>
            <a:off x="0" y="0"/>
            <a:ext cx="1384300" cy="785352"/>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2200" dirty="0"/>
              <a:t>The entity relationship set is represented in E-R diagram as</a:t>
            </a:r>
            <a:br>
              <a:rPr lang="en-IN" sz="2200" dirty="0"/>
            </a:br>
            <a:r>
              <a:rPr lang="en-IN" sz="2200" dirty="0"/>
              <a:t>a) Double diamonds</a:t>
            </a:r>
            <a:br>
              <a:rPr lang="en-IN" sz="2200" dirty="0"/>
            </a:br>
            <a:r>
              <a:rPr lang="en-IN" sz="2200" dirty="0"/>
              <a:t>b) Undivided rectangles</a:t>
            </a:r>
            <a:br>
              <a:rPr lang="en-IN" sz="2200" dirty="0"/>
            </a:br>
            <a:r>
              <a:rPr lang="en-IN" sz="2200" dirty="0"/>
              <a:t>c) Dashed lines</a:t>
            </a:r>
            <a:br>
              <a:rPr lang="en-IN" sz="2200" dirty="0"/>
            </a:br>
            <a:r>
              <a:rPr lang="en-IN" sz="2200" b="1" dirty="0"/>
              <a:t>d) Diamond</a:t>
            </a:r>
          </a:p>
          <a:p>
            <a:endParaRPr lang="en-US" sz="2200" b="1" dirty="0"/>
          </a:p>
          <a:p>
            <a:r>
              <a:rPr lang="en-IN" sz="2200" dirty="0"/>
              <a:t>The Rectangles divided into two parts represents</a:t>
            </a:r>
            <a:br>
              <a:rPr lang="en-IN" sz="2200" dirty="0"/>
            </a:br>
            <a:r>
              <a:rPr lang="en-IN" sz="2200" b="1" dirty="0"/>
              <a:t>a) Entity set</a:t>
            </a:r>
            <a:r>
              <a:rPr lang="en-IN" sz="2200" dirty="0"/>
              <a:t/>
            </a:r>
            <a:br>
              <a:rPr lang="en-IN" sz="2200" dirty="0"/>
            </a:br>
            <a:r>
              <a:rPr lang="en-IN" sz="2200" dirty="0"/>
              <a:t>b) Relationship set</a:t>
            </a:r>
            <a:br>
              <a:rPr lang="en-IN" sz="2200" dirty="0"/>
            </a:br>
            <a:r>
              <a:rPr lang="en-IN" sz="2200" dirty="0"/>
              <a:t>c) Attributes of a relationship set</a:t>
            </a:r>
            <a:br>
              <a:rPr lang="en-IN" sz="2200" dirty="0"/>
            </a:br>
            <a:r>
              <a:rPr lang="en-IN" sz="2200" dirty="0"/>
              <a:t>d) Primary key</a:t>
            </a:r>
            <a:endParaRPr lang="en-US" sz="2200" b="1" dirty="0"/>
          </a:p>
        </p:txBody>
      </p:sp>
      <p:sp>
        <p:nvSpPr>
          <p:cNvPr id="4" name="Date Placeholder 3"/>
          <p:cNvSpPr>
            <a:spLocks noGrp="1"/>
          </p:cNvSpPr>
          <p:nvPr>
            <p:ph type="dt" sz="half" idx="10"/>
          </p:nvPr>
        </p:nvSpPr>
        <p:spPr/>
        <p:txBody>
          <a:bodyPr/>
          <a:lstStyle/>
          <a:p>
            <a:fld id="{5A17C7C9-F65C-5042-AFC0-F8039B0AFD31}" type="datetime1">
              <a:rPr lang="en-IN" smtClean="0"/>
              <a:t>17/02/22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MCQ</a:t>
            </a:r>
            <a:r>
              <a:rPr kumimoji="0" lang="en-US" sz="3200" b="1" i="0" u="none" strike="noStrike" kern="1200" cap="none" spc="0" normalizeH="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IN" sz="2200" dirty="0"/>
              <a:t>An entity set that does not have sufficient attributes to form a primary key is termed a __________</a:t>
            </a:r>
            <a:br>
              <a:rPr lang="en-IN" sz="2200" dirty="0"/>
            </a:br>
            <a:r>
              <a:rPr lang="en-IN" sz="2200" dirty="0"/>
              <a:t>a) Strong entity set</a:t>
            </a:r>
            <a:br>
              <a:rPr lang="en-IN" sz="2200" dirty="0"/>
            </a:br>
            <a:r>
              <a:rPr lang="en-IN" sz="2200" dirty="0"/>
              <a:t>b) Variant set</a:t>
            </a:r>
            <a:br>
              <a:rPr lang="en-IN" sz="2200" dirty="0"/>
            </a:br>
            <a:r>
              <a:rPr lang="en-IN" sz="2200" b="1" dirty="0"/>
              <a:t>c) Weak entity set</a:t>
            </a:r>
            <a:r>
              <a:rPr lang="en-IN" sz="2200" dirty="0"/>
              <a:t/>
            </a:r>
            <a:br>
              <a:rPr lang="en-IN" sz="2200" dirty="0"/>
            </a:br>
            <a:r>
              <a:rPr lang="en-IN" sz="2200" dirty="0"/>
              <a:t>d) Variable set</a:t>
            </a:r>
          </a:p>
          <a:p>
            <a:endParaRPr lang="en-US" sz="2200" dirty="0"/>
          </a:p>
          <a:p>
            <a:r>
              <a:rPr lang="en-IN" sz="2200" dirty="0"/>
              <a:t>What term is used to refer to a specific record in your music database; for instance; information stored about a specific album?</a:t>
            </a:r>
            <a:br>
              <a:rPr lang="en-IN" sz="2200" dirty="0"/>
            </a:br>
            <a:r>
              <a:rPr lang="en-IN" sz="2200" dirty="0"/>
              <a:t>a) Relation</a:t>
            </a:r>
            <a:br>
              <a:rPr lang="en-IN" sz="2200" dirty="0"/>
            </a:br>
            <a:r>
              <a:rPr lang="en-IN" sz="2200" b="1" dirty="0"/>
              <a:t>b) Instance</a:t>
            </a:r>
            <a:r>
              <a:rPr lang="en-IN" sz="2200" dirty="0"/>
              <a:t/>
            </a:r>
            <a:br>
              <a:rPr lang="en-IN" sz="2200" dirty="0"/>
            </a:br>
            <a:r>
              <a:rPr lang="en-IN" sz="2200" dirty="0"/>
              <a:t>c) Table</a:t>
            </a:r>
            <a:br>
              <a:rPr lang="en-IN" sz="2200" dirty="0"/>
            </a:br>
            <a:r>
              <a:rPr lang="en-IN" sz="2200" dirty="0"/>
              <a:t>d) Column</a:t>
            </a:r>
            <a:endParaRPr lang="en-US" sz="2200" dirty="0"/>
          </a:p>
        </p:txBody>
      </p:sp>
      <p:sp>
        <p:nvSpPr>
          <p:cNvPr id="4" name="Date Placeholder 3"/>
          <p:cNvSpPr>
            <a:spLocks noGrp="1"/>
          </p:cNvSpPr>
          <p:nvPr>
            <p:ph type="dt" sz="half" idx="10"/>
          </p:nvPr>
        </p:nvSpPr>
        <p:spPr/>
        <p:txBody>
          <a:bodyPr/>
          <a:lstStyle/>
          <a:p>
            <a:fld id="{1DB88B4D-72C4-0E4E-A350-4F72A15A74DB}" type="datetime1">
              <a:rPr lang="en-IN" smtClean="0"/>
              <a:t>17/02/22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MCQ</a:t>
            </a:r>
            <a:r>
              <a:rPr kumimoji="0" lang="en-US" sz="3200" b="1" i="0" u="none" strike="noStrike" kern="1200" cap="none" spc="0" normalizeH="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2913767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309A53-C8A4-1944-8D64-5E4130A9E2FB}" type="datetime1">
              <a:rPr lang="en-IN" smtClean="0"/>
              <a:t>17/02/22</a:t>
            </a:fld>
            <a:endParaRPr lang="en-US"/>
          </a:p>
        </p:txBody>
      </p:sp>
      <p:sp>
        <p:nvSpPr>
          <p:cNvPr id="5" name="Footer Placeholder 4"/>
          <p:cNvSpPr>
            <a:spLocks noGrp="1"/>
          </p:cNvSpPr>
          <p:nvPr>
            <p:ph type="ftr" sz="quarter" idx="11"/>
          </p:nvPr>
        </p:nvSpPr>
        <p:spPr>
          <a:xfrm>
            <a:off x="2483768" y="6356350"/>
            <a:ext cx="504056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Glossary Questions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9" name="Rectangle 8"/>
          <p:cNvSpPr/>
          <p:nvPr/>
        </p:nvSpPr>
        <p:spPr>
          <a:xfrm>
            <a:off x="683568" y="1412776"/>
            <a:ext cx="7992888" cy="2677656"/>
          </a:xfrm>
          <a:prstGeom prst="rect">
            <a:avLst/>
          </a:prstGeom>
        </p:spPr>
        <p:txBody>
          <a:bodyPr wrap="square">
            <a:spAutoFit/>
          </a:bodyPr>
          <a:lstStyle/>
          <a:p>
            <a:pPr marL="342900" indent="-342900">
              <a:buFont typeface="+mj-lt"/>
              <a:buAutoNum type="arabicPeriod"/>
            </a:pPr>
            <a:r>
              <a:rPr lang="en-US" sz="2400" dirty="0" smtClean="0"/>
              <a:t> What are the features of Database language?</a:t>
            </a:r>
          </a:p>
          <a:p>
            <a:pPr marL="342900" indent="-342900">
              <a:buFont typeface="+mj-lt"/>
              <a:buAutoNum type="arabicPeriod"/>
            </a:pPr>
            <a:r>
              <a:rPr lang="en-US" sz="2400" dirty="0" smtClean="0"/>
              <a:t> What do database languages do?</a:t>
            </a:r>
          </a:p>
          <a:p>
            <a:pPr marL="342900" indent="-342900">
              <a:buFont typeface="+mj-lt"/>
              <a:buAutoNum type="arabicPeriod"/>
            </a:pPr>
            <a:r>
              <a:rPr lang="en-US" sz="2400" dirty="0" smtClean="0"/>
              <a:t> Define database model.</a:t>
            </a:r>
          </a:p>
          <a:p>
            <a:pPr marL="342900" indent="-342900">
              <a:buFont typeface="+mj-lt"/>
              <a:buAutoNum type="arabicPeriod"/>
            </a:pPr>
            <a:r>
              <a:rPr lang="en-US" sz="2400" dirty="0" smtClean="0"/>
              <a:t> What is SQL?</a:t>
            </a:r>
          </a:p>
          <a:p>
            <a:pPr marL="342900" indent="-342900">
              <a:buFont typeface="+mj-lt"/>
              <a:buAutoNum type="arabicPeriod"/>
            </a:pPr>
            <a:r>
              <a:rPr lang="en-US" sz="2400" dirty="0" smtClean="0"/>
              <a:t> Enlist the various relationships of database.</a:t>
            </a:r>
          </a:p>
          <a:p>
            <a:pPr marL="342900" indent="-342900">
              <a:buFont typeface="+mj-lt"/>
              <a:buAutoNum type="arabicPeriod"/>
            </a:pPr>
            <a:r>
              <a:rPr lang="en-US" sz="2400" dirty="0" smtClean="0"/>
              <a:t> Define DDL and DML.</a:t>
            </a:r>
          </a:p>
          <a:p>
            <a:pPr marL="342900" indent="-342900">
              <a:buFont typeface="+mj-lt"/>
              <a:buAutoNum type="arabicPeriod"/>
            </a:pPr>
            <a:r>
              <a:rPr lang="en-US" sz="2400" dirty="0" smtClean="0"/>
              <a:t> Enlist some commands of DDL.</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hlinkClick r:id="rId2"/>
              </a:rPr>
              <a:t>http://www.aktuonline.com/papers/btech-cs-5-sem-data-base-management-system-KCS501-2020.pdf</a:t>
            </a:r>
            <a:endParaRPr lang="en-US" sz="2200" dirty="0">
              <a:hlinkClick r:id="rId3"/>
            </a:endParaRPr>
          </a:p>
          <a:p>
            <a:pPr algn="just"/>
            <a:r>
              <a:rPr lang="en-US" sz="2200" dirty="0">
                <a:hlinkClick r:id="rId3"/>
              </a:rPr>
              <a:t>http://www.aktuonline.com/papers/btech-cs-5-sem-database-management-system-KCS-501-2018-19.pdf</a:t>
            </a:r>
            <a:endParaRPr lang="en-US" sz="2200" dirty="0"/>
          </a:p>
          <a:p>
            <a:pPr algn="just"/>
            <a:r>
              <a:rPr lang="en-US" sz="2200" dirty="0">
                <a:hlinkClick r:id="rId4"/>
              </a:rPr>
              <a:t>http://www.aktuonline.com/papers/btech-cs-5-sem-database-management-system-ncs-502-2017-18.pdf</a:t>
            </a:r>
            <a:endParaRPr lang="en-US" sz="2200" dirty="0"/>
          </a:p>
          <a:p>
            <a:pPr algn="just"/>
            <a:r>
              <a:rPr lang="en-US" sz="2200" dirty="0">
                <a:hlinkClick r:id="rId5"/>
              </a:rPr>
              <a:t>http://www.aktuonline.com/papers/btech-cs-5-sem-database-management-system-ncs-502-2016-17.pdf</a:t>
            </a:r>
            <a:endParaRPr lang="en-US" sz="2200" dirty="0"/>
          </a:p>
        </p:txBody>
      </p:sp>
      <p:sp>
        <p:nvSpPr>
          <p:cNvPr id="4" name="Date Placeholder 3"/>
          <p:cNvSpPr>
            <a:spLocks noGrp="1"/>
          </p:cNvSpPr>
          <p:nvPr>
            <p:ph type="dt" sz="half" idx="10"/>
          </p:nvPr>
        </p:nvSpPr>
        <p:spPr/>
        <p:txBody>
          <a:bodyPr/>
          <a:lstStyle/>
          <a:p>
            <a:fld id="{F701CFA5-D5FE-CC41-BF67-C2CA250DD393}" type="datetime1">
              <a:rPr lang="en-IN" smtClean="0"/>
              <a:t>17/02/22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Old</a:t>
            </a:r>
            <a:r>
              <a:rPr kumimoji="0" lang="en-US" sz="3200" b="1" i="0" u="none" strike="noStrike" kern="1200" cap="none" spc="0" normalizeH="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6"/>
          <a:stretch>
            <a:fillRect/>
          </a:stretch>
        </p:blipFill>
        <p:spPr>
          <a:xfrm>
            <a:off x="0" y="0"/>
            <a:ext cx="1384300" cy="785352"/>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pPr algn="just"/>
            <a:r>
              <a:rPr lang="en-US" sz="2200" dirty="0"/>
              <a:t>Explain types of attributes in ER diagram.</a:t>
            </a:r>
          </a:p>
          <a:p>
            <a:pPr algn="just"/>
            <a:r>
              <a:rPr lang="en-US" sz="2200" dirty="0"/>
              <a:t>Explain the difference between a weak and a strong entity set with example.</a:t>
            </a:r>
          </a:p>
          <a:p>
            <a:pPr algn="just"/>
            <a:r>
              <a:rPr lang="en-US" sz="2200" dirty="0"/>
              <a:t>Discuss three level of abstractions or schemas architecture of DBMS. </a:t>
            </a:r>
          </a:p>
          <a:p>
            <a:pPr algn="just"/>
            <a:r>
              <a:rPr lang="en-US" sz="2200" dirty="0"/>
              <a:t>Define constraint and its types in DBMS.</a:t>
            </a:r>
          </a:p>
          <a:p>
            <a:pPr algn="just"/>
            <a:r>
              <a:rPr lang="en-US" sz="2200" dirty="0"/>
              <a:t>Compare Generalization, Specialization and aggregation with suitable examples. </a:t>
            </a:r>
          </a:p>
          <a:p>
            <a:pPr algn="just"/>
            <a:r>
              <a:rPr lang="en-US" sz="2200" dirty="0"/>
              <a:t>Draw overall structure of DBMS and explain its components in brief.</a:t>
            </a:r>
          </a:p>
          <a:p>
            <a:pPr algn="just"/>
            <a:r>
              <a:rPr lang="en-IN" sz="2200" dirty="0"/>
              <a:t>Construct an E-R diagram for a hospital with a set of patients and a set of medical doctors. Associated with each patient, a log of the various tests and examinations conducted.</a:t>
            </a:r>
            <a:endParaRPr lang="en-US" sz="2200" dirty="0"/>
          </a:p>
          <a:p>
            <a:pPr algn="just"/>
            <a:r>
              <a:rPr lang="en-US" sz="2200" dirty="0"/>
              <a:t> </a:t>
            </a:r>
          </a:p>
        </p:txBody>
      </p:sp>
      <p:sp>
        <p:nvSpPr>
          <p:cNvPr id="4" name="Date Placeholder 3"/>
          <p:cNvSpPr>
            <a:spLocks noGrp="1"/>
          </p:cNvSpPr>
          <p:nvPr>
            <p:ph type="dt" sz="half" idx="10"/>
          </p:nvPr>
        </p:nvSpPr>
        <p:spPr/>
        <p:txBody>
          <a:bodyPr/>
          <a:lstStyle/>
          <a:p>
            <a:fld id="{C11DA793-51E1-2247-A000-FEF48AF9784F}" type="datetime1">
              <a:rPr lang="en-IN" smtClean="0"/>
              <a:t>17/02/22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0BF64B-6C16-A54B-87ED-EE44A95354EE}" type="datetime1">
              <a:rPr lang="en-IN" smtClean="0"/>
              <a:t>17/02/22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3200" b="1" dirty="0" smtClean="0">
                <a:effectLst>
                  <a:outerShdw blurRad="38100" dist="38100" dir="2700000" algn="tl">
                    <a:srgbClr val="000000">
                      <a:alpha val="43137"/>
                    </a:srgbClr>
                  </a:outerShdw>
                </a:effectLst>
              </a:rPr>
              <a:t>Recap of Unit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idx="1"/>
          </p:nvPr>
        </p:nvSpPr>
        <p:spPr>
          <a:xfrm>
            <a:off x="533400" y="1143000"/>
            <a:ext cx="8229600" cy="4525963"/>
          </a:xfrm>
        </p:spPr>
        <p:txBody>
          <a:bodyPr>
            <a:normAutofit/>
          </a:bodyPr>
          <a:lstStyle/>
          <a:p>
            <a:pPr algn="just"/>
            <a:r>
              <a:rPr lang="en-US" sz="2000" dirty="0"/>
              <a:t>Knowledge of database architecture.</a:t>
            </a:r>
          </a:p>
          <a:p>
            <a:pPr algn="just"/>
            <a:endParaRPr lang="en-US" sz="2000" dirty="0"/>
          </a:p>
          <a:p>
            <a:pPr algn="just"/>
            <a:r>
              <a:rPr lang="en-US" sz="2000" dirty="0"/>
              <a:t>Knowledge of Entity Relationship model and its concepts.</a:t>
            </a:r>
          </a:p>
          <a:p>
            <a:pPr algn="just"/>
            <a:endParaRPr lang="en-US" sz="2000" dirty="0"/>
          </a:p>
          <a:p>
            <a:pPr algn="just"/>
            <a:r>
              <a:rPr lang="en-US" sz="2000" dirty="0" err="1"/>
              <a:t>Databse</a:t>
            </a:r>
            <a:r>
              <a:rPr lang="en-US" sz="2000" dirty="0"/>
              <a:t> V/S File system.</a:t>
            </a:r>
          </a:p>
          <a:p>
            <a:pPr algn="just"/>
            <a:endParaRPr lang="en-US" sz="2000" dirty="0"/>
          </a:p>
          <a:p>
            <a:pPr algn="just"/>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83DF52-EEB9-D64E-A8AB-858E7D9B9C91}" type="datetime1">
              <a:rPr lang="en-IN" smtClean="0"/>
              <a:t>17/02/22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E123D7-8D11-D341-82C8-2D5B670CE6D5}" type="datetime1">
              <a:rPr lang="en-IN" smtClean="0"/>
              <a:t>17/02/22</a:t>
            </a:fld>
            <a:endParaRPr lang="en-US"/>
          </a:p>
        </p:txBody>
      </p:sp>
      <p:sp>
        <p:nvSpPr>
          <p:cNvPr id="5" name="Footer Placeholder 4"/>
          <p:cNvSpPr>
            <a:spLocks noGrp="1"/>
          </p:cNvSpPr>
          <p:nvPr>
            <p:ph type="ftr" sz="quarter" idx="11"/>
          </p:nvPr>
        </p:nvSpPr>
        <p:spPr>
          <a:xfrm>
            <a:off x="2195736" y="6356350"/>
            <a:ext cx="576064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Program Educational Objectives (PEOs)</a:t>
            </a:r>
            <a:endParaRPr lang="en-US" sz="3200" b="1"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6642F2-4413-6041-8579-C393AE3B4F8D}" type="datetime1">
              <a:rPr lang="en-IN" smtClean="0"/>
              <a:t>17/02/22</a:t>
            </a:fld>
            <a:endParaRPr lang="en-US"/>
          </a:p>
        </p:txBody>
      </p:sp>
      <p:sp>
        <p:nvSpPr>
          <p:cNvPr id="5" name="Footer Placeholder 4"/>
          <p:cNvSpPr>
            <a:spLocks noGrp="1"/>
          </p:cNvSpPr>
          <p:nvPr>
            <p:ph type="ftr" sz="quarter" idx="11"/>
          </p:nvPr>
        </p:nvSpPr>
        <p:spPr>
          <a:xfrm>
            <a:off x="2051720" y="6356350"/>
            <a:ext cx="576064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Result Analysis</a:t>
            </a:r>
            <a:endParaRPr lang="en-US" sz="3200" b="1"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200" b="1"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904AE508-C504-5247-9A0B-77CF67F576D9}" type="datetime1">
              <a:rPr lang="en-IN" smtClean="0">
                <a:solidFill>
                  <a:schemeClr val="tx1"/>
                </a:solidFill>
              </a:rPr>
              <a:t>17/02/22</a:t>
            </a:fld>
            <a:endParaRPr lang="en-US" dirty="0">
              <a:solidFill>
                <a:schemeClr val="tx1"/>
              </a:solidFill>
            </a:endParaRPr>
          </a:p>
        </p:txBody>
      </p:sp>
      <p:sp>
        <p:nvSpPr>
          <p:cNvPr id="11" name="Footer Placeholder 10">
            <a:extLst>
              <a:ext uri="{FF2B5EF4-FFF2-40B4-BE49-F238E27FC236}">
                <a16:creationId xmlns:a16="http://schemas.microsoft.com/office/drawing/2014/main" xmlns="" id="{36A70B1D-918E-44EC-9C09-C68DF7FA411C}"/>
              </a:ext>
            </a:extLst>
          </p:cNvPr>
          <p:cNvSpPr>
            <a:spLocks noGrp="1"/>
          </p:cNvSpPr>
          <p:nvPr>
            <p:ph type="ftr" sz="quarter" idx="11"/>
          </p:nvPr>
        </p:nvSpPr>
        <p:spPr>
          <a:xfrm>
            <a:off x="3124200" y="6356350"/>
            <a:ext cx="3948130" cy="365125"/>
          </a:xfrm>
        </p:spPr>
        <p:txBody>
          <a:bodyPr/>
          <a:lstStyle/>
          <a:p>
            <a:r>
              <a:rPr lang="mr-IN" smtClean="0"/>
              <a:t>Roshan Jameel         ACSAI-0402 and DBMS                Unit-1</a:t>
            </a:r>
            <a:endParaRPr lang="en-US" dirty="0"/>
          </a:p>
        </p:txBody>
      </p:sp>
      <p:pic>
        <p:nvPicPr>
          <p:cNvPr id="7" name="Picture 6">
            <a:extLst>
              <a:ext uri="{FF2B5EF4-FFF2-40B4-BE49-F238E27FC236}">
                <a16:creationId xmlns:a16="http://schemas.microsoft.com/office/drawing/2014/main" xmlns="" id="{205EA77E-DEF1-B545-8A3A-F076C4FAE629}"/>
              </a:ext>
            </a:extLst>
          </p:cNvPr>
          <p:cNvPicPr>
            <a:picLocks noChangeAspect="1"/>
          </p:cNvPicPr>
          <p:nvPr/>
        </p:nvPicPr>
        <p:blipFill>
          <a:blip r:embed="rId3"/>
          <a:stretch>
            <a:fillRect/>
          </a:stretch>
        </p:blipFill>
        <p:spPr>
          <a:xfrm>
            <a:off x="933450" y="844550"/>
            <a:ext cx="7277100" cy="5168900"/>
          </a:xfrm>
          <a:prstGeom prst="rect">
            <a:avLst/>
          </a:prstGeom>
        </p:spPr>
      </p:pic>
      <p:pic>
        <p:nvPicPr>
          <p:cNvPr id="9" name="Picture 8">
            <a:extLst>
              <a:ext uri="{FF2B5EF4-FFF2-40B4-BE49-F238E27FC236}">
                <a16:creationId xmlns:a16="http://schemas.microsoft.com/office/drawing/2014/main" xmlns="" id="{62829486-2894-F343-8A4B-BCB5011C169E}"/>
              </a:ext>
            </a:extLst>
          </p:cNvPr>
          <p:cNvPicPr>
            <a:picLocks noChangeAspect="1"/>
          </p:cNvPicPr>
          <p:nvPr/>
        </p:nvPicPr>
        <p:blipFill>
          <a:blip r:embed="rId4"/>
          <a:stretch>
            <a:fillRect/>
          </a:stretch>
        </p:blipFill>
        <p:spPr>
          <a:xfrm>
            <a:off x="0" y="0"/>
            <a:ext cx="1285852" cy="857232"/>
          </a:xfrm>
          <a:prstGeom prst="rect">
            <a:avLst/>
          </a:prstGeom>
        </p:spPr>
      </p:pic>
    </p:spTree>
    <p:extLst>
      <p:ext uri="{BB962C8B-B14F-4D97-AF65-F5344CB8AC3E}">
        <p14:creationId xmlns:p14="http://schemas.microsoft.com/office/powerpoint/2010/main" val="28175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200" b="1" dirty="0">
                <a:solidFill>
                  <a:schemeClr val="tx1"/>
                </a:solidFill>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985075DB-7E20-AA47-9BCD-32245E590FF7}" type="datetime1">
              <a:rPr lang="en-IN" smtClean="0">
                <a:solidFill>
                  <a:schemeClr val="tx1"/>
                </a:solidFill>
              </a:rPr>
              <a:t>17/02/22</a:t>
            </a:fld>
            <a:endParaRPr lang="en-US" dirty="0">
              <a:solidFill>
                <a:schemeClr val="tx1"/>
              </a:solidFill>
            </a:endParaRPr>
          </a:p>
        </p:txBody>
      </p:sp>
      <p:sp>
        <p:nvSpPr>
          <p:cNvPr id="11" name="Footer Placeholder 10">
            <a:extLst>
              <a:ext uri="{FF2B5EF4-FFF2-40B4-BE49-F238E27FC236}">
                <a16:creationId xmlns:a16="http://schemas.microsoft.com/office/drawing/2014/main" xmlns="" id="{36A70B1D-918E-44EC-9C09-C68DF7FA411C}"/>
              </a:ext>
            </a:extLst>
          </p:cNvPr>
          <p:cNvSpPr>
            <a:spLocks noGrp="1"/>
          </p:cNvSpPr>
          <p:nvPr>
            <p:ph type="ftr" sz="quarter" idx="11"/>
          </p:nvPr>
        </p:nvSpPr>
        <p:spPr>
          <a:xfrm>
            <a:off x="3124200" y="6356350"/>
            <a:ext cx="4091006" cy="365125"/>
          </a:xfrm>
        </p:spPr>
        <p:txBody>
          <a:bodyPr/>
          <a:lstStyle/>
          <a:p>
            <a:r>
              <a:rPr lang="mr-IN" smtClean="0"/>
              <a:t>Roshan Jameel         ACSAI-0402 and DBMS                Unit-1</a:t>
            </a:r>
            <a:endParaRPr lang="en-US" dirty="0"/>
          </a:p>
        </p:txBody>
      </p:sp>
      <p:graphicFrame>
        <p:nvGraphicFramePr>
          <p:cNvPr id="3" name="Table 2">
            <a:extLst>
              <a:ext uri="{FF2B5EF4-FFF2-40B4-BE49-F238E27FC236}">
                <a16:creationId xmlns:a16="http://schemas.microsoft.com/office/drawing/2014/main" xmlns="" id="{DDD6825B-064F-084A-91C0-2417B0843538}"/>
              </a:ext>
            </a:extLst>
          </p:cNvPr>
          <p:cNvGraphicFramePr>
            <a:graphicFrameLocks noGrp="1"/>
          </p:cNvGraphicFramePr>
          <p:nvPr>
            <p:extLst>
              <p:ext uri="{D42A27DB-BD31-4B8C-83A1-F6EECF244321}">
                <p14:modId xmlns:p14="http://schemas.microsoft.com/office/powerpoint/2010/main" val="1775560576"/>
              </p:ext>
            </p:extLst>
          </p:nvPr>
        </p:nvGraphicFramePr>
        <p:xfrm>
          <a:off x="1269156" y="838200"/>
          <a:ext cx="7189045" cy="5500583"/>
        </p:xfrm>
        <a:graphic>
          <a:graphicData uri="http://schemas.openxmlformats.org/drawingml/2006/table">
            <a:tbl>
              <a:tblPr firstRow="1" firstCol="1" bandRow="1">
                <a:tableStyleId>{5C22544A-7EE6-4342-B048-85BDC9FD1C3A}</a:tableStyleId>
              </a:tblPr>
              <a:tblGrid>
                <a:gridCol w="369667">
                  <a:extLst>
                    <a:ext uri="{9D8B030D-6E8A-4147-A177-3AD203B41FA5}">
                      <a16:colId xmlns:a16="http://schemas.microsoft.com/office/drawing/2014/main" xmlns="" val="3904463951"/>
                    </a:ext>
                  </a:extLst>
                </a:gridCol>
                <a:gridCol w="467848">
                  <a:extLst>
                    <a:ext uri="{9D8B030D-6E8A-4147-A177-3AD203B41FA5}">
                      <a16:colId xmlns:a16="http://schemas.microsoft.com/office/drawing/2014/main" xmlns="" val="382194311"/>
                    </a:ext>
                  </a:extLst>
                </a:gridCol>
                <a:gridCol w="4990158">
                  <a:extLst>
                    <a:ext uri="{9D8B030D-6E8A-4147-A177-3AD203B41FA5}">
                      <a16:colId xmlns:a16="http://schemas.microsoft.com/office/drawing/2014/main" xmlns="" val="2326716346"/>
                    </a:ext>
                  </a:extLst>
                </a:gridCol>
                <a:gridCol w="795341">
                  <a:extLst>
                    <a:ext uri="{9D8B030D-6E8A-4147-A177-3AD203B41FA5}">
                      <a16:colId xmlns:a16="http://schemas.microsoft.com/office/drawing/2014/main" xmlns="" val="780519470"/>
                    </a:ext>
                  </a:extLst>
                </a:gridCol>
                <a:gridCol w="566031">
                  <a:extLst>
                    <a:ext uri="{9D8B030D-6E8A-4147-A177-3AD203B41FA5}">
                      <a16:colId xmlns:a16="http://schemas.microsoft.com/office/drawing/2014/main" xmlns="" val="746072801"/>
                    </a:ext>
                  </a:extLst>
                </a:gridCol>
              </a:tblGrid>
              <a:tr h="91536">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03623823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841590961"/>
                  </a:ext>
                </a:extLst>
              </a:tr>
              <a:tr h="173825">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76928812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25830015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2350723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687040617"/>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0879452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4087435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1746902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75855397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43698463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50507980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06259841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655283994"/>
                  </a:ext>
                </a:extLst>
              </a:tr>
              <a:tr h="9153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49031790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98842250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64114778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68083359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80809253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34954328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97579628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05930127"/>
                  </a:ext>
                </a:extLst>
              </a:tr>
              <a:tr h="301525">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332122905"/>
                  </a:ext>
                </a:extLst>
              </a:tr>
              <a:tr h="9153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840196487"/>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510015063"/>
                  </a:ext>
                </a:extLst>
              </a:tr>
              <a:tr h="9153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449683749"/>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384649017"/>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59726844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8327915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560087403"/>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126491731"/>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528500548"/>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612423086"/>
                  </a:ext>
                </a:extLst>
              </a:tr>
              <a:tr h="9153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788619013"/>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277044899"/>
                  </a:ext>
                </a:extLst>
              </a:tr>
              <a:tr h="173825">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8255577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02713805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6094145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989911954"/>
                  </a:ext>
                </a:extLst>
              </a:tr>
              <a:tr h="9153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05945121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69325499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98796788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015798895"/>
                  </a:ext>
                </a:extLst>
              </a:tr>
              <a:tr h="9153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3141507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204278485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60808464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417109019"/>
                  </a:ext>
                </a:extLst>
              </a:tr>
              <a:tr h="9153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91105523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51448950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63932086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6465669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3843233770"/>
                  </a:ext>
                </a:extLst>
              </a:tr>
              <a:tr h="9153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415280818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907290766"/>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402922435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xmlns="" val="1577907657"/>
                  </a:ext>
                </a:extLst>
              </a:tr>
            </a:tbl>
          </a:graphicData>
        </a:graphic>
      </p:graphicFrame>
      <p:pic>
        <p:nvPicPr>
          <p:cNvPr id="9" name="Picture 8">
            <a:extLst>
              <a:ext uri="{FF2B5EF4-FFF2-40B4-BE49-F238E27FC236}">
                <a16:creationId xmlns:a16="http://schemas.microsoft.com/office/drawing/2014/main" xmlns="" id="{D7FF1400-E667-CB49-9A29-B7225C044D28}"/>
              </a:ext>
            </a:extLst>
          </p:cNvPr>
          <p:cNvPicPr>
            <a:picLocks noChangeAspect="1"/>
          </p:cNvPicPr>
          <p:nvPr/>
        </p:nvPicPr>
        <p:blipFill>
          <a:blip r:embed="rId3"/>
          <a:stretch>
            <a:fillRect/>
          </a:stretch>
        </p:blipFill>
        <p:spPr>
          <a:xfrm>
            <a:off x="0" y="-27448"/>
            <a:ext cx="1384300" cy="812800"/>
          </a:xfrm>
          <a:prstGeom prst="rect">
            <a:avLst/>
          </a:prstGeom>
        </p:spPr>
      </p:pic>
    </p:spTree>
    <p:extLst>
      <p:ext uri="{BB962C8B-B14F-4D97-AF65-F5344CB8AC3E}">
        <p14:creationId xmlns:p14="http://schemas.microsoft.com/office/powerpoint/2010/main" val="399543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63C902-8CFF-5246-9596-2E869DBEF12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Prerequisite and Recap</a:t>
            </a:r>
          </a:p>
        </p:txBody>
      </p:sp>
      <p:sp>
        <p:nvSpPr>
          <p:cNvPr id="9" name="Content Placeholder 2"/>
          <p:cNvSpPr>
            <a:spLocks noGrp="1"/>
          </p:cNvSpPr>
          <p:nvPr>
            <p:ph idx="1"/>
          </p:nvPr>
        </p:nvSpPr>
        <p:spPr>
          <a:xfrm>
            <a:off x="533400" y="1143000"/>
            <a:ext cx="8229600" cy="4525963"/>
          </a:xfrm>
        </p:spPr>
        <p:txBody>
          <a:bodyPr>
            <a:noAutofit/>
          </a:bodyPr>
          <a:lstStyle/>
          <a:p>
            <a:pPr algn="just"/>
            <a:r>
              <a:rPr lang="en-US" sz="2400" dirty="0" smtClean="0"/>
              <a:t>There is No prerequisite for learning DBMS from scratch although having basic knowledge of discrete mathematics and data structure is added advantage. </a:t>
            </a:r>
          </a:p>
          <a:p>
            <a:pPr algn="just"/>
            <a:r>
              <a:rPr lang="en-US" sz="2400" dirty="0" smtClean="0"/>
              <a:t> Having knowledge of basic mathematics like - SUM, DIFFERENCE, AVERAGE, MEAN, MEDIAN, MODE, etc will definitely be a plus point.</a:t>
            </a:r>
          </a:p>
          <a:p>
            <a:pPr algn="just"/>
            <a:r>
              <a:rPr lang="en-US" sz="2400" dirty="0" smtClean="0"/>
              <a:t>Having knowledge on Set Theory will help.</a:t>
            </a:r>
          </a:p>
          <a:p>
            <a:pPr algn="just"/>
            <a:r>
              <a:rPr lang="en-US" sz="2400" dirty="0" smtClean="0"/>
              <a:t>The </a:t>
            </a:r>
            <a:r>
              <a:rPr lang="en-US" sz="2400" dirty="0"/>
              <a:t>proper understanding of data </a:t>
            </a:r>
            <a:r>
              <a:rPr lang="en-US" sz="2400" dirty="0" smtClean="0"/>
              <a:t>structures</a:t>
            </a:r>
            <a:r>
              <a:rPr lang="en-US" sz="2400" dirty="0"/>
              <a:t> </a:t>
            </a:r>
            <a:r>
              <a:rPr lang="en-US" sz="2400" dirty="0" smtClean="0"/>
              <a:t>(B and B+ trees) </a:t>
            </a:r>
            <a:r>
              <a:rPr lang="en-US" sz="2400" dirty="0"/>
              <a:t>will help you to understand the DBMS quickly.</a:t>
            </a:r>
          </a:p>
          <a:p>
            <a:pPr algn="just">
              <a:buNone/>
            </a:pPr>
            <a:endParaRPr 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528338-BA8C-2B41-9DA8-ADF514EFEE4E}" type="datetime1">
              <a:rPr lang="en-IN" smtClean="0">
                <a:solidFill>
                  <a:prstClr val="black">
                    <a:tint val="75000"/>
                  </a:prstClr>
                </a:solidFill>
              </a:rPr>
              <a:t>17/02/22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mr-IN" smtClean="0">
                <a:solidFill>
                  <a:prstClr val="black">
                    <a:tint val="75000"/>
                  </a:prstClr>
                </a:solidFill>
              </a:rPr>
              <a:t>Roshan Jameel         ACSAI-0402 and DBMS                Unit-1</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2</a:t>
            </a:fld>
            <a:endParaRPr lang="en-US" dirty="0">
              <a:solidFill>
                <a:prstClr val="black">
                  <a:tint val="75000"/>
                </a:prstClr>
              </a:solidFill>
            </a:endParaRPr>
          </a:p>
        </p:txBody>
      </p:sp>
      <p:pic>
        <p:nvPicPr>
          <p:cNvPr id="7" name="Picture 6"/>
          <p:cNvPicPr>
            <a:picLocks noChangeAspect="1"/>
          </p:cNvPicPr>
          <p:nvPr/>
        </p:nvPicPr>
        <p:blipFill>
          <a:blip r:embed="rId2"/>
          <a:stretch>
            <a:fillRect/>
          </a:stretch>
        </p:blipFill>
        <p:spPr>
          <a:xfrm>
            <a:off x="6300192" y="1844824"/>
            <a:ext cx="2319799" cy="2821773"/>
          </a:xfrm>
          <a:prstGeom prst="rect">
            <a:avLst/>
          </a:prstGeom>
        </p:spPr>
      </p:pic>
      <p:sp>
        <p:nvSpPr>
          <p:cNvPr id="8" name="TextBox 7"/>
          <p:cNvSpPr txBox="1"/>
          <p:nvPr/>
        </p:nvSpPr>
        <p:spPr>
          <a:xfrm>
            <a:off x="539552" y="1556792"/>
            <a:ext cx="5328592" cy="3785652"/>
          </a:xfrm>
          <a:prstGeom prst="rect">
            <a:avLst/>
          </a:prstGeom>
          <a:noFill/>
        </p:spPr>
        <p:txBody>
          <a:bodyPr wrap="square" rtlCol="0">
            <a:spAutoFit/>
          </a:bodyPr>
          <a:lstStyle/>
          <a:p>
            <a:pPr algn="just"/>
            <a:r>
              <a:rPr lang="en-US" sz="2400" b="1" dirty="0" smtClean="0"/>
              <a:t>Name: </a:t>
            </a:r>
            <a:r>
              <a:rPr lang="en-US" sz="2400" dirty="0" smtClean="0"/>
              <a:t>Roshan Jameel</a:t>
            </a:r>
          </a:p>
          <a:p>
            <a:pPr algn="just"/>
            <a:r>
              <a:rPr lang="en-US" sz="2400" b="1" dirty="0" smtClean="0"/>
              <a:t>Qualification: </a:t>
            </a:r>
            <a:r>
              <a:rPr lang="en-US" sz="2400" dirty="0" smtClean="0"/>
              <a:t>M.Tech (CSE),</a:t>
            </a:r>
            <a:r>
              <a:rPr lang="en-US" sz="2400" dirty="0"/>
              <a:t> Pursuing</a:t>
            </a:r>
            <a:r>
              <a:rPr lang="en-US" sz="2400" dirty="0" smtClean="0"/>
              <a:t> PhD (CSE)</a:t>
            </a:r>
          </a:p>
          <a:p>
            <a:pPr algn="just"/>
            <a:r>
              <a:rPr lang="en-US" sz="2400" b="1" dirty="0" smtClean="0"/>
              <a:t>Area of Research: </a:t>
            </a:r>
            <a:r>
              <a:rPr lang="en-US" sz="2400" dirty="0" smtClean="0"/>
              <a:t>Cloud Computing, Blockchain, Data Security, Artificial Intelligence</a:t>
            </a:r>
          </a:p>
          <a:p>
            <a:pPr algn="just"/>
            <a:r>
              <a:rPr lang="en-US" sz="2400" b="1" dirty="0" smtClean="0"/>
              <a:t>Contact Details:</a:t>
            </a:r>
          </a:p>
          <a:p>
            <a:pPr algn="just"/>
            <a:r>
              <a:rPr lang="en-US" sz="2400" dirty="0" smtClean="0"/>
              <a:t>Email: </a:t>
            </a:r>
            <a:r>
              <a:rPr lang="en-US" sz="2400" dirty="0" smtClean="0">
                <a:hlinkClick r:id="rId3"/>
              </a:rPr>
              <a:t>roshan.jameel@niet.co.in</a:t>
            </a:r>
            <a:endParaRPr lang="en-US" sz="2400" dirty="0" smtClean="0"/>
          </a:p>
          <a:p>
            <a:pPr algn="just"/>
            <a:r>
              <a:rPr lang="en-US" sz="2400" dirty="0" smtClean="0"/>
              <a:t>Phone/</a:t>
            </a:r>
            <a:r>
              <a:rPr lang="en-US" sz="2400" dirty="0" err="1" smtClean="0"/>
              <a:t>Whatsapp</a:t>
            </a:r>
            <a:r>
              <a:rPr lang="en-US" sz="2400" dirty="0" smtClean="0"/>
              <a:t>: </a:t>
            </a:r>
            <a:r>
              <a:rPr lang="en-US" sz="2400" u="sng" dirty="0" smtClean="0"/>
              <a:t>+91 9717168058</a:t>
            </a:r>
          </a:p>
          <a:p>
            <a:pPr algn="just"/>
            <a:endParaRPr lang="en-US" sz="2400" dirty="0"/>
          </a:p>
        </p:txBody>
      </p:sp>
      <p:pic>
        <p:nvPicPr>
          <p:cNvPr id="9" name="Picture 8"/>
          <p:cNvPicPr>
            <a:picLocks noChangeAspect="1"/>
          </p:cNvPicPr>
          <p:nvPr/>
        </p:nvPicPr>
        <p:blipFill>
          <a:blip r:embed="rId4"/>
          <a:stretch>
            <a:fillRect/>
          </a:stretch>
        </p:blipFill>
        <p:spPr>
          <a:xfrm>
            <a:off x="9199" y="44624"/>
            <a:ext cx="1538465" cy="901865"/>
          </a:xfrm>
          <a:prstGeom prst="rect">
            <a:avLst/>
          </a:prstGeom>
        </p:spPr>
      </p:pic>
      <p:sp>
        <p:nvSpPr>
          <p:cNvPr id="10"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Brief Introduction of Faculty</a:t>
            </a:r>
            <a:r>
              <a:rPr kumimoji="0" lang="en-US" sz="3200" b="1" i="0" u="none" strike="noStrike" kern="1200" cap="none" spc="0" normalizeH="0" noProof="0" dirty="0" smtClean="0">
                <a:ln>
                  <a:noFill/>
                </a:ln>
                <a:solidFill>
                  <a:schemeClr val="dk1"/>
                </a:solidFill>
                <a:effectLst/>
                <a:uLnTx/>
                <a:uFillTx/>
                <a:latin typeface="+mn-lt"/>
                <a:ea typeface="+mn-ea"/>
                <a:cs typeface="+mn-cs"/>
              </a:rPr>
              <a:t> member</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val="72081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51F44A-5087-934E-B4E8-7A3DD6507DBC}" type="datetime1">
              <a:rPr lang="en-IN" smtClean="0"/>
              <a:t>17/02/22</a:t>
            </a:fld>
            <a:endParaRPr lang="en-US"/>
          </a:p>
        </p:txBody>
      </p:sp>
      <p:sp>
        <p:nvSpPr>
          <p:cNvPr id="5" name="Footer Placeholder 4"/>
          <p:cNvSpPr>
            <a:spLocks noGrp="1"/>
          </p:cNvSpPr>
          <p:nvPr>
            <p:ph type="ftr" sz="quarter" idx="11"/>
          </p:nvPr>
        </p:nvSpPr>
        <p:spPr>
          <a:xfrm>
            <a:off x="2555776" y="6356350"/>
            <a:ext cx="4824536"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latin typeface="+mn-lt"/>
                <a:ea typeface="+mn-ea"/>
                <a:cs typeface="+mn-cs"/>
              </a:rPr>
              <a:t>Brief Introduction about the Subject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10" name="Rectangle 9"/>
          <p:cNvSpPr/>
          <p:nvPr/>
        </p:nvSpPr>
        <p:spPr>
          <a:xfrm>
            <a:off x="683568" y="1340768"/>
            <a:ext cx="7920880" cy="4093428"/>
          </a:xfrm>
          <a:prstGeom prst="rect">
            <a:avLst/>
          </a:prstGeom>
        </p:spPr>
        <p:txBody>
          <a:bodyPr wrap="square">
            <a:spAutoFit/>
          </a:bodyPr>
          <a:lstStyle/>
          <a:p>
            <a:pPr marL="457200" indent="-457200" algn="just">
              <a:buFont typeface="+mj-lt"/>
              <a:buAutoNum type="arabicPeriod"/>
            </a:pPr>
            <a:r>
              <a:rPr lang="en-US" sz="2000" dirty="0" smtClean="0"/>
              <a:t>A database management system (DBMS) refers to the technology for creating and managing databases. DBMS is a software tool to organize (create, retrieve, update, and manage) data in a database.</a:t>
            </a:r>
          </a:p>
          <a:p>
            <a:pPr marL="457200" indent="-457200" algn="just">
              <a:buFont typeface="+mj-lt"/>
              <a:buAutoNum type="arabicPeriod"/>
            </a:pPr>
            <a:r>
              <a:rPr lang="en-US" sz="2000" dirty="0" smtClean="0"/>
              <a:t>The main aim of a DBMS is to supply a way to store up and retrieve database information that is both convenient and efficient. By data, we mean known facts that can be recorded and that have embedded meaning. </a:t>
            </a:r>
          </a:p>
          <a:p>
            <a:pPr marL="457200" indent="-457200" algn="just">
              <a:buFont typeface="+mj-lt"/>
              <a:buAutoNum type="arabicPeriod"/>
            </a:pPr>
            <a:r>
              <a:rPr lang="en-US" sz="2000" dirty="0" smtClean="0"/>
              <a:t>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endParaRPr lang="en-US" sz="20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E98CBA-CA5E-F348-977A-882C66E1D54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smtClean="0">
                <a:effectLst>
                  <a:outerShdw blurRad="38100" dist="38100" dir="2700000" algn="tl">
                    <a:srgbClr val="000000">
                      <a:alpha val="43137"/>
                    </a:srgbClr>
                  </a:outerShdw>
                </a:effectLst>
              </a:rPr>
              <a:t>Content – Unit 1</a:t>
            </a:r>
            <a:endParaRPr lang="en-US" sz="3200" b="1" dirty="0">
              <a:effectLst>
                <a:outerShdw blurRad="38100" dist="38100" dir="2700000" algn="tl">
                  <a:srgbClr val="000000">
                    <a:alpha val="43137"/>
                  </a:srgbClr>
                </a:outerShdw>
              </a:effectLst>
            </a:endParaRPr>
          </a:p>
        </p:txBody>
      </p:sp>
      <p:sp>
        <p:nvSpPr>
          <p:cNvPr id="9" name="Content Placeholder 2"/>
          <p:cNvSpPr>
            <a:spLocks noGrp="1"/>
          </p:cNvSpPr>
          <p:nvPr>
            <p:ph idx="1"/>
          </p:nvPr>
        </p:nvSpPr>
        <p:spPr>
          <a:xfrm>
            <a:off x="533400" y="1143000"/>
            <a:ext cx="8229600" cy="4525963"/>
          </a:xfrm>
        </p:spPr>
        <p:txBody>
          <a:bodyPr>
            <a:noAutofit/>
          </a:bodyPr>
          <a:lstStyle/>
          <a:p>
            <a:pPr algn="just"/>
            <a:r>
              <a:rPr lang="en-US" sz="2200" dirty="0"/>
              <a:t>Introduction: An overview of database management system, database system Vs file system, Database system concept and architecture, data model schema and instances, data independence and database language and interfaces, data definitions language, </a:t>
            </a:r>
            <a:r>
              <a:rPr lang="en-US" sz="2200" dirty="0" smtClean="0"/>
              <a:t>DML.</a:t>
            </a:r>
            <a:endParaRPr lang="en-US" sz="2200" dirty="0"/>
          </a:p>
          <a:p>
            <a:pPr algn="just"/>
            <a:r>
              <a:rPr lang="en-US" sz="2200" dirty="0" smtClean="0"/>
              <a:t>Data Modeling using the Entity </a:t>
            </a:r>
            <a:r>
              <a:rPr lang="en-US" sz="2200" dirty="0"/>
              <a:t>Relationship Model: ER model concepts, notation for ER diagram, mapping constraints, keys, Concepts of Super Key, candidate key, primary key, Generalization, aggregation, reduction of an ER diagrams to tables, extended ER model, relationship of higher degree</a:t>
            </a:r>
            <a:r>
              <a:rPr lang="en-US" sz="2200" dirty="0" smtClean="0"/>
              <a:t>.</a:t>
            </a:r>
            <a:endParaRPr lang="en-IN" sz="2200" dirty="0"/>
          </a:p>
          <a:p>
            <a:pPr marL="0" indent="0">
              <a:buNone/>
            </a:pPr>
            <a:endParaRPr lang="en-IN" sz="2200" dirty="0"/>
          </a:p>
          <a:p>
            <a:pPr algn="just"/>
            <a:endParaRPr 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845886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39CF483-666B-0E47-8426-3DD0010C5FB6}" type="datetime1">
              <a:rPr lang="en-IN" smtClean="0"/>
              <a:t>17/02/22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3200" b="1" dirty="0" smtClean="0">
                <a:effectLst>
                  <a:outerShdw blurRad="38100" dist="38100" dir="2700000" algn="tl">
                    <a:srgbClr val="000000">
                      <a:alpha val="43137"/>
                    </a:srgbClr>
                  </a:outerShdw>
                </a:effectLst>
              </a:rPr>
              <a:t>Unit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11" name="Rectangle 10"/>
          <p:cNvSpPr/>
          <p:nvPr/>
        </p:nvSpPr>
        <p:spPr>
          <a:xfrm>
            <a:off x="755576" y="1484784"/>
            <a:ext cx="7632848" cy="4093428"/>
          </a:xfrm>
          <a:prstGeom prst="rect">
            <a:avLst/>
          </a:prstGeom>
        </p:spPr>
        <p:txBody>
          <a:bodyPr wrap="square">
            <a:spAutoFit/>
          </a:bodyPr>
          <a:lstStyle/>
          <a:p>
            <a:pPr marL="342900" indent="-342900" algn="just">
              <a:buFont typeface="+mj-lt"/>
              <a:buAutoNum type="arabicPeriod"/>
            </a:pPr>
            <a:r>
              <a:rPr lang="en-US" sz="2000" dirty="0" smtClean="0"/>
              <a:t>The main objectives of database management system are data availability, data integrity, data security, and data independence.</a:t>
            </a:r>
          </a:p>
          <a:p>
            <a:pPr marL="457200" indent="-457200" algn="just">
              <a:buFont typeface="+mj-lt"/>
              <a:buAutoNum type="arabicPeriod"/>
            </a:pPr>
            <a:endParaRPr lang="en-US" sz="2000" dirty="0" smtClean="0"/>
          </a:p>
          <a:p>
            <a:pPr marL="342900" indent="-342900" algn="just">
              <a:buFont typeface="+mj-lt"/>
              <a:buAutoNum type="arabicPeriod"/>
            </a:pPr>
            <a:r>
              <a:rPr lang="en-US" sz="2000" dirty="0" smtClean="0"/>
              <a:t>DDL stands for Data Definition Language. DML stands for Data Manipulation Language. DDL statements are used to create database, schema, constraints, users, tables etc. DML statement is used to insert, update or delete the records.</a:t>
            </a:r>
          </a:p>
          <a:p>
            <a:pPr marL="457200" indent="-457200" algn="just">
              <a:buFont typeface="+mj-lt"/>
              <a:buAutoNum type="arabicPeriod"/>
            </a:pPr>
            <a:endParaRPr lang="en-US" sz="2000" dirty="0" smtClean="0"/>
          </a:p>
          <a:p>
            <a:pPr marL="342900" indent="-342900" algn="just">
              <a:buFont typeface="+mj-lt"/>
              <a:buAutoNum type="arabicPeriod"/>
            </a:pPr>
            <a:r>
              <a:rPr lang="en-US" sz="2000" dirty="0" smtClean="0"/>
              <a:t> ER diagrams are used to analyze existing databases to find and resolve problems in logic or deployment. Drawing the diagram should reveal where it's going wrong. Business information systems: The diagrams are used to design or analyze relational databases used in business processes.</a:t>
            </a:r>
            <a:endParaRPr lang="en-US" sz="2000" dirty="0"/>
          </a:p>
        </p:txBody>
      </p:sp>
      <p:pic>
        <p:nvPicPr>
          <p:cNvPr id="12" name="Picture 11">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altLang="en-US" sz="2200" dirty="0"/>
              <a:t>A very large, integrated collection of </a:t>
            </a:r>
            <a:r>
              <a:rPr lang="en-US" altLang="en-US" sz="2200" dirty="0" smtClean="0"/>
              <a:t>related data</a:t>
            </a:r>
            <a:r>
              <a:rPr lang="en-US" altLang="en-US" sz="2200" dirty="0"/>
              <a:t>.</a:t>
            </a:r>
          </a:p>
          <a:p>
            <a:pPr algn="just"/>
            <a:r>
              <a:rPr lang="en-US" altLang="en-US" sz="2200" dirty="0"/>
              <a:t>Models real-world </a:t>
            </a:r>
            <a:r>
              <a:rPr lang="en-US" altLang="en-US" sz="2200" i="1" u="sng" dirty="0"/>
              <a:t>enterprise.</a:t>
            </a:r>
          </a:p>
          <a:p>
            <a:pPr lvl="1" algn="just">
              <a:buSzPct val="75000"/>
            </a:pPr>
            <a:r>
              <a:rPr lang="en-US" altLang="en-US" sz="2200" dirty="0"/>
              <a:t> Entities (e.g., students, courses)</a:t>
            </a:r>
          </a:p>
          <a:p>
            <a:pPr lvl="1" algn="just">
              <a:buSzPct val="75000"/>
            </a:pPr>
            <a:r>
              <a:rPr lang="en-US" altLang="en-US" sz="2200" dirty="0"/>
              <a:t> Relationships (e.g., Madonna is taking CS564)</a:t>
            </a:r>
          </a:p>
          <a:p>
            <a:pPr algn="just"/>
            <a:r>
              <a:rPr lang="en-US" altLang="en-US" sz="2200" dirty="0"/>
              <a:t>A </a:t>
            </a:r>
            <a:r>
              <a:rPr lang="en-US" altLang="en-US" sz="2200" i="1" u="sng" dirty="0"/>
              <a:t>Database Management System (DBMS)</a:t>
            </a:r>
            <a:r>
              <a:rPr lang="en-US" altLang="en-US" sz="2200" i="1" dirty="0"/>
              <a:t> </a:t>
            </a:r>
            <a:r>
              <a:rPr lang="en-US" altLang="en-US" sz="2200" dirty="0"/>
              <a:t>is a software package designed to </a:t>
            </a:r>
            <a:r>
              <a:rPr lang="en-US" altLang="en-US" sz="2200" dirty="0" smtClean="0"/>
              <a:t>define</a:t>
            </a:r>
            <a:r>
              <a:rPr lang="en-US" altLang="en-US" sz="2200" dirty="0" smtClean="0"/>
              <a:t>, construct </a:t>
            </a:r>
            <a:r>
              <a:rPr lang="en-US" altLang="en-US" sz="2200" dirty="0" smtClean="0"/>
              <a:t>and manipulate database.</a:t>
            </a:r>
          </a:p>
          <a:p>
            <a:pPr algn="just"/>
            <a:r>
              <a:rPr lang="en-IN" altLang="en-US" sz="2200" dirty="0" smtClean="0"/>
              <a:t>Database + Database Management System= Database System.</a:t>
            </a:r>
            <a:endParaRPr lang="en-US" altLang="en-US" sz="2200" dirty="0"/>
          </a:p>
          <a:p>
            <a:pPr algn="just"/>
            <a:endParaRPr lang="en-US" sz="2200" dirty="0"/>
          </a:p>
        </p:txBody>
      </p:sp>
      <p:sp>
        <p:nvSpPr>
          <p:cNvPr id="4" name="Date Placeholder 3"/>
          <p:cNvSpPr>
            <a:spLocks noGrp="1"/>
          </p:cNvSpPr>
          <p:nvPr>
            <p:ph type="dt" sz="half" idx="10"/>
          </p:nvPr>
        </p:nvSpPr>
        <p:spPr/>
        <p:txBody>
          <a:bodyPr/>
          <a:lstStyle/>
          <a:p>
            <a:fld id="{6A8FAF13-031B-C443-99FF-D93E49BAC5B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What is a DBMS? (CO1)</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E898DE-0A15-334C-A891-E5FBC236872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Why Use a DBMS?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5"/>
          <p:cNvSpPr>
            <a:spLocks noGrp="1" noChangeArrowheads="1"/>
          </p:cNvSpPr>
          <p:nvPr>
            <p:ph idx="1"/>
          </p:nvPr>
        </p:nvSpPr>
        <p:spPr>
          <a:xfrm>
            <a:off x="533400" y="1143000"/>
            <a:ext cx="8229600" cy="4525963"/>
          </a:xfrm>
        </p:spPr>
        <p:txBody>
          <a:bodyPr lIns="90488" tIns="44450" rIns="90488" bIns="44450">
            <a:normAutofit/>
          </a:bodyPr>
          <a:lstStyle/>
          <a:p>
            <a:pPr algn="just" eaLnBrk="1" hangingPunct="1"/>
            <a:r>
              <a:rPr lang="en-US" altLang="en-US" sz="2200" dirty="0"/>
              <a:t>Data independence and efficient access.</a:t>
            </a:r>
          </a:p>
          <a:p>
            <a:pPr algn="just" eaLnBrk="1" hangingPunct="1"/>
            <a:r>
              <a:rPr lang="en-US" altLang="en-US" sz="2200" dirty="0"/>
              <a:t>Reduced application development time.</a:t>
            </a:r>
          </a:p>
          <a:p>
            <a:pPr algn="just" eaLnBrk="1" hangingPunct="1"/>
            <a:r>
              <a:rPr lang="en-US" altLang="en-US" sz="2200" dirty="0"/>
              <a:t>Data integrity and security.</a:t>
            </a:r>
          </a:p>
          <a:p>
            <a:pPr algn="just" eaLnBrk="1" hangingPunct="1"/>
            <a:r>
              <a:rPr lang="en-US" altLang="en-US" sz="2200" dirty="0"/>
              <a:t>Uniform data administration.</a:t>
            </a:r>
          </a:p>
          <a:p>
            <a:pPr algn="just" eaLnBrk="1" hangingPunct="1"/>
            <a:r>
              <a:rPr lang="en-US" altLang="en-US" sz="2200" dirty="0"/>
              <a:t>Concurrent access, recovery from crashes.</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48321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E74F3-2891-F14C-B3FC-757B945AFF3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63639" y="45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Why Study </a:t>
            </a:r>
            <a:r>
              <a:rPr lang="en-US" altLang="en-US" sz="3200" b="1" dirty="0" smtClean="0">
                <a:effectLst>
                  <a:outerShdw blurRad="38100" dist="38100" dir="2700000" algn="tl">
                    <a:srgbClr val="000000">
                      <a:alpha val="43137"/>
                    </a:srgbClr>
                  </a:outerShdw>
                </a:effectLst>
              </a:rPr>
              <a:t>Databases?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5"/>
          <p:cNvSpPr>
            <a:spLocks noGrp="1" noChangeArrowheads="1"/>
          </p:cNvSpPr>
          <p:nvPr>
            <p:ph idx="1"/>
          </p:nvPr>
        </p:nvSpPr>
        <p:spPr>
          <a:xfrm>
            <a:off x="533400" y="1143000"/>
            <a:ext cx="8229600" cy="4525963"/>
          </a:xfrm>
        </p:spPr>
        <p:txBody>
          <a:bodyPr lIns="90488" tIns="44450" rIns="90488" bIns="44450">
            <a:normAutofit/>
          </a:bodyPr>
          <a:lstStyle/>
          <a:p>
            <a:pPr marL="274320" indent="-274320" algn="just" eaLnBrk="1" fontAlgn="auto" hangingPunct="1">
              <a:spcAft>
                <a:spcPts val="0"/>
              </a:spcAft>
              <a:buClr>
                <a:schemeClr val="accent3"/>
              </a:buClr>
              <a:buFont typeface="Wingdings 2"/>
              <a:buChar char=""/>
              <a:defRPr/>
            </a:pPr>
            <a:r>
              <a:rPr lang="en-US" sz="2200" dirty="0"/>
              <a:t>Shift from </a:t>
            </a:r>
            <a:r>
              <a:rPr lang="en-US" sz="2200" i="1" u="sng" dirty="0"/>
              <a:t>computation</a:t>
            </a:r>
            <a:r>
              <a:rPr lang="en-US" sz="2200" dirty="0"/>
              <a:t> to </a:t>
            </a:r>
            <a:r>
              <a:rPr lang="en-US" sz="2200" i="1" u="sng" dirty="0"/>
              <a:t>information</a:t>
            </a:r>
            <a:endParaRPr lang="en-US" sz="2200" dirty="0"/>
          </a:p>
          <a:p>
            <a:pPr marL="640080" lvl="1" indent="-246888" algn="just" eaLnBrk="1" fontAlgn="auto" hangingPunct="1">
              <a:spcAft>
                <a:spcPts val="0"/>
              </a:spcAft>
              <a:buSzPct val="75000"/>
              <a:buFont typeface="Wingdings 2"/>
              <a:buChar char=""/>
              <a:defRPr/>
            </a:pPr>
            <a:r>
              <a:rPr lang="en-US" sz="2200" dirty="0"/>
              <a:t>at the “low end”: scramble to </a:t>
            </a:r>
            <a:r>
              <a:rPr lang="en-US" sz="2200" dirty="0" err="1"/>
              <a:t>webspace</a:t>
            </a:r>
            <a:r>
              <a:rPr lang="en-US" sz="2200" dirty="0"/>
              <a:t> (a mess!)</a:t>
            </a:r>
          </a:p>
          <a:p>
            <a:pPr marL="640080" lvl="1" indent="-246888" algn="just" eaLnBrk="1" fontAlgn="auto" hangingPunct="1">
              <a:spcAft>
                <a:spcPts val="0"/>
              </a:spcAft>
              <a:buSzPct val="75000"/>
              <a:buFont typeface="Wingdings 2"/>
              <a:buChar char=""/>
              <a:defRPr/>
            </a:pPr>
            <a:r>
              <a:rPr lang="en-US" sz="2200" dirty="0"/>
              <a:t>at the “high end”: scientific applications</a:t>
            </a:r>
          </a:p>
          <a:p>
            <a:pPr marL="274320" indent="-274320" algn="just" eaLnBrk="1" fontAlgn="auto" hangingPunct="1">
              <a:spcAft>
                <a:spcPts val="0"/>
              </a:spcAft>
              <a:buClr>
                <a:schemeClr val="accent3"/>
              </a:buClr>
              <a:buFont typeface="Wingdings 2"/>
              <a:buChar char=""/>
              <a:defRPr/>
            </a:pPr>
            <a:r>
              <a:rPr lang="en-US" sz="2200" dirty="0"/>
              <a:t>Datasets increasing in diversity and volume.  </a:t>
            </a:r>
          </a:p>
          <a:p>
            <a:pPr marL="640080" lvl="1" indent="-246888" algn="just" eaLnBrk="1" fontAlgn="auto" hangingPunct="1">
              <a:spcAft>
                <a:spcPts val="0"/>
              </a:spcAft>
              <a:buSzPct val="75000"/>
              <a:buFont typeface="Wingdings 2"/>
              <a:buChar char=""/>
              <a:defRPr/>
            </a:pPr>
            <a:r>
              <a:rPr lang="en-US" sz="2200" dirty="0"/>
              <a:t>Digital libraries, interactive video, Human Genome project, EOS project  </a:t>
            </a:r>
          </a:p>
          <a:p>
            <a:pPr marL="640080" lvl="1" indent="-246888" algn="just" eaLnBrk="1" fontAlgn="auto" hangingPunct="1">
              <a:spcAft>
                <a:spcPts val="0"/>
              </a:spcAft>
              <a:buSzPct val="75000"/>
              <a:buFont typeface="Wingdings 2"/>
              <a:buChar char=""/>
              <a:defRPr/>
            </a:pPr>
            <a:r>
              <a:rPr lang="en-US" sz="2200" dirty="0"/>
              <a:t>...  need for DBMS exploding</a:t>
            </a:r>
          </a:p>
          <a:p>
            <a:pPr marL="274320" indent="-274320" algn="just" eaLnBrk="1" fontAlgn="auto" hangingPunct="1">
              <a:spcAft>
                <a:spcPts val="0"/>
              </a:spcAft>
              <a:buClr>
                <a:schemeClr val="accent3"/>
              </a:buClr>
              <a:buFont typeface="Wingdings 2"/>
              <a:buChar char=""/>
              <a:defRPr/>
            </a:pPr>
            <a:r>
              <a:rPr lang="en-US" sz="2200" dirty="0"/>
              <a:t>DBMS encompasses most of CS</a:t>
            </a:r>
          </a:p>
          <a:p>
            <a:pPr marL="640080" lvl="1" indent="-246888" algn="just" eaLnBrk="1" fontAlgn="auto" hangingPunct="1">
              <a:spcAft>
                <a:spcPts val="0"/>
              </a:spcAft>
              <a:buSzPct val="75000"/>
              <a:buFont typeface="Wingdings 2"/>
              <a:buChar char=""/>
              <a:defRPr/>
            </a:pPr>
            <a:r>
              <a:rPr lang="en-US" sz="2200" dirty="0"/>
              <a:t>OS, languages, theory, AI,  multimedia, logic</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193184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2A1E99-2F3B-D742-81E4-86D64E96C0ED}"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Files vs. DBMS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lIns="90488" tIns="44450" rIns="90488" bIns="44450">
            <a:normAutofit/>
          </a:bodyPr>
          <a:lstStyle/>
          <a:p>
            <a:pPr algn="just" eaLnBrk="1" hangingPunct="1">
              <a:lnSpc>
                <a:spcPct val="90000"/>
              </a:lnSpc>
            </a:pPr>
            <a:r>
              <a:rPr lang="en-US" altLang="en-US" sz="2200" dirty="0"/>
              <a:t>Application must stage large datasets between main memory and secondary storage (e.g., buffering, page-oriented access, 32-bit addressing, etc.)</a:t>
            </a:r>
          </a:p>
          <a:p>
            <a:pPr algn="just" eaLnBrk="1" hangingPunct="1">
              <a:lnSpc>
                <a:spcPct val="90000"/>
              </a:lnSpc>
            </a:pPr>
            <a:r>
              <a:rPr lang="en-US" altLang="en-US" sz="2200" dirty="0"/>
              <a:t>Special code for different queries</a:t>
            </a:r>
          </a:p>
          <a:p>
            <a:pPr algn="just" eaLnBrk="1" hangingPunct="1">
              <a:lnSpc>
                <a:spcPct val="90000"/>
              </a:lnSpc>
            </a:pPr>
            <a:r>
              <a:rPr lang="en-US" altLang="en-US" sz="2200" dirty="0"/>
              <a:t>Must protect data from inconsistency due to multiple concurrent users</a:t>
            </a:r>
          </a:p>
          <a:p>
            <a:pPr algn="just" eaLnBrk="1" hangingPunct="1">
              <a:lnSpc>
                <a:spcPct val="90000"/>
              </a:lnSpc>
            </a:pPr>
            <a:r>
              <a:rPr lang="en-US" altLang="en-US" sz="2200" dirty="0"/>
              <a:t>Crash recovery</a:t>
            </a:r>
          </a:p>
          <a:p>
            <a:pPr algn="just" eaLnBrk="1" hangingPunct="1">
              <a:lnSpc>
                <a:spcPct val="90000"/>
              </a:lnSpc>
            </a:pPr>
            <a:r>
              <a:rPr lang="en-US" altLang="en-US" sz="2200" dirty="0"/>
              <a:t>Security and access control</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048177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4D7E88-0B57-BC45-9349-EBDD4D68184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46579"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Purpose of Database Systems</a:t>
            </a:r>
            <a:endParaRPr kumimoji="0" lang="en-US" sz="3200" b="0"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990600"/>
            <a:ext cx="8229600" cy="5234386"/>
          </a:xfrm>
        </p:spPr>
        <p:txBody>
          <a:bodyPr>
            <a:noAutofit/>
          </a:bodyPr>
          <a:lstStyle/>
          <a:p>
            <a:pPr marL="274320" indent="-274320" algn="just" eaLnBrk="1" fontAlgn="auto" hangingPunct="1">
              <a:spcAft>
                <a:spcPts val="0"/>
              </a:spcAft>
              <a:buClr>
                <a:schemeClr val="accent3"/>
              </a:buClr>
              <a:buFont typeface="Wingdings 2"/>
              <a:buChar char=""/>
              <a:defRPr/>
            </a:pPr>
            <a:r>
              <a:rPr lang="en-US" sz="2200" dirty="0"/>
              <a:t>In the early days, database applications were built directly on top of file systems</a:t>
            </a:r>
          </a:p>
          <a:p>
            <a:pPr marL="274320" indent="-274320" algn="just" eaLnBrk="1" fontAlgn="auto" hangingPunct="1">
              <a:spcAft>
                <a:spcPts val="0"/>
              </a:spcAft>
              <a:buClr>
                <a:schemeClr val="accent3"/>
              </a:buClr>
              <a:buFont typeface="Wingdings 2"/>
              <a:buChar char=""/>
              <a:defRPr/>
            </a:pPr>
            <a:r>
              <a:rPr lang="en-US" sz="2200" dirty="0"/>
              <a:t>Drawbacks of using file systems to store data:</a:t>
            </a:r>
          </a:p>
          <a:p>
            <a:pPr marL="640080" lvl="1" indent="-246888" algn="just" eaLnBrk="1" fontAlgn="auto" hangingPunct="1">
              <a:spcAft>
                <a:spcPts val="0"/>
              </a:spcAft>
              <a:buFont typeface="Wingdings 2"/>
              <a:buChar char=""/>
              <a:defRPr/>
            </a:pPr>
            <a:r>
              <a:rPr lang="en-US" sz="2200" dirty="0"/>
              <a:t>Data redundancy and inconsistency</a:t>
            </a:r>
          </a:p>
          <a:p>
            <a:pPr lvl="2" indent="-246888" algn="just" eaLnBrk="1" fontAlgn="auto" hangingPunct="1">
              <a:spcAft>
                <a:spcPts val="0"/>
              </a:spcAft>
              <a:buFont typeface="Wingdings 2"/>
              <a:buChar char=""/>
              <a:defRPr/>
            </a:pPr>
            <a:r>
              <a:rPr lang="en-US" sz="2200" dirty="0"/>
              <a:t>Multiple file formats, duplication of information in different files</a:t>
            </a:r>
          </a:p>
          <a:p>
            <a:pPr marL="640080" lvl="1" indent="-246888" algn="just" eaLnBrk="1" fontAlgn="auto" hangingPunct="1">
              <a:spcAft>
                <a:spcPts val="0"/>
              </a:spcAft>
              <a:buFont typeface="Wingdings 2"/>
              <a:buChar char=""/>
              <a:defRPr/>
            </a:pPr>
            <a:r>
              <a:rPr lang="en-US" sz="2200" dirty="0"/>
              <a:t>Difficulty in accessing data </a:t>
            </a:r>
          </a:p>
          <a:p>
            <a:pPr lvl="2" indent="-246888" algn="just" eaLnBrk="1" fontAlgn="auto" hangingPunct="1">
              <a:spcAft>
                <a:spcPts val="0"/>
              </a:spcAft>
              <a:buFont typeface="Wingdings 2"/>
              <a:buChar char=""/>
              <a:defRPr/>
            </a:pPr>
            <a:r>
              <a:rPr lang="en-US" sz="2200" dirty="0"/>
              <a:t>Need to write a new program to carry out each new task</a:t>
            </a:r>
          </a:p>
          <a:p>
            <a:pPr marL="640080" lvl="1" indent="-246888" algn="just" eaLnBrk="1" fontAlgn="auto" hangingPunct="1">
              <a:spcAft>
                <a:spcPts val="0"/>
              </a:spcAft>
              <a:buFont typeface="Wingdings 2"/>
              <a:buChar char=""/>
              <a:defRPr/>
            </a:pPr>
            <a:r>
              <a:rPr lang="en-US" sz="2200" dirty="0"/>
              <a:t>Data isolation — multiple files and formats</a:t>
            </a:r>
          </a:p>
          <a:p>
            <a:pPr marL="640080" lvl="1" indent="-246888" algn="just" eaLnBrk="1" fontAlgn="auto" hangingPunct="1">
              <a:spcAft>
                <a:spcPts val="0"/>
              </a:spcAft>
              <a:buFont typeface="Wingdings 2"/>
              <a:buChar char=""/>
              <a:defRPr/>
            </a:pPr>
            <a:r>
              <a:rPr lang="en-US" sz="2200" dirty="0"/>
              <a:t>Integrity problems</a:t>
            </a:r>
          </a:p>
          <a:p>
            <a:pPr lvl="2" indent="-246888" algn="just" eaLnBrk="1" fontAlgn="auto" hangingPunct="1">
              <a:spcAft>
                <a:spcPts val="0"/>
              </a:spcAft>
              <a:buFont typeface="Wingdings 2"/>
              <a:buChar char=""/>
              <a:defRPr/>
            </a:pPr>
            <a:r>
              <a:rPr lang="en-US" sz="2200" dirty="0"/>
              <a:t>Integrity constraints  (e.g. account balance &gt; 0) become “buried” in program code rather than being stated explicitly</a:t>
            </a:r>
          </a:p>
          <a:p>
            <a:pPr lvl="2" indent="-246888" algn="just" eaLnBrk="1" fontAlgn="auto" hangingPunct="1">
              <a:spcAft>
                <a:spcPts val="0"/>
              </a:spcAft>
              <a:buFont typeface="Wingdings 2"/>
              <a:buChar char=""/>
              <a:defRPr/>
            </a:pPr>
            <a:r>
              <a:rPr lang="en-US" sz="2200" dirty="0"/>
              <a:t>Hard to add new constraints or change existing ones</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3684343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B158BE-BD59-F648-A504-AE1CB136F1FD}"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Purpose of Database Systems (Cont.)</a:t>
            </a:r>
            <a:endParaRPr kumimoji="0" lang="en-US" sz="3200" b="1" i="0"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953000"/>
          </a:xfrm>
        </p:spPr>
        <p:txBody>
          <a:bodyPr>
            <a:noAutofit/>
          </a:bodyPr>
          <a:lstStyle/>
          <a:p>
            <a:pPr algn="just" eaLnBrk="1" hangingPunct="1">
              <a:lnSpc>
                <a:spcPct val="90000"/>
              </a:lnSpc>
            </a:pPr>
            <a:r>
              <a:rPr lang="en-US" altLang="en-US" sz="2200" dirty="0"/>
              <a:t>Drawbacks of using file systems (cont.) </a:t>
            </a:r>
          </a:p>
          <a:p>
            <a:pPr lvl="1" algn="just" eaLnBrk="1" hangingPunct="1">
              <a:lnSpc>
                <a:spcPct val="90000"/>
              </a:lnSpc>
            </a:pPr>
            <a:r>
              <a:rPr lang="en-US" altLang="en-US" sz="2200" dirty="0"/>
              <a:t>Atomicity of updates</a:t>
            </a:r>
          </a:p>
          <a:p>
            <a:pPr lvl="2" algn="just" eaLnBrk="1" hangingPunct="1">
              <a:lnSpc>
                <a:spcPct val="90000"/>
              </a:lnSpc>
            </a:pPr>
            <a:r>
              <a:rPr lang="en-US" altLang="en-US" sz="2200" dirty="0"/>
              <a:t>Failures may leave database in an inconsistent state with partial updates carried out</a:t>
            </a:r>
          </a:p>
          <a:p>
            <a:pPr lvl="2" algn="just" eaLnBrk="1" hangingPunct="1">
              <a:lnSpc>
                <a:spcPct val="90000"/>
              </a:lnSpc>
            </a:pPr>
            <a:r>
              <a:rPr lang="en-US" altLang="en-US" sz="2200" dirty="0"/>
              <a:t>Example: Transfer of funds from one account to another should either complete or not happen at all</a:t>
            </a:r>
          </a:p>
          <a:p>
            <a:pPr lvl="1" algn="just" eaLnBrk="1" hangingPunct="1">
              <a:lnSpc>
                <a:spcPct val="90000"/>
              </a:lnSpc>
            </a:pPr>
            <a:r>
              <a:rPr lang="en-US" altLang="en-US" sz="2200" dirty="0"/>
              <a:t>Concurrent access by multiple users</a:t>
            </a:r>
          </a:p>
          <a:p>
            <a:pPr lvl="2" algn="just" eaLnBrk="1" hangingPunct="1">
              <a:lnSpc>
                <a:spcPct val="90000"/>
              </a:lnSpc>
            </a:pPr>
            <a:r>
              <a:rPr lang="en-US" altLang="en-US" sz="2200" dirty="0"/>
              <a:t>Concurrent access needed for performance</a:t>
            </a:r>
          </a:p>
          <a:p>
            <a:pPr lvl="2" algn="just" eaLnBrk="1" hangingPunct="1">
              <a:lnSpc>
                <a:spcPct val="90000"/>
              </a:lnSpc>
            </a:pPr>
            <a:r>
              <a:rPr lang="en-US" altLang="en-US" sz="2200" dirty="0"/>
              <a:t>Uncontrolled concurrent accesses can lead to inconsistencies</a:t>
            </a:r>
          </a:p>
          <a:p>
            <a:pPr lvl="3" algn="just" eaLnBrk="1" hangingPunct="1">
              <a:lnSpc>
                <a:spcPct val="90000"/>
              </a:lnSpc>
            </a:pPr>
            <a:r>
              <a:rPr lang="en-US" altLang="en-US" sz="2200" dirty="0"/>
              <a:t>Example: Two people reading a balance and updating it at the same time</a:t>
            </a:r>
          </a:p>
          <a:p>
            <a:pPr lvl="1" algn="just" eaLnBrk="1" hangingPunct="1">
              <a:lnSpc>
                <a:spcPct val="90000"/>
              </a:lnSpc>
            </a:pPr>
            <a:r>
              <a:rPr lang="en-US" altLang="en-US" sz="2200" dirty="0"/>
              <a:t>Security problems</a:t>
            </a:r>
          </a:p>
          <a:p>
            <a:pPr lvl="2" algn="just" eaLnBrk="1" hangingPunct="1">
              <a:lnSpc>
                <a:spcPct val="90000"/>
              </a:lnSpc>
            </a:pPr>
            <a:r>
              <a:rPr lang="en-US" altLang="en-US" sz="2200" dirty="0"/>
              <a:t>Hard to provide user access to some, but not all, data</a:t>
            </a:r>
          </a:p>
          <a:p>
            <a:pPr algn="just" eaLnBrk="1" hangingPunct="1">
              <a:lnSpc>
                <a:spcPct val="90000"/>
              </a:lnSpc>
            </a:pPr>
            <a:r>
              <a:rPr lang="en-US" altLang="en-US" sz="2200" dirty="0"/>
              <a:t>Database systems offer solutions to all the above problems</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255468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418C65-81B9-E848-A34D-59BC2C98659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Summary</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lIns="90488" tIns="44450" rIns="90488" bIns="44450">
            <a:normAutofit/>
          </a:bodyPr>
          <a:lstStyle/>
          <a:p>
            <a:pPr algn="just" eaLnBrk="1" hangingPunct="1"/>
            <a:r>
              <a:rPr lang="en-US" altLang="en-US" sz="2000" dirty="0"/>
              <a:t>DBMS used to maintain, query large datasets.</a:t>
            </a:r>
          </a:p>
          <a:p>
            <a:pPr algn="just" eaLnBrk="1" hangingPunct="1"/>
            <a:r>
              <a:rPr lang="en-US" altLang="en-US" sz="2000" dirty="0"/>
              <a:t>Benefits include recovery from system crashes, concurrent access, quick application development, data integrity and security.</a:t>
            </a:r>
          </a:p>
          <a:p>
            <a:pPr algn="just" eaLnBrk="1" hangingPunct="1"/>
            <a:r>
              <a:rPr lang="en-US" altLang="en-US" sz="2000" dirty="0"/>
              <a:t>Levels of abstraction give data independence.</a:t>
            </a:r>
          </a:p>
          <a:p>
            <a:pPr algn="just" eaLnBrk="1" hangingPunct="1"/>
            <a:r>
              <a:rPr lang="en-US" altLang="en-US" sz="2000" dirty="0"/>
              <a:t>A DBMS typically has a layered architecture.</a:t>
            </a:r>
          </a:p>
          <a:p>
            <a:pPr algn="just" eaLnBrk="1" hangingPunct="1"/>
            <a:r>
              <a:rPr lang="en-US" altLang="en-US" sz="2000" dirty="0"/>
              <a:t>DBAs hold responsible jobs and are well-paid! </a:t>
            </a:r>
            <a:r>
              <a:rPr lang="en-US" altLang="en-US" sz="2000" dirty="0">
                <a:sym typeface="Wingdings" panose="05000000000000000000" pitchFamily="2" charset="2"/>
              </a:rPr>
              <a:t></a:t>
            </a:r>
            <a:endParaRPr lang="en-US" altLang="en-US" sz="2000" dirty="0"/>
          </a:p>
          <a:p>
            <a:pPr algn="just" eaLnBrk="1" hangingPunct="1"/>
            <a:r>
              <a:rPr lang="en-US" altLang="en-US" sz="2000" dirty="0"/>
              <a:t>DBMS R&amp;D is one of the broadest, most exciting areas in CS.</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33861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E7384E-8D96-9B49-B803-60A2D2945083}" type="datetime1">
              <a:rPr lang="en-IN" smtClean="0"/>
              <a:t>17/02/22</a:t>
            </a:fld>
            <a:endParaRPr lang="en-US"/>
          </a:p>
        </p:txBody>
      </p:sp>
      <p:sp>
        <p:nvSpPr>
          <p:cNvPr id="5" name="Footer Placeholder 4"/>
          <p:cNvSpPr>
            <a:spLocks noGrp="1"/>
          </p:cNvSpPr>
          <p:nvPr>
            <p:ph type="ftr" sz="quarter" idx="11"/>
          </p:nvPr>
        </p:nvSpPr>
        <p:spPr>
          <a:xfrm>
            <a:off x="3124200" y="6356350"/>
            <a:ext cx="4832176"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Evaluation Scheme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1032" name="Picture 8"/>
          <p:cNvPicPr>
            <a:picLocks noChangeAspect="1" noChangeArrowheads="1"/>
          </p:cNvPicPr>
          <p:nvPr/>
        </p:nvPicPr>
        <p:blipFill>
          <a:blip r:embed="rId2" cstate="print">
            <a:duotone>
              <a:prstClr val="black"/>
              <a:schemeClr val="accent5">
                <a:tint val="45000"/>
                <a:satMod val="400000"/>
              </a:schemeClr>
            </a:duotone>
          </a:blip>
          <a:srcRect/>
          <a:stretch>
            <a:fillRect/>
          </a:stretch>
        </p:blipFill>
        <p:spPr bwMode="auto">
          <a:xfrm>
            <a:off x="863600" y="1295400"/>
            <a:ext cx="7416800" cy="4267200"/>
          </a:xfrm>
          <a:prstGeom prst="rect">
            <a:avLst/>
          </a:prstGeom>
          <a:noFill/>
          <a:ln w="9525">
            <a:noFill/>
            <a:miter lim="800000"/>
            <a:headEnd/>
            <a:tailEnd/>
          </a:ln>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2C000A-88FD-B748-AC9E-9DEE59A64AA5}" type="datetime1">
              <a:rPr lang="en-IN" smtClean="0"/>
              <a:t>17/02/22</a:t>
            </a:fld>
            <a:endParaRPr lang="en-US"/>
          </a:p>
        </p:txBody>
      </p:sp>
      <p:sp>
        <p:nvSpPr>
          <p:cNvPr id="5" name="Footer Placeholder 4"/>
          <p:cNvSpPr>
            <a:spLocks noGrp="1"/>
          </p:cNvSpPr>
          <p:nvPr>
            <p:ph type="ftr" sz="quarter" idx="11"/>
          </p:nvPr>
        </p:nvSpPr>
        <p:spPr>
          <a:xfrm>
            <a:off x="2483768" y="6356350"/>
            <a:ext cx="4896544"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effectLst>
                  <a:outerShdw blurRad="38100" dist="38100" dir="2700000" algn="tl">
                    <a:srgbClr val="000000">
                      <a:alpha val="43137"/>
                    </a:srgbClr>
                  </a:outerShdw>
                </a:effectLst>
              </a:rPr>
              <a:t>Short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8"/>
          <p:cNvSpPr/>
          <p:nvPr/>
        </p:nvSpPr>
        <p:spPr>
          <a:xfrm>
            <a:off x="683568" y="1412776"/>
            <a:ext cx="6264696" cy="3970318"/>
          </a:xfrm>
          <a:prstGeom prst="rect">
            <a:avLst/>
          </a:prstGeom>
        </p:spPr>
        <p:txBody>
          <a:bodyPr wrap="square">
            <a:spAutoFit/>
          </a:bodyPr>
          <a:lstStyle/>
          <a:p>
            <a:pPr marL="342900" indent="-342900">
              <a:buAutoNum type="arabicPeriod"/>
            </a:pPr>
            <a:r>
              <a:rPr lang="en-US" dirty="0" smtClean="0"/>
              <a:t>What is the full form of DBMS?</a:t>
            </a:r>
            <a:br>
              <a:rPr lang="en-US" dirty="0" smtClean="0"/>
            </a:br>
            <a:r>
              <a:rPr lang="en-US" dirty="0" smtClean="0"/>
              <a:t>a) Data of Binary Management System</a:t>
            </a:r>
            <a:br>
              <a:rPr lang="en-US" dirty="0" smtClean="0"/>
            </a:br>
            <a:r>
              <a:rPr lang="en-US" b="1" dirty="0" smtClean="0"/>
              <a:t>b) Database Management System</a:t>
            </a:r>
            <a:r>
              <a:rPr lang="en-US" dirty="0" smtClean="0"/>
              <a:t/>
            </a:r>
            <a:br>
              <a:rPr lang="en-US" dirty="0" smtClean="0"/>
            </a:br>
            <a:r>
              <a:rPr lang="en-US" dirty="0" smtClean="0"/>
              <a:t>c) Database Management Service</a:t>
            </a:r>
            <a:br>
              <a:rPr lang="en-US" dirty="0" smtClean="0"/>
            </a:br>
            <a:r>
              <a:rPr lang="en-US" dirty="0" smtClean="0"/>
              <a:t>d) Data Backup Management System</a:t>
            </a:r>
          </a:p>
          <a:p>
            <a:pPr marL="342900" indent="-342900">
              <a:buFont typeface="+mj-lt"/>
              <a:buAutoNum type="arabicPeriod"/>
            </a:pPr>
            <a:endParaRPr lang="en-US" dirty="0" smtClean="0"/>
          </a:p>
          <a:p>
            <a:pPr marL="342900" indent="-342900">
              <a:buFontTx/>
              <a:buAutoNum type="arabicPeriod"/>
            </a:pPr>
            <a:r>
              <a:rPr lang="en-US" dirty="0" smtClean="0"/>
              <a:t>What is a database?</a:t>
            </a:r>
            <a:br>
              <a:rPr lang="en-US" dirty="0" smtClean="0"/>
            </a:br>
            <a:r>
              <a:rPr lang="en-US" dirty="0" smtClean="0"/>
              <a:t>a) Organized collection of information that cannot be accessed, updated, and managed</a:t>
            </a:r>
            <a:br>
              <a:rPr lang="en-US" dirty="0" smtClean="0"/>
            </a:br>
            <a:r>
              <a:rPr lang="en-US" dirty="0" smtClean="0"/>
              <a:t>b) Collection of data or information without organizing</a:t>
            </a:r>
            <a:br>
              <a:rPr lang="en-US" dirty="0" smtClean="0"/>
            </a:br>
            <a:r>
              <a:rPr lang="en-US" b="1" dirty="0" smtClean="0"/>
              <a:t>c) Organized collection of data or information that can be accessed, updated, and managed</a:t>
            </a:r>
            <a:r>
              <a:rPr lang="en-US" dirty="0" smtClean="0"/>
              <a:t/>
            </a:r>
            <a:br>
              <a:rPr lang="en-US" dirty="0" smtClean="0"/>
            </a:br>
            <a:r>
              <a:rPr lang="en-US" dirty="0" smtClean="0"/>
              <a:t>d) Organized collection of data that cannot be updated</a:t>
            </a:r>
          </a:p>
          <a:p>
            <a:pPr marL="342900" indent="-342900">
              <a:buAutoNum type="arabicPeriod"/>
            </a:pPr>
            <a:endParaRPr lang="en-US"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ADE07E-86A0-3549-BE13-138B396684BD}" type="datetime1">
              <a:rPr lang="en-IN" smtClean="0"/>
              <a:t>17/02/22</a:t>
            </a:fld>
            <a:endParaRPr lang="en-US"/>
          </a:p>
        </p:txBody>
      </p:sp>
      <p:sp>
        <p:nvSpPr>
          <p:cNvPr id="5" name="Footer Placeholder 4"/>
          <p:cNvSpPr>
            <a:spLocks noGrp="1"/>
          </p:cNvSpPr>
          <p:nvPr>
            <p:ph type="ftr" sz="quarter" idx="11"/>
          </p:nvPr>
        </p:nvSpPr>
        <p:spPr>
          <a:xfrm>
            <a:off x="2483768" y="6356350"/>
            <a:ext cx="468052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effectLst>
                  <a:outerShdw blurRad="38100" dist="38100" dir="2700000" algn="tl">
                    <a:srgbClr val="000000">
                      <a:alpha val="43137"/>
                    </a:srgbClr>
                  </a:outerShdw>
                </a:effectLst>
              </a:rPr>
              <a:t>Topic – Data models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8"/>
          <p:cNvSpPr/>
          <p:nvPr/>
        </p:nvSpPr>
        <p:spPr>
          <a:xfrm>
            <a:off x="683568" y="1628800"/>
            <a:ext cx="7560840" cy="2554545"/>
          </a:xfrm>
          <a:prstGeom prst="rect">
            <a:avLst/>
          </a:prstGeom>
        </p:spPr>
        <p:txBody>
          <a:bodyPr wrap="square">
            <a:spAutoFit/>
          </a:bodyPr>
          <a:lstStyle/>
          <a:p>
            <a:pPr marL="342900" indent="-342900">
              <a:buFont typeface="+mj-lt"/>
              <a:buAutoNum type="arabicPeriod"/>
            </a:pPr>
            <a:r>
              <a:rPr lang="en-US" sz="2000" dirty="0" smtClean="0"/>
              <a:t>Data Model gives us an idea that how the final system will look like after its complete implementation. </a:t>
            </a:r>
          </a:p>
          <a:p>
            <a:pPr marL="342900" indent="-342900">
              <a:buFont typeface="+mj-lt"/>
              <a:buAutoNum type="arabicPeriod"/>
            </a:pPr>
            <a:endParaRPr lang="en-US" sz="2000" dirty="0" smtClean="0"/>
          </a:p>
          <a:p>
            <a:pPr marL="342900" indent="-342900">
              <a:buFont typeface="+mj-lt"/>
              <a:buAutoNum type="arabicPeriod"/>
            </a:pPr>
            <a:r>
              <a:rPr lang="en-US" sz="2000" dirty="0" smtClean="0"/>
              <a:t>It defines the data elements and the relationships between the data elements. </a:t>
            </a:r>
          </a:p>
          <a:p>
            <a:pPr marL="342900" indent="-342900">
              <a:buFont typeface="+mj-lt"/>
              <a:buAutoNum type="arabicPeriod"/>
            </a:pPr>
            <a:endParaRPr lang="en-US" sz="2000" dirty="0" smtClean="0"/>
          </a:p>
          <a:p>
            <a:pPr marL="342900" indent="-342900">
              <a:buFont typeface="+mj-lt"/>
              <a:buAutoNum type="arabicPeriod"/>
            </a:pPr>
            <a:r>
              <a:rPr lang="en-US" sz="2000" dirty="0" smtClean="0"/>
              <a:t>Data Models are used to show how data is stored, connected, accessed and updated in the database management system.</a:t>
            </a:r>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1735ED-2384-D648-BD9D-DB46A5C4E73C}"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 Models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algn="just" eaLnBrk="1" hangingPunct="1">
              <a:lnSpc>
                <a:spcPct val="90000"/>
              </a:lnSpc>
            </a:pPr>
            <a:r>
              <a:rPr lang="en-US" altLang="en-US" sz="2200" dirty="0"/>
              <a:t>A </a:t>
            </a:r>
            <a:r>
              <a:rPr lang="en-US" altLang="en-US" sz="2200" b="1" i="1" u="sng" dirty="0"/>
              <a:t>data model</a:t>
            </a:r>
            <a:r>
              <a:rPr lang="en-US" altLang="en-US" sz="2200" b="1" i="1" dirty="0"/>
              <a:t> </a:t>
            </a:r>
            <a:r>
              <a:rPr lang="en-US" altLang="en-US" sz="2200" dirty="0"/>
              <a:t>is a collection of concepts for describing data.</a:t>
            </a:r>
          </a:p>
          <a:p>
            <a:pPr algn="just" eaLnBrk="1" hangingPunct="1">
              <a:lnSpc>
                <a:spcPct val="90000"/>
              </a:lnSpc>
              <a:buFontTx/>
              <a:buNone/>
            </a:pPr>
            <a:r>
              <a:rPr lang="en-US" altLang="en-US" sz="2200" dirty="0"/>
              <a:t> </a:t>
            </a:r>
          </a:p>
          <a:p>
            <a:pPr algn="just">
              <a:lnSpc>
                <a:spcPct val="90000"/>
              </a:lnSpc>
            </a:pPr>
            <a:r>
              <a:rPr lang="en-US" altLang="en-US" sz="2200" b="1" dirty="0"/>
              <a:t>Categories of Data Models :-</a:t>
            </a:r>
          </a:p>
          <a:p>
            <a:pPr lvl="1" algn="just">
              <a:lnSpc>
                <a:spcPct val="90000"/>
              </a:lnSpc>
            </a:pPr>
            <a:r>
              <a:rPr lang="en-US" altLang="en-US" sz="2200" dirty="0">
                <a:solidFill>
                  <a:schemeClr val="accent1">
                    <a:lumMod val="75000"/>
                  </a:schemeClr>
                </a:solidFill>
              </a:rPr>
              <a:t>High level or Conceptual Data Model</a:t>
            </a:r>
          </a:p>
          <a:p>
            <a:pPr lvl="2" algn="just">
              <a:lnSpc>
                <a:spcPct val="90000"/>
              </a:lnSpc>
            </a:pPr>
            <a:r>
              <a:rPr lang="en-US" altLang="en-US" sz="2200" dirty="0"/>
              <a:t>Concept of entities, attributes and relationships</a:t>
            </a:r>
          </a:p>
          <a:p>
            <a:pPr lvl="1" algn="just">
              <a:lnSpc>
                <a:spcPct val="90000"/>
              </a:lnSpc>
            </a:pPr>
            <a:r>
              <a:rPr lang="en-US" altLang="en-US" sz="2200" dirty="0">
                <a:solidFill>
                  <a:schemeClr val="accent1">
                    <a:lumMod val="75000"/>
                  </a:schemeClr>
                </a:solidFill>
              </a:rPr>
              <a:t>Low level or physical Data Model</a:t>
            </a:r>
          </a:p>
          <a:p>
            <a:pPr lvl="2" algn="just">
              <a:lnSpc>
                <a:spcPct val="90000"/>
              </a:lnSpc>
            </a:pPr>
            <a:r>
              <a:rPr lang="en-US" altLang="en-US" sz="2200" dirty="0"/>
              <a:t>Details of how data is stored in computer</a:t>
            </a:r>
          </a:p>
          <a:p>
            <a:pPr lvl="1" algn="just">
              <a:lnSpc>
                <a:spcPct val="90000"/>
              </a:lnSpc>
            </a:pPr>
            <a:r>
              <a:rPr lang="en-US" altLang="en-US" sz="2200" dirty="0">
                <a:solidFill>
                  <a:schemeClr val="accent1">
                    <a:lumMod val="75000"/>
                  </a:schemeClr>
                </a:solidFill>
              </a:rPr>
              <a:t>Representational Data Model</a:t>
            </a:r>
          </a:p>
          <a:p>
            <a:pPr lvl="2" algn="just">
              <a:lnSpc>
                <a:spcPct val="90000"/>
              </a:lnSpc>
            </a:pPr>
            <a:r>
              <a:rPr lang="en-US" altLang="en-US" sz="2200" dirty="0"/>
              <a:t>Traditional commercial DBMS so called legacy data models- network or hierarchical models. </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216456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9A6BF7-AF67-744F-9DEC-C5D9CEA0227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 Models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marL="274320" indent="-274320" algn="just" eaLnBrk="1" fontAlgn="auto" hangingPunct="1">
              <a:spcAft>
                <a:spcPts val="0"/>
              </a:spcAft>
              <a:buClr>
                <a:schemeClr val="accent3"/>
              </a:buClr>
              <a:buFont typeface="Wingdings 2"/>
              <a:buChar char=""/>
              <a:defRPr/>
            </a:pPr>
            <a:r>
              <a:rPr lang="en-US" sz="2200" dirty="0"/>
              <a:t>A collection of tools for describing </a:t>
            </a:r>
          </a:p>
          <a:p>
            <a:pPr marL="640080" lvl="1" indent="-246888" algn="just" eaLnBrk="1" fontAlgn="auto" hangingPunct="1">
              <a:lnSpc>
                <a:spcPct val="80000"/>
              </a:lnSpc>
              <a:spcAft>
                <a:spcPts val="0"/>
              </a:spcAft>
              <a:buFont typeface="Wingdings 2"/>
              <a:buChar char=""/>
              <a:defRPr/>
            </a:pPr>
            <a:r>
              <a:rPr lang="en-US" sz="2200" dirty="0"/>
              <a:t>Data </a:t>
            </a:r>
          </a:p>
          <a:p>
            <a:pPr marL="640080" lvl="1" indent="-246888" algn="just" eaLnBrk="1" fontAlgn="auto" hangingPunct="1">
              <a:lnSpc>
                <a:spcPct val="80000"/>
              </a:lnSpc>
              <a:spcAft>
                <a:spcPts val="0"/>
              </a:spcAft>
              <a:buFont typeface="Wingdings 2"/>
              <a:buChar char=""/>
              <a:defRPr/>
            </a:pPr>
            <a:r>
              <a:rPr lang="en-US" sz="2200" dirty="0"/>
              <a:t>Data relationships</a:t>
            </a:r>
          </a:p>
          <a:p>
            <a:pPr marL="640080" lvl="1" indent="-246888" algn="just" eaLnBrk="1" fontAlgn="auto" hangingPunct="1">
              <a:lnSpc>
                <a:spcPct val="80000"/>
              </a:lnSpc>
              <a:spcAft>
                <a:spcPts val="0"/>
              </a:spcAft>
              <a:buFont typeface="Wingdings 2"/>
              <a:buChar char=""/>
              <a:defRPr/>
            </a:pPr>
            <a:r>
              <a:rPr lang="en-US" sz="2200" dirty="0"/>
              <a:t>Data semantics</a:t>
            </a:r>
          </a:p>
          <a:p>
            <a:pPr marL="640080" lvl="1" indent="-246888" algn="just" eaLnBrk="1" fontAlgn="auto" hangingPunct="1">
              <a:lnSpc>
                <a:spcPct val="80000"/>
              </a:lnSpc>
              <a:spcAft>
                <a:spcPts val="0"/>
              </a:spcAft>
              <a:buFont typeface="Wingdings 2"/>
              <a:buChar char=""/>
              <a:defRPr/>
            </a:pPr>
            <a:r>
              <a:rPr lang="en-US" sz="2200" dirty="0"/>
              <a:t>Data constraints</a:t>
            </a:r>
          </a:p>
          <a:p>
            <a:pPr marL="274320" indent="-274320" algn="just" eaLnBrk="1" fontAlgn="auto" hangingPunct="1">
              <a:spcAft>
                <a:spcPts val="0"/>
              </a:spcAft>
              <a:buClr>
                <a:schemeClr val="accent3"/>
              </a:buClr>
              <a:buFont typeface="Wingdings 2"/>
              <a:buChar char=""/>
              <a:defRPr/>
            </a:pPr>
            <a:r>
              <a:rPr lang="en-US" sz="2200" dirty="0"/>
              <a:t>Relational model</a:t>
            </a:r>
          </a:p>
          <a:p>
            <a:pPr marL="274320" indent="-274320" algn="just" eaLnBrk="1" fontAlgn="auto" hangingPunct="1">
              <a:spcAft>
                <a:spcPts val="0"/>
              </a:spcAft>
              <a:buClr>
                <a:schemeClr val="accent3"/>
              </a:buClr>
              <a:buFont typeface="Wingdings 2"/>
              <a:buChar char=""/>
              <a:defRPr/>
            </a:pPr>
            <a:r>
              <a:rPr lang="en-US" sz="2200" dirty="0"/>
              <a:t>Entity-Relationship data model (mainly for database design) </a:t>
            </a:r>
          </a:p>
          <a:p>
            <a:pPr marL="274320" indent="-274320" algn="just" eaLnBrk="1" fontAlgn="auto" hangingPunct="1">
              <a:spcAft>
                <a:spcPts val="0"/>
              </a:spcAft>
              <a:buClr>
                <a:schemeClr val="accent3"/>
              </a:buClr>
              <a:buFont typeface="Wingdings 2"/>
              <a:buChar char=""/>
              <a:defRPr/>
            </a:pPr>
            <a:r>
              <a:rPr lang="en-US" sz="2200" dirty="0"/>
              <a:t>Object-based data models (Object-oriented and Object-relational)</a:t>
            </a:r>
          </a:p>
          <a:p>
            <a:pPr marL="274320" indent="-274320" algn="just" eaLnBrk="1" fontAlgn="auto" hangingPunct="1">
              <a:spcAft>
                <a:spcPts val="0"/>
              </a:spcAft>
              <a:buClr>
                <a:schemeClr val="accent3"/>
              </a:buClr>
              <a:buFont typeface="Wingdings 2"/>
              <a:buChar char=""/>
              <a:defRPr/>
            </a:pPr>
            <a:r>
              <a:rPr lang="en-US" sz="2200" dirty="0"/>
              <a:t>Semi structured data model  (XML)</a:t>
            </a:r>
          </a:p>
          <a:p>
            <a:pPr marL="274320" indent="-274320" algn="just" eaLnBrk="1" fontAlgn="auto" hangingPunct="1">
              <a:spcAft>
                <a:spcPts val="0"/>
              </a:spcAft>
              <a:buClr>
                <a:schemeClr val="accent3"/>
              </a:buClr>
              <a:buFont typeface="Wingdings 2"/>
              <a:buChar char=""/>
              <a:defRPr/>
            </a:pPr>
            <a:r>
              <a:rPr lang="en-US" sz="2200" dirty="0"/>
              <a:t>Other older models:</a:t>
            </a:r>
          </a:p>
          <a:p>
            <a:pPr marL="640080" lvl="1" indent="-246888" algn="just" eaLnBrk="1" fontAlgn="auto" hangingPunct="1">
              <a:lnSpc>
                <a:spcPct val="60000"/>
              </a:lnSpc>
              <a:spcAft>
                <a:spcPts val="0"/>
              </a:spcAft>
              <a:buFont typeface="Wingdings 2"/>
              <a:buChar char=""/>
              <a:defRPr/>
            </a:pPr>
            <a:r>
              <a:rPr lang="en-US" sz="2200" dirty="0"/>
              <a:t>Network model  </a:t>
            </a:r>
          </a:p>
          <a:p>
            <a:pPr marL="640080" lvl="1" indent="-246888" algn="just" eaLnBrk="1" fontAlgn="auto" hangingPunct="1">
              <a:lnSpc>
                <a:spcPct val="60000"/>
              </a:lnSpc>
              <a:spcAft>
                <a:spcPts val="0"/>
              </a:spcAft>
              <a:buFont typeface="Wingdings 2"/>
              <a:buChar char=""/>
              <a:defRPr/>
            </a:pPr>
            <a:r>
              <a:rPr lang="en-US" sz="2200" dirty="0"/>
              <a:t>Hierarchical model</a:t>
            </a:r>
          </a:p>
          <a:p>
            <a:pPr marL="274320" indent="-274320" algn="just" eaLnBrk="1" fontAlgn="auto" hangingPunct="1">
              <a:spcAft>
                <a:spcPts val="0"/>
              </a:spcAft>
              <a:buClr>
                <a:schemeClr val="accent3"/>
              </a:buClr>
              <a:buFont typeface="Wingdings 2"/>
              <a:buChar char=""/>
              <a:defRPr/>
            </a:pPr>
            <a:endParaRPr 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4340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723734-DDA4-9649-9EDE-83B6A1BFB59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Schemas and Instances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algn="just" eaLnBrk="1" hangingPunct="1"/>
            <a:r>
              <a:rPr lang="en-US" altLang="en-US" sz="2200" dirty="0"/>
              <a:t>Similar to types and variables in programming languages</a:t>
            </a:r>
          </a:p>
          <a:p>
            <a:pPr algn="just" eaLnBrk="1" hangingPunct="1"/>
            <a:r>
              <a:rPr lang="en-US" altLang="en-US" sz="2200" b="1" dirty="0">
                <a:solidFill>
                  <a:schemeClr val="tx2"/>
                </a:solidFill>
              </a:rPr>
              <a:t>Schema</a:t>
            </a:r>
            <a:r>
              <a:rPr lang="en-US" altLang="en-US" sz="2200" dirty="0"/>
              <a:t> – the logical structure of the database </a:t>
            </a:r>
          </a:p>
          <a:p>
            <a:pPr lvl="1" algn="just" eaLnBrk="1" hangingPunct="1"/>
            <a:r>
              <a:rPr lang="en-US" altLang="en-US" sz="2200" dirty="0"/>
              <a:t>Example: The database consists of information about a set of customers and accounts and the relationship between them</a:t>
            </a:r>
          </a:p>
          <a:p>
            <a:pPr lvl="1" algn="just" eaLnBrk="1" hangingPunct="1"/>
            <a:r>
              <a:rPr lang="en-US" altLang="en-US" sz="2200" dirty="0"/>
              <a:t>Analogous to type information of a variable in a program</a:t>
            </a:r>
          </a:p>
          <a:p>
            <a:pPr marL="457200" lvl="1" indent="0" algn="just" eaLnBrk="1" hangingPunct="1">
              <a:buNone/>
            </a:pPr>
            <a:endParaRPr lang="en-US" altLang="en-US" sz="2200" dirty="0"/>
          </a:p>
          <a:p>
            <a:pPr algn="just" eaLnBrk="1" hangingPunct="1">
              <a:lnSpc>
                <a:spcPct val="90000"/>
              </a:lnSpc>
            </a:pPr>
            <a:r>
              <a:rPr lang="en-US" altLang="en-US" sz="2200" b="1" dirty="0">
                <a:solidFill>
                  <a:schemeClr val="tx2"/>
                </a:solidFill>
              </a:rPr>
              <a:t>Instance</a:t>
            </a:r>
            <a:r>
              <a:rPr lang="en-US" altLang="en-US" sz="2200" dirty="0"/>
              <a:t> – the actual content of the database at a particular point in time </a:t>
            </a:r>
          </a:p>
          <a:p>
            <a:pPr lvl="1" algn="just" eaLnBrk="1" hangingPunct="1">
              <a:lnSpc>
                <a:spcPct val="90000"/>
              </a:lnSpc>
            </a:pPr>
            <a:r>
              <a:rPr lang="en-US" altLang="en-US" sz="2200" dirty="0"/>
              <a:t>Analogous to the value of a variable</a:t>
            </a:r>
          </a:p>
          <a:p>
            <a:pPr algn="just" eaLnBrk="1" hangingPunct="1"/>
            <a:endParaRPr lang="en-US" alt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210138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883F1C-53B8-0042-9E1C-F7622985AE9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Levels of Abstraction</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950296"/>
          </a:xfrm>
        </p:spPr>
        <p:txBody>
          <a:bodyPr>
            <a:noAutofit/>
          </a:bodyPr>
          <a:lstStyle/>
          <a:p>
            <a:pPr algn="just" eaLnBrk="1" hangingPunct="1">
              <a:tabLst>
                <a:tab pos="1820863" algn="l"/>
                <a:tab pos="3659188" algn="l"/>
                <a:tab pos="3943350" algn="l"/>
              </a:tabLst>
            </a:pPr>
            <a:r>
              <a:rPr lang="en-US" altLang="en-US" sz="2200" b="1" dirty="0">
                <a:solidFill>
                  <a:schemeClr val="tx2"/>
                </a:solidFill>
              </a:rPr>
              <a:t>Physical Schema/Level:</a:t>
            </a:r>
            <a:r>
              <a:rPr lang="en-US" altLang="en-US" sz="2200" dirty="0"/>
              <a:t> describes how a record (e.g., customer) is stored.</a:t>
            </a:r>
          </a:p>
          <a:p>
            <a:pPr algn="just" eaLnBrk="1" hangingPunct="1">
              <a:tabLst>
                <a:tab pos="1820863" algn="l"/>
                <a:tab pos="3659188" algn="l"/>
                <a:tab pos="3943350" algn="l"/>
              </a:tabLst>
            </a:pPr>
            <a:r>
              <a:rPr lang="en-US" altLang="en-US" sz="2200" b="1" dirty="0">
                <a:solidFill>
                  <a:schemeClr val="tx2"/>
                </a:solidFill>
              </a:rPr>
              <a:t>Logical Schema/Level:</a:t>
            </a:r>
            <a:r>
              <a:rPr lang="en-US" altLang="en-US" sz="2200" dirty="0"/>
              <a:t> describes data stored in database, and the relationships among the data.</a:t>
            </a:r>
          </a:p>
          <a:p>
            <a:pPr lvl="1" eaLnBrk="1" hangingPunct="1">
              <a:buFontTx/>
              <a:buNone/>
              <a:tabLst>
                <a:tab pos="1820863" algn="l"/>
                <a:tab pos="3659188" algn="l"/>
                <a:tab pos="3943350" algn="l"/>
              </a:tabLst>
            </a:pPr>
            <a:r>
              <a:rPr lang="en-US" altLang="en-US" sz="2200" b="1" dirty="0"/>
              <a:t>	type</a:t>
            </a:r>
            <a:r>
              <a:rPr lang="en-US" altLang="en-US" sz="2200" dirty="0"/>
              <a:t> </a:t>
            </a:r>
            <a:r>
              <a:rPr lang="en-US" altLang="en-US" sz="2200" i="1" dirty="0"/>
              <a:t>customer</a:t>
            </a:r>
            <a:r>
              <a:rPr lang="en-US" altLang="en-US" sz="2200" dirty="0"/>
              <a:t> = </a:t>
            </a:r>
            <a:r>
              <a:rPr lang="en-US" altLang="en-US" sz="2200" b="1" dirty="0"/>
              <a:t>record</a:t>
            </a:r>
            <a:endParaRPr lang="en-US" altLang="en-US" sz="2200" dirty="0"/>
          </a:p>
          <a:p>
            <a:pPr lvl="1" eaLnBrk="1" hangingPunct="1">
              <a:buFontTx/>
              <a:buNone/>
              <a:tabLst>
                <a:tab pos="1820863" algn="l"/>
                <a:tab pos="3659188" algn="l"/>
                <a:tab pos="3943350" algn="l"/>
              </a:tabLst>
            </a:pPr>
            <a:r>
              <a:rPr lang="en-US" altLang="en-US" sz="2200" dirty="0"/>
              <a:t>		</a:t>
            </a:r>
            <a:r>
              <a:rPr lang="en-US" altLang="en-US" sz="2200" i="1" dirty="0" err="1"/>
              <a:t>customer_id</a:t>
            </a:r>
            <a:r>
              <a:rPr lang="en-US" altLang="en-US" sz="2200" dirty="0"/>
              <a:t> : string; </a:t>
            </a:r>
            <a:br>
              <a:rPr lang="en-US" altLang="en-US" sz="2200" dirty="0"/>
            </a:br>
            <a:r>
              <a:rPr lang="en-US" altLang="en-US" sz="2200" dirty="0"/>
              <a:t>	</a:t>
            </a:r>
            <a:r>
              <a:rPr lang="en-US" altLang="en-US" sz="2200" i="1" dirty="0" err="1"/>
              <a:t>customer_name</a:t>
            </a:r>
            <a:r>
              <a:rPr lang="en-US" altLang="en-US" sz="2200" dirty="0"/>
              <a:t> : string;</a:t>
            </a:r>
            <a:br>
              <a:rPr lang="en-US" altLang="en-US" sz="2200" dirty="0"/>
            </a:br>
            <a:r>
              <a:rPr lang="en-US" altLang="en-US" sz="2200" dirty="0"/>
              <a:t>	</a:t>
            </a:r>
            <a:r>
              <a:rPr lang="en-US" altLang="en-US" sz="2200" i="1" dirty="0" err="1"/>
              <a:t>customer</a:t>
            </a:r>
            <a:r>
              <a:rPr lang="en-US" altLang="en-US" sz="2200" dirty="0" err="1"/>
              <a:t>_</a:t>
            </a:r>
            <a:r>
              <a:rPr lang="en-US" altLang="en-US" sz="2200" i="1" dirty="0" err="1"/>
              <a:t>street</a:t>
            </a:r>
            <a:r>
              <a:rPr lang="en-US" altLang="en-US" sz="2200" dirty="0"/>
              <a:t> : string;</a:t>
            </a:r>
            <a:br>
              <a:rPr lang="en-US" altLang="en-US" sz="2200" dirty="0"/>
            </a:br>
            <a:r>
              <a:rPr lang="en-US" altLang="en-US" sz="2200" dirty="0"/>
              <a:t>	</a:t>
            </a:r>
            <a:r>
              <a:rPr lang="en-US" altLang="en-US" sz="2200" i="1" dirty="0" err="1"/>
              <a:t>customer_city</a:t>
            </a:r>
            <a:r>
              <a:rPr lang="en-US" altLang="en-US" sz="2200" dirty="0"/>
              <a:t> : string;</a:t>
            </a:r>
          </a:p>
          <a:p>
            <a:pPr marL="1771650" lvl="4" eaLnBrk="1" hangingPunct="1">
              <a:buFontTx/>
              <a:buNone/>
              <a:tabLst>
                <a:tab pos="1820863" algn="l"/>
                <a:tab pos="3659188" algn="l"/>
                <a:tab pos="3943350" algn="l"/>
              </a:tabLst>
            </a:pPr>
            <a:r>
              <a:rPr lang="en-US" altLang="en-US" sz="2200" b="1" dirty="0"/>
              <a:t>end</a:t>
            </a:r>
            <a:r>
              <a:rPr lang="en-US" altLang="en-US" sz="2200" dirty="0"/>
              <a:t>;</a:t>
            </a:r>
          </a:p>
          <a:p>
            <a:pPr algn="just" eaLnBrk="1" hangingPunct="1">
              <a:tabLst>
                <a:tab pos="1820863" algn="l"/>
                <a:tab pos="3659188" algn="l"/>
                <a:tab pos="3943350" algn="l"/>
              </a:tabLst>
            </a:pPr>
            <a:r>
              <a:rPr lang="en-US" altLang="en-US" sz="2200" b="1" dirty="0">
                <a:solidFill>
                  <a:schemeClr val="tx2"/>
                </a:solidFill>
              </a:rPr>
              <a:t>External Schema/Level:</a:t>
            </a:r>
            <a:r>
              <a:rPr lang="en-US" altLang="en-US" sz="2200" dirty="0"/>
              <a:t> application programs hide details of data types.  Views can also hide information (such as an employee’s salary) for security purposes. </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882883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533400"/>
          </a:xfrm>
        </p:spPr>
        <p:txBody>
          <a:bodyPr>
            <a:normAutofit/>
          </a:bodyPr>
          <a:lstStyle/>
          <a:p>
            <a:r>
              <a:rPr lang="en-US" altLang="en-US" sz="2000" dirty="0"/>
              <a:t>Three Schema Architecture for a </a:t>
            </a:r>
            <a:r>
              <a:rPr lang="en-US" altLang="en-US" sz="2200" dirty="0"/>
              <a:t>Database</a:t>
            </a:r>
            <a:r>
              <a:rPr lang="en-US" altLang="en-US" sz="2000" dirty="0"/>
              <a:t> System </a:t>
            </a:r>
          </a:p>
          <a:p>
            <a:endParaRPr lang="en-US" sz="2000" dirty="0"/>
          </a:p>
        </p:txBody>
      </p:sp>
      <p:sp>
        <p:nvSpPr>
          <p:cNvPr id="4" name="Date Placeholder 3"/>
          <p:cNvSpPr>
            <a:spLocks noGrp="1"/>
          </p:cNvSpPr>
          <p:nvPr>
            <p:ph type="dt" sz="half" idx="10"/>
          </p:nvPr>
        </p:nvSpPr>
        <p:spPr/>
        <p:txBody>
          <a:bodyPr/>
          <a:lstStyle/>
          <a:p>
            <a:fld id="{707A465D-CAF8-7945-B4AD-7C6AB652C201}"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Levels of Abstraction</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1028" name="Picture 4">
            <a:extLst>
              <a:ext uri="{FF2B5EF4-FFF2-40B4-BE49-F238E27FC236}">
                <a16:creationId xmlns="" xmlns:a16="http://schemas.microsoft.com/office/drawing/2014/main" id="{08DDAE31-7CA6-4143-A20E-E2DED99631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628800"/>
            <a:ext cx="6472336" cy="44665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667330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68905E-F234-9D4C-B478-9F092E46B8A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Example: University Database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5"/>
          <p:cNvSpPr>
            <a:spLocks noGrp="1" noChangeArrowheads="1"/>
          </p:cNvSpPr>
          <p:nvPr>
            <p:ph idx="1"/>
          </p:nvPr>
        </p:nvSpPr>
        <p:spPr>
          <a:xfrm>
            <a:off x="251520" y="1143000"/>
            <a:ext cx="8784976" cy="4734272"/>
          </a:xfrm>
        </p:spPr>
        <p:txBody>
          <a:bodyPr lIns="90488" tIns="44450" rIns="90488" bIns="44450">
            <a:normAutofit/>
          </a:bodyPr>
          <a:lstStyle/>
          <a:p>
            <a:pPr marL="274320" indent="-274320" eaLnBrk="1" fontAlgn="auto" hangingPunct="1">
              <a:spcAft>
                <a:spcPts val="0"/>
              </a:spcAft>
              <a:buClr>
                <a:schemeClr val="accent3"/>
              </a:buClr>
              <a:buFont typeface="Wingdings 2"/>
              <a:buChar char=""/>
              <a:defRPr/>
            </a:pPr>
            <a:r>
              <a:rPr lang="en-US" sz="2200" b="1" dirty="0">
                <a:solidFill>
                  <a:srgbClr val="92D050"/>
                </a:solidFill>
              </a:rPr>
              <a:t>Physical schema:</a:t>
            </a:r>
          </a:p>
          <a:p>
            <a:pPr marL="640080" lvl="1" indent="-246888" eaLnBrk="1" fontAlgn="auto" hangingPunct="1">
              <a:spcAft>
                <a:spcPts val="0"/>
              </a:spcAft>
              <a:buSzPct val="75000"/>
              <a:buFont typeface="Wingdings 2"/>
              <a:buChar char=""/>
              <a:defRPr/>
            </a:pPr>
            <a:r>
              <a:rPr lang="en-US" sz="2200" dirty="0"/>
              <a:t>Relations stored as unordered files. </a:t>
            </a:r>
          </a:p>
          <a:p>
            <a:pPr marL="640080" lvl="1" indent="-246888" eaLnBrk="1" fontAlgn="auto" hangingPunct="1">
              <a:spcAft>
                <a:spcPts val="0"/>
              </a:spcAft>
              <a:buSzPct val="75000"/>
              <a:buFont typeface="Wingdings 2"/>
              <a:buChar char=""/>
              <a:defRPr/>
            </a:pPr>
            <a:r>
              <a:rPr lang="en-US" sz="2200" dirty="0"/>
              <a:t>Index on first column of Students.</a:t>
            </a:r>
          </a:p>
          <a:p>
            <a:pPr marL="274320" indent="-274320" eaLnBrk="1" fontAlgn="auto" hangingPunct="1">
              <a:spcAft>
                <a:spcPts val="0"/>
              </a:spcAft>
              <a:buClr>
                <a:schemeClr val="accent3"/>
              </a:buClr>
              <a:buFont typeface="Wingdings 2"/>
              <a:buChar char=""/>
              <a:defRPr/>
            </a:pPr>
            <a:r>
              <a:rPr lang="en-US" sz="2200" b="1" dirty="0">
                <a:solidFill>
                  <a:srgbClr val="92D050"/>
                </a:solidFill>
              </a:rPr>
              <a:t>Conceptual schema: </a:t>
            </a:r>
            <a:r>
              <a:rPr lang="en-US" sz="2200" b="1" dirty="0">
                <a:solidFill>
                  <a:schemeClr val="accent5">
                    <a:lumMod val="75000"/>
                  </a:schemeClr>
                </a:solidFill>
              </a:rPr>
              <a:t>    </a:t>
            </a:r>
            <a:r>
              <a:rPr lang="en-US" sz="2200" b="1" dirty="0"/>
              <a:t>             </a:t>
            </a:r>
          </a:p>
          <a:p>
            <a:pPr marL="640080" lvl="1" indent="-246888" eaLnBrk="1" fontAlgn="auto" hangingPunct="1">
              <a:spcAft>
                <a:spcPts val="0"/>
              </a:spcAft>
              <a:buSzPct val="75000"/>
              <a:buFont typeface="Wingdings 2"/>
              <a:buChar char=""/>
              <a:defRPr/>
            </a:pPr>
            <a:r>
              <a:rPr lang="en-US" sz="2200" dirty="0"/>
              <a:t> </a:t>
            </a:r>
            <a:r>
              <a:rPr lang="en-US" sz="2200" i="1" dirty="0"/>
              <a:t>Students(</a:t>
            </a:r>
            <a:r>
              <a:rPr lang="en-US" sz="2200" i="1" dirty="0" err="1"/>
              <a:t>sid</a:t>
            </a:r>
            <a:r>
              <a:rPr lang="en-US" sz="2200" i="1" dirty="0"/>
              <a:t>: string, name: string, login: string, age: integer, </a:t>
            </a:r>
            <a:r>
              <a:rPr lang="en-US" sz="2200" i="1" dirty="0" err="1"/>
              <a:t>gpa:real</a:t>
            </a:r>
            <a:r>
              <a:rPr lang="en-US" sz="2200" i="1" dirty="0"/>
              <a:t>)</a:t>
            </a:r>
          </a:p>
          <a:p>
            <a:pPr marL="640080" lvl="1" indent="-246888" algn="just" eaLnBrk="1" fontAlgn="auto" hangingPunct="1">
              <a:spcAft>
                <a:spcPts val="0"/>
              </a:spcAft>
              <a:buSzPct val="75000"/>
              <a:buFont typeface="Wingdings 2"/>
              <a:buChar char=""/>
              <a:defRPr/>
            </a:pPr>
            <a:r>
              <a:rPr lang="en-US" sz="2200" i="1" dirty="0"/>
              <a:t> Courses(cid: string, </a:t>
            </a:r>
            <a:r>
              <a:rPr lang="en-US" sz="2200" i="1" dirty="0" err="1"/>
              <a:t>cname:string</a:t>
            </a:r>
            <a:r>
              <a:rPr lang="en-US" sz="2200" i="1" dirty="0"/>
              <a:t>, </a:t>
            </a:r>
            <a:r>
              <a:rPr lang="en-US" sz="2200" i="1" dirty="0" err="1"/>
              <a:t>credits:integer</a:t>
            </a:r>
            <a:r>
              <a:rPr lang="en-US" sz="2200" i="1" dirty="0"/>
              <a:t>) </a:t>
            </a:r>
          </a:p>
          <a:p>
            <a:pPr marL="640080" lvl="1" indent="-246888" eaLnBrk="1" fontAlgn="auto" hangingPunct="1">
              <a:spcAft>
                <a:spcPts val="0"/>
              </a:spcAft>
              <a:buSzPct val="75000"/>
              <a:buFont typeface="Wingdings 2"/>
              <a:buChar char=""/>
              <a:defRPr/>
            </a:pPr>
            <a:r>
              <a:rPr lang="en-US" sz="2200" i="1" dirty="0"/>
              <a:t> Enrolled(</a:t>
            </a:r>
            <a:r>
              <a:rPr lang="en-US" sz="2200" i="1" dirty="0" err="1"/>
              <a:t>sid:string</a:t>
            </a:r>
            <a:r>
              <a:rPr lang="en-US" sz="2200" i="1" dirty="0"/>
              <a:t>, cid:string, </a:t>
            </a:r>
            <a:r>
              <a:rPr lang="en-US" sz="2200" i="1" dirty="0" err="1"/>
              <a:t>grade:string</a:t>
            </a:r>
            <a:r>
              <a:rPr lang="en-US" sz="2200" i="1" dirty="0"/>
              <a:t>)</a:t>
            </a:r>
          </a:p>
          <a:p>
            <a:pPr marL="274320" indent="-274320" eaLnBrk="1" fontAlgn="auto" hangingPunct="1">
              <a:spcAft>
                <a:spcPts val="0"/>
              </a:spcAft>
              <a:buClr>
                <a:schemeClr val="accent3"/>
              </a:buClr>
              <a:buFont typeface="Wingdings 2"/>
              <a:buChar char=""/>
              <a:defRPr/>
            </a:pPr>
            <a:r>
              <a:rPr lang="en-US" sz="2200" b="1" dirty="0">
                <a:solidFill>
                  <a:srgbClr val="92D050"/>
                </a:solidFill>
              </a:rPr>
              <a:t>External Schema (View):</a:t>
            </a:r>
            <a:r>
              <a:rPr lang="en-US" sz="2200" b="1" dirty="0"/>
              <a:t> </a:t>
            </a:r>
          </a:p>
          <a:p>
            <a:pPr marL="640080" lvl="1" indent="-246888" eaLnBrk="1" fontAlgn="auto" hangingPunct="1">
              <a:spcAft>
                <a:spcPts val="0"/>
              </a:spcAft>
              <a:buSzPct val="75000"/>
              <a:buFont typeface="Wingdings 2"/>
              <a:buChar char=""/>
              <a:defRPr/>
            </a:pPr>
            <a:r>
              <a:rPr lang="en-US" sz="2200" i="1" dirty="0"/>
              <a:t>View1- </a:t>
            </a:r>
            <a:r>
              <a:rPr lang="en-US" sz="2200" i="1" dirty="0" err="1"/>
              <a:t>Course_info</a:t>
            </a:r>
            <a:r>
              <a:rPr lang="en-US" sz="2200" i="1" dirty="0"/>
              <a:t>(</a:t>
            </a:r>
            <a:r>
              <a:rPr lang="en-US" sz="2200" i="1" dirty="0">
                <a:hlinkClick r:id="rId2">
                  <a:extLst>
                    <a:ext uri="{A12FA001-AC4F-418D-AE19-62706E023703}">
                      <ahyp:hlinkClr xmlns="" xmlns:ahyp="http://schemas.microsoft.com/office/drawing/2018/hyperlinkcolor" val="tx"/>
                    </a:ext>
                  </a:extLst>
                </a:hlinkClick>
              </a:rPr>
              <a:t>cid:string,enrollment:integer</a:t>
            </a:r>
            <a:r>
              <a:rPr lang="en-US" sz="2200" i="1" dirty="0"/>
              <a:t>)</a:t>
            </a:r>
          </a:p>
          <a:p>
            <a:pPr marL="640080" lvl="1" indent="-246888" eaLnBrk="1" fontAlgn="auto" hangingPunct="1">
              <a:spcAft>
                <a:spcPts val="0"/>
              </a:spcAft>
              <a:buSzPct val="75000"/>
              <a:buFont typeface="Wingdings 2"/>
              <a:buChar char=""/>
              <a:defRPr/>
            </a:pPr>
            <a:r>
              <a:rPr lang="nl-NL" sz="2200" i="1" dirty="0"/>
              <a:t>View2-studeninfo(</a:t>
            </a:r>
            <a:r>
              <a:rPr lang="nl-NL" sz="2200" i="1" u="sng" dirty="0"/>
              <a:t>id:int. name:string</a:t>
            </a:r>
            <a:r>
              <a:rPr lang="nl-NL" sz="2200" i="1" dirty="0"/>
              <a:t>)</a:t>
            </a:r>
          </a:p>
          <a:p>
            <a:pPr marL="640080" lvl="1" indent="-246888" eaLnBrk="1" fontAlgn="auto" hangingPunct="1">
              <a:spcAft>
                <a:spcPts val="0"/>
              </a:spcAft>
              <a:buSzPct val="75000"/>
              <a:buFont typeface="Wingdings 2"/>
              <a:buChar char=""/>
              <a:defRPr/>
            </a:pPr>
            <a:endParaRPr lang="en-US" sz="2200" i="1"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626847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9EDDE5-2195-8441-AB97-C13B992FEFB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 Independence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190999"/>
          </a:xfrm>
        </p:spPr>
        <p:txBody>
          <a:bodyPr lIns="90488" tIns="44450" rIns="90488" bIns="44450">
            <a:normAutofit/>
          </a:bodyPr>
          <a:lstStyle/>
          <a:p>
            <a:pPr algn="just" eaLnBrk="1" hangingPunct="1"/>
            <a:r>
              <a:rPr lang="en-US" altLang="en-US" sz="2200" dirty="0"/>
              <a:t>Data Independence is defined as a property of DBMS that helps you to change the Database schema at one level of a database system without requiring to change the schema at the next higher level. </a:t>
            </a:r>
          </a:p>
          <a:p>
            <a:pPr algn="just" eaLnBrk="1" hangingPunct="1"/>
            <a:endParaRPr lang="en-US" altLang="en-US" sz="2200" dirty="0"/>
          </a:p>
          <a:p>
            <a:pPr algn="just" eaLnBrk="1" hangingPunct="1"/>
            <a:r>
              <a:rPr lang="en-US" altLang="en-US" sz="2200" dirty="0"/>
              <a:t>Data independence helps you to keep data separated from all programs that make use of it.</a:t>
            </a:r>
          </a:p>
          <a:p>
            <a:pPr algn="just" eaLnBrk="1" hangingPunct="1"/>
            <a:endParaRPr lang="en-US" altLang="en-US" sz="2200" dirty="0"/>
          </a:p>
          <a:p>
            <a:pPr algn="just" eaLnBrk="1" hangingPunct="1"/>
            <a:r>
              <a:rPr lang="en-US" altLang="en-US" sz="2200" dirty="0"/>
              <a:t>In DBMS there are two types of data independence</a:t>
            </a:r>
          </a:p>
          <a:p>
            <a:pPr lvl="1" algn="just"/>
            <a:r>
              <a:rPr lang="en-US" altLang="en-US" sz="2200" dirty="0"/>
              <a:t>Physical data independence</a:t>
            </a:r>
          </a:p>
          <a:p>
            <a:pPr lvl="1" algn="just"/>
            <a:r>
              <a:rPr lang="en-US" altLang="en-US" sz="2200" dirty="0"/>
              <a:t>Logical data independence.</a:t>
            </a:r>
          </a:p>
        </p:txBody>
      </p:sp>
      <p:sp>
        <p:nvSpPr>
          <p:cNvPr id="10" name="Rectangle 4"/>
          <p:cNvSpPr>
            <a:spLocks noChangeArrowheads="1"/>
          </p:cNvSpPr>
          <p:nvPr/>
        </p:nvSpPr>
        <p:spPr bwMode="auto">
          <a:xfrm>
            <a:off x="685800" y="5334000"/>
            <a:ext cx="6600782" cy="428322"/>
          </a:xfrm>
          <a:prstGeom prst="rect">
            <a:avLst/>
          </a:prstGeom>
          <a:noFill/>
          <a:ln w="9525">
            <a:noFill/>
            <a:miter lim="800000"/>
            <a:headEnd/>
            <a:tailEnd/>
          </a:ln>
        </p:spPr>
        <p:txBody>
          <a:bodyPr wrap="none" lIns="90488" tIns="44450" rIns="90488" bIns="44450">
            <a:spAutoFit/>
          </a:bodyPr>
          <a:lstStyle/>
          <a:p>
            <a:pPr>
              <a:buFont typeface="Monotype Sorts" pitchFamily="2" charset="2"/>
              <a:buChar char="*"/>
            </a:pPr>
            <a:r>
              <a:rPr lang="en-US" sz="2200" i="1" dirty="0">
                <a:solidFill>
                  <a:srgbClr val="00B0F0"/>
                </a:solidFill>
              </a:rPr>
              <a:t> One of the most important benefits of using a DBMS!</a:t>
            </a:r>
          </a:p>
        </p:txBody>
      </p:sp>
      <p:pic>
        <p:nvPicPr>
          <p:cNvPr id="11" name="Picture 10">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159041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7B0603-4F72-A146-BDA6-472EB22BF83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Physical Data Independence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1"/>
            <a:ext cx="8229600" cy="4878288"/>
          </a:xfrm>
        </p:spPr>
        <p:txBody>
          <a:bodyPr lIns="90488" tIns="44450" rIns="90488" bIns="44450">
            <a:normAutofit/>
          </a:bodyPr>
          <a:lstStyle/>
          <a:p>
            <a:pPr algn="just" eaLnBrk="1" hangingPunct="1"/>
            <a:r>
              <a:rPr lang="en-US" altLang="en-US" sz="2200" dirty="0"/>
              <a:t>Physical data independence can be defined as the capacity to change the internal schema without having to change the conceptual schema.</a:t>
            </a:r>
          </a:p>
          <a:p>
            <a:pPr algn="just" eaLnBrk="1" hangingPunct="1"/>
            <a:endParaRPr lang="en-US" altLang="en-US" sz="2200" dirty="0"/>
          </a:p>
          <a:p>
            <a:pPr algn="just" eaLnBrk="1" hangingPunct="1"/>
            <a:r>
              <a:rPr lang="en-US" altLang="en-US" sz="2200" dirty="0"/>
              <a:t>If we do any changes in the storage size of the database system server, then the Conceptual structure of the database will not be affected.</a:t>
            </a:r>
          </a:p>
          <a:p>
            <a:pPr algn="just" eaLnBrk="1" hangingPunct="1"/>
            <a:endParaRPr lang="en-US" altLang="en-US" sz="2200" dirty="0"/>
          </a:p>
          <a:p>
            <a:pPr algn="just" eaLnBrk="1" hangingPunct="1"/>
            <a:r>
              <a:rPr lang="en-US" altLang="en-US" sz="2200" dirty="0"/>
              <a:t>Physical data independence is used to separate conceptual levels from the internal levels.</a:t>
            </a:r>
          </a:p>
          <a:p>
            <a:pPr algn="just" eaLnBrk="1" hangingPunct="1"/>
            <a:endParaRPr lang="en-US" altLang="en-US" sz="2200" dirty="0"/>
          </a:p>
          <a:p>
            <a:pPr algn="just" eaLnBrk="1" hangingPunct="1"/>
            <a:r>
              <a:rPr lang="en-US" altLang="en-US" sz="2200" dirty="0"/>
              <a:t>Physical data independence occurs at the logical interface level.</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66706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7E158-DB68-0440-A5B4-8183136C8095}" type="datetime1">
              <a:rPr lang="en-IN" smtClean="0"/>
              <a:t>17/02/22</a:t>
            </a:fld>
            <a:endParaRPr lang="en-US"/>
          </a:p>
        </p:txBody>
      </p:sp>
      <p:sp>
        <p:nvSpPr>
          <p:cNvPr id="3" name="Footer Placeholder 2"/>
          <p:cNvSpPr>
            <a:spLocks noGrp="1"/>
          </p:cNvSpPr>
          <p:nvPr>
            <p:ph type="ftr" sz="quarter" idx="11"/>
          </p:nvPr>
        </p:nvSpPr>
        <p:spPr>
          <a:xfrm>
            <a:off x="3124200" y="6356350"/>
            <a:ext cx="4544144" cy="365125"/>
          </a:xfrm>
        </p:spPr>
        <p:txBody>
          <a:bodyPr/>
          <a:lstStyle/>
          <a:p>
            <a:r>
              <a:rPr lang="mr-IN" smtClean="0"/>
              <a:t>Roshan Jameel         ACSAI-0402 and DBMS                Unit-1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6"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Subject 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827584" y="1192610"/>
            <a:ext cx="7632847" cy="4558796"/>
          </a:xfrm>
          <a:prstGeom prst="rect">
            <a:avLst/>
          </a:prstGeom>
          <a:noFill/>
          <a:ln w="9525">
            <a:noFill/>
            <a:miter lim="800000"/>
            <a:headEnd/>
            <a:tailEnd/>
          </a:ln>
        </p:spPr>
      </p:pic>
      <p:pic>
        <p:nvPicPr>
          <p:cNvPr id="8" name="Picture 7">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19ACAC-4526-C94A-B810-6F3B02D608B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Physical Data Independence (contd..)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1"/>
            <a:ext cx="8229600" cy="4878288"/>
          </a:xfrm>
        </p:spPr>
        <p:txBody>
          <a:bodyPr lIns="90488" tIns="44450" rIns="90488" bIns="44450">
            <a:normAutofit/>
          </a:bodyPr>
          <a:lstStyle/>
          <a:p>
            <a:pPr algn="just" eaLnBrk="1" hangingPunct="1"/>
            <a:r>
              <a:rPr lang="en-US" altLang="en-US" sz="2200" dirty="0"/>
              <a:t>Due to Physical independence, any of the below change will not affect the conceptual layer.</a:t>
            </a:r>
          </a:p>
          <a:p>
            <a:pPr lvl="1" algn="just"/>
            <a:r>
              <a:rPr lang="en-US" altLang="en-US" sz="2200" dirty="0"/>
              <a:t>Using a new storage device like Hard Drive or Magnetic Tapes</a:t>
            </a:r>
          </a:p>
          <a:p>
            <a:pPr lvl="1" algn="just"/>
            <a:r>
              <a:rPr lang="en-US" altLang="en-US" sz="2200" dirty="0"/>
              <a:t>Modifying the file organization technique in the Database</a:t>
            </a:r>
          </a:p>
          <a:p>
            <a:pPr lvl="1" algn="just"/>
            <a:r>
              <a:rPr lang="en-US" altLang="en-US" sz="2200" dirty="0"/>
              <a:t>Switching to different data structures.</a:t>
            </a:r>
          </a:p>
          <a:p>
            <a:pPr lvl="1" algn="just"/>
            <a:r>
              <a:rPr lang="en-US" altLang="en-US" sz="2200" dirty="0"/>
              <a:t>Changing the access method.</a:t>
            </a:r>
          </a:p>
          <a:p>
            <a:pPr lvl="1" algn="just"/>
            <a:r>
              <a:rPr lang="en-US" altLang="en-US" sz="2200" dirty="0"/>
              <a:t>Modifying indexes.</a:t>
            </a:r>
          </a:p>
          <a:p>
            <a:pPr lvl="1" algn="just"/>
            <a:r>
              <a:rPr lang="en-US" altLang="en-US" sz="2200" dirty="0"/>
              <a:t>Changes to compression techniques or hashing algorithms.</a:t>
            </a:r>
          </a:p>
          <a:p>
            <a:pPr lvl="1" algn="just"/>
            <a:r>
              <a:rPr lang="en-US" altLang="en-US" sz="2200" dirty="0"/>
              <a:t>Change of Location of Database from say C drive to D Drive</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354950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C441E7-BDD0-5043-9DAC-6A4A13FEC9D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Logical Data Independence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1"/>
            <a:ext cx="8229600" cy="4878288"/>
          </a:xfrm>
        </p:spPr>
        <p:txBody>
          <a:bodyPr lIns="90488" tIns="44450" rIns="90488" bIns="44450">
            <a:normAutofit/>
          </a:bodyPr>
          <a:lstStyle/>
          <a:p>
            <a:pPr algn="just" eaLnBrk="1" hangingPunct="1"/>
            <a:r>
              <a:rPr lang="en-US" altLang="en-US" sz="2200" dirty="0"/>
              <a:t>Logical data independence refers characteristic of being able to change the conceptual schema without having to change the external schema.</a:t>
            </a:r>
          </a:p>
          <a:p>
            <a:pPr algn="just" eaLnBrk="1" hangingPunct="1"/>
            <a:endParaRPr lang="en-US" altLang="en-US" sz="2200" dirty="0"/>
          </a:p>
          <a:p>
            <a:pPr algn="just" eaLnBrk="1" hangingPunct="1"/>
            <a:r>
              <a:rPr lang="en-US" altLang="en-US" sz="2200" dirty="0"/>
              <a:t>Logical data independence is used to separate the external level from the conceptual view.</a:t>
            </a:r>
          </a:p>
          <a:p>
            <a:pPr algn="just" eaLnBrk="1" hangingPunct="1"/>
            <a:endParaRPr lang="en-US" altLang="en-US" sz="2200" dirty="0"/>
          </a:p>
          <a:p>
            <a:pPr algn="just" eaLnBrk="1" hangingPunct="1"/>
            <a:r>
              <a:rPr lang="en-US" altLang="en-US" sz="2200" dirty="0"/>
              <a:t>If we do any changes in the conceptual view of the data, then the user view of the data would not be affected.</a:t>
            </a:r>
          </a:p>
          <a:p>
            <a:pPr algn="just" eaLnBrk="1" hangingPunct="1"/>
            <a:endParaRPr lang="en-US" altLang="en-US" sz="2200" dirty="0"/>
          </a:p>
          <a:p>
            <a:pPr algn="just" eaLnBrk="1" hangingPunct="1"/>
            <a:r>
              <a:rPr lang="en-US" altLang="en-US" sz="2200" dirty="0"/>
              <a:t>Logical data independence occurs at the user interface level.</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067124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6154D4-423C-FC41-AF30-F1EC0AA4BAC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Logical Data Independence (contd..)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1"/>
            <a:ext cx="8229600" cy="4878288"/>
          </a:xfrm>
        </p:spPr>
        <p:txBody>
          <a:bodyPr lIns="90488" tIns="44450" rIns="90488" bIns="44450">
            <a:normAutofit/>
          </a:bodyPr>
          <a:lstStyle/>
          <a:p>
            <a:pPr algn="just" eaLnBrk="1" hangingPunct="1"/>
            <a:r>
              <a:rPr lang="en-US" altLang="en-US" sz="2200" dirty="0"/>
              <a:t>Due to Logical independence, any of the below change will not affect the external layer.</a:t>
            </a:r>
          </a:p>
          <a:p>
            <a:pPr lvl="1" algn="just"/>
            <a:r>
              <a:rPr lang="en-US" altLang="en-US" sz="2200" dirty="0"/>
              <a:t>Add/Modify/Delete a new attribute, entity or relationship is possible without a rewrite of existing application programs</a:t>
            </a:r>
          </a:p>
          <a:p>
            <a:pPr lvl="1" algn="just"/>
            <a:r>
              <a:rPr lang="en-US" altLang="en-US" sz="2200" dirty="0"/>
              <a:t>Merging two records into one</a:t>
            </a:r>
          </a:p>
          <a:p>
            <a:pPr lvl="1" algn="just"/>
            <a:r>
              <a:rPr lang="en-US" altLang="en-US" sz="2200" dirty="0"/>
              <a:t>Breaking an existing record into two or more records</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12607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8C67FB-3F3B-FA44-B2BA-996ED106983C}" type="datetime1">
              <a:rPr lang="en-IN" smtClean="0"/>
              <a:t>17/02/22</a:t>
            </a:fld>
            <a:endParaRPr lang="en-US"/>
          </a:p>
        </p:txBody>
      </p:sp>
      <p:sp>
        <p:nvSpPr>
          <p:cNvPr id="5" name="Footer Placeholder 4"/>
          <p:cNvSpPr>
            <a:spLocks noGrp="1"/>
          </p:cNvSpPr>
          <p:nvPr>
            <p:ph type="ftr" sz="quarter" idx="11"/>
          </p:nvPr>
        </p:nvSpPr>
        <p:spPr>
          <a:xfrm>
            <a:off x="2483768" y="6356350"/>
            <a:ext cx="468052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effectLst>
                  <a:outerShdw blurRad="38100" dist="38100" dir="2700000" algn="tl">
                    <a:srgbClr val="000000">
                      <a:alpha val="43137"/>
                    </a:srgbClr>
                  </a:outerShdw>
                </a:effectLst>
              </a:rPr>
              <a:t>Short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10" name="Rectangle 9"/>
          <p:cNvSpPr/>
          <p:nvPr/>
        </p:nvSpPr>
        <p:spPr>
          <a:xfrm>
            <a:off x="539552" y="1628800"/>
            <a:ext cx="8064896" cy="4708981"/>
          </a:xfrm>
          <a:prstGeom prst="rect">
            <a:avLst/>
          </a:prstGeom>
        </p:spPr>
        <p:txBody>
          <a:bodyPr wrap="square">
            <a:spAutoFit/>
          </a:bodyPr>
          <a:lstStyle/>
          <a:p>
            <a:pPr marL="342900" indent="-342900">
              <a:buFont typeface="+mj-lt"/>
              <a:buAutoNum type="arabicPeriod"/>
            </a:pPr>
            <a:r>
              <a:rPr lang="en-US" sz="2000" dirty="0" smtClean="0"/>
              <a:t>Which of the following is known as a set of entities of the same type that share same properties, or attributes?</a:t>
            </a:r>
            <a:br>
              <a:rPr lang="en-US" sz="2000" dirty="0" smtClean="0"/>
            </a:br>
            <a:r>
              <a:rPr lang="en-US" sz="2000" dirty="0" smtClean="0"/>
              <a:t>a) Relation set</a:t>
            </a:r>
            <a:br>
              <a:rPr lang="en-US" sz="2000" dirty="0" smtClean="0"/>
            </a:br>
            <a:r>
              <a:rPr lang="en-US" sz="2000" dirty="0" smtClean="0"/>
              <a:t>b) </a:t>
            </a:r>
            <a:r>
              <a:rPr lang="en-US" sz="2000" dirty="0" err="1" smtClean="0"/>
              <a:t>Tuples</a:t>
            </a:r>
            <a:r>
              <a:rPr lang="en-US" sz="2000" dirty="0" smtClean="0"/>
              <a:t/>
            </a:r>
            <a:br>
              <a:rPr lang="en-US" sz="2000" dirty="0" smtClean="0"/>
            </a:br>
            <a:r>
              <a:rPr lang="en-US" sz="2000" b="1" dirty="0" smtClean="0"/>
              <a:t>c) Entity set</a:t>
            </a:r>
            <a:r>
              <a:rPr lang="en-US" sz="2000" dirty="0" smtClean="0"/>
              <a:t/>
            </a:r>
            <a:br>
              <a:rPr lang="en-US" sz="2000" dirty="0" smtClean="0"/>
            </a:br>
            <a:r>
              <a:rPr lang="en-US" sz="2000" dirty="0" smtClean="0"/>
              <a:t>d) Entity Relation model</a:t>
            </a:r>
          </a:p>
          <a:p>
            <a:pPr marL="342900" indent="-342900">
              <a:buFont typeface="+mj-lt"/>
              <a:buAutoNum type="arabicPeriod"/>
            </a:pPr>
            <a:endParaRPr lang="en-US" sz="2000" dirty="0" smtClean="0"/>
          </a:p>
          <a:p>
            <a:pPr marL="342900" indent="-342900">
              <a:buFont typeface="+mj-lt"/>
              <a:buAutoNum type="arabicPeriod"/>
            </a:pPr>
            <a:r>
              <a:rPr lang="en-US" sz="2000" dirty="0" smtClean="0"/>
              <a:t>The values appearing in given attributes of any </a:t>
            </a:r>
            <a:r>
              <a:rPr lang="en-US" sz="2000" dirty="0" err="1" smtClean="0"/>
              <a:t>tuple</a:t>
            </a:r>
            <a:r>
              <a:rPr lang="en-US" sz="2000" dirty="0" smtClean="0"/>
              <a:t> in the referencing relation must likewise occur in specified attributes of at least one </a:t>
            </a:r>
            <a:r>
              <a:rPr lang="en-US" sz="2000" dirty="0" err="1" smtClean="0"/>
              <a:t>tuple</a:t>
            </a:r>
            <a:r>
              <a:rPr lang="en-US" sz="2000" dirty="0" smtClean="0"/>
              <a:t> in the referenced relation, according to _____________________ integrity constraint.</a:t>
            </a:r>
            <a:br>
              <a:rPr lang="en-US" sz="2000" dirty="0" smtClean="0"/>
            </a:br>
            <a:r>
              <a:rPr lang="en-US" sz="2000" b="1" dirty="0" smtClean="0"/>
              <a:t>a) Referential</a:t>
            </a:r>
            <a:r>
              <a:rPr lang="en-US" sz="2000" dirty="0" smtClean="0"/>
              <a:t/>
            </a:r>
            <a:br>
              <a:rPr lang="en-US" sz="2000" dirty="0" smtClean="0"/>
            </a:br>
            <a:r>
              <a:rPr lang="en-US" sz="2000" dirty="0" smtClean="0"/>
              <a:t>b) Primary</a:t>
            </a:r>
            <a:br>
              <a:rPr lang="en-US" sz="2000" dirty="0" smtClean="0"/>
            </a:br>
            <a:r>
              <a:rPr lang="en-US" sz="2000" dirty="0" smtClean="0"/>
              <a:t>c) Referencing</a:t>
            </a:r>
            <a:br>
              <a:rPr lang="en-US" sz="2000" dirty="0" smtClean="0"/>
            </a:br>
            <a:r>
              <a:rPr lang="en-US" sz="2000" dirty="0" smtClean="0"/>
              <a:t>d) Specific</a:t>
            </a:r>
            <a:endParaRPr lang="en-US" sz="20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23F788-5895-3E4C-B2A0-DDB68542D77B}" type="datetime1">
              <a:rPr lang="en-IN" smtClean="0"/>
              <a:t>17/02/22</a:t>
            </a:fld>
            <a:endParaRPr lang="en-US"/>
          </a:p>
        </p:txBody>
      </p:sp>
      <p:sp>
        <p:nvSpPr>
          <p:cNvPr id="5" name="Footer Placeholder 4"/>
          <p:cNvSpPr>
            <a:spLocks noGrp="1"/>
          </p:cNvSpPr>
          <p:nvPr>
            <p:ph type="ftr" sz="quarter" idx="11"/>
          </p:nvPr>
        </p:nvSpPr>
        <p:spPr>
          <a:xfrm>
            <a:off x="2483768" y="6356350"/>
            <a:ext cx="468052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effectLst>
                  <a:outerShdw blurRad="38100" dist="38100" dir="2700000" algn="tl">
                    <a:srgbClr val="000000">
                      <a:alpha val="43137"/>
                    </a:srgbClr>
                  </a:outerShdw>
                </a:effectLst>
              </a:rPr>
              <a:t>Topic- Database Language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10" name="Rectangle 9"/>
          <p:cNvSpPr/>
          <p:nvPr/>
        </p:nvSpPr>
        <p:spPr>
          <a:xfrm>
            <a:off x="539552" y="1628800"/>
            <a:ext cx="8064896" cy="4062651"/>
          </a:xfrm>
          <a:prstGeom prst="rect">
            <a:avLst/>
          </a:prstGeom>
        </p:spPr>
        <p:txBody>
          <a:bodyPr wrap="square">
            <a:spAutoFit/>
          </a:bodyPr>
          <a:lstStyle/>
          <a:p>
            <a:pPr marL="342900" indent="-342900" algn="just">
              <a:buFont typeface="+mj-lt"/>
              <a:buAutoNum type="arabicPeriod"/>
            </a:pPr>
            <a:r>
              <a:rPr lang="en-US" sz="2000" dirty="0" smtClean="0"/>
              <a:t>DDL stands for Data Definition Language. DML stands for Data Manipulation Language. DDL statements are used to create database, schema, constraints, users, tables etc. DML statement is used to insert, update or delete the records.</a:t>
            </a:r>
          </a:p>
          <a:p>
            <a:pPr marL="342900" indent="-342900" algn="just">
              <a:buFont typeface="+mj-lt"/>
              <a:buAutoNum type="arabicPeriod"/>
            </a:pPr>
            <a:endParaRPr lang="en-US" sz="2000" dirty="0" smtClean="0"/>
          </a:p>
          <a:p>
            <a:pPr marL="342900" indent="-342900" algn="just">
              <a:buFont typeface="+mj-lt"/>
              <a:buAutoNum type="arabicPeriod"/>
            </a:pPr>
            <a:r>
              <a:rPr lang="en-US" sz="2000" dirty="0" smtClean="0"/>
              <a:t>DCL (Data Control Language) includes commands like GRANT and REVOKE, which are useful to give “rights &amp; permissions.” </a:t>
            </a:r>
          </a:p>
          <a:p>
            <a:pPr marL="342900" indent="-342900" algn="just">
              <a:buFont typeface="+mj-lt"/>
              <a:buAutoNum type="arabicPeriod"/>
            </a:pPr>
            <a:endParaRPr lang="en-US" sz="2000" dirty="0" smtClean="0"/>
          </a:p>
          <a:p>
            <a:pPr marL="457200" indent="-457200" algn="just">
              <a:buFont typeface="+mj-lt"/>
              <a:buAutoNum type="arabicPeriod"/>
            </a:pPr>
            <a:r>
              <a:rPr lang="en-US" sz="2000" dirty="0" smtClean="0"/>
              <a:t>Transaction control language or TCL commands deal with the transaction within the database.</a:t>
            </a:r>
          </a:p>
          <a:p>
            <a:pPr marL="457200" indent="-457200" algn="just"/>
            <a:endParaRPr lang="en-US" sz="2000" dirty="0" smtClean="0"/>
          </a:p>
          <a:p>
            <a:pPr marL="457200" indent="-457200" algn="just"/>
            <a:r>
              <a:rPr lang="en-US" sz="2000" dirty="0" smtClean="0"/>
              <a:t>4.    Data Query Language (DQL) is used to fetch the data from the database.</a:t>
            </a:r>
          </a:p>
          <a:p>
            <a:pPr marL="342900" indent="-342900" algn="just">
              <a:buFont typeface="+mj-lt"/>
              <a:buAutoNum type="arabicPeriod"/>
            </a:pPr>
            <a:endParaRPr lang="en-US" dirty="0" smtClean="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04259-F5C8-1D42-A650-85825480AD3C}"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b="1" dirty="0">
              <a:effectLst>
                <a:outerShdw blurRad="38100" dist="38100" dir="2700000" algn="tl">
                  <a:srgbClr val="000000">
                    <a:alpha val="43137"/>
                  </a:srgbClr>
                </a:outerShdw>
              </a:effectLst>
            </a:endParaRPr>
          </a:p>
          <a:p>
            <a:pPr lvl="0" algn="ctr">
              <a:spcBef>
                <a:spcPct val="0"/>
              </a:spcBef>
              <a:defRPr/>
            </a:pPr>
            <a:r>
              <a:rPr lang="en-US" sz="3200" b="1" dirty="0">
                <a:effectLst>
                  <a:outerShdw blurRad="38100" dist="38100" dir="2700000" algn="tl">
                    <a:srgbClr val="000000">
                      <a:alpha val="43137"/>
                    </a:srgbClr>
                  </a:outerShdw>
                </a:effectLst>
              </a:rPr>
              <a:t>DATA BASE LANGUAGE</a:t>
            </a:r>
            <a:r>
              <a:rPr lang="en-US" altLang="en-US" sz="3200" b="1" dirty="0">
                <a:effectLst>
                  <a:outerShdw blurRad="38100" dist="38100" dir="2700000" algn="tl">
                    <a:srgbClr val="000000">
                      <a:alpha val="43137"/>
                    </a:srgbClr>
                  </a:outerShdw>
                </a:effectLst>
              </a:rPr>
              <a:t> (CO1) </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399" y="1143000"/>
            <a:ext cx="8229600" cy="4525963"/>
          </a:xfrm>
        </p:spPr>
        <p:txBody>
          <a:bodyPr>
            <a:normAutofit/>
          </a:bodyPr>
          <a:lstStyle/>
          <a:p>
            <a:pPr algn="just" eaLnBrk="1" hangingPunct="1"/>
            <a:r>
              <a:rPr lang="en-US" altLang="en-US" sz="2200" dirty="0"/>
              <a:t>A DBMS has appropriate languages and interfaces to express database queries and updates.</a:t>
            </a:r>
          </a:p>
          <a:p>
            <a:pPr algn="just" eaLnBrk="1" hangingPunct="1"/>
            <a:r>
              <a:rPr lang="en-US" altLang="en-US" sz="2200" dirty="0"/>
              <a:t>Database languages can be used to read, store and update the data in the database.</a:t>
            </a:r>
          </a:p>
          <a:p>
            <a:pPr algn="just" eaLnBrk="1" hangingPunct="1"/>
            <a:r>
              <a:rPr lang="en-US" altLang="en-US" sz="2200" dirty="0"/>
              <a:t>Two classes of languages </a:t>
            </a:r>
          </a:p>
          <a:p>
            <a:pPr lvl="1" algn="just" eaLnBrk="1" hangingPunct="1"/>
            <a:r>
              <a:rPr lang="en-US" altLang="en-US" sz="2200" b="1" dirty="0">
                <a:solidFill>
                  <a:schemeClr val="tx2"/>
                </a:solidFill>
              </a:rPr>
              <a:t>Procedural </a:t>
            </a:r>
            <a:r>
              <a:rPr lang="en-US" altLang="en-US" sz="2200" dirty="0"/>
              <a:t>– user specifies what data is required and how to get those data </a:t>
            </a:r>
          </a:p>
          <a:p>
            <a:pPr lvl="1" algn="just" eaLnBrk="1" hangingPunct="1"/>
            <a:r>
              <a:rPr lang="en-US" altLang="en-US" sz="2200" b="1" dirty="0">
                <a:solidFill>
                  <a:schemeClr val="tx2"/>
                </a:solidFill>
              </a:rPr>
              <a:t>Declarative (nonprocedural) </a:t>
            </a:r>
            <a:r>
              <a:rPr lang="en-US" altLang="en-US" sz="2200" dirty="0"/>
              <a:t>– user specifies what data is required without specifying how to get those data</a:t>
            </a:r>
          </a:p>
          <a:p>
            <a:pPr algn="just" eaLnBrk="1" hangingPunct="1"/>
            <a:r>
              <a:rPr lang="en-US" altLang="en-US" sz="2200" dirty="0"/>
              <a:t>SQL is the most widely used query language</a:t>
            </a:r>
          </a:p>
          <a:p>
            <a:pPr algn="just" eaLnBrk="1" hangingPunct="1"/>
            <a:endParaRPr lang="en-US" alt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729118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F6DB36-272E-4849-A165-263099F424E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b="1" dirty="0">
              <a:effectLst>
                <a:outerShdw blurRad="38100" dist="38100" dir="2700000" algn="tl">
                  <a:srgbClr val="000000">
                    <a:alpha val="43137"/>
                  </a:srgbClr>
                </a:outerShdw>
              </a:effectLst>
            </a:endParaRPr>
          </a:p>
          <a:p>
            <a:pPr lvl="0" algn="ctr">
              <a:spcBef>
                <a:spcPct val="0"/>
              </a:spcBef>
              <a:defRPr/>
            </a:pPr>
            <a:r>
              <a:rPr lang="en-US" sz="3200" b="1" dirty="0">
                <a:effectLst>
                  <a:outerShdw blurRad="38100" dist="38100" dir="2700000" algn="tl">
                    <a:srgbClr val="000000">
                      <a:alpha val="43137"/>
                    </a:srgbClr>
                  </a:outerShdw>
                </a:effectLst>
              </a:rPr>
              <a:t>DATA BASE LANGUAGE</a:t>
            </a:r>
            <a:r>
              <a:rPr lang="en-US" altLang="en-US" sz="3200" b="1" dirty="0">
                <a:effectLst>
                  <a:outerShdw blurRad="38100" dist="38100" dir="2700000" algn="tl">
                    <a:srgbClr val="000000">
                      <a:alpha val="43137"/>
                    </a:srgbClr>
                  </a:outerShdw>
                </a:effectLst>
              </a:rPr>
              <a:t> </a:t>
            </a:r>
            <a:r>
              <a:rPr lang="en-US" sz="3200" b="1" dirty="0">
                <a:effectLst>
                  <a:outerShdw blurRad="38100" dist="38100" dir="2700000" algn="tl">
                    <a:srgbClr val="000000">
                      <a:alpha val="43137"/>
                    </a:srgbClr>
                  </a:outerShdw>
                </a:effectLst>
              </a:rPr>
              <a:t/>
            </a:r>
            <a:br>
              <a:rPr lang="en-US" sz="3200" b="1" dirty="0">
                <a:effectLst>
                  <a:outerShdw blurRad="38100" dist="38100" dir="2700000" algn="tl">
                    <a:srgbClr val="000000">
                      <a:alpha val="43137"/>
                    </a:srgbClr>
                  </a:outerShdw>
                </a:effectLst>
              </a:rPr>
            </a:b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1026" name="Picture 2" descr="DBMS Language">
            <a:extLst>
              <a:ext uri="{FF2B5EF4-FFF2-40B4-BE49-F238E27FC236}">
                <a16:creationId xmlns="" xmlns:a16="http://schemas.microsoft.com/office/drawing/2014/main" id="{64C4AB6C-2FD4-42FF-B8A7-C877D38CCD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713946"/>
            <a:ext cx="5904656" cy="41633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86494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448A5-C347-BA43-8874-AF6DE59CCE5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 Definition Language (DDL)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BADF1A7A-54BC-4405-B15B-3CDB48BF9E21}"/>
              </a:ext>
            </a:extLst>
          </p:cNvPr>
          <p:cNvSpPr>
            <a:spLocks noGrp="1"/>
          </p:cNvSpPr>
          <p:nvPr>
            <p:ph idx="1"/>
          </p:nvPr>
        </p:nvSpPr>
        <p:spPr>
          <a:xfrm>
            <a:off x="457200" y="1196752"/>
            <a:ext cx="8229600" cy="4929411"/>
          </a:xfrm>
        </p:spPr>
        <p:txBody>
          <a:bodyPr>
            <a:normAutofit/>
          </a:bodyPr>
          <a:lstStyle/>
          <a:p>
            <a:pPr algn="just"/>
            <a:r>
              <a:rPr lang="en-US" sz="2200" dirty="0"/>
              <a:t>DDL stands for Data Definition Language. It is used to define database structure or pattern.</a:t>
            </a:r>
          </a:p>
          <a:p>
            <a:pPr algn="just"/>
            <a:r>
              <a:rPr lang="en-US" sz="2200" dirty="0"/>
              <a:t>It is used to create schema, tables, indexes, constraints, etc. in the database.</a:t>
            </a:r>
          </a:p>
          <a:p>
            <a:pPr algn="just"/>
            <a:r>
              <a:rPr lang="en-US" sz="2200" dirty="0"/>
              <a:t>Using the DDL statements, you can create the skeleton of the database.</a:t>
            </a:r>
          </a:p>
          <a:p>
            <a:pPr algn="just"/>
            <a:r>
              <a:rPr lang="en-US" sz="2200" dirty="0"/>
              <a:t>Data definition language is used to store the information of metadata like the number of tables and schemas, their names, indexes, columns in each table, constraints, etc.</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549847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B5BA52-BC8C-1B49-B8CC-5FFCA3035CA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 Definition Language (DDL)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Content Placeholder 8">
            <a:extLst>
              <a:ext uri="{FF2B5EF4-FFF2-40B4-BE49-F238E27FC236}">
                <a16:creationId xmlns="" xmlns:a16="http://schemas.microsoft.com/office/drawing/2014/main" id="{F0B353EB-3F71-4B94-9D30-49DC5131CFF6}"/>
              </a:ext>
            </a:extLst>
          </p:cNvPr>
          <p:cNvSpPr>
            <a:spLocks noGrp="1"/>
          </p:cNvSpPr>
          <p:nvPr>
            <p:ph idx="1"/>
          </p:nvPr>
        </p:nvSpPr>
        <p:spPr>
          <a:xfrm>
            <a:off x="457200" y="1268760"/>
            <a:ext cx="8229600" cy="4857403"/>
          </a:xfrm>
        </p:spPr>
        <p:txBody>
          <a:bodyPr>
            <a:normAutofit/>
          </a:bodyPr>
          <a:lstStyle/>
          <a:p>
            <a:r>
              <a:rPr lang="en-US" sz="2200" dirty="0"/>
              <a:t>Here are some tasks that come under DDL:</a:t>
            </a:r>
          </a:p>
          <a:p>
            <a:pPr lvl="1"/>
            <a:r>
              <a:rPr lang="en-US" sz="2200" b="1" dirty="0"/>
              <a:t>Create: </a:t>
            </a:r>
            <a:r>
              <a:rPr lang="en-US" sz="2200" dirty="0"/>
              <a:t>It is used to create objects in the database.</a:t>
            </a:r>
          </a:p>
          <a:p>
            <a:pPr lvl="1"/>
            <a:r>
              <a:rPr lang="en-US" sz="2200" b="1" dirty="0"/>
              <a:t>Alter: </a:t>
            </a:r>
            <a:r>
              <a:rPr lang="en-US" sz="2200" dirty="0"/>
              <a:t>It is used to alter the structure of the database.</a:t>
            </a:r>
          </a:p>
          <a:p>
            <a:pPr lvl="1"/>
            <a:r>
              <a:rPr lang="en-US" sz="2200" b="1" dirty="0"/>
              <a:t>Drop: </a:t>
            </a:r>
            <a:r>
              <a:rPr lang="en-US" sz="2200" dirty="0"/>
              <a:t>It is used to delete objects from the database.</a:t>
            </a:r>
          </a:p>
          <a:p>
            <a:pPr lvl="1"/>
            <a:r>
              <a:rPr lang="en-US" sz="2200" b="1" dirty="0"/>
              <a:t>Truncate: </a:t>
            </a:r>
            <a:r>
              <a:rPr lang="en-US" sz="2200" dirty="0"/>
              <a:t>It is used to remove all records from a table.</a:t>
            </a:r>
          </a:p>
          <a:p>
            <a:pPr lvl="1"/>
            <a:r>
              <a:rPr lang="en-US" sz="2200" b="1" dirty="0"/>
              <a:t>Rename: </a:t>
            </a:r>
            <a:r>
              <a:rPr lang="en-US" sz="2200" dirty="0"/>
              <a:t>It is used to rename an object.</a:t>
            </a:r>
          </a:p>
          <a:p>
            <a:pPr lvl="1"/>
            <a:r>
              <a:rPr lang="en-US" sz="2200" b="1" dirty="0"/>
              <a:t>Comment: </a:t>
            </a:r>
            <a:r>
              <a:rPr lang="en-US" sz="2200" dirty="0"/>
              <a:t>It is used to comment on the data dictionary.</a:t>
            </a:r>
          </a:p>
          <a:p>
            <a:pPr marL="457200" lvl="1" indent="0">
              <a:buNone/>
            </a:pPr>
            <a:endParaRPr lang="en-US" sz="2200" dirty="0"/>
          </a:p>
          <a:p>
            <a:pPr marL="0" indent="0">
              <a:buNone/>
            </a:pPr>
            <a:r>
              <a:rPr lang="en-US" sz="2200" dirty="0"/>
              <a:t>These commands are used to update the database schema that's why they come under Data definition language.</a:t>
            </a:r>
            <a:endParaRPr lang="en-IN"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49297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898840-BF28-6849-8EB4-5013685EC54E}"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Data Manipulation Language (DML)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5213350"/>
          </a:xfrm>
        </p:spPr>
        <p:txBody>
          <a:bodyPr>
            <a:noAutofit/>
          </a:bodyPr>
          <a:lstStyle/>
          <a:p>
            <a:pPr algn="just" eaLnBrk="1" hangingPunct="1"/>
            <a:r>
              <a:rPr lang="en-US" altLang="en-US" sz="2200" dirty="0"/>
              <a:t>DML stands for Data Manipulation Language. It is used for accessing and manipulating data in a database. It handles user requests.</a:t>
            </a:r>
          </a:p>
          <a:p>
            <a:pPr algn="just" eaLnBrk="1" hangingPunct="1"/>
            <a:r>
              <a:rPr lang="en-US" altLang="en-US" sz="2200" dirty="0"/>
              <a:t>Here are some tasks that come under DML:</a:t>
            </a:r>
          </a:p>
          <a:p>
            <a:pPr lvl="1" algn="just"/>
            <a:r>
              <a:rPr lang="en-US" altLang="en-US" sz="2200" b="1" dirty="0"/>
              <a:t>Select:</a:t>
            </a:r>
            <a:r>
              <a:rPr lang="en-US" altLang="en-US" sz="2200" dirty="0"/>
              <a:t> It is used to retrieve data from a database.</a:t>
            </a:r>
          </a:p>
          <a:p>
            <a:pPr lvl="1" algn="just"/>
            <a:r>
              <a:rPr lang="en-US" altLang="en-US" sz="2200" b="1" dirty="0"/>
              <a:t>Insert: </a:t>
            </a:r>
            <a:r>
              <a:rPr lang="en-US" altLang="en-US" sz="2200" dirty="0"/>
              <a:t>It is used to insert data into a table.</a:t>
            </a:r>
          </a:p>
          <a:p>
            <a:pPr lvl="1" algn="just"/>
            <a:r>
              <a:rPr lang="en-US" altLang="en-US" sz="2200" b="1" dirty="0"/>
              <a:t>Update: </a:t>
            </a:r>
            <a:r>
              <a:rPr lang="en-US" altLang="en-US" sz="2200" dirty="0"/>
              <a:t>It is used to update existing data within a table.</a:t>
            </a:r>
          </a:p>
          <a:p>
            <a:pPr lvl="1" algn="just"/>
            <a:r>
              <a:rPr lang="en-US" altLang="en-US" sz="2200" b="1" dirty="0"/>
              <a:t>Delete: </a:t>
            </a:r>
            <a:r>
              <a:rPr lang="en-US" altLang="en-US" sz="2200" dirty="0"/>
              <a:t>It is used to delete all records from a table.</a:t>
            </a:r>
          </a:p>
          <a:p>
            <a:pPr lvl="1" algn="just"/>
            <a:r>
              <a:rPr lang="en-US" altLang="en-US" sz="2200" b="1" dirty="0"/>
              <a:t>Merge: </a:t>
            </a:r>
            <a:r>
              <a:rPr lang="en-US" altLang="en-US" sz="2200" dirty="0"/>
              <a:t>It performs UPSERT operation, i.e., insert or update operations.</a:t>
            </a:r>
          </a:p>
          <a:p>
            <a:pPr lvl="1" algn="just"/>
            <a:r>
              <a:rPr lang="en-US" altLang="en-US" sz="2200" b="1" dirty="0"/>
              <a:t>Call: </a:t>
            </a:r>
            <a:r>
              <a:rPr lang="en-US" altLang="en-US" sz="2200" dirty="0"/>
              <a:t>It is used to call a structured query language or a Java subprogram.</a:t>
            </a:r>
          </a:p>
          <a:p>
            <a:pPr lvl="1" algn="just"/>
            <a:r>
              <a:rPr lang="en-US" altLang="en-US" sz="2200" b="1" dirty="0"/>
              <a:t>Explain Plan: </a:t>
            </a:r>
            <a:r>
              <a:rPr lang="en-US" altLang="en-US" sz="2200" dirty="0"/>
              <a:t>It has the parameter of explaining data.</a:t>
            </a:r>
          </a:p>
          <a:p>
            <a:pPr lvl="1" algn="just"/>
            <a:r>
              <a:rPr lang="en-US" altLang="en-US" sz="2200" b="1" dirty="0"/>
              <a:t>Lock Table: </a:t>
            </a:r>
            <a:r>
              <a:rPr lang="en-US" altLang="en-US" sz="2200" dirty="0"/>
              <a:t>It controls concurrency.</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43272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94278-5E75-434E-9CA1-06A5564CA8E2}" type="datetime1">
              <a:rPr lang="en-IN" smtClean="0"/>
              <a:t>17/02/22</a:t>
            </a:fld>
            <a:endParaRPr lang="en-US"/>
          </a:p>
        </p:txBody>
      </p:sp>
      <p:sp>
        <p:nvSpPr>
          <p:cNvPr id="3" name="Footer Placeholder 2"/>
          <p:cNvSpPr>
            <a:spLocks noGrp="1"/>
          </p:cNvSpPr>
          <p:nvPr>
            <p:ph type="ftr" sz="quarter" idx="11"/>
          </p:nvPr>
        </p:nvSpPr>
        <p:spPr>
          <a:xfrm>
            <a:off x="3124200" y="6356350"/>
            <a:ext cx="4760168" cy="365125"/>
          </a:xfrm>
        </p:spPr>
        <p:txBody>
          <a:bodyPr/>
          <a:lstStyle/>
          <a:p>
            <a:r>
              <a:rPr lang="mr-IN" smtClean="0"/>
              <a:t>Roshan Jameel         ACSAI-0402 and DBMS                Unit-1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13"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Subject 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3082" name="Picture 10"/>
          <p:cNvPicPr>
            <a:picLocks noChangeAspect="1" noChangeArrowheads="1"/>
          </p:cNvPicPr>
          <p:nvPr/>
        </p:nvPicPr>
        <p:blipFill>
          <a:blip r:embed="rId2" cstate="print"/>
          <a:srcRect/>
          <a:stretch>
            <a:fillRect/>
          </a:stretch>
        </p:blipFill>
        <p:spPr bwMode="auto">
          <a:xfrm>
            <a:off x="611560" y="1484784"/>
            <a:ext cx="7848872" cy="2304256"/>
          </a:xfrm>
          <a:prstGeom prst="rect">
            <a:avLst/>
          </a:prstGeom>
          <a:noFill/>
          <a:ln w="9525">
            <a:noFill/>
            <a:miter lim="800000"/>
            <a:headEnd/>
            <a:tailEnd/>
          </a:ln>
        </p:spPr>
      </p:pic>
      <p:pic>
        <p:nvPicPr>
          <p:cNvPr id="3083" name="Picture 11"/>
          <p:cNvPicPr>
            <a:picLocks noChangeAspect="1" noChangeArrowheads="1"/>
          </p:cNvPicPr>
          <p:nvPr/>
        </p:nvPicPr>
        <p:blipFill>
          <a:blip r:embed="rId3" cstate="print"/>
          <a:srcRect/>
          <a:stretch>
            <a:fillRect/>
          </a:stretch>
        </p:blipFill>
        <p:spPr bwMode="auto">
          <a:xfrm>
            <a:off x="611560" y="3789040"/>
            <a:ext cx="7848872" cy="1440160"/>
          </a:xfrm>
          <a:prstGeom prst="rect">
            <a:avLst/>
          </a:prstGeom>
          <a:noFill/>
          <a:ln w="9525">
            <a:noFill/>
            <a:miter lim="800000"/>
            <a:headEnd/>
            <a:tailEnd/>
          </a:ln>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596533-D967-374C-983E-8F440FC11C4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Data Control Language (DCL)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5213350"/>
          </a:xfrm>
        </p:spPr>
        <p:txBody>
          <a:bodyPr>
            <a:noAutofit/>
          </a:bodyPr>
          <a:lstStyle/>
          <a:p>
            <a:pPr algn="just" eaLnBrk="1" hangingPunct="1"/>
            <a:r>
              <a:rPr lang="en-US" altLang="en-US" sz="2200" dirty="0"/>
              <a:t>DCL stands for Data Control Language. It is used to retrieve the stored or saved data.</a:t>
            </a:r>
          </a:p>
          <a:p>
            <a:pPr algn="just" eaLnBrk="1" hangingPunct="1"/>
            <a:r>
              <a:rPr lang="en-US" altLang="en-US" sz="2200" dirty="0"/>
              <a:t>The DCL execution is transactional. It also has rollback parameters.</a:t>
            </a:r>
          </a:p>
          <a:p>
            <a:pPr marL="0" indent="0" algn="just" eaLnBrk="1" hangingPunct="1">
              <a:buNone/>
            </a:pPr>
            <a:r>
              <a:rPr lang="en-US" altLang="en-US" sz="2200" dirty="0"/>
              <a:t>(But in Oracle database, the execution of data control language does not have the feature of rolling back.)</a:t>
            </a:r>
          </a:p>
          <a:p>
            <a:pPr algn="just" eaLnBrk="1" hangingPunct="1"/>
            <a:endParaRPr lang="en-US" altLang="en-US" sz="2200" dirty="0"/>
          </a:p>
          <a:p>
            <a:pPr algn="just" eaLnBrk="1" hangingPunct="1"/>
            <a:r>
              <a:rPr lang="en-US" altLang="en-US" sz="2200" dirty="0"/>
              <a:t>Here are some tasks that come under DCL:</a:t>
            </a:r>
          </a:p>
          <a:p>
            <a:pPr lvl="1" algn="just"/>
            <a:r>
              <a:rPr lang="en-US" altLang="en-US" sz="2200" b="1" dirty="0"/>
              <a:t>Grant:</a:t>
            </a:r>
            <a:r>
              <a:rPr lang="en-US" altLang="en-US" sz="2200" dirty="0"/>
              <a:t> It is used to give user access privileges to a database.</a:t>
            </a:r>
          </a:p>
          <a:p>
            <a:pPr lvl="1" algn="just"/>
            <a:r>
              <a:rPr lang="en-US" altLang="en-US" sz="2200" b="1" dirty="0"/>
              <a:t>Revoke: </a:t>
            </a:r>
            <a:r>
              <a:rPr lang="en-US" altLang="en-US" sz="2200" dirty="0"/>
              <a:t>It is used to take back permissions from the user.</a:t>
            </a:r>
          </a:p>
          <a:p>
            <a:pPr marL="0" indent="0" algn="just" eaLnBrk="1" hangingPunct="1">
              <a:buNone/>
            </a:pPr>
            <a:r>
              <a:rPr lang="en-US" altLang="en-US" sz="2200" dirty="0"/>
              <a:t>There are the following operations which have the authorization of Revoke:</a:t>
            </a:r>
          </a:p>
          <a:p>
            <a:pPr algn="just" eaLnBrk="1" hangingPunct="1"/>
            <a:endParaRPr lang="en-US" altLang="en-US" sz="2200" dirty="0"/>
          </a:p>
          <a:p>
            <a:pPr algn="just" eaLnBrk="1" hangingPunct="1"/>
            <a:r>
              <a:rPr lang="en-US" altLang="en-US" sz="2200" dirty="0"/>
              <a:t>CONNECT, INSERT, USAGE, EXECUTE, DELETE, UPDATE and SELECT.</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246389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54D078-2A80-B841-B33B-6EEFFF6DA621}"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Transaction Control Language (TCL)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5213350"/>
          </a:xfrm>
        </p:spPr>
        <p:txBody>
          <a:bodyPr>
            <a:noAutofit/>
          </a:bodyPr>
          <a:lstStyle/>
          <a:p>
            <a:pPr algn="just" eaLnBrk="1" hangingPunct="1"/>
            <a:r>
              <a:rPr lang="en-US" altLang="en-US" sz="2200" dirty="0"/>
              <a:t>TCL is used to run the changes made by the DML statement. TCL can be grouped into a logical transaction.</a:t>
            </a:r>
          </a:p>
          <a:p>
            <a:pPr algn="just" eaLnBrk="1" hangingPunct="1"/>
            <a:endParaRPr lang="en-US" altLang="en-US" sz="2200" dirty="0"/>
          </a:p>
          <a:p>
            <a:pPr algn="just" eaLnBrk="1" hangingPunct="1"/>
            <a:r>
              <a:rPr lang="en-US" altLang="en-US" sz="2200" dirty="0"/>
              <a:t>Here are some tasks that come under TCL:</a:t>
            </a:r>
          </a:p>
          <a:p>
            <a:pPr lvl="1" algn="just"/>
            <a:r>
              <a:rPr lang="en-US" altLang="en-US" sz="2200" b="1" dirty="0"/>
              <a:t>Commit: </a:t>
            </a:r>
            <a:r>
              <a:rPr lang="en-US" altLang="en-US" sz="2200" dirty="0"/>
              <a:t>It is used to save the transaction on the database.</a:t>
            </a:r>
          </a:p>
          <a:p>
            <a:pPr lvl="1" algn="just"/>
            <a:r>
              <a:rPr lang="en-US" altLang="en-US" sz="2200" b="1" dirty="0"/>
              <a:t>Rollback: </a:t>
            </a:r>
            <a:r>
              <a:rPr lang="en-US" altLang="en-US" sz="2200" dirty="0"/>
              <a:t>It is used to restore the database to original since the last Commit.</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4872419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DD259B-39E3-394A-A2E9-8C339999144B}" type="datetime1">
              <a:rPr lang="en-IN" smtClean="0"/>
              <a:t>17/02/22</a:t>
            </a:fld>
            <a:endParaRPr lang="en-US"/>
          </a:p>
        </p:txBody>
      </p:sp>
      <p:sp>
        <p:nvSpPr>
          <p:cNvPr id="5" name="Footer Placeholder 4"/>
          <p:cNvSpPr>
            <a:spLocks noGrp="1"/>
          </p:cNvSpPr>
          <p:nvPr>
            <p:ph type="ftr" sz="quarter" idx="11"/>
          </p:nvPr>
        </p:nvSpPr>
        <p:spPr>
          <a:xfrm>
            <a:off x="2483768" y="6356350"/>
            <a:ext cx="504056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Date Placeholder 3"/>
          <p:cNvSpPr txBox="1">
            <a:spLocks/>
          </p:cNvSpPr>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9EF9EB23-7DAD-4E3F-A3B9-E5BCEA249B1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17/02/22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smtClean="0">
                <a:effectLst>
                  <a:outerShdw blurRad="38100" dist="38100" dir="2700000" algn="tl">
                    <a:srgbClr val="000000">
                      <a:alpha val="43137"/>
                    </a:srgbClr>
                  </a:outerShdw>
                </a:effectLst>
              </a:rPr>
              <a:t>Short Quiz</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12" name="Rectangle 11"/>
          <p:cNvSpPr/>
          <p:nvPr/>
        </p:nvSpPr>
        <p:spPr>
          <a:xfrm>
            <a:off x="539552" y="1628800"/>
            <a:ext cx="8064896" cy="3785652"/>
          </a:xfrm>
          <a:prstGeom prst="rect">
            <a:avLst/>
          </a:prstGeom>
        </p:spPr>
        <p:txBody>
          <a:bodyPr wrap="square">
            <a:spAutoFit/>
          </a:bodyPr>
          <a:lstStyle/>
          <a:p>
            <a:pPr marL="342900" indent="-342900">
              <a:buFont typeface="+mj-lt"/>
              <a:buAutoNum type="arabicPeriod"/>
            </a:pPr>
            <a:r>
              <a:rPr lang="en-US" sz="2000" dirty="0" smtClean="0"/>
              <a:t> The ability to query data, as well as insert, delete, and alter </a:t>
            </a:r>
            <a:r>
              <a:rPr lang="en-US" sz="2000" dirty="0" err="1" smtClean="0"/>
              <a:t>tuples</a:t>
            </a:r>
            <a:r>
              <a:rPr lang="en-US" sz="2000" dirty="0" smtClean="0"/>
              <a:t>, is offered by ____________</a:t>
            </a:r>
            <a:br>
              <a:rPr lang="en-US" sz="2000" dirty="0" smtClean="0"/>
            </a:br>
            <a:r>
              <a:rPr lang="en-US" sz="2000" dirty="0" smtClean="0"/>
              <a:t>a) TCL (Transaction Control Language)</a:t>
            </a:r>
            <a:br>
              <a:rPr lang="en-US" sz="2000" dirty="0" smtClean="0"/>
            </a:br>
            <a:r>
              <a:rPr lang="en-US" sz="2000" dirty="0" smtClean="0"/>
              <a:t>b) DCL (Data Control Language)</a:t>
            </a:r>
            <a:br>
              <a:rPr lang="en-US" sz="2000" dirty="0" smtClean="0"/>
            </a:br>
            <a:r>
              <a:rPr lang="en-US" sz="2000" dirty="0" smtClean="0"/>
              <a:t>c) DDL (Data Definition </a:t>
            </a:r>
            <a:r>
              <a:rPr lang="en-US" sz="2000" dirty="0" err="1" smtClean="0"/>
              <a:t>Langauge</a:t>
            </a:r>
            <a:r>
              <a:rPr lang="en-US" sz="2000" dirty="0" smtClean="0"/>
              <a:t>)</a:t>
            </a:r>
            <a:br>
              <a:rPr lang="en-US" sz="2000" dirty="0" smtClean="0"/>
            </a:br>
            <a:r>
              <a:rPr lang="en-US" sz="2000" b="1" dirty="0" smtClean="0"/>
              <a:t>d) DML (Data Manipulation </a:t>
            </a:r>
            <a:r>
              <a:rPr lang="en-US" sz="2000" b="1" dirty="0" err="1" smtClean="0"/>
              <a:t>Langauge</a:t>
            </a:r>
            <a:r>
              <a:rPr lang="en-US" sz="2000" b="1" dirty="0" smtClean="0"/>
              <a:t>)</a:t>
            </a:r>
          </a:p>
          <a:p>
            <a:pPr marL="342900" indent="-342900">
              <a:buFont typeface="+mj-lt"/>
              <a:buAutoNum type="arabicPeriod"/>
            </a:pPr>
            <a:endParaRPr lang="en-US" sz="2000" b="1" dirty="0" smtClean="0"/>
          </a:p>
          <a:p>
            <a:pPr marL="342900" indent="-342900">
              <a:buFont typeface="+mj-lt"/>
              <a:buAutoNum type="arabicPeriod"/>
            </a:pPr>
            <a:r>
              <a:rPr lang="en-US" sz="2000" dirty="0" smtClean="0"/>
              <a:t>Which command is used to remove a relation from an SQL?</a:t>
            </a:r>
            <a:br>
              <a:rPr lang="en-US" sz="2000" dirty="0" smtClean="0"/>
            </a:br>
            <a:r>
              <a:rPr lang="en-US" sz="2000" b="1" dirty="0" smtClean="0"/>
              <a:t>a) Drop table</a:t>
            </a:r>
            <a:r>
              <a:rPr lang="en-US" sz="2000" dirty="0" smtClean="0"/>
              <a:t/>
            </a:r>
            <a:br>
              <a:rPr lang="en-US" sz="2000" dirty="0" smtClean="0"/>
            </a:br>
            <a:r>
              <a:rPr lang="en-US" sz="2000" dirty="0" smtClean="0"/>
              <a:t>b) Delete</a:t>
            </a:r>
            <a:br>
              <a:rPr lang="en-US" sz="2000" dirty="0" smtClean="0"/>
            </a:br>
            <a:r>
              <a:rPr lang="en-US" sz="2000" dirty="0" smtClean="0"/>
              <a:t>c) Purge</a:t>
            </a:r>
            <a:br>
              <a:rPr lang="en-US" sz="2000" dirty="0" smtClean="0"/>
            </a:br>
            <a:r>
              <a:rPr lang="en-US" sz="2000" dirty="0" smtClean="0"/>
              <a:t>d) Remove</a:t>
            </a:r>
            <a:endParaRPr lang="en-US" sz="2000" b="1" dirty="0"/>
          </a:p>
        </p:txBody>
      </p:sp>
      <p:pic>
        <p:nvPicPr>
          <p:cNvPr id="13" name="Picture 12">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C3917E-DBCD-BC4C-9F02-3C975908ED71}" type="datetime1">
              <a:rPr lang="en-IN" smtClean="0"/>
              <a:t>17/02/22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Date Placeholder 3"/>
          <p:cNvSpPr txBox="1">
            <a:spLocks/>
          </p:cNvSpPr>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E919ECE8-454F-4E47-A181-5C2B8538984B}"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17/02/22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txBox="1">
            <a:spLocks/>
          </p:cNvSpPr>
          <p:nvPr/>
        </p:nvSpPr>
        <p:spPr>
          <a:xfrm>
            <a:off x="1979712" y="6356350"/>
            <a:ext cx="5400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Dr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Kumud</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Saxena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ACSAI-0402 and DBMS                Unit-1</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5"/>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Date Placeholder 3"/>
          <p:cNvSpPr txBox="1">
            <a:spLocks/>
          </p:cNvSpPr>
          <p:nvPr/>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9EF9EB23-7DAD-4E3F-A3B9-E5BCEA249B1D}"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17/02/22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noProof="0" dirty="0" smtClean="0">
                <a:effectLst>
                  <a:outerShdw blurRad="38100" dist="38100" dir="2700000" algn="tl">
                    <a:srgbClr val="000000">
                      <a:alpha val="43137"/>
                    </a:srgbClr>
                  </a:outerShdw>
                </a:effectLst>
              </a:rPr>
              <a:t>Topic- Relational Model and SQL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15" name="Rectangle 14"/>
          <p:cNvSpPr/>
          <p:nvPr/>
        </p:nvSpPr>
        <p:spPr>
          <a:xfrm>
            <a:off x="539552" y="1268760"/>
            <a:ext cx="8064896" cy="4708981"/>
          </a:xfrm>
          <a:prstGeom prst="rect">
            <a:avLst/>
          </a:prstGeom>
        </p:spPr>
        <p:txBody>
          <a:bodyPr wrap="square">
            <a:spAutoFit/>
          </a:bodyPr>
          <a:lstStyle/>
          <a:p>
            <a:pPr marL="457200" indent="-457200" algn="just">
              <a:buFont typeface="+mj-lt"/>
              <a:buAutoNum type="arabicPeriod"/>
            </a:pPr>
            <a:r>
              <a:rPr lang="en-US" sz="2000" dirty="0" smtClean="0"/>
              <a:t>The purpose of the relational model is to provide a declarative method for specifying data and queries: users directly state what information the database contains and what information they want from it.</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One of the major goals of Object relational data model is to close the gap between relational databases and the object oriented </a:t>
            </a:r>
            <a:r>
              <a:rPr lang="en-US" sz="2000" dirty="0" err="1" smtClean="0"/>
              <a:t>practises</a:t>
            </a:r>
            <a:r>
              <a:rPr lang="en-US" sz="2000" dirty="0" smtClean="0"/>
              <a:t> frequently used in many programming languages such as C++, C#, Java etc.</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Be able to write SQL statements that edit existing data. Be able to write SQL statements that create database objects. </a:t>
            </a:r>
          </a:p>
          <a:p>
            <a:pPr marL="457200" indent="-457200" algn="just">
              <a:buFont typeface="+mj-lt"/>
              <a:buAutoNum type="arabicPeriod"/>
            </a:pPr>
            <a:endParaRPr lang="en-US" sz="2000" dirty="0" smtClean="0"/>
          </a:p>
          <a:p>
            <a:pPr marL="457200" indent="-457200" algn="just">
              <a:buFont typeface="+mj-lt"/>
              <a:buAutoNum type="arabicPeriod"/>
            </a:pPr>
            <a:r>
              <a:rPr lang="en-US" sz="2000" dirty="0" smtClean="0"/>
              <a:t>Understand the structure and design of relational databases. Understand the importance and major issues of database security and the maintenance of data integrity.</a:t>
            </a:r>
            <a:endParaRPr lang="en-US" sz="2000" dirty="0"/>
          </a:p>
        </p:txBody>
      </p:sp>
      <p:pic>
        <p:nvPicPr>
          <p:cNvPr id="16" name="Picture 15">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
        <p:nvSpPr>
          <p:cNvPr id="2" name="Footer Placeholder 1"/>
          <p:cNvSpPr>
            <a:spLocks noGrp="1"/>
          </p:cNvSpPr>
          <p:nvPr>
            <p:ph type="ftr" sz="quarter" idx="11"/>
          </p:nvPr>
        </p:nvSpPr>
        <p:spPr/>
        <p:txBody>
          <a:bodyPr/>
          <a:lstStyle/>
          <a:p>
            <a:r>
              <a:rPr lang="mr-IN" smtClean="0"/>
              <a:t>Roshan Jameel         ACSAI-0402 and DBMS                Unit-1</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en-US" sz="2200" dirty="0"/>
              <a:t>Example of tabular data in the relational model</a:t>
            </a:r>
          </a:p>
          <a:p>
            <a:pPr marL="0" indent="0">
              <a:buNone/>
            </a:pPr>
            <a:endParaRPr lang="en-US" sz="2200" dirty="0"/>
          </a:p>
        </p:txBody>
      </p:sp>
      <p:sp>
        <p:nvSpPr>
          <p:cNvPr id="4" name="Date Placeholder 3"/>
          <p:cNvSpPr>
            <a:spLocks noGrp="1"/>
          </p:cNvSpPr>
          <p:nvPr>
            <p:ph type="dt" sz="half" idx="10"/>
          </p:nvPr>
        </p:nvSpPr>
        <p:spPr/>
        <p:txBody>
          <a:bodyPr/>
          <a:lstStyle/>
          <a:p>
            <a:fld id="{F2C2121E-171D-3C4E-B065-7D3CEC8B8695}" type="datetime1">
              <a:rPr lang="en-IN" smtClean="0"/>
              <a:t>17/02/22</a:t>
            </a:fld>
            <a:endParaRPr lang="en-US"/>
          </a:p>
        </p:txBody>
      </p:sp>
      <p:sp>
        <p:nvSpPr>
          <p:cNvPr id="5" name="Footer Placeholder 4"/>
          <p:cNvSpPr>
            <a:spLocks noGrp="1"/>
          </p:cNvSpPr>
          <p:nvPr>
            <p:ph type="ftr" sz="quarter" idx="11"/>
          </p:nvPr>
        </p:nvSpPr>
        <p:spPr>
          <a:xfrm>
            <a:off x="2555776" y="6237312"/>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Relational Model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Line 4"/>
          <p:cNvSpPr>
            <a:spLocks noChangeShapeType="1"/>
          </p:cNvSpPr>
          <p:nvPr/>
        </p:nvSpPr>
        <p:spPr bwMode="auto">
          <a:xfrm flipH="1">
            <a:off x="7162800" y="1828800"/>
            <a:ext cx="609600" cy="790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 name="Text Box 5"/>
          <p:cNvSpPr txBox="1">
            <a:spLocks noChangeArrowheads="1"/>
          </p:cNvSpPr>
          <p:nvPr/>
        </p:nvSpPr>
        <p:spPr bwMode="auto">
          <a:xfrm>
            <a:off x="7315200" y="1524000"/>
            <a:ext cx="1042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r>
              <a:rPr lang="en-US" altLang="en-US" sz="1600" dirty="0">
                <a:latin typeface="Helvetica" panose="020B0604020202020204" pitchFamily="34" charset="0"/>
              </a:rPr>
              <a:t>Attributes</a:t>
            </a:r>
          </a:p>
        </p:txBody>
      </p:sp>
      <p:sp>
        <p:nvSpPr>
          <p:cNvPr id="11" name="Line 6"/>
          <p:cNvSpPr>
            <a:spLocks noChangeShapeType="1"/>
          </p:cNvSpPr>
          <p:nvPr/>
        </p:nvSpPr>
        <p:spPr bwMode="auto">
          <a:xfrm flipH="1">
            <a:off x="6172200" y="1828800"/>
            <a:ext cx="1509713" cy="6238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pic>
        <p:nvPicPr>
          <p:cNvPr id="1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l="467" t="31174" r="467" b="31798"/>
          <a:stretch>
            <a:fillRect/>
          </a:stretch>
        </p:blipFill>
        <p:spPr bwMode="auto">
          <a:xfrm>
            <a:off x="838200" y="2667000"/>
            <a:ext cx="7559675" cy="21193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780985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9B29A3-DBAA-104F-A11B-452B11E5443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A Sample Relational Database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20091" t="787" r="20093" b="1314"/>
          <a:stretch>
            <a:fillRect/>
          </a:stretch>
        </p:blipFill>
        <p:spPr bwMode="auto">
          <a:xfrm>
            <a:off x="2057400" y="1143000"/>
            <a:ext cx="5410199" cy="51054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811688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C1444A-ACC4-8549-8648-250C6A8D998D}"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SQL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eaLnBrk="1" hangingPunct="1"/>
            <a:r>
              <a:rPr lang="en-US" altLang="en-US" sz="2200" b="1" dirty="0">
                <a:solidFill>
                  <a:schemeClr val="tx2"/>
                </a:solidFill>
              </a:rPr>
              <a:t>SQL</a:t>
            </a:r>
            <a:r>
              <a:rPr lang="en-US" altLang="en-US" sz="2200" dirty="0"/>
              <a:t>: widely used non-procedural language</a:t>
            </a:r>
          </a:p>
          <a:p>
            <a:pPr lvl="1" eaLnBrk="1" hangingPunct="1"/>
            <a:r>
              <a:rPr lang="en-US" altLang="en-US" sz="2200" dirty="0"/>
              <a:t>Example: Find the name of the customer with customer-id 192-83-7465</a:t>
            </a:r>
            <a:br>
              <a:rPr lang="en-US" altLang="en-US" sz="2200" dirty="0"/>
            </a:br>
            <a:r>
              <a:rPr lang="en-US" altLang="en-US" sz="2200" dirty="0"/>
              <a:t>	</a:t>
            </a:r>
            <a:r>
              <a:rPr lang="en-US" altLang="en-US" sz="2200" b="1" dirty="0"/>
              <a:t>select	</a:t>
            </a:r>
            <a:r>
              <a:rPr lang="en-US" altLang="en-US" sz="2200" i="1" dirty="0" err="1"/>
              <a:t>customer.customer_name</a:t>
            </a:r>
            <a:r>
              <a:rPr lang="en-US" altLang="en-US" sz="2200" dirty="0"/>
              <a:t/>
            </a:r>
            <a:br>
              <a:rPr lang="en-US" altLang="en-US" sz="2200" dirty="0"/>
            </a:br>
            <a:r>
              <a:rPr lang="en-US" altLang="en-US" sz="2200" dirty="0"/>
              <a:t>	</a:t>
            </a:r>
            <a:r>
              <a:rPr lang="en-US" altLang="en-US" sz="2200" b="1" dirty="0"/>
              <a:t>from	</a:t>
            </a:r>
            <a:r>
              <a:rPr lang="en-US" altLang="en-US" sz="2200" i="1" dirty="0"/>
              <a:t>customer</a:t>
            </a:r>
            <a:r>
              <a:rPr lang="en-US" altLang="en-US" sz="2200" dirty="0"/>
              <a:t/>
            </a:r>
            <a:br>
              <a:rPr lang="en-US" altLang="en-US" sz="2200" dirty="0"/>
            </a:br>
            <a:r>
              <a:rPr lang="en-US" altLang="en-US" sz="2200" dirty="0"/>
              <a:t>	</a:t>
            </a:r>
            <a:r>
              <a:rPr lang="en-US" altLang="en-US" sz="2200" b="1" dirty="0"/>
              <a:t>where</a:t>
            </a:r>
            <a:r>
              <a:rPr lang="en-US" altLang="en-US" sz="2200" dirty="0"/>
              <a:t>	</a:t>
            </a:r>
            <a:r>
              <a:rPr lang="en-US" altLang="en-US" sz="2200" i="1" dirty="0" err="1"/>
              <a:t>customer.customer_id</a:t>
            </a:r>
            <a:r>
              <a:rPr lang="en-US" altLang="en-US" sz="2200" dirty="0"/>
              <a:t> = ‘192-83-7465’</a:t>
            </a:r>
          </a:p>
          <a:p>
            <a:pPr lvl="1" eaLnBrk="1" hangingPunct="1"/>
            <a:r>
              <a:rPr lang="en-US" altLang="en-US" sz="2200" dirty="0"/>
              <a:t>Example: Find the balances of all accounts held by the customer with customer-id 192-83-7465</a:t>
            </a:r>
            <a:br>
              <a:rPr lang="en-US" altLang="en-US" sz="2200" dirty="0"/>
            </a:br>
            <a:r>
              <a:rPr lang="en-US" altLang="en-US" sz="2200" dirty="0"/>
              <a:t>	</a:t>
            </a:r>
            <a:r>
              <a:rPr lang="en-US" altLang="en-US" sz="2200" b="1" dirty="0"/>
              <a:t>select</a:t>
            </a:r>
            <a:r>
              <a:rPr lang="en-US" altLang="en-US" sz="2200" dirty="0"/>
              <a:t>	</a:t>
            </a:r>
            <a:r>
              <a:rPr lang="en-US" altLang="en-US" sz="2200" i="1" dirty="0" err="1"/>
              <a:t>account.balance</a:t>
            </a:r>
            <a:r>
              <a:rPr lang="en-US" altLang="en-US" sz="2200" dirty="0"/>
              <a:t/>
            </a:r>
            <a:br>
              <a:rPr lang="en-US" altLang="en-US" sz="2200" dirty="0"/>
            </a:br>
            <a:r>
              <a:rPr lang="en-US" altLang="en-US" sz="2200" dirty="0"/>
              <a:t>	</a:t>
            </a:r>
            <a:r>
              <a:rPr lang="en-US" altLang="en-US" sz="2200" b="1" dirty="0"/>
              <a:t>from</a:t>
            </a:r>
            <a:r>
              <a:rPr lang="en-US" altLang="en-US" sz="2200" dirty="0"/>
              <a:t>     	</a:t>
            </a:r>
            <a:r>
              <a:rPr lang="en-US" altLang="en-US" sz="2200" i="1" dirty="0"/>
              <a:t>depositor</a:t>
            </a:r>
            <a:r>
              <a:rPr lang="en-US" altLang="en-US" sz="2200" dirty="0"/>
              <a:t>, </a:t>
            </a:r>
            <a:r>
              <a:rPr lang="en-US" altLang="en-US" sz="2200" i="1" dirty="0"/>
              <a:t>account</a:t>
            </a:r>
            <a:r>
              <a:rPr lang="en-US" altLang="en-US" sz="2200" dirty="0"/>
              <a:t/>
            </a:r>
            <a:br>
              <a:rPr lang="en-US" altLang="en-US" sz="2200" dirty="0"/>
            </a:br>
            <a:r>
              <a:rPr lang="en-US" altLang="en-US" sz="2200" dirty="0"/>
              <a:t>	</a:t>
            </a:r>
            <a:r>
              <a:rPr lang="en-US" altLang="en-US" sz="2200" b="1" dirty="0"/>
              <a:t>where</a:t>
            </a:r>
            <a:r>
              <a:rPr lang="en-US" altLang="en-US" sz="2200" dirty="0"/>
              <a:t>  	</a:t>
            </a:r>
            <a:r>
              <a:rPr lang="en-US" altLang="en-US" sz="2200" i="1" dirty="0" err="1"/>
              <a:t>depositor.customer_id</a:t>
            </a:r>
            <a:r>
              <a:rPr lang="en-US" altLang="en-US" sz="2200" dirty="0"/>
              <a:t> = ‘192-83-7465’ </a:t>
            </a:r>
            <a:r>
              <a:rPr lang="en-US" altLang="en-US" sz="2200" b="1" dirty="0"/>
              <a:t>and</a:t>
            </a:r>
            <a:br>
              <a:rPr lang="en-US" altLang="en-US" sz="2200" b="1" dirty="0"/>
            </a:br>
            <a:r>
              <a:rPr lang="en-US" altLang="en-US" sz="2200" b="1" dirty="0"/>
              <a:t>		</a:t>
            </a:r>
            <a:r>
              <a:rPr lang="en-US" altLang="en-US" sz="2200" i="1" dirty="0" err="1"/>
              <a:t>depositor.account_number</a:t>
            </a:r>
            <a:r>
              <a:rPr lang="en-US" altLang="en-US" sz="2200" i="1" dirty="0"/>
              <a:t> = </a:t>
            </a:r>
            <a:r>
              <a:rPr lang="en-US" altLang="en-US" sz="2200" i="1" dirty="0" err="1"/>
              <a:t>account.account_number</a:t>
            </a:r>
            <a:endParaRPr lang="en-US" altLang="en-US" sz="2200" i="1"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404940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1E064E-51E6-EF4B-B11E-467D5DE8FDD7}"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SQL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algn="just" eaLnBrk="1" hangingPunct="1"/>
            <a:r>
              <a:rPr lang="en-US" altLang="en-US" sz="2200" dirty="0"/>
              <a:t>Application programs generally access databases through one of</a:t>
            </a:r>
          </a:p>
          <a:p>
            <a:pPr lvl="1" algn="just" eaLnBrk="1" hangingPunct="1"/>
            <a:r>
              <a:rPr lang="en-US" altLang="en-US" sz="2200" dirty="0"/>
              <a:t>Language extensions to allow embedded SQL</a:t>
            </a:r>
          </a:p>
          <a:p>
            <a:pPr lvl="1" algn="just" eaLnBrk="1" hangingPunct="1"/>
            <a:r>
              <a:rPr lang="en-US" altLang="en-US" sz="2200" dirty="0"/>
              <a:t>Application program interface (e.g., ODBC/JDBC) which allow SQL queries to be sent to a database</a:t>
            </a:r>
          </a:p>
          <a:p>
            <a:pPr algn="just" eaLnBrk="1" hangingPunct="1"/>
            <a:endParaRPr lang="en-US" altLang="en-US" sz="2200" b="1" dirty="0"/>
          </a:p>
          <a:p>
            <a:pPr algn="just" eaLnBrk="1" hangingPunct="1">
              <a:buFontTx/>
              <a:buNone/>
            </a:pPr>
            <a:endParaRPr lang="en-US" alt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809282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556112-ADD7-1C4A-A72B-339E35E94024}" type="datetime1">
              <a:rPr lang="en-IN" smtClean="0"/>
              <a:t>18/02/22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Database Users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5094312"/>
          </a:xfrm>
        </p:spPr>
        <p:txBody>
          <a:bodyPr>
            <a:normAutofit lnSpcReduction="10000"/>
          </a:bodyPr>
          <a:lstStyle/>
          <a:p>
            <a:pPr algn="just" eaLnBrk="1" hangingPunct="1">
              <a:buFontTx/>
              <a:buNone/>
            </a:pPr>
            <a:r>
              <a:rPr lang="en-US" altLang="en-US" sz="2200" b="1" dirty="0"/>
              <a:t>Users </a:t>
            </a:r>
            <a:r>
              <a:rPr lang="en-US" altLang="en-US" sz="2200" dirty="0"/>
              <a:t>are differentiated by the way they expect to interact with </a:t>
            </a:r>
          </a:p>
          <a:p>
            <a:pPr algn="just" eaLnBrk="1" hangingPunct="1">
              <a:buFontTx/>
              <a:buNone/>
            </a:pPr>
            <a:r>
              <a:rPr lang="en-US" altLang="en-US" sz="2200" dirty="0"/>
              <a:t>the system</a:t>
            </a:r>
          </a:p>
          <a:p>
            <a:pPr marL="0" indent="0" algn="just">
              <a:buNone/>
            </a:pPr>
            <a:r>
              <a:rPr lang="en-US" altLang="en-US" sz="2400" b="1" dirty="0" smtClean="0"/>
              <a:t>Database Administrator-</a:t>
            </a:r>
            <a:r>
              <a:rPr lang="en-US" sz="2400" dirty="0"/>
              <a:t>The DBA will then create a new account id and password for the user if he/she need to access the data </a:t>
            </a:r>
            <a:r>
              <a:rPr lang="en-US" sz="2400" dirty="0" smtClean="0"/>
              <a:t>base. </a:t>
            </a:r>
          </a:p>
          <a:p>
            <a:pPr algn="just"/>
            <a:r>
              <a:rPr lang="en-US" sz="2400" dirty="0" smtClean="0"/>
              <a:t>DBA </a:t>
            </a:r>
            <a:r>
              <a:rPr lang="en-US" sz="2400" dirty="0"/>
              <a:t>is also responsible for providing security to the data base and he allows only the authorized users to access/modify the data </a:t>
            </a:r>
            <a:r>
              <a:rPr lang="en-US" sz="2400" dirty="0" smtClean="0"/>
              <a:t>base.</a:t>
            </a:r>
          </a:p>
          <a:p>
            <a:pPr algn="just"/>
            <a:r>
              <a:rPr lang="en-US" sz="2400" dirty="0" smtClean="0"/>
              <a:t>DBA </a:t>
            </a:r>
            <a:r>
              <a:rPr lang="en-US" sz="2400" dirty="0"/>
              <a:t>also monitors the recovery and back up and provide technical </a:t>
            </a:r>
            <a:r>
              <a:rPr lang="en-US" sz="2400" dirty="0" smtClean="0"/>
              <a:t>support.</a:t>
            </a:r>
          </a:p>
          <a:p>
            <a:pPr algn="just"/>
            <a:r>
              <a:rPr lang="en-US" sz="2400" dirty="0" smtClean="0"/>
              <a:t>The </a:t>
            </a:r>
            <a:r>
              <a:rPr lang="en-US" sz="2400" dirty="0"/>
              <a:t>DBA has a DBA account in the DBMS which called a system or </a:t>
            </a:r>
            <a:r>
              <a:rPr lang="en-US" sz="2400" dirty="0" err="1" smtClean="0"/>
              <a:t>superuser</a:t>
            </a:r>
            <a:r>
              <a:rPr lang="en-US" sz="2400" dirty="0" smtClean="0"/>
              <a:t> account.</a:t>
            </a:r>
          </a:p>
          <a:p>
            <a:pPr algn="just"/>
            <a:r>
              <a:rPr lang="en-US" sz="2400" dirty="0" smtClean="0"/>
              <a:t>DBA </a:t>
            </a:r>
            <a:r>
              <a:rPr lang="en-US" sz="2400" dirty="0"/>
              <a:t>repairs damage caused due to hardware and/or software failures</a:t>
            </a:r>
            <a:r>
              <a:rPr lang="en-US" sz="2400" dirty="0" smtClean="0"/>
              <a:t>.</a:t>
            </a:r>
            <a:endParaRPr lang="en-US" altLang="en-US" sz="2400" b="1" dirty="0" smtClean="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789400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556112-ADD7-1C4A-A72B-339E35E94024}" type="datetime1">
              <a:rPr lang="en-IN" smtClean="0"/>
              <a:t>18/02/22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Database Users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404664"/>
            <a:ext cx="8229600" cy="5094312"/>
          </a:xfrm>
        </p:spPr>
        <p:txBody>
          <a:bodyPr>
            <a:noAutofit/>
          </a:bodyPr>
          <a:lstStyle/>
          <a:p>
            <a:pPr algn="just" eaLnBrk="1" hangingPunct="1">
              <a:buFontTx/>
              <a:buNone/>
            </a:pPr>
            <a:endParaRPr lang="en-US" altLang="en-US" sz="2200" b="1" dirty="0" smtClean="0"/>
          </a:p>
          <a:p>
            <a:pPr marL="0" indent="0" algn="just">
              <a:buNone/>
            </a:pPr>
            <a:r>
              <a:rPr lang="en-US" altLang="en-US" sz="2200" b="1" dirty="0" smtClean="0"/>
              <a:t>Naïve </a:t>
            </a:r>
            <a:r>
              <a:rPr lang="en-US" altLang="en-US" sz="2200" b="1" dirty="0"/>
              <a:t>users</a:t>
            </a:r>
            <a:r>
              <a:rPr lang="en-US" altLang="en-US" sz="2200" dirty="0"/>
              <a:t> </a:t>
            </a:r>
            <a:r>
              <a:rPr lang="en-US" altLang="en-US" sz="2200" dirty="0" smtClean="0"/>
              <a:t>–</a:t>
            </a:r>
            <a:r>
              <a:rPr lang="en-US" sz="2200" dirty="0" smtClean="0"/>
              <a:t>are </a:t>
            </a:r>
            <a:r>
              <a:rPr lang="en-US" sz="2200" dirty="0"/>
              <a:t>the unsophisticated who don’t have any DBMS knowledge but they frequently use the data base applications in their daily life to get the desired results.</a:t>
            </a:r>
          </a:p>
          <a:p>
            <a:pPr algn="just"/>
            <a:r>
              <a:rPr lang="en-US" sz="2200" dirty="0"/>
              <a:t>For examples, Railway’s ticket booking users are naive users. Clerks in any bank is a naive user because they don’t have any DBMS knowledge but they still use the database and perform their given task</a:t>
            </a:r>
            <a:r>
              <a:rPr lang="en-US" sz="2200" dirty="0" smtClean="0"/>
              <a:t>.</a:t>
            </a:r>
          </a:p>
          <a:p>
            <a:pPr marL="0" indent="0" algn="just">
              <a:buNone/>
            </a:pPr>
            <a:r>
              <a:rPr lang="en-US" sz="2200" b="1" dirty="0"/>
              <a:t>System </a:t>
            </a:r>
            <a:r>
              <a:rPr lang="en-US" sz="2200" b="1" dirty="0" smtClean="0"/>
              <a:t>Analyst: </a:t>
            </a:r>
            <a:r>
              <a:rPr lang="en-US" sz="2200" dirty="0" smtClean="0"/>
              <a:t>System </a:t>
            </a:r>
            <a:r>
              <a:rPr lang="en-US" sz="2200" dirty="0"/>
              <a:t>Analyst is a user who analyzes the requirements of parametric end users. They check whether all the requirements of end users are satisfied</a:t>
            </a:r>
            <a:r>
              <a:rPr lang="en-US" sz="2200" dirty="0" smtClean="0"/>
              <a:t>.</a:t>
            </a:r>
          </a:p>
          <a:p>
            <a:pPr marL="0" indent="0" algn="just">
              <a:buNone/>
            </a:pPr>
            <a:r>
              <a:rPr lang="en-US" sz="2200" b="1" dirty="0" smtClean="0"/>
              <a:t>Sophisticated Users: </a:t>
            </a:r>
            <a:r>
              <a:rPr lang="en-US" sz="2200" dirty="0" smtClean="0"/>
              <a:t>Sophisticated </a:t>
            </a:r>
            <a:r>
              <a:rPr lang="en-US" sz="2200" dirty="0"/>
              <a:t>users can be engineers, scientists, business analyst, who are familiar with the database. They can develop their own data base applications according to their requirement. They don’t write the program code but they interact the data base by writing SQL queries directly through the query processor.</a:t>
            </a:r>
          </a:p>
          <a:p>
            <a:pPr marL="0" indent="0" algn="just">
              <a:buNone/>
            </a:pPr>
            <a:endParaRPr lang="en-US" sz="2200" dirty="0"/>
          </a:p>
          <a:p>
            <a:pPr algn="just"/>
            <a:endParaRPr 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94170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7716B-E99E-1E4D-8853-028126FDEC12}" type="datetime1">
              <a:rPr lang="en-IN" smtClean="0"/>
              <a:t>17/02/22</a:t>
            </a:fld>
            <a:endParaRPr lang="en-US"/>
          </a:p>
        </p:txBody>
      </p:sp>
      <p:sp>
        <p:nvSpPr>
          <p:cNvPr id="3" name="Footer Placeholder 2"/>
          <p:cNvSpPr>
            <a:spLocks noGrp="1"/>
          </p:cNvSpPr>
          <p:nvPr>
            <p:ph type="ftr" sz="quarter" idx="11"/>
          </p:nvPr>
        </p:nvSpPr>
        <p:spPr>
          <a:xfrm>
            <a:off x="3124200" y="6356350"/>
            <a:ext cx="4760168" cy="365125"/>
          </a:xfrm>
        </p:spPr>
        <p:txBody>
          <a:bodyPr/>
          <a:lstStyle/>
          <a:p>
            <a:r>
              <a:rPr lang="mr-IN" smtClean="0"/>
              <a:t>Roshan Jameel         ACSAI-0402 and DBMS                Unit-1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mn-lt"/>
                <a:ea typeface="+mn-ea"/>
                <a:cs typeface="+mn-cs"/>
              </a:rPr>
              <a:t>Branch wise Applications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8" name="Rectangle 7"/>
          <p:cNvSpPr/>
          <p:nvPr/>
        </p:nvSpPr>
        <p:spPr>
          <a:xfrm>
            <a:off x="683568" y="1412776"/>
            <a:ext cx="7920880" cy="400110"/>
          </a:xfrm>
          <a:prstGeom prst="rect">
            <a:avLst/>
          </a:prstGeom>
        </p:spPr>
        <p:txBody>
          <a:bodyPr wrap="square">
            <a:spAutoFit/>
          </a:bodyPr>
          <a:lstStyle/>
          <a:p>
            <a:pPr marL="457200" indent="-457200" algn="just"/>
            <a:endParaRPr lang="en-US" sz="2000" dirty="0"/>
          </a:p>
        </p:txBody>
      </p:sp>
      <p:sp>
        <p:nvSpPr>
          <p:cNvPr id="9" name="Rectangle 8"/>
          <p:cNvSpPr/>
          <p:nvPr/>
        </p:nvSpPr>
        <p:spPr>
          <a:xfrm>
            <a:off x="539552" y="1196752"/>
            <a:ext cx="8136904" cy="6247864"/>
          </a:xfrm>
          <a:prstGeom prst="rect">
            <a:avLst/>
          </a:prstGeom>
        </p:spPr>
        <p:txBody>
          <a:bodyPr wrap="square">
            <a:spAutoFit/>
          </a:bodyPr>
          <a:lstStyle/>
          <a:p>
            <a:pPr algn="just"/>
            <a:r>
              <a:rPr lang="en-US" sz="2000" dirty="0" smtClean="0"/>
              <a:t>1. AI - Apache Cassandra is an open-source and highly scalable </a:t>
            </a:r>
            <a:r>
              <a:rPr lang="en-US" sz="2000" dirty="0" err="1" smtClean="0"/>
              <a:t>NoSQL</a:t>
            </a:r>
            <a:r>
              <a:rPr lang="en-US" sz="2000" dirty="0" smtClean="0"/>
              <a:t> database management system that is designed to manage massive amounts of data in a faster manner. This popular database is being used by </a:t>
            </a:r>
            <a:r>
              <a:rPr lang="en-US" sz="2000" dirty="0" err="1" smtClean="0"/>
              <a:t>GitHub</a:t>
            </a:r>
            <a:r>
              <a:rPr lang="en-US" sz="2000" dirty="0" smtClean="0"/>
              <a:t>, Netflix, </a:t>
            </a:r>
            <a:r>
              <a:rPr lang="en-US" sz="2000" dirty="0" err="1" smtClean="0"/>
              <a:t>Instagram</a:t>
            </a:r>
            <a:r>
              <a:rPr lang="en-US" sz="2000" dirty="0" smtClean="0"/>
              <a:t>, </a:t>
            </a:r>
            <a:r>
              <a:rPr lang="en-US" sz="2000" dirty="0" err="1" smtClean="0"/>
              <a:t>Reddit</a:t>
            </a:r>
            <a:r>
              <a:rPr lang="en-US" sz="2000" dirty="0" smtClean="0"/>
              <a:t>, among others.</a:t>
            </a:r>
          </a:p>
          <a:p>
            <a:pPr algn="just"/>
            <a:endParaRPr lang="en-US" sz="2000" dirty="0" smtClean="0"/>
          </a:p>
          <a:p>
            <a:pPr algn="just"/>
            <a:r>
              <a:rPr lang="en-US" sz="2000" dirty="0" smtClean="0"/>
              <a:t>2. </a:t>
            </a:r>
            <a:r>
              <a:rPr lang="en-US" sz="2000" dirty="0" err="1" smtClean="0"/>
              <a:t>IoT</a:t>
            </a:r>
            <a:r>
              <a:rPr lang="en-US" sz="2000" dirty="0" smtClean="0"/>
              <a:t> - </a:t>
            </a:r>
            <a:r>
              <a:rPr lang="en-US" sz="2000" dirty="0" err="1" smtClean="0"/>
              <a:t>IoT</a:t>
            </a:r>
            <a:r>
              <a:rPr lang="en-US" sz="2000" dirty="0" smtClean="0"/>
              <a:t> devices' primary purpose is often to collect and/or generate data and share it for some higher purpose such as analytics, machine learning and artificial intelligence. Consequently, </a:t>
            </a:r>
            <a:r>
              <a:rPr lang="en-US" sz="2000" dirty="0" err="1" smtClean="0"/>
              <a:t>IoT</a:t>
            </a:r>
            <a:r>
              <a:rPr lang="en-US" sz="2000" dirty="0" smtClean="0"/>
              <a:t> DBMSs need to manage not just data at rest, but also data in transit.</a:t>
            </a:r>
          </a:p>
          <a:p>
            <a:pPr algn="just"/>
            <a:endParaRPr lang="en-IN" sz="2000" dirty="0" smtClean="0"/>
          </a:p>
          <a:p>
            <a:pPr algn="just"/>
            <a:r>
              <a:rPr lang="en-IN" sz="2000" dirty="0" smtClean="0"/>
              <a:t>3. CS – There are various application of </a:t>
            </a:r>
            <a:r>
              <a:rPr lang="en-IN" sz="2000" dirty="0" err="1" smtClean="0"/>
              <a:t>dbms</a:t>
            </a:r>
            <a:r>
              <a:rPr lang="en-IN" sz="2000" dirty="0" smtClean="0"/>
              <a:t> in different fields like </a:t>
            </a:r>
            <a:r>
              <a:rPr lang="en-US" sz="2000" dirty="0" smtClean="0"/>
              <a:t>Railway Reservation System, Library Management System, Banking, Universities and colleges, Credit card transactions etc</a:t>
            </a:r>
          </a:p>
          <a:p>
            <a:pPr algn="just"/>
            <a:endParaRPr lang="en-US" sz="2000" dirty="0" smtClean="0"/>
          </a:p>
          <a:p>
            <a:pPr algn="just"/>
            <a:endParaRPr lang="en-US" sz="2000" b="1" dirty="0" smtClean="0"/>
          </a:p>
          <a:p>
            <a:pPr algn="just"/>
            <a:endParaRPr lang="en-US" sz="2000" b="1" dirty="0" smtClean="0"/>
          </a:p>
          <a:p>
            <a:pPr algn="just"/>
            <a:endParaRPr lang="en-US" sz="2000" b="1" dirty="0" smtClean="0"/>
          </a:p>
          <a:p>
            <a:pPr algn="just"/>
            <a:endParaRPr lang="en-US" sz="2000" dirty="0" smtClean="0"/>
          </a:p>
          <a:p>
            <a:pPr algn="just"/>
            <a:endParaRPr lang="en-IN" sz="2000" dirty="0" smtClean="0"/>
          </a:p>
          <a:p>
            <a:pPr algn="just"/>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556112-ADD7-1C4A-A72B-339E35E94024}" type="datetime1">
              <a:rPr lang="en-IN" smtClean="0"/>
              <a:t>18/02/22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Database Users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
        <p:nvSpPr>
          <p:cNvPr id="2" name="Rectangle 1"/>
          <p:cNvSpPr/>
          <p:nvPr/>
        </p:nvSpPr>
        <p:spPr>
          <a:xfrm>
            <a:off x="216024" y="1052736"/>
            <a:ext cx="8892480" cy="5847754"/>
          </a:xfrm>
          <a:prstGeom prst="rect">
            <a:avLst/>
          </a:prstGeom>
        </p:spPr>
        <p:txBody>
          <a:bodyPr wrap="square">
            <a:spAutoFit/>
          </a:bodyPr>
          <a:lstStyle/>
          <a:p>
            <a:pPr algn="just"/>
            <a:r>
              <a:rPr lang="en-US" sz="2200" b="1" dirty="0"/>
              <a:t>Data Base Designers </a:t>
            </a:r>
            <a:r>
              <a:rPr lang="en-US" sz="2200" b="1" dirty="0" smtClean="0"/>
              <a:t>: </a:t>
            </a:r>
            <a:r>
              <a:rPr lang="en-US" sz="2200" dirty="0" smtClean="0"/>
              <a:t>Data </a:t>
            </a:r>
            <a:r>
              <a:rPr lang="en-US" sz="2200" dirty="0"/>
              <a:t>Base Designers are the users who design the structure of data base which includes tables, indexes, views, constraints, triggers, stored procedures. He/she controls what data must be stored and how the data items to be related</a:t>
            </a:r>
            <a:r>
              <a:rPr lang="en-US" sz="2200" dirty="0" smtClean="0"/>
              <a:t>.</a:t>
            </a:r>
          </a:p>
          <a:p>
            <a:pPr algn="just"/>
            <a:endParaRPr lang="en-US" sz="2200" dirty="0" smtClean="0"/>
          </a:p>
          <a:p>
            <a:pPr algn="just"/>
            <a:r>
              <a:rPr lang="en-US" sz="2200" b="1" dirty="0"/>
              <a:t>Application </a:t>
            </a:r>
            <a:r>
              <a:rPr lang="en-US" sz="2200" b="1" dirty="0" smtClean="0"/>
              <a:t>Programmer: </a:t>
            </a:r>
            <a:r>
              <a:rPr lang="en-US" sz="2200" dirty="0" smtClean="0"/>
              <a:t>Application </a:t>
            </a:r>
            <a:r>
              <a:rPr lang="en-US" sz="2200" dirty="0"/>
              <a:t>Program are the back end programmers who writes the code for the application programs</a:t>
            </a:r>
            <a:r>
              <a:rPr lang="en-US" sz="2200" dirty="0" smtClean="0"/>
              <a:t>. They </a:t>
            </a:r>
            <a:r>
              <a:rPr lang="en-US" sz="2200" dirty="0"/>
              <a:t>are the computer professionals. These programs could be written in Programming languages such as Visual Basic, Developer, C, FORTRAN, COBOL etc</a:t>
            </a:r>
            <a:r>
              <a:rPr lang="en-US" sz="2200" dirty="0" smtClean="0"/>
              <a:t>.</a:t>
            </a:r>
          </a:p>
          <a:p>
            <a:pPr algn="just"/>
            <a:endParaRPr lang="en-US" sz="2200" dirty="0"/>
          </a:p>
          <a:p>
            <a:pPr algn="just"/>
            <a:r>
              <a:rPr lang="en-US" sz="2200" b="1" dirty="0"/>
              <a:t>Casual Users / Temporary Users </a:t>
            </a:r>
            <a:r>
              <a:rPr lang="en-US" sz="2200" b="1" dirty="0" smtClean="0"/>
              <a:t>: </a:t>
            </a:r>
            <a:r>
              <a:rPr lang="en-US" sz="2200" dirty="0" smtClean="0"/>
              <a:t>Casual </a:t>
            </a:r>
            <a:r>
              <a:rPr lang="en-US" sz="2200" dirty="0"/>
              <a:t>Users are the users who occasionally use/access the data base but each time when they access the data base they require the new information, for example, Middle or higher level manager.</a:t>
            </a:r>
          </a:p>
          <a:p>
            <a:pPr algn="just"/>
            <a:endParaRPr lang="en-US" sz="2200" dirty="0" smtClean="0"/>
          </a:p>
          <a:p>
            <a:pPr algn="just"/>
            <a:endParaRPr lang="en-US" sz="2200" dirty="0"/>
          </a:p>
        </p:txBody>
      </p:sp>
    </p:spTree>
    <p:extLst>
      <p:ext uri="{BB962C8B-B14F-4D97-AF65-F5344CB8AC3E}">
        <p14:creationId xmlns:p14="http://schemas.microsoft.com/office/powerpoint/2010/main" val="497214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A14131-6AE4-E048-B391-C79EB035F407}"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 storage and Querying</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algn="just" eaLnBrk="1" hangingPunct="1"/>
            <a:r>
              <a:rPr lang="en-US" altLang="en-US" sz="2200" dirty="0"/>
              <a:t>The database system is divided into three components</a:t>
            </a:r>
          </a:p>
          <a:p>
            <a:pPr lvl="1" algn="just"/>
            <a:r>
              <a:rPr lang="en-US" altLang="en-US" sz="2200" dirty="0"/>
              <a:t>Storage management</a:t>
            </a:r>
          </a:p>
          <a:p>
            <a:pPr lvl="1" algn="just"/>
            <a:r>
              <a:rPr lang="en-US" altLang="en-US" sz="2200" dirty="0"/>
              <a:t>Query processing</a:t>
            </a:r>
          </a:p>
          <a:p>
            <a:pPr lvl="1" algn="just"/>
            <a:r>
              <a:rPr lang="en-US" altLang="en-US" sz="2200" dirty="0"/>
              <a:t>Transaction processing</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557753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5880BD-F58A-514D-B9BE-67B2234BEE1E}"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Storage Management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marL="274320" indent="-274320" algn="just" eaLnBrk="1" fontAlgn="auto" hangingPunct="1">
              <a:spcAft>
                <a:spcPts val="0"/>
              </a:spcAft>
              <a:buClr>
                <a:schemeClr val="accent3"/>
              </a:buClr>
              <a:buFont typeface="Wingdings 2"/>
              <a:buChar char=""/>
              <a:defRPr/>
            </a:pPr>
            <a:r>
              <a:rPr lang="en-US" sz="2200" b="1" dirty="0"/>
              <a:t>Storage manager</a:t>
            </a:r>
            <a:r>
              <a:rPr lang="en-US" sz="2200" dirty="0"/>
              <a:t> is a program module that provides the interface between the low-level data stored in the database and the application programs and queries submitted to the system.</a:t>
            </a:r>
          </a:p>
          <a:p>
            <a:pPr marL="274320" indent="-274320" algn="just" eaLnBrk="1" fontAlgn="auto" hangingPunct="1">
              <a:spcAft>
                <a:spcPts val="0"/>
              </a:spcAft>
              <a:buClr>
                <a:schemeClr val="accent3"/>
              </a:buClr>
              <a:buFont typeface="Wingdings 2"/>
              <a:buChar char=""/>
              <a:defRPr/>
            </a:pPr>
            <a:r>
              <a:rPr lang="en-US" sz="2200" dirty="0"/>
              <a:t>The storage manager is responsible to the following tasks: </a:t>
            </a:r>
          </a:p>
          <a:p>
            <a:pPr marL="640080" lvl="1" indent="-246888" algn="just" eaLnBrk="1" fontAlgn="auto" hangingPunct="1">
              <a:spcAft>
                <a:spcPts val="0"/>
              </a:spcAft>
              <a:buFont typeface="Wingdings 2"/>
              <a:buChar char=""/>
              <a:defRPr/>
            </a:pPr>
            <a:r>
              <a:rPr lang="en-US" sz="2200" dirty="0"/>
              <a:t>Interaction with the file manager </a:t>
            </a:r>
          </a:p>
          <a:p>
            <a:pPr marL="640080" lvl="1" indent="-246888" algn="just" eaLnBrk="1" fontAlgn="auto" hangingPunct="1">
              <a:spcAft>
                <a:spcPts val="0"/>
              </a:spcAft>
              <a:buFont typeface="Wingdings 2"/>
              <a:buChar char=""/>
              <a:defRPr/>
            </a:pPr>
            <a:r>
              <a:rPr lang="en-US" sz="2200" dirty="0"/>
              <a:t>Efficient storing, retrieving and updating of data</a:t>
            </a:r>
          </a:p>
          <a:p>
            <a:pPr marL="274320" indent="-274320" algn="just" eaLnBrk="1" fontAlgn="auto" hangingPunct="1">
              <a:spcAft>
                <a:spcPts val="0"/>
              </a:spcAft>
              <a:buClr>
                <a:schemeClr val="accent3"/>
              </a:buClr>
              <a:buFont typeface="Wingdings 2"/>
              <a:buChar char=""/>
              <a:defRPr/>
            </a:pPr>
            <a:r>
              <a:rPr lang="en-US" sz="2200" dirty="0"/>
              <a:t>Issues:</a:t>
            </a:r>
          </a:p>
          <a:p>
            <a:pPr marL="640080" lvl="1" indent="-246888" algn="just" eaLnBrk="1" fontAlgn="auto" hangingPunct="1">
              <a:spcAft>
                <a:spcPts val="0"/>
              </a:spcAft>
              <a:buFont typeface="Wingdings 2"/>
              <a:buChar char=""/>
              <a:defRPr/>
            </a:pPr>
            <a:r>
              <a:rPr lang="en-US" sz="2200" dirty="0"/>
              <a:t>Storage access</a:t>
            </a:r>
          </a:p>
          <a:p>
            <a:pPr marL="640080" lvl="1" indent="-246888" algn="just" eaLnBrk="1" fontAlgn="auto" hangingPunct="1">
              <a:spcAft>
                <a:spcPts val="0"/>
              </a:spcAft>
              <a:buFont typeface="Wingdings 2"/>
              <a:buChar char=""/>
              <a:defRPr/>
            </a:pPr>
            <a:r>
              <a:rPr lang="en-US" sz="2200" dirty="0"/>
              <a:t>File organization</a:t>
            </a:r>
          </a:p>
          <a:p>
            <a:pPr marL="640080" lvl="1" indent="-246888" algn="just" eaLnBrk="1" fontAlgn="auto" hangingPunct="1">
              <a:spcAft>
                <a:spcPts val="0"/>
              </a:spcAft>
              <a:buFont typeface="Wingdings 2"/>
              <a:buChar char=""/>
              <a:defRPr/>
            </a:pPr>
            <a:r>
              <a:rPr lang="en-US" sz="2200" dirty="0"/>
              <a:t>Indexing and hashing</a:t>
            </a:r>
          </a:p>
          <a:p>
            <a:pPr marL="640080" lvl="1" indent="-246888" algn="just" eaLnBrk="1" fontAlgn="auto" hangingPunct="1">
              <a:spcAft>
                <a:spcPts val="0"/>
              </a:spcAft>
              <a:buFontTx/>
              <a:buNone/>
              <a:defRPr/>
            </a:pPr>
            <a:endParaRPr 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133061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10B73B-892D-3644-B23C-60AAC3A89619}"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2729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Query Processing</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1"/>
            <a:ext cx="8229600" cy="1295400"/>
          </a:xfrm>
        </p:spPr>
        <p:txBody>
          <a:bodyPr>
            <a:normAutofit/>
          </a:bodyPr>
          <a:lstStyle/>
          <a:p>
            <a:pPr marL="274320" indent="-274320" eaLnBrk="1" fontAlgn="auto" hangingPunct="1">
              <a:spcAft>
                <a:spcPts val="0"/>
              </a:spcAft>
              <a:buClr>
                <a:schemeClr val="accent3"/>
              </a:buClr>
              <a:buFontTx/>
              <a:buNone/>
              <a:defRPr/>
            </a:pPr>
            <a:r>
              <a:rPr lang="en-US" sz="2200" dirty="0"/>
              <a:t>1.	Parsing and translation</a:t>
            </a:r>
          </a:p>
          <a:p>
            <a:pPr marL="274320" indent="-274320" eaLnBrk="1" fontAlgn="auto" hangingPunct="1">
              <a:spcAft>
                <a:spcPts val="0"/>
              </a:spcAft>
              <a:buClr>
                <a:schemeClr val="accent3"/>
              </a:buClr>
              <a:buFontTx/>
              <a:buNone/>
              <a:defRPr/>
            </a:pPr>
            <a:r>
              <a:rPr lang="en-US" sz="2200" dirty="0"/>
              <a:t>2. Optimization</a:t>
            </a:r>
          </a:p>
          <a:p>
            <a:pPr marL="274320" indent="-274320" eaLnBrk="1" fontAlgn="auto" hangingPunct="1">
              <a:spcAft>
                <a:spcPts val="0"/>
              </a:spcAft>
              <a:buClr>
                <a:schemeClr val="accent3"/>
              </a:buClr>
              <a:buFontTx/>
              <a:buNone/>
              <a:defRPr/>
            </a:pPr>
            <a:r>
              <a:rPr lang="en-US" sz="2200" dirty="0"/>
              <a:t>3. Evaluation</a:t>
            </a:r>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796" t="11250" r="5206" b="13644"/>
          <a:stretch>
            <a:fillRect/>
          </a:stretch>
        </p:blipFill>
        <p:spPr bwMode="auto">
          <a:xfrm>
            <a:off x="1752600" y="2438400"/>
            <a:ext cx="6045200" cy="366236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475078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38AF7D-164A-8647-9B0A-CA092C4DC12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Query Processing (Cont.)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algn="just" eaLnBrk="1" hangingPunct="1"/>
            <a:r>
              <a:rPr lang="en-US" altLang="en-US" sz="2200" dirty="0"/>
              <a:t>Alternative ways of evaluating a given query</a:t>
            </a:r>
          </a:p>
          <a:p>
            <a:pPr lvl="1" algn="just" eaLnBrk="1" hangingPunct="1"/>
            <a:r>
              <a:rPr lang="en-US" altLang="en-US" sz="2200" dirty="0"/>
              <a:t>Equivalent expressions</a:t>
            </a:r>
          </a:p>
          <a:p>
            <a:pPr lvl="1" algn="just" eaLnBrk="1" hangingPunct="1"/>
            <a:r>
              <a:rPr lang="en-US" altLang="en-US" sz="2200" dirty="0"/>
              <a:t>Different algorithms for each operation</a:t>
            </a:r>
          </a:p>
          <a:p>
            <a:pPr algn="just" eaLnBrk="1" hangingPunct="1"/>
            <a:r>
              <a:rPr lang="en-US" altLang="en-US" sz="2200" dirty="0"/>
              <a:t>Cost difference between a good and a bad way of evaluating a query can be enormous</a:t>
            </a:r>
          </a:p>
          <a:p>
            <a:pPr algn="just" eaLnBrk="1" hangingPunct="1"/>
            <a:r>
              <a:rPr lang="en-US" altLang="en-US" sz="2200" dirty="0"/>
              <a:t>Need to estimate the cost of operations</a:t>
            </a:r>
          </a:p>
          <a:p>
            <a:pPr lvl="1" algn="just" eaLnBrk="1" hangingPunct="1"/>
            <a:r>
              <a:rPr lang="en-US" altLang="en-US" sz="2200" dirty="0"/>
              <a:t>Depends critically on statistical information about relations which the database must maintain</a:t>
            </a:r>
          </a:p>
          <a:p>
            <a:pPr lvl="1" algn="just" eaLnBrk="1" hangingPunct="1"/>
            <a:r>
              <a:rPr lang="en-US" altLang="en-US" sz="2200" dirty="0"/>
              <a:t>Need to estimate statistics for intermediate results to compute cost of complex expressions</a:t>
            </a:r>
          </a:p>
          <a:p>
            <a:pPr lvl="1" algn="just" eaLnBrk="1" hangingPunct="1"/>
            <a:endParaRPr lang="en-US" altLang="en-US" sz="22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20450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E01E6B-E4A8-D947-AC6B-F0CEAD5B973D}"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Transaction Management</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algn="just" eaLnBrk="1" hangingPunct="1"/>
            <a:r>
              <a:rPr lang="en-US" altLang="en-US" sz="2200" dirty="0"/>
              <a:t>A </a:t>
            </a:r>
            <a:r>
              <a:rPr lang="en-US" altLang="en-US" sz="2200" b="1" dirty="0"/>
              <a:t>transaction</a:t>
            </a:r>
            <a:r>
              <a:rPr lang="en-US" altLang="en-US" sz="2200" dirty="0"/>
              <a:t> is a collection of operations that performs a single logical function in a database application</a:t>
            </a:r>
          </a:p>
          <a:p>
            <a:pPr algn="just" eaLnBrk="1" hangingPunct="1"/>
            <a:r>
              <a:rPr lang="en-US" altLang="en-US" sz="2200" b="1" dirty="0"/>
              <a:t>Transaction-management component</a:t>
            </a:r>
            <a:r>
              <a:rPr lang="en-US" altLang="en-US" sz="2200" dirty="0"/>
              <a:t> ensures that the database remains in a consistent (correct) state despite system failures (e.g., power failures and operating system crashes) and transaction failures.</a:t>
            </a:r>
          </a:p>
          <a:p>
            <a:pPr algn="just" eaLnBrk="1" hangingPunct="1"/>
            <a:r>
              <a:rPr lang="en-US" altLang="en-US" sz="2200" b="1" dirty="0"/>
              <a:t>Concurrency-control manager</a:t>
            </a:r>
            <a:r>
              <a:rPr lang="en-US" altLang="en-US" sz="2200" dirty="0"/>
              <a:t> controls the interaction among the concurrent transactions, to ensure the consistency of the database.</a:t>
            </a:r>
            <a:r>
              <a:rPr lang="en-US" altLang="en-US" sz="2200" b="1" dirty="0"/>
              <a:t> </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385347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C24ECB-1C9A-6E42-BE18-32767D6705A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Database Architecture (CO1)</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3000"/>
            <a:ext cx="8229600" cy="4525963"/>
          </a:xfrm>
        </p:spPr>
        <p:txBody>
          <a:bodyPr>
            <a:normAutofit/>
          </a:bodyPr>
          <a:lstStyle/>
          <a:p>
            <a:pPr marL="274320" indent="-274320" algn="just" eaLnBrk="1" fontAlgn="auto" hangingPunct="1">
              <a:spcAft>
                <a:spcPts val="0"/>
              </a:spcAft>
              <a:buClr>
                <a:schemeClr val="accent3"/>
              </a:buClr>
              <a:buFontTx/>
              <a:buNone/>
              <a:defRPr/>
            </a:pPr>
            <a:r>
              <a:rPr lang="en-US" sz="2200" dirty="0"/>
              <a:t>The architecture of a database systems is greatly influenced by the underlying computer system on which the database is running:</a:t>
            </a:r>
          </a:p>
          <a:p>
            <a:pPr marL="274320" indent="-274320" algn="just" eaLnBrk="1" fontAlgn="auto" hangingPunct="1">
              <a:spcAft>
                <a:spcPts val="0"/>
              </a:spcAft>
              <a:buClr>
                <a:schemeClr val="accent3"/>
              </a:buClr>
              <a:buFont typeface="Wingdings 2"/>
              <a:buChar char=""/>
              <a:defRPr/>
            </a:pPr>
            <a:r>
              <a:rPr lang="en-US" sz="2200" dirty="0"/>
              <a:t>Centralized</a:t>
            </a:r>
          </a:p>
          <a:p>
            <a:pPr marL="274320" indent="-274320" algn="just" eaLnBrk="1" fontAlgn="auto" hangingPunct="1">
              <a:spcAft>
                <a:spcPts val="0"/>
              </a:spcAft>
              <a:buClr>
                <a:schemeClr val="accent3"/>
              </a:buClr>
              <a:buFont typeface="Wingdings 2"/>
              <a:buChar char=""/>
              <a:defRPr/>
            </a:pPr>
            <a:r>
              <a:rPr lang="en-US" sz="2200" dirty="0"/>
              <a:t>Client-server</a:t>
            </a:r>
          </a:p>
          <a:p>
            <a:pPr marL="274320" indent="-274320" algn="just" eaLnBrk="1" fontAlgn="auto" hangingPunct="1">
              <a:spcAft>
                <a:spcPts val="0"/>
              </a:spcAft>
              <a:buClr>
                <a:schemeClr val="accent3"/>
              </a:buClr>
              <a:buFont typeface="Wingdings 2"/>
              <a:buChar char=""/>
              <a:defRPr/>
            </a:pPr>
            <a:r>
              <a:rPr lang="en-US" sz="2200" dirty="0"/>
              <a:t>Parallel (multiple processors and disks)</a:t>
            </a:r>
          </a:p>
          <a:p>
            <a:pPr marL="274320" indent="-274320" algn="just" eaLnBrk="1" fontAlgn="auto" hangingPunct="1">
              <a:spcAft>
                <a:spcPts val="0"/>
              </a:spcAft>
              <a:buClr>
                <a:schemeClr val="accent3"/>
              </a:buClr>
              <a:buFont typeface="Wingdings 2"/>
              <a:buChar char=""/>
              <a:defRPr/>
            </a:pPr>
            <a:r>
              <a:rPr lang="en-US" sz="2200" dirty="0"/>
              <a:t>Distributed</a:t>
            </a:r>
            <a:r>
              <a:rPr lang="en-US" sz="2200" dirty="0">
                <a:sym typeface="Symbol" pitchFamily="18" charset="2"/>
              </a:rPr>
              <a:t>     </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622912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C22959-CCD1-3F4A-83FE-393A108B5AC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Overall System Structure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24626" t="1195" r="25075" b="4477"/>
          <a:stretch>
            <a:fillRect/>
          </a:stretch>
        </p:blipFill>
        <p:spPr bwMode="auto">
          <a:xfrm>
            <a:off x="2133600" y="838200"/>
            <a:ext cx="5257800" cy="54102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116153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4A35B0-2386-5746-B31B-B7AB8BD90051}"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Database Application Architectures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392" t="13089" r="392" b="13089"/>
          <a:stretch>
            <a:fillRect/>
          </a:stretch>
        </p:blipFill>
        <p:spPr bwMode="auto">
          <a:xfrm>
            <a:off x="1143000" y="1143000"/>
            <a:ext cx="7162800" cy="48768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052797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36A4CE-11B5-4047-B5E6-90F051F1FA36}"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a:effectLst>
                  <a:outerShdw blurRad="38100" dist="38100" dir="2700000" algn="tl">
                    <a:srgbClr val="000000">
                      <a:alpha val="43137"/>
                    </a:srgbClr>
                  </a:outerShdw>
                </a:effectLst>
              </a:rPr>
              <a:t>Database Design (CO1)</a:t>
            </a:r>
            <a:endParaRPr kumimoji="0" lang="en-US" sz="3200"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5"/>
          <p:cNvSpPr>
            <a:spLocks noGrp="1" noChangeArrowheads="1"/>
          </p:cNvSpPr>
          <p:nvPr>
            <p:ph idx="1"/>
          </p:nvPr>
        </p:nvSpPr>
        <p:spPr>
          <a:xfrm>
            <a:off x="533400" y="1143000"/>
            <a:ext cx="8229600" cy="4525963"/>
          </a:xfrm>
        </p:spPr>
        <p:txBody>
          <a:bodyPr lIns="90488" tIns="44450" rIns="90488" bIns="44450">
            <a:normAutofit/>
          </a:bodyPr>
          <a:lstStyle/>
          <a:p>
            <a:pPr algn="just" eaLnBrk="1" hangingPunct="1"/>
            <a:r>
              <a:rPr lang="en-US" altLang="en-US" sz="2200" i="1" u="sng" dirty="0"/>
              <a:t>Conceptual design</a:t>
            </a:r>
            <a:r>
              <a:rPr lang="en-US" altLang="en-US" sz="2200" dirty="0"/>
              <a:t>:  </a:t>
            </a:r>
            <a:r>
              <a:rPr lang="en-US" altLang="en-US" sz="2200" i="1" dirty="0"/>
              <a:t>(ER Model is used at this stage.) </a:t>
            </a:r>
            <a:endParaRPr lang="en-US" altLang="en-US" sz="2200" dirty="0"/>
          </a:p>
          <a:p>
            <a:pPr lvl="1" algn="just" eaLnBrk="1" hangingPunct="1">
              <a:buSzPct val="75000"/>
            </a:pPr>
            <a:r>
              <a:rPr lang="en-US" altLang="en-US" sz="2200" dirty="0"/>
              <a:t>What are the </a:t>
            </a:r>
            <a:r>
              <a:rPr lang="en-US" altLang="en-US" sz="2200" i="1" dirty="0"/>
              <a:t>entities</a:t>
            </a:r>
            <a:r>
              <a:rPr lang="en-US" altLang="en-US" sz="2200" dirty="0"/>
              <a:t> and </a:t>
            </a:r>
            <a:r>
              <a:rPr lang="en-US" altLang="en-US" sz="2200" i="1" dirty="0"/>
              <a:t>relationships</a:t>
            </a:r>
            <a:r>
              <a:rPr lang="en-US" altLang="en-US" sz="2200" dirty="0"/>
              <a:t> in the enterprise?</a:t>
            </a:r>
          </a:p>
          <a:p>
            <a:pPr lvl="1" algn="just" eaLnBrk="1" hangingPunct="1">
              <a:buSzPct val="75000"/>
            </a:pPr>
            <a:r>
              <a:rPr lang="en-US" altLang="en-US" sz="2200" dirty="0"/>
              <a:t>What information about these entities and relationships should we store in the database?</a:t>
            </a:r>
          </a:p>
          <a:p>
            <a:pPr lvl="1" algn="just" eaLnBrk="1" hangingPunct="1">
              <a:buSzPct val="75000"/>
            </a:pPr>
            <a:r>
              <a:rPr lang="en-US" altLang="en-US" sz="2200" dirty="0"/>
              <a:t>What are the </a:t>
            </a:r>
            <a:r>
              <a:rPr lang="en-US" altLang="en-US" sz="2200" i="1" dirty="0"/>
              <a:t>integrity constraints </a:t>
            </a:r>
            <a:r>
              <a:rPr lang="en-US" altLang="en-US" sz="2200" dirty="0"/>
              <a:t>or </a:t>
            </a:r>
            <a:r>
              <a:rPr lang="en-US" altLang="en-US" sz="2200" i="1" dirty="0"/>
              <a:t>business rules </a:t>
            </a:r>
            <a:r>
              <a:rPr lang="en-US" altLang="en-US" sz="2200" dirty="0"/>
              <a:t>that hold? </a:t>
            </a:r>
          </a:p>
          <a:p>
            <a:pPr lvl="1" algn="just" eaLnBrk="1" hangingPunct="1">
              <a:buSzPct val="75000"/>
            </a:pPr>
            <a:r>
              <a:rPr lang="en-US" altLang="en-US" sz="2200" dirty="0"/>
              <a:t>A database `schema’ in the ER Model can be represented pictorially (</a:t>
            </a:r>
            <a:r>
              <a:rPr lang="en-US" altLang="en-US" sz="2200" i="1" dirty="0"/>
              <a:t>ER diagrams</a:t>
            </a:r>
            <a:r>
              <a:rPr lang="en-US" altLang="en-US" sz="2200" dirty="0"/>
              <a:t>).</a:t>
            </a:r>
          </a:p>
          <a:p>
            <a:pPr lvl="1" algn="just" eaLnBrk="1" hangingPunct="1">
              <a:buSzPct val="75000"/>
            </a:pPr>
            <a:r>
              <a:rPr lang="en-US" altLang="en-US" sz="2200" dirty="0"/>
              <a:t>Can map an ER diagram into a relational schema.</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271473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D2E827-D9E3-AC4C-BE8C-5A14BC6849B5}" type="datetime1">
              <a:rPr lang="en-IN" smtClean="0"/>
              <a:t>17/02/22</a:t>
            </a:fld>
            <a:endParaRPr lang="en-US"/>
          </a:p>
        </p:txBody>
      </p:sp>
      <p:sp>
        <p:nvSpPr>
          <p:cNvPr id="5" name="Footer Placeholder 4"/>
          <p:cNvSpPr>
            <a:spLocks noGrp="1"/>
          </p:cNvSpPr>
          <p:nvPr>
            <p:ph type="ftr" sz="quarter" idx="11"/>
          </p:nvPr>
        </p:nvSpPr>
        <p:spPr>
          <a:xfrm>
            <a:off x="2819400" y="6248400"/>
            <a:ext cx="5208984"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 Objective</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endParaRPr>
          </a:p>
        </p:txBody>
      </p:sp>
      <p:sp>
        <p:nvSpPr>
          <p:cNvPr id="9" name="Content Placeholder 2"/>
          <p:cNvSpPr>
            <a:spLocks noGrp="1"/>
          </p:cNvSpPr>
          <p:nvPr>
            <p:ph idx="1"/>
          </p:nvPr>
        </p:nvSpPr>
        <p:spPr>
          <a:xfrm>
            <a:off x="533400" y="1143000"/>
            <a:ext cx="8229600" cy="4525963"/>
          </a:xfrm>
        </p:spPr>
        <p:txBody>
          <a:bodyPr>
            <a:noAutofit/>
          </a:bodyPr>
          <a:lstStyle/>
          <a:p>
            <a:pPr algn="just"/>
            <a:r>
              <a:rPr lang="en-US" sz="2200" dirty="0" smtClean="0"/>
              <a:t>The objective of course is to present an introduction to database management systems, with an emphasis on how to organize, maintain and retrieve-efficiently, and effectively –information in relational and non-relational Database.</a:t>
            </a:r>
          </a:p>
          <a:p>
            <a:pPr algn="just"/>
            <a:r>
              <a:rPr lang="en-US" sz="2200" dirty="0" smtClean="0"/>
              <a:t>List </a:t>
            </a:r>
            <a:r>
              <a:rPr lang="en-US" sz="2200" dirty="0"/>
              <a:t>and explain the fundamental concepts of a relational database system</a:t>
            </a:r>
          </a:p>
          <a:p>
            <a:pPr algn="just"/>
            <a:r>
              <a:rPr lang="en-US" sz="2200" dirty="0"/>
              <a:t>Knowledge of DBMS, both in terms of use and implementation/design.</a:t>
            </a:r>
          </a:p>
          <a:p>
            <a:pPr algn="just"/>
            <a:r>
              <a:rPr lang="en-US" sz="2200" dirty="0"/>
              <a:t>Experience with SQL and Manipulate a database using SQL</a:t>
            </a:r>
          </a:p>
          <a:p>
            <a:pPr algn="just"/>
            <a:r>
              <a:rPr lang="en-US" sz="2200" dirty="0"/>
              <a:t>Increased proficiency with the programming language C++.</a:t>
            </a:r>
          </a:p>
          <a:p>
            <a:pPr algn="just"/>
            <a:r>
              <a:rPr lang="en-US" sz="2200" dirty="0"/>
              <a:t>Experience working as part of team v Experience with analysis and design of (DB) software </a:t>
            </a:r>
          </a:p>
          <a:p>
            <a:pPr algn="just"/>
            <a:r>
              <a:rPr lang="en-US" sz="2200" dirty="0"/>
              <a:t>Assess the quality and ease of use of data modeling and diagramming </a:t>
            </a:r>
            <a:r>
              <a:rPr lang="en-US" sz="2200" dirty="0" smtClean="0"/>
              <a:t>tools</a:t>
            </a:r>
            <a:r>
              <a:rPr lang="en-US" sz="2200" dirty="0"/>
              <a:t>.</a:t>
            </a:r>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79E040-D194-564D-BD92-C75DEE948F34}" type="datetime1">
              <a:rPr lang="en-IN" smtClean="0"/>
              <a:t>17/02/22</a:t>
            </a:fld>
            <a:endParaRPr lang="en-US"/>
          </a:p>
        </p:txBody>
      </p:sp>
      <p:sp>
        <p:nvSpPr>
          <p:cNvPr id="5" name="Footer Placeholder 4"/>
          <p:cNvSpPr>
            <a:spLocks noGrp="1"/>
          </p:cNvSpPr>
          <p:nvPr>
            <p:ph type="ftr" sz="quarter" idx="11"/>
          </p:nvPr>
        </p:nvSpPr>
        <p:spPr>
          <a:xfrm>
            <a:off x="2555776" y="6356350"/>
            <a:ext cx="4968552"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effectLst>
                  <a:outerShdw blurRad="38100" dist="38100" dir="2700000" algn="tl">
                    <a:srgbClr val="000000">
                      <a:alpha val="43137"/>
                    </a:srgbClr>
                  </a:outerShdw>
                </a:effectLst>
              </a:rPr>
              <a:t>Short Quiz</a:t>
            </a:r>
            <a:endParaRPr kumimoji="0" lang="en-US" sz="3200"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8"/>
          <p:cNvSpPr/>
          <p:nvPr/>
        </p:nvSpPr>
        <p:spPr>
          <a:xfrm>
            <a:off x="539552" y="1124745"/>
            <a:ext cx="7776864" cy="5324535"/>
          </a:xfrm>
          <a:prstGeom prst="rect">
            <a:avLst/>
          </a:prstGeom>
        </p:spPr>
        <p:txBody>
          <a:bodyPr wrap="square">
            <a:spAutoFit/>
          </a:bodyPr>
          <a:lstStyle/>
          <a:p>
            <a:pPr marL="457200" indent="-457200">
              <a:buFont typeface="+mj-lt"/>
              <a:buAutoNum type="arabicPeriod"/>
            </a:pPr>
            <a:r>
              <a:rPr lang="en-US" sz="2000" dirty="0" smtClean="0"/>
              <a:t> After groups have been established, SQL applies predicates in the ___________ clause, allowing aggregate functions to be used.</a:t>
            </a:r>
            <a:br>
              <a:rPr lang="en-US" sz="2000" dirty="0" smtClean="0"/>
            </a:br>
            <a:r>
              <a:rPr lang="en-US" sz="2000" dirty="0" smtClean="0"/>
              <a:t>a) Where</a:t>
            </a:r>
            <a:br>
              <a:rPr lang="en-US" sz="2000" dirty="0" smtClean="0"/>
            </a:br>
            <a:r>
              <a:rPr lang="en-US" sz="2000" dirty="0" smtClean="0"/>
              <a:t>b) Having</a:t>
            </a:r>
            <a:br>
              <a:rPr lang="en-US" sz="2000" dirty="0" smtClean="0"/>
            </a:br>
            <a:r>
              <a:rPr lang="en-US" sz="2000" dirty="0" smtClean="0"/>
              <a:t>c) Group by</a:t>
            </a:r>
            <a:br>
              <a:rPr lang="en-US" sz="2000" dirty="0" smtClean="0"/>
            </a:br>
            <a:r>
              <a:rPr lang="en-US" sz="2000" b="1" dirty="0" smtClean="0"/>
              <a:t>d) With</a:t>
            </a:r>
          </a:p>
          <a:p>
            <a:pPr marL="457200" indent="-457200">
              <a:buFont typeface="+mj-lt"/>
              <a:buAutoNum type="arabicPeriod"/>
            </a:pPr>
            <a:endParaRPr lang="en-US" sz="2000" dirty="0" smtClean="0"/>
          </a:p>
          <a:p>
            <a:pPr marL="457200" indent="-457200">
              <a:buFont typeface="+mj-lt"/>
              <a:buAutoNum type="arabicPeriod"/>
            </a:pPr>
            <a:r>
              <a:rPr lang="en-US" sz="2000" dirty="0" smtClean="0"/>
              <a:t>Why the following statement is erroneous?</a:t>
            </a:r>
          </a:p>
          <a:p>
            <a:pPr marL="457200" indent="-457200">
              <a:buFont typeface="+mj-lt"/>
              <a:buAutoNum type="arabicPeriod"/>
            </a:pPr>
            <a:endParaRPr lang="en-US" sz="2000" dirty="0" smtClean="0"/>
          </a:p>
          <a:p>
            <a:pPr marL="457200" indent="-457200"/>
            <a:r>
              <a:rPr lang="en-US" sz="2000" dirty="0" smtClean="0"/>
              <a:t>        SELECT </a:t>
            </a:r>
            <a:r>
              <a:rPr lang="en-US" sz="2000" dirty="0" err="1" smtClean="0"/>
              <a:t>dept_name</a:t>
            </a:r>
            <a:r>
              <a:rPr lang="en-US" sz="2000" dirty="0" smtClean="0"/>
              <a:t>, ID, </a:t>
            </a:r>
            <a:r>
              <a:rPr lang="en-US" sz="2000" dirty="0" err="1" smtClean="0"/>
              <a:t>avg</a:t>
            </a:r>
            <a:r>
              <a:rPr lang="en-US" sz="2000" dirty="0" smtClean="0"/>
              <a:t> (salary) FROM instructor GROUP BY </a:t>
            </a:r>
            <a:r>
              <a:rPr lang="en-US" sz="2000" dirty="0" err="1" smtClean="0"/>
              <a:t>dept_name</a:t>
            </a:r>
            <a:r>
              <a:rPr lang="en-US" sz="2000" dirty="0" smtClean="0"/>
              <a:t>;</a:t>
            </a:r>
          </a:p>
          <a:p>
            <a:pPr marL="457200" indent="-457200"/>
            <a:endParaRPr lang="en-US" sz="2000" dirty="0" smtClean="0"/>
          </a:p>
          <a:p>
            <a:pPr marL="457200" indent="-457200"/>
            <a:r>
              <a:rPr lang="en-US" sz="2000" dirty="0" smtClean="0"/>
              <a:t>        </a:t>
            </a:r>
            <a:r>
              <a:rPr lang="en-US" sz="2000" b="1" dirty="0" smtClean="0"/>
              <a:t>a) </a:t>
            </a:r>
            <a:r>
              <a:rPr lang="en-US" sz="2000" b="1" dirty="0" err="1" smtClean="0"/>
              <a:t>Dept_id</a:t>
            </a:r>
            <a:r>
              <a:rPr lang="en-US" sz="2000" b="1" dirty="0" smtClean="0"/>
              <a:t> should not be used in group by clause</a:t>
            </a:r>
            <a:r>
              <a:rPr lang="en-US" sz="2000" dirty="0" smtClean="0"/>
              <a:t/>
            </a:r>
            <a:br>
              <a:rPr lang="en-US" sz="2000" dirty="0" smtClean="0"/>
            </a:br>
            <a:r>
              <a:rPr lang="en-US" sz="2000" dirty="0" smtClean="0"/>
              <a:t>b) Group by clause is not valid in this query</a:t>
            </a:r>
            <a:br>
              <a:rPr lang="en-US" sz="2000" dirty="0" smtClean="0"/>
            </a:br>
            <a:r>
              <a:rPr lang="en-US" sz="2000" dirty="0" smtClean="0"/>
              <a:t>c) </a:t>
            </a:r>
            <a:r>
              <a:rPr lang="en-US" sz="2000" dirty="0" err="1" smtClean="0"/>
              <a:t>Avg</a:t>
            </a:r>
            <a:r>
              <a:rPr lang="en-US" sz="2000" dirty="0" smtClean="0"/>
              <a:t>(salary) should not be selected</a:t>
            </a:r>
            <a:br>
              <a:rPr lang="en-US" sz="2000" dirty="0" smtClean="0"/>
            </a:br>
            <a:r>
              <a:rPr lang="en-US" sz="2000" dirty="0" smtClean="0"/>
              <a:t>d) None</a:t>
            </a:r>
          </a:p>
          <a:p>
            <a:pPr marL="457200" indent="-457200">
              <a:buFont typeface="+mj-lt"/>
              <a:buAutoNum type="arabicPeriod"/>
            </a:pPr>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7BD842-75F4-E24B-A611-64F44A63EE53}" type="datetime1">
              <a:rPr lang="en-IN" smtClean="0"/>
              <a:t>17/02/22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rPr>
              <a:t>Topic-</a:t>
            </a:r>
            <a:r>
              <a:rPr kumimoji="0" lang="en-US" sz="3200" i="0" u="none" strike="noStrike" kern="1200" cap="none" spc="0" normalizeH="0" noProof="0" dirty="0" smtClean="0">
                <a:ln>
                  <a:noFill/>
                </a:ln>
                <a:solidFill>
                  <a:schemeClr val="dk1"/>
                </a:solidFill>
                <a:effectLst>
                  <a:outerShdw blurRad="38100" dist="38100" dir="2700000" algn="tl">
                    <a:srgbClr val="000000">
                      <a:alpha val="43137"/>
                    </a:srgbClr>
                  </a:outerShdw>
                </a:effectLst>
                <a:uLnTx/>
                <a:uFillTx/>
              </a:rPr>
              <a:t> ER Model Objective</a:t>
            </a:r>
            <a:endParaRPr kumimoji="0" lang="en-US" sz="3200"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8"/>
          <p:cNvSpPr/>
          <p:nvPr/>
        </p:nvSpPr>
        <p:spPr>
          <a:xfrm>
            <a:off x="611560" y="1556792"/>
            <a:ext cx="7560840" cy="2862322"/>
          </a:xfrm>
          <a:prstGeom prst="rect">
            <a:avLst/>
          </a:prstGeom>
        </p:spPr>
        <p:txBody>
          <a:bodyPr wrap="square">
            <a:spAutoFit/>
          </a:bodyPr>
          <a:lstStyle/>
          <a:p>
            <a:pPr marL="457200" indent="-457200">
              <a:buFont typeface="+mj-lt"/>
              <a:buAutoNum type="arabicPeriod"/>
            </a:pPr>
            <a:r>
              <a:rPr lang="en-US" sz="2000" dirty="0" smtClean="0"/>
              <a:t>An entity relationship diagram gives a snapshot of how these entities relate to each other. You could call it the blueprint that underpins your business architecture, offering a visual representation of the relationships between different sets of data (entities).</a:t>
            </a:r>
          </a:p>
          <a:p>
            <a:pPr marL="457200" indent="-457200">
              <a:buFont typeface="+mj-lt"/>
              <a:buAutoNum type="arabicPeriod"/>
            </a:pPr>
            <a:endParaRPr lang="en-US" sz="2000" dirty="0" smtClean="0"/>
          </a:p>
          <a:p>
            <a:pPr marL="457200" indent="-457200">
              <a:buFont typeface="+mj-lt"/>
              <a:buAutoNum type="arabicPeriod"/>
            </a:pPr>
            <a:r>
              <a:rPr lang="en-US" sz="2000" dirty="0" smtClean="0"/>
              <a:t>An Entity Relationship (ER) Diagram is a type of flowchart that illustrates how “entities” such as people, objects or concepts relate to each other within a system.</a:t>
            </a:r>
            <a:endParaRPr lang="en-US" sz="2000"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C693E1-72E0-2D40-B244-74DB7710246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Introduction of ER Model</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533400" y="1142999"/>
            <a:ext cx="8287072" cy="5310337"/>
          </a:xfrm>
        </p:spPr>
        <p:txBody>
          <a:bodyPr>
            <a:normAutofit/>
          </a:bodyPr>
          <a:lstStyle/>
          <a:p>
            <a:pPr algn="just" eaLnBrk="1" hangingPunct="1"/>
            <a:r>
              <a:rPr lang="en-US" altLang="en-US" sz="2200" dirty="0"/>
              <a:t>A </a:t>
            </a:r>
            <a:r>
              <a:rPr lang="en-US" altLang="en-US" sz="2200" i="1" dirty="0"/>
              <a:t>database</a:t>
            </a:r>
            <a:r>
              <a:rPr lang="en-US" altLang="en-US" sz="2200" dirty="0"/>
              <a:t> can be modeled as:</a:t>
            </a:r>
          </a:p>
          <a:p>
            <a:pPr lvl="1" algn="just" eaLnBrk="1" hangingPunct="1"/>
            <a:r>
              <a:rPr lang="en-US" altLang="en-US" sz="2200" dirty="0"/>
              <a:t>a collection of entities,</a:t>
            </a:r>
          </a:p>
          <a:p>
            <a:pPr lvl="1" algn="just" eaLnBrk="1" hangingPunct="1"/>
            <a:r>
              <a:rPr lang="en-US" altLang="en-US" sz="2200" dirty="0"/>
              <a:t>relationship among entities.</a:t>
            </a:r>
          </a:p>
          <a:p>
            <a:pPr algn="just" eaLnBrk="1" hangingPunct="1"/>
            <a:r>
              <a:rPr lang="en-US" altLang="en-US" sz="2200" dirty="0"/>
              <a:t>An </a:t>
            </a:r>
            <a:r>
              <a:rPr lang="en-US" altLang="en-US" sz="2200" b="1" dirty="0"/>
              <a:t>entity </a:t>
            </a:r>
            <a:r>
              <a:rPr lang="en-US" altLang="en-US" sz="2200" dirty="0"/>
              <a:t>is an object that exists and is distinguishable from other objects.</a:t>
            </a:r>
          </a:p>
          <a:p>
            <a:pPr algn="just" eaLnBrk="1" hangingPunct="1"/>
            <a:endParaRPr lang="en-US" altLang="en-US" sz="2200" dirty="0"/>
          </a:p>
          <a:p>
            <a:pPr lvl="1" algn="just" eaLnBrk="1" hangingPunct="1"/>
            <a:r>
              <a:rPr lang="en-US" altLang="en-US" sz="2200" dirty="0"/>
              <a:t>Example:  specific person, company, event, plant</a:t>
            </a:r>
          </a:p>
          <a:p>
            <a:pPr algn="just" eaLnBrk="1" hangingPunct="1"/>
            <a:r>
              <a:rPr lang="en-US" altLang="en-US" sz="2200" dirty="0"/>
              <a:t>Entities have </a:t>
            </a:r>
            <a:r>
              <a:rPr lang="en-US" altLang="en-US" sz="2200" i="1" dirty="0"/>
              <a:t>attributes</a:t>
            </a:r>
          </a:p>
          <a:p>
            <a:pPr lvl="1" algn="just" eaLnBrk="1" hangingPunct="1"/>
            <a:r>
              <a:rPr lang="en-US" altLang="en-US" sz="2200" dirty="0"/>
              <a:t>Example: people have </a:t>
            </a:r>
            <a:r>
              <a:rPr lang="en-US" altLang="en-US" sz="2200" i="1" dirty="0"/>
              <a:t>names </a:t>
            </a:r>
            <a:r>
              <a:rPr lang="en-US" altLang="en-US" sz="2200" dirty="0"/>
              <a:t>and </a:t>
            </a:r>
            <a:r>
              <a:rPr lang="en-US" altLang="en-US" sz="2200" i="1" dirty="0"/>
              <a:t>addresses	</a:t>
            </a:r>
          </a:p>
          <a:p>
            <a:pPr marL="457200" lvl="1" indent="0" algn="just" eaLnBrk="1" hangingPunct="1">
              <a:buNone/>
            </a:pPr>
            <a:endParaRPr lang="en-US" altLang="en-US" sz="2200" i="1" dirty="0"/>
          </a:p>
          <a:p>
            <a:pPr algn="just" eaLnBrk="1" hangingPunct="1"/>
            <a:r>
              <a:rPr lang="en-US" altLang="en-US" sz="2200" dirty="0"/>
              <a:t>An </a:t>
            </a:r>
            <a:r>
              <a:rPr lang="en-US" altLang="en-US" sz="2200" b="1" dirty="0"/>
              <a:t>entity set</a:t>
            </a:r>
            <a:r>
              <a:rPr lang="en-US" altLang="en-US" sz="2200" dirty="0"/>
              <a:t> is a set of entities of the same type that share the same properties.</a:t>
            </a:r>
          </a:p>
          <a:p>
            <a:pPr lvl="1" algn="just" eaLnBrk="1" hangingPunct="1"/>
            <a:r>
              <a:rPr lang="en-US" altLang="en-US" sz="2200" dirty="0"/>
              <a:t>Example: set of all persons, companies, trees, holidays</a:t>
            </a:r>
          </a:p>
        </p:txBody>
      </p:sp>
      <p:pic>
        <p:nvPicPr>
          <p:cNvPr id="1026" name="Picture 2" descr="Lightbox">
            <a:extLst>
              <a:ext uri="{FF2B5EF4-FFF2-40B4-BE49-F238E27FC236}">
                <a16:creationId xmlns="" xmlns:a16="http://schemas.microsoft.com/office/drawing/2014/main" id="{A01AA12D-97DB-40B7-A098-2D3AA54FAF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7" y="2708920"/>
            <a:ext cx="1886744" cy="23762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extLst>
      <p:ext uri="{BB962C8B-B14F-4D97-AF65-F5344CB8AC3E}">
        <p14:creationId xmlns:p14="http://schemas.microsoft.com/office/powerpoint/2010/main" val="21601185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9932DB-C5A1-9140-8114-4B27A364E7CF}"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2729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Entity Sets customer and loan</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Text Box 3"/>
          <p:cNvSpPr txBox="1">
            <a:spLocks noGrp="1" noChangeArrowheads="1"/>
          </p:cNvSpPr>
          <p:nvPr>
            <p:ph idx="1"/>
          </p:nvPr>
        </p:nvSpPr>
        <p:spPr bwMode="auto">
          <a:xfrm>
            <a:off x="381000" y="114300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Bookman Old Style" panose="02050604050505020204" pitchFamily="18" charset="0"/>
              </a:defRPr>
            </a:lvl1pPr>
            <a:lvl2pPr marL="742950" indent="-285750">
              <a:defRPr>
                <a:solidFill>
                  <a:schemeClr val="tx1"/>
                </a:solidFill>
                <a:latin typeface="Bookman Old Style" panose="02050604050505020204" pitchFamily="18" charset="0"/>
              </a:defRPr>
            </a:lvl2pPr>
            <a:lvl3pPr marL="1143000" indent="-228600">
              <a:defRPr>
                <a:solidFill>
                  <a:schemeClr val="tx1"/>
                </a:solidFill>
                <a:latin typeface="Bookman Old Style" panose="02050604050505020204" pitchFamily="18" charset="0"/>
              </a:defRPr>
            </a:lvl3pPr>
            <a:lvl4pPr marL="1600200" indent="-228600">
              <a:defRPr>
                <a:solidFill>
                  <a:schemeClr val="tx1"/>
                </a:solidFill>
                <a:latin typeface="Bookman Old Style" panose="02050604050505020204" pitchFamily="18" charset="0"/>
              </a:defRPr>
            </a:lvl4pPr>
            <a:lvl5pPr marL="2057400" indent="-228600">
              <a:defRPr>
                <a:solidFill>
                  <a:schemeClr val="tx1"/>
                </a:solidFill>
                <a:latin typeface="Bookman Old Style" panose="02050604050505020204" pitchFamily="18" charset="0"/>
              </a:defRPr>
            </a:lvl5pPr>
            <a:lvl6pPr marL="2514600" indent="-228600" eaLnBrk="0" fontAlgn="base" hangingPunct="0">
              <a:spcBef>
                <a:spcPct val="0"/>
              </a:spcBef>
              <a:spcAft>
                <a:spcPct val="0"/>
              </a:spcAft>
              <a:defRPr>
                <a:solidFill>
                  <a:schemeClr val="tx1"/>
                </a:solidFill>
                <a:latin typeface="Bookman Old Style" panose="02050604050505020204" pitchFamily="18" charset="0"/>
              </a:defRPr>
            </a:lvl6pPr>
            <a:lvl7pPr marL="2971800" indent="-228600" eaLnBrk="0" fontAlgn="base" hangingPunct="0">
              <a:spcBef>
                <a:spcPct val="0"/>
              </a:spcBef>
              <a:spcAft>
                <a:spcPct val="0"/>
              </a:spcAft>
              <a:defRPr>
                <a:solidFill>
                  <a:schemeClr val="tx1"/>
                </a:solidFill>
                <a:latin typeface="Bookman Old Style" panose="02050604050505020204" pitchFamily="18" charset="0"/>
              </a:defRPr>
            </a:lvl7pPr>
            <a:lvl8pPr marL="3429000" indent="-228600" eaLnBrk="0" fontAlgn="base" hangingPunct="0">
              <a:spcBef>
                <a:spcPct val="0"/>
              </a:spcBef>
              <a:spcAft>
                <a:spcPct val="0"/>
              </a:spcAft>
              <a:defRPr>
                <a:solidFill>
                  <a:schemeClr val="tx1"/>
                </a:solidFill>
                <a:latin typeface="Bookman Old Style" panose="02050604050505020204" pitchFamily="18" charset="0"/>
              </a:defRPr>
            </a:lvl8pPr>
            <a:lvl9pPr marL="3886200" indent="-228600" eaLnBrk="0" fontAlgn="base" hangingPunct="0">
              <a:spcBef>
                <a:spcPct val="0"/>
              </a:spcBef>
              <a:spcAft>
                <a:spcPct val="0"/>
              </a:spcAft>
              <a:defRPr>
                <a:solidFill>
                  <a:schemeClr val="tx1"/>
                </a:solidFill>
                <a:latin typeface="Bookman Old Style" panose="02050604050505020204" pitchFamily="18" charset="0"/>
              </a:defRPr>
            </a:lvl9pPr>
          </a:lstStyle>
          <a:p>
            <a:pPr>
              <a:buNone/>
            </a:pPr>
            <a:r>
              <a:rPr lang="en-US" altLang="en-US" sz="2000" dirty="0" err="1">
                <a:latin typeface="+mn-lt"/>
              </a:rPr>
              <a:t>customer_id</a:t>
            </a:r>
            <a:r>
              <a:rPr lang="en-US" altLang="en-US" sz="2000" dirty="0">
                <a:latin typeface="+mn-lt"/>
              </a:rPr>
              <a:t>     </a:t>
            </a:r>
            <a:r>
              <a:rPr lang="en-US" altLang="en-US" sz="2000" dirty="0" smtClean="0">
                <a:latin typeface="+mn-lt"/>
              </a:rPr>
              <a:t>customer_   </a:t>
            </a:r>
            <a:r>
              <a:rPr lang="en-US" altLang="en-US" sz="2000" dirty="0">
                <a:latin typeface="+mn-lt"/>
              </a:rPr>
              <a:t>customer_  customer_       </a:t>
            </a:r>
            <a:r>
              <a:rPr lang="en-US" altLang="en-US" sz="2000" dirty="0" smtClean="0">
                <a:latin typeface="+mn-lt"/>
              </a:rPr>
              <a:t>    </a:t>
            </a:r>
            <a:r>
              <a:rPr lang="en-US" altLang="en-US" sz="2000" dirty="0">
                <a:latin typeface="+mn-lt"/>
              </a:rPr>
              <a:t>loan_    amount</a:t>
            </a:r>
            <a:br>
              <a:rPr lang="en-US" altLang="en-US" sz="2000" dirty="0">
                <a:latin typeface="+mn-lt"/>
              </a:rPr>
            </a:br>
            <a:r>
              <a:rPr lang="en-US" altLang="en-US" sz="2000" dirty="0">
                <a:latin typeface="+mn-lt"/>
              </a:rPr>
              <a:t>                       </a:t>
            </a:r>
            <a:r>
              <a:rPr lang="en-US" altLang="en-US" sz="2000" dirty="0" smtClean="0">
                <a:latin typeface="+mn-lt"/>
              </a:rPr>
              <a:t> </a:t>
            </a:r>
            <a:r>
              <a:rPr lang="en-US" altLang="en-US" sz="2000" dirty="0">
                <a:latin typeface="+mn-lt"/>
              </a:rPr>
              <a:t>name          street          city                                number</a:t>
            </a:r>
          </a:p>
        </p:txBody>
      </p:sp>
      <p:pic>
        <p:nvPicPr>
          <p:cNvPr id="1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493" t="7654" r="1529" b="8435"/>
          <a:stretch>
            <a:fillRect/>
          </a:stretch>
        </p:blipFill>
        <p:spPr bwMode="auto">
          <a:xfrm>
            <a:off x="381000" y="1850886"/>
            <a:ext cx="8229600" cy="4016514"/>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6159185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DDA37-C00F-2A42-A338-142A281F7FD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effectLst>
                  <a:outerShdw blurRad="38100" dist="38100" dir="2700000" algn="tl">
                    <a:srgbClr val="000000">
                      <a:alpha val="43137"/>
                    </a:srgbClr>
                  </a:outerShdw>
                </a:effectLst>
              </a:rPr>
              <a:t>Attributes</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Rectangle 3"/>
          <p:cNvSpPr>
            <a:spLocks noGrp="1" noChangeArrowheads="1"/>
          </p:cNvSpPr>
          <p:nvPr>
            <p:ph idx="1"/>
          </p:nvPr>
        </p:nvSpPr>
        <p:spPr>
          <a:xfrm>
            <a:off x="618872" y="969646"/>
            <a:ext cx="8229600" cy="5213350"/>
          </a:xfrm>
        </p:spPr>
        <p:txBody>
          <a:bodyPr>
            <a:noAutofit/>
          </a:bodyPr>
          <a:lstStyle/>
          <a:p>
            <a:pPr algn="just" eaLnBrk="1" hangingPunct="1"/>
            <a:r>
              <a:rPr lang="en-US" altLang="en-US" sz="2200" dirty="0"/>
              <a:t>An entity is represented by a set of attributes, that is descriptive properties possessed by all members of an entity set.</a:t>
            </a:r>
          </a:p>
          <a:p>
            <a:pPr algn="just" eaLnBrk="1" hangingPunct="1">
              <a:buFontTx/>
              <a:buNone/>
            </a:pPr>
            <a:r>
              <a:rPr lang="en-US" altLang="en-US" sz="2200" dirty="0"/>
              <a:t>	</a:t>
            </a:r>
            <a:endParaRPr lang="en-US" altLang="en-US" sz="2200" i="1" dirty="0"/>
          </a:p>
          <a:p>
            <a:pPr algn="just" eaLnBrk="1" hangingPunct="1"/>
            <a:endParaRPr lang="en-US" altLang="en-US" sz="2200" i="1" dirty="0"/>
          </a:p>
          <a:p>
            <a:pPr algn="just" eaLnBrk="1" hangingPunct="1">
              <a:buNone/>
            </a:pPr>
            <a:endParaRPr lang="en-US" altLang="en-US" sz="2200" i="1"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endParaRPr lang="en-US" altLang="en-US" sz="2200" dirty="0"/>
          </a:p>
          <a:p>
            <a:pPr algn="just" eaLnBrk="1" hangingPunct="1"/>
            <a:r>
              <a:rPr lang="en-US" altLang="en-US" sz="2200" dirty="0"/>
              <a:t>In ER diagram, attribute is represented by an oval.</a:t>
            </a:r>
          </a:p>
          <a:p>
            <a:pPr algn="just" eaLnBrk="1" hangingPunct="1"/>
            <a:endParaRPr lang="en-US" altLang="en-US" sz="2200" dirty="0"/>
          </a:p>
          <a:p>
            <a:pPr algn="just" eaLnBrk="1" hangingPunct="1"/>
            <a:r>
              <a:rPr lang="en-US" altLang="en-US" sz="2200" b="1" dirty="0"/>
              <a:t>Domain</a:t>
            </a:r>
            <a:r>
              <a:rPr lang="en-US" altLang="en-US" sz="2200" dirty="0"/>
              <a:t> – the set of permitted values for each attribute </a:t>
            </a:r>
          </a:p>
        </p:txBody>
      </p:sp>
      <p:sp>
        <p:nvSpPr>
          <p:cNvPr id="10" name="Text Box 4"/>
          <p:cNvSpPr txBox="1">
            <a:spLocks noChangeArrowheads="1"/>
          </p:cNvSpPr>
          <p:nvPr/>
        </p:nvSpPr>
        <p:spPr bwMode="auto">
          <a:xfrm>
            <a:off x="1115615" y="1812154"/>
            <a:ext cx="7723585" cy="1415772"/>
          </a:xfrm>
          <a:prstGeom prst="rect">
            <a:avLst/>
          </a:prstGeom>
          <a:noFill/>
          <a:ln w="9525">
            <a:noFill/>
            <a:miter lim="800000"/>
            <a:headEnd/>
            <a:tailEnd/>
          </a:ln>
        </p:spPr>
        <p:txBody>
          <a:bodyPr wrap="square">
            <a:spAutoFit/>
          </a:bodyPr>
          <a:lstStyle/>
          <a:p>
            <a:pPr>
              <a:lnSpc>
                <a:spcPct val="90000"/>
              </a:lnSpc>
              <a:spcBef>
                <a:spcPct val="35000"/>
              </a:spcBef>
              <a:buClr>
                <a:schemeClr val="tx2"/>
              </a:buClr>
              <a:buSzPct val="90000"/>
              <a:buFont typeface="Monotype Sorts" pitchFamily="2" charset="2"/>
              <a:buNone/>
            </a:pPr>
            <a:r>
              <a:rPr kumimoji="1" lang="en-US" sz="2000" dirty="0"/>
              <a:t>Example: c</a:t>
            </a:r>
            <a:r>
              <a:rPr kumimoji="1" lang="en-US" sz="2000" i="1" dirty="0"/>
              <a:t>ustomer = </a:t>
            </a:r>
            <a:r>
              <a:rPr kumimoji="1" lang="en-US" sz="2000" dirty="0"/>
              <a:t>(</a:t>
            </a:r>
            <a:r>
              <a:rPr kumimoji="1" lang="en-US" sz="2000" i="1" dirty="0" err="1"/>
              <a:t>customer_id</a:t>
            </a:r>
            <a:r>
              <a:rPr kumimoji="1" lang="en-US" sz="2000" i="1" dirty="0"/>
              <a:t>, </a:t>
            </a:r>
            <a:r>
              <a:rPr kumimoji="1" lang="en-US" sz="2000" i="1" dirty="0" err="1"/>
              <a:t>customer_name</a:t>
            </a:r>
            <a:r>
              <a:rPr kumimoji="1" lang="en-US" sz="2000" i="1" dirty="0"/>
              <a:t>, 	</a:t>
            </a:r>
            <a:r>
              <a:rPr kumimoji="1" lang="en-US" sz="2000" i="1" dirty="0" err="1"/>
              <a:t>customer_street</a:t>
            </a:r>
            <a:r>
              <a:rPr kumimoji="1" lang="en-US" sz="2000" i="1" dirty="0"/>
              <a:t>, </a:t>
            </a:r>
            <a:r>
              <a:rPr kumimoji="1" lang="en-US" sz="2000" i="1" dirty="0" err="1"/>
              <a:t>customer_city</a:t>
            </a:r>
            <a:r>
              <a:rPr kumimoji="1" lang="en-US" sz="2000" i="1" dirty="0"/>
              <a:t> </a:t>
            </a:r>
            <a:r>
              <a:rPr kumimoji="1" lang="en-US" sz="2000" dirty="0"/>
              <a:t>)</a:t>
            </a:r>
            <a:endParaRPr kumimoji="1" lang="en-US" sz="2000" i="1" dirty="0"/>
          </a:p>
          <a:p>
            <a:pPr>
              <a:lnSpc>
                <a:spcPct val="90000"/>
              </a:lnSpc>
              <a:spcBef>
                <a:spcPct val="35000"/>
              </a:spcBef>
              <a:buClr>
                <a:schemeClr val="tx2"/>
              </a:buClr>
              <a:buSzPct val="90000"/>
              <a:buFont typeface="Monotype Sorts" pitchFamily="2" charset="2"/>
              <a:buNone/>
            </a:pPr>
            <a:r>
              <a:rPr kumimoji="1" lang="en-US" sz="2000" i="1" dirty="0"/>
              <a:t>loan = </a:t>
            </a:r>
            <a:r>
              <a:rPr kumimoji="1" lang="en-US" sz="2000" dirty="0"/>
              <a:t>(</a:t>
            </a:r>
            <a:r>
              <a:rPr kumimoji="1" lang="en-US" sz="2000" i="1" dirty="0" err="1"/>
              <a:t>loan_number</a:t>
            </a:r>
            <a:r>
              <a:rPr kumimoji="1" lang="en-US" sz="2000" i="1" dirty="0"/>
              <a:t>, amount </a:t>
            </a:r>
            <a:r>
              <a:rPr kumimoji="1" lang="en-US" sz="2000" dirty="0"/>
              <a:t>)</a:t>
            </a:r>
          </a:p>
          <a:p>
            <a:pPr>
              <a:lnSpc>
                <a:spcPct val="90000"/>
              </a:lnSpc>
              <a:spcBef>
                <a:spcPct val="35000"/>
              </a:spcBef>
              <a:buClr>
                <a:schemeClr val="tx2"/>
              </a:buClr>
              <a:buSzPct val="90000"/>
              <a:buFont typeface="Monotype Sorts" pitchFamily="2" charset="2"/>
              <a:buNone/>
            </a:pPr>
            <a:endParaRPr kumimoji="1" lang="en-US" sz="2000" i="1" dirty="0"/>
          </a:p>
        </p:txBody>
      </p:sp>
      <p:pic>
        <p:nvPicPr>
          <p:cNvPr id="2050" name="Picture 2" descr="Lightbox">
            <a:extLst>
              <a:ext uri="{FF2B5EF4-FFF2-40B4-BE49-F238E27FC236}">
                <a16:creationId xmlns="" xmlns:a16="http://schemas.microsoft.com/office/drawing/2014/main" id="{3B1B958D-DB25-4782-BDF6-2F4E9AA3A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3176389"/>
            <a:ext cx="2808312" cy="16927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487793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55AB65-E967-404D-8A73-D2C6039F5F99}"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024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Attribute Type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2" name="Content Placeholder 1">
            <a:extLst>
              <a:ext uri="{FF2B5EF4-FFF2-40B4-BE49-F238E27FC236}">
                <a16:creationId xmlns="" xmlns:a16="http://schemas.microsoft.com/office/drawing/2014/main" id="{4B951078-99A3-43A8-BF71-6248ACCB1FD4}"/>
              </a:ext>
            </a:extLst>
          </p:cNvPr>
          <p:cNvSpPr>
            <a:spLocks noGrp="1"/>
          </p:cNvSpPr>
          <p:nvPr>
            <p:ph idx="1"/>
          </p:nvPr>
        </p:nvSpPr>
        <p:spPr>
          <a:xfrm>
            <a:off x="193948" y="1052736"/>
            <a:ext cx="8229600" cy="5073427"/>
          </a:xfrm>
        </p:spPr>
        <p:txBody>
          <a:bodyPr>
            <a:normAutofit/>
          </a:bodyPr>
          <a:lstStyle/>
          <a:p>
            <a:pPr algn="just"/>
            <a:r>
              <a:rPr lang="en-US" sz="2200" b="1" dirty="0"/>
              <a:t>Key Attribute </a:t>
            </a:r>
            <a:r>
              <a:rPr lang="en-US" sz="2200" dirty="0"/>
              <a:t>– The attribute which uniquely identifies each entity in the entity set is called key attribute. For example, </a:t>
            </a:r>
            <a:r>
              <a:rPr lang="en-US" sz="2200" dirty="0" err="1"/>
              <a:t>Roll_No</a:t>
            </a:r>
            <a:r>
              <a:rPr lang="en-US" sz="2200" dirty="0"/>
              <a:t> will be unique for each student. In ER diagram, key attribute is represented by an oval with underlying lines.</a:t>
            </a:r>
          </a:p>
          <a:p>
            <a:pPr marL="0" indent="0" algn="just">
              <a:buNone/>
            </a:pPr>
            <a:endParaRPr lang="en-US" sz="2200" dirty="0"/>
          </a:p>
          <a:p>
            <a:pPr algn="just"/>
            <a:r>
              <a:rPr lang="en-US" sz="2200" b="1" dirty="0"/>
              <a:t>Composite Attribute </a:t>
            </a:r>
            <a:r>
              <a:rPr lang="en-US" sz="2200" dirty="0"/>
              <a:t>– An attribute composed of many other attribute is called as composite attribute. For example, Address attribute of student Entity type consists of Street, City, State, and Country. In ER diagram, composite attribute is represented by an oval comprising of ovals. </a:t>
            </a:r>
            <a:endParaRPr lang="en-IN" sz="2200" dirty="0"/>
          </a:p>
        </p:txBody>
      </p:sp>
      <p:pic>
        <p:nvPicPr>
          <p:cNvPr id="3074" name="Picture 2" descr="Lightbox">
            <a:extLst>
              <a:ext uri="{FF2B5EF4-FFF2-40B4-BE49-F238E27FC236}">
                <a16:creationId xmlns="" xmlns:a16="http://schemas.microsoft.com/office/drawing/2014/main" id="{66C0AB0D-358E-4343-B7ED-C285104B07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2060848"/>
            <a:ext cx="1891680" cy="8640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ghtbox">
            <a:extLst>
              <a:ext uri="{FF2B5EF4-FFF2-40B4-BE49-F238E27FC236}">
                <a16:creationId xmlns="" xmlns:a16="http://schemas.microsoft.com/office/drawing/2014/main" id="{DCE143D6-D446-44F3-A004-FCD07776CB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504" y="4365104"/>
            <a:ext cx="4104456" cy="19912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extLst>
      <p:ext uri="{BB962C8B-B14F-4D97-AF65-F5344CB8AC3E}">
        <p14:creationId xmlns:p14="http://schemas.microsoft.com/office/powerpoint/2010/main" val="1194265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5E855C-D166-6440-9E36-0101987A2467}"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42768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Attribute Type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9" name="Content Placeholder 8">
            <a:extLst>
              <a:ext uri="{FF2B5EF4-FFF2-40B4-BE49-F238E27FC236}">
                <a16:creationId xmlns="" xmlns:a16="http://schemas.microsoft.com/office/drawing/2014/main" id="{48B4E54C-F8DA-4335-94A3-69CCB91CE9B2}"/>
              </a:ext>
            </a:extLst>
          </p:cNvPr>
          <p:cNvSpPr>
            <a:spLocks noGrp="1"/>
          </p:cNvSpPr>
          <p:nvPr>
            <p:ph idx="1"/>
          </p:nvPr>
        </p:nvSpPr>
        <p:spPr>
          <a:xfrm>
            <a:off x="457200" y="1268760"/>
            <a:ext cx="8229600" cy="4857403"/>
          </a:xfrm>
        </p:spPr>
        <p:txBody>
          <a:bodyPr>
            <a:normAutofit/>
          </a:bodyPr>
          <a:lstStyle/>
          <a:p>
            <a:pPr algn="just"/>
            <a:r>
              <a:rPr lang="en-US" sz="2200" b="1" dirty="0"/>
              <a:t>Multivalued Attribute </a:t>
            </a:r>
            <a:r>
              <a:rPr lang="en-US" sz="2200" dirty="0"/>
              <a:t>– An attribute consisting more than one value for a given entity. For example, </a:t>
            </a:r>
            <a:r>
              <a:rPr lang="en-US" sz="2200" dirty="0" err="1"/>
              <a:t>Phone_No</a:t>
            </a:r>
            <a:r>
              <a:rPr lang="en-US" sz="2200" dirty="0"/>
              <a:t> (can be more than one for a given student). In ER diagram, multivalued attribute is represented by double oval. </a:t>
            </a:r>
          </a:p>
          <a:p>
            <a:pPr algn="just"/>
            <a:endParaRPr lang="en-US" sz="2200" dirty="0"/>
          </a:p>
          <a:p>
            <a:pPr marL="0" indent="0" algn="just">
              <a:buNone/>
            </a:pPr>
            <a:endParaRPr lang="en-US" sz="2200" dirty="0"/>
          </a:p>
          <a:p>
            <a:pPr algn="just"/>
            <a:r>
              <a:rPr lang="en-US" sz="2200" b="1" dirty="0"/>
              <a:t>Derived Attribute </a:t>
            </a:r>
            <a:r>
              <a:rPr lang="en-US" sz="2200" dirty="0"/>
              <a:t>– An attribute which can be derived from other attributes of the entity type is known as derived attribute. e.g.; Age (can be derived from DOB). In ER diagram, derived attribute is represented by dashed oval. </a:t>
            </a:r>
            <a:endParaRPr lang="en-IN" sz="2200" dirty="0"/>
          </a:p>
        </p:txBody>
      </p:sp>
      <p:pic>
        <p:nvPicPr>
          <p:cNvPr id="4098" name="Picture 2" descr="Lightbox">
            <a:extLst>
              <a:ext uri="{FF2B5EF4-FFF2-40B4-BE49-F238E27FC236}">
                <a16:creationId xmlns="" xmlns:a16="http://schemas.microsoft.com/office/drawing/2014/main" id="{ACD84749-2A55-47E0-948B-D2DB1CC091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2348880"/>
            <a:ext cx="2400300" cy="11721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ghtbox">
            <a:extLst>
              <a:ext uri="{FF2B5EF4-FFF2-40B4-BE49-F238E27FC236}">
                <a16:creationId xmlns="" xmlns:a16="http://schemas.microsoft.com/office/drawing/2014/main" id="{1C39FCB0-19B9-4FA6-A2DF-6B026A5AD1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4536" y="4663440"/>
            <a:ext cx="2261840" cy="117219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extLst>
      <p:ext uri="{BB962C8B-B14F-4D97-AF65-F5344CB8AC3E}">
        <p14:creationId xmlns:p14="http://schemas.microsoft.com/office/powerpoint/2010/main" val="2905872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A7E74D-BC32-AD48-9A9C-66C0F76EF900}"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42768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effectLst>
                  <a:outerShdw blurRad="38100" dist="38100" dir="2700000" algn="tl">
                    <a:srgbClr val="000000">
                      <a:alpha val="43137"/>
                    </a:srgbClr>
                  </a:outerShdw>
                </a:effectLst>
              </a:rPr>
              <a:t>Attribute Type </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4BF0CC3-0144-4445-A24C-64C7C6B0ADB6}"/>
              </a:ext>
            </a:extLst>
          </p:cNvPr>
          <p:cNvSpPr>
            <a:spLocks noGrp="1"/>
          </p:cNvSpPr>
          <p:nvPr>
            <p:ph idx="1"/>
          </p:nvPr>
        </p:nvSpPr>
        <p:spPr>
          <a:xfrm>
            <a:off x="457200" y="1052736"/>
            <a:ext cx="8229600" cy="5073427"/>
          </a:xfrm>
        </p:spPr>
        <p:txBody>
          <a:bodyPr>
            <a:normAutofit/>
          </a:bodyPr>
          <a:lstStyle/>
          <a:p>
            <a:pPr algn="just"/>
            <a:r>
              <a:rPr lang="en-US" sz="2200" dirty="0"/>
              <a:t>The complete entity type Student with its attributes can be represented as: </a:t>
            </a:r>
            <a:endParaRPr lang="en-IN" sz="2200" dirty="0"/>
          </a:p>
        </p:txBody>
      </p:sp>
      <p:pic>
        <p:nvPicPr>
          <p:cNvPr id="5122" name="Picture 2" descr="Lightbox">
            <a:extLst>
              <a:ext uri="{FF2B5EF4-FFF2-40B4-BE49-F238E27FC236}">
                <a16:creationId xmlns="" xmlns:a16="http://schemas.microsoft.com/office/drawing/2014/main" id="{3AEC6198-0C3B-420F-84C0-6B158E061E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923911"/>
            <a:ext cx="6120680" cy="420225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 xmlns:a16="http://schemas.microsoft.com/office/drawing/2014/main" id="{580F029F-338E-49F5-86FC-1ECBF64AAA32}"/>
              </a:ext>
            </a:extLst>
          </p:cNvPr>
          <p:cNvCxnSpPr/>
          <p:nvPr/>
        </p:nvCxnSpPr>
        <p:spPr>
          <a:xfrm>
            <a:off x="2123728" y="3356992"/>
            <a:ext cx="648072"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2664602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00905A-1B82-E745-9825-92F50CC70D34}"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Relationship Type</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3427"/>
          </a:xfrm>
        </p:spPr>
        <p:txBody>
          <a:bodyPr>
            <a:normAutofit/>
          </a:bodyPr>
          <a:lstStyle/>
          <a:p>
            <a:pPr algn="just"/>
            <a:r>
              <a:rPr lang="en-US" sz="2200" dirty="0"/>
              <a:t>A relationship type represents the association between entity types. </a:t>
            </a:r>
          </a:p>
          <a:p>
            <a:pPr algn="just"/>
            <a:endParaRPr lang="en-US" sz="2200" dirty="0"/>
          </a:p>
          <a:p>
            <a:pPr algn="just"/>
            <a:r>
              <a:rPr lang="en-US" sz="2200" dirty="0"/>
              <a:t>For example, ‘Enrolled in’ is a relationship type that exists between entity type Student and Course. </a:t>
            </a:r>
          </a:p>
          <a:p>
            <a:pPr algn="just"/>
            <a:endParaRPr lang="en-US" sz="2200" dirty="0"/>
          </a:p>
          <a:p>
            <a:pPr algn="just"/>
            <a:r>
              <a:rPr lang="en-US" sz="2200" dirty="0"/>
              <a:t>In ER diagram, relationship type is represented by a diamond and connecting the entities with lines. </a:t>
            </a:r>
            <a:endParaRPr lang="en-IN" sz="2200" dirty="0"/>
          </a:p>
        </p:txBody>
      </p:sp>
      <p:pic>
        <p:nvPicPr>
          <p:cNvPr id="12290" name="Picture 2" descr="Lightbox">
            <a:extLst>
              <a:ext uri="{FF2B5EF4-FFF2-40B4-BE49-F238E27FC236}">
                <a16:creationId xmlns="" xmlns:a16="http://schemas.microsoft.com/office/drawing/2014/main" id="{7F111AF1-74F6-4006-A344-97A813CC60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4262214"/>
            <a:ext cx="7344816" cy="15430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471777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D548CF-8FA0-8444-BFF4-8CDE94618C14}"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Relationship Set</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61962" y="1124743"/>
            <a:ext cx="8229600" cy="5001419"/>
          </a:xfrm>
        </p:spPr>
        <p:txBody>
          <a:bodyPr>
            <a:normAutofit/>
          </a:bodyPr>
          <a:lstStyle/>
          <a:p>
            <a:pPr algn="just"/>
            <a:r>
              <a:rPr lang="en-US" sz="2200" dirty="0"/>
              <a:t>A set of relationships of same type is known as relationship set. </a:t>
            </a:r>
          </a:p>
          <a:p>
            <a:pPr algn="just"/>
            <a:endParaRPr lang="en-US" sz="2200" dirty="0"/>
          </a:p>
          <a:p>
            <a:pPr algn="just"/>
            <a:r>
              <a:rPr lang="en-US" sz="2200" dirty="0"/>
              <a:t>The following relationship set depicts S1 is enrolled in C2, S2 is enrolled in C1 and S3 is enrolled in C3.</a:t>
            </a:r>
            <a:endParaRPr lang="en-IN" sz="2200" dirty="0"/>
          </a:p>
        </p:txBody>
      </p:sp>
      <p:pic>
        <p:nvPicPr>
          <p:cNvPr id="11266" name="Picture 2" descr="Lightbox">
            <a:extLst>
              <a:ext uri="{FF2B5EF4-FFF2-40B4-BE49-F238E27FC236}">
                <a16:creationId xmlns="" xmlns:a16="http://schemas.microsoft.com/office/drawing/2014/main" id="{EA19F008-9C8E-4CA6-889B-3E98191129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836" y="2852936"/>
            <a:ext cx="6552728" cy="30243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68073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200" b="1" dirty="0">
                <a:solidFill>
                  <a:schemeClr val="tx1"/>
                </a:solidFill>
              </a:rPr>
              <a:t>Course </a:t>
            </a:r>
            <a:r>
              <a:rPr lang="en-US" sz="3200" b="1" dirty="0" smtClean="0">
                <a:solidFill>
                  <a:schemeClr val="tx1"/>
                </a:solidFill>
              </a:rPr>
              <a:t>Outcomes (COs)</a:t>
            </a:r>
            <a:endParaRPr lang="en-US" sz="3200" b="1" dirty="0">
              <a:solidFill>
                <a:schemeClr val="tx1"/>
              </a:solidFill>
            </a:endParaRPr>
          </a:p>
        </p:txBody>
      </p:sp>
      <p:sp>
        <p:nvSpPr>
          <p:cNvPr id="2" name="Date Placeholder 1"/>
          <p:cNvSpPr>
            <a:spLocks noGrp="1"/>
          </p:cNvSpPr>
          <p:nvPr>
            <p:ph type="dt" sz="half" idx="10"/>
          </p:nvPr>
        </p:nvSpPr>
        <p:spPr/>
        <p:txBody>
          <a:bodyPr/>
          <a:lstStyle/>
          <a:p>
            <a:fld id="{662470F9-67A5-CB4D-8388-55A746710897}" type="datetime1">
              <a:rPr lang="en-IN" smtClean="0">
                <a:solidFill>
                  <a:schemeClr val="tx1"/>
                </a:solidFill>
              </a:rPr>
              <a:t>17/02/22</a:t>
            </a:fld>
            <a:endParaRPr lang="en-US" dirty="0">
              <a:solidFill>
                <a:schemeClr val="tx1"/>
              </a:solidFill>
            </a:endParaRPr>
          </a:p>
        </p:txBody>
      </p:sp>
      <p:sp>
        <p:nvSpPr>
          <p:cNvPr id="11" name="Footer Placeholder 10">
            <a:extLst>
              <a:ext uri="{FF2B5EF4-FFF2-40B4-BE49-F238E27FC236}">
                <a16:creationId xmlns:a16="http://schemas.microsoft.com/office/drawing/2014/main" xmlns="" id="{36A70B1D-918E-44EC-9C09-C68DF7FA411C}"/>
              </a:ext>
            </a:extLst>
          </p:cNvPr>
          <p:cNvSpPr>
            <a:spLocks noGrp="1"/>
          </p:cNvSpPr>
          <p:nvPr>
            <p:ph type="ftr" sz="quarter" idx="11"/>
          </p:nvPr>
        </p:nvSpPr>
        <p:spPr>
          <a:xfrm>
            <a:off x="2643174" y="6215082"/>
            <a:ext cx="4357718" cy="506393"/>
          </a:xfrm>
        </p:spPr>
        <p:txBody>
          <a:bodyPr/>
          <a:lstStyle/>
          <a:p>
            <a:r>
              <a:rPr lang="mr-IN" smtClean="0"/>
              <a:t>Roshan Jameel         ACSAI-0402 and DBMS                Unit-1</a:t>
            </a:r>
            <a:endParaRPr lang="en-US" dirty="0"/>
          </a:p>
        </p:txBody>
      </p:sp>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857232"/>
          </a:xfrm>
          <a:prstGeom prst="rect">
            <a:avLst/>
          </a:prstGeom>
        </p:spPr>
      </p:pic>
      <p:pic>
        <p:nvPicPr>
          <p:cNvPr id="9" name="Picture 8">
            <a:extLst>
              <a:ext uri="{FF2B5EF4-FFF2-40B4-BE49-F238E27FC236}">
                <a16:creationId xmlns:a16="http://schemas.microsoft.com/office/drawing/2014/main" xmlns="" id="{C6F7AF55-3E48-4652-80DD-45C939C76333}"/>
              </a:ext>
            </a:extLst>
          </p:cNvPr>
          <p:cNvPicPr>
            <a:picLocks noChangeAspect="1"/>
          </p:cNvPicPr>
          <p:nvPr/>
        </p:nvPicPr>
        <p:blipFill rotWithShape="1">
          <a:blip r:embed="rId3"/>
          <a:srcRect l="24167" t="44071" r="28333" b="28773"/>
          <a:stretch/>
        </p:blipFill>
        <p:spPr>
          <a:xfrm>
            <a:off x="0" y="1371600"/>
            <a:ext cx="9144000" cy="3962400"/>
          </a:xfrm>
          <a:prstGeom prst="rect">
            <a:avLst/>
          </a:prstGeom>
        </p:spPr>
      </p:pic>
    </p:spTree>
    <p:extLst>
      <p:ext uri="{BB962C8B-B14F-4D97-AF65-F5344CB8AC3E}">
        <p14:creationId xmlns:p14="http://schemas.microsoft.com/office/powerpoint/2010/main" val="2114174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29D82C-867D-8A4F-8E59-71E77E1BC5E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42768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Degree of Relationship Set</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algn="just"/>
            <a:r>
              <a:rPr lang="en-US" sz="2200" dirty="0"/>
              <a:t>The number of different entity sets participating in a relationship set is called as degree of a relationship set. </a:t>
            </a:r>
          </a:p>
          <a:p>
            <a:pPr algn="just"/>
            <a:endParaRPr lang="en-US" sz="2200" dirty="0"/>
          </a:p>
          <a:p>
            <a:pPr lvl="1" algn="just"/>
            <a:r>
              <a:rPr lang="en-IN" sz="2200" dirty="0"/>
              <a:t>Unary Relationship </a:t>
            </a:r>
          </a:p>
          <a:p>
            <a:pPr lvl="1" algn="just"/>
            <a:r>
              <a:rPr lang="en-IN" sz="2200" dirty="0"/>
              <a:t>Binary Relationship</a:t>
            </a:r>
          </a:p>
          <a:p>
            <a:pPr lvl="1" algn="just"/>
            <a:r>
              <a:rPr lang="en-IN" sz="2200" dirty="0"/>
              <a:t>n-</a:t>
            </a:r>
            <a:r>
              <a:rPr lang="en-IN" sz="2200" dirty="0" err="1"/>
              <a:t>ary</a:t>
            </a:r>
            <a:r>
              <a:rPr lang="en-IN" sz="2200" dirty="0"/>
              <a:t> Relationship </a:t>
            </a: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2737837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E0EA70-B664-7D4D-BE74-EE28C5F364B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4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1" algn="ctr"/>
            <a:r>
              <a:rPr lang="en-IN" sz="3200" b="1" dirty="0"/>
              <a:t>Unary Relationship </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algn="just"/>
            <a:r>
              <a:rPr lang="en-US" sz="2200" dirty="0"/>
              <a:t>When there is only ONE entity set participating in a relation, the relationship is called as unary relationship. </a:t>
            </a:r>
          </a:p>
          <a:p>
            <a:pPr algn="just"/>
            <a:endParaRPr lang="en-US" sz="2200" dirty="0"/>
          </a:p>
          <a:p>
            <a:pPr algn="just"/>
            <a:r>
              <a:rPr lang="en-US" sz="2200" dirty="0"/>
              <a:t>For example, one person is married to only one person. </a:t>
            </a:r>
            <a:endParaRPr lang="en-IN" sz="2200" dirty="0"/>
          </a:p>
        </p:txBody>
      </p:sp>
      <p:pic>
        <p:nvPicPr>
          <p:cNvPr id="1026" name="Picture 2" descr="Lightbox">
            <a:extLst>
              <a:ext uri="{FF2B5EF4-FFF2-40B4-BE49-F238E27FC236}">
                <a16:creationId xmlns="" xmlns:a16="http://schemas.microsoft.com/office/drawing/2014/main" id="{006035DC-D4D3-4551-BE57-4EB827C30F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7688" y="3431911"/>
            <a:ext cx="6116112" cy="26942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628054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AD7896-DBC0-D14B-9260-3372D134E9E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Binary Relationship</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algn="just"/>
            <a:r>
              <a:rPr lang="en-US" sz="2200" dirty="0"/>
              <a:t>When there are TWO entities set participating in a relation, the relationship is called as binary relationship.</a:t>
            </a:r>
          </a:p>
          <a:p>
            <a:pPr algn="just"/>
            <a:endParaRPr lang="en-US" sz="2200" dirty="0"/>
          </a:p>
          <a:p>
            <a:pPr algn="just"/>
            <a:r>
              <a:rPr lang="en-US" sz="2200" dirty="0"/>
              <a:t>For example, Student is enrolled in Course. </a:t>
            </a:r>
            <a:endParaRPr lang="en-IN" sz="2200" dirty="0"/>
          </a:p>
        </p:txBody>
      </p:sp>
      <p:pic>
        <p:nvPicPr>
          <p:cNvPr id="2050" name="Picture 2" descr="Lightbox">
            <a:extLst>
              <a:ext uri="{FF2B5EF4-FFF2-40B4-BE49-F238E27FC236}">
                <a16:creationId xmlns="" xmlns:a16="http://schemas.microsoft.com/office/drawing/2014/main" id="{8FE271A8-644E-456B-AD07-16D88B6C60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3501008"/>
            <a:ext cx="7272808" cy="19052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36047257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B7D142-1506-8444-91D0-AFF0CE33360F}"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278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1" algn="ctr"/>
            <a:r>
              <a:rPr lang="en-IN" sz="3200" b="1" dirty="0"/>
              <a:t>n-</a:t>
            </a:r>
            <a:r>
              <a:rPr lang="en-IN" sz="3200" b="1" dirty="0" err="1"/>
              <a:t>ary</a:t>
            </a:r>
            <a:r>
              <a:rPr lang="en-IN" sz="3200" b="1" dirty="0"/>
              <a:t> Relationship </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algn="just"/>
            <a:r>
              <a:rPr lang="en-US" sz="2200" dirty="0"/>
              <a:t>When there are n entities set participating in a relation, the relationship is called as n-</a:t>
            </a:r>
            <a:r>
              <a:rPr lang="en-US" sz="2200" dirty="0" err="1"/>
              <a:t>ary</a:t>
            </a:r>
            <a:r>
              <a:rPr lang="en-US" sz="2200" dirty="0"/>
              <a:t> relationship. </a:t>
            </a:r>
            <a:endParaRPr lang="en-IN" sz="2200" dirty="0"/>
          </a:p>
        </p:txBody>
      </p:sp>
      <p:pic>
        <p:nvPicPr>
          <p:cNvPr id="3074" name="Picture 2">
            <a:extLst>
              <a:ext uri="{FF2B5EF4-FFF2-40B4-BE49-F238E27FC236}">
                <a16:creationId xmlns="" xmlns:a16="http://schemas.microsoft.com/office/drawing/2014/main" id="{84636AE0-8CE1-489E-B1C5-7DC679891E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174" y="2780928"/>
            <a:ext cx="6247209" cy="32403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1533193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08C0C0-4C71-C843-8CF1-38394603A07A}" type="datetime1">
              <a:rPr lang="en-IN" smtClean="0"/>
              <a:t>21/02/22</a:t>
            </a:fld>
            <a:endParaRPr lang="en-US"/>
          </a:p>
        </p:txBody>
      </p:sp>
      <p:sp>
        <p:nvSpPr>
          <p:cNvPr id="5" name="Footer Placeholder 4"/>
          <p:cNvSpPr>
            <a:spLocks noGrp="1"/>
          </p:cNvSpPr>
          <p:nvPr>
            <p:ph type="ftr" sz="quarter" idx="11"/>
          </p:nvPr>
        </p:nvSpPr>
        <p:spPr/>
        <p:txBody>
          <a:bodyPr/>
          <a:lstStyle/>
          <a:p>
            <a:r>
              <a:rPr lang="mr-IN" smtClean="0"/>
              <a:t>Roshan Jameel         ACSAI-0402 and DBMS                Unit-1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pic>
        <p:nvPicPr>
          <p:cNvPr id="7" name="Picture 6"/>
          <p:cNvPicPr>
            <a:picLocks noChangeAspect="1"/>
          </p:cNvPicPr>
          <p:nvPr/>
        </p:nvPicPr>
        <p:blipFill>
          <a:blip r:embed="rId2"/>
          <a:stretch>
            <a:fillRect/>
          </a:stretch>
        </p:blipFill>
        <p:spPr>
          <a:xfrm>
            <a:off x="0" y="673100"/>
            <a:ext cx="9144000" cy="5507583"/>
          </a:xfrm>
          <a:prstGeom prst="rect">
            <a:avLst/>
          </a:prstGeom>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smtClean="0">
                <a:ln>
                  <a:noFill/>
                </a:ln>
                <a:solidFill>
                  <a:schemeClr val="dk1"/>
                </a:solidFill>
                <a:effectLst>
                  <a:outerShdw blurRad="38100" dist="38100" dir="2700000" algn="tl">
                    <a:srgbClr val="000000">
                      <a:alpha val="43137"/>
                    </a:srgbClr>
                  </a:outerShdw>
                </a:effectLst>
                <a:uLnTx/>
                <a:uFillTx/>
              </a:rPr>
              <a:t>Example ER Diagram</a:t>
            </a:r>
          </a:p>
        </p:txBody>
      </p:sp>
    </p:spTree>
    <p:extLst>
      <p:ext uri="{BB962C8B-B14F-4D97-AF65-F5344CB8AC3E}">
        <p14:creationId xmlns:p14="http://schemas.microsoft.com/office/powerpoint/2010/main" val="37597315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7A8B57-07D3-AA4F-A4C2-0B4AB348A41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Mapping Cardinality </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a:bodyPr>
          <a:lstStyle/>
          <a:p>
            <a:pPr algn="just"/>
            <a:r>
              <a:rPr lang="en-US" sz="2200" dirty="0"/>
              <a:t>The number of times an entity of an entity set participates in a relationship set is known as cardinality. </a:t>
            </a:r>
          </a:p>
          <a:p>
            <a:pPr algn="just"/>
            <a:endParaRPr lang="en-US" sz="2200" dirty="0"/>
          </a:p>
          <a:p>
            <a:pPr algn="just"/>
            <a:r>
              <a:rPr lang="en-US" sz="2200" dirty="0"/>
              <a:t>Cardinality can be of different types: </a:t>
            </a:r>
          </a:p>
          <a:p>
            <a:pPr lvl="1" algn="just"/>
            <a:r>
              <a:rPr lang="en-US" sz="2200" dirty="0"/>
              <a:t>One to one</a:t>
            </a:r>
          </a:p>
          <a:p>
            <a:pPr lvl="1" algn="just"/>
            <a:r>
              <a:rPr lang="en-US" sz="2200" dirty="0"/>
              <a:t>One to many</a:t>
            </a:r>
          </a:p>
          <a:p>
            <a:pPr lvl="1" algn="just"/>
            <a:r>
              <a:rPr lang="en-US" sz="2200" dirty="0"/>
              <a:t>Many to one</a:t>
            </a:r>
          </a:p>
          <a:p>
            <a:pPr lvl="1" algn="just"/>
            <a:r>
              <a:rPr lang="en-US" sz="2200" dirty="0"/>
              <a:t>Many to many</a:t>
            </a:r>
          </a:p>
          <a:p>
            <a:pPr algn="just"/>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9567793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642B8-82AD-5340-94C5-FE998F91D4A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42768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One to one</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3427"/>
          </a:xfrm>
        </p:spPr>
        <p:txBody>
          <a:bodyPr>
            <a:normAutofit/>
          </a:bodyPr>
          <a:lstStyle/>
          <a:p>
            <a:pPr algn="just"/>
            <a:r>
              <a:rPr lang="en-US" sz="2200" dirty="0"/>
              <a:t>When each entity in each entity set can take part only once in the relationship, the cardinality is one to one. Let us assume that a male can marry to one female and a female can marry to one male. So the relationship will be one to one. </a:t>
            </a:r>
          </a:p>
          <a:p>
            <a:pPr algn="just"/>
            <a:endParaRPr lang="en-US" sz="2200" dirty="0"/>
          </a:p>
          <a:p>
            <a:pPr algn="just"/>
            <a:endParaRPr lang="en-US" sz="2200" dirty="0"/>
          </a:p>
          <a:p>
            <a:pPr algn="just"/>
            <a:endParaRPr lang="en-US" sz="2200" dirty="0"/>
          </a:p>
          <a:p>
            <a:pPr algn="just"/>
            <a:r>
              <a:rPr lang="en-US" sz="2200" dirty="0"/>
              <a:t>Using Sets, it can be represented as:</a:t>
            </a:r>
          </a:p>
          <a:p>
            <a:pPr algn="just"/>
            <a:endParaRPr lang="en-US" sz="2200" dirty="0"/>
          </a:p>
        </p:txBody>
      </p:sp>
      <p:pic>
        <p:nvPicPr>
          <p:cNvPr id="4098" name="Picture 2" descr="Lightbox">
            <a:extLst>
              <a:ext uri="{FF2B5EF4-FFF2-40B4-BE49-F238E27FC236}">
                <a16:creationId xmlns="" xmlns:a16="http://schemas.microsoft.com/office/drawing/2014/main" id="{7A8D98C4-CE91-450F-A374-BA6F24C52E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487510"/>
            <a:ext cx="7488832" cy="12961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ghtbox">
            <a:extLst>
              <a:ext uri="{FF2B5EF4-FFF2-40B4-BE49-F238E27FC236}">
                <a16:creationId xmlns="" xmlns:a16="http://schemas.microsoft.com/office/drawing/2014/main" id="{9E1BAA92-01EC-43EB-8E93-13F37EAEF9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2418" y="4019227"/>
            <a:ext cx="3933564" cy="21069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extLst>
      <p:ext uri="{BB962C8B-B14F-4D97-AF65-F5344CB8AC3E}">
        <p14:creationId xmlns:p14="http://schemas.microsoft.com/office/powerpoint/2010/main" val="25649151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CAC50F-D4D3-7A44-B592-D5730B45ADF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1" algn="ctr"/>
            <a:r>
              <a:rPr lang="en-US" sz="3200" b="1" dirty="0"/>
              <a:t>Many to one</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1293"/>
          </a:xfrm>
        </p:spPr>
        <p:txBody>
          <a:bodyPr>
            <a:normAutofit/>
          </a:bodyPr>
          <a:lstStyle/>
          <a:p>
            <a:pPr algn="just"/>
            <a:r>
              <a:rPr lang="en-US" sz="2200" dirty="0"/>
              <a:t>When entities in one entity set can take part only once in the relationship set and entities in other entity set can take part more than once in the relationship set, cardinality is many to one</a:t>
            </a:r>
          </a:p>
          <a:p>
            <a:pPr algn="just"/>
            <a:endParaRPr lang="en-US" sz="2200" dirty="0"/>
          </a:p>
          <a:p>
            <a:pPr algn="just"/>
            <a:endParaRPr lang="en-US" sz="2200" dirty="0"/>
          </a:p>
          <a:p>
            <a:pPr algn="just"/>
            <a:endParaRPr lang="en-US" sz="2200" dirty="0"/>
          </a:p>
          <a:p>
            <a:pPr algn="just"/>
            <a:r>
              <a:rPr lang="en-US" sz="2200" dirty="0"/>
              <a:t>Using Sets, it can be represented as:</a:t>
            </a:r>
            <a:endParaRPr lang="en-IN" sz="2200" dirty="0"/>
          </a:p>
        </p:txBody>
      </p:sp>
      <p:pic>
        <p:nvPicPr>
          <p:cNvPr id="5122" name="Picture 2" descr="Lightbox">
            <a:extLst>
              <a:ext uri="{FF2B5EF4-FFF2-40B4-BE49-F238E27FC236}">
                <a16:creationId xmlns="" xmlns:a16="http://schemas.microsoft.com/office/drawing/2014/main" id="{CB9855A3-271E-475D-A2AD-D12172E41A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612" y="2065217"/>
            <a:ext cx="6984776" cy="12035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ightbox">
            <a:extLst>
              <a:ext uri="{FF2B5EF4-FFF2-40B4-BE49-F238E27FC236}">
                <a16:creationId xmlns="" xmlns:a16="http://schemas.microsoft.com/office/drawing/2014/main" id="{438EC379-9BB4-4DE6-B8AD-1A206C590B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3861048"/>
            <a:ext cx="5492080" cy="24953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extLst>
      <p:ext uri="{BB962C8B-B14F-4D97-AF65-F5344CB8AC3E}">
        <p14:creationId xmlns:p14="http://schemas.microsoft.com/office/powerpoint/2010/main" val="37941044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BCC7FE-FE7B-B44D-A0C0-798927A22D8B}"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42768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1" algn="ctr"/>
            <a:r>
              <a:rPr lang="en-US" sz="3200" b="1" dirty="0"/>
              <a:t>Many to many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24744"/>
            <a:ext cx="8229600" cy="5001419"/>
          </a:xfrm>
        </p:spPr>
        <p:txBody>
          <a:bodyPr>
            <a:normAutofit/>
          </a:bodyPr>
          <a:lstStyle/>
          <a:p>
            <a:pPr algn="just"/>
            <a:r>
              <a:rPr lang="en-US" sz="2200" dirty="0"/>
              <a:t>When entities in all entity sets can take part more than once in the relationship cardinality is many to many. Let us assume that a student can take more than one course and one course can be taken by many students. So the relationship will be many to many.</a:t>
            </a:r>
          </a:p>
          <a:p>
            <a:pPr algn="just"/>
            <a:endParaRPr lang="en-US" sz="2200" dirty="0"/>
          </a:p>
          <a:p>
            <a:pPr algn="just"/>
            <a:endParaRPr lang="en-US" sz="2200" dirty="0"/>
          </a:p>
          <a:p>
            <a:pPr marL="0" indent="0" algn="just">
              <a:buNone/>
            </a:pPr>
            <a:endParaRPr lang="en-US" sz="2200" dirty="0"/>
          </a:p>
          <a:p>
            <a:pPr algn="just"/>
            <a:r>
              <a:rPr lang="en-US" sz="2200" dirty="0"/>
              <a:t>Using sets, it can be represented as: </a:t>
            </a:r>
            <a:endParaRPr lang="en-IN" sz="2200" dirty="0"/>
          </a:p>
        </p:txBody>
      </p:sp>
      <p:pic>
        <p:nvPicPr>
          <p:cNvPr id="6146" name="Picture 2" descr="Lightbox">
            <a:extLst>
              <a:ext uri="{FF2B5EF4-FFF2-40B4-BE49-F238E27FC236}">
                <a16:creationId xmlns="" xmlns:a16="http://schemas.microsoft.com/office/drawing/2014/main" id="{622097A7-BC6A-456F-B230-B985EAF05A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635" y="2492896"/>
            <a:ext cx="6552729" cy="12961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r16">
            <a:extLst>
              <a:ext uri="{FF2B5EF4-FFF2-40B4-BE49-F238E27FC236}">
                <a16:creationId xmlns="" xmlns:a16="http://schemas.microsoft.com/office/drawing/2014/main" id="{808C1894-4886-4D4D-B7F4-0B3E646FF6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1307" y="4170363"/>
            <a:ext cx="5463133" cy="21859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10D79750-6B6E-4948-86A9-BC05E73968CD}"/>
              </a:ext>
            </a:extLst>
          </p:cNvPr>
          <p:cNvPicPr>
            <a:picLocks noChangeAspect="1"/>
          </p:cNvPicPr>
          <p:nvPr/>
        </p:nvPicPr>
        <p:blipFill>
          <a:blip r:embed="rId4"/>
          <a:stretch>
            <a:fillRect/>
          </a:stretch>
        </p:blipFill>
        <p:spPr>
          <a:xfrm>
            <a:off x="0" y="0"/>
            <a:ext cx="1384300" cy="785352"/>
          </a:xfrm>
          <a:prstGeom prst="rect">
            <a:avLst/>
          </a:prstGeom>
        </p:spPr>
      </p:pic>
    </p:spTree>
    <p:extLst>
      <p:ext uri="{BB962C8B-B14F-4D97-AF65-F5344CB8AC3E}">
        <p14:creationId xmlns:p14="http://schemas.microsoft.com/office/powerpoint/2010/main" val="25519341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6C7B42-8AA3-E94A-A16C-5154A49714D2}"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Participation Constraint</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89272" y="1052736"/>
            <a:ext cx="8229600" cy="5102027"/>
          </a:xfrm>
        </p:spPr>
        <p:txBody>
          <a:bodyPr>
            <a:normAutofit/>
          </a:bodyPr>
          <a:lstStyle/>
          <a:p>
            <a:pPr algn="just"/>
            <a:r>
              <a:rPr lang="en-US" sz="2200" b="1" dirty="0"/>
              <a:t>Total Participation </a:t>
            </a:r>
            <a:r>
              <a:rPr lang="en-US" sz="2200" dirty="0"/>
              <a:t>– Each entity in the entity set must participate in the relationship. If each student must enroll in a course, the participation of student will be total. Total participation is shown by double line in ER diagram. </a:t>
            </a:r>
          </a:p>
          <a:p>
            <a:pPr algn="just"/>
            <a:r>
              <a:rPr lang="en-US" sz="2200" b="1" dirty="0"/>
              <a:t>Partial Participation </a:t>
            </a:r>
            <a:r>
              <a:rPr lang="en-US" sz="2200" dirty="0"/>
              <a:t>– The entity in the entity set may or may NOT participate in the relationship. If some courses are not enrolled by any of the student, the participation of course will be partial. </a:t>
            </a:r>
          </a:p>
          <a:p>
            <a:pPr marL="0" indent="0" algn="just">
              <a:buNone/>
            </a:pPr>
            <a:endParaRPr lang="en-IN" sz="2200" dirty="0"/>
          </a:p>
        </p:txBody>
      </p:sp>
      <p:pic>
        <p:nvPicPr>
          <p:cNvPr id="7170" name="Picture 2" descr="Lightbox">
            <a:extLst>
              <a:ext uri="{FF2B5EF4-FFF2-40B4-BE49-F238E27FC236}">
                <a16:creationId xmlns="" xmlns:a16="http://schemas.microsoft.com/office/drawing/2014/main" id="{837D12DD-A612-4DDF-A44D-2862F03D2B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626589"/>
            <a:ext cx="7236296" cy="18298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75218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9978ED4-4E91-9D4E-851A-608C4DEAF32F}" type="datetime1">
              <a:rPr lang="en-IN" smtClean="0"/>
              <a:t>17/02/22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smtClean="0"/>
          </a:p>
        </p:txBody>
      </p:sp>
      <p:sp>
        <p:nvSpPr>
          <p:cNvPr id="12" name="TextBox 11"/>
          <p:cNvSpPr txBox="1"/>
          <p:nvPr/>
        </p:nvSpPr>
        <p:spPr>
          <a:xfrm>
            <a:off x="381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457200" y="1600199"/>
          <a:ext cx="8305800" cy="4236721"/>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xmlns=""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1"/>
                  </a:ext>
                </a:extLst>
              </a:tr>
              <a:tr h="1280869">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xmlns="" val="10003"/>
                  </a:ext>
                </a:extLst>
              </a:tr>
            </a:tbl>
          </a:graphicData>
        </a:graphic>
      </p:graphicFrame>
      <p:sp>
        <p:nvSpPr>
          <p:cNvPr id="11"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Tree>
    <p:extLst>
      <p:ext uri="{BB962C8B-B14F-4D97-AF65-F5344CB8AC3E}">
        <p14:creationId xmlns:p14="http://schemas.microsoft.com/office/powerpoint/2010/main" val="11221988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0616AD-0C09-6D44-9E38-87003F0E4B21}"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Participation Constraint</a:t>
            </a:r>
            <a:r>
              <a:rPr lang="en-US" sz="3200" b="1" dirty="0">
                <a:effectLst>
                  <a:outerShdw blurRad="38100" dist="38100" dir="2700000" algn="tl">
                    <a:srgbClr val="000000">
                      <a:alpha val="43137"/>
                    </a:srgbClr>
                  </a:outerShdw>
                </a:effectLst>
              </a:rPr>
              <a:t> (contd..)</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p:txBody>
          <a:bodyPr>
            <a:normAutofit lnSpcReduction="10000"/>
          </a:bodyPr>
          <a:lstStyle/>
          <a:p>
            <a:pPr algn="just"/>
            <a:r>
              <a:rPr lang="en-US" sz="2200" dirty="0"/>
              <a:t>Using set, it can be represented as</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Every student in Student Entity set is participating in relationship but there exists a course C4 which is not taking part in the relationship.</a:t>
            </a:r>
            <a:endParaRPr lang="en-IN" sz="2200" dirty="0"/>
          </a:p>
        </p:txBody>
      </p:sp>
      <p:pic>
        <p:nvPicPr>
          <p:cNvPr id="8194" name="Picture 2" descr="Lightbox">
            <a:extLst>
              <a:ext uri="{FF2B5EF4-FFF2-40B4-BE49-F238E27FC236}">
                <a16:creationId xmlns="" xmlns:a16="http://schemas.microsoft.com/office/drawing/2014/main" id="{95CD286B-70F8-455C-8004-D8E93AE1B7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7688" y="2110656"/>
            <a:ext cx="6456680" cy="26366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17219337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C268F5-3824-354C-8257-DF30B9B92FEC}"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5832" y="0"/>
            <a:ext cx="776816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Weak Entity Type &amp; Identifying Relationship</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340768"/>
            <a:ext cx="8229600" cy="4785395"/>
          </a:xfrm>
        </p:spPr>
        <p:txBody>
          <a:bodyPr>
            <a:normAutofit/>
          </a:bodyPr>
          <a:lstStyle/>
          <a:p>
            <a:pPr algn="just"/>
            <a:r>
              <a:rPr lang="en-US" sz="2200" dirty="0"/>
              <a:t>An entity type has a key attribute which uniquely identifies each entity in the entity set. </a:t>
            </a:r>
          </a:p>
          <a:p>
            <a:pPr algn="just"/>
            <a:r>
              <a:rPr lang="en-US" sz="2200" dirty="0"/>
              <a:t>But there exists some entity type for which key attribute can’t be defined. These are called Weak Entity type.</a:t>
            </a:r>
          </a:p>
          <a:p>
            <a:pPr algn="just"/>
            <a:r>
              <a:rPr lang="en-US" sz="2200" dirty="0"/>
              <a:t>For example, A company may store the information of dependents (Parents, Children, Spouse) of an Employee. </a:t>
            </a:r>
          </a:p>
          <a:p>
            <a:pPr algn="just"/>
            <a:r>
              <a:rPr lang="en-US" sz="2200" dirty="0"/>
              <a:t>But the dependents don’t have existence without the employee. </a:t>
            </a:r>
          </a:p>
          <a:p>
            <a:pPr algn="just"/>
            <a:r>
              <a:rPr lang="en-US" sz="2200" dirty="0"/>
              <a:t>So Dependent will be weak entity type and Employee will be Identifying Entity type for Dependent. </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7013448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2A52E-BC63-4E45-8E8E-5C287EF40343}"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a:ln>
                  <a:noFill/>
                </a:ln>
                <a:solidFill>
                  <a:schemeClr val="dk1"/>
                </a:solidFill>
                <a:effectLst>
                  <a:outerShdw blurRad="38100" dist="38100" dir="2700000" algn="tl">
                    <a:srgbClr val="000000">
                      <a:alpha val="43137"/>
                    </a:srgbClr>
                  </a:outerShdw>
                </a:effectLst>
                <a:uLnTx/>
                <a:uFillTx/>
              </a:rPr>
              <a:t>Weak Entity Type &amp; Identifying Relationship</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3427"/>
          </a:xfrm>
        </p:spPr>
        <p:txBody>
          <a:bodyPr>
            <a:normAutofit/>
          </a:bodyPr>
          <a:lstStyle/>
          <a:p>
            <a:pPr algn="just"/>
            <a:r>
              <a:rPr lang="en-US" sz="2200" dirty="0"/>
              <a:t>A weak entity type is represented by a double rectangle. The participation of weak entity type is always total. The relationship between weak entity type and its identifying strong entity type is called identifying relationship and it is represented by double diamond. </a:t>
            </a:r>
            <a:endParaRPr lang="en-IN" sz="2200" dirty="0"/>
          </a:p>
        </p:txBody>
      </p:sp>
      <p:pic>
        <p:nvPicPr>
          <p:cNvPr id="9218" name="Picture 2" descr="Lightbox">
            <a:extLst>
              <a:ext uri="{FF2B5EF4-FFF2-40B4-BE49-F238E27FC236}">
                <a16:creationId xmlns="" xmlns:a16="http://schemas.microsoft.com/office/drawing/2014/main" id="{515B160C-530A-4DEE-9E8E-B61E11CE9F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031" y="3068960"/>
            <a:ext cx="6583377"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3"/>
          <a:stretch>
            <a:fillRect/>
          </a:stretch>
        </p:blipFill>
        <p:spPr>
          <a:xfrm>
            <a:off x="0" y="0"/>
            <a:ext cx="1384300" cy="785352"/>
          </a:xfrm>
          <a:prstGeom prst="rect">
            <a:avLst/>
          </a:prstGeom>
        </p:spPr>
      </p:pic>
    </p:spTree>
    <p:extLst>
      <p:ext uri="{BB962C8B-B14F-4D97-AF65-F5344CB8AC3E}">
        <p14:creationId xmlns:p14="http://schemas.microsoft.com/office/powerpoint/2010/main" val="8959819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A61901-D816-A543-8187-5F5B4E504A15}" type="datetime1">
              <a:rPr lang="en-IN" smtClean="0"/>
              <a:t>21/02/22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pic>
        <p:nvPicPr>
          <p:cNvPr id="3" name="Content Placeholder 2"/>
          <p:cNvPicPr>
            <a:picLocks noGrp="1" noChangeAspect="1"/>
          </p:cNvPicPr>
          <p:nvPr>
            <p:ph idx="1"/>
          </p:nvPr>
        </p:nvPicPr>
        <p:blipFill>
          <a:blip r:embed="rId3"/>
          <a:srcRect t="-49330" b="-49330"/>
          <a:stretch>
            <a:fillRect/>
          </a:stretch>
        </p:blipFill>
        <p:spPr/>
      </p:pic>
    </p:spTree>
    <p:extLst>
      <p:ext uri="{BB962C8B-B14F-4D97-AF65-F5344CB8AC3E}">
        <p14:creationId xmlns:p14="http://schemas.microsoft.com/office/powerpoint/2010/main" val="23789649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BB4FA2-75D4-BF46-9787-7F2D76FFA891}"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i="0" dirty="0">
                <a:solidFill>
                  <a:srgbClr val="222222"/>
                </a:solidFill>
                <a:effectLst/>
                <a:latin typeface="Source Sans Pro" panose="020B0503030403020204" pitchFamily="34" charset="0"/>
              </a:rPr>
              <a:t>Keys in DBMS</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052736"/>
            <a:ext cx="8229600" cy="5073427"/>
          </a:xfrm>
        </p:spPr>
        <p:txBody>
          <a:bodyPr>
            <a:normAutofit/>
          </a:bodyPr>
          <a:lstStyle/>
          <a:p>
            <a:pPr algn="just"/>
            <a:r>
              <a:rPr lang="en-US" sz="2200" dirty="0"/>
              <a:t>KEYS in DBMS is an attribute or set of attributes which helps you to identify a row(tuple) in a relation(table). </a:t>
            </a:r>
          </a:p>
          <a:p>
            <a:pPr algn="just"/>
            <a:r>
              <a:rPr lang="en-US" sz="2200" dirty="0"/>
              <a:t>They allow you to find the relation between two tables. </a:t>
            </a:r>
          </a:p>
          <a:p>
            <a:pPr algn="just"/>
            <a:r>
              <a:rPr lang="en-US" sz="2200" dirty="0"/>
              <a:t>Keys help you uniquely identify a row in a table by a combination of one or more columns in that table.</a:t>
            </a:r>
          </a:p>
          <a:p>
            <a:pPr marL="0" indent="0" algn="just">
              <a:buNone/>
            </a:pPr>
            <a:r>
              <a:rPr lang="en-US" sz="2200" dirty="0"/>
              <a:t>	Example:-</a:t>
            </a:r>
          </a:p>
          <a:p>
            <a:pPr algn="just"/>
            <a:endParaRPr lang="en-IN" sz="2200" dirty="0"/>
          </a:p>
          <a:p>
            <a:pPr algn="just"/>
            <a:endParaRPr lang="en-IN" sz="2200" dirty="0"/>
          </a:p>
          <a:p>
            <a:pPr algn="just"/>
            <a:endParaRPr lang="en-IN" sz="2200" dirty="0"/>
          </a:p>
          <a:p>
            <a:pPr algn="just"/>
            <a:endParaRPr lang="en-IN" sz="2200" dirty="0"/>
          </a:p>
          <a:p>
            <a:pPr algn="just"/>
            <a:r>
              <a:rPr lang="en-US" sz="2200" dirty="0"/>
              <a:t>In the above-given example, employee ID is a primary key because it uniquely identifies an employee record. In this table, no other employee can have the same employee ID.</a:t>
            </a:r>
            <a:endParaRPr lang="en-IN" sz="2200" dirty="0"/>
          </a:p>
        </p:txBody>
      </p:sp>
      <p:graphicFrame>
        <p:nvGraphicFramePr>
          <p:cNvPr id="2" name="Table 8">
            <a:extLst>
              <a:ext uri="{FF2B5EF4-FFF2-40B4-BE49-F238E27FC236}">
                <a16:creationId xmlns="" xmlns:a16="http://schemas.microsoft.com/office/drawing/2014/main" id="{38C7C5AE-5977-4E39-8D81-6BE9BA3AD98C}"/>
              </a:ext>
            </a:extLst>
          </p:cNvPr>
          <p:cNvGraphicFramePr>
            <a:graphicFrameLocks noGrp="1"/>
          </p:cNvGraphicFramePr>
          <p:nvPr>
            <p:extLst>
              <p:ext uri="{D42A27DB-BD31-4B8C-83A1-F6EECF244321}">
                <p14:modId xmlns:p14="http://schemas.microsoft.com/office/powerpoint/2010/main" val="1128409027"/>
              </p:ext>
            </p:extLst>
          </p:nvPr>
        </p:nvGraphicFramePr>
        <p:xfrm>
          <a:off x="1447800" y="3356992"/>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109442792"/>
                    </a:ext>
                  </a:extLst>
                </a:gridCol>
                <a:gridCol w="2032000">
                  <a:extLst>
                    <a:ext uri="{9D8B030D-6E8A-4147-A177-3AD203B41FA5}">
                      <a16:colId xmlns="" xmlns:a16="http://schemas.microsoft.com/office/drawing/2014/main" val="3048121219"/>
                    </a:ext>
                  </a:extLst>
                </a:gridCol>
                <a:gridCol w="2032000">
                  <a:extLst>
                    <a:ext uri="{9D8B030D-6E8A-4147-A177-3AD203B41FA5}">
                      <a16:colId xmlns="" xmlns:a16="http://schemas.microsoft.com/office/drawing/2014/main" val="939401321"/>
                    </a:ext>
                  </a:extLst>
                </a:gridCol>
              </a:tblGrid>
              <a:tr h="370840">
                <a:tc>
                  <a:txBody>
                    <a:bodyPr/>
                    <a:lstStyle/>
                    <a:p>
                      <a:pPr algn="ctr"/>
                      <a:r>
                        <a:rPr lang="en-IN" dirty="0">
                          <a:effectLst/>
                        </a:rPr>
                        <a:t>Employee ID</a:t>
                      </a:r>
                    </a:p>
                  </a:txBody>
                  <a:tcPr anchor="ctr"/>
                </a:tc>
                <a:tc>
                  <a:txBody>
                    <a:bodyPr/>
                    <a:lstStyle/>
                    <a:p>
                      <a:pPr algn="ctr"/>
                      <a:r>
                        <a:rPr lang="en-IN">
                          <a:effectLst/>
                        </a:rPr>
                        <a:t>FirstName</a:t>
                      </a:r>
                    </a:p>
                  </a:txBody>
                  <a:tcPr anchor="ctr"/>
                </a:tc>
                <a:tc>
                  <a:txBody>
                    <a:bodyPr/>
                    <a:lstStyle/>
                    <a:p>
                      <a:pPr algn="ctr"/>
                      <a:r>
                        <a:rPr lang="en-IN">
                          <a:effectLst/>
                        </a:rPr>
                        <a:t>LastName</a:t>
                      </a:r>
                    </a:p>
                  </a:txBody>
                  <a:tcPr anchor="ctr"/>
                </a:tc>
                <a:extLst>
                  <a:ext uri="{0D108BD9-81ED-4DB2-BD59-A6C34878D82A}">
                    <a16:rowId xmlns="" xmlns:a16="http://schemas.microsoft.com/office/drawing/2014/main" val="2995378104"/>
                  </a:ext>
                </a:extLst>
              </a:tr>
              <a:tr h="370840">
                <a:tc>
                  <a:txBody>
                    <a:bodyPr/>
                    <a:lstStyle/>
                    <a:p>
                      <a:pPr algn="ctr"/>
                      <a:r>
                        <a:rPr lang="en-IN" dirty="0">
                          <a:effectLst/>
                        </a:rPr>
                        <a:t>11</a:t>
                      </a:r>
                    </a:p>
                  </a:txBody>
                  <a:tcPr anchor="ctr"/>
                </a:tc>
                <a:tc>
                  <a:txBody>
                    <a:bodyPr/>
                    <a:lstStyle/>
                    <a:p>
                      <a:pPr algn="ctr"/>
                      <a:r>
                        <a:rPr lang="en-IN">
                          <a:effectLst/>
                        </a:rPr>
                        <a:t>Andrew</a:t>
                      </a:r>
                    </a:p>
                  </a:txBody>
                  <a:tcPr anchor="ctr"/>
                </a:tc>
                <a:tc>
                  <a:txBody>
                    <a:bodyPr/>
                    <a:lstStyle/>
                    <a:p>
                      <a:pPr algn="ctr"/>
                      <a:r>
                        <a:rPr lang="en-IN">
                          <a:effectLst/>
                        </a:rPr>
                        <a:t>Johnson</a:t>
                      </a:r>
                    </a:p>
                  </a:txBody>
                  <a:tcPr anchor="ctr"/>
                </a:tc>
                <a:extLst>
                  <a:ext uri="{0D108BD9-81ED-4DB2-BD59-A6C34878D82A}">
                    <a16:rowId xmlns="" xmlns:a16="http://schemas.microsoft.com/office/drawing/2014/main" val="2806710106"/>
                  </a:ext>
                </a:extLst>
              </a:tr>
              <a:tr h="370840">
                <a:tc>
                  <a:txBody>
                    <a:bodyPr/>
                    <a:lstStyle/>
                    <a:p>
                      <a:pPr algn="ctr"/>
                      <a:r>
                        <a:rPr lang="en-IN" dirty="0">
                          <a:effectLst/>
                        </a:rPr>
                        <a:t>22</a:t>
                      </a:r>
                    </a:p>
                  </a:txBody>
                  <a:tcPr anchor="ctr"/>
                </a:tc>
                <a:tc>
                  <a:txBody>
                    <a:bodyPr/>
                    <a:lstStyle/>
                    <a:p>
                      <a:pPr algn="ctr"/>
                      <a:r>
                        <a:rPr lang="en-IN">
                          <a:effectLst/>
                        </a:rPr>
                        <a:t>Tom</a:t>
                      </a:r>
                    </a:p>
                  </a:txBody>
                  <a:tcPr anchor="ctr"/>
                </a:tc>
                <a:tc>
                  <a:txBody>
                    <a:bodyPr/>
                    <a:lstStyle/>
                    <a:p>
                      <a:pPr algn="ctr"/>
                      <a:r>
                        <a:rPr lang="en-IN" dirty="0">
                          <a:effectLst/>
                        </a:rPr>
                        <a:t>Wood</a:t>
                      </a:r>
                    </a:p>
                  </a:txBody>
                  <a:tcPr anchor="ctr"/>
                </a:tc>
                <a:extLst>
                  <a:ext uri="{0D108BD9-81ED-4DB2-BD59-A6C34878D82A}">
                    <a16:rowId xmlns="" xmlns:a16="http://schemas.microsoft.com/office/drawing/2014/main" val="3783966468"/>
                  </a:ext>
                </a:extLst>
              </a:tr>
              <a:tr h="370840">
                <a:tc>
                  <a:txBody>
                    <a:bodyPr/>
                    <a:lstStyle/>
                    <a:p>
                      <a:pPr algn="ctr"/>
                      <a:r>
                        <a:rPr lang="en-IN">
                          <a:effectLst/>
                        </a:rPr>
                        <a:t>33</a:t>
                      </a:r>
                    </a:p>
                  </a:txBody>
                  <a:tcPr anchor="ctr"/>
                </a:tc>
                <a:tc>
                  <a:txBody>
                    <a:bodyPr/>
                    <a:lstStyle/>
                    <a:p>
                      <a:pPr algn="ctr"/>
                      <a:r>
                        <a:rPr lang="en-IN" dirty="0">
                          <a:effectLst/>
                        </a:rPr>
                        <a:t>Alex</a:t>
                      </a:r>
                    </a:p>
                  </a:txBody>
                  <a:tcPr anchor="ctr"/>
                </a:tc>
                <a:tc>
                  <a:txBody>
                    <a:bodyPr/>
                    <a:lstStyle/>
                    <a:p>
                      <a:pPr algn="ctr"/>
                      <a:r>
                        <a:rPr lang="en-IN" dirty="0">
                          <a:effectLst/>
                        </a:rPr>
                        <a:t>Hale</a:t>
                      </a:r>
                    </a:p>
                  </a:txBody>
                  <a:tcPr anchor="ctr"/>
                </a:tc>
                <a:extLst>
                  <a:ext uri="{0D108BD9-81ED-4DB2-BD59-A6C34878D82A}">
                    <a16:rowId xmlns="" xmlns:a16="http://schemas.microsoft.com/office/drawing/2014/main" val="805119697"/>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7240079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0BEC88-C72D-4C48-99E8-F2CF93A746AA}"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Why we need a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611560" y="1281613"/>
            <a:ext cx="8229600" cy="4525963"/>
          </a:xfrm>
        </p:spPr>
        <p:txBody>
          <a:bodyPr>
            <a:normAutofit/>
          </a:bodyPr>
          <a:lstStyle/>
          <a:p>
            <a:pPr marL="0" indent="0" algn="just">
              <a:buNone/>
            </a:pPr>
            <a:r>
              <a:rPr lang="en-US" sz="2200" dirty="0"/>
              <a:t>Here are some reasons for using SQL key in the DBMS system.</a:t>
            </a:r>
          </a:p>
          <a:p>
            <a:pPr algn="just"/>
            <a:r>
              <a:rPr lang="en-US" sz="2200" dirty="0"/>
              <a:t>Keys help you to identify any row of data in a table. </a:t>
            </a:r>
          </a:p>
          <a:p>
            <a:pPr algn="just"/>
            <a:r>
              <a:rPr lang="en-US" sz="2200" dirty="0"/>
              <a:t>In a real-world application, a table could contain thousands of records. Moreover, the records could be duplicated. </a:t>
            </a:r>
          </a:p>
          <a:p>
            <a:pPr algn="just"/>
            <a:r>
              <a:rPr lang="en-US" sz="2200" dirty="0"/>
              <a:t>Keys in RDBMS ensure that you can uniquely identify a table record despite these challenges.</a:t>
            </a:r>
          </a:p>
          <a:p>
            <a:pPr algn="just"/>
            <a:r>
              <a:rPr lang="en-US" sz="2200" dirty="0"/>
              <a:t>Allows you to establish a relationship between and identify the relation between tables</a:t>
            </a:r>
          </a:p>
          <a:p>
            <a:pPr algn="just"/>
            <a:r>
              <a:rPr lang="en-US" sz="2200" dirty="0"/>
              <a:t>Help you to enforce identity and integrity in the relationship.</a:t>
            </a:r>
            <a:endParaRPr lang="en-IN" sz="2200"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11633311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11D5BB-A029-B14D-BBEA-6FEFD38A8F5C}"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Types of Keys in DBMS </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63416" y="1166018"/>
            <a:ext cx="8229600" cy="4525963"/>
          </a:xfrm>
        </p:spPr>
        <p:txBody>
          <a:bodyPr>
            <a:normAutofit/>
          </a:bodyPr>
          <a:lstStyle/>
          <a:p>
            <a:pPr marL="0" indent="0" algn="just">
              <a:buNone/>
            </a:pPr>
            <a:r>
              <a:rPr lang="en-US" sz="2200" dirty="0"/>
              <a:t>There are mainly Eight different types of Keys in DBMS and each key has it’s different functionality:</a:t>
            </a:r>
          </a:p>
          <a:p>
            <a:pPr marL="914400" lvl="1" indent="-514350" algn="just"/>
            <a:r>
              <a:rPr lang="en-US" sz="2200" b="1" dirty="0"/>
              <a:t>Super Key </a:t>
            </a:r>
            <a:r>
              <a:rPr lang="en-US" sz="2200" dirty="0"/>
              <a:t>– A super key is a group of single or multiple keys which identifies rows in a table.</a:t>
            </a:r>
          </a:p>
          <a:p>
            <a:pPr marL="914400" lvl="1" indent="-514350" algn="just"/>
            <a:r>
              <a:rPr lang="en-US" sz="2200" b="1" dirty="0"/>
              <a:t>Primary Key </a:t>
            </a:r>
            <a:r>
              <a:rPr lang="en-US" sz="2200" dirty="0"/>
              <a:t>– is a column or group of columns in a table that uniquely identify every row in that table.</a:t>
            </a:r>
          </a:p>
          <a:p>
            <a:pPr marL="914400" lvl="1" indent="-514350" algn="just"/>
            <a:r>
              <a:rPr lang="en-US" sz="2200" b="1" dirty="0"/>
              <a:t>Candidate Key </a:t>
            </a:r>
            <a:r>
              <a:rPr lang="en-US" sz="2200" dirty="0"/>
              <a:t>– is a set of attributes that uniquely identify tuples in a table. Candidate Key is a super key with no repeated attributes.</a:t>
            </a:r>
          </a:p>
          <a:p>
            <a:pPr marL="914400" lvl="1" indent="-514350" algn="just"/>
            <a:r>
              <a:rPr lang="en-US" sz="2200" b="1" dirty="0"/>
              <a:t>Alternate Key </a:t>
            </a:r>
            <a:r>
              <a:rPr lang="en-US" sz="2200" dirty="0"/>
              <a:t>– is a column or group of columns in a table that uniquely identify every row in that table.</a:t>
            </a:r>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495319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AC1732-63C4-1744-BADC-12D63035F9E5}"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Types of Keys in DBMS </a:t>
            </a:r>
            <a:r>
              <a:rPr lang="en-US" sz="3200" b="1" dirty="0">
                <a:effectLst>
                  <a:outerShdw blurRad="38100" dist="38100" dir="2700000" algn="tl">
                    <a:srgbClr val="000000">
                      <a:alpha val="43137"/>
                    </a:srgbClr>
                  </a:outerShdw>
                </a:effectLst>
              </a:rPr>
              <a:t>(contd..)</a:t>
            </a:r>
            <a:endPar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endParaRP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24744"/>
            <a:ext cx="8229600" cy="5001419"/>
          </a:xfrm>
        </p:spPr>
        <p:txBody>
          <a:bodyPr>
            <a:normAutofit fontScale="70000" lnSpcReduction="20000"/>
          </a:bodyPr>
          <a:lstStyle/>
          <a:p>
            <a:pPr marL="914400" lvl="1" indent="-514350" algn="just"/>
            <a:r>
              <a:rPr lang="en-US" sz="3200" b="1" dirty="0"/>
              <a:t>Foreign Key </a:t>
            </a:r>
            <a:r>
              <a:rPr lang="en-US" sz="3200" dirty="0"/>
              <a:t>– is a column that creates a relationship between two tables. The purpose of Foreign keys is to maintain data integrity and allow navigation between two different instances of an entity.</a:t>
            </a:r>
          </a:p>
          <a:p>
            <a:pPr marL="914400" lvl="1" indent="-514350" algn="just"/>
            <a:r>
              <a:rPr lang="en-US" sz="3200" b="1" dirty="0"/>
              <a:t>Compound Key </a:t>
            </a:r>
            <a:r>
              <a:rPr lang="en-US" sz="3200" dirty="0"/>
              <a:t>– has two or more attributes that allow you to uniquely recognize a specific record. It is possible that each column may not be unique by itself within the database.</a:t>
            </a:r>
          </a:p>
          <a:p>
            <a:pPr marL="914400" lvl="1" indent="-514350" algn="just"/>
            <a:r>
              <a:rPr lang="en-US" sz="3200" b="1" dirty="0"/>
              <a:t>Composite Key </a:t>
            </a:r>
            <a:r>
              <a:rPr lang="en-US" sz="3200" dirty="0"/>
              <a:t>– is a combination of two or more columns that uniquely identify rows in a table. The combination of columns guarantees uniqueness, though individual uniqueness is not guaranteed.</a:t>
            </a:r>
          </a:p>
          <a:p>
            <a:pPr marL="914400" lvl="1" indent="-514350" algn="just"/>
            <a:r>
              <a:rPr lang="en-US" sz="3200" b="1" dirty="0"/>
              <a:t>Surrogate Key </a:t>
            </a:r>
            <a:r>
              <a:rPr lang="en-US" sz="3200" dirty="0"/>
              <a:t>– An artificial key which aims to uniquely identify each record is called a surrogate key. These kind of key are unique because they are created when you don’t have any natural primary key.</a:t>
            </a:r>
            <a:endParaRPr lang="en-IN" sz="3200" dirty="0"/>
          </a:p>
          <a:p>
            <a:endParaRPr lang="en-IN" dirty="0"/>
          </a:p>
        </p:txBody>
      </p:sp>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700735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64B74B-B16B-D34C-883D-26057BFEC044}"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Super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196752"/>
            <a:ext cx="8229600" cy="4929411"/>
          </a:xfrm>
        </p:spPr>
        <p:txBody>
          <a:bodyPr>
            <a:normAutofit/>
          </a:bodyPr>
          <a:lstStyle/>
          <a:p>
            <a:pPr algn="just"/>
            <a:r>
              <a:rPr lang="en-US" sz="2200" dirty="0"/>
              <a:t>A </a:t>
            </a:r>
            <a:r>
              <a:rPr lang="en-US" sz="2200" dirty="0" err="1"/>
              <a:t>superkey</a:t>
            </a:r>
            <a:r>
              <a:rPr lang="en-US" sz="2200" dirty="0"/>
              <a:t> is a group of single or multiple keys which identifies rows in a table. A Super key may have additional attributes that are not needed for unique identification.</a:t>
            </a:r>
          </a:p>
          <a:p>
            <a:pPr marL="0" indent="0" algn="just">
              <a:buNone/>
            </a:pPr>
            <a:r>
              <a:rPr lang="en-IN" sz="2200" dirty="0"/>
              <a:t>	Example:</a:t>
            </a:r>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algn="just"/>
            <a:r>
              <a:rPr lang="en-US" sz="2200" dirty="0"/>
              <a:t>In the above-given example, </a:t>
            </a:r>
            <a:r>
              <a:rPr lang="en-US" sz="2200" dirty="0" err="1"/>
              <a:t>EmpSSN</a:t>
            </a:r>
            <a:r>
              <a:rPr lang="en-US" sz="2200" dirty="0"/>
              <a:t> and </a:t>
            </a:r>
            <a:r>
              <a:rPr lang="en-US" sz="2200" dirty="0" err="1"/>
              <a:t>EmpNum</a:t>
            </a:r>
            <a:r>
              <a:rPr lang="en-US" sz="2200" dirty="0"/>
              <a:t> name are </a:t>
            </a:r>
            <a:r>
              <a:rPr lang="en-US" sz="2200" dirty="0" err="1"/>
              <a:t>superkeys</a:t>
            </a:r>
            <a:r>
              <a:rPr lang="en-US" sz="2200" dirty="0"/>
              <a:t>.</a:t>
            </a:r>
            <a:endParaRPr lang="en-IN" sz="2200" dirty="0"/>
          </a:p>
        </p:txBody>
      </p:sp>
      <p:graphicFrame>
        <p:nvGraphicFramePr>
          <p:cNvPr id="2" name="Table 8">
            <a:extLst>
              <a:ext uri="{FF2B5EF4-FFF2-40B4-BE49-F238E27FC236}">
                <a16:creationId xmlns="" xmlns:a16="http://schemas.microsoft.com/office/drawing/2014/main" id="{C8E20D4A-47A2-4DA7-81F8-D83DAB86D932}"/>
              </a:ext>
            </a:extLst>
          </p:cNvPr>
          <p:cNvGraphicFramePr>
            <a:graphicFrameLocks noGrp="1"/>
          </p:cNvGraphicFramePr>
          <p:nvPr>
            <p:extLst>
              <p:ext uri="{D42A27DB-BD31-4B8C-83A1-F6EECF244321}">
                <p14:modId xmlns:p14="http://schemas.microsoft.com/office/powerpoint/2010/main" val="4250052960"/>
              </p:ext>
            </p:extLst>
          </p:nvPr>
        </p:nvGraphicFramePr>
        <p:xfrm>
          <a:off x="1447800" y="2738100"/>
          <a:ext cx="6096000" cy="147828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108272760"/>
                    </a:ext>
                  </a:extLst>
                </a:gridCol>
                <a:gridCol w="2032000">
                  <a:extLst>
                    <a:ext uri="{9D8B030D-6E8A-4147-A177-3AD203B41FA5}">
                      <a16:colId xmlns="" xmlns:a16="http://schemas.microsoft.com/office/drawing/2014/main" val="1586365514"/>
                    </a:ext>
                  </a:extLst>
                </a:gridCol>
                <a:gridCol w="2032000">
                  <a:extLst>
                    <a:ext uri="{9D8B030D-6E8A-4147-A177-3AD203B41FA5}">
                      <a16:colId xmlns="" xmlns:a16="http://schemas.microsoft.com/office/drawing/2014/main" val="1581483782"/>
                    </a:ext>
                  </a:extLst>
                </a:gridCol>
              </a:tblGrid>
              <a:tr h="298832">
                <a:tc>
                  <a:txBody>
                    <a:bodyPr/>
                    <a:lstStyle/>
                    <a:p>
                      <a:pPr algn="ctr"/>
                      <a:r>
                        <a:rPr lang="en-IN" dirty="0" err="1">
                          <a:effectLst/>
                        </a:rPr>
                        <a:t>EmpSSN</a:t>
                      </a:r>
                      <a:endParaRPr lang="en-IN" dirty="0">
                        <a:effectLst/>
                      </a:endParaRPr>
                    </a:p>
                  </a:txBody>
                  <a:tcPr anchor="ctr"/>
                </a:tc>
                <a:tc>
                  <a:txBody>
                    <a:bodyPr/>
                    <a:lstStyle/>
                    <a:p>
                      <a:pPr algn="ctr"/>
                      <a:r>
                        <a:rPr lang="en-IN" dirty="0" err="1">
                          <a:effectLst/>
                        </a:rPr>
                        <a:t>EmpNum</a:t>
                      </a:r>
                      <a:endParaRPr lang="en-IN" dirty="0">
                        <a:effectLst/>
                      </a:endParaRPr>
                    </a:p>
                  </a:txBody>
                  <a:tcPr anchor="ctr"/>
                </a:tc>
                <a:tc>
                  <a:txBody>
                    <a:bodyPr/>
                    <a:lstStyle/>
                    <a:p>
                      <a:pPr algn="ctr"/>
                      <a:r>
                        <a:rPr lang="en-IN">
                          <a:effectLst/>
                        </a:rPr>
                        <a:t>Empname</a:t>
                      </a:r>
                    </a:p>
                  </a:txBody>
                  <a:tcPr anchor="ctr"/>
                </a:tc>
                <a:extLst>
                  <a:ext uri="{0D108BD9-81ED-4DB2-BD59-A6C34878D82A}">
                    <a16:rowId xmlns="" xmlns:a16="http://schemas.microsoft.com/office/drawing/2014/main" val="1973334644"/>
                  </a:ext>
                </a:extLst>
              </a:tr>
              <a:tr h="370840">
                <a:tc>
                  <a:txBody>
                    <a:bodyPr/>
                    <a:lstStyle/>
                    <a:p>
                      <a:pPr algn="ctr"/>
                      <a:r>
                        <a:rPr lang="en-IN">
                          <a:effectLst/>
                        </a:rPr>
                        <a:t>9812345098</a:t>
                      </a:r>
                    </a:p>
                  </a:txBody>
                  <a:tcPr anchor="ctr"/>
                </a:tc>
                <a:tc>
                  <a:txBody>
                    <a:bodyPr/>
                    <a:lstStyle/>
                    <a:p>
                      <a:pPr algn="ctr"/>
                      <a:r>
                        <a:rPr lang="en-IN">
                          <a:effectLst/>
                        </a:rPr>
                        <a:t>AB05</a:t>
                      </a:r>
                    </a:p>
                  </a:txBody>
                  <a:tcPr anchor="ctr"/>
                </a:tc>
                <a:tc>
                  <a:txBody>
                    <a:bodyPr/>
                    <a:lstStyle/>
                    <a:p>
                      <a:pPr algn="ctr"/>
                      <a:r>
                        <a:rPr lang="en-IN">
                          <a:effectLst/>
                        </a:rPr>
                        <a:t>Shown</a:t>
                      </a:r>
                    </a:p>
                  </a:txBody>
                  <a:tcPr anchor="ctr"/>
                </a:tc>
                <a:extLst>
                  <a:ext uri="{0D108BD9-81ED-4DB2-BD59-A6C34878D82A}">
                    <a16:rowId xmlns="" xmlns:a16="http://schemas.microsoft.com/office/drawing/2014/main" val="2825195498"/>
                  </a:ext>
                </a:extLst>
              </a:tr>
              <a:tr h="370840">
                <a:tc>
                  <a:txBody>
                    <a:bodyPr/>
                    <a:lstStyle/>
                    <a:p>
                      <a:pPr algn="ctr"/>
                      <a:r>
                        <a:rPr lang="en-IN">
                          <a:effectLst/>
                        </a:rPr>
                        <a:t>9876512345</a:t>
                      </a:r>
                    </a:p>
                  </a:txBody>
                  <a:tcPr anchor="ctr"/>
                </a:tc>
                <a:tc>
                  <a:txBody>
                    <a:bodyPr/>
                    <a:lstStyle/>
                    <a:p>
                      <a:pPr algn="ctr"/>
                      <a:r>
                        <a:rPr lang="en-IN">
                          <a:effectLst/>
                        </a:rPr>
                        <a:t>AB06</a:t>
                      </a:r>
                    </a:p>
                  </a:txBody>
                  <a:tcPr anchor="ctr"/>
                </a:tc>
                <a:tc>
                  <a:txBody>
                    <a:bodyPr/>
                    <a:lstStyle/>
                    <a:p>
                      <a:pPr algn="ctr"/>
                      <a:r>
                        <a:rPr lang="en-IN">
                          <a:effectLst/>
                        </a:rPr>
                        <a:t>Roslyn</a:t>
                      </a:r>
                    </a:p>
                  </a:txBody>
                  <a:tcPr anchor="ctr"/>
                </a:tc>
                <a:extLst>
                  <a:ext uri="{0D108BD9-81ED-4DB2-BD59-A6C34878D82A}">
                    <a16:rowId xmlns="" xmlns:a16="http://schemas.microsoft.com/office/drawing/2014/main" val="2460999644"/>
                  </a:ext>
                </a:extLst>
              </a:tr>
              <a:tr h="370840">
                <a:tc>
                  <a:txBody>
                    <a:bodyPr/>
                    <a:lstStyle/>
                    <a:p>
                      <a:pPr algn="ctr"/>
                      <a:r>
                        <a:rPr lang="en-IN" dirty="0">
                          <a:effectLst/>
                        </a:rPr>
                        <a:t>199937890</a:t>
                      </a:r>
                    </a:p>
                  </a:txBody>
                  <a:tcPr anchor="ctr"/>
                </a:tc>
                <a:tc>
                  <a:txBody>
                    <a:bodyPr/>
                    <a:lstStyle/>
                    <a:p>
                      <a:pPr algn="ctr"/>
                      <a:r>
                        <a:rPr lang="en-IN">
                          <a:effectLst/>
                        </a:rPr>
                        <a:t>AB07</a:t>
                      </a:r>
                    </a:p>
                  </a:txBody>
                  <a:tcPr anchor="ctr"/>
                </a:tc>
                <a:tc>
                  <a:txBody>
                    <a:bodyPr/>
                    <a:lstStyle/>
                    <a:p>
                      <a:pPr algn="ctr"/>
                      <a:r>
                        <a:rPr lang="en-IN" dirty="0">
                          <a:effectLst/>
                        </a:rPr>
                        <a:t>James</a:t>
                      </a:r>
                    </a:p>
                  </a:txBody>
                  <a:tcPr anchor="ctr"/>
                </a:tc>
                <a:extLst>
                  <a:ext uri="{0D108BD9-81ED-4DB2-BD59-A6C34878D82A}">
                    <a16:rowId xmlns="" xmlns:a16="http://schemas.microsoft.com/office/drawing/2014/main" val="1516345671"/>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3414802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552D0A-6533-4B4B-B7A4-15B10E88AB48}" type="datetime1">
              <a:rPr lang="en-IN" smtClean="0"/>
              <a:t>17/02/22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mr-IN" smtClean="0"/>
              <a:t>Roshan Jameel         ACSAI-0402 and DBMS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rPr>
              <a:t>Primary Key</a:t>
            </a:r>
          </a:p>
        </p:txBody>
      </p:sp>
      <p:sp>
        <p:nvSpPr>
          <p:cNvPr id="3" name="Content Placeholder 2">
            <a:extLst>
              <a:ext uri="{FF2B5EF4-FFF2-40B4-BE49-F238E27FC236}">
                <a16:creationId xmlns="" xmlns:a16="http://schemas.microsoft.com/office/drawing/2014/main" id="{28400E7F-1081-42EA-A10C-AEBA0153D4BF}"/>
              </a:ext>
            </a:extLst>
          </p:cNvPr>
          <p:cNvSpPr>
            <a:spLocks noGrp="1"/>
          </p:cNvSpPr>
          <p:nvPr>
            <p:ph idx="1"/>
          </p:nvPr>
        </p:nvSpPr>
        <p:spPr>
          <a:xfrm>
            <a:off x="457200" y="1268760"/>
            <a:ext cx="8229600" cy="4857403"/>
          </a:xfrm>
        </p:spPr>
        <p:txBody>
          <a:bodyPr>
            <a:normAutofit/>
          </a:bodyPr>
          <a:lstStyle/>
          <a:p>
            <a:pPr algn="just"/>
            <a:r>
              <a:rPr lang="en-US" sz="2200" dirty="0"/>
              <a:t>PRIMARY KEY in DBMS is a column or group of columns in a table that uniquely identify every row in that table. The Primary Key can’t be a duplicate meaning the same value can’t appear more than once in the table. A table cannot have more than one primary key.</a:t>
            </a:r>
          </a:p>
          <a:p>
            <a:pPr marL="0" indent="0" algn="just">
              <a:buNone/>
            </a:pPr>
            <a:r>
              <a:rPr lang="en-IN" sz="2200" dirty="0"/>
              <a:t>	Example:</a:t>
            </a:r>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marL="0" indent="0" algn="just">
              <a:buNone/>
            </a:pPr>
            <a:endParaRPr lang="en-IN" sz="2200" dirty="0"/>
          </a:p>
          <a:p>
            <a:pPr algn="just"/>
            <a:r>
              <a:rPr lang="en-US" sz="2200" dirty="0"/>
              <a:t>In the following example, </a:t>
            </a:r>
            <a:r>
              <a:rPr lang="en-US" sz="2200" dirty="0" err="1"/>
              <a:t>StudID</a:t>
            </a:r>
            <a:r>
              <a:rPr lang="en-US" sz="2200" dirty="0"/>
              <a:t> is a Primary Key.</a:t>
            </a:r>
            <a:endParaRPr lang="en-IN" sz="2200" dirty="0"/>
          </a:p>
        </p:txBody>
      </p:sp>
      <p:graphicFrame>
        <p:nvGraphicFramePr>
          <p:cNvPr id="2" name="Table 8">
            <a:extLst>
              <a:ext uri="{FF2B5EF4-FFF2-40B4-BE49-F238E27FC236}">
                <a16:creationId xmlns="" xmlns:a16="http://schemas.microsoft.com/office/drawing/2014/main" id="{79082723-F9D2-4A62-ADB6-512F7742C946}"/>
              </a:ext>
            </a:extLst>
          </p:cNvPr>
          <p:cNvGraphicFramePr>
            <a:graphicFrameLocks noGrp="1"/>
          </p:cNvGraphicFramePr>
          <p:nvPr>
            <p:extLst>
              <p:ext uri="{D42A27DB-BD31-4B8C-83A1-F6EECF244321}">
                <p14:modId xmlns:p14="http://schemas.microsoft.com/office/powerpoint/2010/main" val="4064834145"/>
              </p:ext>
            </p:extLst>
          </p:nvPr>
        </p:nvGraphicFramePr>
        <p:xfrm>
          <a:off x="1371600" y="3212976"/>
          <a:ext cx="6792416" cy="148336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1749270937"/>
                    </a:ext>
                  </a:extLst>
                </a:gridCol>
                <a:gridCol w="1219200">
                  <a:extLst>
                    <a:ext uri="{9D8B030D-6E8A-4147-A177-3AD203B41FA5}">
                      <a16:colId xmlns="" xmlns:a16="http://schemas.microsoft.com/office/drawing/2014/main" val="965513734"/>
                    </a:ext>
                  </a:extLst>
                </a:gridCol>
                <a:gridCol w="1219200">
                  <a:extLst>
                    <a:ext uri="{9D8B030D-6E8A-4147-A177-3AD203B41FA5}">
                      <a16:colId xmlns="" xmlns:a16="http://schemas.microsoft.com/office/drawing/2014/main" val="2517211152"/>
                    </a:ext>
                  </a:extLst>
                </a:gridCol>
                <a:gridCol w="1219200">
                  <a:extLst>
                    <a:ext uri="{9D8B030D-6E8A-4147-A177-3AD203B41FA5}">
                      <a16:colId xmlns="" xmlns:a16="http://schemas.microsoft.com/office/drawing/2014/main" val="761390731"/>
                    </a:ext>
                  </a:extLst>
                </a:gridCol>
                <a:gridCol w="1915616">
                  <a:extLst>
                    <a:ext uri="{9D8B030D-6E8A-4147-A177-3AD203B41FA5}">
                      <a16:colId xmlns="" xmlns:a16="http://schemas.microsoft.com/office/drawing/2014/main" val="3262954535"/>
                    </a:ext>
                  </a:extLst>
                </a:gridCol>
              </a:tblGrid>
              <a:tr h="370840">
                <a:tc>
                  <a:txBody>
                    <a:bodyPr/>
                    <a:lstStyle/>
                    <a:p>
                      <a:pPr algn="ctr"/>
                      <a:r>
                        <a:rPr lang="en-IN" dirty="0" err="1">
                          <a:effectLst/>
                        </a:rPr>
                        <a:t>StudID</a:t>
                      </a:r>
                      <a:endParaRPr lang="en-IN" dirty="0">
                        <a:effectLst/>
                      </a:endParaRPr>
                    </a:p>
                  </a:txBody>
                  <a:tcPr anchor="ctr"/>
                </a:tc>
                <a:tc>
                  <a:txBody>
                    <a:bodyPr/>
                    <a:lstStyle/>
                    <a:p>
                      <a:pPr algn="ctr"/>
                      <a:r>
                        <a:rPr lang="en-IN">
                          <a:effectLst/>
                        </a:rPr>
                        <a:t>Roll No</a:t>
                      </a:r>
                    </a:p>
                  </a:txBody>
                  <a:tcPr anchor="ctr"/>
                </a:tc>
                <a:tc>
                  <a:txBody>
                    <a:bodyPr/>
                    <a:lstStyle/>
                    <a:p>
                      <a:pPr algn="ctr"/>
                      <a:r>
                        <a:rPr lang="en-IN" dirty="0">
                          <a:effectLst/>
                        </a:rPr>
                        <a:t>First Name</a:t>
                      </a:r>
                    </a:p>
                  </a:txBody>
                  <a:tcPr anchor="ctr"/>
                </a:tc>
                <a:tc>
                  <a:txBody>
                    <a:bodyPr/>
                    <a:lstStyle/>
                    <a:p>
                      <a:pPr algn="ctr"/>
                      <a:r>
                        <a:rPr lang="en-IN">
                          <a:effectLst/>
                        </a:rPr>
                        <a:t>LastName</a:t>
                      </a:r>
                    </a:p>
                  </a:txBody>
                  <a:tcPr anchor="ctr"/>
                </a:tc>
                <a:tc>
                  <a:txBody>
                    <a:bodyPr/>
                    <a:lstStyle/>
                    <a:p>
                      <a:pPr algn="ctr"/>
                      <a:r>
                        <a:rPr lang="en-IN">
                          <a:effectLst/>
                        </a:rPr>
                        <a:t>Email</a:t>
                      </a:r>
                    </a:p>
                  </a:txBody>
                  <a:tcPr anchor="ctr"/>
                </a:tc>
                <a:extLst>
                  <a:ext uri="{0D108BD9-81ED-4DB2-BD59-A6C34878D82A}">
                    <a16:rowId xmlns="" xmlns:a16="http://schemas.microsoft.com/office/drawing/2014/main" val="1644710504"/>
                  </a:ext>
                </a:extLst>
              </a:tr>
              <a:tr h="370840">
                <a:tc>
                  <a:txBody>
                    <a:bodyPr/>
                    <a:lstStyle/>
                    <a:p>
                      <a:pPr algn="ctr"/>
                      <a:r>
                        <a:rPr lang="en-IN">
                          <a:effectLst/>
                        </a:rPr>
                        <a:t>1</a:t>
                      </a:r>
                    </a:p>
                  </a:txBody>
                  <a:tcPr anchor="ctr"/>
                </a:tc>
                <a:tc>
                  <a:txBody>
                    <a:bodyPr/>
                    <a:lstStyle/>
                    <a:p>
                      <a:pPr algn="ctr"/>
                      <a:r>
                        <a:rPr lang="en-IN">
                          <a:effectLst/>
                        </a:rPr>
                        <a:t>11</a:t>
                      </a:r>
                    </a:p>
                  </a:txBody>
                  <a:tcPr anchor="ctr"/>
                </a:tc>
                <a:tc>
                  <a:txBody>
                    <a:bodyPr/>
                    <a:lstStyle/>
                    <a:p>
                      <a:pPr algn="ctr"/>
                      <a:r>
                        <a:rPr lang="en-IN">
                          <a:effectLst/>
                        </a:rPr>
                        <a:t>Tom</a:t>
                      </a:r>
                    </a:p>
                  </a:txBody>
                  <a:tcPr anchor="ctr"/>
                </a:tc>
                <a:tc>
                  <a:txBody>
                    <a:bodyPr/>
                    <a:lstStyle/>
                    <a:p>
                      <a:pPr algn="ctr"/>
                      <a:r>
                        <a:rPr lang="en-IN">
                          <a:effectLst/>
                        </a:rPr>
                        <a:t>Price</a:t>
                      </a:r>
                    </a:p>
                  </a:txBody>
                  <a:tcPr anchor="ctr"/>
                </a:tc>
                <a:tc>
                  <a:txBody>
                    <a:bodyPr/>
                    <a:lstStyle/>
                    <a:p>
                      <a:pPr algn="ctr"/>
                      <a:r>
                        <a:rPr lang="en-IN">
                          <a:effectLst/>
                        </a:rPr>
                        <a:t>abc@gmail.com</a:t>
                      </a:r>
                    </a:p>
                  </a:txBody>
                  <a:tcPr anchor="ctr"/>
                </a:tc>
                <a:extLst>
                  <a:ext uri="{0D108BD9-81ED-4DB2-BD59-A6C34878D82A}">
                    <a16:rowId xmlns="" xmlns:a16="http://schemas.microsoft.com/office/drawing/2014/main" val="1322324734"/>
                  </a:ext>
                </a:extLst>
              </a:tr>
              <a:tr h="370840">
                <a:tc>
                  <a:txBody>
                    <a:bodyPr/>
                    <a:lstStyle/>
                    <a:p>
                      <a:pPr algn="ctr"/>
                      <a:r>
                        <a:rPr lang="en-IN">
                          <a:effectLst/>
                        </a:rPr>
                        <a:t>2</a:t>
                      </a:r>
                    </a:p>
                  </a:txBody>
                  <a:tcPr anchor="ctr"/>
                </a:tc>
                <a:tc>
                  <a:txBody>
                    <a:bodyPr/>
                    <a:lstStyle/>
                    <a:p>
                      <a:pPr algn="ctr"/>
                      <a:r>
                        <a:rPr lang="en-IN">
                          <a:effectLst/>
                        </a:rPr>
                        <a:t>12</a:t>
                      </a:r>
                    </a:p>
                  </a:txBody>
                  <a:tcPr anchor="ctr"/>
                </a:tc>
                <a:tc>
                  <a:txBody>
                    <a:bodyPr/>
                    <a:lstStyle/>
                    <a:p>
                      <a:pPr algn="ctr"/>
                      <a:r>
                        <a:rPr lang="en-IN">
                          <a:effectLst/>
                        </a:rPr>
                        <a:t>Nick</a:t>
                      </a:r>
                    </a:p>
                  </a:txBody>
                  <a:tcPr anchor="ctr"/>
                </a:tc>
                <a:tc>
                  <a:txBody>
                    <a:bodyPr/>
                    <a:lstStyle/>
                    <a:p>
                      <a:pPr algn="ctr"/>
                      <a:r>
                        <a:rPr lang="en-IN">
                          <a:effectLst/>
                        </a:rPr>
                        <a:t>Wright</a:t>
                      </a:r>
                    </a:p>
                  </a:txBody>
                  <a:tcPr anchor="ctr"/>
                </a:tc>
                <a:tc>
                  <a:txBody>
                    <a:bodyPr/>
                    <a:lstStyle/>
                    <a:p>
                      <a:pPr algn="ctr"/>
                      <a:r>
                        <a:rPr lang="en-IN">
                          <a:effectLst/>
                        </a:rPr>
                        <a:t>xyz@gmail.com</a:t>
                      </a:r>
                    </a:p>
                  </a:txBody>
                  <a:tcPr anchor="ctr"/>
                </a:tc>
                <a:extLst>
                  <a:ext uri="{0D108BD9-81ED-4DB2-BD59-A6C34878D82A}">
                    <a16:rowId xmlns="" xmlns:a16="http://schemas.microsoft.com/office/drawing/2014/main" val="4007554615"/>
                  </a:ext>
                </a:extLst>
              </a:tr>
              <a:tr h="370840">
                <a:tc>
                  <a:txBody>
                    <a:bodyPr/>
                    <a:lstStyle/>
                    <a:p>
                      <a:pPr algn="ctr"/>
                      <a:r>
                        <a:rPr lang="en-IN">
                          <a:effectLst/>
                        </a:rPr>
                        <a:t>3</a:t>
                      </a:r>
                    </a:p>
                  </a:txBody>
                  <a:tcPr anchor="ctr"/>
                </a:tc>
                <a:tc>
                  <a:txBody>
                    <a:bodyPr/>
                    <a:lstStyle/>
                    <a:p>
                      <a:pPr algn="ctr"/>
                      <a:r>
                        <a:rPr lang="en-IN">
                          <a:effectLst/>
                        </a:rPr>
                        <a:t>13</a:t>
                      </a:r>
                    </a:p>
                  </a:txBody>
                  <a:tcPr anchor="ctr"/>
                </a:tc>
                <a:tc>
                  <a:txBody>
                    <a:bodyPr/>
                    <a:lstStyle/>
                    <a:p>
                      <a:pPr algn="ctr"/>
                      <a:r>
                        <a:rPr lang="en-IN">
                          <a:effectLst/>
                        </a:rPr>
                        <a:t>Dana</a:t>
                      </a:r>
                    </a:p>
                  </a:txBody>
                  <a:tcPr anchor="ctr"/>
                </a:tc>
                <a:tc>
                  <a:txBody>
                    <a:bodyPr/>
                    <a:lstStyle/>
                    <a:p>
                      <a:pPr algn="ctr"/>
                      <a:r>
                        <a:rPr lang="en-IN">
                          <a:effectLst/>
                        </a:rPr>
                        <a:t>Natan</a:t>
                      </a:r>
                    </a:p>
                  </a:txBody>
                  <a:tcPr anchor="ctr"/>
                </a:tc>
                <a:tc>
                  <a:txBody>
                    <a:bodyPr/>
                    <a:lstStyle/>
                    <a:p>
                      <a:pPr algn="ctr"/>
                      <a:r>
                        <a:rPr lang="en-IN" dirty="0">
                          <a:effectLst/>
                        </a:rPr>
                        <a:t>mno@yahoo.com</a:t>
                      </a:r>
                    </a:p>
                  </a:txBody>
                  <a:tcPr anchor="ctr"/>
                </a:tc>
                <a:extLst>
                  <a:ext uri="{0D108BD9-81ED-4DB2-BD59-A6C34878D82A}">
                    <a16:rowId xmlns="" xmlns:a16="http://schemas.microsoft.com/office/drawing/2014/main" val="1534285887"/>
                  </a:ext>
                </a:extLst>
              </a:tr>
            </a:tbl>
          </a:graphicData>
        </a:graphic>
      </p:graphicFrame>
      <p:pic>
        <p:nvPicPr>
          <p:cNvPr id="9" name="Picture 8">
            <a:extLst>
              <a:ext uri="{FF2B5EF4-FFF2-40B4-BE49-F238E27FC236}">
                <a16:creationId xmlns:a16="http://schemas.microsoft.com/office/drawing/2014/main" xmlns="" id="{10D79750-6B6E-4948-86A9-BC05E73968CD}"/>
              </a:ext>
            </a:extLst>
          </p:cNvPr>
          <p:cNvPicPr>
            <a:picLocks noChangeAspect="1"/>
          </p:cNvPicPr>
          <p:nvPr/>
        </p:nvPicPr>
        <p:blipFill>
          <a:blip r:embed="rId2"/>
          <a:stretch>
            <a:fillRect/>
          </a:stretch>
        </p:blipFill>
        <p:spPr>
          <a:xfrm>
            <a:off x="0" y="0"/>
            <a:ext cx="1384300" cy="785352"/>
          </a:xfrm>
          <a:prstGeom prst="rect">
            <a:avLst/>
          </a:prstGeom>
        </p:spPr>
      </p:pic>
    </p:spTree>
    <p:extLst>
      <p:ext uri="{BB962C8B-B14F-4D97-AF65-F5344CB8AC3E}">
        <p14:creationId xmlns:p14="http://schemas.microsoft.com/office/powerpoint/2010/main" val="29366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10336</TotalTime>
  <Words>10527</Words>
  <Application>Microsoft Macintosh PowerPoint</Application>
  <PresentationFormat>On-screen Show (4:3)</PresentationFormat>
  <Paragraphs>1920</Paragraphs>
  <Slides>147</Slides>
  <Notes>7</Notes>
  <HiddenSlides>0</HiddenSlides>
  <MMClips>0</MMClips>
  <ScaleCrop>false</ScaleCrop>
  <HeadingPairs>
    <vt:vector size="4" baseType="variant">
      <vt:variant>
        <vt:lpstr>Theme</vt:lpstr>
      </vt:variant>
      <vt:variant>
        <vt:i4>1</vt:i4>
      </vt:variant>
      <vt:variant>
        <vt:lpstr>Slide Titles</vt:lpstr>
      </vt:variant>
      <vt:variant>
        <vt:i4>147</vt:i4>
      </vt:variant>
    </vt:vector>
  </HeadingPairs>
  <TitlesOfParts>
    <vt:vector size="148"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JAMEEL</cp:lastModifiedBy>
  <cp:revision>377</cp:revision>
  <dcterms:created xsi:type="dcterms:W3CDTF">2006-08-16T00:00:00Z</dcterms:created>
  <dcterms:modified xsi:type="dcterms:W3CDTF">2022-02-21T05:37:58Z</dcterms:modified>
</cp:coreProperties>
</file>